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tags/tag3.xml" ContentType="application/vnd.openxmlformats-officedocument.presentationml.tags+xml"/>
  <Override PartName="/ppt/tags/tag39.xml" ContentType="application/vnd.openxmlformats-officedocument.presentationml.tags+xml"/>
  <Override PartName="/ppt/tags/tag59.xml" ContentType="application/vnd.openxmlformats-officedocument.presentationml.tags+xml"/>
  <Default Extension="jpeg" ContentType="image/jpeg"/>
  <Override PartName="/ppt/tags/tag68.xml" ContentType="application/vnd.openxmlformats-officedocument.presentationml.tags+xml"/>
  <Override PartName="/ppt/tags/tag77.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66.xml" ContentType="application/vnd.openxmlformats-officedocument.presentationml.tags+xml"/>
  <Override PartName="/ppt/tags/tag75.xml" ContentType="application/vnd.openxmlformats-officedocument.presentationml.tags+xml"/>
  <Override PartName="/ppt/tags/tag84.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tags/tag64.xml" ContentType="application/vnd.openxmlformats-officedocument.presentationml.tags+xml"/>
  <Override PartName="/ppt/tags/tag73.xml" ContentType="application/vnd.openxmlformats-officedocument.presentationml.tags+xml"/>
  <Override PartName="/ppt/tags/tag82.xml" ContentType="application/vnd.openxmlformats-officedocument.presentationml.tags+xml"/>
  <Override PartName="/ppt/tags/tag15.xml" ContentType="application/vnd.openxmlformats-officedocument.presentationml.tags+xml"/>
  <Default Extension="gif" ContentType="image/gif"/>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80.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handoutMasterIdLst>
    <p:handoutMasterId r:id="rId43"/>
  </p:handoutMasterIdLst>
  <p:sldIdLst>
    <p:sldId id="354" r:id="rId2"/>
    <p:sldId id="355" r:id="rId3"/>
    <p:sldId id="356" r:id="rId4"/>
    <p:sldId id="357" r:id="rId5"/>
    <p:sldId id="358" r:id="rId6"/>
    <p:sldId id="359" r:id="rId7"/>
    <p:sldId id="399" r:id="rId8"/>
    <p:sldId id="360" r:id="rId9"/>
    <p:sldId id="361" r:id="rId10"/>
    <p:sldId id="292" r:id="rId11"/>
    <p:sldId id="395" r:id="rId12"/>
    <p:sldId id="389" r:id="rId13"/>
    <p:sldId id="293" r:id="rId14"/>
    <p:sldId id="319" r:id="rId15"/>
    <p:sldId id="299" r:id="rId16"/>
    <p:sldId id="333" r:id="rId17"/>
    <p:sldId id="334" r:id="rId18"/>
    <p:sldId id="335" r:id="rId19"/>
    <p:sldId id="300" r:id="rId20"/>
    <p:sldId id="390" r:id="rId21"/>
    <p:sldId id="392" r:id="rId22"/>
    <p:sldId id="331" r:id="rId23"/>
    <p:sldId id="332" r:id="rId24"/>
    <p:sldId id="400" r:id="rId25"/>
    <p:sldId id="393" r:id="rId26"/>
    <p:sldId id="325" r:id="rId27"/>
    <p:sldId id="328" r:id="rId28"/>
    <p:sldId id="329" r:id="rId29"/>
    <p:sldId id="401" r:id="rId30"/>
    <p:sldId id="402" r:id="rId31"/>
    <p:sldId id="405" r:id="rId32"/>
    <p:sldId id="403" r:id="rId33"/>
    <p:sldId id="404" r:id="rId34"/>
    <p:sldId id="406" r:id="rId35"/>
    <p:sldId id="412" r:id="rId36"/>
    <p:sldId id="407" r:id="rId37"/>
    <p:sldId id="408" r:id="rId38"/>
    <p:sldId id="409" r:id="rId39"/>
    <p:sldId id="410" r:id="rId40"/>
    <p:sldId id="411" r:id="rId41"/>
  </p:sldIdLst>
  <p:sldSz cx="11737975" cy="774065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863" autoAdjust="0"/>
    <p:restoredTop sz="94660"/>
  </p:normalViewPr>
  <p:slideViewPr>
    <p:cSldViewPr snapToGrid="0" showGuides="1">
      <p:cViewPr>
        <p:scale>
          <a:sx n="80" d="100"/>
          <a:sy n="80" d="100"/>
        </p:scale>
        <p:origin x="-82" y="-115"/>
      </p:cViewPr>
      <p:guideLst>
        <p:guide orient="horz" pos="2438"/>
        <p:guide pos="3710"/>
      </p:guideLst>
    </p:cSldViewPr>
  </p:slideViewPr>
  <p:notesTextViewPr>
    <p:cViewPr>
      <p:scale>
        <a:sx n="1" d="1"/>
        <a:sy n="1" d="1"/>
      </p:scale>
      <p:origin x="0" y="0"/>
    </p:cViewPr>
  </p:notesTextViewPr>
  <p:sorterViewPr>
    <p:cViewPr>
      <p:scale>
        <a:sx n="100" d="100"/>
        <a:sy n="100" d="100"/>
      </p:scale>
      <p:origin x="0" y="-498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2019/9/26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42986-7278-4353-98A2-826C12DEB039}" type="datetimeFigureOut">
              <a:rPr lang="zh-CN" altLang="en-US" smtClean="0"/>
              <a:pPr/>
              <a:t>2019/9/26</a:t>
            </a:fld>
            <a:endParaRPr lang="zh-CN" altLang="en-US"/>
          </a:p>
        </p:txBody>
      </p:sp>
      <p:sp>
        <p:nvSpPr>
          <p:cNvPr id="4" name="幻灯片图像占位符 3"/>
          <p:cNvSpPr>
            <a:spLocks noGrp="1" noRot="1" noChangeAspect="1"/>
          </p:cNvSpPr>
          <p:nvPr>
            <p:ph type="sldImg" idx="2"/>
          </p:nvPr>
        </p:nvSpPr>
        <p:spPr>
          <a:xfrm>
            <a:off x="1090613" y="1143000"/>
            <a:ext cx="467677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86AFD-4707-4CD9-9835-ABA1131554E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pPr/>
              <a:t>2019/9/26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7" name="Picture 5" descr="C:\Users\dev\Desktop\xx.png"/>
          <p:cNvPicPr>
            <a:picLocks noChangeAspect="1" noChangeArrowheads="1"/>
          </p:cNvPicPr>
          <p:nvPr userDrawn="1"/>
        </p:nvPicPr>
        <p:blipFill>
          <a:blip r:embed="rId2" cstate="print">
            <a:extLst>
              <a:ext uri="{28A0092B-C50C-407E-A947-70E740481C1C}">
                <a14:useLocalDpi xmlns="" xmlns:a14="http://schemas.microsoft.com/office/drawing/2010/main" val="0"/>
              </a:ext>
            </a:extLst>
          </a:blip>
          <a:srcRect/>
          <a:stretch>
            <a:fillRect/>
          </a:stretch>
        </p:blipFill>
        <p:spPr bwMode="auto">
          <a:xfrm>
            <a:off x="10560910" y="140741"/>
            <a:ext cx="893348" cy="1047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6899" y="309984"/>
            <a:ext cx="10564178" cy="1290108"/>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86899" y="1806154"/>
            <a:ext cx="10564178" cy="510847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86899" y="7174438"/>
            <a:ext cx="2738862" cy="412118"/>
          </a:xfrm>
          <a:prstGeom prst="rect">
            <a:avLst/>
          </a:prstGeom>
        </p:spPr>
        <p:txBody>
          <a:bodyPr vert="horz" lIns="91440" tIns="45720" rIns="91440" bIns="45720" rtlCol="0" anchor="ctr"/>
          <a:lstStyle>
            <a:lvl1pPr algn="l">
              <a:defRPr sz="1600">
                <a:solidFill>
                  <a:schemeClr val="tx1">
                    <a:tint val="75000"/>
                  </a:schemeClr>
                </a:solidFill>
              </a:defRPr>
            </a:lvl1pPr>
          </a:lstStyle>
          <a:p>
            <a:fld id="{8035C5D1-AD16-4B01-871F-DE047A6CFB67}" type="datetimeFigureOut">
              <a:rPr lang="zh-CN" altLang="en-US" smtClean="0"/>
              <a:pPr/>
              <a:t>2019/9/26</a:t>
            </a:fld>
            <a:endParaRPr lang="zh-CN" altLang="en-US"/>
          </a:p>
        </p:txBody>
      </p:sp>
      <p:sp>
        <p:nvSpPr>
          <p:cNvPr id="5" name="页脚占位符 4"/>
          <p:cNvSpPr>
            <a:spLocks noGrp="1"/>
          </p:cNvSpPr>
          <p:nvPr>
            <p:ph type="ftr" sz="quarter" idx="3"/>
          </p:nvPr>
        </p:nvSpPr>
        <p:spPr>
          <a:xfrm>
            <a:off x="4010476" y="7174438"/>
            <a:ext cx="3717025" cy="412118"/>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412216" y="7174438"/>
            <a:ext cx="2738862" cy="412118"/>
          </a:xfrm>
          <a:prstGeom prst="rect">
            <a:avLst/>
          </a:prstGeom>
        </p:spPr>
        <p:txBody>
          <a:bodyPr vert="horz" lIns="91440" tIns="45720" rIns="91440" bIns="45720" rtlCol="0" anchor="ctr"/>
          <a:lstStyle>
            <a:lvl1pPr algn="r">
              <a:defRPr sz="1600">
                <a:solidFill>
                  <a:schemeClr val="tx1">
                    <a:tint val="75000"/>
                  </a:schemeClr>
                </a:solidFill>
              </a:defRPr>
            </a:lvl1pPr>
          </a:lstStyle>
          <a:p>
            <a:fld id="{8BCDE635-3FC4-4B83-A3D1-632FFA341E9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1.xml"/><Relationship Id="rId5" Type="http://schemas.openxmlformats.org/officeDocument/2006/relationships/tags" Target="../tags/tag5.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2.png"/><Relationship Id="rId4" Type="http://schemas.openxmlformats.org/officeDocument/2006/relationships/image" Target="../media/image9.gi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3.png"/><Relationship Id="rId4" Type="http://schemas.openxmlformats.org/officeDocument/2006/relationships/image" Target="../media/image9.gi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6.png"/><Relationship Id="rId4" Type="http://schemas.openxmlformats.org/officeDocument/2006/relationships/image" Target="../media/image9.gi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14.png"/><Relationship Id="rId4" Type="http://schemas.openxmlformats.org/officeDocument/2006/relationships/image" Target="../media/image9.gi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5.png"/><Relationship Id="rId4" Type="http://schemas.openxmlformats.org/officeDocument/2006/relationships/image" Target="../media/image9.gi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6.png"/><Relationship Id="rId4" Type="http://schemas.openxmlformats.org/officeDocument/2006/relationships/image" Target="../media/image9.gi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7.png"/><Relationship Id="rId4" Type="http://schemas.openxmlformats.org/officeDocument/2006/relationships/image" Target="../media/image9.gi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18.png"/><Relationship Id="rId4" Type="http://schemas.openxmlformats.org/officeDocument/2006/relationships/image" Target="../media/image9.gi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19.png"/><Relationship Id="rId4" Type="http://schemas.openxmlformats.org/officeDocument/2006/relationships/image" Target="../media/image9.gi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0.png"/><Relationship Id="rId4" Type="http://schemas.openxmlformats.org/officeDocument/2006/relationships/image" Target="../media/image9.gi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1.xml"/><Relationship Id="rId1" Type="http://schemas.openxmlformats.org/officeDocument/2006/relationships/tags" Target="../tags/tag5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1.png"/><Relationship Id="rId4" Type="http://schemas.openxmlformats.org/officeDocument/2006/relationships/image" Target="../media/image9.gi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2.png"/><Relationship Id="rId4" Type="http://schemas.openxmlformats.org/officeDocument/2006/relationships/image" Target="../media/image9.gi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image" Target="../media/image9.gif"/></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image" Target="../media/image9.gi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image" Target="../media/image24.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image" Target="../media/image9.gif"/></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9.gif"/><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hyperlink" Target="mailto:/var/log/rabbitmq/rabbit@centosvm-sasl.log" TargetMode="External"/><Relationship Id="rId4" Type="http://schemas.openxmlformats.org/officeDocument/2006/relationships/hyperlink" Target="mailto:/var/log/rabbitmq/rabbit@centosvm.log" TargetMode="Externa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image" Target="../media/image9.gif"/></Relationships>
</file>

<file path=ppt/slides/_rels/slide39.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hyperlink" Target="http://localhost:15672/" TargetMode="Externa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PA_文本框 21"/>
          <p:cNvSpPr txBox="1"/>
          <p:nvPr>
            <p:custDataLst>
              <p:tags r:id="rId1"/>
            </p:custDataLst>
          </p:nvPr>
        </p:nvSpPr>
        <p:spPr>
          <a:xfrm>
            <a:off x="1733798" y="2544382"/>
            <a:ext cx="8047849" cy="830997"/>
          </a:xfrm>
          <a:prstGeom prst="rect">
            <a:avLst/>
          </a:prstGeom>
          <a:noFill/>
        </p:spPr>
        <p:txBody>
          <a:bodyPr wrap="square" rtlCol="0">
            <a:spAutoFit/>
          </a:bodyPr>
          <a:lstStyle/>
          <a:p>
            <a:r>
              <a:rPr lang="en-US" altLang="zh-CN" sz="48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4800" b="1" dirty="0" smtClean="0">
                <a:solidFill>
                  <a:schemeClr val="tx1">
                    <a:lumMod val="75000"/>
                    <a:lumOff val="25000"/>
                  </a:schemeClr>
                </a:solidFill>
                <a:latin typeface="微软雅黑" panose="020B0503020204020204" pitchFamily="34" charset="-122"/>
                <a:ea typeface="微软雅黑" panose="020B0503020204020204" pitchFamily="34" charset="-122"/>
              </a:rPr>
              <a:t>、消息中间件和</a:t>
            </a:r>
            <a:r>
              <a:rPr lang="en-US" altLang="zh-CN" sz="4800" b="1" dirty="0" err="1" smtClean="0">
                <a:solidFill>
                  <a:schemeClr val="tx1">
                    <a:lumMod val="75000"/>
                    <a:lumOff val="25000"/>
                  </a:schemeClr>
                </a:solidFill>
                <a:latin typeface="微软雅黑" panose="020B0503020204020204" pitchFamily="34" charset="-122"/>
                <a:ea typeface="微软雅黑" panose="020B0503020204020204" pitchFamily="34" charset="-122"/>
              </a:rPr>
              <a:t>RabbitMQ</a:t>
            </a:r>
            <a:endParaRPr lang="en-US" altLang="zh-CN" sz="4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PA_圆角矩形 22"/>
          <p:cNvSpPr/>
          <p:nvPr>
            <p:custDataLst>
              <p:tags r:id="rId2"/>
            </p:custDataLst>
          </p:nvPr>
        </p:nvSpPr>
        <p:spPr>
          <a:xfrm>
            <a:off x="2934494" y="4747987"/>
            <a:ext cx="5871001" cy="297774"/>
          </a:xfrm>
          <a:prstGeom prst="roundRect">
            <a:avLst>
              <a:gd name="adj" fmla="val 0"/>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dist" defTabSz="1219200"/>
            <a:r>
              <a:rPr lang="en-US" altLang="zh-CN" sz="1335" dirty="0" smtClean="0">
                <a:solidFill>
                  <a:srgbClr val="FFFFFF">
                    <a:lumMod val="50000"/>
                  </a:srgbClr>
                </a:solidFill>
                <a:latin typeface="Calibri"/>
                <a:ea typeface="宋体" panose="02010600030101010101" pitchFamily="2" charset="-122"/>
              </a:rPr>
              <a:t>THANK </a:t>
            </a:r>
            <a:r>
              <a:rPr lang="en-US" altLang="zh-CN" sz="1335" dirty="0">
                <a:solidFill>
                  <a:srgbClr val="FFFFFF">
                    <a:lumMod val="50000"/>
                  </a:srgbClr>
                </a:solidFill>
                <a:latin typeface="Calibri"/>
                <a:ea typeface="宋体" panose="02010600030101010101" pitchFamily="2" charset="-122"/>
              </a:rPr>
              <a:t>YOU FOR WATCHING</a:t>
            </a:r>
            <a:endParaRPr lang="zh-CN" altLang="en-US" sz="1335" dirty="0">
              <a:solidFill>
                <a:srgbClr val="FFFFFF">
                  <a:lumMod val="50000"/>
                </a:srgbClr>
              </a:solidFill>
              <a:latin typeface="Calibri"/>
              <a:ea typeface="宋体" panose="02010600030101010101" pitchFamily="2" charset="-122"/>
            </a:endParaRPr>
          </a:p>
        </p:txBody>
      </p:sp>
      <p:grpSp>
        <p:nvGrpSpPr>
          <p:cNvPr id="2" name="组合 1"/>
          <p:cNvGrpSpPr/>
          <p:nvPr/>
        </p:nvGrpSpPr>
        <p:grpSpPr>
          <a:xfrm>
            <a:off x="4330922" y="6243089"/>
            <a:ext cx="3528080" cy="411600"/>
            <a:chOff x="1139058" y="5604513"/>
            <a:chExt cx="3664547" cy="364666"/>
          </a:xfrm>
        </p:grpSpPr>
        <p:grpSp>
          <p:nvGrpSpPr>
            <p:cNvPr id="24" name="PA_组合 23"/>
            <p:cNvGrpSpPr/>
            <p:nvPr>
              <p:custDataLst>
                <p:tags r:id="rId4"/>
              </p:custDataLst>
            </p:nvPr>
          </p:nvGrpSpPr>
          <p:grpSpPr>
            <a:xfrm>
              <a:off x="1139058" y="5609179"/>
              <a:ext cx="359175" cy="360000"/>
              <a:chOff x="801291" y="3535885"/>
              <a:chExt cx="219347" cy="219347"/>
            </a:xfrm>
          </p:grpSpPr>
          <p:sp>
            <p:nvSpPr>
              <p:cNvPr id="25" name="Oval 10"/>
              <p:cNvSpPr>
                <a:spLocks noChangeArrowheads="1"/>
              </p:cNvSpPr>
              <p:nvPr/>
            </p:nvSpPr>
            <p:spPr bwMode="auto">
              <a:xfrm>
                <a:off x="801291" y="3535885"/>
                <a:ext cx="219347" cy="219347"/>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FFFF00"/>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860980" y="3583766"/>
                <a:ext cx="100336" cy="114060"/>
                <a:chOff x="860980" y="3583766"/>
                <a:chExt cx="100336" cy="114060"/>
              </a:xfrm>
            </p:grpSpPr>
            <p:sp>
              <p:nvSpPr>
                <p:cNvPr id="27" name="Freeform 12"/>
                <p:cNvSpPr>
                  <a:spLocks noEditPoints="1"/>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FFFF00"/>
                    </a:solidFill>
                    <a:latin typeface="微软雅黑" panose="020B0503020204020204" pitchFamily="34" charset="-122"/>
                    <a:ea typeface="微软雅黑" panose="020B0503020204020204" pitchFamily="34" charset="-122"/>
                  </a:endParaRPr>
                </a:p>
              </p:txBody>
            </p:sp>
            <p:sp>
              <p:nvSpPr>
                <p:cNvPr id="28" name="Freeform 13"/>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defTabSz="1219200"/>
                  <a:endParaRPr lang="zh-CN" altLang="en-US" sz="2135">
                    <a:solidFill>
                      <a:srgbClr val="FFFF00"/>
                    </a:solidFill>
                    <a:latin typeface="微软雅黑" panose="020B0503020204020204" pitchFamily="34" charset="-122"/>
                    <a:ea typeface="微软雅黑" panose="020B0503020204020204" pitchFamily="34" charset="-122"/>
                  </a:endParaRPr>
                </a:p>
              </p:txBody>
            </p:sp>
          </p:grpSp>
        </p:grpSp>
        <p:sp>
          <p:nvSpPr>
            <p:cNvPr id="34" name="PA_文本框 19"/>
            <p:cNvSpPr txBox="1">
              <a:spLocks noChangeArrowheads="1"/>
            </p:cNvSpPr>
            <p:nvPr>
              <p:custDataLst>
                <p:tags r:id="rId5"/>
              </p:custDataLst>
            </p:nvPr>
          </p:nvSpPr>
          <p:spPr bwMode="auto">
            <a:xfrm>
              <a:off x="1498233" y="5604513"/>
              <a:ext cx="3305372" cy="32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defTabSz="1219200"/>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主讲老师</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King</a:t>
              </a:r>
              <a:r>
                <a:rPr lang="zh-CN" altLang="en-US" smtClean="0">
                  <a:solidFill>
                    <a:srgbClr val="333333">
                      <a:lumMod val="65000"/>
                      <a:lumOff val="35000"/>
                    </a:srgbClr>
                  </a:solidFill>
                  <a:latin typeface="微软雅黑" panose="020B0503020204020204" pitchFamily="34" charset="-122"/>
                  <a:ea typeface="微软雅黑" panose="020B0503020204020204" pitchFamily="34" charset="-122"/>
                </a:rPr>
                <a:t>：</a:t>
              </a:r>
              <a:r>
                <a:rPr lang="en-US" altLang="zh-CN" smtClean="0">
                  <a:solidFill>
                    <a:srgbClr val="333333">
                      <a:lumMod val="65000"/>
                      <a:lumOff val="35000"/>
                    </a:srgbClr>
                  </a:solidFill>
                  <a:latin typeface="微软雅黑" panose="020B0503020204020204" pitchFamily="34" charset="-122"/>
                  <a:ea typeface="微软雅黑" panose="020B0503020204020204" pitchFamily="34" charset="-122"/>
                </a:rPr>
                <a:t>2962938812</a:t>
              </a:r>
              <a:endParaRPr lang="en-US" altLang="zh-CN" dirty="0">
                <a:solidFill>
                  <a:srgbClr val="333333">
                    <a:lumMod val="65000"/>
                    <a:lumOff val="35000"/>
                  </a:srgbClr>
                </a:solidFill>
                <a:latin typeface="微软雅黑" panose="020B0503020204020204" pitchFamily="34" charset="-122"/>
                <a:ea typeface="微软雅黑" panose="020B0503020204020204" pitchFamily="34" charset="-122"/>
              </a:endParaRPr>
            </a:p>
          </p:txBody>
        </p:sp>
      </p:grpSp>
      <p:grpSp>
        <p:nvGrpSpPr>
          <p:cNvPr id="21" name="PA_组合 20"/>
          <p:cNvGrpSpPr/>
          <p:nvPr>
            <p:custDataLst>
              <p:tags r:id="rId3"/>
            </p:custDataLst>
          </p:nvPr>
        </p:nvGrpSpPr>
        <p:grpSpPr>
          <a:xfrm>
            <a:off x="1" y="4434367"/>
            <a:ext cx="11737975" cy="306427"/>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pic>
        <p:nvPicPr>
          <p:cNvPr id="36" name="Picture 5" descr="C:\Users\dev\Desktop\xx.pn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121226" y="443876"/>
            <a:ext cx="1283034" cy="15041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to="" calcmode="lin" valueType="num">
                                      <p:cBhvr>
                                        <p:cTn id="7" dur="700" fill="hold">
                                          <p:stCondLst>
                                            <p:cond delay="0"/>
                                          </p:stCondLst>
                                        </p:cTn>
                                        <p:tgtEl>
                                          <p:spTgt spid="2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23"/>
                                        </p:tgtEl>
                                        <p:attrNameLst>
                                          <p:attrName>style.visibility</p:attrName>
                                        </p:attrNameLst>
                                      </p:cBhvr>
                                      <p:to>
                                        <p:strVal val="visible"/>
                                      </p:to>
                                    </p:set>
                                    <p:anim to="" calcmode="lin" valueType="num">
                                      <p:cBhvr>
                                        <p:cTn id="13" dur="700" fill="hold">
                                          <p:stCondLst>
                                            <p:cond delay="0"/>
                                          </p:stCondLst>
                                        </p:cTn>
                                        <p:tgtEl>
                                          <p:spTgt spid="2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2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2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2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to="" calcmode="lin" valueType="num">
                                      <p:cBhvr>
                                        <p:cTn id="19" dur="700" fill="hold">
                                          <p:stCondLst>
                                            <p:cond delay="0"/>
                                          </p:stCondLst>
                                        </p:cTn>
                                        <p:tgtEl>
                                          <p:spTgt spid="21"/>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21"/>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21"/>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21"/>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3566141"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en-US" altLang="zh-CN" sz="2665" smtClean="0">
                <a:solidFill>
                  <a:srgbClr val="1D69A3"/>
                </a:solidFill>
                <a:latin typeface="微软雅黑" panose="020B0503020204020204" pitchFamily="34" charset="-122"/>
                <a:ea typeface="微软雅黑" panose="020B0503020204020204" pitchFamily="34" charset="-122"/>
              </a:rPr>
              <a:t>AMQP</a:t>
            </a:r>
            <a:r>
              <a:rPr lang="zh-CN" altLang="en-US" sz="2665" smtClean="0">
                <a:solidFill>
                  <a:srgbClr val="1D69A3"/>
                </a:solidFill>
                <a:latin typeface="微软雅黑" panose="020B0503020204020204" pitchFamily="34" charset="-122"/>
                <a:ea typeface="微软雅黑" panose="020B0503020204020204" pitchFamily="34" charset="-122"/>
              </a:rPr>
              <a:t>与</a:t>
            </a:r>
            <a:r>
              <a:rPr lang="en-US" altLang="zh-CN" sz="2665" smtClean="0">
                <a:solidFill>
                  <a:srgbClr val="1D69A3"/>
                </a:solidFill>
                <a:latin typeface="微软雅黑" panose="020B0503020204020204" pitchFamily="34" charset="-122"/>
                <a:ea typeface="微软雅黑" panose="020B0503020204020204" pitchFamily="34" charset="-122"/>
              </a:rPr>
              <a:t>RabbitMQ</a:t>
            </a:r>
          </a:p>
        </p:txBody>
      </p:sp>
      <p:sp>
        <p:nvSpPr>
          <p:cNvPr id="20482" name="AutoShape 2" descr="https://upload-images.jianshu.io/upload_images/1856419-efd361484c60d785.png?imageMogr2/auto-orient/strip%7CimageView2/2/w/581/format/webp"/>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 name="矩形 14"/>
          <p:cNvSpPr/>
          <p:nvPr/>
        </p:nvSpPr>
        <p:spPr>
          <a:xfrm>
            <a:off x="534323" y="1205536"/>
            <a:ext cx="4708639" cy="1246495"/>
          </a:xfrm>
          <a:prstGeom prst="rect">
            <a:avLst/>
          </a:prstGeom>
        </p:spPr>
        <p:txBody>
          <a:bodyPr wrap="square">
            <a:spAutoFit/>
          </a:bodyPr>
          <a:lstStyle/>
          <a:p>
            <a:pPr>
              <a:lnSpc>
                <a:spcPct val="130000"/>
              </a:lnSpc>
              <a:spcBef>
                <a:spcPts val="600"/>
              </a:spcBef>
              <a:buBlip>
                <a:blip r:embed="rId4"/>
              </a:buBlip>
            </a:pPr>
            <a:r>
              <a:rPr lang="en-US" altLang="zh-CN" b="1" dirty="0" smtClean="0">
                <a:latin typeface="微软雅黑 Light" panose="020B0502040204020203" pitchFamily="34" charset="-122"/>
                <a:ea typeface="微软雅黑 Light" panose="020B0502040204020203" pitchFamily="34" charset="-122"/>
              </a:rPr>
              <a:t>AMQP</a:t>
            </a:r>
          </a:p>
          <a:p>
            <a:pPr indent="0">
              <a:lnSpc>
                <a:spcPct val="130000"/>
              </a:lnSpc>
              <a:spcBef>
                <a:spcPts val="600"/>
              </a:spcBef>
              <a:buNone/>
            </a:pPr>
            <a:r>
              <a:rPr lang="en-US" altLang="zh-CN" sz="1600" dirty="0" smtClean="0">
                <a:latin typeface="宋体" panose="02010600030101010101" pitchFamily="2" charset="-122"/>
                <a:ea typeface="宋体" panose="02010600030101010101" pitchFamily="2" charset="-122"/>
                <a:cs typeface="宋体" panose="02010600030101010101" pitchFamily="2" charset="-122"/>
              </a:rPr>
              <a:t>Advanced Message Queuing Protocol,</a:t>
            </a:r>
          </a:p>
          <a:p>
            <a:pPr indent="0">
              <a:lnSpc>
                <a:spcPct val="130000"/>
              </a:lnSpc>
              <a:spcBef>
                <a:spcPts val="600"/>
              </a:spcBef>
              <a:buNone/>
            </a:pPr>
            <a:r>
              <a:rPr lang="zh-CN" altLang="en-US" sz="1600" dirty="0" smtClean="0">
                <a:latin typeface="宋体" panose="02010600030101010101" pitchFamily="2" charset="-122"/>
                <a:ea typeface="宋体" panose="02010600030101010101" pitchFamily="2" charset="-122"/>
                <a:cs typeface="宋体" panose="02010600030101010101" pitchFamily="2" charset="-122"/>
              </a:rPr>
              <a:t>提供统一消息服务的应用层</a:t>
            </a:r>
            <a:r>
              <a:rPr lang="zh-CN" altLang="en-US" sz="1600" dirty="0" smtClean="0">
                <a:solidFill>
                  <a:srgbClr val="FF0000"/>
                </a:solidFill>
                <a:latin typeface="宋体" panose="02010600030101010101" pitchFamily="2" charset="-122"/>
                <a:ea typeface="宋体" panose="02010600030101010101" pitchFamily="2" charset="-122"/>
                <a:cs typeface="宋体" panose="02010600030101010101" pitchFamily="2" charset="-122"/>
              </a:rPr>
              <a:t>标准高级</a:t>
            </a:r>
            <a:r>
              <a:rPr lang="zh-CN" altLang="en-US" sz="1600" dirty="0" smtClean="0">
                <a:latin typeface="宋体" panose="02010600030101010101" pitchFamily="2" charset="-122"/>
                <a:ea typeface="宋体" panose="02010600030101010101" pitchFamily="2" charset="-122"/>
                <a:cs typeface="宋体" panose="02010600030101010101" pitchFamily="2" charset="-122"/>
              </a:rPr>
              <a:t>消息队列协议。</a:t>
            </a:r>
            <a:endParaRPr lang="en-US" altLang="zh-CN" sz="1600" dirty="0" smtClean="0">
              <a:latin typeface="宋体" panose="02010600030101010101" pitchFamily="2" charset="-122"/>
              <a:ea typeface="宋体" panose="02010600030101010101" pitchFamily="2" charset="-122"/>
              <a:cs typeface="宋体" panose="02010600030101010101" pitchFamily="2" charset="-122"/>
            </a:endParaRPr>
          </a:p>
        </p:txBody>
      </p:sp>
      <p:sp>
        <p:nvSpPr>
          <p:cNvPr id="17" name="矩形 16"/>
          <p:cNvSpPr/>
          <p:nvPr/>
        </p:nvSpPr>
        <p:spPr>
          <a:xfrm>
            <a:off x="452401" y="3065442"/>
            <a:ext cx="3746370" cy="1646605"/>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客户端与</a:t>
            </a:r>
            <a:r>
              <a:rPr lang="en-US" altLang="zh-CN" b="1" dirty="0" err="1" smtClean="0">
                <a:latin typeface="微软雅黑 Light" panose="020B0502040204020203" pitchFamily="34" charset="-122"/>
                <a:ea typeface="微软雅黑 Light" panose="020B0502040204020203" pitchFamily="34" charset="-122"/>
              </a:rPr>
              <a:t>RabbitMQ</a:t>
            </a:r>
            <a:r>
              <a:rPr lang="zh-CN" altLang="en-US" b="1" dirty="0" smtClean="0">
                <a:latin typeface="微软雅黑 Light" panose="020B0502040204020203" pitchFamily="34" charset="-122"/>
                <a:ea typeface="微软雅黑 Light" panose="020B0502040204020203" pitchFamily="34" charset="-122"/>
              </a:rPr>
              <a:t>连接</a:t>
            </a:r>
          </a:p>
          <a:p>
            <a:pPr marL="285750" indent="-285750">
              <a:lnSpc>
                <a:spcPct val="200000"/>
              </a:lnSpc>
              <a:spcBef>
                <a:spcPts val="600"/>
              </a:spcBef>
              <a:buFont typeface="Wingdings" panose="05000000000000000000" charset="0"/>
              <a:buChar char="Ø"/>
            </a:pPr>
            <a:r>
              <a:rPr lang="zh-CN" altLang="en-US" sz="1600" dirty="0" smtClean="0">
                <a:latin typeface="微软雅黑 Light" panose="020B0502040204020203" pitchFamily="34" charset="-122"/>
                <a:ea typeface="微软雅黑 Light" panose="020B0502040204020203" pitchFamily="34" charset="-122"/>
              </a:rPr>
              <a:t>连接</a:t>
            </a:r>
          </a:p>
          <a:p>
            <a:pPr marL="285750" indent="-285750">
              <a:lnSpc>
                <a:spcPct val="200000"/>
              </a:lnSpc>
              <a:spcBef>
                <a:spcPts val="600"/>
              </a:spcBef>
              <a:buFont typeface="Wingdings" panose="05000000000000000000" charset="0"/>
              <a:buChar char="Ø"/>
            </a:pPr>
            <a:r>
              <a:rPr lang="zh-CN" altLang="en-US" sz="1600" dirty="0" smtClean="0">
                <a:latin typeface="微软雅黑 Light" panose="020B0502040204020203" pitchFamily="34" charset="-122"/>
                <a:ea typeface="微软雅黑 Light" panose="020B0502040204020203" pitchFamily="34" charset="-122"/>
              </a:rPr>
              <a:t>信道</a:t>
            </a:r>
          </a:p>
        </p:txBody>
      </p:sp>
      <p:pic>
        <p:nvPicPr>
          <p:cNvPr id="14" name="图片 13" descr="信道"/>
          <p:cNvPicPr>
            <a:picLocks noChangeAspect="1"/>
          </p:cNvPicPr>
          <p:nvPr/>
        </p:nvPicPr>
        <p:blipFill>
          <a:blip r:embed="rId5" cstate="print"/>
          <a:stretch>
            <a:fillRect/>
          </a:stretch>
        </p:blipFill>
        <p:spPr>
          <a:xfrm>
            <a:off x="5841477" y="4760501"/>
            <a:ext cx="5153705" cy="2700627"/>
          </a:xfrm>
          <a:prstGeom prst="rect">
            <a:avLst/>
          </a:prstGeom>
        </p:spPr>
      </p:pic>
      <p:pic>
        <p:nvPicPr>
          <p:cNvPr id="1026" name="Picture 2" descr="E:\VIP二期\消息中间件\RabbitMQ\img\AMQP与RabbitMQ.png"/>
          <p:cNvPicPr>
            <a:picLocks noChangeAspect="1" noChangeArrowheads="1"/>
          </p:cNvPicPr>
          <p:nvPr/>
        </p:nvPicPr>
        <p:blipFill>
          <a:blip r:embed="rId6"/>
          <a:srcRect/>
          <a:stretch>
            <a:fillRect/>
          </a:stretch>
        </p:blipFill>
        <p:spPr bwMode="auto">
          <a:xfrm>
            <a:off x="5685583" y="667343"/>
            <a:ext cx="5488421" cy="3880289"/>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7" y="418797"/>
            <a:ext cx="4344380"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en-US" altLang="zh-CN" sz="2665" dirty="0" err="1" smtClean="0">
                <a:solidFill>
                  <a:srgbClr val="1D69A3"/>
                </a:solidFill>
                <a:latin typeface="微软雅黑" panose="020B0503020204020204" pitchFamily="34" charset="-122"/>
                <a:ea typeface="微软雅黑" panose="020B0503020204020204" pitchFamily="34" charset="-122"/>
              </a:rPr>
              <a:t>RabbitMQ</a:t>
            </a:r>
            <a:r>
              <a:rPr lang="zh-CN" altLang="en-US" sz="2665" dirty="0" smtClean="0">
                <a:solidFill>
                  <a:srgbClr val="1D69A3"/>
                </a:solidFill>
                <a:latin typeface="微软雅黑" panose="020B0503020204020204" pitchFamily="34" charset="-122"/>
                <a:ea typeface="微软雅黑" panose="020B0503020204020204" pitchFamily="34" charset="-122"/>
              </a:rPr>
              <a:t>中使用</a:t>
            </a:r>
            <a:r>
              <a:rPr lang="en-US" altLang="zh-CN" sz="2665" dirty="0" smtClean="0">
                <a:solidFill>
                  <a:srgbClr val="1D69A3"/>
                </a:solidFill>
                <a:latin typeface="微软雅黑" panose="020B0503020204020204" pitchFamily="34" charset="-122"/>
                <a:ea typeface="微软雅黑" panose="020B0503020204020204" pitchFamily="34" charset="-122"/>
              </a:rPr>
              <a:t>AMQP</a:t>
            </a:r>
          </a:p>
        </p:txBody>
      </p:sp>
      <p:sp>
        <p:nvSpPr>
          <p:cNvPr id="20482" name="AutoShape 2" descr="https://upload-images.jianshu.io/upload_images/1856419-efd361484c60d785.png?imageMogr2/auto-orient/strip%7CimageView2/2/w/581/format/webp"/>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7" name="矩形 16"/>
          <p:cNvSpPr/>
          <p:nvPr/>
        </p:nvSpPr>
        <p:spPr>
          <a:xfrm>
            <a:off x="397380" y="1366800"/>
            <a:ext cx="3746370" cy="1400383"/>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包括的要素</a:t>
            </a:r>
          </a:p>
          <a:p>
            <a:pPr marL="285750" indent="-285750">
              <a:lnSpc>
                <a:spcPct val="150000"/>
              </a:lnSpc>
              <a:spcBef>
                <a:spcPts val="600"/>
              </a:spcBef>
              <a:buFont typeface="Wingdings" panose="05000000000000000000" charset="0"/>
              <a:buChar char="Ø"/>
            </a:pPr>
            <a:r>
              <a:rPr lang="zh-CN" altLang="en-US" sz="1600" dirty="0" smtClean="0">
                <a:latin typeface="微软雅黑 Light" panose="020B0502040204020203" pitchFamily="34" charset="-122"/>
                <a:ea typeface="微软雅黑 Light" panose="020B0502040204020203" pitchFamily="34" charset="-122"/>
              </a:rPr>
              <a:t>生产者、消费者、消息</a:t>
            </a:r>
          </a:p>
          <a:p>
            <a:pPr marL="285750" indent="-285750">
              <a:lnSpc>
                <a:spcPct val="150000"/>
              </a:lnSpc>
              <a:spcBef>
                <a:spcPts val="600"/>
              </a:spcBef>
              <a:buFont typeface="Wingdings" panose="05000000000000000000" charset="0"/>
              <a:buChar char="Ø"/>
            </a:pPr>
            <a:r>
              <a:rPr lang="zh-CN" altLang="en-US" sz="1600" dirty="0" smtClean="0">
                <a:latin typeface="微软雅黑 Light" panose="020B0502040204020203" pitchFamily="34" charset="-122"/>
                <a:ea typeface="微软雅黑 Light" panose="020B0502040204020203" pitchFamily="34" charset="-122"/>
              </a:rPr>
              <a:t>交换器、队列、绑定、路由键</a:t>
            </a:r>
            <a:endParaRPr lang="en-US" altLang="zh-CN" sz="1600" dirty="0" smtClean="0">
              <a:latin typeface="宋体" panose="02010600030101010101" pitchFamily="2" charset="-122"/>
              <a:ea typeface="宋体" panose="02010600030101010101" pitchFamily="2" charset="-122"/>
            </a:endParaRPr>
          </a:p>
        </p:txBody>
      </p:sp>
      <p:sp>
        <p:nvSpPr>
          <p:cNvPr id="47" name="矩形 46"/>
          <p:cNvSpPr/>
          <p:nvPr/>
        </p:nvSpPr>
        <p:spPr>
          <a:xfrm>
            <a:off x="362273" y="3440387"/>
            <a:ext cx="1636852" cy="507831"/>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消息的确认</a:t>
            </a:r>
          </a:p>
        </p:txBody>
      </p:sp>
      <p:sp>
        <p:nvSpPr>
          <p:cNvPr id="48" name="矩形 47"/>
          <p:cNvSpPr/>
          <p:nvPr/>
        </p:nvSpPr>
        <p:spPr>
          <a:xfrm>
            <a:off x="195022" y="4082478"/>
            <a:ext cx="3711523" cy="584775"/>
          </a:xfrm>
          <a:prstGeom prst="rect">
            <a:avLst/>
          </a:prstGeom>
        </p:spPr>
        <p:txBody>
          <a:bodyPr wrap="square">
            <a:spAutoFit/>
          </a:bodyPr>
          <a:lstStyle/>
          <a:p>
            <a:r>
              <a:rPr lang="zh-CN" altLang="en-US" sz="1600" dirty="0" smtClean="0">
                <a:latin typeface="宋体" panose="02010600030101010101" pitchFamily="2" charset="-122"/>
                <a:ea typeface="宋体" panose="02010600030101010101" pitchFamily="2" charset="-122"/>
              </a:rPr>
              <a:t>消费者收到的每一条消息都必须进行确认（自动确认和自行确认）</a:t>
            </a:r>
            <a:endParaRPr lang="zh-CN" altLang="en-US" sz="1600" dirty="0">
              <a:latin typeface="宋体" panose="02010600030101010101" pitchFamily="2" charset="-122"/>
              <a:ea typeface="宋体" panose="02010600030101010101" pitchFamily="2" charset="-122"/>
            </a:endParaRPr>
          </a:p>
        </p:txBody>
      </p:sp>
      <p:pic>
        <p:nvPicPr>
          <p:cNvPr id="3" name="图片 2" descr="AMQP"/>
          <p:cNvPicPr>
            <a:picLocks noChangeAspect="1"/>
          </p:cNvPicPr>
          <p:nvPr/>
        </p:nvPicPr>
        <p:blipFill>
          <a:blip r:embed="rId5" cstate="print"/>
          <a:stretch>
            <a:fillRect/>
          </a:stretch>
        </p:blipFill>
        <p:spPr>
          <a:xfrm>
            <a:off x="3973795" y="1745231"/>
            <a:ext cx="7815534" cy="510237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3775822"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en-US" altLang="zh-CN" sz="2665" dirty="0" err="1" smtClean="0">
                <a:solidFill>
                  <a:srgbClr val="1D69A3"/>
                </a:solidFill>
                <a:latin typeface="微软雅黑" panose="020B0503020204020204" pitchFamily="34" charset="-122"/>
                <a:ea typeface="微软雅黑" panose="020B0503020204020204" pitchFamily="34" charset="-122"/>
              </a:rPr>
              <a:t>RabbitMQ</a:t>
            </a:r>
            <a:r>
              <a:rPr lang="zh-CN" altLang="en-US" sz="2665" dirty="0" smtClean="0">
                <a:solidFill>
                  <a:srgbClr val="1D69A3"/>
                </a:solidFill>
                <a:latin typeface="微软雅黑" panose="020B0503020204020204" pitchFamily="34" charset="-122"/>
                <a:ea typeface="微软雅黑" panose="020B0503020204020204" pitchFamily="34" charset="-122"/>
              </a:rPr>
              <a:t>中的概念</a:t>
            </a:r>
          </a:p>
        </p:txBody>
      </p:sp>
      <p:sp>
        <p:nvSpPr>
          <p:cNvPr id="15" name="矩形 14"/>
          <p:cNvSpPr/>
          <p:nvPr/>
        </p:nvSpPr>
        <p:spPr>
          <a:xfrm>
            <a:off x="514759" y="1257857"/>
            <a:ext cx="3869864" cy="1461939"/>
          </a:xfrm>
          <a:prstGeom prst="rect">
            <a:avLst/>
          </a:prstGeom>
        </p:spPr>
        <p:txBody>
          <a:bodyPr wrap="square">
            <a:spAutoFit/>
          </a:bodyPr>
          <a:lstStyle/>
          <a:p>
            <a:pPr>
              <a:lnSpc>
                <a:spcPct val="150000"/>
              </a:lnSpc>
              <a:spcBef>
                <a:spcPts val="600"/>
              </a:spcBef>
            </a:pPr>
            <a:endParaRPr lang="zh-CN" altLang="en-US" sz="2800" b="1" dirty="0" smtClean="0">
              <a:solidFill>
                <a:schemeClr val="accent1">
                  <a:lumMod val="75000"/>
                </a:schemeClr>
              </a:solidFill>
              <a:latin typeface="微软雅黑 Light" panose="020B0502040204020203" pitchFamily="34" charset="-122"/>
              <a:ea typeface="微软雅黑 Light" panose="020B0502040204020203" pitchFamily="34" charset="-122"/>
            </a:endParaRPr>
          </a:p>
          <a:p>
            <a:pPr>
              <a:lnSpc>
                <a:spcPct val="150000"/>
              </a:lnSpc>
              <a:spcBef>
                <a:spcPts val="600"/>
              </a:spcBef>
              <a:buBlip>
                <a:blip r:embed="rId4"/>
              </a:buBlip>
            </a:pPr>
            <a:r>
              <a:rPr lang="zh-CN" altLang="en-US" sz="2800" b="1" dirty="0" smtClean="0">
                <a:solidFill>
                  <a:schemeClr val="accent1">
                    <a:lumMod val="75000"/>
                  </a:schemeClr>
                </a:solidFill>
                <a:latin typeface="微软雅黑 Light" panose="020B0502040204020203" pitchFamily="34" charset="-122"/>
                <a:ea typeface="微软雅黑 Light" panose="020B0502040204020203" pitchFamily="34" charset="-122"/>
              </a:rPr>
              <a:t>虚拟主机</a:t>
            </a:r>
          </a:p>
        </p:txBody>
      </p:sp>
      <p:pic>
        <p:nvPicPr>
          <p:cNvPr id="5" name="图片 4" descr="虚拟主机"/>
          <p:cNvPicPr>
            <a:picLocks noChangeAspect="1"/>
          </p:cNvPicPr>
          <p:nvPr/>
        </p:nvPicPr>
        <p:blipFill>
          <a:blip r:embed="rId5" cstate="print"/>
          <a:stretch>
            <a:fillRect/>
          </a:stretch>
        </p:blipFill>
        <p:spPr>
          <a:xfrm>
            <a:off x="4502003" y="2073492"/>
            <a:ext cx="6511519" cy="3947732"/>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3775822"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交换器类型</a:t>
            </a:r>
          </a:p>
        </p:txBody>
      </p:sp>
      <p:pic>
        <p:nvPicPr>
          <p:cNvPr id="3" name="图片 2" descr="交换器类型-Direct"/>
          <p:cNvPicPr>
            <a:picLocks noChangeAspect="1"/>
          </p:cNvPicPr>
          <p:nvPr/>
        </p:nvPicPr>
        <p:blipFill>
          <a:blip r:embed="rId4" cstate="print"/>
          <a:stretch>
            <a:fillRect/>
          </a:stretch>
        </p:blipFill>
        <p:spPr>
          <a:xfrm>
            <a:off x="64193" y="1637004"/>
            <a:ext cx="5518683" cy="4255208"/>
          </a:xfrm>
          <a:prstGeom prst="rect">
            <a:avLst/>
          </a:prstGeom>
        </p:spPr>
      </p:pic>
      <p:pic>
        <p:nvPicPr>
          <p:cNvPr id="4" name="图片 3" descr="交换器类型-Fanout"/>
          <p:cNvPicPr>
            <a:picLocks noChangeAspect="1"/>
          </p:cNvPicPr>
          <p:nvPr/>
        </p:nvPicPr>
        <p:blipFill>
          <a:blip r:embed="rId5" cstate="print"/>
          <a:stretch>
            <a:fillRect/>
          </a:stretch>
        </p:blipFill>
        <p:spPr>
          <a:xfrm>
            <a:off x="5703311" y="1512295"/>
            <a:ext cx="6007153" cy="4379917"/>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3775822"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交换器类型</a:t>
            </a:r>
          </a:p>
        </p:txBody>
      </p:sp>
      <p:sp>
        <p:nvSpPr>
          <p:cNvPr id="14" name="矩形 13"/>
          <p:cNvSpPr/>
          <p:nvPr/>
        </p:nvSpPr>
        <p:spPr>
          <a:xfrm>
            <a:off x="7959815" y="2391718"/>
            <a:ext cx="2861132" cy="1000274"/>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路由键中的“*”和“</a:t>
            </a:r>
            <a:r>
              <a:rPr lang="en-US" altLang="zh-CN" b="1" dirty="0" smtClean="0">
                <a:latin typeface="微软雅黑 Light" panose="020B0502040204020203" pitchFamily="34" charset="-122"/>
                <a:ea typeface="微软雅黑 Light" panose="020B0502040204020203" pitchFamily="34" charset="-122"/>
              </a:rPr>
              <a:t>#”</a:t>
            </a:r>
          </a:p>
          <a:p>
            <a:pPr>
              <a:lnSpc>
                <a:spcPct val="150000"/>
              </a:lnSpc>
              <a:spcBef>
                <a:spcPts val="600"/>
              </a:spcBef>
              <a:buBlip>
                <a:blip r:embed="rId4"/>
              </a:buBlip>
            </a:pPr>
            <a:r>
              <a:rPr lang="en-US" altLang="zh-CN" b="1" dirty="0" smtClean="0">
                <a:latin typeface="微软雅黑 Light" panose="020B0502040204020203" pitchFamily="34" charset="-122"/>
                <a:ea typeface="微软雅黑 Light" panose="020B0502040204020203" pitchFamily="34" charset="-122"/>
              </a:rPr>
              <a:t>“.”</a:t>
            </a:r>
            <a:r>
              <a:rPr lang="zh-CN" altLang="en-US" b="1" dirty="0" smtClean="0">
                <a:latin typeface="微软雅黑 Light" panose="020B0502040204020203" pitchFamily="34" charset="-122"/>
                <a:ea typeface="微软雅黑 Light" panose="020B0502040204020203" pitchFamily="34" charset="-122"/>
              </a:rPr>
              <a:t>将路由键分为几个表示</a:t>
            </a:r>
          </a:p>
        </p:txBody>
      </p:sp>
      <p:pic>
        <p:nvPicPr>
          <p:cNvPr id="3" name="图片 2" descr="交换器类型-Topic"/>
          <p:cNvPicPr>
            <a:picLocks noChangeAspect="1"/>
          </p:cNvPicPr>
          <p:nvPr/>
        </p:nvPicPr>
        <p:blipFill>
          <a:blip r:embed="rId5" cstate="print"/>
          <a:stretch>
            <a:fillRect/>
          </a:stretch>
        </p:blipFill>
        <p:spPr>
          <a:xfrm>
            <a:off x="412665" y="1203386"/>
            <a:ext cx="6987763" cy="6317947"/>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7" y="418797"/>
            <a:ext cx="6829530"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使用</a:t>
            </a:r>
            <a:r>
              <a:rPr lang="en-US" altLang="zh-CN" sz="2665" dirty="0" err="1" smtClean="0">
                <a:solidFill>
                  <a:srgbClr val="1D69A3"/>
                </a:solidFill>
                <a:latin typeface="微软雅黑" panose="020B0503020204020204" pitchFamily="34" charset="-122"/>
                <a:ea typeface="微软雅黑" panose="020B0503020204020204" pitchFamily="34" charset="-122"/>
              </a:rPr>
              <a:t>RabbitMQ</a:t>
            </a:r>
            <a:r>
              <a:rPr lang="zh-CN" altLang="en-US" sz="2665" dirty="0" smtClean="0">
                <a:solidFill>
                  <a:srgbClr val="1D69A3"/>
                </a:solidFill>
                <a:latin typeface="微软雅黑" panose="020B0503020204020204" pitchFamily="34" charset="-122"/>
                <a:ea typeface="微软雅黑" panose="020B0503020204020204" pitchFamily="34" charset="-122"/>
              </a:rPr>
              <a:t>原生</a:t>
            </a:r>
            <a:r>
              <a:rPr lang="en-US" altLang="zh-CN" sz="2665" dirty="0" smtClean="0">
                <a:solidFill>
                  <a:srgbClr val="1D69A3"/>
                </a:solidFill>
                <a:latin typeface="微软雅黑" panose="020B0503020204020204" pitchFamily="34" charset="-122"/>
                <a:ea typeface="微软雅黑" panose="020B0503020204020204" pitchFamily="34" charset="-122"/>
              </a:rPr>
              <a:t>Java</a:t>
            </a:r>
            <a:r>
              <a:rPr lang="zh-CN" altLang="en-US" sz="2665" dirty="0" smtClean="0">
                <a:solidFill>
                  <a:srgbClr val="1D69A3"/>
                </a:solidFill>
                <a:latin typeface="微软雅黑" panose="020B0503020204020204" pitchFamily="34" charset="-122"/>
                <a:ea typeface="微软雅黑" panose="020B0503020204020204" pitchFamily="34" charset="-122"/>
              </a:rPr>
              <a:t>客户端进行消息通信</a:t>
            </a:r>
          </a:p>
        </p:txBody>
      </p:sp>
      <p:sp>
        <p:nvSpPr>
          <p:cNvPr id="15" name="矩形 14"/>
          <p:cNvSpPr/>
          <p:nvPr/>
        </p:nvSpPr>
        <p:spPr>
          <a:xfrm>
            <a:off x="751965" y="1290092"/>
            <a:ext cx="9647148" cy="313932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客户端需要</a:t>
            </a:r>
            <a:r>
              <a:rPr lang="en-US" altLang="zh-CN" dirty="0" smtClean="0">
                <a:latin typeface="微软雅黑" panose="020B0503020204020204" pitchFamily="34" charset="-122"/>
                <a:ea typeface="微软雅黑" panose="020B0503020204020204" pitchFamily="34" charset="-122"/>
              </a:rPr>
              <a:t>amqp-client-5.0.0.jar</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slf4j-api-1.6.1.jar</a:t>
            </a:r>
            <a:endParaRPr lang="en-US" dirty="0" smtClean="0">
              <a:latin typeface="微软雅黑" panose="020B0503020204020204" pitchFamily="34" charset="-122"/>
              <a:ea typeface="微软雅黑" panose="020B0503020204020204" pitchFamily="34" charset="-122"/>
            </a:endParaRPr>
          </a:p>
          <a:p>
            <a:endParaRPr 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建议使用</a:t>
            </a:r>
            <a:r>
              <a:rPr lang="en-US" altLang="zh-CN" dirty="0" smtClean="0">
                <a:latin typeface="微软雅黑" panose="020B0503020204020204" pitchFamily="34" charset="-122"/>
                <a:ea typeface="微软雅黑" panose="020B0503020204020204" pitchFamily="34" charset="-122"/>
              </a:rPr>
              <a:t>Maven</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dirty="0" smtClean="0">
                <a:latin typeface="微软雅黑" panose="020B0503020204020204" pitchFamily="34" charset="-122"/>
                <a:ea typeface="微软雅黑" panose="020B0503020204020204" pitchFamily="34" charset="-122"/>
              </a:rPr>
              <a:t>&lt;dependency&gt;</a:t>
            </a:r>
          </a:p>
          <a:p>
            <a:r>
              <a:rPr lang="en-US" dirty="0" smtClean="0">
                <a:latin typeface="微软雅黑" panose="020B0503020204020204" pitchFamily="34" charset="-122"/>
                <a:ea typeface="微软雅黑" panose="020B0503020204020204" pitchFamily="34" charset="-122"/>
              </a:rPr>
              <a:t>  &lt;</a:t>
            </a:r>
            <a:r>
              <a:rPr lang="en-US" dirty="0" err="1" smtClean="0">
                <a:latin typeface="微软雅黑" panose="020B0503020204020204" pitchFamily="34" charset="-122"/>
                <a:ea typeface="微软雅黑" panose="020B0503020204020204" pitchFamily="34" charset="-122"/>
              </a:rPr>
              <a:t>groupId</a:t>
            </a:r>
            <a:r>
              <a:rPr lang="en-US" dirty="0" smtClean="0">
                <a:latin typeface="微软雅黑" panose="020B0503020204020204" pitchFamily="34" charset="-122"/>
                <a:ea typeface="微软雅黑" panose="020B0503020204020204" pitchFamily="34" charset="-122"/>
              </a:rPr>
              <a:t>&gt;</a:t>
            </a:r>
            <a:r>
              <a:rPr lang="en-US" dirty="0" err="1" smtClean="0">
                <a:latin typeface="微软雅黑" panose="020B0503020204020204" pitchFamily="34" charset="-122"/>
                <a:ea typeface="微软雅黑" panose="020B0503020204020204" pitchFamily="34" charset="-122"/>
              </a:rPr>
              <a:t>com.rabbitmq</a:t>
            </a:r>
            <a:r>
              <a:rPr lang="en-US" dirty="0" smtClean="0">
                <a:latin typeface="微软雅黑" panose="020B0503020204020204" pitchFamily="34" charset="-122"/>
                <a:ea typeface="微软雅黑" panose="020B0503020204020204" pitchFamily="34" charset="-122"/>
              </a:rPr>
              <a:t>&lt;/</a:t>
            </a:r>
            <a:r>
              <a:rPr lang="en-US" dirty="0" err="1" smtClean="0">
                <a:latin typeface="微软雅黑" panose="020B0503020204020204" pitchFamily="34" charset="-122"/>
                <a:ea typeface="微软雅黑" panose="020B0503020204020204" pitchFamily="34" charset="-122"/>
              </a:rPr>
              <a:t>groupId</a:t>
            </a:r>
            <a:r>
              <a:rPr lang="en-US" dirty="0" smtClean="0">
                <a:latin typeface="微软雅黑" panose="020B0503020204020204" pitchFamily="34" charset="-122"/>
                <a:ea typeface="微软雅黑" panose="020B0503020204020204" pitchFamily="34" charset="-122"/>
              </a:rPr>
              <a:t>&gt;</a:t>
            </a:r>
          </a:p>
          <a:p>
            <a:r>
              <a:rPr lang="en-US" dirty="0" smtClean="0">
                <a:latin typeface="微软雅黑" panose="020B0503020204020204" pitchFamily="34" charset="-122"/>
                <a:ea typeface="微软雅黑" panose="020B0503020204020204" pitchFamily="34" charset="-122"/>
              </a:rPr>
              <a:t>  &lt;</a:t>
            </a:r>
            <a:r>
              <a:rPr lang="en-US" dirty="0" err="1" smtClean="0">
                <a:latin typeface="微软雅黑" panose="020B0503020204020204" pitchFamily="34" charset="-122"/>
                <a:ea typeface="微软雅黑" panose="020B0503020204020204" pitchFamily="34" charset="-122"/>
              </a:rPr>
              <a:t>artifactId</a:t>
            </a:r>
            <a:r>
              <a:rPr lang="en-US" dirty="0" smtClean="0">
                <a:latin typeface="微软雅黑" panose="020B0503020204020204" pitchFamily="34" charset="-122"/>
                <a:ea typeface="微软雅黑" panose="020B0503020204020204" pitchFamily="34" charset="-122"/>
              </a:rPr>
              <a:t>&gt;</a:t>
            </a:r>
            <a:r>
              <a:rPr lang="en-US" dirty="0" err="1" smtClean="0">
                <a:latin typeface="微软雅黑" panose="020B0503020204020204" pitchFamily="34" charset="-122"/>
                <a:ea typeface="微软雅黑" panose="020B0503020204020204" pitchFamily="34" charset="-122"/>
              </a:rPr>
              <a:t>amqp</a:t>
            </a:r>
            <a:r>
              <a:rPr lang="en-US" dirty="0" smtClean="0">
                <a:latin typeface="微软雅黑" panose="020B0503020204020204" pitchFamily="34" charset="-122"/>
                <a:ea typeface="微软雅黑" panose="020B0503020204020204" pitchFamily="34" charset="-122"/>
              </a:rPr>
              <a:t>-client&lt;/</a:t>
            </a:r>
            <a:r>
              <a:rPr lang="en-US" dirty="0" err="1" smtClean="0">
                <a:latin typeface="微软雅黑" panose="020B0503020204020204" pitchFamily="34" charset="-122"/>
                <a:ea typeface="微软雅黑" panose="020B0503020204020204" pitchFamily="34" charset="-122"/>
              </a:rPr>
              <a:t>artifactId</a:t>
            </a:r>
            <a:r>
              <a:rPr lang="en-US" dirty="0" smtClean="0">
                <a:latin typeface="微软雅黑" panose="020B0503020204020204" pitchFamily="34" charset="-122"/>
                <a:ea typeface="微软雅黑" panose="020B0503020204020204" pitchFamily="34" charset="-122"/>
              </a:rPr>
              <a:t>&gt;</a:t>
            </a:r>
          </a:p>
          <a:p>
            <a:r>
              <a:rPr lang="en-US" dirty="0" smtClean="0">
                <a:latin typeface="微软雅黑" panose="020B0503020204020204" pitchFamily="34" charset="-122"/>
                <a:ea typeface="微软雅黑" panose="020B0503020204020204" pitchFamily="34" charset="-122"/>
              </a:rPr>
              <a:t>  &lt;version&gt;5.0.0&lt;/version&gt;</a:t>
            </a:r>
          </a:p>
          <a:p>
            <a:r>
              <a:rPr lang="en-US" dirty="0" smtClean="0">
                <a:latin typeface="微软雅黑" panose="020B0503020204020204" pitchFamily="34" charset="-122"/>
                <a:ea typeface="微软雅黑" panose="020B0503020204020204" pitchFamily="34" charset="-122"/>
              </a:rPr>
              <a:t>&lt;/dependency&gt;</a:t>
            </a:r>
          </a:p>
          <a:p>
            <a:endParaRPr lang="en-US" dirty="0" smtClean="0">
              <a:latin typeface="微软雅黑" panose="020B0503020204020204" pitchFamily="34" charset="-122"/>
              <a:ea typeface="微软雅黑" panose="020B0503020204020204" pitchFamily="34" charset="-122"/>
            </a:endParaRPr>
          </a:p>
          <a:p>
            <a:r>
              <a:rPr lang="zh-CN" altLang="en-US" b="1" dirty="0" smtClean="0">
                <a:solidFill>
                  <a:schemeClr val="accent4">
                    <a:lumMod val="75000"/>
                  </a:schemeClr>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系列的版本最好使用</a:t>
            </a:r>
            <a:r>
              <a:rPr lang="en-US" altLang="zh-CN" dirty="0" smtClean="0">
                <a:latin typeface="微软雅黑" panose="020B0503020204020204" pitchFamily="34" charset="-122"/>
                <a:ea typeface="微软雅黑" panose="020B0503020204020204" pitchFamily="34" charset="-122"/>
              </a:rPr>
              <a:t>JDK8</a:t>
            </a:r>
            <a:r>
              <a:rPr lang="zh-CN" altLang="en-US" dirty="0" smtClean="0">
                <a:latin typeface="微软雅黑" panose="020B0503020204020204" pitchFamily="34" charset="-122"/>
                <a:ea typeface="微软雅黑" panose="020B0503020204020204" pitchFamily="34" charset="-122"/>
              </a:rPr>
              <a:t>及以上，</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低于</a:t>
            </a:r>
            <a:r>
              <a:rPr lang="en-US" altLang="zh-CN" dirty="0" smtClean="0">
                <a:latin typeface="微软雅黑" panose="020B0503020204020204" pitchFamily="34" charset="-122"/>
                <a:ea typeface="微软雅黑" panose="020B0503020204020204" pitchFamily="34" charset="-122"/>
              </a:rPr>
              <a:t>JDK8</a:t>
            </a:r>
            <a:r>
              <a:rPr lang="zh-CN" altLang="en-US" dirty="0" smtClean="0">
                <a:latin typeface="微软雅黑" panose="020B0503020204020204" pitchFamily="34" charset="-122"/>
                <a:ea typeface="微软雅黑" panose="020B0503020204020204" pitchFamily="34" charset="-122"/>
              </a:rPr>
              <a:t>可以使用</a:t>
            </a:r>
            <a:r>
              <a:rPr lang="en-US" altLang="zh-CN" dirty="0" smtClean="0">
                <a:latin typeface="微软雅黑" panose="020B0503020204020204" pitchFamily="34" charset="-122"/>
                <a:ea typeface="微软雅黑" panose="020B0503020204020204" pitchFamily="34" charset="-122"/>
              </a:rPr>
              <a:t>4.x(</a:t>
            </a:r>
            <a:r>
              <a:rPr lang="zh-CN" altLang="en-US" dirty="0" smtClean="0">
                <a:latin typeface="微软雅黑" panose="020B0503020204020204" pitchFamily="34" charset="-122"/>
                <a:ea typeface="微软雅黑" panose="020B0503020204020204" pitchFamily="34" charset="-122"/>
              </a:rPr>
              <a:t>具体的版本号到</a:t>
            </a:r>
            <a:r>
              <a:rPr lang="en-US" altLang="zh-CN" dirty="0" smtClean="0">
                <a:latin typeface="微软雅黑" panose="020B0503020204020204" pitchFamily="34" charset="-122"/>
                <a:ea typeface="微软雅黑" panose="020B0503020204020204" pitchFamily="34" charset="-122"/>
              </a:rPr>
              <a:t>Maven</a:t>
            </a:r>
            <a:r>
              <a:rPr lang="zh-CN" altLang="en-US" dirty="0" smtClean="0">
                <a:latin typeface="微软雅黑" panose="020B0503020204020204" pitchFamily="34" charset="-122"/>
                <a:ea typeface="微软雅黑" panose="020B0503020204020204" pitchFamily="34" charset="-122"/>
              </a:rPr>
              <a:t>的中央仓库查</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的版本。本课程使用</a:t>
            </a: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系列版本，其余版本不予理会。</a:t>
            </a:r>
            <a:endParaRPr lang="en-US"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7" y="418796"/>
            <a:ext cx="6829530"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原生</a:t>
            </a:r>
            <a:r>
              <a:rPr lang="en-US" altLang="zh-CN" sz="2665" dirty="0" smtClean="0">
                <a:solidFill>
                  <a:srgbClr val="1D69A3"/>
                </a:solidFill>
                <a:latin typeface="微软雅黑" panose="020B0503020204020204" pitchFamily="34" charset="-122"/>
                <a:ea typeface="微软雅黑" panose="020B0503020204020204" pitchFamily="34" charset="-122"/>
              </a:rPr>
              <a:t>Java</a:t>
            </a:r>
            <a:r>
              <a:rPr lang="zh-CN" altLang="en-US" sz="2665" dirty="0" smtClean="0">
                <a:solidFill>
                  <a:srgbClr val="1D69A3"/>
                </a:solidFill>
                <a:latin typeface="微软雅黑" panose="020B0503020204020204" pitchFamily="34" charset="-122"/>
                <a:ea typeface="微软雅黑" panose="020B0503020204020204" pitchFamily="34" charset="-122"/>
              </a:rPr>
              <a:t>客户端中使用</a:t>
            </a:r>
            <a:r>
              <a:rPr lang="en-US" altLang="zh-CN" sz="2665" dirty="0" smtClean="0">
                <a:solidFill>
                  <a:srgbClr val="1D69A3"/>
                </a:solidFill>
                <a:latin typeface="微软雅黑" panose="020B0503020204020204" pitchFamily="34" charset="-122"/>
                <a:ea typeface="微软雅黑" panose="020B0503020204020204" pitchFamily="34" charset="-122"/>
              </a:rPr>
              <a:t>Direct</a:t>
            </a:r>
            <a:r>
              <a:rPr lang="zh-CN" altLang="en-US" sz="2665" dirty="0" smtClean="0">
                <a:solidFill>
                  <a:srgbClr val="1D69A3"/>
                </a:solidFill>
                <a:latin typeface="微软雅黑" panose="020B0503020204020204" pitchFamily="34" charset="-122"/>
                <a:ea typeface="微软雅黑" panose="020B0503020204020204" pitchFamily="34" charset="-122"/>
              </a:rPr>
              <a:t>交换器</a:t>
            </a:r>
          </a:p>
        </p:txBody>
      </p:sp>
      <p:sp>
        <p:nvSpPr>
          <p:cNvPr id="10" name="矩形 9"/>
          <p:cNvSpPr/>
          <p:nvPr/>
        </p:nvSpPr>
        <p:spPr>
          <a:xfrm>
            <a:off x="6568116" y="1508807"/>
            <a:ext cx="2885405" cy="507831"/>
          </a:xfrm>
          <a:prstGeom prst="rect">
            <a:avLst/>
          </a:prstGeom>
        </p:spPr>
        <p:txBody>
          <a:bodyPr wrap="non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生产者和消费者一般用法</a:t>
            </a:r>
          </a:p>
        </p:txBody>
      </p:sp>
      <p:sp>
        <p:nvSpPr>
          <p:cNvPr id="11" name="矩形 10"/>
          <p:cNvSpPr/>
          <p:nvPr/>
        </p:nvSpPr>
        <p:spPr>
          <a:xfrm>
            <a:off x="6568116" y="2411883"/>
            <a:ext cx="2885405" cy="507831"/>
          </a:xfrm>
          <a:prstGeom prst="rect">
            <a:avLst/>
          </a:prstGeom>
        </p:spPr>
        <p:txBody>
          <a:bodyPr wrap="non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队列和交换器的多重绑定</a:t>
            </a:r>
          </a:p>
        </p:txBody>
      </p:sp>
      <p:sp>
        <p:nvSpPr>
          <p:cNvPr id="12" name="矩形 11"/>
          <p:cNvSpPr/>
          <p:nvPr/>
        </p:nvSpPr>
        <p:spPr>
          <a:xfrm>
            <a:off x="6568114" y="3422468"/>
            <a:ext cx="2192908" cy="507831"/>
          </a:xfrm>
          <a:prstGeom prst="rect">
            <a:avLst/>
          </a:prstGeom>
        </p:spPr>
        <p:txBody>
          <a:bodyPr wrap="non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一个连接多个信道</a:t>
            </a:r>
          </a:p>
        </p:txBody>
      </p:sp>
      <p:sp>
        <p:nvSpPr>
          <p:cNvPr id="14" name="矩形 13"/>
          <p:cNvSpPr/>
          <p:nvPr/>
        </p:nvSpPr>
        <p:spPr>
          <a:xfrm>
            <a:off x="6568115" y="4368548"/>
            <a:ext cx="2423740" cy="507831"/>
          </a:xfrm>
          <a:prstGeom prst="rect">
            <a:avLst/>
          </a:prstGeom>
        </p:spPr>
        <p:txBody>
          <a:bodyPr wrap="non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一个队列多个消费者</a:t>
            </a:r>
          </a:p>
        </p:txBody>
      </p:sp>
      <p:pic>
        <p:nvPicPr>
          <p:cNvPr id="3" name="图片 2" descr="交换器类型-Direct"/>
          <p:cNvPicPr>
            <a:picLocks noChangeAspect="1"/>
          </p:cNvPicPr>
          <p:nvPr/>
        </p:nvPicPr>
        <p:blipFill>
          <a:blip r:embed="rId5" cstate="print"/>
          <a:stretch>
            <a:fillRect/>
          </a:stretch>
        </p:blipFill>
        <p:spPr>
          <a:xfrm>
            <a:off x="534323" y="1743080"/>
            <a:ext cx="5518683" cy="4255208"/>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7" y="418796"/>
            <a:ext cx="6829530"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原生</a:t>
            </a:r>
            <a:r>
              <a:rPr lang="en-US" altLang="zh-CN" sz="2665" dirty="0" smtClean="0">
                <a:solidFill>
                  <a:srgbClr val="1D69A3"/>
                </a:solidFill>
                <a:latin typeface="微软雅黑" panose="020B0503020204020204" pitchFamily="34" charset="-122"/>
                <a:ea typeface="微软雅黑" panose="020B0503020204020204" pitchFamily="34" charset="-122"/>
              </a:rPr>
              <a:t>Java</a:t>
            </a:r>
            <a:r>
              <a:rPr lang="zh-CN" altLang="en-US" sz="2665" dirty="0" smtClean="0">
                <a:solidFill>
                  <a:srgbClr val="1D69A3"/>
                </a:solidFill>
                <a:latin typeface="微软雅黑" panose="020B0503020204020204" pitchFamily="34" charset="-122"/>
                <a:ea typeface="微软雅黑" panose="020B0503020204020204" pitchFamily="34" charset="-122"/>
              </a:rPr>
              <a:t>客户端中使用</a:t>
            </a:r>
            <a:r>
              <a:rPr lang="en-US" altLang="zh-CN" sz="2665" dirty="0" err="1" smtClean="0">
                <a:solidFill>
                  <a:srgbClr val="1D69A3"/>
                </a:solidFill>
                <a:latin typeface="微软雅黑" panose="020B0503020204020204" pitchFamily="34" charset="-122"/>
                <a:ea typeface="微软雅黑" panose="020B0503020204020204" pitchFamily="34" charset="-122"/>
              </a:rPr>
              <a:t>Fanout</a:t>
            </a:r>
            <a:r>
              <a:rPr lang="zh-CN" altLang="en-US" sz="2665" dirty="0" smtClean="0">
                <a:solidFill>
                  <a:srgbClr val="1D69A3"/>
                </a:solidFill>
                <a:latin typeface="微软雅黑" panose="020B0503020204020204" pitchFamily="34" charset="-122"/>
                <a:ea typeface="微软雅黑" panose="020B0503020204020204" pitchFamily="34" charset="-122"/>
              </a:rPr>
              <a:t>交换器</a:t>
            </a:r>
          </a:p>
        </p:txBody>
      </p:sp>
      <p:sp>
        <p:nvSpPr>
          <p:cNvPr id="11" name="矩形 10"/>
          <p:cNvSpPr/>
          <p:nvPr/>
        </p:nvSpPr>
        <p:spPr>
          <a:xfrm>
            <a:off x="6568116" y="1508807"/>
            <a:ext cx="2885405" cy="507831"/>
          </a:xfrm>
          <a:prstGeom prst="rect">
            <a:avLst/>
          </a:prstGeom>
        </p:spPr>
        <p:txBody>
          <a:bodyPr wrap="none">
            <a:spAutoFit/>
          </a:bodyPr>
          <a:lstStyle/>
          <a:p>
            <a:pPr>
              <a:lnSpc>
                <a:spcPct val="150000"/>
              </a:lnSpc>
              <a:spcBef>
                <a:spcPts val="600"/>
              </a:spcBef>
              <a:buBlip>
                <a:blip r:embed="rId4"/>
              </a:buBlip>
            </a:pPr>
            <a:r>
              <a:rPr lang="zh-CN" altLang="en-US" b="1" smtClean="0">
                <a:latin typeface="微软雅黑 Light" panose="020B0502040204020203" pitchFamily="34" charset="-122"/>
                <a:ea typeface="微软雅黑 Light" panose="020B0502040204020203" pitchFamily="34" charset="-122"/>
              </a:rPr>
              <a:t>生产者和消费者一般用法</a:t>
            </a:r>
          </a:p>
        </p:txBody>
      </p:sp>
      <p:sp>
        <p:nvSpPr>
          <p:cNvPr id="12" name="矩形 11"/>
          <p:cNvSpPr/>
          <p:nvPr/>
        </p:nvSpPr>
        <p:spPr>
          <a:xfrm>
            <a:off x="6577287" y="2444136"/>
            <a:ext cx="2654573" cy="507831"/>
          </a:xfrm>
          <a:prstGeom prst="rect">
            <a:avLst/>
          </a:prstGeom>
        </p:spPr>
        <p:txBody>
          <a:bodyPr wrap="none">
            <a:spAutoFit/>
          </a:bodyPr>
          <a:lstStyle/>
          <a:p>
            <a:pPr>
              <a:lnSpc>
                <a:spcPct val="150000"/>
              </a:lnSpc>
              <a:spcBef>
                <a:spcPts val="600"/>
              </a:spcBef>
              <a:buBlip>
                <a:blip r:embed="rId4"/>
              </a:buBlip>
            </a:pPr>
            <a:r>
              <a:rPr lang="zh-CN" altLang="en-US" b="1" smtClean="0">
                <a:latin typeface="微软雅黑 Light" panose="020B0502040204020203" pitchFamily="34" charset="-122"/>
                <a:ea typeface="微软雅黑 Light" panose="020B0502040204020203" pitchFamily="34" charset="-122"/>
              </a:rPr>
              <a:t>看看路由键有无影响？</a:t>
            </a:r>
          </a:p>
        </p:txBody>
      </p:sp>
      <p:pic>
        <p:nvPicPr>
          <p:cNvPr id="4" name="图片 3" descr="交换器类型-Fanout"/>
          <p:cNvPicPr>
            <a:picLocks noChangeAspect="1"/>
          </p:cNvPicPr>
          <p:nvPr/>
        </p:nvPicPr>
        <p:blipFill>
          <a:blip r:embed="rId5" cstate="print"/>
          <a:stretch>
            <a:fillRect/>
          </a:stretch>
        </p:blipFill>
        <p:spPr>
          <a:xfrm>
            <a:off x="329520" y="1770317"/>
            <a:ext cx="6007153" cy="4379917"/>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7" y="418797"/>
            <a:ext cx="6829530"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使用</a:t>
            </a:r>
            <a:r>
              <a:rPr lang="en-US" altLang="zh-CN" sz="2665" smtClean="0">
                <a:solidFill>
                  <a:srgbClr val="1D69A3"/>
                </a:solidFill>
                <a:latin typeface="微软雅黑" panose="020B0503020204020204" pitchFamily="34" charset="-122"/>
                <a:ea typeface="微软雅黑" panose="020B0503020204020204" pitchFamily="34" charset="-122"/>
              </a:rPr>
              <a:t>RabbitMQ</a:t>
            </a:r>
            <a:r>
              <a:rPr lang="zh-CN" altLang="en-US" sz="2665" smtClean="0">
                <a:solidFill>
                  <a:srgbClr val="1D69A3"/>
                </a:solidFill>
                <a:latin typeface="微软雅黑" panose="020B0503020204020204" pitchFamily="34" charset="-122"/>
                <a:ea typeface="微软雅黑" panose="020B0503020204020204" pitchFamily="34" charset="-122"/>
              </a:rPr>
              <a:t>原生</a:t>
            </a:r>
            <a:r>
              <a:rPr lang="en-US" altLang="zh-CN" sz="2665" smtClean="0">
                <a:solidFill>
                  <a:srgbClr val="1D69A3"/>
                </a:solidFill>
                <a:latin typeface="微软雅黑" panose="020B0503020204020204" pitchFamily="34" charset="-122"/>
                <a:ea typeface="微软雅黑" panose="020B0503020204020204" pitchFamily="34" charset="-122"/>
              </a:rPr>
              <a:t>Java</a:t>
            </a:r>
            <a:r>
              <a:rPr lang="zh-CN" altLang="en-US" sz="2665" smtClean="0">
                <a:solidFill>
                  <a:srgbClr val="1D69A3"/>
                </a:solidFill>
                <a:latin typeface="微软雅黑" panose="020B0503020204020204" pitchFamily="34" charset="-122"/>
                <a:ea typeface="微软雅黑" panose="020B0503020204020204" pitchFamily="34" charset="-122"/>
              </a:rPr>
              <a:t>客户端进行消息通信</a:t>
            </a:r>
          </a:p>
        </p:txBody>
      </p:sp>
      <p:sp>
        <p:nvSpPr>
          <p:cNvPr id="11" name="矩形 10"/>
          <p:cNvSpPr/>
          <p:nvPr/>
        </p:nvSpPr>
        <p:spPr>
          <a:xfrm>
            <a:off x="7363746" y="1241191"/>
            <a:ext cx="3952397" cy="1231106"/>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路由键中的“*”和“</a:t>
            </a:r>
            <a:r>
              <a:rPr lang="en-US" altLang="zh-CN" b="1" dirty="0" smtClean="0">
                <a:latin typeface="微软雅黑 Light" panose="020B0502040204020203" pitchFamily="34" charset="-122"/>
                <a:ea typeface="微软雅黑 Light" panose="020B0502040204020203" pitchFamily="34" charset="-122"/>
              </a:rPr>
              <a:t>#”</a:t>
            </a:r>
          </a:p>
          <a:p>
            <a:pPr>
              <a:lnSpc>
                <a:spcPct val="150000"/>
              </a:lnSpc>
              <a:spcBef>
                <a:spcPts val="600"/>
              </a:spcBef>
            </a:pPr>
            <a:r>
              <a:rPr lang="en-US" sz="1400" dirty="0" smtClean="0"/>
              <a:t>”.”</a:t>
            </a:r>
            <a:r>
              <a:rPr lang="zh-CN" altLang="en-US" sz="1400" dirty="0" smtClean="0"/>
              <a:t>将路由键分为了几个标识符</a:t>
            </a:r>
            <a:r>
              <a:rPr lang="en-US" altLang="zh-CN" sz="1400" dirty="0" smtClean="0"/>
              <a:t>,</a:t>
            </a:r>
            <a:r>
              <a:rPr lang="zh-CN" altLang="en-US" sz="1400" dirty="0" smtClean="0"/>
              <a:t> “</a:t>
            </a:r>
            <a:r>
              <a:rPr lang="en-US" sz="1400" dirty="0" smtClean="0"/>
              <a:t>*</a:t>
            </a:r>
            <a:r>
              <a:rPr lang="zh-CN" altLang="en-US" sz="1400" dirty="0" smtClean="0"/>
              <a:t>”匹配</a:t>
            </a:r>
            <a:r>
              <a:rPr lang="en-US" sz="1400" dirty="0" smtClean="0"/>
              <a:t>1</a:t>
            </a:r>
            <a:r>
              <a:rPr lang="zh-CN" altLang="en-US" sz="1400" dirty="0" smtClean="0"/>
              <a:t>个，“</a:t>
            </a:r>
            <a:r>
              <a:rPr lang="en-US" sz="1400" dirty="0" smtClean="0"/>
              <a:t>#</a:t>
            </a:r>
            <a:r>
              <a:rPr lang="zh-CN" altLang="en-US" sz="1400" dirty="0" smtClean="0"/>
              <a:t>”匹配一个或多个</a:t>
            </a:r>
            <a:endParaRPr lang="en-US" altLang="zh-CN" sz="1400" b="1" dirty="0" smtClean="0">
              <a:latin typeface="微软雅黑 Light" panose="020B0502040204020203" pitchFamily="34" charset="-122"/>
              <a:ea typeface="微软雅黑 Light" panose="020B0502040204020203" pitchFamily="34" charset="-122"/>
            </a:endParaRPr>
          </a:p>
        </p:txBody>
      </p:sp>
      <p:sp>
        <p:nvSpPr>
          <p:cNvPr id="12" name="矩形 11"/>
          <p:cNvSpPr/>
          <p:nvPr/>
        </p:nvSpPr>
        <p:spPr>
          <a:xfrm>
            <a:off x="7402612" y="2788165"/>
            <a:ext cx="4096937" cy="3877985"/>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生产者和消费者使用</a:t>
            </a:r>
            <a:r>
              <a:rPr lang="en-US" altLang="zh-CN" b="1" dirty="0" smtClean="0">
                <a:latin typeface="微软雅黑 Light" panose="020B0502040204020203" pitchFamily="34" charset="-122"/>
                <a:ea typeface="微软雅黑 Light" panose="020B0502040204020203" pitchFamily="34" charset="-122"/>
              </a:rPr>
              <a:t>Topic</a:t>
            </a:r>
            <a:r>
              <a:rPr lang="zh-CN" altLang="en-US" b="1" dirty="0" smtClean="0">
                <a:latin typeface="微软雅黑 Light" panose="020B0502040204020203" pitchFamily="34" charset="-122"/>
                <a:ea typeface="微软雅黑 Light" panose="020B0502040204020203" pitchFamily="34" charset="-122"/>
              </a:rPr>
              <a:t>，看看路由键中的“*”和“</a:t>
            </a:r>
            <a:r>
              <a:rPr lang="en-US" altLang="zh-CN" b="1" dirty="0" smtClean="0">
                <a:latin typeface="微软雅黑 Light" panose="020B0502040204020203" pitchFamily="34" charset="-122"/>
                <a:ea typeface="微软雅黑 Light" panose="020B0502040204020203" pitchFamily="34" charset="-122"/>
              </a:rPr>
              <a:t>#”</a:t>
            </a:r>
            <a:r>
              <a:rPr lang="zh-CN" altLang="en-US" b="1" dirty="0" smtClean="0">
                <a:latin typeface="微软雅黑 Light" panose="020B0502040204020203" pitchFamily="34" charset="-122"/>
                <a:ea typeface="微软雅黑 Light" panose="020B0502040204020203" pitchFamily="34" charset="-122"/>
              </a:rPr>
              <a:t>的实际效果</a:t>
            </a:r>
            <a:endParaRPr lang="en-US" altLang="zh-CN" b="1" dirty="0" smtClean="0">
              <a:latin typeface="微软雅黑 Light" panose="020B0502040204020203" pitchFamily="34" charset="-122"/>
              <a:ea typeface="微软雅黑 Light" panose="020B0502040204020203" pitchFamily="34" charset="-122"/>
            </a:endParaRPr>
          </a:p>
          <a:p>
            <a:pPr>
              <a:lnSpc>
                <a:spcPct val="150000"/>
              </a:lnSpc>
              <a:spcBef>
                <a:spcPts val="600"/>
              </a:spcBef>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a:t>
            </a:r>
          </a:p>
          <a:p>
            <a:pPr>
              <a:lnSpc>
                <a:spcPct val="150000"/>
              </a:lnSpc>
              <a:spcBef>
                <a:spcPts val="600"/>
              </a:spcBef>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king.#</a:t>
            </a:r>
          </a:p>
          <a:p>
            <a:pPr>
              <a:lnSpc>
                <a:spcPct val="150000"/>
              </a:lnSpc>
              <a:spcBef>
                <a:spcPts val="600"/>
              </a:spcBef>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#.B</a:t>
            </a:r>
          </a:p>
          <a:p>
            <a:pPr>
              <a:lnSpc>
                <a:spcPct val="150000"/>
              </a:lnSpc>
              <a:spcBef>
                <a:spcPts val="600"/>
              </a:spcBef>
              <a:buFont typeface="Wingdings" panose="05000000000000000000" pitchFamily="2" charset="2"/>
              <a:buChar char="Ø"/>
            </a:pPr>
            <a:r>
              <a:rPr lang="en-US" altLang="zh-CN" b="1" dirty="0" err="1" smtClean="0">
                <a:latin typeface="微软雅黑 Light" panose="020B0502040204020203" pitchFamily="34" charset="-122"/>
                <a:ea typeface="微软雅黑 Light" panose="020B0502040204020203" pitchFamily="34" charset="-122"/>
              </a:rPr>
              <a:t>king.#.A</a:t>
            </a:r>
            <a:r>
              <a:rPr lang="zh-CN" altLang="en-US" b="1" dirty="0" smtClean="0">
                <a:latin typeface="微软雅黑 Light" panose="020B0502040204020203" pitchFamily="34" charset="-122"/>
                <a:ea typeface="微软雅黑 Light" panose="020B0502040204020203" pitchFamily="34" charset="-122"/>
              </a:rPr>
              <a:t>和</a:t>
            </a:r>
            <a:r>
              <a:rPr lang="en-US" altLang="zh-CN" b="1" dirty="0" smtClean="0">
                <a:latin typeface="微软雅黑 Light" panose="020B0502040204020203" pitchFamily="34" charset="-122"/>
                <a:ea typeface="微软雅黑 Light" panose="020B0502040204020203" pitchFamily="34" charset="-122"/>
              </a:rPr>
              <a:t>king.</a:t>
            </a:r>
            <a:r>
              <a:rPr lang="zh-CN" altLang="en-US" b="1" dirty="0" smtClean="0">
                <a:latin typeface="微软雅黑 Light" panose="020B0502040204020203" pitchFamily="34" charset="-122"/>
                <a:ea typeface="微软雅黑 Light" panose="020B0502040204020203" pitchFamily="34" charset="-122"/>
              </a:rPr>
              <a:t>*</a:t>
            </a:r>
            <a:r>
              <a:rPr lang="en-US" altLang="zh-CN" b="1" dirty="0" smtClean="0">
                <a:latin typeface="微软雅黑 Light" panose="020B0502040204020203" pitchFamily="34" charset="-122"/>
                <a:ea typeface="微软雅黑 Light" panose="020B0502040204020203" pitchFamily="34" charset="-122"/>
              </a:rPr>
              <a:t>.A</a:t>
            </a:r>
          </a:p>
          <a:p>
            <a:pPr>
              <a:lnSpc>
                <a:spcPct val="150000"/>
              </a:lnSpc>
              <a:spcBef>
                <a:spcPts val="600"/>
              </a:spcBef>
              <a:buFont typeface="Wingdings" panose="05000000000000000000" pitchFamily="2" charset="2"/>
              <a:buChar char="Ø"/>
            </a:pPr>
            <a:r>
              <a:rPr lang="en-US" dirty="0" smtClean="0"/>
              <a:t>#.</a:t>
            </a:r>
            <a:r>
              <a:rPr lang="en-US" dirty="0" err="1" smtClean="0"/>
              <a:t>kafka</a:t>
            </a:r>
            <a:r>
              <a:rPr lang="en-US" dirty="0" smtClean="0"/>
              <a:t>.#</a:t>
            </a:r>
            <a:endParaRPr lang="en-US" altLang="zh-CN" dirty="0" smtClean="0">
              <a:latin typeface="微软雅黑 Light" panose="020B0502040204020203" pitchFamily="34" charset="-122"/>
              <a:ea typeface="微软雅黑 Light" panose="020B0502040204020203" pitchFamily="34" charset="-122"/>
            </a:endParaRPr>
          </a:p>
          <a:p>
            <a:pPr>
              <a:lnSpc>
                <a:spcPct val="150000"/>
              </a:lnSpc>
              <a:spcBef>
                <a:spcPts val="600"/>
              </a:spcBef>
              <a:buFont typeface="Wingdings" panose="05000000000000000000" pitchFamily="2" charset="2"/>
              <a:buChar char="Ø"/>
            </a:pPr>
            <a:r>
              <a:rPr lang="en-US" altLang="zh-CN" b="1" dirty="0" err="1" smtClean="0">
                <a:latin typeface="微软雅黑 Light" panose="020B0502040204020203" pitchFamily="34" charset="-122"/>
                <a:ea typeface="微软雅黑 Light" panose="020B0502040204020203" pitchFamily="34" charset="-122"/>
              </a:rPr>
              <a:t>king.kafka.A</a:t>
            </a:r>
            <a:endParaRPr lang="zh-CN" altLang="en-US" b="1" dirty="0" smtClean="0">
              <a:latin typeface="微软雅黑 Light" panose="020B0502040204020203" pitchFamily="34" charset="-122"/>
              <a:ea typeface="微软雅黑 Light" panose="020B0502040204020203" pitchFamily="34" charset="-122"/>
            </a:endParaRPr>
          </a:p>
        </p:txBody>
      </p:sp>
      <p:pic>
        <p:nvPicPr>
          <p:cNvPr id="3" name="图片 2" descr="交换器类型-Topic"/>
          <p:cNvPicPr>
            <a:picLocks noChangeAspect="1"/>
          </p:cNvPicPr>
          <p:nvPr/>
        </p:nvPicPr>
        <p:blipFill>
          <a:blip r:embed="rId5" cstate="print"/>
          <a:stretch>
            <a:fillRect/>
          </a:stretch>
        </p:blipFill>
        <p:spPr>
          <a:xfrm>
            <a:off x="155897" y="1261441"/>
            <a:ext cx="6987763" cy="6317947"/>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5600711"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生产者</a:t>
            </a:r>
            <a:r>
              <a:rPr lang="en-US" altLang="zh-CN" sz="2665" dirty="0" smtClean="0">
                <a:solidFill>
                  <a:srgbClr val="1D69A3"/>
                </a:solidFill>
                <a:latin typeface="微软雅黑" panose="020B0503020204020204" pitchFamily="34" charset="-122"/>
                <a:ea typeface="微软雅黑" panose="020B0503020204020204" pitchFamily="34" charset="-122"/>
              </a:rPr>
              <a:t>——</a:t>
            </a:r>
            <a:r>
              <a:rPr lang="zh-CN" altLang="en-US" sz="2665" dirty="0" smtClean="0">
                <a:solidFill>
                  <a:srgbClr val="1D69A3"/>
                </a:solidFill>
                <a:latin typeface="微软雅黑" panose="020B0503020204020204" pitchFamily="34" charset="-122"/>
                <a:ea typeface="微软雅黑" panose="020B0503020204020204" pitchFamily="34" charset="-122"/>
              </a:rPr>
              <a:t>消息发布时的权衡</a:t>
            </a:r>
          </a:p>
        </p:txBody>
      </p:sp>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6" name="AutoShape 6" descr="四次挥手"/>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7" name="矩形 16"/>
          <p:cNvSpPr/>
          <p:nvPr/>
        </p:nvSpPr>
        <p:spPr>
          <a:xfrm>
            <a:off x="513653" y="1578412"/>
            <a:ext cx="10827856"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不做任何配置的情况下，生产者是不知道消息是否真正到达</a:t>
            </a:r>
            <a:r>
              <a:rPr lang="en-US" altLang="zh-CN" dirty="0" smtClean="0">
                <a:latin typeface="微软雅黑" panose="020B0503020204020204" pitchFamily="34" charset="-122"/>
                <a:ea typeface="微软雅黑" panose="020B0503020204020204" pitchFamily="34" charset="-122"/>
              </a:rPr>
              <a:t>RabbitMQ</a:t>
            </a:r>
            <a:r>
              <a:rPr lang="zh-CN" altLang="en-US" dirty="0" smtClean="0">
                <a:latin typeface="微软雅黑" panose="020B0503020204020204" pitchFamily="34" charset="-122"/>
                <a:ea typeface="微软雅黑" panose="020B0503020204020204" pitchFamily="34" charset="-122"/>
              </a:rPr>
              <a:t>，也就是说消息发布操作不返回任何消息给生产者。怎么保证我们消息发布的可靠性？有以下几种常用机制。</a:t>
            </a:r>
            <a:endParaRPr lang="en-US" altLang="zh-CN" dirty="0" smtClean="0">
              <a:latin typeface="微软雅黑" panose="020B0503020204020204" pitchFamily="34" charset="-122"/>
              <a:ea typeface="微软雅黑" panose="020B0503020204020204" pitchFamily="34" charset="-122"/>
            </a:endParaRPr>
          </a:p>
        </p:txBody>
      </p:sp>
      <p:sp>
        <p:nvSpPr>
          <p:cNvPr id="19" name="TextBox 18"/>
          <p:cNvSpPr txBox="1"/>
          <p:nvPr/>
        </p:nvSpPr>
        <p:spPr>
          <a:xfrm>
            <a:off x="146963" y="3461452"/>
            <a:ext cx="2031325"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速度快，可靠性低</a:t>
            </a:r>
            <a:endParaRPr lang="zh-CN" altLang="en-US" b="1" dirty="0">
              <a:latin typeface="微软雅黑" panose="020B0503020204020204" pitchFamily="34" charset="-122"/>
              <a:ea typeface="微软雅黑" panose="020B0503020204020204" pitchFamily="34" charset="-122"/>
            </a:endParaRPr>
          </a:p>
        </p:txBody>
      </p:sp>
      <p:sp>
        <p:nvSpPr>
          <p:cNvPr id="20" name="TextBox 19"/>
          <p:cNvSpPr txBox="1"/>
          <p:nvPr/>
        </p:nvSpPr>
        <p:spPr>
          <a:xfrm>
            <a:off x="8702609" y="3474856"/>
            <a:ext cx="2031325"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速度慢，可靠性高</a:t>
            </a:r>
            <a:endParaRPr lang="zh-CN" altLang="en-US" b="1" dirty="0">
              <a:latin typeface="微软雅黑" panose="020B0503020204020204" pitchFamily="34" charset="-122"/>
              <a:ea typeface="微软雅黑" panose="020B0503020204020204" pitchFamily="34" charset="-122"/>
            </a:endParaRPr>
          </a:p>
        </p:txBody>
      </p:sp>
      <p:cxnSp>
        <p:nvCxnSpPr>
          <p:cNvPr id="22" name="直接箭头连接符 21"/>
          <p:cNvCxnSpPr/>
          <p:nvPr/>
        </p:nvCxnSpPr>
        <p:spPr>
          <a:xfrm flipV="1">
            <a:off x="2044976" y="3668372"/>
            <a:ext cx="6602611" cy="43004"/>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23" name="TextBox 22"/>
          <p:cNvSpPr txBox="1"/>
          <p:nvPr/>
        </p:nvSpPr>
        <p:spPr>
          <a:xfrm>
            <a:off x="2372793" y="3958646"/>
            <a:ext cx="461665" cy="784830"/>
          </a:xfrm>
          <a:prstGeom prst="rect">
            <a:avLst/>
          </a:prstGeom>
          <a:noFill/>
        </p:spPr>
        <p:txBody>
          <a:bodyPr vert="eaVert" wrap="none" rtlCol="0">
            <a:spAutoFit/>
          </a:bodyPr>
          <a:lstStyle/>
          <a:p>
            <a:r>
              <a:rPr lang="zh-CN" altLang="en-US" smtClean="0"/>
              <a:t>无保障</a:t>
            </a:r>
            <a:endParaRPr lang="zh-CN" altLang="en-US"/>
          </a:p>
        </p:txBody>
      </p:sp>
      <p:sp>
        <p:nvSpPr>
          <p:cNvPr id="24" name="TextBox 23"/>
          <p:cNvSpPr txBox="1"/>
          <p:nvPr/>
        </p:nvSpPr>
        <p:spPr>
          <a:xfrm>
            <a:off x="3178471" y="3958648"/>
            <a:ext cx="461665" cy="1015663"/>
          </a:xfrm>
          <a:prstGeom prst="rect">
            <a:avLst/>
          </a:prstGeom>
          <a:noFill/>
        </p:spPr>
        <p:txBody>
          <a:bodyPr vert="eaVert" wrap="none" rtlCol="0">
            <a:spAutoFit/>
          </a:bodyPr>
          <a:lstStyle/>
          <a:p>
            <a:r>
              <a:rPr lang="zh-CN" altLang="en-US" smtClean="0"/>
              <a:t>失败通知</a:t>
            </a:r>
            <a:endParaRPr lang="zh-CN" altLang="en-US"/>
          </a:p>
        </p:txBody>
      </p:sp>
      <p:sp>
        <p:nvSpPr>
          <p:cNvPr id="25" name="TextBox 24"/>
          <p:cNvSpPr txBox="1"/>
          <p:nvPr/>
        </p:nvSpPr>
        <p:spPr>
          <a:xfrm>
            <a:off x="3984149" y="3958648"/>
            <a:ext cx="461665" cy="1246495"/>
          </a:xfrm>
          <a:prstGeom prst="rect">
            <a:avLst/>
          </a:prstGeom>
          <a:noFill/>
        </p:spPr>
        <p:txBody>
          <a:bodyPr vert="eaVert" wrap="none" rtlCol="0">
            <a:spAutoFit/>
          </a:bodyPr>
          <a:lstStyle/>
          <a:p>
            <a:r>
              <a:rPr lang="zh-CN" altLang="en-US" dirty="0" smtClean="0"/>
              <a:t>发布者确认</a:t>
            </a:r>
            <a:endParaRPr lang="zh-CN" altLang="en-US" dirty="0"/>
          </a:p>
        </p:txBody>
      </p:sp>
      <p:sp>
        <p:nvSpPr>
          <p:cNvPr id="26" name="TextBox 25"/>
          <p:cNvSpPr txBox="1"/>
          <p:nvPr/>
        </p:nvSpPr>
        <p:spPr>
          <a:xfrm>
            <a:off x="4789823" y="3958648"/>
            <a:ext cx="461665" cy="1246495"/>
          </a:xfrm>
          <a:prstGeom prst="rect">
            <a:avLst/>
          </a:prstGeom>
          <a:noFill/>
        </p:spPr>
        <p:txBody>
          <a:bodyPr vert="eaVert" wrap="none" rtlCol="0">
            <a:spAutoFit/>
          </a:bodyPr>
          <a:lstStyle/>
          <a:p>
            <a:r>
              <a:rPr lang="zh-CN" altLang="en-US" dirty="0" smtClean="0"/>
              <a:t>备用交换器</a:t>
            </a:r>
            <a:endParaRPr lang="zh-CN" altLang="en-US" dirty="0"/>
          </a:p>
        </p:txBody>
      </p:sp>
      <p:sp>
        <p:nvSpPr>
          <p:cNvPr id="27" name="TextBox 26"/>
          <p:cNvSpPr txBox="1"/>
          <p:nvPr/>
        </p:nvSpPr>
        <p:spPr>
          <a:xfrm>
            <a:off x="5595498" y="3958648"/>
            <a:ext cx="461665" cy="1246495"/>
          </a:xfrm>
          <a:prstGeom prst="rect">
            <a:avLst/>
          </a:prstGeom>
          <a:noFill/>
        </p:spPr>
        <p:txBody>
          <a:bodyPr vert="eaVert" wrap="none" rtlCol="0">
            <a:spAutoFit/>
          </a:bodyPr>
          <a:lstStyle/>
          <a:p>
            <a:r>
              <a:rPr lang="zh-CN" altLang="en-US" dirty="0" smtClean="0"/>
              <a:t>高可用队列</a:t>
            </a:r>
            <a:endParaRPr lang="zh-CN" altLang="en-US" dirty="0"/>
          </a:p>
        </p:txBody>
      </p:sp>
      <p:sp>
        <p:nvSpPr>
          <p:cNvPr id="28" name="TextBox 27"/>
          <p:cNvSpPr txBox="1"/>
          <p:nvPr/>
        </p:nvSpPr>
        <p:spPr>
          <a:xfrm>
            <a:off x="6401171" y="3958645"/>
            <a:ext cx="461665" cy="553998"/>
          </a:xfrm>
          <a:prstGeom prst="rect">
            <a:avLst/>
          </a:prstGeom>
          <a:noFill/>
        </p:spPr>
        <p:txBody>
          <a:bodyPr vert="eaVert" wrap="none" rtlCol="0">
            <a:spAutoFit/>
          </a:bodyPr>
          <a:lstStyle/>
          <a:p>
            <a:r>
              <a:rPr lang="zh-CN" altLang="en-US" dirty="0" smtClean="0"/>
              <a:t>事务</a:t>
            </a:r>
            <a:endParaRPr lang="zh-CN" altLang="en-US" dirty="0"/>
          </a:p>
        </p:txBody>
      </p:sp>
      <p:sp>
        <p:nvSpPr>
          <p:cNvPr id="29" name="TextBox 28"/>
          <p:cNvSpPr txBox="1"/>
          <p:nvPr/>
        </p:nvSpPr>
        <p:spPr>
          <a:xfrm>
            <a:off x="7206850" y="3958646"/>
            <a:ext cx="461665" cy="1879682"/>
          </a:xfrm>
          <a:prstGeom prst="rect">
            <a:avLst/>
          </a:prstGeom>
          <a:noFill/>
        </p:spPr>
        <p:txBody>
          <a:bodyPr vert="eaVert" wrap="none" rtlCol="0">
            <a:spAutoFit/>
          </a:bodyPr>
          <a:lstStyle/>
          <a:p>
            <a:r>
              <a:rPr lang="zh-CN" altLang="en-US" dirty="0" smtClean="0"/>
              <a:t>事务</a:t>
            </a:r>
            <a:r>
              <a:rPr lang="en-US" altLang="zh-CN" dirty="0" smtClean="0"/>
              <a:t>+</a:t>
            </a:r>
            <a:r>
              <a:rPr lang="zh-CN" altLang="en-US" dirty="0" smtClean="0"/>
              <a:t>高可用队列</a:t>
            </a:r>
            <a:endParaRPr lang="zh-CN" altLang="en-US" dirty="0"/>
          </a:p>
        </p:txBody>
      </p:sp>
      <p:sp>
        <p:nvSpPr>
          <p:cNvPr id="30" name="TextBox 29"/>
          <p:cNvSpPr txBox="1"/>
          <p:nvPr/>
        </p:nvSpPr>
        <p:spPr>
          <a:xfrm>
            <a:off x="8012527" y="3958647"/>
            <a:ext cx="461665" cy="1477328"/>
          </a:xfrm>
          <a:prstGeom prst="rect">
            <a:avLst/>
          </a:prstGeom>
          <a:noFill/>
        </p:spPr>
        <p:txBody>
          <a:bodyPr vert="eaVert" wrap="none" rtlCol="0">
            <a:spAutoFit/>
          </a:bodyPr>
          <a:lstStyle/>
          <a:p>
            <a:r>
              <a:rPr lang="zh-CN" altLang="en-US" dirty="0" smtClean="0"/>
              <a:t>消息的持久化</a:t>
            </a: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3566141"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课程安排</a:t>
            </a:r>
          </a:p>
        </p:txBody>
      </p:sp>
      <p:sp>
        <p:nvSpPr>
          <p:cNvPr id="9" name="TextBox 8"/>
          <p:cNvSpPr txBox="1"/>
          <p:nvPr/>
        </p:nvSpPr>
        <p:spPr>
          <a:xfrm>
            <a:off x="201746" y="4246607"/>
            <a:ext cx="11536229" cy="1477328"/>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上课说明：</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、一般会遵循 </a:t>
            </a:r>
            <a:r>
              <a:rPr lang="zh-CN" altLang="en-US" b="1" dirty="0" smtClean="0">
                <a:solidFill>
                  <a:srgbClr val="0070C0"/>
                </a:solidFill>
                <a:latin typeface="微软雅黑" panose="020B0503020204020204" pitchFamily="34" charset="-122"/>
                <a:ea typeface="微软雅黑" panose="020B0503020204020204" pitchFamily="34" charset="-122"/>
              </a:rPr>
              <a:t>基础入门</a:t>
            </a:r>
            <a:r>
              <a:rPr lang="en-US" altLang="zh-CN" b="1" dirty="0" smtClean="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b="1" dirty="0" smtClean="0">
                <a:solidFill>
                  <a:srgbClr val="0070C0"/>
                </a:solidFill>
                <a:latin typeface="微软雅黑" panose="020B0503020204020204" pitchFamily="34" charset="-122"/>
                <a:ea typeface="微软雅黑" panose="020B0503020204020204" pitchFamily="34" charset="-122"/>
                <a:sym typeface="Wingdings" panose="05000000000000000000" pitchFamily="2" charset="2"/>
              </a:rPr>
              <a:t>初步应用</a:t>
            </a:r>
            <a:r>
              <a:rPr lang="en-US" altLang="zh-CN" b="1" dirty="0" smtClean="0">
                <a:solidFill>
                  <a:srgbClr val="0070C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b="1" dirty="0" smtClean="0">
                <a:solidFill>
                  <a:srgbClr val="0070C0"/>
                </a:solidFill>
                <a:latin typeface="微软雅黑" panose="020B0503020204020204" pitchFamily="34" charset="-122"/>
                <a:ea typeface="微软雅黑" panose="020B0503020204020204" pitchFamily="34" charset="-122"/>
                <a:sym typeface="Wingdings" panose="05000000000000000000" pitchFamily="2" charset="2"/>
              </a:rPr>
              <a:t>进阶和实战</a:t>
            </a:r>
            <a:r>
              <a:rPr lang="zh-CN" altLang="en-US" dirty="0" smtClean="0">
                <a:latin typeface="微软雅黑" panose="020B0503020204020204" pitchFamily="34" charset="-122"/>
                <a:ea typeface="微软雅黑" panose="020B0503020204020204" pitchFamily="34" charset="-122"/>
                <a:sym typeface="Wingdings" panose="05000000000000000000" pitchFamily="2" charset="2"/>
              </a:rPr>
              <a:t>学习路径</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、一个知识点如果大部分同学明白，不会重复讲解，未明白的同学请看视频、笔记、请教同学或加老师</a:t>
            </a:r>
            <a:r>
              <a:rPr lang="en-US" altLang="zh-CN" dirty="0" smtClean="0">
                <a:latin typeface="微软雅黑" panose="020B0503020204020204" pitchFamily="34" charset="-122"/>
                <a:ea typeface="微软雅黑" panose="020B0503020204020204" pitchFamily="34" charset="-122"/>
              </a:rPr>
              <a:t>QQ</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、编码知识会有图辅助，为节约大家时间，不会全部手写。</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、以上为课时不代表正式上课次数，如果一章内容在一次课内未讲完，则会顺延到下次课继续讲解。</a:t>
            </a:r>
            <a:endParaRPr lang="en-US" altLang="zh-CN" dirty="0" smtClean="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993449" y="1382088"/>
          <a:ext cx="9561559" cy="2995129"/>
        </p:xfrm>
        <a:graphic>
          <a:graphicData uri="http://schemas.openxmlformats.org/drawingml/2006/table">
            <a:tbl>
              <a:tblPr firstRow="1" bandRow="1">
                <a:tableStyleId>{5C22544A-7EE6-4342-B048-85BDC9FD1C3A}</a:tableStyleId>
              </a:tblPr>
              <a:tblGrid>
                <a:gridCol w="748907"/>
                <a:gridCol w="2090827"/>
                <a:gridCol w="2127508"/>
                <a:gridCol w="4594317"/>
              </a:tblGrid>
              <a:tr h="937152">
                <a:tc gridSpan="4">
                  <a:txBody>
                    <a:bodyPr/>
                    <a:lstStyle/>
                    <a:p>
                      <a:pPr algn="ctr"/>
                      <a:r>
                        <a:rPr lang="zh-CN" altLang="en-US" sz="2700" b="1" dirty="0" smtClean="0"/>
                        <a:t>消息中间件</a:t>
                      </a:r>
                      <a:endParaRPr lang="en-US" altLang="zh-CN" sz="2700" b="1" dirty="0" smtClean="0"/>
                    </a:p>
                    <a:p>
                      <a:pPr algn="ctr"/>
                      <a:r>
                        <a:rPr lang="zh-CN" altLang="en-US" sz="2700" b="1" dirty="0" smtClean="0"/>
                        <a:t>课程表</a:t>
                      </a:r>
                      <a:endParaRPr lang="zh-CN" altLang="en-US" sz="2700" b="1" dirty="0"/>
                    </a:p>
                  </a:txBody>
                  <a:tcPr marL="88035" marR="88035" marT="51604" marB="51604"/>
                </a:tc>
                <a:tc hMerge="1">
                  <a:txBody>
                    <a:bodyPr/>
                    <a:lstStyle/>
                    <a:p>
                      <a:endParaRPr lang="zh-CN"/>
                    </a:p>
                  </a:txBody>
                  <a:tcPr/>
                </a:tc>
                <a:tc hMerge="1">
                  <a:txBody>
                    <a:bodyPr/>
                    <a:lstStyle/>
                    <a:p>
                      <a:endParaRPr lang="zh-CN"/>
                    </a:p>
                  </a:txBody>
                  <a:tcPr/>
                </a:tc>
                <a:tc hMerge="1">
                  <a:txBody>
                    <a:bodyPr/>
                    <a:lstStyle/>
                    <a:p>
                      <a:endParaRPr lang="zh-CN"/>
                    </a:p>
                  </a:txBody>
                  <a:tcPr/>
                </a:tc>
              </a:tr>
              <a:tr h="788233">
                <a:tc>
                  <a:txBody>
                    <a:bodyPr/>
                    <a:lstStyle/>
                    <a:p>
                      <a:pPr algn="ctr"/>
                      <a:r>
                        <a:rPr lang="zh-CN" altLang="en-US" sz="2200" b="1" dirty="0" smtClean="0"/>
                        <a:t>序号</a:t>
                      </a:r>
                      <a:endParaRPr lang="zh-CN" altLang="en-US" sz="2200" b="1" dirty="0"/>
                    </a:p>
                  </a:txBody>
                  <a:tcPr marL="88035" marR="88035" marT="51604" marB="51604"/>
                </a:tc>
                <a:tc>
                  <a:txBody>
                    <a:bodyPr/>
                    <a:lstStyle/>
                    <a:p>
                      <a:pPr algn="ctr"/>
                      <a:r>
                        <a:rPr lang="zh-CN" altLang="en-US" sz="2200" b="1" dirty="0" smtClean="0"/>
                        <a:t>章节</a:t>
                      </a:r>
                      <a:endParaRPr lang="zh-CN" altLang="en-US" sz="2200" b="1" dirty="0"/>
                    </a:p>
                  </a:txBody>
                  <a:tcPr marL="88035" marR="88035" marT="51604" marB="51604"/>
                </a:tc>
                <a:tc>
                  <a:txBody>
                    <a:bodyPr/>
                    <a:lstStyle/>
                    <a:p>
                      <a:pPr algn="ctr"/>
                      <a:r>
                        <a:rPr lang="zh-CN" altLang="en-US" sz="2200" b="1" dirty="0" smtClean="0"/>
                        <a:t>课时</a:t>
                      </a:r>
                      <a:endParaRPr lang="zh-CN" altLang="en-US" sz="2200" b="1" dirty="0"/>
                    </a:p>
                  </a:txBody>
                  <a:tcPr marL="88035" marR="88035" marT="51604" marB="51604"/>
                </a:tc>
                <a:tc>
                  <a:txBody>
                    <a:bodyPr/>
                    <a:lstStyle/>
                    <a:p>
                      <a:pPr algn="ctr"/>
                      <a:r>
                        <a:rPr lang="zh-CN" altLang="en-US" sz="2200" b="1" dirty="0" smtClean="0"/>
                        <a:t>注意事项</a:t>
                      </a:r>
                      <a:endParaRPr lang="zh-CN" altLang="en-US" sz="2200" b="1" dirty="0"/>
                    </a:p>
                  </a:txBody>
                  <a:tcPr marL="88035" marR="88035" marT="51604" marB="51604"/>
                </a:tc>
              </a:tr>
              <a:tr h="415937">
                <a:tc>
                  <a:txBody>
                    <a:bodyPr/>
                    <a:lstStyle/>
                    <a:p>
                      <a:pPr algn="ctr"/>
                      <a:r>
                        <a:rPr lang="en-US" altLang="zh-CN" sz="2100" dirty="0" smtClean="0">
                          <a:solidFill>
                            <a:schemeClr val="accent6">
                              <a:lumMod val="50000"/>
                            </a:schemeClr>
                          </a:solidFill>
                        </a:rPr>
                        <a:t>1</a:t>
                      </a:r>
                      <a:endParaRPr lang="zh-CN" altLang="en-US" sz="2100" dirty="0">
                        <a:solidFill>
                          <a:schemeClr val="accent6">
                            <a:lumMod val="50000"/>
                          </a:schemeClr>
                        </a:solidFill>
                      </a:endParaRPr>
                    </a:p>
                  </a:txBody>
                  <a:tcPr marL="88035" marR="88035" marT="51604" marB="51604"/>
                </a:tc>
                <a:tc>
                  <a:txBody>
                    <a:bodyPr/>
                    <a:lstStyle/>
                    <a:p>
                      <a:pPr marL="0" marR="0" indent="0" algn="l" defTabSz="1219200" rtl="0" eaLnBrk="1" fontAlgn="auto" latinLnBrk="0" hangingPunct="1">
                        <a:lnSpc>
                          <a:spcPct val="100000"/>
                        </a:lnSpc>
                        <a:spcBef>
                          <a:spcPts val="0"/>
                        </a:spcBef>
                        <a:spcAft>
                          <a:spcPts val="0"/>
                        </a:spcAft>
                        <a:buClrTx/>
                        <a:buSzTx/>
                        <a:buFontTx/>
                        <a:buNone/>
                        <a:defRPr/>
                      </a:pPr>
                      <a:r>
                        <a:rPr lang="en-US" altLang="zh-CN" sz="2100" b="1" dirty="0" err="1" smtClean="0">
                          <a:solidFill>
                            <a:schemeClr val="accent6">
                              <a:lumMod val="50000"/>
                            </a:schemeClr>
                          </a:solidFill>
                          <a:latin typeface="微软雅黑 Light" panose="020B0502040204020203" pitchFamily="34" charset="-122"/>
                          <a:sym typeface="+mn-ea"/>
                        </a:rPr>
                        <a:t>RabbitMQ</a:t>
                      </a:r>
                      <a:endParaRPr lang="zh-CN" altLang="en-US" sz="2100" b="1" i="0" u="none" strike="noStrike" dirty="0" smtClean="0">
                        <a:solidFill>
                          <a:schemeClr val="accent6">
                            <a:lumMod val="50000"/>
                          </a:schemeClr>
                        </a:solidFill>
                        <a:latin typeface="微软雅黑 Light" panose="020B0502040204020203" pitchFamily="34" charset="-122"/>
                      </a:endParaRPr>
                    </a:p>
                  </a:txBody>
                  <a:tcPr marL="88035" marR="88035" marT="51604" marB="51604"/>
                </a:tc>
                <a:tc>
                  <a:txBody>
                    <a:bodyPr/>
                    <a:lstStyle/>
                    <a:p>
                      <a:pPr algn="ctr"/>
                      <a:r>
                        <a:rPr lang="en-US" altLang="zh-CN" sz="2100" dirty="0" smtClean="0">
                          <a:solidFill>
                            <a:schemeClr val="accent6">
                              <a:lumMod val="50000"/>
                            </a:schemeClr>
                          </a:solidFill>
                        </a:rPr>
                        <a:t>5</a:t>
                      </a:r>
                      <a:r>
                        <a:rPr lang="zh-CN" altLang="en-US" sz="2100" dirty="0" smtClean="0">
                          <a:solidFill>
                            <a:schemeClr val="accent6">
                              <a:lumMod val="50000"/>
                            </a:schemeClr>
                          </a:solidFill>
                        </a:rPr>
                        <a:t>节</a:t>
                      </a:r>
                      <a:endParaRPr lang="zh-CN" altLang="en-US" sz="2100" dirty="0">
                        <a:solidFill>
                          <a:schemeClr val="accent6">
                            <a:lumMod val="50000"/>
                          </a:schemeClr>
                        </a:solidFill>
                      </a:endParaRPr>
                    </a:p>
                  </a:txBody>
                  <a:tcPr marL="88035" marR="88035" marT="51604" marB="51604"/>
                </a:tc>
                <a:tc>
                  <a:txBody>
                    <a:bodyPr/>
                    <a:lstStyle/>
                    <a:p>
                      <a:r>
                        <a:rPr lang="zh-CN" altLang="en-US" sz="2100" dirty="0" smtClean="0">
                          <a:solidFill>
                            <a:schemeClr val="accent6">
                              <a:lumMod val="50000"/>
                            </a:schemeClr>
                          </a:solidFill>
                        </a:rPr>
                        <a:t>安装</a:t>
                      </a:r>
                      <a:r>
                        <a:rPr lang="en-US" altLang="zh-CN" sz="2100" dirty="0" err="1" smtClean="0">
                          <a:solidFill>
                            <a:schemeClr val="accent6">
                              <a:lumMod val="50000"/>
                            </a:schemeClr>
                          </a:solidFill>
                        </a:rPr>
                        <a:t>RabbitMQ</a:t>
                      </a:r>
                      <a:r>
                        <a:rPr lang="zh-CN" altLang="en-US" sz="2100" dirty="0" smtClean="0">
                          <a:solidFill>
                            <a:schemeClr val="accent6">
                              <a:lumMod val="50000"/>
                            </a:schemeClr>
                          </a:solidFill>
                        </a:rPr>
                        <a:t>需要</a:t>
                      </a:r>
                      <a:r>
                        <a:rPr lang="en-US" altLang="zh-CN" sz="2100" dirty="0" err="1" smtClean="0">
                          <a:solidFill>
                            <a:schemeClr val="accent6">
                              <a:lumMod val="50000"/>
                            </a:schemeClr>
                          </a:solidFill>
                        </a:rPr>
                        <a:t>Erlang</a:t>
                      </a:r>
                      <a:r>
                        <a:rPr lang="zh-CN" altLang="en-US" sz="2100" dirty="0" smtClean="0">
                          <a:solidFill>
                            <a:schemeClr val="accent6">
                              <a:lumMod val="50000"/>
                            </a:schemeClr>
                          </a:solidFill>
                        </a:rPr>
                        <a:t>支持</a:t>
                      </a:r>
                      <a:endParaRPr lang="zh-CN" altLang="en-US" sz="2100" dirty="0">
                        <a:solidFill>
                          <a:schemeClr val="accent6">
                            <a:lumMod val="50000"/>
                          </a:schemeClr>
                        </a:solidFill>
                      </a:endParaRPr>
                    </a:p>
                  </a:txBody>
                  <a:tcPr marL="88035" marR="88035" marT="51604" marB="51604"/>
                </a:tc>
              </a:tr>
              <a:tr h="415937">
                <a:tc>
                  <a:txBody>
                    <a:bodyPr/>
                    <a:lstStyle/>
                    <a:p>
                      <a:pPr algn="ctr"/>
                      <a:r>
                        <a:rPr lang="en-US" altLang="zh-CN" sz="2100" dirty="0" smtClean="0">
                          <a:solidFill>
                            <a:schemeClr val="accent6">
                              <a:lumMod val="50000"/>
                            </a:schemeClr>
                          </a:solidFill>
                        </a:rPr>
                        <a:t>2</a:t>
                      </a:r>
                      <a:endParaRPr lang="zh-CN" altLang="en-US" sz="2100" dirty="0">
                        <a:solidFill>
                          <a:schemeClr val="accent6">
                            <a:lumMod val="50000"/>
                          </a:schemeClr>
                        </a:solidFill>
                      </a:endParaRPr>
                    </a:p>
                  </a:txBody>
                  <a:tcPr marL="88035" marR="88035" marT="51604" marB="51604"/>
                </a:tc>
                <a:tc>
                  <a:txBody>
                    <a:bodyPr/>
                    <a:lstStyle/>
                    <a:p>
                      <a:pPr marL="0" marR="0" indent="0" algn="l" defTabSz="1219200" rtl="0" eaLnBrk="1" fontAlgn="auto" latinLnBrk="0" hangingPunct="1">
                        <a:lnSpc>
                          <a:spcPct val="100000"/>
                        </a:lnSpc>
                        <a:spcBef>
                          <a:spcPts val="0"/>
                        </a:spcBef>
                        <a:spcAft>
                          <a:spcPts val="0"/>
                        </a:spcAft>
                        <a:buClrTx/>
                        <a:buSzTx/>
                        <a:buFontTx/>
                        <a:buNone/>
                        <a:defRPr/>
                      </a:pPr>
                      <a:r>
                        <a:rPr lang="en-US" altLang="zh-CN" sz="2100" b="1" i="0" u="none" strike="noStrike" dirty="0" smtClean="0">
                          <a:solidFill>
                            <a:schemeClr val="accent6">
                              <a:lumMod val="50000"/>
                            </a:schemeClr>
                          </a:solidFill>
                          <a:latin typeface="微软雅黑 Light" panose="020B0502040204020203" pitchFamily="34" charset="-122"/>
                          <a:sym typeface="+mn-ea"/>
                        </a:rPr>
                        <a:t>Kafka</a:t>
                      </a:r>
                      <a:endParaRPr lang="zh-CN" altLang="en-US" sz="2100" b="1" i="0" u="none" strike="noStrike" dirty="0" smtClean="0">
                        <a:solidFill>
                          <a:schemeClr val="accent6">
                            <a:lumMod val="50000"/>
                          </a:schemeClr>
                        </a:solidFill>
                        <a:latin typeface="微软雅黑 Light" panose="020B0502040204020203" pitchFamily="34" charset="-122"/>
                      </a:endParaRPr>
                    </a:p>
                  </a:txBody>
                  <a:tcPr marL="88035" marR="88035" marT="51604" marB="51604"/>
                </a:tc>
                <a:tc>
                  <a:txBody>
                    <a:bodyPr/>
                    <a:lstStyle/>
                    <a:p>
                      <a:pPr marL="0" marR="0" indent="0" algn="ctr" defTabSz="1219200" rtl="0" eaLnBrk="1" fontAlgn="auto" latinLnBrk="0" hangingPunct="1">
                        <a:lnSpc>
                          <a:spcPct val="100000"/>
                        </a:lnSpc>
                        <a:spcBef>
                          <a:spcPts val="0"/>
                        </a:spcBef>
                        <a:spcAft>
                          <a:spcPts val="0"/>
                        </a:spcAft>
                        <a:buClrTx/>
                        <a:buSzTx/>
                        <a:buFontTx/>
                        <a:buNone/>
                        <a:defRPr/>
                      </a:pPr>
                      <a:r>
                        <a:rPr lang="en-US" altLang="zh-CN" sz="2100" dirty="0" smtClean="0">
                          <a:solidFill>
                            <a:schemeClr val="accent6">
                              <a:lumMod val="50000"/>
                            </a:schemeClr>
                          </a:solidFill>
                        </a:rPr>
                        <a:t>5</a:t>
                      </a:r>
                      <a:r>
                        <a:rPr lang="zh-CN" altLang="en-US" sz="2100" dirty="0" smtClean="0">
                          <a:solidFill>
                            <a:schemeClr val="accent6">
                              <a:lumMod val="50000"/>
                            </a:schemeClr>
                          </a:solidFill>
                        </a:rPr>
                        <a:t>节</a:t>
                      </a:r>
                    </a:p>
                  </a:txBody>
                  <a:tcPr marL="88035" marR="88035" marT="51604" marB="51604"/>
                </a:tc>
                <a:tc>
                  <a:txBody>
                    <a:bodyPr/>
                    <a:lstStyle/>
                    <a:p>
                      <a:r>
                        <a:rPr lang="zh-CN" altLang="en-US" sz="2100" dirty="0" smtClean="0">
                          <a:solidFill>
                            <a:schemeClr val="accent6">
                              <a:lumMod val="50000"/>
                            </a:schemeClr>
                          </a:solidFill>
                        </a:rPr>
                        <a:t>需要有</a:t>
                      </a:r>
                      <a:r>
                        <a:rPr lang="en-US" altLang="zh-CN" sz="2100" dirty="0" smtClean="0">
                          <a:solidFill>
                            <a:schemeClr val="accent6">
                              <a:lumMod val="50000"/>
                            </a:schemeClr>
                          </a:solidFill>
                        </a:rPr>
                        <a:t>Zookeeper</a:t>
                      </a:r>
                      <a:r>
                        <a:rPr lang="zh-CN" altLang="en-US" sz="2100" dirty="0" smtClean="0">
                          <a:solidFill>
                            <a:schemeClr val="accent6">
                              <a:lumMod val="50000"/>
                            </a:schemeClr>
                          </a:solidFill>
                        </a:rPr>
                        <a:t>的入门概念</a:t>
                      </a:r>
                      <a:endParaRPr lang="zh-CN" altLang="en-US" sz="2100" dirty="0">
                        <a:solidFill>
                          <a:schemeClr val="accent6">
                            <a:lumMod val="50000"/>
                          </a:schemeClr>
                        </a:solidFill>
                      </a:endParaRPr>
                    </a:p>
                  </a:txBody>
                  <a:tcPr marL="88035" marR="88035" marT="51604" marB="51604"/>
                </a:tc>
              </a:tr>
              <a:tr h="415937">
                <a:tc>
                  <a:txBody>
                    <a:bodyPr/>
                    <a:lstStyle/>
                    <a:p>
                      <a:pPr algn="ctr"/>
                      <a:r>
                        <a:rPr lang="en-US" altLang="zh-CN" sz="2100" dirty="0" smtClean="0">
                          <a:solidFill>
                            <a:schemeClr val="accent6">
                              <a:lumMod val="50000"/>
                            </a:schemeClr>
                          </a:solidFill>
                        </a:rPr>
                        <a:t>3</a:t>
                      </a:r>
                      <a:endParaRPr lang="zh-CN" altLang="en-US" sz="2100" dirty="0">
                        <a:solidFill>
                          <a:schemeClr val="accent6">
                            <a:lumMod val="50000"/>
                          </a:schemeClr>
                        </a:solidFill>
                      </a:endParaRPr>
                    </a:p>
                  </a:txBody>
                  <a:tcPr marL="88035" marR="88035" marT="51604" marB="51604"/>
                </a:tc>
                <a:tc>
                  <a:txBody>
                    <a:bodyPr/>
                    <a:lstStyle/>
                    <a:p>
                      <a:pPr marL="0" marR="0" indent="0" algn="l" defTabSz="1219200" rtl="0" eaLnBrk="1" fontAlgn="auto" latinLnBrk="0" hangingPunct="1">
                        <a:lnSpc>
                          <a:spcPct val="100000"/>
                        </a:lnSpc>
                        <a:spcBef>
                          <a:spcPts val="0"/>
                        </a:spcBef>
                        <a:spcAft>
                          <a:spcPts val="0"/>
                        </a:spcAft>
                        <a:buClrTx/>
                        <a:buSzTx/>
                        <a:buFontTx/>
                        <a:buNone/>
                        <a:defRPr/>
                      </a:pPr>
                      <a:r>
                        <a:rPr lang="en-US" altLang="zh-CN" sz="2100" b="1" dirty="0" err="1" smtClean="0">
                          <a:solidFill>
                            <a:schemeClr val="accent6">
                              <a:lumMod val="50000"/>
                            </a:schemeClr>
                          </a:solidFill>
                          <a:latin typeface="微软雅黑 Light" panose="020B0502040204020203" pitchFamily="34" charset="-122"/>
                          <a:sym typeface="+mn-ea"/>
                        </a:rPr>
                        <a:t>RocketMQ</a:t>
                      </a:r>
                      <a:endParaRPr lang="zh-CN" altLang="en-US" sz="2100" b="1" i="0" u="none" strike="noStrike" dirty="0" smtClean="0">
                        <a:solidFill>
                          <a:schemeClr val="accent6">
                            <a:lumMod val="50000"/>
                          </a:schemeClr>
                        </a:solidFill>
                        <a:latin typeface="微软雅黑 Light" panose="020B0502040204020203" pitchFamily="34" charset="-122"/>
                      </a:endParaRPr>
                    </a:p>
                  </a:txBody>
                  <a:tcPr marL="88035" marR="88035" marT="51604" marB="51604"/>
                </a:tc>
                <a:tc>
                  <a:txBody>
                    <a:bodyPr/>
                    <a:lstStyle/>
                    <a:p>
                      <a:pPr marL="0" marR="0" indent="0" algn="ctr" defTabSz="1219200" rtl="0" eaLnBrk="1" fontAlgn="auto" latinLnBrk="0" hangingPunct="1">
                        <a:lnSpc>
                          <a:spcPct val="100000"/>
                        </a:lnSpc>
                        <a:spcBef>
                          <a:spcPts val="0"/>
                        </a:spcBef>
                        <a:spcAft>
                          <a:spcPts val="0"/>
                        </a:spcAft>
                        <a:buClrTx/>
                        <a:buSzTx/>
                        <a:buFontTx/>
                        <a:buNone/>
                        <a:defRPr/>
                      </a:pPr>
                      <a:r>
                        <a:rPr lang="en-US" altLang="zh-CN" sz="2100" dirty="0" smtClean="0">
                          <a:solidFill>
                            <a:schemeClr val="accent6">
                              <a:lumMod val="50000"/>
                            </a:schemeClr>
                          </a:solidFill>
                        </a:rPr>
                        <a:t>5</a:t>
                      </a:r>
                      <a:r>
                        <a:rPr lang="zh-CN" altLang="en-US" sz="2100" dirty="0" smtClean="0">
                          <a:solidFill>
                            <a:schemeClr val="accent6">
                              <a:lumMod val="50000"/>
                            </a:schemeClr>
                          </a:solidFill>
                        </a:rPr>
                        <a:t>节</a:t>
                      </a:r>
                    </a:p>
                  </a:txBody>
                  <a:tcPr marL="88035" marR="88035" marT="51604" marB="51604"/>
                </a:tc>
                <a:tc>
                  <a:txBody>
                    <a:bodyPr/>
                    <a:lstStyle/>
                    <a:p>
                      <a:r>
                        <a:rPr lang="zh-CN" altLang="en-US" sz="2100" dirty="0" smtClean="0">
                          <a:solidFill>
                            <a:schemeClr val="accent6">
                              <a:lumMod val="50000"/>
                            </a:schemeClr>
                          </a:solidFill>
                        </a:rPr>
                        <a:t>基于</a:t>
                      </a:r>
                      <a:r>
                        <a:rPr lang="en-US" altLang="zh-CN" sz="2100" dirty="0" smtClean="0">
                          <a:solidFill>
                            <a:schemeClr val="accent6">
                              <a:lumMod val="50000"/>
                            </a:schemeClr>
                          </a:solidFill>
                        </a:rPr>
                        <a:t>Apache</a:t>
                      </a:r>
                      <a:r>
                        <a:rPr lang="en-US" altLang="zh-CN" sz="2100" baseline="0" dirty="0" smtClean="0">
                          <a:solidFill>
                            <a:schemeClr val="accent6">
                              <a:lumMod val="50000"/>
                            </a:schemeClr>
                          </a:solidFill>
                        </a:rPr>
                        <a:t> </a:t>
                      </a:r>
                      <a:r>
                        <a:rPr lang="en-US" altLang="zh-CN" sz="2100" baseline="0" dirty="0" err="1" smtClean="0">
                          <a:solidFill>
                            <a:schemeClr val="accent6">
                              <a:lumMod val="50000"/>
                            </a:schemeClr>
                          </a:solidFill>
                        </a:rPr>
                        <a:t>RocketMQ</a:t>
                      </a:r>
                      <a:r>
                        <a:rPr lang="zh-CN" altLang="en-US" sz="2100" baseline="0" dirty="0" smtClean="0">
                          <a:solidFill>
                            <a:schemeClr val="accent6">
                              <a:lumMod val="50000"/>
                            </a:schemeClr>
                          </a:solidFill>
                        </a:rPr>
                        <a:t>体系</a:t>
                      </a:r>
                      <a:endParaRPr lang="zh-CN" altLang="en-US" sz="2100" dirty="0">
                        <a:solidFill>
                          <a:schemeClr val="accent6">
                            <a:lumMod val="50000"/>
                          </a:schemeClr>
                        </a:solidFill>
                      </a:endParaRPr>
                    </a:p>
                  </a:txBody>
                  <a:tcPr marL="88035" marR="88035" marT="51604" marB="51604"/>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5013813"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消息发布时的权衡</a:t>
            </a:r>
            <a:r>
              <a:rPr lang="en-US" altLang="zh-CN" sz="2665" dirty="0" smtClean="0">
                <a:solidFill>
                  <a:srgbClr val="1D69A3"/>
                </a:solidFill>
                <a:latin typeface="微软雅黑" panose="020B0503020204020204" pitchFamily="34" charset="-122"/>
                <a:ea typeface="微软雅黑" panose="020B0503020204020204" pitchFamily="34" charset="-122"/>
              </a:rPr>
              <a:t>——</a:t>
            </a:r>
            <a:r>
              <a:rPr lang="zh-CN" altLang="en-US" sz="2665" dirty="0" smtClean="0">
                <a:solidFill>
                  <a:srgbClr val="1D69A3"/>
                </a:solidFill>
                <a:latin typeface="微软雅黑" panose="020B0503020204020204" pitchFamily="34" charset="-122"/>
                <a:ea typeface="微软雅黑" panose="020B0503020204020204" pitchFamily="34" charset="-122"/>
              </a:rPr>
              <a:t>失败通知</a:t>
            </a:r>
          </a:p>
        </p:txBody>
      </p:sp>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6" name="AutoShape 6" descr="四次挥手"/>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31" name="矩形 30"/>
          <p:cNvSpPr/>
          <p:nvPr/>
        </p:nvSpPr>
        <p:spPr>
          <a:xfrm>
            <a:off x="385153" y="1724983"/>
            <a:ext cx="2503489" cy="507831"/>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失败通知</a:t>
            </a:r>
          </a:p>
        </p:txBody>
      </p:sp>
      <p:sp>
        <p:nvSpPr>
          <p:cNvPr id="32" name="矩形 31"/>
          <p:cNvSpPr/>
          <p:nvPr/>
        </p:nvSpPr>
        <p:spPr>
          <a:xfrm>
            <a:off x="442434" y="2300676"/>
            <a:ext cx="3390749"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发送消息时设置</a:t>
            </a:r>
            <a:r>
              <a:rPr lang="en-US" altLang="zh-CN" dirty="0" smtClean="0">
                <a:latin typeface="微软雅黑" panose="020B0503020204020204" pitchFamily="34" charset="-122"/>
                <a:ea typeface="微软雅黑" panose="020B0503020204020204" pitchFamily="34" charset="-122"/>
              </a:rPr>
              <a:t>mandatory</a:t>
            </a:r>
            <a:r>
              <a:rPr lang="zh-CN" altLang="en-US" dirty="0" smtClean="0">
                <a:latin typeface="微软雅黑" panose="020B0503020204020204" pitchFamily="34" charset="-122"/>
                <a:ea typeface="微软雅黑" panose="020B0503020204020204" pitchFamily="34" charset="-122"/>
              </a:rPr>
              <a:t>标志</a:t>
            </a:r>
            <a:endParaRPr lang="en-US" altLang="zh-CN" dirty="0" smtClean="0">
              <a:latin typeface="微软雅黑" panose="020B0503020204020204" pitchFamily="34" charset="-122"/>
              <a:ea typeface="微软雅黑" panose="020B0503020204020204" pitchFamily="34" charset="-122"/>
            </a:endParaRPr>
          </a:p>
        </p:txBody>
      </p:sp>
      <p:pic>
        <p:nvPicPr>
          <p:cNvPr id="2050" name="Picture 2" descr="I:\发送方确认模式.png"/>
          <p:cNvPicPr>
            <a:picLocks noChangeAspect="1" noChangeArrowheads="1"/>
          </p:cNvPicPr>
          <p:nvPr/>
        </p:nvPicPr>
        <p:blipFill>
          <a:blip r:embed="rId5" cstate="print"/>
          <a:srcRect/>
          <a:stretch>
            <a:fillRect/>
          </a:stretch>
        </p:blipFill>
        <p:spPr bwMode="auto">
          <a:xfrm>
            <a:off x="2846840" y="262500"/>
            <a:ext cx="8710172" cy="7478150"/>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5013813"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消息发布时的权衡</a:t>
            </a:r>
            <a:r>
              <a:rPr lang="en-US" altLang="zh-CN" sz="2665" dirty="0" smtClean="0">
                <a:solidFill>
                  <a:srgbClr val="1D69A3"/>
                </a:solidFill>
                <a:latin typeface="微软雅黑" panose="020B0503020204020204" pitchFamily="34" charset="-122"/>
                <a:ea typeface="微软雅黑" panose="020B0503020204020204" pitchFamily="34" charset="-122"/>
              </a:rPr>
              <a:t>——</a:t>
            </a:r>
            <a:r>
              <a:rPr lang="zh-CN" altLang="en-US" sz="2665" dirty="0" smtClean="0">
                <a:solidFill>
                  <a:srgbClr val="1D69A3"/>
                </a:solidFill>
                <a:latin typeface="微软雅黑" panose="020B0503020204020204" pitchFamily="34" charset="-122"/>
                <a:ea typeface="微软雅黑" panose="020B0503020204020204" pitchFamily="34" charset="-122"/>
              </a:rPr>
              <a:t>事务</a:t>
            </a:r>
          </a:p>
        </p:txBody>
      </p:sp>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6" name="AutoShape 6" descr="四次挥手"/>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4" name="矩形 13"/>
          <p:cNvSpPr/>
          <p:nvPr/>
        </p:nvSpPr>
        <p:spPr>
          <a:xfrm>
            <a:off x="414924" y="2053405"/>
            <a:ext cx="6692054" cy="1846659"/>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事务的实现主要是对信道（</a:t>
            </a:r>
            <a:r>
              <a:rPr lang="en-US" altLang="zh-CN" sz="1600" dirty="0" smtClean="0">
                <a:latin typeface="微软雅黑" panose="020B0503020204020204" pitchFamily="34" charset="-122"/>
                <a:ea typeface="微软雅黑" panose="020B0503020204020204" pitchFamily="34" charset="-122"/>
              </a:rPr>
              <a:t>Channel</a:t>
            </a:r>
            <a:r>
              <a:rPr lang="zh-CN" altLang="en-US" sz="1600" dirty="0" smtClean="0">
                <a:latin typeface="微软雅黑" panose="020B0503020204020204" pitchFamily="34" charset="-122"/>
                <a:ea typeface="微软雅黑" panose="020B0503020204020204" pitchFamily="34" charset="-122"/>
              </a:rPr>
              <a:t>）的设置，</a:t>
            </a:r>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主要分为启动事务、提交事务、回滚事务。</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但是事务机制本身也会带来问题：</a:t>
            </a:r>
            <a:endParaRPr lang="en-US" sz="1600" dirty="0" smtClean="0">
              <a:latin typeface="微软雅黑" panose="020B0503020204020204" pitchFamily="34" charset="-122"/>
              <a:ea typeface="微软雅黑" panose="020B0503020204020204" pitchFamily="34" charset="-122"/>
            </a:endParaRPr>
          </a:p>
          <a:p>
            <a:r>
              <a:rPr lang="en-US"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、严重的性能问题   </a:t>
            </a:r>
            <a:endParaRPr lang="en-US" altLang="zh-CN" sz="1600" dirty="0" smtClean="0">
              <a:latin typeface="微软雅黑" panose="020B0503020204020204" pitchFamily="34" charset="-122"/>
              <a:ea typeface="微软雅黑" panose="020B0503020204020204" pitchFamily="34" charset="-122"/>
            </a:endParaRPr>
          </a:p>
          <a:p>
            <a:r>
              <a:rPr lang="en-US"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、使生产者应用程序产生同步</a:t>
            </a:r>
            <a:endParaRPr lang="en-US" altLang="zh-CN" sz="1600" dirty="0" smtClean="0">
              <a:latin typeface="微软雅黑" panose="020B0503020204020204" pitchFamily="34" charset="-122"/>
              <a:ea typeface="微软雅黑" panose="020B0503020204020204" pitchFamily="34" charset="-122"/>
            </a:endParaRPr>
          </a:p>
          <a:p>
            <a:endParaRPr lang="en-US" dirty="0" smtClean="0">
              <a:latin typeface="微软雅黑" panose="020B0503020204020204" pitchFamily="34" charset="-122"/>
              <a:ea typeface="微软雅黑" panose="020B0503020204020204" pitchFamily="34" charset="-122"/>
            </a:endParaRPr>
          </a:p>
        </p:txBody>
      </p:sp>
      <p:sp>
        <p:nvSpPr>
          <p:cNvPr id="15" name="矩形 14"/>
          <p:cNvSpPr/>
          <p:nvPr/>
        </p:nvSpPr>
        <p:spPr>
          <a:xfrm>
            <a:off x="458516" y="1391703"/>
            <a:ext cx="2503489" cy="553998"/>
          </a:xfrm>
          <a:prstGeom prst="rect">
            <a:avLst/>
          </a:prstGeom>
        </p:spPr>
        <p:txBody>
          <a:bodyPr wrap="square">
            <a:spAutoFit/>
          </a:bodyPr>
          <a:lstStyle/>
          <a:p>
            <a:pPr>
              <a:lnSpc>
                <a:spcPct val="150000"/>
              </a:lnSpc>
              <a:spcBef>
                <a:spcPts val="600"/>
              </a:spcBef>
              <a:buBlip>
                <a:blip r:embed="rId4"/>
              </a:buBlip>
            </a:pPr>
            <a:r>
              <a:rPr lang="zh-CN" altLang="en-US" sz="2000" b="1" dirty="0" smtClean="0">
                <a:latin typeface="微软雅黑 Light" panose="020B0502040204020203" pitchFamily="34" charset="-122"/>
                <a:ea typeface="微软雅黑 Light" panose="020B0502040204020203" pitchFamily="34" charset="-122"/>
              </a:rPr>
              <a:t>事务</a:t>
            </a:r>
            <a:endParaRPr lang="en-US" altLang="zh-CN" sz="2000" b="1" dirty="0" smtClean="0">
              <a:latin typeface="微软雅黑 Light" panose="020B0502040204020203" pitchFamily="34" charset="-122"/>
              <a:ea typeface="微软雅黑 Light" panose="020B0502040204020203" pitchFamily="34" charset="-122"/>
            </a:endParaRPr>
          </a:p>
        </p:txBody>
      </p:sp>
      <p:pic>
        <p:nvPicPr>
          <p:cNvPr id="2050" name="Picture 2" descr="E:\VIP二期\消息中间件\img\消息事务.png"/>
          <p:cNvPicPr>
            <a:picLocks noChangeAspect="1" noChangeArrowheads="1"/>
          </p:cNvPicPr>
          <p:nvPr/>
        </p:nvPicPr>
        <p:blipFill>
          <a:blip r:embed="rId5" cstate="print"/>
          <a:srcRect/>
          <a:stretch>
            <a:fillRect/>
          </a:stretch>
        </p:blipFill>
        <p:spPr bwMode="auto">
          <a:xfrm>
            <a:off x="5198627" y="1652055"/>
            <a:ext cx="6539348" cy="5196270"/>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7"/>
            <a:ext cx="5868317"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消息发布时的权衡</a:t>
            </a:r>
            <a:r>
              <a:rPr lang="en-US" altLang="zh-CN" sz="2665" dirty="0" smtClean="0">
                <a:solidFill>
                  <a:srgbClr val="1D69A3"/>
                </a:solidFill>
                <a:latin typeface="微软雅黑" panose="020B0503020204020204" pitchFamily="34" charset="-122"/>
                <a:ea typeface="微软雅黑" panose="020B0503020204020204" pitchFamily="34" charset="-122"/>
              </a:rPr>
              <a:t>——</a:t>
            </a:r>
            <a:r>
              <a:rPr lang="zh-CN" altLang="en-US" sz="2665" dirty="0" smtClean="0">
                <a:solidFill>
                  <a:srgbClr val="1D69A3"/>
                </a:solidFill>
                <a:latin typeface="微软雅黑" panose="020B0503020204020204" pitchFamily="34" charset="-122"/>
                <a:ea typeface="微软雅黑" panose="020B0503020204020204" pitchFamily="34" charset="-122"/>
              </a:rPr>
              <a:t>发送方确认</a:t>
            </a:r>
          </a:p>
        </p:txBody>
      </p:sp>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6" name="AutoShape 6" descr="四次挥手"/>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32" name="矩形 31"/>
          <p:cNvSpPr/>
          <p:nvPr/>
        </p:nvSpPr>
        <p:spPr>
          <a:xfrm>
            <a:off x="573200" y="1884100"/>
            <a:ext cx="6126592" cy="584775"/>
          </a:xfrm>
          <a:prstGeom prst="rect">
            <a:avLst/>
          </a:prstGeom>
        </p:spPr>
        <p:txBody>
          <a:bodyPr wrap="square">
            <a:spAutoFit/>
          </a:bodyPr>
          <a:lstStyle/>
          <a:p>
            <a:r>
              <a:rPr lang="en-US" altLang="zh-CN" sz="1600" dirty="0" err="1" smtClean="0">
                <a:latin typeface="微软雅黑" panose="020B0503020204020204" pitchFamily="34" charset="-122"/>
                <a:ea typeface="微软雅黑" panose="020B0503020204020204" pitchFamily="34" charset="-122"/>
              </a:rPr>
              <a:t>RabbitMQ</a:t>
            </a:r>
            <a:r>
              <a:rPr lang="zh-CN" altLang="en-US" sz="1600" dirty="0" smtClean="0">
                <a:latin typeface="微软雅黑" panose="020B0503020204020204" pitchFamily="34" charset="-122"/>
                <a:ea typeface="微软雅黑" panose="020B0503020204020204" pitchFamily="34" charset="-122"/>
              </a:rPr>
              <a:t>团队为我们拿出了更好的方案，即采用</a:t>
            </a:r>
            <a:r>
              <a:rPr lang="zh-CN" altLang="en-US" sz="1600" b="1" dirty="0" smtClean="0">
                <a:latin typeface="微软雅黑" panose="020B0503020204020204" pitchFamily="34" charset="-122"/>
                <a:ea typeface="微软雅黑" panose="020B0503020204020204" pitchFamily="34" charset="-122"/>
              </a:rPr>
              <a:t>发送方确认模式，</a:t>
            </a:r>
            <a:endParaRPr lang="en-US" altLang="zh-CN" sz="1600" b="1"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该模式比事务更轻量，性能影响几乎可以忽略不计。</a:t>
            </a:r>
            <a:endParaRPr lang="en-US" sz="1600" b="1" dirty="0" smtClean="0">
              <a:latin typeface="微软雅黑" panose="020B0503020204020204" pitchFamily="34" charset="-122"/>
              <a:ea typeface="微软雅黑" panose="020B0503020204020204" pitchFamily="34" charset="-122"/>
            </a:endParaRPr>
          </a:p>
        </p:txBody>
      </p:sp>
      <p:sp>
        <p:nvSpPr>
          <p:cNvPr id="33" name="矩形 32"/>
          <p:cNvSpPr/>
          <p:nvPr/>
        </p:nvSpPr>
        <p:spPr>
          <a:xfrm>
            <a:off x="580112" y="1297656"/>
            <a:ext cx="2503489" cy="507831"/>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发送方确认模式</a:t>
            </a:r>
            <a:endParaRPr lang="en-US" altLang="zh-CN" b="1" dirty="0" smtClean="0">
              <a:latin typeface="微软雅黑 Light" panose="020B0502040204020203" pitchFamily="34" charset="-122"/>
              <a:ea typeface="微软雅黑 Light" panose="020B0502040204020203" pitchFamily="34" charset="-122"/>
            </a:endParaRPr>
          </a:p>
        </p:txBody>
      </p:sp>
      <p:pic>
        <p:nvPicPr>
          <p:cNvPr id="1028" name="Picture 4" descr="I:\发送方确认.png"/>
          <p:cNvPicPr>
            <a:picLocks noChangeAspect="1" noChangeArrowheads="1"/>
          </p:cNvPicPr>
          <p:nvPr/>
        </p:nvPicPr>
        <p:blipFill>
          <a:blip r:embed="rId5" cstate="print"/>
          <a:srcRect/>
          <a:stretch>
            <a:fillRect/>
          </a:stretch>
        </p:blipFill>
        <p:spPr bwMode="auto">
          <a:xfrm>
            <a:off x="4364899" y="305078"/>
            <a:ext cx="7608784" cy="7715585"/>
          </a:xfrm>
          <a:prstGeom prst="rect">
            <a:avLst/>
          </a:prstGeom>
          <a:noFill/>
        </p:spPr>
      </p:pic>
      <p:sp>
        <p:nvSpPr>
          <p:cNvPr id="34" name="矩形 33"/>
          <p:cNvSpPr/>
          <p:nvPr/>
        </p:nvSpPr>
        <p:spPr>
          <a:xfrm>
            <a:off x="509609" y="3037906"/>
            <a:ext cx="2503489" cy="1846659"/>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确认的三种实现方式</a:t>
            </a:r>
            <a:endParaRPr lang="en-US" altLang="zh-CN" b="1" dirty="0" smtClean="0">
              <a:latin typeface="微软雅黑 Light" panose="020B0502040204020203" pitchFamily="34" charset="-122"/>
              <a:ea typeface="微软雅黑 Light" panose="020B0502040204020203" pitchFamily="34" charset="-122"/>
            </a:endParaRPr>
          </a:p>
          <a:p>
            <a:pPr>
              <a:lnSpc>
                <a:spcPct val="150000"/>
              </a:lnSpc>
              <a:spcBef>
                <a:spcPts val="600"/>
              </a:spcBef>
              <a:buFont typeface="Wingdings" panose="05000000000000000000" pitchFamily="2" charset="2"/>
              <a:buChar char="Ø"/>
            </a:pPr>
            <a:r>
              <a:rPr lang="zh-CN" altLang="en-US" sz="1600" dirty="0" smtClean="0">
                <a:latin typeface="微软雅黑 Light" panose="020B0502040204020203" pitchFamily="34" charset="-122"/>
                <a:ea typeface="微软雅黑 Light" panose="020B0502040204020203" pitchFamily="34" charset="-122"/>
              </a:rPr>
              <a:t>一般确认</a:t>
            </a:r>
            <a:endParaRPr lang="en-US" altLang="zh-CN" sz="1600" dirty="0" smtClean="0">
              <a:latin typeface="微软雅黑 Light" panose="020B0502040204020203" pitchFamily="34" charset="-122"/>
              <a:ea typeface="微软雅黑 Light" panose="020B0502040204020203" pitchFamily="34" charset="-122"/>
            </a:endParaRPr>
          </a:p>
          <a:p>
            <a:pPr>
              <a:lnSpc>
                <a:spcPct val="150000"/>
              </a:lnSpc>
              <a:spcBef>
                <a:spcPts val="600"/>
              </a:spcBef>
              <a:buFont typeface="Wingdings" panose="05000000000000000000" pitchFamily="2" charset="2"/>
              <a:buChar char="Ø"/>
            </a:pPr>
            <a:r>
              <a:rPr lang="zh-CN" altLang="en-US" sz="1600" dirty="0" smtClean="0">
                <a:latin typeface="微软雅黑 Light" panose="020B0502040204020203" pitchFamily="34" charset="-122"/>
                <a:ea typeface="微软雅黑 Light" panose="020B0502040204020203" pitchFamily="34" charset="-122"/>
              </a:rPr>
              <a:t>批量确认</a:t>
            </a:r>
            <a:endParaRPr lang="en-US" altLang="zh-CN" sz="1600" dirty="0" smtClean="0">
              <a:latin typeface="微软雅黑 Light" panose="020B0502040204020203" pitchFamily="34" charset="-122"/>
              <a:ea typeface="微软雅黑 Light" panose="020B0502040204020203" pitchFamily="34" charset="-122"/>
            </a:endParaRPr>
          </a:p>
          <a:p>
            <a:pPr>
              <a:lnSpc>
                <a:spcPct val="150000"/>
              </a:lnSpc>
              <a:spcBef>
                <a:spcPts val="600"/>
              </a:spcBef>
              <a:buFont typeface="Wingdings" panose="05000000000000000000" pitchFamily="2" charset="2"/>
              <a:buChar char="Ø"/>
            </a:pPr>
            <a:r>
              <a:rPr lang="zh-CN" altLang="en-US" sz="1600" dirty="0" smtClean="0">
                <a:latin typeface="微软雅黑 Light" panose="020B0502040204020203" pitchFamily="34" charset="-122"/>
                <a:ea typeface="微软雅黑 Light" panose="020B0502040204020203" pitchFamily="34" charset="-122"/>
              </a:rPr>
              <a:t>异步监听确认</a:t>
            </a:r>
            <a:endParaRPr lang="en-US" altLang="zh-CN" sz="1600" dirty="0" smtClean="0">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7" y="418797"/>
            <a:ext cx="5193764"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消息发布时的权衡</a:t>
            </a:r>
            <a:r>
              <a:rPr lang="en-US" altLang="zh-CN" sz="2665" dirty="0" smtClean="0">
                <a:solidFill>
                  <a:srgbClr val="1D69A3"/>
                </a:solidFill>
                <a:latin typeface="微软雅黑" panose="020B0503020204020204" pitchFamily="34" charset="-122"/>
                <a:ea typeface="微软雅黑" panose="020B0503020204020204" pitchFamily="34" charset="-122"/>
              </a:rPr>
              <a:t>——</a:t>
            </a:r>
            <a:r>
              <a:rPr lang="zh-CN" altLang="en-US" sz="2665" dirty="0" smtClean="0">
                <a:solidFill>
                  <a:srgbClr val="1D69A3"/>
                </a:solidFill>
                <a:latin typeface="微软雅黑" panose="020B0503020204020204" pitchFamily="34" charset="-122"/>
                <a:ea typeface="微软雅黑" panose="020B0503020204020204" pitchFamily="34" charset="-122"/>
              </a:rPr>
              <a:t>备用交换器</a:t>
            </a:r>
          </a:p>
        </p:txBody>
      </p:sp>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6" name="AutoShape 6" descr="四次挥手"/>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34" name="矩形 33"/>
          <p:cNvSpPr/>
          <p:nvPr/>
        </p:nvSpPr>
        <p:spPr>
          <a:xfrm>
            <a:off x="511513" y="1337812"/>
            <a:ext cx="4107457" cy="2662267"/>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备用交换器</a:t>
            </a:r>
            <a:endParaRPr lang="en-US" altLang="zh-CN" b="1" dirty="0" smtClean="0">
              <a:latin typeface="微软雅黑 Light" panose="020B0502040204020203" pitchFamily="34" charset="-122"/>
              <a:ea typeface="微软雅黑 Light" panose="020B0502040204020203" pitchFamily="34" charset="-122"/>
            </a:endParaRPr>
          </a:p>
          <a:p>
            <a:pPr>
              <a:lnSpc>
                <a:spcPct val="150000"/>
              </a:lnSpc>
              <a:spcBef>
                <a:spcPts val="600"/>
              </a:spcBef>
            </a:pPr>
            <a:r>
              <a:rPr lang="zh-CN" altLang="zh-CN" sz="1600" dirty="0" smtClean="0"/>
              <a:t>如果主交换器无法路由消息，那么消息将被路由到这个新的备用交换器</a:t>
            </a:r>
            <a:endParaRPr lang="en-US" altLang="zh-CN" sz="1600" dirty="0" smtClean="0"/>
          </a:p>
          <a:p>
            <a:pPr>
              <a:lnSpc>
                <a:spcPct val="150000"/>
              </a:lnSpc>
              <a:spcBef>
                <a:spcPts val="600"/>
              </a:spcBef>
            </a:pPr>
            <a:endParaRPr lang="en-US" altLang="zh-CN" sz="1600" b="1" dirty="0" smtClean="0">
              <a:latin typeface="微软雅黑 Light" panose="020B0502040204020203" pitchFamily="34" charset="-122"/>
              <a:ea typeface="微软雅黑 Light" panose="020B0502040204020203" pitchFamily="34" charset="-122"/>
            </a:endParaRPr>
          </a:p>
          <a:p>
            <a:pPr>
              <a:lnSpc>
                <a:spcPct val="150000"/>
              </a:lnSpc>
              <a:spcBef>
                <a:spcPts val="600"/>
              </a:spcBef>
              <a:buFont typeface="Wingdings" panose="05000000000000000000" pitchFamily="2" charset="2"/>
              <a:buChar char="n"/>
            </a:pPr>
            <a:r>
              <a:rPr lang="zh-CN" altLang="en-US" sz="1600" dirty="0" smtClean="0">
                <a:latin typeface="微软雅黑 Light" panose="020B0502040204020203" pitchFamily="34" charset="-122"/>
                <a:ea typeface="微软雅黑 Light" panose="020B0502040204020203" pitchFamily="34" charset="-122"/>
              </a:rPr>
              <a:t>如果有</a:t>
            </a:r>
            <a:r>
              <a:rPr lang="zh-CN" altLang="en-US" sz="1600" dirty="0" smtClean="0">
                <a:latin typeface="微软雅黑" panose="020B0503020204020204" pitchFamily="34" charset="-122"/>
                <a:ea typeface="微软雅黑" panose="020B0503020204020204" pitchFamily="34" charset="-122"/>
              </a:rPr>
              <a:t>设置</a:t>
            </a:r>
            <a:r>
              <a:rPr lang="en-US" altLang="zh-CN" sz="1600" dirty="0" smtClean="0">
                <a:latin typeface="微软雅黑" panose="020B0503020204020204" pitchFamily="34" charset="-122"/>
                <a:ea typeface="微软雅黑" panose="020B0503020204020204" pitchFamily="34" charset="-122"/>
              </a:rPr>
              <a:t>mandatory</a:t>
            </a:r>
            <a:r>
              <a:rPr lang="zh-CN" altLang="en-US" sz="1600" dirty="0" smtClean="0">
                <a:latin typeface="微软雅黑" panose="020B0503020204020204" pitchFamily="34" charset="-122"/>
                <a:ea typeface="微软雅黑" panose="020B0503020204020204" pitchFamily="34" charset="-122"/>
              </a:rPr>
              <a:t>标志</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会怎样？</a:t>
            </a:r>
            <a:endParaRPr lang="en-US" altLang="zh-CN" sz="1600" dirty="0" smtClean="0">
              <a:latin typeface="微软雅黑" panose="020B0503020204020204" pitchFamily="34" charset="-122"/>
              <a:ea typeface="微软雅黑" panose="020B0503020204020204" pitchFamily="34" charset="-122"/>
            </a:endParaRPr>
          </a:p>
          <a:p>
            <a:pPr>
              <a:lnSpc>
                <a:spcPct val="150000"/>
              </a:lnSpc>
              <a:spcBef>
                <a:spcPts val="600"/>
              </a:spcBef>
            </a:pPr>
            <a:endParaRPr lang="en-US" altLang="zh-CN" sz="1600" b="1" dirty="0" smtClean="0">
              <a:latin typeface="微软雅黑 Light" panose="020B0502040204020203" pitchFamily="34" charset="-122"/>
              <a:ea typeface="微软雅黑 Light" panose="020B0502040204020203" pitchFamily="34" charset="-122"/>
            </a:endParaRPr>
          </a:p>
        </p:txBody>
      </p:sp>
      <p:pic>
        <p:nvPicPr>
          <p:cNvPr id="3074" name="Picture 2" descr="C:\Users\Administrator\Downloads\备用路由器.png"/>
          <p:cNvPicPr>
            <a:picLocks noChangeAspect="1" noChangeArrowheads="1"/>
          </p:cNvPicPr>
          <p:nvPr/>
        </p:nvPicPr>
        <p:blipFill>
          <a:blip r:embed="rId5" cstate="print"/>
          <a:srcRect/>
          <a:stretch>
            <a:fillRect/>
          </a:stretch>
        </p:blipFill>
        <p:spPr bwMode="auto">
          <a:xfrm>
            <a:off x="3292732" y="236154"/>
            <a:ext cx="8207412" cy="7504497"/>
          </a:xfrm>
          <a:prstGeom prst="rect">
            <a:avLst/>
          </a:prstGeom>
          <a:noFill/>
        </p:spPr>
      </p:pic>
      <p:sp>
        <p:nvSpPr>
          <p:cNvPr id="56" name="矩形 55"/>
          <p:cNvSpPr/>
          <p:nvPr/>
        </p:nvSpPr>
        <p:spPr>
          <a:xfrm>
            <a:off x="5444155" y="1901587"/>
            <a:ext cx="2229453" cy="1273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5600711"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消息发布时的权衡</a:t>
            </a:r>
            <a:r>
              <a:rPr lang="en-US" altLang="zh-CN" sz="2665" dirty="0" smtClean="0">
                <a:solidFill>
                  <a:srgbClr val="1D69A3"/>
                </a:solidFill>
                <a:latin typeface="微软雅黑" panose="020B0503020204020204" pitchFamily="34" charset="-122"/>
                <a:ea typeface="微软雅黑" panose="020B0503020204020204" pitchFamily="34" charset="-122"/>
              </a:rPr>
              <a:t>——</a:t>
            </a:r>
            <a:r>
              <a:rPr lang="zh-CN" altLang="en-US" sz="2665" dirty="0" smtClean="0">
                <a:solidFill>
                  <a:srgbClr val="1D69A3"/>
                </a:solidFill>
                <a:latin typeface="微软雅黑" panose="020B0503020204020204" pitchFamily="34" charset="-122"/>
                <a:ea typeface="微软雅黑" panose="020B0503020204020204" pitchFamily="34" charset="-122"/>
              </a:rPr>
              <a:t>总结</a:t>
            </a:r>
          </a:p>
        </p:txBody>
      </p:sp>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6" name="AutoShape 6" descr="四次挥手"/>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9" name="TextBox 18"/>
          <p:cNvSpPr txBox="1"/>
          <p:nvPr/>
        </p:nvSpPr>
        <p:spPr>
          <a:xfrm>
            <a:off x="146963" y="2020832"/>
            <a:ext cx="2031325"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速度快，可靠性低</a:t>
            </a:r>
            <a:endParaRPr lang="zh-CN" altLang="en-US" b="1" dirty="0">
              <a:latin typeface="微软雅黑" panose="020B0503020204020204" pitchFamily="34" charset="-122"/>
              <a:ea typeface="微软雅黑" panose="020B0503020204020204" pitchFamily="34" charset="-122"/>
            </a:endParaRPr>
          </a:p>
        </p:txBody>
      </p:sp>
      <p:sp>
        <p:nvSpPr>
          <p:cNvPr id="20" name="TextBox 19"/>
          <p:cNvSpPr txBox="1"/>
          <p:nvPr/>
        </p:nvSpPr>
        <p:spPr>
          <a:xfrm>
            <a:off x="8702609" y="2034235"/>
            <a:ext cx="2031325" cy="369332"/>
          </a:xfrm>
          <a:prstGeom prst="rect">
            <a:avLst/>
          </a:prstGeom>
          <a:noFill/>
        </p:spPr>
        <p:txBody>
          <a:bodyPr wrap="none" rtlCol="0">
            <a:spAutoFit/>
          </a:bodyPr>
          <a:lstStyle/>
          <a:p>
            <a:r>
              <a:rPr lang="zh-CN" altLang="en-US" b="1" dirty="0" smtClean="0">
                <a:latin typeface="微软雅黑" panose="020B0503020204020204" pitchFamily="34" charset="-122"/>
                <a:ea typeface="微软雅黑" panose="020B0503020204020204" pitchFamily="34" charset="-122"/>
              </a:rPr>
              <a:t>速度慢，可靠性高</a:t>
            </a:r>
            <a:endParaRPr lang="zh-CN" altLang="en-US" b="1" dirty="0">
              <a:latin typeface="微软雅黑" panose="020B0503020204020204" pitchFamily="34" charset="-122"/>
              <a:ea typeface="微软雅黑" panose="020B0503020204020204" pitchFamily="34" charset="-122"/>
            </a:endParaRPr>
          </a:p>
        </p:txBody>
      </p:sp>
      <p:cxnSp>
        <p:nvCxnSpPr>
          <p:cNvPr id="22" name="直接箭头连接符 21"/>
          <p:cNvCxnSpPr/>
          <p:nvPr/>
        </p:nvCxnSpPr>
        <p:spPr>
          <a:xfrm flipV="1">
            <a:off x="2044976" y="2227751"/>
            <a:ext cx="6602611" cy="43004"/>
          </a:xfrm>
          <a:prstGeom prst="straightConnector1">
            <a:avLst/>
          </a:prstGeom>
          <a:ln>
            <a:headEnd type="arrow"/>
            <a:tailEnd type="arrow"/>
          </a:ln>
        </p:spPr>
        <p:style>
          <a:lnRef idx="2">
            <a:schemeClr val="accent5"/>
          </a:lnRef>
          <a:fillRef idx="0">
            <a:schemeClr val="accent5"/>
          </a:fillRef>
          <a:effectRef idx="1">
            <a:schemeClr val="accent5"/>
          </a:effectRef>
          <a:fontRef idx="minor">
            <a:schemeClr val="tx1"/>
          </a:fontRef>
        </p:style>
      </p:cxnSp>
      <p:sp>
        <p:nvSpPr>
          <p:cNvPr id="23" name="TextBox 22"/>
          <p:cNvSpPr txBox="1"/>
          <p:nvPr/>
        </p:nvSpPr>
        <p:spPr>
          <a:xfrm>
            <a:off x="2372793" y="2518025"/>
            <a:ext cx="461665" cy="784830"/>
          </a:xfrm>
          <a:prstGeom prst="rect">
            <a:avLst/>
          </a:prstGeom>
          <a:noFill/>
        </p:spPr>
        <p:txBody>
          <a:bodyPr vert="eaVert" wrap="none" rtlCol="0">
            <a:spAutoFit/>
          </a:bodyPr>
          <a:lstStyle/>
          <a:p>
            <a:r>
              <a:rPr lang="zh-CN" altLang="en-US" smtClean="0"/>
              <a:t>无保障</a:t>
            </a:r>
            <a:endParaRPr lang="zh-CN" altLang="en-US"/>
          </a:p>
        </p:txBody>
      </p:sp>
      <p:sp>
        <p:nvSpPr>
          <p:cNvPr id="24" name="TextBox 23"/>
          <p:cNvSpPr txBox="1"/>
          <p:nvPr/>
        </p:nvSpPr>
        <p:spPr>
          <a:xfrm>
            <a:off x="3178471" y="2518028"/>
            <a:ext cx="461665" cy="1015663"/>
          </a:xfrm>
          <a:prstGeom prst="rect">
            <a:avLst/>
          </a:prstGeom>
          <a:noFill/>
        </p:spPr>
        <p:txBody>
          <a:bodyPr vert="eaVert" wrap="none" rtlCol="0">
            <a:spAutoFit/>
          </a:bodyPr>
          <a:lstStyle/>
          <a:p>
            <a:r>
              <a:rPr lang="zh-CN" altLang="en-US" smtClean="0"/>
              <a:t>失败通知</a:t>
            </a:r>
            <a:endParaRPr lang="zh-CN" altLang="en-US"/>
          </a:p>
        </p:txBody>
      </p:sp>
      <p:sp>
        <p:nvSpPr>
          <p:cNvPr id="25" name="TextBox 24"/>
          <p:cNvSpPr txBox="1"/>
          <p:nvPr/>
        </p:nvSpPr>
        <p:spPr>
          <a:xfrm>
            <a:off x="3984149" y="2518026"/>
            <a:ext cx="461665" cy="1246495"/>
          </a:xfrm>
          <a:prstGeom prst="rect">
            <a:avLst/>
          </a:prstGeom>
          <a:noFill/>
        </p:spPr>
        <p:txBody>
          <a:bodyPr vert="eaVert" wrap="none" rtlCol="0">
            <a:spAutoFit/>
          </a:bodyPr>
          <a:lstStyle/>
          <a:p>
            <a:r>
              <a:rPr lang="zh-CN" altLang="en-US" smtClean="0"/>
              <a:t>发布者确认</a:t>
            </a:r>
            <a:endParaRPr lang="zh-CN" altLang="en-US"/>
          </a:p>
        </p:txBody>
      </p:sp>
      <p:sp>
        <p:nvSpPr>
          <p:cNvPr id="26" name="TextBox 25"/>
          <p:cNvSpPr txBox="1"/>
          <p:nvPr/>
        </p:nvSpPr>
        <p:spPr>
          <a:xfrm>
            <a:off x="4789823" y="2518026"/>
            <a:ext cx="461665" cy="1246495"/>
          </a:xfrm>
          <a:prstGeom prst="rect">
            <a:avLst/>
          </a:prstGeom>
          <a:noFill/>
        </p:spPr>
        <p:txBody>
          <a:bodyPr vert="eaVert" wrap="none" rtlCol="0">
            <a:spAutoFit/>
          </a:bodyPr>
          <a:lstStyle/>
          <a:p>
            <a:r>
              <a:rPr lang="zh-CN" altLang="en-US" dirty="0" smtClean="0"/>
              <a:t>备用交换器</a:t>
            </a:r>
            <a:endParaRPr lang="zh-CN" altLang="en-US" dirty="0"/>
          </a:p>
        </p:txBody>
      </p:sp>
      <p:sp>
        <p:nvSpPr>
          <p:cNvPr id="27" name="TextBox 26"/>
          <p:cNvSpPr txBox="1"/>
          <p:nvPr/>
        </p:nvSpPr>
        <p:spPr>
          <a:xfrm>
            <a:off x="5595498" y="2518026"/>
            <a:ext cx="461665" cy="1246495"/>
          </a:xfrm>
          <a:prstGeom prst="rect">
            <a:avLst/>
          </a:prstGeom>
          <a:noFill/>
        </p:spPr>
        <p:txBody>
          <a:bodyPr vert="eaVert" wrap="none" rtlCol="0">
            <a:spAutoFit/>
          </a:bodyPr>
          <a:lstStyle/>
          <a:p>
            <a:r>
              <a:rPr lang="zh-CN" altLang="en-US" smtClean="0"/>
              <a:t>高可用队列</a:t>
            </a:r>
            <a:endParaRPr lang="zh-CN" altLang="en-US"/>
          </a:p>
        </p:txBody>
      </p:sp>
      <p:sp>
        <p:nvSpPr>
          <p:cNvPr id="28" name="TextBox 27"/>
          <p:cNvSpPr txBox="1"/>
          <p:nvPr/>
        </p:nvSpPr>
        <p:spPr>
          <a:xfrm>
            <a:off x="6401171" y="2518025"/>
            <a:ext cx="461665" cy="553998"/>
          </a:xfrm>
          <a:prstGeom prst="rect">
            <a:avLst/>
          </a:prstGeom>
          <a:noFill/>
        </p:spPr>
        <p:txBody>
          <a:bodyPr vert="eaVert" wrap="none" rtlCol="0">
            <a:spAutoFit/>
          </a:bodyPr>
          <a:lstStyle/>
          <a:p>
            <a:r>
              <a:rPr lang="zh-CN" altLang="en-US" dirty="0" smtClean="0"/>
              <a:t>事务</a:t>
            </a:r>
            <a:endParaRPr lang="zh-CN" altLang="en-US" dirty="0"/>
          </a:p>
        </p:txBody>
      </p:sp>
      <p:sp>
        <p:nvSpPr>
          <p:cNvPr id="29" name="TextBox 28"/>
          <p:cNvSpPr txBox="1"/>
          <p:nvPr/>
        </p:nvSpPr>
        <p:spPr>
          <a:xfrm>
            <a:off x="7206850" y="2518025"/>
            <a:ext cx="461665" cy="1879682"/>
          </a:xfrm>
          <a:prstGeom prst="rect">
            <a:avLst/>
          </a:prstGeom>
          <a:noFill/>
        </p:spPr>
        <p:txBody>
          <a:bodyPr vert="eaVert" wrap="none" rtlCol="0">
            <a:spAutoFit/>
          </a:bodyPr>
          <a:lstStyle/>
          <a:p>
            <a:r>
              <a:rPr lang="zh-CN" altLang="en-US" smtClean="0"/>
              <a:t>事务</a:t>
            </a:r>
            <a:r>
              <a:rPr lang="en-US" altLang="zh-CN" smtClean="0"/>
              <a:t>+</a:t>
            </a:r>
            <a:r>
              <a:rPr lang="zh-CN" altLang="en-US" smtClean="0"/>
              <a:t>高可用队列</a:t>
            </a:r>
            <a:endParaRPr lang="zh-CN" altLang="en-US"/>
          </a:p>
        </p:txBody>
      </p:sp>
      <p:sp>
        <p:nvSpPr>
          <p:cNvPr id="30" name="TextBox 29"/>
          <p:cNvSpPr txBox="1"/>
          <p:nvPr/>
        </p:nvSpPr>
        <p:spPr>
          <a:xfrm>
            <a:off x="8012527" y="2518025"/>
            <a:ext cx="461665" cy="1477328"/>
          </a:xfrm>
          <a:prstGeom prst="rect">
            <a:avLst/>
          </a:prstGeom>
          <a:noFill/>
        </p:spPr>
        <p:txBody>
          <a:bodyPr vert="eaVert" wrap="none" rtlCol="0">
            <a:spAutoFit/>
          </a:bodyPr>
          <a:lstStyle/>
          <a:p>
            <a:r>
              <a:rPr lang="zh-CN" altLang="en-US" smtClean="0"/>
              <a:t>消息的持久化</a:t>
            </a:r>
            <a:endParaRPr lang="zh-CN" altLang="en-US"/>
          </a:p>
        </p:txBody>
      </p:sp>
      <p:graphicFrame>
        <p:nvGraphicFramePr>
          <p:cNvPr id="32" name="表格 31"/>
          <p:cNvGraphicFramePr>
            <a:graphicFrameLocks noGrp="1"/>
          </p:cNvGraphicFramePr>
          <p:nvPr/>
        </p:nvGraphicFramePr>
        <p:xfrm>
          <a:off x="288211" y="4731932"/>
          <a:ext cx="10857626" cy="3044668"/>
        </p:xfrm>
        <a:graphic>
          <a:graphicData uri="http://schemas.openxmlformats.org/drawingml/2006/table">
            <a:tbl>
              <a:tblPr firstRow="1" bandRow="1">
                <a:tableStyleId>{5C22544A-7EE6-4342-B048-85BDC9FD1C3A}</a:tableStyleId>
              </a:tblPr>
              <a:tblGrid>
                <a:gridCol w="1646054"/>
                <a:gridCol w="1411677"/>
                <a:gridCol w="1732708"/>
                <a:gridCol w="1435022"/>
                <a:gridCol w="4632165"/>
              </a:tblGrid>
              <a:tr h="791266">
                <a:tc>
                  <a:txBody>
                    <a:bodyPr/>
                    <a:lstStyle/>
                    <a:p>
                      <a:pPr algn="ctr"/>
                      <a:r>
                        <a:rPr lang="zh-CN" altLang="en-US" sz="2200" b="1" dirty="0" smtClean="0"/>
                        <a:t>发送方式</a:t>
                      </a:r>
                      <a:endParaRPr lang="zh-CN" altLang="en-US" sz="2200" b="1" dirty="0"/>
                    </a:p>
                  </a:txBody>
                  <a:tcPr marL="88035" marR="88035" marT="51604" marB="51604"/>
                </a:tc>
                <a:tc>
                  <a:txBody>
                    <a:bodyPr/>
                    <a:lstStyle/>
                    <a:p>
                      <a:pPr algn="ctr"/>
                      <a:r>
                        <a:rPr lang="zh-CN" altLang="en-US" sz="2200" b="1" dirty="0" smtClean="0"/>
                        <a:t>发送 </a:t>
                      </a:r>
                      <a:r>
                        <a:rPr lang="en-US" altLang="zh-CN" sz="2200" b="1" dirty="0" smtClean="0"/>
                        <a:t>TPS</a:t>
                      </a:r>
                      <a:endParaRPr lang="zh-CN" altLang="en-US" sz="2200" b="1" dirty="0"/>
                    </a:p>
                  </a:txBody>
                  <a:tcPr marL="88035" marR="88035" marT="51604" marB="51604"/>
                </a:tc>
                <a:tc>
                  <a:txBody>
                    <a:bodyPr/>
                    <a:lstStyle/>
                    <a:p>
                      <a:pPr algn="ctr"/>
                      <a:r>
                        <a:rPr lang="zh-CN" altLang="en-US" sz="2200" b="1" dirty="0" smtClean="0"/>
                        <a:t>发送结果反馈</a:t>
                      </a:r>
                      <a:endParaRPr lang="zh-CN" altLang="en-US" sz="2200" b="1" dirty="0"/>
                    </a:p>
                  </a:txBody>
                  <a:tcPr marL="88035" marR="88035" marT="51604" marB="51604"/>
                </a:tc>
                <a:tc>
                  <a:txBody>
                    <a:bodyPr/>
                    <a:lstStyle/>
                    <a:p>
                      <a:pPr algn="ctr"/>
                      <a:r>
                        <a:rPr lang="zh-CN" altLang="en-US" sz="2200" b="1" dirty="0" smtClean="0"/>
                        <a:t>可靠性</a:t>
                      </a:r>
                      <a:endParaRPr lang="zh-CN" altLang="en-US" sz="2200" b="1" dirty="0"/>
                    </a:p>
                  </a:txBody>
                  <a:tcPr marL="88035" marR="88035" marT="51604" marB="51604"/>
                </a:tc>
                <a:tc>
                  <a:txBody>
                    <a:bodyPr/>
                    <a:lstStyle/>
                    <a:p>
                      <a:pPr algn="ctr"/>
                      <a:r>
                        <a:rPr lang="zh-CN" altLang="en-US" sz="2200" b="1" dirty="0" smtClean="0"/>
                        <a:t>适用场景</a:t>
                      </a:r>
                      <a:endParaRPr lang="zh-CN" altLang="en-US" sz="2200" b="1" dirty="0"/>
                    </a:p>
                  </a:txBody>
                  <a:tcPr marL="88035" marR="88035" marT="51604" marB="51604"/>
                </a:tc>
              </a:tr>
              <a:tr h="737904">
                <a:tc>
                  <a:txBody>
                    <a:bodyPr/>
                    <a:lstStyle/>
                    <a:p>
                      <a:pPr algn="ctr"/>
                      <a:r>
                        <a:rPr lang="zh-CN" altLang="en-US" sz="1900" dirty="0" smtClean="0"/>
                        <a:t>可靠</a:t>
                      </a:r>
                      <a:r>
                        <a:rPr lang="en-US" altLang="zh-CN" sz="1900" dirty="0" smtClean="0"/>
                        <a:t>+</a:t>
                      </a:r>
                      <a:r>
                        <a:rPr lang="zh-CN" altLang="en-US" sz="1900" dirty="0" smtClean="0"/>
                        <a:t>同步</a:t>
                      </a:r>
                      <a:endParaRPr lang="zh-CN" altLang="en-US" sz="1900" dirty="0"/>
                    </a:p>
                  </a:txBody>
                  <a:tcPr marL="95371" marR="95371" marT="86007" marB="86007" anchor="ctr"/>
                </a:tc>
                <a:tc>
                  <a:txBody>
                    <a:bodyPr/>
                    <a:lstStyle/>
                    <a:p>
                      <a:pPr algn="ctr"/>
                      <a:r>
                        <a:rPr lang="zh-CN" altLang="en-US" sz="1900" dirty="0"/>
                        <a:t>快</a:t>
                      </a:r>
                    </a:p>
                  </a:txBody>
                  <a:tcPr marL="95371" marR="95371" marT="86007" marB="86007" anchor="ctr"/>
                </a:tc>
                <a:tc>
                  <a:txBody>
                    <a:bodyPr/>
                    <a:lstStyle/>
                    <a:p>
                      <a:pPr algn="ctr"/>
                      <a:r>
                        <a:rPr lang="zh-CN" altLang="en-US" sz="1900" dirty="0"/>
                        <a:t>有</a:t>
                      </a:r>
                    </a:p>
                  </a:txBody>
                  <a:tcPr marL="95371" marR="95371" marT="86007" marB="86007" anchor="ctr"/>
                </a:tc>
                <a:tc>
                  <a:txBody>
                    <a:bodyPr/>
                    <a:lstStyle/>
                    <a:p>
                      <a:pPr algn="ctr"/>
                      <a:r>
                        <a:rPr lang="zh-CN" altLang="en-US" sz="1900"/>
                        <a:t>不丢失</a:t>
                      </a:r>
                    </a:p>
                  </a:txBody>
                  <a:tcPr marL="95371" marR="95371" marT="86007" marB="86007" anchor="ctr"/>
                </a:tc>
                <a:tc>
                  <a:txBody>
                    <a:bodyPr/>
                    <a:lstStyle/>
                    <a:p>
                      <a:pPr algn="ctr"/>
                      <a:r>
                        <a:rPr lang="zh-CN" altLang="en-US" sz="1900" b="0" i="0" kern="1200" dirty="0" smtClean="0">
                          <a:solidFill>
                            <a:schemeClr val="dk1"/>
                          </a:solidFill>
                          <a:latin typeface="+mn-lt"/>
                          <a:ea typeface="+mn-ea"/>
                          <a:cs typeface="+mn-cs"/>
                        </a:rPr>
                        <a:t>重要通知邮件、报名短信通知、营销短信系统等</a:t>
                      </a:r>
                      <a:endParaRPr lang="zh-CN" altLang="en-US" sz="1900" dirty="0"/>
                    </a:p>
                  </a:txBody>
                  <a:tcPr marL="95371" marR="95371" marT="86007" marB="86007" anchor="ctr"/>
                </a:tc>
              </a:tr>
              <a:tr h="737904">
                <a:tc>
                  <a:txBody>
                    <a:bodyPr/>
                    <a:lstStyle/>
                    <a:p>
                      <a:pPr algn="ctr"/>
                      <a:r>
                        <a:rPr lang="zh-CN" altLang="en-US" sz="1900" dirty="0" smtClean="0"/>
                        <a:t>可靠</a:t>
                      </a:r>
                      <a:r>
                        <a:rPr lang="en-US" altLang="zh-CN" sz="1900" dirty="0" smtClean="0"/>
                        <a:t>+</a:t>
                      </a:r>
                      <a:r>
                        <a:rPr lang="zh-CN" altLang="en-US" sz="1900" dirty="0" smtClean="0"/>
                        <a:t>异步</a:t>
                      </a:r>
                      <a:endParaRPr lang="zh-CN" altLang="en-US" sz="1900" dirty="0"/>
                    </a:p>
                  </a:txBody>
                  <a:tcPr marL="95371" marR="95371" marT="86007" marB="86007" anchor="ctr"/>
                </a:tc>
                <a:tc>
                  <a:txBody>
                    <a:bodyPr/>
                    <a:lstStyle/>
                    <a:p>
                      <a:pPr algn="ctr"/>
                      <a:r>
                        <a:rPr lang="zh-CN" altLang="en-US" sz="1900" dirty="0"/>
                        <a:t>快</a:t>
                      </a:r>
                    </a:p>
                  </a:txBody>
                  <a:tcPr marL="95371" marR="95371" marT="86007" marB="86007" anchor="ctr"/>
                </a:tc>
                <a:tc>
                  <a:txBody>
                    <a:bodyPr/>
                    <a:lstStyle/>
                    <a:p>
                      <a:pPr algn="ctr"/>
                      <a:r>
                        <a:rPr lang="zh-CN" altLang="en-US" sz="1900"/>
                        <a:t>有</a:t>
                      </a:r>
                    </a:p>
                  </a:txBody>
                  <a:tcPr marL="95371" marR="95371" marT="86007" marB="86007" anchor="ctr"/>
                </a:tc>
                <a:tc>
                  <a:txBody>
                    <a:bodyPr/>
                    <a:lstStyle/>
                    <a:p>
                      <a:pPr algn="ctr"/>
                      <a:r>
                        <a:rPr lang="zh-CN" altLang="en-US" sz="1900"/>
                        <a:t>不丢失</a:t>
                      </a:r>
                    </a:p>
                  </a:txBody>
                  <a:tcPr marL="95371" marR="95371" marT="86007" marB="86007" anchor="ctr"/>
                </a:tc>
                <a:tc>
                  <a:txBody>
                    <a:bodyPr/>
                    <a:lstStyle/>
                    <a:p>
                      <a:pPr algn="ctr"/>
                      <a:r>
                        <a:rPr lang="zh-CN" altLang="en-US" sz="1900" b="0" i="0" kern="1200" dirty="0" smtClean="0">
                          <a:solidFill>
                            <a:schemeClr val="dk1"/>
                          </a:solidFill>
                          <a:latin typeface="+mn-lt"/>
                          <a:ea typeface="+mn-ea"/>
                          <a:cs typeface="+mn-cs"/>
                        </a:rPr>
                        <a:t>用户视频上传后通知启动转码服务，转码完成后通知推送转码结果等</a:t>
                      </a:r>
                      <a:endParaRPr lang="zh-CN" altLang="en-US" sz="1900" dirty="0"/>
                    </a:p>
                  </a:txBody>
                  <a:tcPr marL="95371" marR="95371" marT="86007" marB="86007" anchor="ctr"/>
                </a:tc>
              </a:tr>
              <a:tr h="737904">
                <a:tc>
                  <a:txBody>
                    <a:bodyPr/>
                    <a:lstStyle/>
                    <a:p>
                      <a:pPr algn="ctr"/>
                      <a:r>
                        <a:rPr lang="zh-CN" altLang="en-US" sz="1900" dirty="0" smtClean="0"/>
                        <a:t>无保障</a:t>
                      </a:r>
                      <a:endParaRPr lang="zh-CN" altLang="en-US" sz="1900" dirty="0"/>
                    </a:p>
                  </a:txBody>
                  <a:tcPr marL="95371" marR="95371" marT="86007" marB="86007" anchor="ctr"/>
                </a:tc>
                <a:tc>
                  <a:txBody>
                    <a:bodyPr/>
                    <a:lstStyle/>
                    <a:p>
                      <a:pPr algn="ctr"/>
                      <a:r>
                        <a:rPr lang="zh-CN" altLang="en-US" sz="1900" dirty="0"/>
                        <a:t>最快</a:t>
                      </a:r>
                    </a:p>
                  </a:txBody>
                  <a:tcPr marL="95371" marR="95371" marT="86007" marB="86007" anchor="ctr"/>
                </a:tc>
                <a:tc>
                  <a:txBody>
                    <a:bodyPr/>
                    <a:lstStyle/>
                    <a:p>
                      <a:pPr algn="ctr"/>
                      <a:r>
                        <a:rPr lang="zh-CN" altLang="en-US" sz="1900" dirty="0"/>
                        <a:t>无</a:t>
                      </a:r>
                    </a:p>
                  </a:txBody>
                  <a:tcPr marL="95371" marR="95371" marT="86007" marB="86007" anchor="ctr"/>
                </a:tc>
                <a:tc>
                  <a:txBody>
                    <a:bodyPr/>
                    <a:lstStyle/>
                    <a:p>
                      <a:pPr algn="ctr"/>
                      <a:r>
                        <a:rPr lang="zh-CN" altLang="en-US" sz="1900" dirty="0"/>
                        <a:t>可能丢失</a:t>
                      </a:r>
                    </a:p>
                  </a:txBody>
                  <a:tcPr marL="95371" marR="95371" marT="86007" marB="86007" anchor="ctr"/>
                </a:tc>
                <a:tc>
                  <a:txBody>
                    <a:bodyPr/>
                    <a:lstStyle/>
                    <a:p>
                      <a:pPr algn="ctr"/>
                      <a:r>
                        <a:rPr lang="zh-CN" altLang="en-US" sz="1900" b="0" i="0" kern="1200" dirty="0" smtClean="0">
                          <a:solidFill>
                            <a:schemeClr val="dk1"/>
                          </a:solidFill>
                          <a:latin typeface="+mn-lt"/>
                          <a:ea typeface="+mn-ea"/>
                          <a:cs typeface="+mn-cs"/>
                        </a:rPr>
                        <a:t>适用于某些耗时非常短，但对可靠性要求并不高的场景，例如日志收集</a:t>
                      </a:r>
                      <a:endParaRPr lang="zh-CN" altLang="en-US" sz="1900" dirty="0"/>
                    </a:p>
                  </a:txBody>
                  <a:tcPr marL="95371" marR="95371" marT="86007" marB="86007" anchor="ct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7"/>
            <a:ext cx="6783678"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消费者</a:t>
            </a:r>
            <a:r>
              <a:rPr lang="en-US" altLang="zh-CN" sz="2665" dirty="0" smtClean="0">
                <a:solidFill>
                  <a:srgbClr val="1D69A3"/>
                </a:solidFill>
                <a:latin typeface="微软雅黑" panose="020B0503020204020204" pitchFamily="34" charset="-122"/>
                <a:ea typeface="微软雅黑" panose="020B0503020204020204" pitchFamily="34" charset="-122"/>
              </a:rPr>
              <a:t>——</a:t>
            </a:r>
            <a:r>
              <a:rPr lang="zh-CN" altLang="en-US" sz="2665" dirty="0" smtClean="0">
                <a:solidFill>
                  <a:srgbClr val="1D69A3"/>
                </a:solidFill>
                <a:latin typeface="微软雅黑" panose="020B0503020204020204" pitchFamily="34" charset="-122"/>
                <a:ea typeface="微软雅黑" panose="020B0503020204020204" pitchFamily="34" charset="-122"/>
              </a:rPr>
              <a:t>消息消费时的权衡</a:t>
            </a:r>
          </a:p>
        </p:txBody>
      </p:sp>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6" name="AutoShape 6" descr="四次挥手"/>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 name="TextBox 14"/>
          <p:cNvSpPr txBox="1"/>
          <p:nvPr/>
        </p:nvSpPr>
        <p:spPr>
          <a:xfrm>
            <a:off x="6217460" y="6762317"/>
            <a:ext cx="1944763" cy="369332"/>
          </a:xfrm>
          <a:prstGeom prst="rect">
            <a:avLst/>
          </a:prstGeom>
          <a:noFill/>
        </p:spPr>
        <p:txBody>
          <a:bodyPr wrap="none" rtlCol="0">
            <a:spAutoFit/>
          </a:bodyPr>
          <a:lstStyle/>
          <a:p>
            <a:r>
              <a:rPr lang="zh-CN" altLang="en-US" b="1" smtClean="0">
                <a:latin typeface="微软雅黑" panose="020B0503020204020204" pitchFamily="34" charset="-122"/>
                <a:ea typeface="微软雅黑" panose="020B0503020204020204" pitchFamily="34" charset="-122"/>
              </a:rPr>
              <a:t>快 </a:t>
            </a:r>
            <a:r>
              <a:rPr lang="en-US" altLang="zh-CN" b="1" smtClean="0">
                <a:latin typeface="微软雅黑" panose="020B0503020204020204" pitchFamily="34" charset="-122"/>
                <a:ea typeface="微软雅黑" panose="020B0503020204020204" pitchFamily="34" charset="-122"/>
              </a:rPr>
              <a:t>~12000</a:t>
            </a:r>
            <a:r>
              <a:rPr lang="zh-CN" altLang="en-US" b="1" smtClean="0">
                <a:latin typeface="微软雅黑" panose="020B0503020204020204" pitchFamily="34" charset="-122"/>
                <a:ea typeface="微软雅黑" panose="020B0503020204020204" pitchFamily="34" charset="-122"/>
              </a:rPr>
              <a:t>个</a:t>
            </a:r>
            <a:r>
              <a:rPr lang="en-US" altLang="zh-CN" b="1" smtClean="0">
                <a:latin typeface="微软雅黑" panose="020B0503020204020204" pitchFamily="34" charset="-122"/>
                <a:ea typeface="微软雅黑" panose="020B0503020204020204" pitchFamily="34" charset="-122"/>
              </a:rPr>
              <a:t>/</a:t>
            </a:r>
            <a:r>
              <a:rPr lang="zh-CN" altLang="en-US" b="1" smtClean="0">
                <a:latin typeface="微软雅黑" panose="020B0503020204020204" pitchFamily="34" charset="-122"/>
                <a:ea typeface="微软雅黑" panose="020B0503020204020204" pitchFamily="34" charset="-122"/>
              </a:rPr>
              <a:t>秒</a:t>
            </a:r>
            <a:endParaRPr lang="zh-CN" altLang="en-US" b="1">
              <a:latin typeface="微软雅黑" panose="020B0503020204020204" pitchFamily="34" charset="-122"/>
              <a:ea typeface="微软雅黑" panose="020B0503020204020204" pitchFamily="34" charset="-122"/>
            </a:endParaRPr>
          </a:p>
        </p:txBody>
      </p:sp>
      <p:sp>
        <p:nvSpPr>
          <p:cNvPr id="16" name="TextBox 15"/>
          <p:cNvSpPr txBox="1"/>
          <p:nvPr/>
        </p:nvSpPr>
        <p:spPr>
          <a:xfrm>
            <a:off x="6286136" y="1150347"/>
            <a:ext cx="1802096" cy="369332"/>
          </a:xfrm>
          <a:prstGeom prst="rect">
            <a:avLst/>
          </a:prstGeom>
          <a:noFill/>
        </p:spPr>
        <p:txBody>
          <a:bodyPr wrap="none" rtlCol="0">
            <a:spAutoFit/>
          </a:bodyPr>
          <a:lstStyle/>
          <a:p>
            <a:r>
              <a:rPr lang="zh-CN" altLang="en-US" b="1" smtClean="0">
                <a:latin typeface="微软雅黑" panose="020B0503020204020204" pitchFamily="34" charset="-122"/>
                <a:ea typeface="微软雅黑" panose="020B0503020204020204" pitchFamily="34" charset="-122"/>
              </a:rPr>
              <a:t>慢 </a:t>
            </a:r>
            <a:r>
              <a:rPr lang="en-US" altLang="zh-CN" b="1" smtClean="0">
                <a:latin typeface="微软雅黑" panose="020B0503020204020204" pitchFamily="34" charset="-122"/>
                <a:ea typeface="微软雅黑" panose="020B0503020204020204" pitchFamily="34" charset="-122"/>
              </a:rPr>
              <a:t>~4000</a:t>
            </a:r>
            <a:r>
              <a:rPr lang="zh-CN" altLang="en-US" b="1" smtClean="0">
                <a:latin typeface="微软雅黑" panose="020B0503020204020204" pitchFamily="34" charset="-122"/>
                <a:ea typeface="微软雅黑" panose="020B0503020204020204" pitchFamily="34" charset="-122"/>
              </a:rPr>
              <a:t>个</a:t>
            </a:r>
            <a:r>
              <a:rPr lang="en-US" altLang="zh-CN" b="1" smtClean="0">
                <a:latin typeface="微软雅黑" panose="020B0503020204020204" pitchFamily="34" charset="-122"/>
                <a:ea typeface="微软雅黑" panose="020B0503020204020204" pitchFamily="34" charset="-122"/>
              </a:rPr>
              <a:t>/</a:t>
            </a:r>
            <a:r>
              <a:rPr lang="zh-CN" altLang="en-US" b="1" smtClean="0">
                <a:latin typeface="微软雅黑" panose="020B0503020204020204" pitchFamily="34" charset="-122"/>
                <a:ea typeface="微软雅黑" panose="020B0503020204020204" pitchFamily="34" charset="-122"/>
              </a:rPr>
              <a:t>秒</a:t>
            </a:r>
            <a:endParaRPr lang="zh-CN" altLang="en-US" b="1">
              <a:latin typeface="微软雅黑" panose="020B0503020204020204" pitchFamily="34" charset="-122"/>
              <a:ea typeface="微软雅黑" panose="020B0503020204020204" pitchFamily="34" charset="-122"/>
            </a:endParaRPr>
          </a:p>
        </p:txBody>
      </p:sp>
      <p:sp>
        <p:nvSpPr>
          <p:cNvPr id="20" name="TextBox 19"/>
          <p:cNvSpPr txBox="1"/>
          <p:nvPr/>
        </p:nvSpPr>
        <p:spPr>
          <a:xfrm>
            <a:off x="7002644" y="5912996"/>
            <a:ext cx="1883849" cy="369332"/>
          </a:xfrm>
          <a:prstGeom prst="rect">
            <a:avLst/>
          </a:prstGeom>
          <a:noFill/>
        </p:spPr>
        <p:txBody>
          <a:bodyPr vert="horz" wrap="none" rtlCol="0">
            <a:spAutoFit/>
          </a:bodyPr>
          <a:lstStyle/>
          <a:p>
            <a:r>
              <a:rPr lang="zh-CN" altLang="en-US" smtClean="0"/>
              <a:t>总量</a:t>
            </a:r>
            <a:r>
              <a:rPr lang="en-US" altLang="zh-CN" smtClean="0"/>
              <a:t>2500</a:t>
            </a:r>
            <a:r>
              <a:rPr lang="zh-CN" altLang="en-US" smtClean="0"/>
              <a:t>的</a:t>
            </a:r>
            <a:r>
              <a:rPr lang="en-US" altLang="zh-CN" smtClean="0"/>
              <a:t>QoS</a:t>
            </a:r>
            <a:endParaRPr lang="zh-CN" altLang="en-US"/>
          </a:p>
        </p:txBody>
      </p:sp>
      <p:sp>
        <p:nvSpPr>
          <p:cNvPr id="24" name="TextBox 23"/>
          <p:cNvSpPr txBox="1"/>
          <p:nvPr/>
        </p:nvSpPr>
        <p:spPr>
          <a:xfrm>
            <a:off x="7011814" y="4217938"/>
            <a:ext cx="2133918" cy="646331"/>
          </a:xfrm>
          <a:prstGeom prst="rect">
            <a:avLst/>
          </a:prstGeom>
          <a:noFill/>
        </p:spPr>
        <p:txBody>
          <a:bodyPr vert="horz" wrap="none" rtlCol="0">
            <a:spAutoFit/>
          </a:bodyPr>
          <a:lstStyle/>
          <a:p>
            <a:r>
              <a:rPr lang="zh-CN" altLang="en-US" smtClean="0"/>
              <a:t>小量</a:t>
            </a:r>
            <a:r>
              <a:rPr lang="en-US" altLang="zh-CN" smtClean="0"/>
              <a:t>(100</a:t>
            </a:r>
            <a:r>
              <a:rPr lang="zh-CN" altLang="en-US" smtClean="0"/>
              <a:t>左右</a:t>
            </a:r>
            <a:r>
              <a:rPr lang="en-US" altLang="zh-CN" smtClean="0"/>
              <a:t>)QoS</a:t>
            </a:r>
          </a:p>
          <a:p>
            <a:r>
              <a:rPr lang="zh-CN" altLang="en-US" smtClean="0"/>
              <a:t>批量</a:t>
            </a:r>
            <a:r>
              <a:rPr lang="en-US" altLang="zh-CN" smtClean="0"/>
              <a:t>(2500)</a:t>
            </a:r>
            <a:r>
              <a:rPr lang="zh-CN" altLang="en-US" smtClean="0"/>
              <a:t>事务</a:t>
            </a:r>
            <a:endParaRPr lang="zh-CN" altLang="en-US"/>
          </a:p>
        </p:txBody>
      </p:sp>
      <p:sp>
        <p:nvSpPr>
          <p:cNvPr id="26" name="TextBox 25"/>
          <p:cNvSpPr txBox="1"/>
          <p:nvPr/>
        </p:nvSpPr>
        <p:spPr>
          <a:xfrm>
            <a:off x="7011816" y="1795401"/>
            <a:ext cx="646331" cy="369332"/>
          </a:xfrm>
          <a:prstGeom prst="rect">
            <a:avLst/>
          </a:prstGeom>
          <a:noFill/>
        </p:spPr>
        <p:txBody>
          <a:bodyPr vert="horz" wrap="none" rtlCol="0">
            <a:spAutoFit/>
          </a:bodyPr>
          <a:lstStyle/>
          <a:p>
            <a:r>
              <a:rPr lang="zh-CN" altLang="en-US" smtClean="0"/>
              <a:t>拉取</a:t>
            </a:r>
            <a:endParaRPr lang="zh-CN" altLang="en-US"/>
          </a:p>
        </p:txBody>
      </p:sp>
      <p:cxnSp>
        <p:nvCxnSpPr>
          <p:cNvPr id="28" name="直接箭头连接符 27"/>
          <p:cNvCxnSpPr/>
          <p:nvPr/>
        </p:nvCxnSpPr>
        <p:spPr>
          <a:xfrm rot="16200000" flipH="1">
            <a:off x="4455203" y="4164766"/>
            <a:ext cx="5195105" cy="1"/>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1" name="右大括号 30"/>
          <p:cNvSpPr/>
          <p:nvPr/>
        </p:nvSpPr>
        <p:spPr>
          <a:xfrm>
            <a:off x="8849334" y="4278859"/>
            <a:ext cx="210916" cy="6773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TextBox 31"/>
          <p:cNvSpPr txBox="1"/>
          <p:nvPr/>
        </p:nvSpPr>
        <p:spPr>
          <a:xfrm>
            <a:off x="9142784" y="4235857"/>
            <a:ext cx="646331" cy="646331"/>
          </a:xfrm>
          <a:prstGeom prst="rect">
            <a:avLst/>
          </a:prstGeom>
          <a:noFill/>
        </p:spPr>
        <p:txBody>
          <a:bodyPr wrap="none" rtlCol="0">
            <a:spAutoFit/>
          </a:bodyPr>
          <a:lstStyle/>
          <a:p>
            <a:r>
              <a:rPr lang="zh-CN" altLang="en-US" smtClean="0"/>
              <a:t>同一</a:t>
            </a:r>
            <a:r>
              <a:rPr lang="en-US" altLang="zh-CN" smtClean="0"/>
              <a:t/>
            </a:r>
            <a:br>
              <a:rPr lang="en-US" altLang="zh-CN" smtClean="0"/>
            </a:br>
            <a:r>
              <a:rPr lang="zh-CN" altLang="en-US" smtClean="0"/>
              <a:t>水平</a:t>
            </a:r>
            <a:endParaRPr lang="zh-CN" altLang="en-US"/>
          </a:p>
        </p:txBody>
      </p:sp>
      <p:sp>
        <p:nvSpPr>
          <p:cNvPr id="35" name="TextBox 34"/>
          <p:cNvSpPr txBox="1"/>
          <p:nvPr/>
        </p:nvSpPr>
        <p:spPr>
          <a:xfrm>
            <a:off x="3127070" y="5343198"/>
            <a:ext cx="415498" cy="369332"/>
          </a:xfrm>
          <a:prstGeom prst="rect">
            <a:avLst/>
          </a:prstGeom>
          <a:noFill/>
        </p:spPr>
        <p:txBody>
          <a:bodyPr wrap="none" rtlCol="0">
            <a:spAutoFit/>
          </a:bodyPr>
          <a:lstStyle/>
          <a:p>
            <a:r>
              <a:rPr lang="zh-CN" altLang="en-US" b="1" smtClean="0">
                <a:latin typeface="微软雅黑" panose="020B0503020204020204" pitchFamily="34" charset="-122"/>
                <a:ea typeface="微软雅黑" panose="020B0503020204020204" pitchFamily="34" charset="-122"/>
              </a:rPr>
              <a:t>高</a:t>
            </a:r>
            <a:endParaRPr lang="zh-CN" altLang="en-US" b="1">
              <a:latin typeface="微软雅黑" panose="020B0503020204020204" pitchFamily="34" charset="-122"/>
              <a:ea typeface="微软雅黑" panose="020B0503020204020204" pitchFamily="34" charset="-122"/>
            </a:endParaRPr>
          </a:p>
        </p:txBody>
      </p:sp>
      <p:sp>
        <p:nvSpPr>
          <p:cNvPr id="36" name="TextBox 35"/>
          <p:cNvSpPr txBox="1"/>
          <p:nvPr/>
        </p:nvSpPr>
        <p:spPr>
          <a:xfrm>
            <a:off x="3127070" y="2150180"/>
            <a:ext cx="415498" cy="369332"/>
          </a:xfrm>
          <a:prstGeom prst="rect">
            <a:avLst/>
          </a:prstGeom>
          <a:noFill/>
        </p:spPr>
        <p:txBody>
          <a:bodyPr wrap="none" rtlCol="0">
            <a:spAutoFit/>
          </a:bodyPr>
          <a:lstStyle/>
          <a:p>
            <a:r>
              <a:rPr lang="zh-CN" altLang="en-US" b="1" smtClean="0">
                <a:latin typeface="微软雅黑" panose="020B0503020204020204" pitchFamily="34" charset="-122"/>
                <a:ea typeface="微软雅黑" panose="020B0503020204020204" pitchFamily="34" charset="-122"/>
              </a:rPr>
              <a:t>低</a:t>
            </a:r>
            <a:endParaRPr lang="zh-CN" altLang="en-US" b="1">
              <a:latin typeface="微软雅黑" panose="020B0503020204020204" pitchFamily="34" charset="-122"/>
              <a:ea typeface="微软雅黑" panose="020B0503020204020204" pitchFamily="34" charset="-122"/>
            </a:endParaRPr>
          </a:p>
        </p:txBody>
      </p:sp>
      <p:sp>
        <p:nvSpPr>
          <p:cNvPr id="37" name="TextBox 36"/>
          <p:cNvSpPr txBox="1"/>
          <p:nvPr/>
        </p:nvSpPr>
        <p:spPr>
          <a:xfrm>
            <a:off x="3389550" y="3010253"/>
            <a:ext cx="1883849" cy="369332"/>
          </a:xfrm>
          <a:prstGeom prst="rect">
            <a:avLst/>
          </a:prstGeom>
          <a:noFill/>
        </p:spPr>
        <p:txBody>
          <a:bodyPr vert="horz" wrap="none" rtlCol="0">
            <a:spAutoFit/>
          </a:bodyPr>
          <a:lstStyle/>
          <a:p>
            <a:r>
              <a:rPr lang="zh-CN" altLang="en-US" smtClean="0"/>
              <a:t>总量</a:t>
            </a:r>
            <a:r>
              <a:rPr lang="en-US" altLang="zh-CN" smtClean="0"/>
              <a:t>2500</a:t>
            </a:r>
            <a:r>
              <a:rPr lang="zh-CN" altLang="en-US" smtClean="0"/>
              <a:t>的</a:t>
            </a:r>
            <a:r>
              <a:rPr lang="en-US" altLang="zh-CN" smtClean="0"/>
              <a:t>QoS</a:t>
            </a:r>
            <a:endParaRPr lang="zh-CN" altLang="en-US"/>
          </a:p>
        </p:txBody>
      </p:sp>
      <p:sp>
        <p:nvSpPr>
          <p:cNvPr id="38" name="TextBox 37"/>
          <p:cNvSpPr txBox="1"/>
          <p:nvPr/>
        </p:nvSpPr>
        <p:spPr>
          <a:xfrm>
            <a:off x="3389550" y="3413411"/>
            <a:ext cx="1800493" cy="369332"/>
          </a:xfrm>
          <a:prstGeom prst="rect">
            <a:avLst/>
          </a:prstGeom>
          <a:noFill/>
        </p:spPr>
        <p:txBody>
          <a:bodyPr vert="horz" wrap="none" rtlCol="0">
            <a:spAutoFit/>
          </a:bodyPr>
          <a:lstStyle/>
          <a:p>
            <a:r>
              <a:rPr lang="zh-CN" altLang="en-US" smtClean="0"/>
              <a:t>批量</a:t>
            </a:r>
            <a:r>
              <a:rPr lang="en-US" altLang="zh-CN" smtClean="0"/>
              <a:t>(2500)</a:t>
            </a:r>
            <a:r>
              <a:rPr lang="zh-CN" altLang="en-US" smtClean="0"/>
              <a:t>事务</a:t>
            </a:r>
            <a:endParaRPr lang="zh-CN" altLang="en-US"/>
          </a:p>
        </p:txBody>
      </p:sp>
      <p:sp>
        <p:nvSpPr>
          <p:cNvPr id="40" name="TextBox 39"/>
          <p:cNvSpPr txBox="1"/>
          <p:nvPr/>
        </p:nvSpPr>
        <p:spPr>
          <a:xfrm>
            <a:off x="3389549" y="3780734"/>
            <a:ext cx="2133918" cy="369332"/>
          </a:xfrm>
          <a:prstGeom prst="rect">
            <a:avLst/>
          </a:prstGeom>
          <a:noFill/>
        </p:spPr>
        <p:txBody>
          <a:bodyPr vert="horz" wrap="none" rtlCol="0">
            <a:spAutoFit/>
          </a:bodyPr>
          <a:lstStyle/>
          <a:p>
            <a:r>
              <a:rPr lang="zh-CN" altLang="en-US" smtClean="0"/>
              <a:t>小量</a:t>
            </a:r>
            <a:r>
              <a:rPr lang="en-US" altLang="zh-CN" smtClean="0"/>
              <a:t>(100</a:t>
            </a:r>
            <a:r>
              <a:rPr lang="zh-CN" altLang="en-US" smtClean="0"/>
              <a:t>左右</a:t>
            </a:r>
            <a:r>
              <a:rPr lang="en-US" altLang="zh-CN" smtClean="0"/>
              <a:t>)QoS</a:t>
            </a:r>
            <a:endParaRPr lang="zh-CN" altLang="en-US"/>
          </a:p>
        </p:txBody>
      </p:sp>
      <p:sp>
        <p:nvSpPr>
          <p:cNvPr id="41" name="TextBox 40"/>
          <p:cNvSpPr txBox="1"/>
          <p:nvPr/>
        </p:nvSpPr>
        <p:spPr>
          <a:xfrm>
            <a:off x="3426231" y="4658723"/>
            <a:ext cx="646331" cy="369332"/>
          </a:xfrm>
          <a:prstGeom prst="rect">
            <a:avLst/>
          </a:prstGeom>
          <a:noFill/>
        </p:spPr>
        <p:txBody>
          <a:bodyPr vert="horz" wrap="none" rtlCol="0">
            <a:spAutoFit/>
          </a:bodyPr>
          <a:lstStyle/>
          <a:p>
            <a:r>
              <a:rPr lang="zh-CN" altLang="en-US" dirty="0" smtClean="0"/>
              <a:t>事务</a:t>
            </a:r>
            <a:endParaRPr lang="zh-CN" altLang="en-US" dirty="0"/>
          </a:p>
        </p:txBody>
      </p:sp>
      <p:sp>
        <p:nvSpPr>
          <p:cNvPr id="43" name="TextBox 42"/>
          <p:cNvSpPr txBox="1"/>
          <p:nvPr/>
        </p:nvSpPr>
        <p:spPr>
          <a:xfrm>
            <a:off x="3958108" y="4655141"/>
            <a:ext cx="646331" cy="369332"/>
          </a:xfrm>
          <a:prstGeom prst="rect">
            <a:avLst/>
          </a:prstGeom>
          <a:noFill/>
        </p:spPr>
        <p:txBody>
          <a:bodyPr vert="horz" wrap="none" rtlCol="0">
            <a:spAutoFit/>
          </a:bodyPr>
          <a:lstStyle/>
          <a:p>
            <a:r>
              <a:rPr lang="zh-CN" altLang="en-US" smtClean="0"/>
              <a:t>拉取</a:t>
            </a:r>
            <a:endParaRPr lang="zh-CN" altLang="en-US"/>
          </a:p>
        </p:txBody>
      </p:sp>
      <p:cxnSp>
        <p:nvCxnSpPr>
          <p:cNvPr id="44" name="直接箭头连接符 43"/>
          <p:cNvCxnSpPr>
            <a:stCxn id="36" idx="2"/>
            <a:endCxn id="35" idx="0"/>
          </p:cNvCxnSpPr>
          <p:nvPr/>
        </p:nvCxnSpPr>
        <p:spPr>
          <a:xfrm rot="5400000">
            <a:off x="1922976" y="3931355"/>
            <a:ext cx="2823686"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2825609" y="3214520"/>
            <a:ext cx="461665" cy="784830"/>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可靠性</a:t>
            </a:r>
            <a:endParaRPr lang="zh-CN" altLang="en-US">
              <a:latin typeface="微软雅黑" panose="020B0503020204020204" pitchFamily="34" charset="-122"/>
              <a:ea typeface="微软雅黑" panose="020B0503020204020204" pitchFamily="34" charset="-122"/>
            </a:endParaRPr>
          </a:p>
        </p:txBody>
      </p:sp>
      <p:sp>
        <p:nvSpPr>
          <p:cNvPr id="46" name="TextBox 45"/>
          <p:cNvSpPr txBox="1"/>
          <p:nvPr/>
        </p:nvSpPr>
        <p:spPr>
          <a:xfrm>
            <a:off x="6548750" y="2773732"/>
            <a:ext cx="461665" cy="553998"/>
          </a:xfrm>
          <a:prstGeom prst="rect">
            <a:avLst/>
          </a:prstGeom>
          <a:noFill/>
        </p:spPr>
        <p:txBody>
          <a:bodyPr vert="eaVert" wrap="none" rtlCol="0">
            <a:spAutoFit/>
          </a:bodyPr>
          <a:lstStyle/>
          <a:p>
            <a:r>
              <a:rPr lang="zh-CN" altLang="en-US" smtClean="0">
                <a:latin typeface="微软雅黑" panose="020B0503020204020204" pitchFamily="34" charset="-122"/>
                <a:ea typeface="微软雅黑" panose="020B0503020204020204" pitchFamily="34" charset="-122"/>
              </a:rPr>
              <a:t>性能</a:t>
            </a:r>
            <a:endParaRPr lang="zh-CN" altLang="en-US">
              <a:latin typeface="微软雅黑" panose="020B0503020204020204" pitchFamily="34" charset="-122"/>
              <a:ea typeface="微软雅黑" panose="020B0503020204020204" pitchFamily="34" charset="-122"/>
            </a:endParaRPr>
          </a:p>
        </p:txBody>
      </p:sp>
      <p:sp>
        <p:nvSpPr>
          <p:cNvPr id="47" name="矩形 46"/>
          <p:cNvSpPr/>
          <p:nvPr/>
        </p:nvSpPr>
        <p:spPr>
          <a:xfrm>
            <a:off x="7011816" y="2984585"/>
            <a:ext cx="646331" cy="369332"/>
          </a:xfrm>
          <a:prstGeom prst="rect">
            <a:avLst/>
          </a:prstGeom>
        </p:spPr>
        <p:txBody>
          <a:bodyPr wrap="none">
            <a:spAutoFit/>
          </a:bodyPr>
          <a:lstStyle/>
          <a:p>
            <a:r>
              <a:rPr lang="zh-CN" altLang="en-US" smtClean="0"/>
              <a:t>事务</a:t>
            </a:r>
            <a:endParaRPr lang="en-US" altLang="zh-CN" smtClean="0"/>
          </a:p>
        </p:txBody>
      </p:sp>
      <p:sp>
        <p:nvSpPr>
          <p:cNvPr id="48" name="右大括号 47"/>
          <p:cNvSpPr/>
          <p:nvPr/>
        </p:nvSpPr>
        <p:spPr>
          <a:xfrm>
            <a:off x="5254579" y="3236024"/>
            <a:ext cx="165065" cy="7955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 name="TextBox 52"/>
          <p:cNvSpPr txBox="1"/>
          <p:nvPr/>
        </p:nvSpPr>
        <p:spPr>
          <a:xfrm>
            <a:off x="5538858" y="3257525"/>
            <a:ext cx="646331" cy="646331"/>
          </a:xfrm>
          <a:prstGeom prst="rect">
            <a:avLst/>
          </a:prstGeom>
          <a:noFill/>
        </p:spPr>
        <p:txBody>
          <a:bodyPr wrap="none" rtlCol="0">
            <a:spAutoFit/>
          </a:bodyPr>
          <a:lstStyle/>
          <a:p>
            <a:r>
              <a:rPr lang="zh-CN" altLang="en-US" smtClean="0"/>
              <a:t>同一</a:t>
            </a:r>
            <a:r>
              <a:rPr lang="en-US" altLang="zh-CN" smtClean="0"/>
              <a:t/>
            </a:r>
            <a:br>
              <a:rPr lang="en-US" altLang="zh-CN" smtClean="0"/>
            </a:br>
            <a:r>
              <a:rPr lang="zh-CN" altLang="en-US" smtClean="0"/>
              <a:t>水平</a:t>
            </a: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7" y="418796"/>
            <a:ext cx="2987177"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消息消费时的方式</a:t>
            </a:r>
          </a:p>
        </p:txBody>
      </p:sp>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6" name="AutoShape 6" descr="四次挥手"/>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4" name="矩形 13"/>
          <p:cNvSpPr/>
          <p:nvPr/>
        </p:nvSpPr>
        <p:spPr>
          <a:xfrm>
            <a:off x="431003" y="1318514"/>
            <a:ext cx="4034930" cy="1492716"/>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消息的获得方式</a:t>
            </a:r>
          </a:p>
          <a:p>
            <a:pPr lvl="1">
              <a:lnSpc>
                <a:spcPct val="150000"/>
              </a:lnSpc>
              <a:spcBef>
                <a:spcPts val="600"/>
              </a:spcBef>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拉取</a:t>
            </a:r>
            <a:r>
              <a:rPr lang="en-US" altLang="zh-CN" b="1" dirty="0" smtClean="0">
                <a:latin typeface="微软雅黑 Light" panose="020B0502040204020203" pitchFamily="34" charset="-122"/>
                <a:ea typeface="微软雅黑 Light" panose="020B0502040204020203" pitchFamily="34" charset="-122"/>
              </a:rPr>
              <a:t>Get</a:t>
            </a:r>
          </a:p>
          <a:p>
            <a:pPr lvl="1">
              <a:lnSpc>
                <a:spcPct val="150000"/>
              </a:lnSpc>
              <a:spcBef>
                <a:spcPts val="600"/>
              </a:spcBef>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推送</a:t>
            </a:r>
            <a:r>
              <a:rPr lang="en-US" altLang="zh-CN" b="1" dirty="0" smtClean="0">
                <a:latin typeface="微软雅黑 Light" panose="020B0502040204020203" pitchFamily="34" charset="-122"/>
                <a:ea typeface="微软雅黑 Light" panose="020B0502040204020203" pitchFamily="34" charset="-122"/>
              </a:rPr>
              <a:t>Consume</a:t>
            </a:r>
          </a:p>
        </p:txBody>
      </p:sp>
      <p:pic>
        <p:nvPicPr>
          <p:cNvPr id="1026" name="Picture 2" descr="E:\VIP二期\消息中间件\img\消息消费时的方式.png"/>
          <p:cNvPicPr>
            <a:picLocks noChangeAspect="1" noChangeArrowheads="1"/>
          </p:cNvPicPr>
          <p:nvPr/>
        </p:nvPicPr>
        <p:blipFill>
          <a:blip r:embed="rId5"/>
          <a:srcRect/>
          <a:stretch>
            <a:fillRect/>
          </a:stretch>
        </p:blipFill>
        <p:spPr bwMode="auto">
          <a:xfrm>
            <a:off x="5676412" y="-163554"/>
            <a:ext cx="4658508" cy="4522947"/>
          </a:xfrm>
          <a:prstGeom prst="rect">
            <a:avLst/>
          </a:prstGeom>
          <a:noFill/>
        </p:spPr>
      </p:pic>
      <p:sp>
        <p:nvSpPr>
          <p:cNvPr id="15" name="矩形 14"/>
          <p:cNvSpPr/>
          <p:nvPr/>
        </p:nvSpPr>
        <p:spPr>
          <a:xfrm>
            <a:off x="440175" y="3649394"/>
            <a:ext cx="2503489" cy="1492716"/>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消息的应答</a:t>
            </a:r>
            <a:endParaRPr lang="en-US" altLang="zh-CN" b="1" dirty="0" smtClean="0">
              <a:latin typeface="微软雅黑 Light" panose="020B0502040204020203" pitchFamily="34" charset="-122"/>
              <a:ea typeface="微软雅黑 Light" panose="020B0502040204020203" pitchFamily="34" charset="-122"/>
            </a:endParaRPr>
          </a:p>
          <a:p>
            <a:pPr lvl="1">
              <a:lnSpc>
                <a:spcPct val="150000"/>
              </a:lnSpc>
              <a:spcBef>
                <a:spcPts val="600"/>
              </a:spcBef>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自动确认</a:t>
            </a:r>
            <a:endParaRPr lang="en-US" altLang="zh-CN" b="1" dirty="0" smtClean="0">
              <a:latin typeface="微软雅黑 Light" panose="020B0502040204020203" pitchFamily="34" charset="-122"/>
              <a:ea typeface="微软雅黑 Light" panose="020B0502040204020203" pitchFamily="34" charset="-122"/>
            </a:endParaRPr>
          </a:p>
          <a:p>
            <a:pPr lvl="1">
              <a:lnSpc>
                <a:spcPct val="150000"/>
              </a:lnSpc>
              <a:spcBef>
                <a:spcPts val="600"/>
              </a:spcBef>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手动确认</a:t>
            </a:r>
            <a:endParaRPr lang="en-US" altLang="zh-CN" b="1" dirty="0" smtClean="0">
              <a:latin typeface="微软雅黑 Light" panose="020B0502040204020203" pitchFamily="34" charset="-122"/>
              <a:ea typeface="微软雅黑 Light" panose="020B0502040204020203" pitchFamily="34" charset="-122"/>
            </a:endParaRPr>
          </a:p>
        </p:txBody>
      </p:sp>
      <p:sp>
        <p:nvSpPr>
          <p:cNvPr id="16" name="矩形 15"/>
          <p:cNvSpPr/>
          <p:nvPr/>
        </p:nvSpPr>
        <p:spPr>
          <a:xfrm>
            <a:off x="366847" y="3056937"/>
            <a:ext cx="2423740" cy="507831"/>
          </a:xfrm>
          <a:prstGeom prst="rect">
            <a:avLst/>
          </a:prstGeom>
        </p:spPr>
        <p:txBody>
          <a:bodyPr wrap="non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消息消费，避免拉取</a:t>
            </a:r>
          </a:p>
        </p:txBody>
      </p:sp>
      <p:sp>
        <p:nvSpPr>
          <p:cNvPr id="21" name="矩形 20"/>
          <p:cNvSpPr/>
          <p:nvPr/>
        </p:nvSpPr>
        <p:spPr>
          <a:xfrm>
            <a:off x="375983" y="5530803"/>
            <a:ext cx="2503489" cy="507831"/>
          </a:xfrm>
          <a:prstGeom prst="rect">
            <a:avLst/>
          </a:prstGeom>
        </p:spPr>
        <p:txBody>
          <a:bodyPr wrap="square">
            <a:spAutoFit/>
          </a:bodyPr>
          <a:lstStyle/>
          <a:p>
            <a:pPr>
              <a:lnSpc>
                <a:spcPct val="150000"/>
              </a:lnSpc>
              <a:spcBef>
                <a:spcPts val="600"/>
              </a:spcBef>
              <a:buBlip>
                <a:blip r:embed="rId4"/>
              </a:buBlip>
            </a:pPr>
            <a:r>
              <a:rPr lang="en-US" altLang="zh-CN" b="1" dirty="0" err="1" smtClean="0">
                <a:latin typeface="微软雅黑 Light" panose="020B0502040204020203" pitchFamily="34" charset="-122"/>
                <a:ea typeface="微软雅黑 Light" panose="020B0502040204020203" pitchFamily="34" charset="-122"/>
              </a:rPr>
              <a:t>QoS</a:t>
            </a:r>
            <a:r>
              <a:rPr lang="zh-CN" altLang="en-US" b="1" dirty="0" smtClean="0">
                <a:latin typeface="微软雅黑 Light" panose="020B0502040204020203" pitchFamily="34" charset="-122"/>
                <a:ea typeface="微软雅黑 Light" panose="020B0502040204020203" pitchFamily="34" charset="-122"/>
              </a:rPr>
              <a:t>预取模式</a:t>
            </a:r>
            <a:endParaRPr lang="en-US" altLang="zh-CN" b="1" dirty="0" smtClean="0">
              <a:latin typeface="微软雅黑 Light" panose="020B0502040204020203" pitchFamily="34" charset="-122"/>
              <a:ea typeface="微软雅黑 Light" panose="020B0502040204020203" pitchFamily="34" charset="-122"/>
            </a:endParaRPr>
          </a:p>
        </p:txBody>
      </p:sp>
      <p:sp>
        <p:nvSpPr>
          <p:cNvPr id="22" name="矩形 21"/>
          <p:cNvSpPr/>
          <p:nvPr/>
        </p:nvSpPr>
        <p:spPr>
          <a:xfrm>
            <a:off x="348472" y="6444629"/>
            <a:ext cx="2503489" cy="507831"/>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事务模式</a:t>
            </a:r>
            <a:endParaRPr lang="en-US" altLang="zh-CN" b="1" dirty="0" smtClean="0">
              <a:latin typeface="微软雅黑 Light" panose="020B0502040204020203" pitchFamily="34" charset="-122"/>
              <a:ea typeface="微软雅黑 Light" panose="020B0502040204020203" pitchFamily="34" charset="-122"/>
            </a:endParaRPr>
          </a:p>
        </p:txBody>
      </p:sp>
      <p:sp>
        <p:nvSpPr>
          <p:cNvPr id="18" name="椭圆 17"/>
          <p:cNvSpPr/>
          <p:nvPr/>
        </p:nvSpPr>
        <p:spPr>
          <a:xfrm>
            <a:off x="9658350" y="2895599"/>
            <a:ext cx="333375" cy="3143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7" y="418796"/>
            <a:ext cx="2840452"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消息消费的拒绝</a:t>
            </a:r>
          </a:p>
        </p:txBody>
      </p:sp>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6" name="AutoShape 6" descr="四次挥手"/>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4" name="矩形 13"/>
          <p:cNvSpPr/>
          <p:nvPr/>
        </p:nvSpPr>
        <p:spPr>
          <a:xfrm>
            <a:off x="550217" y="1340017"/>
            <a:ext cx="5868988" cy="2477601"/>
          </a:xfrm>
          <a:prstGeom prst="rect">
            <a:avLst/>
          </a:prstGeom>
        </p:spPr>
        <p:txBody>
          <a:bodyPr>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  消息的拒绝方式</a:t>
            </a:r>
            <a:endParaRPr lang="en-US" altLang="zh-CN" b="1" dirty="0" smtClean="0">
              <a:latin typeface="微软雅黑 Light" panose="020B0502040204020203" pitchFamily="34" charset="-122"/>
              <a:ea typeface="微软雅黑 Light" panose="020B0502040204020203" pitchFamily="34" charset="-122"/>
            </a:endParaRPr>
          </a:p>
          <a:p>
            <a:pPr lvl="1">
              <a:lnSpc>
                <a:spcPct val="150000"/>
              </a:lnSpc>
              <a:spcBef>
                <a:spcPts val="600"/>
              </a:spcBef>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Reject</a:t>
            </a:r>
          </a:p>
          <a:p>
            <a:pPr lvl="1">
              <a:lnSpc>
                <a:spcPct val="150000"/>
              </a:lnSpc>
              <a:spcBef>
                <a:spcPts val="600"/>
              </a:spcBef>
              <a:buFont typeface="Wingdings" panose="05000000000000000000" pitchFamily="2" charset="2"/>
              <a:buChar char="Ø"/>
            </a:pPr>
            <a:r>
              <a:rPr lang="en-US" altLang="zh-CN" b="1" dirty="0" err="1" smtClean="0">
                <a:latin typeface="微软雅黑 Light" panose="020B0502040204020203" pitchFamily="34" charset="-122"/>
                <a:ea typeface="微软雅黑 Light" panose="020B0502040204020203" pitchFamily="34" charset="-122"/>
              </a:rPr>
              <a:t>Nack</a:t>
            </a:r>
            <a:endParaRPr lang="en-US" altLang="zh-CN" b="1" dirty="0" smtClean="0">
              <a:latin typeface="微软雅黑 Light" panose="020B0502040204020203" pitchFamily="34" charset="-122"/>
              <a:ea typeface="微软雅黑 Light" panose="020B0502040204020203" pitchFamily="34" charset="-122"/>
            </a:endParaRPr>
          </a:p>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消息的重新投递</a:t>
            </a:r>
            <a:endParaRPr lang="en-US" altLang="zh-CN" b="1" dirty="0" smtClean="0">
              <a:latin typeface="微软雅黑 Light" panose="020B0502040204020203" pitchFamily="34" charset="-122"/>
              <a:ea typeface="微软雅黑 Light" panose="020B0502040204020203" pitchFamily="34" charset="-122"/>
            </a:endParaRPr>
          </a:p>
          <a:p>
            <a:pPr>
              <a:lnSpc>
                <a:spcPct val="150000"/>
              </a:lnSpc>
              <a:spcBef>
                <a:spcPts val="600"/>
              </a:spcBef>
            </a:pPr>
            <a:r>
              <a:rPr lang="en-US" altLang="zh-CN" b="1" dirty="0" smtClean="0">
                <a:latin typeface="微软雅黑 Light" panose="020B0502040204020203" pitchFamily="34" charset="-122"/>
                <a:ea typeface="微软雅黑 Light" panose="020B0502040204020203" pitchFamily="34" charset="-122"/>
              </a:rPr>
              <a:t> </a:t>
            </a:r>
            <a:r>
              <a:rPr lang="en-US" altLang="zh-CN" b="1" dirty="0" err="1" smtClean="0">
                <a:latin typeface="微软雅黑 Light" panose="020B0502040204020203" pitchFamily="34" charset="-122"/>
                <a:ea typeface="微软雅黑 Light" panose="020B0502040204020203" pitchFamily="34" charset="-122"/>
              </a:rPr>
              <a:t>requeue</a:t>
            </a:r>
            <a:r>
              <a:rPr lang="en-US" altLang="zh-CN" b="1" dirty="0" smtClean="0">
                <a:latin typeface="微软雅黑 Light" panose="020B0502040204020203" pitchFamily="34" charset="-122"/>
                <a:ea typeface="微软雅黑 Light" panose="020B0502040204020203" pitchFamily="34" charset="-122"/>
              </a:rPr>
              <a:t>=false</a:t>
            </a:r>
            <a:endParaRPr lang="zh-CN" altLang="en-US" b="1" dirty="0" smtClean="0">
              <a:latin typeface="微软雅黑 Light" panose="020B0502040204020203" pitchFamily="34" charset="-122"/>
              <a:ea typeface="微软雅黑 Light" panose="020B0502040204020203" pitchFamily="34" charset="-122"/>
            </a:endParaRPr>
          </a:p>
        </p:txBody>
      </p:sp>
      <p:sp>
        <p:nvSpPr>
          <p:cNvPr id="33" name="矩形 32"/>
          <p:cNvSpPr/>
          <p:nvPr/>
        </p:nvSpPr>
        <p:spPr>
          <a:xfrm>
            <a:off x="476857" y="4778239"/>
            <a:ext cx="2503489" cy="507831"/>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  死信交换器</a:t>
            </a:r>
            <a:r>
              <a:rPr lang="en-US" altLang="zh-CN" b="1" dirty="0" smtClean="0">
                <a:latin typeface="微软雅黑 Light" panose="020B0502040204020203" pitchFamily="34" charset="-122"/>
                <a:ea typeface="微软雅黑 Light" panose="020B0502040204020203" pitchFamily="34" charset="-122"/>
              </a:rPr>
              <a:t>DLX</a:t>
            </a:r>
          </a:p>
        </p:txBody>
      </p:sp>
      <p:pic>
        <p:nvPicPr>
          <p:cNvPr id="2051" name="Picture 3" descr="E:\VIP二期\消息中间件\img\死信交换器 .png"/>
          <p:cNvPicPr>
            <a:picLocks noChangeAspect="1" noChangeArrowheads="1"/>
          </p:cNvPicPr>
          <p:nvPr/>
        </p:nvPicPr>
        <p:blipFill>
          <a:blip r:embed="rId5"/>
          <a:srcRect/>
          <a:stretch>
            <a:fillRect/>
          </a:stretch>
        </p:blipFill>
        <p:spPr bwMode="auto">
          <a:xfrm>
            <a:off x="4126708" y="2214021"/>
            <a:ext cx="7741609" cy="5637057"/>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7" y="418796"/>
            <a:ext cx="1895912"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队列的控制</a:t>
            </a:r>
          </a:p>
        </p:txBody>
      </p:sp>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6" name="AutoShape 6" descr="四次挥手"/>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4" name="矩形 13"/>
          <p:cNvSpPr/>
          <p:nvPr/>
        </p:nvSpPr>
        <p:spPr>
          <a:xfrm>
            <a:off x="550218" y="1340017"/>
            <a:ext cx="2833621" cy="1985159"/>
          </a:xfrm>
          <a:prstGeom prst="rect">
            <a:avLst/>
          </a:prstGeom>
        </p:spPr>
        <p:txBody>
          <a:bodyPr wrap="squar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临时队列</a:t>
            </a:r>
          </a:p>
          <a:p>
            <a:pPr lvl="1">
              <a:lnSpc>
                <a:spcPct val="150000"/>
              </a:lnSpc>
              <a:spcBef>
                <a:spcPts val="600"/>
              </a:spcBef>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自动删除队列</a:t>
            </a:r>
            <a:endParaRPr lang="en-US" altLang="zh-CN" b="1" dirty="0" smtClean="0">
              <a:latin typeface="微软雅黑 Light" panose="020B0502040204020203" pitchFamily="34" charset="-122"/>
              <a:ea typeface="微软雅黑 Light" panose="020B0502040204020203" pitchFamily="34" charset="-122"/>
            </a:endParaRPr>
          </a:p>
          <a:p>
            <a:pPr lvl="1">
              <a:lnSpc>
                <a:spcPct val="150000"/>
              </a:lnSpc>
              <a:spcBef>
                <a:spcPts val="600"/>
              </a:spcBef>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单消费者队列</a:t>
            </a:r>
            <a:endParaRPr lang="en-US" altLang="zh-CN" b="1" dirty="0" smtClean="0">
              <a:latin typeface="微软雅黑 Light" panose="020B0502040204020203" pitchFamily="34" charset="-122"/>
              <a:ea typeface="微软雅黑 Light" panose="020B0502040204020203" pitchFamily="34" charset="-122"/>
            </a:endParaRPr>
          </a:p>
          <a:p>
            <a:pPr lvl="1">
              <a:lnSpc>
                <a:spcPct val="150000"/>
              </a:lnSpc>
              <a:spcBef>
                <a:spcPts val="600"/>
              </a:spcBef>
              <a:buFont typeface="Wingdings" panose="05000000000000000000" pitchFamily="2" charset="2"/>
              <a:buChar char="Ø"/>
            </a:pPr>
            <a:r>
              <a:rPr lang="zh-CN" altLang="en-US" b="1" dirty="0" smtClean="0">
                <a:latin typeface="微软雅黑 Light" panose="020B0502040204020203" pitchFamily="34" charset="-122"/>
                <a:ea typeface="微软雅黑 Light" panose="020B0502040204020203" pitchFamily="34" charset="-122"/>
              </a:rPr>
              <a:t>自动过期队列</a:t>
            </a:r>
            <a:endParaRPr lang="en-US" altLang="zh-CN" b="1" dirty="0" smtClean="0">
              <a:latin typeface="微软雅黑 Light" panose="020B0502040204020203" pitchFamily="34" charset="-122"/>
              <a:ea typeface="微软雅黑 Light" panose="020B0502040204020203" pitchFamily="34" charset="-122"/>
            </a:endParaRPr>
          </a:p>
        </p:txBody>
      </p:sp>
      <p:sp>
        <p:nvSpPr>
          <p:cNvPr id="33" name="矩形 32"/>
          <p:cNvSpPr/>
          <p:nvPr/>
        </p:nvSpPr>
        <p:spPr>
          <a:xfrm>
            <a:off x="586900" y="3746152"/>
            <a:ext cx="3429689" cy="1000274"/>
          </a:xfrm>
          <a:prstGeom prst="rect">
            <a:avLst/>
          </a:prstGeom>
        </p:spPr>
        <p:txBody>
          <a:bodyPr wrap="square">
            <a:spAutoFit/>
          </a:bodyPr>
          <a:lstStyle/>
          <a:p>
            <a:pPr>
              <a:lnSpc>
                <a:spcPct val="150000"/>
              </a:lnSpc>
              <a:spcBef>
                <a:spcPts val="600"/>
              </a:spcBef>
              <a:buBlip>
                <a:blip r:embed="rId4"/>
              </a:buBlip>
            </a:pPr>
            <a:r>
              <a:rPr lang="zh-CN" altLang="en-US" b="1" smtClean="0">
                <a:latin typeface="微软雅黑 Light" panose="020B0502040204020203" pitchFamily="34" charset="-122"/>
                <a:ea typeface="微软雅黑 Light" panose="020B0502040204020203" pitchFamily="34" charset="-122"/>
              </a:rPr>
              <a:t>永久队列</a:t>
            </a:r>
          </a:p>
          <a:p>
            <a:pPr lvl="1">
              <a:lnSpc>
                <a:spcPct val="150000"/>
              </a:lnSpc>
              <a:spcBef>
                <a:spcPts val="600"/>
              </a:spcBef>
              <a:buFont typeface="Wingdings" panose="05000000000000000000" pitchFamily="2" charset="2"/>
              <a:buChar char="Ø"/>
            </a:pPr>
            <a:r>
              <a:rPr lang="zh-CN" altLang="en-US" b="1" smtClean="0">
                <a:latin typeface="微软雅黑 Light" panose="020B0502040204020203" pitchFamily="34" charset="-122"/>
                <a:ea typeface="微软雅黑 Light" panose="020B0502040204020203" pitchFamily="34" charset="-122"/>
              </a:rPr>
              <a:t>队列的持久性</a:t>
            </a:r>
            <a:endParaRPr lang="en-US" altLang="zh-CN" b="1" smtClean="0">
              <a:latin typeface="微软雅黑 Light" panose="020B0502040204020203" pitchFamily="34" charset="-122"/>
              <a:ea typeface="微软雅黑 Light" panose="020B0502040204020203" pitchFamily="34" charset="-122"/>
            </a:endParaRPr>
          </a:p>
        </p:txBody>
      </p:sp>
      <p:graphicFrame>
        <p:nvGraphicFramePr>
          <p:cNvPr id="27" name="表格 26"/>
          <p:cNvGraphicFramePr>
            <a:graphicFrameLocks noGrp="1"/>
          </p:cNvGraphicFramePr>
          <p:nvPr/>
        </p:nvGraphicFramePr>
        <p:xfrm>
          <a:off x="4314826" y="1943103"/>
          <a:ext cx="7267254" cy="4836090"/>
        </p:xfrm>
        <a:graphic>
          <a:graphicData uri="http://schemas.openxmlformats.org/drawingml/2006/table">
            <a:tbl>
              <a:tblPr firstRow="1" bandRow="1">
                <a:tableStyleId>{5C22544A-7EE6-4342-B048-85BDC9FD1C3A}</a:tableStyleId>
              </a:tblPr>
              <a:tblGrid>
                <a:gridCol w="3094304"/>
                <a:gridCol w="4172950"/>
              </a:tblGrid>
              <a:tr h="520708">
                <a:tc>
                  <a:txBody>
                    <a:bodyPr/>
                    <a:lstStyle/>
                    <a:p>
                      <a:pPr algn="ctr"/>
                      <a:r>
                        <a:rPr lang="zh-CN" altLang="en-US" sz="2700" b="0" dirty="0" smtClean="0">
                          <a:latin typeface="微软雅黑 Light" panose="020B0502040204020203" pitchFamily="34" charset="-122"/>
                          <a:ea typeface="微软雅黑 Light" panose="020B0502040204020203" pitchFamily="34" charset="-122"/>
                        </a:rPr>
                        <a:t>参数名</a:t>
                      </a:r>
                      <a:endParaRPr lang="zh-CN" altLang="en-US" sz="2700" b="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pPr algn="ctr"/>
                      <a:r>
                        <a:rPr lang="zh-CN" altLang="en-US" sz="2700" b="0" dirty="0" smtClean="0">
                          <a:latin typeface="微软雅黑 Light" panose="020B0502040204020203" pitchFamily="34" charset="-122"/>
                          <a:ea typeface="微软雅黑 Light" panose="020B0502040204020203" pitchFamily="34" charset="-122"/>
                        </a:rPr>
                        <a:t>目的</a:t>
                      </a:r>
                      <a:endParaRPr lang="zh-CN" altLang="en-US" sz="2700" b="0" dirty="0">
                        <a:latin typeface="微软雅黑 Light" panose="020B0502040204020203" pitchFamily="34" charset="-122"/>
                        <a:ea typeface="微软雅黑 Light" panose="020B0502040204020203" pitchFamily="34" charset="-122"/>
                      </a:endParaRPr>
                    </a:p>
                  </a:txBody>
                  <a:tcPr marL="88035" marR="88035" marT="51604" marB="51604"/>
                </a:tc>
              </a:tr>
              <a:tr h="683020">
                <a:tc>
                  <a:txBody>
                    <a:bodyPr/>
                    <a:lstStyle/>
                    <a:p>
                      <a:r>
                        <a:rPr lang="en-US" altLang="zh-CN" sz="1900" dirty="0" smtClean="0">
                          <a:latin typeface="微软雅黑 Light" panose="020B0502040204020203" pitchFamily="34" charset="-122"/>
                          <a:ea typeface="微软雅黑 Light" panose="020B0502040204020203" pitchFamily="34" charset="-122"/>
                        </a:rPr>
                        <a:t>x-dead-letter-exchange</a:t>
                      </a:r>
                      <a:endParaRPr lang="zh-CN" altLang="en-US" sz="19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900" smtClean="0">
                          <a:latin typeface="微软雅黑 Light" panose="020B0502040204020203" pitchFamily="34" charset="-122"/>
                          <a:ea typeface="微软雅黑 Light" panose="020B0502040204020203" pitchFamily="34" charset="-122"/>
                        </a:rPr>
                        <a:t>死信交换器</a:t>
                      </a:r>
                      <a:endParaRPr lang="zh-CN" altLang="en-US" sz="1900">
                        <a:latin typeface="微软雅黑 Light" panose="020B0502040204020203" pitchFamily="34" charset="-122"/>
                        <a:ea typeface="微软雅黑 Light" panose="020B0502040204020203" pitchFamily="34" charset="-122"/>
                      </a:endParaRPr>
                    </a:p>
                  </a:txBody>
                  <a:tcPr marL="88035" marR="88035" marT="51604" marB="51604"/>
                </a:tc>
              </a:tr>
              <a:tr h="685026">
                <a:tc>
                  <a:txBody>
                    <a:bodyPr/>
                    <a:lstStyle/>
                    <a:p>
                      <a:r>
                        <a:rPr lang="en-US" altLang="zh-CN" sz="1900" dirty="0" smtClean="0">
                          <a:latin typeface="微软雅黑 Light" panose="020B0502040204020203" pitchFamily="34" charset="-122"/>
                          <a:ea typeface="微软雅黑 Light" panose="020B0502040204020203" pitchFamily="34" charset="-122"/>
                        </a:rPr>
                        <a:t>x-dead-letter-routing-key</a:t>
                      </a:r>
                      <a:endParaRPr lang="zh-CN" altLang="en-US" sz="19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900" dirty="0" smtClean="0">
                          <a:latin typeface="微软雅黑 Light" panose="020B0502040204020203" pitchFamily="34" charset="-122"/>
                          <a:ea typeface="微软雅黑 Light" panose="020B0502040204020203" pitchFamily="34" charset="-122"/>
                        </a:rPr>
                        <a:t>死信消息的可选路由键</a:t>
                      </a:r>
                      <a:endParaRPr lang="zh-CN" altLang="en-US" sz="1900" dirty="0">
                        <a:latin typeface="微软雅黑 Light" panose="020B0502040204020203" pitchFamily="34" charset="-122"/>
                        <a:ea typeface="微软雅黑 Light" panose="020B0502040204020203" pitchFamily="34" charset="-122"/>
                      </a:endParaRPr>
                    </a:p>
                  </a:txBody>
                  <a:tcPr marL="88035" marR="88035" marT="51604" marB="51604"/>
                </a:tc>
              </a:tr>
              <a:tr h="394321">
                <a:tc>
                  <a:txBody>
                    <a:bodyPr/>
                    <a:lstStyle/>
                    <a:p>
                      <a:r>
                        <a:rPr lang="en-US" altLang="zh-CN" sz="1900" smtClean="0">
                          <a:latin typeface="微软雅黑 Light" panose="020B0502040204020203" pitchFamily="34" charset="-122"/>
                          <a:ea typeface="微软雅黑 Light" panose="020B0502040204020203" pitchFamily="34" charset="-122"/>
                        </a:rPr>
                        <a:t>x-expires</a:t>
                      </a:r>
                      <a:endParaRPr lang="zh-CN" altLang="en-US" sz="19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900" dirty="0" smtClean="0">
                          <a:latin typeface="微软雅黑 Light" panose="020B0502040204020203" pitchFamily="34" charset="-122"/>
                          <a:ea typeface="微软雅黑 Light" panose="020B0502040204020203" pitchFamily="34" charset="-122"/>
                        </a:rPr>
                        <a:t>队列在指定毫秒数后被删除</a:t>
                      </a:r>
                      <a:endParaRPr lang="zh-CN" altLang="en-US" sz="1900" dirty="0">
                        <a:latin typeface="微软雅黑 Light" panose="020B0502040204020203" pitchFamily="34" charset="-122"/>
                        <a:ea typeface="微软雅黑 Light" panose="020B0502040204020203" pitchFamily="34" charset="-122"/>
                      </a:endParaRPr>
                    </a:p>
                  </a:txBody>
                  <a:tcPr marL="88035" marR="88035" marT="51604" marB="51604"/>
                </a:tc>
              </a:tr>
              <a:tr h="394321">
                <a:tc>
                  <a:txBody>
                    <a:bodyPr/>
                    <a:lstStyle/>
                    <a:p>
                      <a:r>
                        <a:rPr lang="en-US" altLang="zh-CN" sz="1900" dirty="0" smtClean="0">
                          <a:latin typeface="微软雅黑 Light" panose="020B0502040204020203" pitchFamily="34" charset="-122"/>
                          <a:ea typeface="微软雅黑 Light" panose="020B0502040204020203" pitchFamily="34" charset="-122"/>
                        </a:rPr>
                        <a:t>x-ha-policy</a:t>
                      </a:r>
                      <a:endParaRPr lang="zh-CN" altLang="en-US" sz="19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900" smtClean="0">
                          <a:latin typeface="微软雅黑 Light" panose="020B0502040204020203" pitchFamily="34" charset="-122"/>
                          <a:ea typeface="微软雅黑 Light" panose="020B0502040204020203" pitchFamily="34" charset="-122"/>
                        </a:rPr>
                        <a:t>创建</a:t>
                      </a:r>
                      <a:r>
                        <a:rPr lang="en-US" altLang="zh-CN" sz="1900" smtClean="0">
                          <a:latin typeface="微软雅黑 Light" panose="020B0502040204020203" pitchFamily="34" charset="-122"/>
                          <a:ea typeface="微软雅黑 Light" panose="020B0502040204020203" pitchFamily="34" charset="-122"/>
                        </a:rPr>
                        <a:t>HA</a:t>
                      </a:r>
                      <a:r>
                        <a:rPr lang="zh-CN" altLang="en-US" sz="1900" smtClean="0">
                          <a:latin typeface="微软雅黑 Light" panose="020B0502040204020203" pitchFamily="34" charset="-122"/>
                          <a:ea typeface="微软雅黑 Light" panose="020B0502040204020203" pitchFamily="34" charset="-122"/>
                        </a:rPr>
                        <a:t>队列</a:t>
                      </a:r>
                      <a:endParaRPr lang="zh-CN" altLang="en-US" sz="1900">
                        <a:latin typeface="微软雅黑 Light" panose="020B0502040204020203" pitchFamily="34" charset="-122"/>
                        <a:ea typeface="微软雅黑 Light" panose="020B0502040204020203" pitchFamily="34" charset="-122"/>
                      </a:endParaRPr>
                    </a:p>
                  </a:txBody>
                  <a:tcPr marL="88035" marR="88035" marT="51604" marB="51604"/>
                </a:tc>
              </a:tr>
              <a:tr h="394321">
                <a:tc>
                  <a:txBody>
                    <a:bodyPr/>
                    <a:lstStyle/>
                    <a:p>
                      <a:r>
                        <a:rPr lang="en-US" altLang="zh-CN" sz="1900" dirty="0" smtClean="0">
                          <a:latin typeface="微软雅黑 Light" panose="020B0502040204020203" pitchFamily="34" charset="-122"/>
                          <a:ea typeface="微软雅黑 Light" panose="020B0502040204020203" pitchFamily="34" charset="-122"/>
                        </a:rPr>
                        <a:t>x-ha-nodes</a:t>
                      </a:r>
                      <a:endParaRPr lang="zh-CN" altLang="en-US" sz="19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pPr rtl="0"/>
                      <a:r>
                        <a:rPr lang="en-US" altLang="zh-CN" sz="1900" dirty="0" smtClean="0">
                          <a:latin typeface="微软雅黑 Light" panose="020B0502040204020203" pitchFamily="34" charset="-122"/>
                          <a:ea typeface="微软雅黑 Light" panose="020B0502040204020203" pitchFamily="34" charset="-122"/>
                        </a:rPr>
                        <a:t>HA</a:t>
                      </a:r>
                      <a:r>
                        <a:rPr lang="zh-CN" altLang="en-US" sz="1900" dirty="0" smtClean="0">
                          <a:latin typeface="微软雅黑 Light" panose="020B0502040204020203" pitchFamily="34" charset="-122"/>
                          <a:ea typeface="微软雅黑 Light" panose="020B0502040204020203" pitchFamily="34" charset="-122"/>
                        </a:rPr>
                        <a:t>队列的分布节点</a:t>
                      </a:r>
                      <a:endParaRPr lang="zh-CN" altLang="en-US" sz="1900" dirty="0">
                        <a:latin typeface="微软雅黑 Light" panose="020B0502040204020203" pitchFamily="34" charset="-122"/>
                        <a:ea typeface="微软雅黑 Light" panose="020B0502040204020203" pitchFamily="34" charset="-122"/>
                      </a:endParaRPr>
                    </a:p>
                  </a:txBody>
                  <a:tcPr marL="88035" marR="88035" marT="51604" marB="51604"/>
                </a:tc>
              </a:tr>
              <a:tr h="394321">
                <a:tc>
                  <a:txBody>
                    <a:bodyPr/>
                    <a:lstStyle/>
                    <a:p>
                      <a:r>
                        <a:rPr lang="en-US" altLang="zh-CN" sz="1900" dirty="0" smtClean="0">
                          <a:latin typeface="微软雅黑 Light" panose="020B0502040204020203" pitchFamily="34" charset="-122"/>
                          <a:ea typeface="微软雅黑 Light" panose="020B0502040204020203" pitchFamily="34" charset="-122"/>
                        </a:rPr>
                        <a:t>x-max-length</a:t>
                      </a:r>
                      <a:endParaRPr lang="zh-CN" altLang="en-US" sz="19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900" dirty="0" smtClean="0">
                          <a:latin typeface="微软雅黑 Light" panose="020B0502040204020203" pitchFamily="34" charset="-122"/>
                          <a:ea typeface="微软雅黑 Light" panose="020B0502040204020203" pitchFamily="34" charset="-122"/>
                        </a:rPr>
                        <a:t>队列的最大消息数</a:t>
                      </a:r>
                      <a:endParaRPr lang="zh-CN" altLang="en-US" sz="1900" dirty="0">
                        <a:latin typeface="微软雅黑 Light" panose="020B0502040204020203" pitchFamily="34" charset="-122"/>
                        <a:ea typeface="微软雅黑 Light" panose="020B0502040204020203" pitchFamily="34" charset="-122"/>
                      </a:endParaRPr>
                    </a:p>
                  </a:txBody>
                  <a:tcPr marL="88035" marR="88035" marT="51604" marB="51604"/>
                </a:tc>
              </a:tr>
              <a:tr h="685026">
                <a:tc>
                  <a:txBody>
                    <a:bodyPr/>
                    <a:lstStyle/>
                    <a:p>
                      <a:r>
                        <a:rPr lang="en-US" altLang="zh-CN" sz="1900" dirty="0" smtClean="0">
                          <a:latin typeface="微软雅黑 Light" panose="020B0502040204020203" pitchFamily="34" charset="-122"/>
                          <a:ea typeface="微软雅黑 Light" panose="020B0502040204020203" pitchFamily="34" charset="-122"/>
                        </a:rPr>
                        <a:t>x-message-</a:t>
                      </a:r>
                      <a:r>
                        <a:rPr lang="en-US" altLang="zh-CN" sz="1900" dirty="0" err="1" smtClean="0">
                          <a:latin typeface="微软雅黑 Light" panose="020B0502040204020203" pitchFamily="34" charset="-122"/>
                          <a:ea typeface="微软雅黑 Light" panose="020B0502040204020203" pitchFamily="34" charset="-122"/>
                        </a:rPr>
                        <a:t>ttl</a:t>
                      </a:r>
                      <a:endParaRPr lang="zh-CN" altLang="en-US" sz="19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900" dirty="0" smtClean="0">
                          <a:latin typeface="微软雅黑 Light" panose="020B0502040204020203" pitchFamily="34" charset="-122"/>
                          <a:ea typeface="微软雅黑 Light" panose="020B0502040204020203" pitchFamily="34" charset="-122"/>
                        </a:rPr>
                        <a:t>毫秒为单位的消息过期时间，队列级别</a:t>
                      </a:r>
                      <a:endParaRPr lang="zh-CN" altLang="en-US" sz="1900" dirty="0">
                        <a:latin typeface="微软雅黑 Light" panose="020B0502040204020203" pitchFamily="34" charset="-122"/>
                        <a:ea typeface="微软雅黑 Light" panose="020B0502040204020203" pitchFamily="34" charset="-122"/>
                      </a:endParaRPr>
                    </a:p>
                  </a:txBody>
                  <a:tcPr marL="88035" marR="88035" marT="51604" marB="51604"/>
                </a:tc>
              </a:tr>
              <a:tr h="685026">
                <a:tc>
                  <a:txBody>
                    <a:bodyPr/>
                    <a:lstStyle/>
                    <a:p>
                      <a:r>
                        <a:rPr lang="en-US" altLang="zh-CN" sz="1900" dirty="0" smtClean="0">
                          <a:latin typeface="微软雅黑 Light" panose="020B0502040204020203" pitchFamily="34" charset="-122"/>
                          <a:ea typeface="微软雅黑 Light" panose="020B0502040204020203" pitchFamily="34" charset="-122"/>
                        </a:rPr>
                        <a:t>x-max-priority</a:t>
                      </a:r>
                      <a:endParaRPr lang="zh-CN" altLang="en-US" sz="19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900" dirty="0" smtClean="0">
                          <a:latin typeface="微软雅黑 Light" panose="020B0502040204020203" pitchFamily="34" charset="-122"/>
                          <a:ea typeface="微软雅黑 Light" panose="020B0502040204020203" pitchFamily="34" charset="-122"/>
                        </a:rPr>
                        <a:t>最大优先值为</a:t>
                      </a:r>
                      <a:r>
                        <a:rPr lang="en-US" altLang="zh-CN" sz="1900" dirty="0" smtClean="0">
                          <a:latin typeface="微软雅黑 Light" panose="020B0502040204020203" pitchFamily="34" charset="-122"/>
                          <a:ea typeface="微软雅黑 Light" panose="020B0502040204020203" pitchFamily="34" charset="-122"/>
                        </a:rPr>
                        <a:t>255</a:t>
                      </a:r>
                      <a:r>
                        <a:rPr lang="zh-CN" altLang="en-US" sz="1900" dirty="0" smtClean="0">
                          <a:latin typeface="微软雅黑 Light" panose="020B0502040204020203" pitchFamily="34" charset="-122"/>
                          <a:ea typeface="微软雅黑 Light" panose="020B0502040204020203" pitchFamily="34" charset="-122"/>
                        </a:rPr>
                        <a:t>的队列优先排序功能</a:t>
                      </a:r>
                      <a:endParaRPr lang="zh-CN" altLang="en-US" sz="1900" dirty="0">
                        <a:latin typeface="微软雅黑 Light" panose="020B0502040204020203" pitchFamily="34" charset="-122"/>
                        <a:ea typeface="微软雅黑 Light" panose="020B0502040204020203" pitchFamily="34" charset="-122"/>
                      </a:endParaRPr>
                    </a:p>
                  </a:txBody>
                  <a:tcPr marL="88035" marR="88035" marT="51604" marB="51604"/>
                </a:tc>
              </a:tr>
            </a:tbl>
          </a:graphicData>
        </a:graphic>
      </p:graphicFrame>
      <p:sp>
        <p:nvSpPr>
          <p:cNvPr id="29" name="TextBox 28"/>
          <p:cNvSpPr txBox="1"/>
          <p:nvPr/>
        </p:nvSpPr>
        <p:spPr>
          <a:xfrm>
            <a:off x="4309779" y="1440621"/>
            <a:ext cx="2031325" cy="369332"/>
          </a:xfrm>
          <a:prstGeom prst="rect">
            <a:avLst/>
          </a:prstGeom>
          <a:noFill/>
        </p:spPr>
        <p:txBody>
          <a:bodyPr wrap="none" rtlCol="0">
            <a:spAutoFit/>
          </a:bodyPr>
          <a:lstStyle/>
          <a:p>
            <a:r>
              <a:rPr lang="zh-CN" altLang="en-US" dirty="0" smtClean="0">
                <a:latin typeface="微软雅黑" panose="020B0503020204020204" pitchFamily="34" charset="-122"/>
                <a:ea typeface="微软雅黑" panose="020B0503020204020204" pitchFamily="34" charset="-122"/>
              </a:rPr>
              <a:t>队列保留参数列表</a:t>
            </a:r>
            <a:endParaRPr lang="zh-CN" altLang="en-US" dirty="0">
              <a:latin typeface="微软雅黑" panose="020B0503020204020204" pitchFamily="34" charset="-122"/>
              <a:ea typeface="微软雅黑" panose="020B0503020204020204" pitchFamily="34" charset="-122"/>
            </a:endParaRPr>
          </a:p>
        </p:txBody>
      </p:sp>
      <p:sp>
        <p:nvSpPr>
          <p:cNvPr id="35" name="矩形 34"/>
          <p:cNvSpPr/>
          <p:nvPr/>
        </p:nvSpPr>
        <p:spPr>
          <a:xfrm>
            <a:off x="559390" y="5606060"/>
            <a:ext cx="2485149" cy="507831"/>
          </a:xfrm>
          <a:prstGeom prst="rect">
            <a:avLst/>
          </a:prstGeom>
        </p:spPr>
        <p:txBody>
          <a:bodyPr wrap="square">
            <a:spAutoFit/>
          </a:bodyPr>
          <a:lstStyle/>
          <a:p>
            <a:pPr>
              <a:lnSpc>
                <a:spcPct val="150000"/>
              </a:lnSpc>
              <a:spcBef>
                <a:spcPts val="600"/>
              </a:spcBef>
              <a:buBlip>
                <a:blip r:embed="rId4"/>
              </a:buBlip>
            </a:pPr>
            <a:r>
              <a:rPr lang="zh-CN" altLang="en-US" b="1" smtClean="0">
                <a:latin typeface="微软雅黑 Light" panose="020B0502040204020203" pitchFamily="34" charset="-122"/>
                <a:ea typeface="微软雅黑 Light" panose="020B0502040204020203" pitchFamily="34" charset="-122"/>
              </a:rPr>
              <a:t>队列级别消息过期</a:t>
            </a:r>
            <a:endParaRPr lang="en-US" altLang="zh-CN" b="1" smtClean="0">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7"/>
            <a:ext cx="6783678"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消息消费时的权衡</a:t>
            </a:r>
            <a:r>
              <a:rPr lang="en-US" altLang="zh-CN" sz="2665" dirty="0" smtClean="0">
                <a:solidFill>
                  <a:srgbClr val="1D69A3"/>
                </a:solidFill>
                <a:latin typeface="微软雅黑" panose="020B0503020204020204" pitchFamily="34" charset="-122"/>
                <a:ea typeface="微软雅黑" panose="020B0503020204020204" pitchFamily="34" charset="-122"/>
              </a:rPr>
              <a:t>——</a:t>
            </a:r>
            <a:r>
              <a:rPr lang="zh-CN" altLang="en-US" sz="2665" dirty="0" smtClean="0">
                <a:solidFill>
                  <a:srgbClr val="1D69A3"/>
                </a:solidFill>
                <a:latin typeface="微软雅黑" panose="020B0503020204020204" pitchFamily="34" charset="-122"/>
                <a:ea typeface="微软雅黑" panose="020B0503020204020204" pitchFamily="34" charset="-122"/>
              </a:rPr>
              <a:t>总结</a:t>
            </a:r>
          </a:p>
        </p:txBody>
      </p:sp>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366" name="AutoShape 6" descr="四次挥手"/>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34" name="矩形 33"/>
          <p:cNvSpPr/>
          <p:nvPr/>
        </p:nvSpPr>
        <p:spPr>
          <a:xfrm>
            <a:off x="548105" y="1487305"/>
            <a:ext cx="6283771" cy="3462486"/>
          </a:xfrm>
          <a:prstGeom prst="rect">
            <a:avLst/>
          </a:prstGeom>
        </p:spPr>
        <p:txBody>
          <a:bodyPr wrap="none">
            <a:spAutoFit/>
          </a:bodyPr>
          <a:lstStyle/>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消费者主要关注队列</a:t>
            </a:r>
            <a:endParaRPr lang="en-US" altLang="zh-CN" b="1" dirty="0" smtClean="0">
              <a:latin typeface="微软雅黑 Light" panose="020B0502040204020203" pitchFamily="34" charset="-122"/>
              <a:ea typeface="微软雅黑 Light" panose="020B0502040204020203" pitchFamily="34" charset="-122"/>
            </a:endParaRPr>
          </a:p>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消费者一般使用推送</a:t>
            </a:r>
            <a:endParaRPr lang="en-US" altLang="zh-CN" b="1" dirty="0" smtClean="0">
              <a:latin typeface="微软雅黑 Light" panose="020B0502040204020203" pitchFamily="34" charset="-122"/>
              <a:ea typeface="微软雅黑 Light" panose="020B0502040204020203" pitchFamily="34" charset="-122"/>
            </a:endParaRPr>
          </a:p>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死信交换器结合消息过期机制一般用在“限时订单”业务场景</a:t>
            </a:r>
            <a:endParaRPr lang="en-US" altLang="zh-CN" b="1" dirty="0" smtClean="0">
              <a:latin typeface="微软雅黑 Light" panose="020B0502040204020203" pitchFamily="34" charset="-122"/>
              <a:ea typeface="微软雅黑 Light" panose="020B0502040204020203" pitchFamily="34" charset="-122"/>
            </a:endParaRPr>
          </a:p>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批量机制可以极大提升性能</a:t>
            </a:r>
            <a:endParaRPr lang="en-US" altLang="zh-CN" b="1" dirty="0" smtClean="0">
              <a:latin typeface="微软雅黑 Light" panose="020B0502040204020203" pitchFamily="34" charset="-122"/>
              <a:ea typeface="微软雅黑 Light" panose="020B0502040204020203" pitchFamily="34" charset="-122"/>
            </a:endParaRPr>
          </a:p>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事务机制一般会被遗弃</a:t>
            </a:r>
            <a:endParaRPr lang="en-US" altLang="zh-CN" b="1" dirty="0" smtClean="0">
              <a:latin typeface="微软雅黑 Light" panose="020B0502040204020203" pitchFamily="34" charset="-122"/>
              <a:ea typeface="微软雅黑 Light" panose="020B0502040204020203" pitchFamily="34" charset="-122"/>
            </a:endParaRPr>
          </a:p>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单队列一般用于顺序消息，但是也丧失了高性能</a:t>
            </a:r>
            <a:endParaRPr lang="en-US" altLang="zh-CN" b="1" dirty="0" smtClean="0">
              <a:latin typeface="微软雅黑 Light" panose="020B0502040204020203" pitchFamily="34" charset="-122"/>
              <a:ea typeface="微软雅黑 Light" panose="020B0502040204020203" pitchFamily="34" charset="-122"/>
            </a:endParaRPr>
          </a:p>
          <a:p>
            <a:pPr>
              <a:lnSpc>
                <a:spcPct val="150000"/>
              </a:lnSpc>
              <a:spcBef>
                <a:spcPts val="600"/>
              </a:spcBef>
              <a:buBlip>
                <a:blip r:embed="rId4"/>
              </a:buBlip>
            </a:pPr>
            <a:r>
              <a:rPr lang="zh-CN" altLang="en-US" b="1" dirty="0" smtClean="0">
                <a:latin typeface="微软雅黑 Light" panose="020B0502040204020203" pitchFamily="34" charset="-122"/>
                <a:ea typeface="微软雅黑 Light" panose="020B0502040204020203" pitchFamily="34" charset="-122"/>
              </a:rPr>
              <a:t>消费者遇到异常不用慌，各种机制来护航</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3566141"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什么是消息中间件？</a:t>
            </a:r>
          </a:p>
        </p:txBody>
      </p:sp>
      <p:sp>
        <p:nvSpPr>
          <p:cNvPr id="20482" name="AutoShape 2" descr="https://upload-images.jianshu.io/upload_images/1856419-efd361484c60d785.png?imageMogr2/auto-orient/strip%7CimageView2/2/w/581/format/webp"/>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5" name="TextBox 1"/>
          <p:cNvSpPr txBox="1">
            <a:spLocks noChangeArrowheads="1"/>
          </p:cNvSpPr>
          <p:nvPr/>
        </p:nvSpPr>
        <p:spPr bwMode="auto">
          <a:xfrm>
            <a:off x="608296" y="1381491"/>
            <a:ext cx="3545846" cy="553998"/>
          </a:xfrm>
          <a:prstGeom prst="rect">
            <a:avLst/>
          </a:prstGeom>
          <a:noFill/>
          <a:ln w="9525">
            <a:noFill/>
            <a:miter lim="800000"/>
          </a:ln>
        </p:spPr>
        <p:txBody>
          <a:bodyPr wrap="square">
            <a:spAutoFit/>
          </a:bodyPr>
          <a:lstStyle/>
          <a:p>
            <a:pPr marL="285750" indent="-285750" eaLnBrk="0" hangingPunct="0">
              <a:lnSpc>
                <a:spcPct val="150000"/>
              </a:lnSpc>
              <a:buFont typeface="Wingdings" panose="05000000000000000000" pitchFamily="2" charset="2"/>
              <a:buChar char="n"/>
            </a:pPr>
            <a:r>
              <a:rPr lang="zh-CN" altLang="en-US" sz="2000" b="1" dirty="0" smtClean="0">
                <a:solidFill>
                  <a:schemeClr val="accent5">
                    <a:lumMod val="50000"/>
                  </a:schemeClr>
                </a:solidFill>
                <a:latin typeface="微软雅黑" panose="020B0503020204020204" pitchFamily="34" charset="-122"/>
                <a:ea typeface="微软雅黑" panose="020B0503020204020204" pitchFamily="34" charset="-122"/>
              </a:rPr>
              <a:t>消息中间件</a:t>
            </a:r>
            <a:r>
              <a:rPr lang="en-US" altLang="zh-CN" sz="2000" b="1" dirty="0" smtClean="0">
                <a:solidFill>
                  <a:schemeClr val="accent5">
                    <a:lumMod val="50000"/>
                  </a:schemeClr>
                </a:solidFill>
                <a:latin typeface="微软雅黑" panose="020B0503020204020204" pitchFamily="34" charset="-122"/>
                <a:ea typeface="微软雅黑" panose="020B0503020204020204" pitchFamily="34" charset="-122"/>
              </a:rPr>
              <a:t>(MQ)</a:t>
            </a:r>
            <a:r>
              <a:rPr lang="zh-CN" altLang="en-US" sz="2000" b="1" dirty="0" smtClean="0">
                <a:solidFill>
                  <a:schemeClr val="accent5">
                    <a:lumMod val="50000"/>
                  </a:schemeClr>
                </a:solidFill>
                <a:latin typeface="微软雅黑" panose="020B0503020204020204" pitchFamily="34" charset="-122"/>
                <a:ea typeface="微软雅黑" panose="020B0503020204020204" pitchFamily="34" charset="-122"/>
              </a:rPr>
              <a:t>的定义</a:t>
            </a:r>
          </a:p>
        </p:txBody>
      </p:sp>
      <p:sp>
        <p:nvSpPr>
          <p:cNvPr id="17" name="矩形 16"/>
          <p:cNvSpPr/>
          <p:nvPr/>
        </p:nvSpPr>
        <p:spPr>
          <a:xfrm>
            <a:off x="751964" y="2064947"/>
            <a:ext cx="10160684" cy="707886"/>
          </a:xfrm>
          <a:prstGeom prst="rect">
            <a:avLst/>
          </a:prstGeom>
        </p:spPr>
        <p:txBody>
          <a:bodyPr wrap="square">
            <a:spAutoFit/>
          </a:bodyPr>
          <a:lstStyle/>
          <a:p>
            <a:r>
              <a:rPr lang="zh-CN" altLang="en-US" sz="2000" dirty="0" smtClean="0"/>
              <a:t>没有标准定义。一般认为，消息中间件属于分布式系统中一个子系统，关注于数据的发送和接收，利用高效可靠的异步消息传递机制对分布式系统中的其余各个子系统进行集成。</a:t>
            </a:r>
            <a:endParaRPr lang="zh-CN" altLang="en-US" sz="2000" dirty="0"/>
          </a:p>
        </p:txBody>
      </p:sp>
      <p:pic>
        <p:nvPicPr>
          <p:cNvPr id="2050" name="Picture 2" descr="E:\VIP二期\消息中间件\img\消息中间件(MQ)的定义.png"/>
          <p:cNvPicPr>
            <a:picLocks noChangeAspect="1" noChangeArrowheads="1"/>
          </p:cNvPicPr>
          <p:nvPr/>
        </p:nvPicPr>
        <p:blipFill>
          <a:blip r:embed="rId4"/>
          <a:srcRect/>
          <a:stretch>
            <a:fillRect/>
          </a:stretch>
        </p:blipFill>
        <p:spPr bwMode="auto">
          <a:xfrm>
            <a:off x="715283" y="2919438"/>
            <a:ext cx="7725972" cy="4821213"/>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3" y="1052769"/>
            <a:ext cx="1154789" cy="84302"/>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7"/>
            <a:ext cx="1960104"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消息的属性</a:t>
            </a:r>
          </a:p>
        </p:txBody>
      </p:sp>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49782" y="-163055"/>
            <a:ext cx="293449" cy="344030"/>
          </a:xfrm>
          <a:prstGeom prst="rect">
            <a:avLst/>
          </a:prstGeom>
          <a:noFill/>
        </p:spPr>
        <p:txBody>
          <a:bodyPr vert="horz" wrap="square" lIns="91440" tIns="45720" rIns="91440" bIns="45720" numCol="1" anchor="t" anchorCtr="0" compatLnSpc="1"/>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49782" y="-163055"/>
            <a:ext cx="293449" cy="344030"/>
          </a:xfrm>
          <a:prstGeom prst="rect">
            <a:avLst/>
          </a:prstGeom>
          <a:noFill/>
        </p:spPr>
        <p:txBody>
          <a:bodyPr vert="horz" wrap="square" lIns="91440" tIns="45720" rIns="91440" bIns="45720" numCol="1" anchor="t" anchorCtr="0" compatLnSpc="1"/>
          <a:lstStyle/>
          <a:p>
            <a:endParaRPr lang="zh-CN" altLang="en-US"/>
          </a:p>
        </p:txBody>
      </p:sp>
      <p:sp>
        <p:nvSpPr>
          <p:cNvPr id="15366" name="AutoShape 6" descr="四次挥手"/>
          <p:cNvSpPr>
            <a:spLocks noChangeAspect="1" noChangeArrowheads="1"/>
          </p:cNvSpPr>
          <p:nvPr/>
        </p:nvSpPr>
        <p:spPr bwMode="auto">
          <a:xfrm>
            <a:off x="149782" y="-163055"/>
            <a:ext cx="293449" cy="344030"/>
          </a:xfrm>
          <a:prstGeom prst="rect">
            <a:avLst/>
          </a:prstGeom>
          <a:noFill/>
        </p:spPr>
        <p:txBody>
          <a:bodyPr vert="horz" wrap="square" lIns="91440" tIns="45720" rIns="91440" bIns="45720" numCol="1" anchor="t" anchorCtr="0" compatLnSpc="1"/>
          <a:lstStyle/>
          <a:p>
            <a:endParaRPr lang="zh-CN" altLang="en-US"/>
          </a:p>
        </p:txBody>
      </p:sp>
      <p:graphicFrame>
        <p:nvGraphicFramePr>
          <p:cNvPr id="12" name="表格 11"/>
          <p:cNvGraphicFramePr>
            <a:graphicFrameLocks noGrp="1"/>
          </p:cNvGraphicFramePr>
          <p:nvPr/>
        </p:nvGraphicFramePr>
        <p:xfrm>
          <a:off x="5133975" y="1171573"/>
          <a:ext cx="6264699" cy="6544419"/>
        </p:xfrm>
        <a:graphic>
          <a:graphicData uri="http://schemas.openxmlformats.org/drawingml/2006/table">
            <a:tbl>
              <a:tblPr firstRow="1" bandRow="1">
                <a:tableStyleId>{5C22544A-7EE6-4342-B048-85BDC9FD1C3A}</a:tableStyleId>
              </a:tblPr>
              <a:tblGrid>
                <a:gridCol w="1971675"/>
                <a:gridCol w="4293024"/>
              </a:tblGrid>
              <a:tr h="419048">
                <a:tc>
                  <a:txBody>
                    <a:bodyPr/>
                    <a:lstStyle/>
                    <a:p>
                      <a:pPr algn="ctr"/>
                      <a:r>
                        <a:rPr lang="zh-CN" altLang="en-US" sz="2000" dirty="0" smtClean="0">
                          <a:latin typeface="微软雅黑 Light" panose="020B0502040204020203" pitchFamily="34" charset="-122"/>
                          <a:ea typeface="微软雅黑 Light" panose="020B0502040204020203" pitchFamily="34" charset="-122"/>
                        </a:rPr>
                        <a:t>属性名</a:t>
                      </a:r>
                      <a:endParaRPr lang="zh-CN" altLang="en-US" sz="20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pPr algn="ctr"/>
                      <a:r>
                        <a:rPr lang="zh-CN" altLang="en-US" sz="2000" smtClean="0">
                          <a:latin typeface="微软雅黑 Light" panose="020B0502040204020203" pitchFamily="34" charset="-122"/>
                          <a:ea typeface="微软雅黑 Light" panose="020B0502040204020203" pitchFamily="34" charset="-122"/>
                        </a:rPr>
                        <a:t>用处</a:t>
                      </a:r>
                      <a:endParaRPr lang="zh-CN" altLang="en-US" sz="2000">
                        <a:latin typeface="微软雅黑 Light" panose="020B0502040204020203" pitchFamily="34" charset="-122"/>
                        <a:ea typeface="微软雅黑 Light" panose="020B0502040204020203" pitchFamily="34" charset="-122"/>
                      </a:endParaRPr>
                    </a:p>
                  </a:txBody>
                  <a:tcPr marL="88035" marR="88035" marT="51604" marB="51604"/>
                </a:tc>
              </a:tr>
              <a:tr h="377669">
                <a:tc>
                  <a:txBody>
                    <a:bodyPr/>
                    <a:lstStyle/>
                    <a:p>
                      <a:r>
                        <a:rPr lang="en-US" altLang="zh-CN" sz="1600" dirty="0" smtClean="0">
                          <a:latin typeface="微软雅黑 Light" panose="020B0502040204020203" pitchFamily="34" charset="-122"/>
                          <a:ea typeface="微软雅黑 Light" panose="020B0502040204020203" pitchFamily="34" charset="-122"/>
                        </a:rPr>
                        <a:t>content-type</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消息体的</a:t>
                      </a:r>
                      <a:r>
                        <a:rPr lang="en-US" altLang="zh-CN" sz="1600" smtClean="0">
                          <a:latin typeface="微软雅黑 Light" panose="020B0502040204020203" pitchFamily="34" charset="-122"/>
                          <a:ea typeface="微软雅黑 Light" panose="020B0502040204020203" pitchFamily="34" charset="-122"/>
                        </a:rPr>
                        <a:t>MIME</a:t>
                      </a:r>
                      <a:r>
                        <a:rPr lang="zh-CN" altLang="en-US" sz="1600" smtClean="0">
                          <a:latin typeface="微软雅黑 Light" panose="020B0502040204020203" pitchFamily="34" charset="-122"/>
                          <a:ea typeface="微软雅黑 Light" panose="020B0502040204020203" pitchFamily="34" charset="-122"/>
                        </a:rPr>
                        <a:t>类型，如</a:t>
                      </a:r>
                      <a:r>
                        <a:rPr lang="en-US" altLang="zh-CN" sz="1600" smtClean="0">
                          <a:latin typeface="微软雅黑 Light" panose="020B0502040204020203" pitchFamily="34" charset="-122"/>
                          <a:ea typeface="微软雅黑 Light" panose="020B0502040204020203" pitchFamily="34" charset="-122"/>
                        </a:rPr>
                        <a:t>application/json</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r>
              <a:tr h="599781">
                <a:tc>
                  <a:txBody>
                    <a:bodyPr/>
                    <a:lstStyle/>
                    <a:p>
                      <a:r>
                        <a:rPr lang="en-US" altLang="zh-CN" sz="1600" dirty="0" smtClean="0">
                          <a:latin typeface="微软雅黑 Light" panose="020B0502040204020203" pitchFamily="34" charset="-122"/>
                          <a:ea typeface="微软雅黑 Light" panose="020B0502040204020203" pitchFamily="34" charset="-122"/>
                        </a:rPr>
                        <a:t>content-encoding</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消息的编码类型，如是否压缩</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r>
              <a:tr h="377669">
                <a:tc>
                  <a:txBody>
                    <a:bodyPr/>
                    <a:lstStyle/>
                    <a:p>
                      <a:r>
                        <a:rPr lang="en-US" altLang="zh-CN" sz="1600" dirty="0" smtClean="0">
                          <a:latin typeface="微软雅黑 Light" panose="020B0502040204020203" pitchFamily="34" charset="-122"/>
                          <a:ea typeface="微软雅黑 Light" panose="020B0502040204020203" pitchFamily="34" charset="-122"/>
                        </a:rPr>
                        <a:t>message-id</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消息的唯一性标识，由应用进行设置</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r>
              <a:tr h="599781">
                <a:tc>
                  <a:txBody>
                    <a:bodyPr/>
                    <a:lstStyle/>
                    <a:p>
                      <a:r>
                        <a:rPr lang="en-US" altLang="zh-CN" sz="1600" dirty="0" smtClean="0">
                          <a:latin typeface="微软雅黑 Light" panose="020B0502040204020203" pitchFamily="34" charset="-122"/>
                          <a:ea typeface="微软雅黑 Light" panose="020B0502040204020203" pitchFamily="34" charset="-122"/>
                        </a:rPr>
                        <a:t>correlation-id</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一般用做关联消息的</a:t>
                      </a:r>
                      <a:r>
                        <a:rPr lang="en-US" altLang="zh-CN" sz="1600" smtClean="0">
                          <a:latin typeface="微软雅黑 Light" panose="020B0502040204020203" pitchFamily="34" charset="-122"/>
                          <a:ea typeface="微软雅黑 Light" panose="020B0502040204020203" pitchFamily="34" charset="-122"/>
                        </a:rPr>
                        <a:t>message-id</a:t>
                      </a:r>
                      <a:r>
                        <a:rPr lang="zh-CN" altLang="en-US" sz="1600" smtClean="0">
                          <a:latin typeface="微软雅黑 Light" panose="020B0502040204020203" pitchFamily="34" charset="-122"/>
                          <a:ea typeface="微软雅黑 Light" panose="020B0502040204020203" pitchFamily="34" charset="-122"/>
                        </a:rPr>
                        <a:t>，常用于消息的响应</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r>
              <a:tr h="377669">
                <a:tc>
                  <a:txBody>
                    <a:bodyPr/>
                    <a:lstStyle/>
                    <a:p>
                      <a:r>
                        <a:rPr lang="en-US" altLang="zh-CN" sz="1600" dirty="0" smtClean="0">
                          <a:latin typeface="微软雅黑 Light" panose="020B0502040204020203" pitchFamily="34" charset="-122"/>
                          <a:ea typeface="微软雅黑 Light" panose="020B0502040204020203" pitchFamily="34" charset="-122"/>
                        </a:rPr>
                        <a:t>timestamp</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smtClean="0">
                          <a:latin typeface="微软雅黑 Light" panose="020B0502040204020203" pitchFamily="34" charset="-122"/>
                          <a:ea typeface="微软雅黑 Light" panose="020B0502040204020203" pitchFamily="34" charset="-122"/>
                        </a:rPr>
                        <a:t>消息的创建时刻，整形，精确到秒</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r>
              <a:tr h="652338">
                <a:tc>
                  <a:txBody>
                    <a:bodyPr/>
                    <a:lstStyle/>
                    <a:p>
                      <a:r>
                        <a:rPr lang="en-US" altLang="zh-CN" sz="1600" dirty="0" smtClean="0">
                          <a:latin typeface="微软雅黑 Light" panose="020B0502040204020203" pitchFamily="34" charset="-122"/>
                          <a:ea typeface="微软雅黑 Light" panose="020B0502040204020203" pitchFamily="34" charset="-122"/>
                        </a:rPr>
                        <a:t>expiration</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smtClean="0">
                          <a:latin typeface="微软雅黑 Light" panose="020B0502040204020203" pitchFamily="34" charset="-122"/>
                          <a:ea typeface="微软雅黑 Light" panose="020B0502040204020203" pitchFamily="34" charset="-122"/>
                        </a:rPr>
                        <a:t>消息的过期时刻， 字符串，但是呈现格式为整型，精确到秒</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r>
              <a:tr h="652338">
                <a:tc>
                  <a:txBody>
                    <a:bodyPr/>
                    <a:lstStyle/>
                    <a:p>
                      <a:r>
                        <a:rPr lang="en-US" altLang="zh-CN" sz="1600" dirty="0" smtClean="0">
                          <a:latin typeface="微软雅黑 Light" panose="020B0502040204020203" pitchFamily="34" charset="-122"/>
                          <a:ea typeface="微软雅黑 Light" panose="020B0502040204020203" pitchFamily="34" charset="-122"/>
                        </a:rPr>
                        <a:t>delivery-mode</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smtClean="0">
                          <a:latin typeface="微软雅黑 Light" panose="020B0502040204020203" pitchFamily="34" charset="-122"/>
                          <a:ea typeface="微软雅黑 Light" panose="020B0502040204020203" pitchFamily="34" charset="-122"/>
                        </a:rPr>
                        <a:t>消息的持久化类型，</a:t>
                      </a:r>
                      <a:r>
                        <a:rPr lang="en-US" altLang="zh-CN" sz="1600" dirty="0" smtClean="0">
                          <a:latin typeface="微软雅黑 Light" panose="020B0502040204020203" pitchFamily="34" charset="-122"/>
                          <a:ea typeface="微软雅黑 Light" panose="020B0502040204020203" pitchFamily="34" charset="-122"/>
                        </a:rPr>
                        <a:t>1</a:t>
                      </a:r>
                      <a:r>
                        <a:rPr lang="zh-CN" altLang="en-US" sz="1600" dirty="0" smtClean="0">
                          <a:latin typeface="微软雅黑 Light" panose="020B0502040204020203" pitchFamily="34" charset="-122"/>
                          <a:ea typeface="微软雅黑 Light" panose="020B0502040204020203" pitchFamily="34" charset="-122"/>
                        </a:rPr>
                        <a:t>为非持久化，</a:t>
                      </a:r>
                      <a:r>
                        <a:rPr lang="en-US" altLang="zh-CN" sz="1600" dirty="0" smtClean="0">
                          <a:latin typeface="微软雅黑 Light" panose="020B0502040204020203" pitchFamily="34" charset="-122"/>
                          <a:ea typeface="微软雅黑 Light" panose="020B0502040204020203" pitchFamily="34" charset="-122"/>
                        </a:rPr>
                        <a:t>2</a:t>
                      </a:r>
                      <a:r>
                        <a:rPr lang="zh-CN" altLang="en-US" sz="1600" dirty="0" smtClean="0">
                          <a:latin typeface="微软雅黑 Light" panose="020B0502040204020203" pitchFamily="34" charset="-122"/>
                          <a:ea typeface="微软雅黑 Light" panose="020B0502040204020203" pitchFamily="34" charset="-122"/>
                        </a:rPr>
                        <a:t>为持久化，性能影响巨大</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r>
              <a:tr h="377669">
                <a:tc>
                  <a:txBody>
                    <a:bodyPr/>
                    <a:lstStyle/>
                    <a:p>
                      <a:r>
                        <a:rPr lang="en-US" altLang="zh-CN" sz="1600" dirty="0" smtClean="0">
                          <a:latin typeface="微软雅黑 Light" panose="020B0502040204020203" pitchFamily="34" charset="-122"/>
                          <a:ea typeface="微软雅黑 Light" panose="020B0502040204020203" pitchFamily="34" charset="-122"/>
                        </a:rPr>
                        <a:t>app-id</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smtClean="0">
                          <a:latin typeface="微软雅黑 Light" panose="020B0502040204020203" pitchFamily="34" charset="-122"/>
                          <a:ea typeface="微软雅黑 Light" panose="020B0502040204020203" pitchFamily="34" charset="-122"/>
                        </a:rPr>
                        <a:t>应用程序的类型和版本号</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r>
              <a:tr h="377669">
                <a:tc>
                  <a:txBody>
                    <a:bodyPr/>
                    <a:lstStyle/>
                    <a:p>
                      <a:r>
                        <a:rPr lang="en-US" altLang="zh-CN" sz="1600" dirty="0" smtClean="0">
                          <a:latin typeface="微软雅黑 Light" panose="020B0502040204020203" pitchFamily="34" charset="-122"/>
                          <a:ea typeface="微软雅黑 Light" panose="020B0502040204020203" pitchFamily="34" charset="-122"/>
                        </a:rPr>
                        <a:t>user-id</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smtClean="0">
                          <a:latin typeface="微软雅黑 Light" panose="020B0502040204020203" pitchFamily="34" charset="-122"/>
                          <a:ea typeface="微软雅黑 Light" panose="020B0502040204020203" pitchFamily="34" charset="-122"/>
                        </a:rPr>
                        <a:t>标识已登录用户，极少使用</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r>
              <a:tr h="599781">
                <a:tc>
                  <a:txBody>
                    <a:bodyPr/>
                    <a:lstStyle/>
                    <a:p>
                      <a:r>
                        <a:rPr lang="en-US" altLang="zh-CN" sz="1600" dirty="0" smtClean="0">
                          <a:latin typeface="微软雅黑 Light" panose="020B0502040204020203" pitchFamily="34" charset="-122"/>
                          <a:ea typeface="微软雅黑 Light" panose="020B0502040204020203" pitchFamily="34" charset="-122"/>
                        </a:rPr>
                        <a:t>type</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smtClean="0">
                          <a:latin typeface="微软雅黑 Light" panose="020B0502040204020203" pitchFamily="34" charset="-122"/>
                          <a:ea typeface="微软雅黑 Light" panose="020B0502040204020203" pitchFamily="34" charset="-122"/>
                        </a:rPr>
                        <a:t>消息类型名称，完全由应用决定如何使用该字段</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r>
              <a:tr h="377669">
                <a:tc>
                  <a:txBody>
                    <a:bodyPr/>
                    <a:lstStyle/>
                    <a:p>
                      <a:r>
                        <a:rPr lang="en-US" altLang="zh-CN" sz="1600" dirty="0" smtClean="0">
                          <a:latin typeface="微软雅黑 Light" panose="020B0502040204020203" pitchFamily="34" charset="-122"/>
                          <a:ea typeface="微软雅黑 Light" panose="020B0502040204020203" pitchFamily="34" charset="-122"/>
                        </a:rPr>
                        <a:t>reply-to</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smtClean="0">
                          <a:latin typeface="微软雅黑 Light" panose="020B0502040204020203" pitchFamily="34" charset="-122"/>
                          <a:ea typeface="微软雅黑 Light" panose="020B0502040204020203" pitchFamily="34" charset="-122"/>
                        </a:rPr>
                        <a:t>构建回复消息的私有响应队列</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r>
              <a:tr h="377669">
                <a:tc>
                  <a:txBody>
                    <a:bodyPr/>
                    <a:lstStyle/>
                    <a:p>
                      <a:r>
                        <a:rPr lang="en-US" altLang="zh-CN" sz="1600" dirty="0" smtClean="0">
                          <a:latin typeface="微软雅黑 Light" panose="020B0502040204020203" pitchFamily="34" charset="-122"/>
                          <a:ea typeface="微软雅黑 Light" panose="020B0502040204020203" pitchFamily="34" charset="-122"/>
                        </a:rPr>
                        <a:t>headers</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smtClean="0">
                          <a:latin typeface="微软雅黑 Light" panose="020B0502040204020203" pitchFamily="34" charset="-122"/>
                          <a:ea typeface="微软雅黑 Light" panose="020B0502040204020203" pitchFamily="34" charset="-122"/>
                        </a:rPr>
                        <a:t>键</a:t>
                      </a:r>
                      <a:r>
                        <a:rPr lang="en-US" altLang="zh-CN" sz="1600" dirty="0" smtClean="0">
                          <a:latin typeface="微软雅黑 Light" panose="020B0502040204020203" pitchFamily="34" charset="-122"/>
                          <a:ea typeface="微软雅黑 Light" panose="020B0502040204020203" pitchFamily="34" charset="-122"/>
                        </a:rPr>
                        <a:t>/</a:t>
                      </a:r>
                      <a:r>
                        <a:rPr lang="zh-CN" altLang="en-US" sz="1600" dirty="0" smtClean="0">
                          <a:latin typeface="微软雅黑 Light" panose="020B0502040204020203" pitchFamily="34" charset="-122"/>
                          <a:ea typeface="微软雅黑 Light" panose="020B0502040204020203" pitchFamily="34" charset="-122"/>
                        </a:rPr>
                        <a:t>值对表，用户自定义任意的键和值</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r>
              <a:tr h="377669">
                <a:tc>
                  <a:txBody>
                    <a:bodyPr/>
                    <a:lstStyle/>
                    <a:p>
                      <a:r>
                        <a:rPr lang="en-US" altLang="zh-CN" sz="1600" dirty="0" smtClean="0">
                          <a:latin typeface="微软雅黑 Light" panose="020B0502040204020203" pitchFamily="34" charset="-122"/>
                          <a:ea typeface="微软雅黑 Light" panose="020B0502040204020203" pitchFamily="34" charset="-122"/>
                        </a:rPr>
                        <a:t>priority</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smtClean="0">
                          <a:latin typeface="微软雅黑 Light" panose="020B0502040204020203" pitchFamily="34" charset="-122"/>
                          <a:ea typeface="微软雅黑 Light" panose="020B0502040204020203" pitchFamily="34" charset="-122"/>
                        </a:rPr>
                        <a:t>指定队列中消息的优先级</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r>
            </a:tbl>
          </a:graphicData>
        </a:graphic>
      </p:graphicFrame>
      <p:pic>
        <p:nvPicPr>
          <p:cNvPr id="1026" name="Picture 2" descr="E:\VIP二期\消息中间件\img\RabbitMQ中的消息.png"/>
          <p:cNvPicPr>
            <a:picLocks noChangeAspect="1" noChangeArrowheads="1"/>
          </p:cNvPicPr>
          <p:nvPr/>
        </p:nvPicPr>
        <p:blipFill>
          <a:blip r:embed="rId4"/>
          <a:srcRect/>
          <a:stretch>
            <a:fillRect/>
          </a:stretch>
        </p:blipFill>
        <p:spPr bwMode="auto">
          <a:xfrm>
            <a:off x="342358" y="1594717"/>
            <a:ext cx="4707417" cy="5303779"/>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3" y="1052769"/>
            <a:ext cx="1154789" cy="84302"/>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7"/>
            <a:ext cx="4856934"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en-US" altLang="zh-CN" sz="2665" dirty="0" smtClean="0">
                <a:solidFill>
                  <a:srgbClr val="1D69A3"/>
                </a:solidFill>
                <a:latin typeface="微软雅黑" panose="020B0503020204020204" pitchFamily="34" charset="-122"/>
                <a:ea typeface="微软雅黑" panose="020B0503020204020204" pitchFamily="34" charset="-122"/>
              </a:rPr>
              <a:t>Request-Response</a:t>
            </a:r>
            <a:r>
              <a:rPr lang="zh-CN" altLang="en-US" sz="2665" dirty="0" smtClean="0">
                <a:solidFill>
                  <a:srgbClr val="1D69A3"/>
                </a:solidFill>
                <a:latin typeface="微软雅黑" panose="020B0503020204020204" pitchFamily="34" charset="-122"/>
                <a:ea typeface="微软雅黑" panose="020B0503020204020204" pitchFamily="34" charset="-122"/>
              </a:rPr>
              <a:t>模式</a:t>
            </a:r>
          </a:p>
        </p:txBody>
      </p:sp>
      <p:sp>
        <p:nvSpPr>
          <p:cNvPr id="15362" name="AutoShape 2" descr="https://img-blog.csdn.net/20170606084851272?watermark/2/text/aHR0cDovL2Jsb2cuY3Nkbi5uZXQvcXpjc3U=/font/5a6L5L2T/fontsize/400/fill/I0JBQkFCMA==/dissolve/70/gravity/SouthEast"/>
          <p:cNvSpPr>
            <a:spLocks noChangeAspect="1" noChangeArrowheads="1"/>
          </p:cNvSpPr>
          <p:nvPr/>
        </p:nvSpPr>
        <p:spPr bwMode="auto">
          <a:xfrm>
            <a:off x="149782" y="-163055"/>
            <a:ext cx="293449" cy="344030"/>
          </a:xfrm>
          <a:prstGeom prst="rect">
            <a:avLst/>
          </a:prstGeom>
          <a:noFill/>
        </p:spPr>
        <p:txBody>
          <a:bodyPr vert="horz" wrap="square" lIns="91440" tIns="45720" rIns="91440" bIns="45720" numCol="1" anchor="t" anchorCtr="0" compatLnSpc="1"/>
          <a:lstStyle/>
          <a:p>
            <a:endParaRPr lang="zh-CN" altLang="en-US"/>
          </a:p>
        </p:txBody>
      </p:sp>
      <p:sp>
        <p:nvSpPr>
          <p:cNvPr id="15364" name="AutoShape 4" descr="https://img-blog.csdn.net/20170606084851272?watermark/2/text/aHR0cDovL2Jsb2cuY3Nkbi5uZXQvcXpjc3U=/font/5a6L5L2T/fontsize/400/fill/I0JBQkFCMA==/dissolve/70/gravity/SouthEast"/>
          <p:cNvSpPr>
            <a:spLocks noChangeAspect="1" noChangeArrowheads="1"/>
          </p:cNvSpPr>
          <p:nvPr/>
        </p:nvSpPr>
        <p:spPr bwMode="auto">
          <a:xfrm>
            <a:off x="149782" y="-163055"/>
            <a:ext cx="293449" cy="344030"/>
          </a:xfrm>
          <a:prstGeom prst="rect">
            <a:avLst/>
          </a:prstGeom>
          <a:noFill/>
        </p:spPr>
        <p:txBody>
          <a:bodyPr vert="horz" wrap="square" lIns="91440" tIns="45720" rIns="91440" bIns="45720" numCol="1" anchor="t" anchorCtr="0" compatLnSpc="1"/>
          <a:lstStyle/>
          <a:p>
            <a:endParaRPr lang="zh-CN" altLang="en-US"/>
          </a:p>
        </p:txBody>
      </p:sp>
      <p:sp>
        <p:nvSpPr>
          <p:cNvPr id="15366" name="AutoShape 6" descr="四次挥手"/>
          <p:cNvSpPr>
            <a:spLocks noChangeAspect="1" noChangeArrowheads="1"/>
          </p:cNvSpPr>
          <p:nvPr/>
        </p:nvSpPr>
        <p:spPr bwMode="auto">
          <a:xfrm>
            <a:off x="149782" y="-163055"/>
            <a:ext cx="293449" cy="344030"/>
          </a:xfrm>
          <a:prstGeom prst="rect">
            <a:avLst/>
          </a:prstGeom>
          <a:noFill/>
        </p:spPr>
        <p:txBody>
          <a:bodyPr vert="horz" wrap="square" lIns="91440" tIns="45720" rIns="91440" bIns="45720" numCol="1" anchor="t" anchorCtr="0" compatLnSpc="1"/>
          <a:lstStyle/>
          <a:p>
            <a:endParaRPr lang="zh-CN" altLang="en-US"/>
          </a:p>
        </p:txBody>
      </p:sp>
      <p:pic>
        <p:nvPicPr>
          <p:cNvPr id="14" name="Picture 2" descr="http://dl2.iteye.com/upload/attachment/0086/5402/b031376e-2af7-3502-b235-8c4db1ad890f.jpg"/>
          <p:cNvPicPr>
            <a:picLocks noChangeAspect="1" noChangeArrowheads="1"/>
          </p:cNvPicPr>
          <p:nvPr/>
        </p:nvPicPr>
        <p:blipFill>
          <a:blip r:embed="rId4"/>
          <a:srcRect/>
          <a:stretch>
            <a:fillRect/>
          </a:stretch>
        </p:blipFill>
        <p:spPr bwMode="auto">
          <a:xfrm>
            <a:off x="1177925" y="3365500"/>
            <a:ext cx="7381875" cy="3143250"/>
          </a:xfrm>
          <a:prstGeom prst="rect">
            <a:avLst/>
          </a:prstGeom>
          <a:noFill/>
        </p:spPr>
      </p:pic>
      <p:sp>
        <p:nvSpPr>
          <p:cNvPr id="15" name="矩形 14"/>
          <p:cNvSpPr/>
          <p:nvPr/>
        </p:nvSpPr>
        <p:spPr>
          <a:xfrm>
            <a:off x="639762" y="1431836"/>
            <a:ext cx="9875837" cy="923330"/>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我们前面的学习模式中都是一方负责发送消息而另外一方负责处理。而我们实际中的很多应用相当于一种一应一答的过程，需要双方都能给对方发送消息。于是请求</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应答的这种通信方式也很重要。它也应用的很普遍。 </a:t>
            </a:r>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3" y="1052769"/>
            <a:ext cx="1154789" cy="84302"/>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7"/>
            <a:ext cx="3566141"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与</a:t>
            </a:r>
            <a:r>
              <a:rPr lang="en-US" altLang="zh-CN" sz="2665" dirty="0" smtClean="0">
                <a:solidFill>
                  <a:srgbClr val="1D69A3"/>
                </a:solidFill>
                <a:latin typeface="微软雅黑" panose="020B0503020204020204" pitchFamily="34" charset="-122"/>
                <a:ea typeface="微软雅黑" panose="020B0503020204020204" pitchFamily="34" charset="-122"/>
              </a:rPr>
              <a:t>Spring</a:t>
            </a:r>
            <a:r>
              <a:rPr lang="zh-CN" altLang="en-US" sz="2665" dirty="0" smtClean="0">
                <a:solidFill>
                  <a:srgbClr val="1D69A3"/>
                </a:solidFill>
                <a:latin typeface="微软雅黑" panose="020B0503020204020204" pitchFamily="34" charset="-122"/>
                <a:ea typeface="微软雅黑" panose="020B0503020204020204" pitchFamily="34" charset="-122"/>
              </a:rPr>
              <a:t>集成</a:t>
            </a:r>
          </a:p>
        </p:txBody>
      </p:sp>
      <p:sp>
        <p:nvSpPr>
          <p:cNvPr id="18" name="矩形 17"/>
          <p:cNvSpPr/>
          <p:nvPr/>
        </p:nvSpPr>
        <p:spPr>
          <a:xfrm>
            <a:off x="623581" y="1327199"/>
            <a:ext cx="3768990" cy="2539157"/>
          </a:xfrm>
          <a:prstGeom prst="rect">
            <a:avLst/>
          </a:prstGeom>
        </p:spPr>
        <p:txBody>
          <a:bodyPr wrap="square">
            <a:spAutoFit/>
          </a:bodyPr>
          <a:lstStyle/>
          <a:p>
            <a:pPr>
              <a:lnSpc>
                <a:spcPct val="150000"/>
              </a:lnSpc>
              <a:spcBef>
                <a:spcPts val="600"/>
              </a:spcBef>
              <a:buFont typeface="Wingdings" panose="05000000000000000000" pitchFamily="2" charset="2"/>
              <a:buChar char="Ø"/>
            </a:pPr>
            <a:r>
              <a:rPr lang="en-US" altLang="zh-CN" sz="2400" dirty="0" err="1" smtClean="0">
                <a:latin typeface="微软雅黑 Light" panose="020B0502040204020203" pitchFamily="34" charset="-122"/>
                <a:ea typeface="微软雅黑 Light" panose="020B0502040204020203" pitchFamily="34" charset="-122"/>
              </a:rPr>
              <a:t>Pom</a:t>
            </a:r>
            <a:r>
              <a:rPr lang="zh-CN" altLang="en-US" sz="2400" dirty="0" smtClean="0">
                <a:latin typeface="微软雅黑 Light" panose="020B0502040204020203" pitchFamily="34" charset="-122"/>
                <a:ea typeface="微软雅黑 Light" panose="020B0502040204020203" pitchFamily="34" charset="-122"/>
              </a:rPr>
              <a:t>文件配置</a:t>
            </a:r>
            <a:endParaRPr lang="en-US" altLang="zh-CN" sz="2400" dirty="0" smtClean="0">
              <a:latin typeface="微软雅黑 Light" panose="020B0502040204020203" pitchFamily="34" charset="-122"/>
              <a:ea typeface="微软雅黑 Light" panose="020B0502040204020203" pitchFamily="34" charset="-122"/>
            </a:endParaRPr>
          </a:p>
          <a:p>
            <a:pPr>
              <a:lnSpc>
                <a:spcPct val="150000"/>
              </a:lnSpc>
              <a:spcBef>
                <a:spcPts val="600"/>
              </a:spcBef>
              <a:buFont typeface="Wingdings" panose="05000000000000000000" pitchFamily="2" charset="2"/>
              <a:buChar char="Ø"/>
            </a:pPr>
            <a:r>
              <a:rPr lang="zh-CN" altLang="en-US" sz="2400" dirty="0" smtClean="0"/>
              <a:t>统一配置</a:t>
            </a:r>
            <a:endParaRPr lang="en-US" altLang="zh-CN" sz="2400" dirty="0" smtClean="0"/>
          </a:p>
          <a:p>
            <a:pPr>
              <a:lnSpc>
                <a:spcPct val="150000"/>
              </a:lnSpc>
              <a:spcBef>
                <a:spcPts val="600"/>
              </a:spcBef>
              <a:buFont typeface="Wingdings" panose="05000000000000000000" pitchFamily="2" charset="2"/>
              <a:buChar char="Ø"/>
            </a:pPr>
            <a:r>
              <a:rPr lang="zh-CN" altLang="en-US" sz="2400" dirty="0" smtClean="0"/>
              <a:t>生产者处理</a:t>
            </a:r>
            <a:endParaRPr lang="en-US" altLang="zh-CN" sz="2400" dirty="0" smtClean="0"/>
          </a:p>
          <a:p>
            <a:pPr>
              <a:lnSpc>
                <a:spcPct val="150000"/>
              </a:lnSpc>
              <a:spcBef>
                <a:spcPts val="600"/>
              </a:spcBef>
              <a:buFont typeface="Wingdings" panose="05000000000000000000" pitchFamily="2" charset="2"/>
              <a:buChar char="Ø"/>
            </a:pPr>
            <a:r>
              <a:rPr lang="zh-CN" altLang="en-US" sz="2400" dirty="0" smtClean="0"/>
              <a:t>消费者处理</a:t>
            </a:r>
            <a:endParaRPr lang="zh-CN" altLang="en-US" sz="2400" dirty="0"/>
          </a:p>
        </p:txBody>
      </p:sp>
      <p:pic>
        <p:nvPicPr>
          <p:cNvPr id="10" name="图片 9" descr="交换器类型-Topic"/>
          <p:cNvPicPr>
            <a:picLocks noChangeAspect="1"/>
          </p:cNvPicPr>
          <p:nvPr/>
        </p:nvPicPr>
        <p:blipFill>
          <a:blip r:embed="rId4" cstate="print"/>
          <a:stretch>
            <a:fillRect/>
          </a:stretch>
        </p:blipFill>
        <p:spPr>
          <a:xfrm>
            <a:off x="5997372" y="3029939"/>
            <a:ext cx="5584708" cy="4560198"/>
          </a:xfrm>
          <a:prstGeom prst="rect">
            <a:avLst/>
          </a:prstGeom>
        </p:spPr>
      </p:pic>
      <p:pic>
        <p:nvPicPr>
          <p:cNvPr id="11" name="图片 10" descr="交换器类型-Fanout"/>
          <p:cNvPicPr>
            <a:picLocks noChangeAspect="1"/>
          </p:cNvPicPr>
          <p:nvPr/>
        </p:nvPicPr>
        <p:blipFill>
          <a:blip r:embed="rId5" cstate="print"/>
          <a:stretch>
            <a:fillRect/>
          </a:stretch>
        </p:blipFill>
        <p:spPr>
          <a:xfrm>
            <a:off x="6098246" y="245920"/>
            <a:ext cx="4374229" cy="272129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3" y="1052769"/>
            <a:ext cx="1154789" cy="84302"/>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7"/>
            <a:ext cx="3566141"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与</a:t>
            </a:r>
            <a:r>
              <a:rPr lang="en-US" altLang="zh-CN" sz="2665" dirty="0" err="1" smtClean="0">
                <a:solidFill>
                  <a:srgbClr val="1D69A3"/>
                </a:solidFill>
                <a:latin typeface="微软雅黑" panose="020B0503020204020204" pitchFamily="34" charset="-122"/>
                <a:ea typeface="微软雅黑" panose="020B0503020204020204" pitchFamily="34" charset="-122"/>
              </a:rPr>
              <a:t>SpringBoot</a:t>
            </a:r>
            <a:r>
              <a:rPr lang="zh-CN" altLang="en-US" sz="2665" dirty="0" smtClean="0">
                <a:solidFill>
                  <a:srgbClr val="1D69A3"/>
                </a:solidFill>
                <a:latin typeface="微软雅黑" panose="020B0503020204020204" pitchFamily="34" charset="-122"/>
                <a:ea typeface="微软雅黑" panose="020B0503020204020204" pitchFamily="34" charset="-122"/>
              </a:rPr>
              <a:t>集成</a:t>
            </a:r>
          </a:p>
        </p:txBody>
      </p:sp>
      <p:sp>
        <p:nvSpPr>
          <p:cNvPr id="19" name="矩形 18"/>
          <p:cNvSpPr/>
          <p:nvPr/>
        </p:nvSpPr>
        <p:spPr>
          <a:xfrm>
            <a:off x="467686" y="1552968"/>
            <a:ext cx="6523664" cy="5032147"/>
          </a:xfrm>
          <a:prstGeom prst="rect">
            <a:avLst/>
          </a:prstGeom>
        </p:spPr>
        <p:txBody>
          <a:bodyPr wrap="square">
            <a:spAutoFit/>
          </a:bodyPr>
          <a:lstStyle/>
          <a:p>
            <a:pPr>
              <a:lnSpc>
                <a:spcPct val="150000"/>
              </a:lnSpc>
              <a:spcBef>
                <a:spcPts val="600"/>
              </a:spcBef>
              <a:buBlip>
                <a:blip r:embed="rId4"/>
              </a:buBlip>
            </a:pPr>
            <a:r>
              <a:rPr lang="en-US" altLang="zh-CN" sz="2400" b="1" dirty="0" err="1" smtClean="0">
                <a:latin typeface="微软雅黑 Light" panose="020B0502040204020203" pitchFamily="34" charset="-122"/>
                <a:ea typeface="微软雅黑 Light" panose="020B0502040204020203" pitchFamily="34" charset="-122"/>
              </a:rPr>
              <a:t>SpringBoot</a:t>
            </a:r>
            <a:r>
              <a:rPr lang="zh-CN" altLang="en-US" sz="2400" b="1" dirty="0" smtClean="0">
                <a:latin typeface="微软雅黑 Light" panose="020B0502040204020203" pitchFamily="34" charset="-122"/>
                <a:ea typeface="微软雅黑 Light" panose="020B0502040204020203" pitchFamily="34" charset="-122"/>
              </a:rPr>
              <a:t>整合</a:t>
            </a:r>
            <a:r>
              <a:rPr lang="en-US" altLang="zh-CN" sz="2400" b="1" dirty="0" err="1" smtClean="0">
                <a:latin typeface="微软雅黑 Light" panose="020B0502040204020203" pitchFamily="34" charset="-122"/>
                <a:ea typeface="微软雅黑 Light" panose="020B0502040204020203" pitchFamily="34" charset="-122"/>
              </a:rPr>
              <a:t>RabbitMQ</a:t>
            </a:r>
            <a:endParaRPr lang="en-US" altLang="zh-CN" sz="2400" b="1" dirty="0" smtClean="0">
              <a:latin typeface="微软雅黑 Light" panose="020B0502040204020203" pitchFamily="34" charset="-122"/>
              <a:ea typeface="微软雅黑 Light" panose="020B0502040204020203" pitchFamily="34" charset="-122"/>
            </a:endParaRPr>
          </a:p>
          <a:p>
            <a:pPr>
              <a:lnSpc>
                <a:spcPct val="150000"/>
              </a:lnSpc>
              <a:spcBef>
                <a:spcPts val="600"/>
              </a:spcBef>
              <a:buFont typeface="Wingdings" pitchFamily="2" charset="2"/>
              <a:buChar char="Ø"/>
            </a:pPr>
            <a:r>
              <a:rPr lang="en-US" altLang="zh-CN" sz="2000" b="1" dirty="0" err="1" smtClean="0">
                <a:latin typeface="微软雅黑 Light" panose="020B0502040204020203" pitchFamily="34" charset="-122"/>
                <a:ea typeface="微软雅黑 Light" panose="020B0502040204020203" pitchFamily="34" charset="-122"/>
              </a:rPr>
              <a:t>Pom</a:t>
            </a:r>
            <a:r>
              <a:rPr lang="zh-CN" altLang="en-US" sz="2000" b="1" dirty="0" smtClean="0">
                <a:latin typeface="微软雅黑 Light" panose="020B0502040204020203" pitchFamily="34" charset="-122"/>
                <a:ea typeface="微软雅黑 Light" panose="020B0502040204020203" pitchFamily="34" charset="-122"/>
              </a:rPr>
              <a:t>文件</a:t>
            </a:r>
            <a:endParaRPr lang="en-US" altLang="zh-CN" sz="2000" b="1" dirty="0" smtClean="0">
              <a:latin typeface="微软雅黑 Light" panose="020B0502040204020203" pitchFamily="34" charset="-122"/>
              <a:ea typeface="微软雅黑 Light" panose="020B0502040204020203" pitchFamily="34" charset="-122"/>
            </a:endParaRPr>
          </a:p>
          <a:p>
            <a:pPr>
              <a:lnSpc>
                <a:spcPct val="150000"/>
              </a:lnSpc>
              <a:spcBef>
                <a:spcPts val="600"/>
              </a:spcBef>
              <a:buFont typeface="Wingdings" pitchFamily="2" charset="2"/>
              <a:buChar char="Ø"/>
            </a:pPr>
            <a:r>
              <a:rPr lang="zh-CN" altLang="en-US" sz="2000" b="1" dirty="0" smtClean="0">
                <a:latin typeface="微软雅黑 Light" panose="020B0502040204020203" pitchFamily="34" charset="-122"/>
                <a:ea typeface="微软雅黑 Light" panose="020B0502040204020203" pitchFamily="34" charset="-122"/>
              </a:rPr>
              <a:t>统一配置</a:t>
            </a:r>
            <a:endParaRPr lang="en-US" altLang="zh-CN" sz="2000" b="1" dirty="0" smtClean="0">
              <a:latin typeface="微软雅黑 Light" panose="020B0502040204020203" pitchFamily="34" charset="-122"/>
              <a:ea typeface="微软雅黑 Light" panose="020B0502040204020203" pitchFamily="34" charset="-122"/>
            </a:endParaRPr>
          </a:p>
          <a:p>
            <a:pPr>
              <a:spcBef>
                <a:spcPts val="600"/>
              </a:spcBef>
              <a:buFont typeface="Wingdings" pitchFamily="2" charset="2"/>
              <a:buChar char="u"/>
            </a:pPr>
            <a:r>
              <a:rPr lang="zh-CN" altLang="en-US" sz="1600" b="1" dirty="0" smtClean="0">
                <a:latin typeface="微软雅黑 Light" panose="020B0502040204020203" pitchFamily="34" charset="-122"/>
                <a:ea typeface="微软雅黑 Light" panose="020B0502040204020203" pitchFamily="34" charset="-122"/>
              </a:rPr>
              <a:t>连接</a:t>
            </a:r>
            <a:endParaRPr lang="en-US" altLang="zh-CN" sz="1600" b="1" dirty="0" smtClean="0">
              <a:latin typeface="微软雅黑 Light" panose="020B0502040204020203" pitchFamily="34" charset="-122"/>
              <a:ea typeface="微软雅黑 Light" panose="020B0502040204020203" pitchFamily="34" charset="-122"/>
            </a:endParaRPr>
          </a:p>
          <a:p>
            <a:pPr>
              <a:spcBef>
                <a:spcPts val="600"/>
              </a:spcBef>
              <a:buFont typeface="Wingdings" pitchFamily="2" charset="2"/>
              <a:buChar char="u"/>
            </a:pPr>
            <a:r>
              <a:rPr lang="zh-CN" altLang="en-US" sz="1600" b="1" dirty="0" smtClean="0">
                <a:latin typeface="微软雅黑 Light" panose="020B0502040204020203" pitchFamily="34" charset="-122"/>
                <a:ea typeface="微软雅黑 Light" panose="020B0502040204020203" pitchFamily="34" charset="-122"/>
              </a:rPr>
              <a:t>队列、交换器、绑定</a:t>
            </a:r>
            <a:endParaRPr lang="en-US" altLang="zh-CN" sz="1600" b="1" dirty="0" smtClean="0">
              <a:latin typeface="微软雅黑 Light" panose="020B0502040204020203" pitchFamily="34" charset="-122"/>
              <a:ea typeface="微软雅黑 Light" panose="020B0502040204020203" pitchFamily="34" charset="-122"/>
            </a:endParaRPr>
          </a:p>
          <a:p>
            <a:pPr>
              <a:spcBef>
                <a:spcPts val="600"/>
              </a:spcBef>
              <a:buFont typeface="Wingdings" pitchFamily="2" charset="2"/>
              <a:buChar char="u"/>
            </a:pPr>
            <a:r>
              <a:rPr lang="zh-CN" altLang="en-US" sz="1600" b="1" dirty="0" smtClean="0">
                <a:latin typeface="微软雅黑 Light" panose="020B0502040204020203" pitchFamily="34" charset="-122"/>
                <a:ea typeface="微软雅黑 Light" panose="020B0502040204020203" pitchFamily="34" charset="-122"/>
              </a:rPr>
              <a:t>生产者</a:t>
            </a:r>
            <a:endParaRPr lang="en-US" altLang="zh-CN" sz="1600" b="1" dirty="0" smtClean="0">
              <a:latin typeface="微软雅黑 Light" panose="020B0502040204020203" pitchFamily="34" charset="-122"/>
              <a:ea typeface="微软雅黑 Light" panose="020B0502040204020203" pitchFamily="34" charset="-122"/>
            </a:endParaRPr>
          </a:p>
          <a:p>
            <a:pPr>
              <a:spcBef>
                <a:spcPts val="600"/>
              </a:spcBef>
              <a:buFont typeface="Wingdings" pitchFamily="2" charset="2"/>
              <a:buChar char="u"/>
            </a:pPr>
            <a:r>
              <a:rPr lang="zh-CN" altLang="en-US" sz="1600" b="1" dirty="0" smtClean="0">
                <a:latin typeface="微软雅黑 Light" panose="020B0502040204020203" pitchFamily="34" charset="-122"/>
                <a:ea typeface="微软雅黑 Light" panose="020B0502040204020203" pitchFamily="34" charset="-122"/>
              </a:rPr>
              <a:t>消费者</a:t>
            </a:r>
            <a:endParaRPr lang="en-US" altLang="zh-CN" sz="1600" b="1" dirty="0" smtClean="0">
              <a:latin typeface="微软雅黑 Light" panose="020B0502040204020203" pitchFamily="34" charset="-122"/>
              <a:ea typeface="微软雅黑 Light" panose="020B0502040204020203" pitchFamily="34" charset="-122"/>
            </a:endParaRPr>
          </a:p>
          <a:p>
            <a:pPr>
              <a:spcBef>
                <a:spcPts val="600"/>
              </a:spcBef>
            </a:pPr>
            <a:endParaRPr lang="en-US" altLang="zh-CN" sz="1600" b="1" dirty="0" smtClean="0">
              <a:latin typeface="微软雅黑 Light" panose="020B0502040204020203" pitchFamily="34" charset="-122"/>
              <a:ea typeface="微软雅黑 Light" panose="020B0502040204020203" pitchFamily="34" charset="-122"/>
            </a:endParaRPr>
          </a:p>
          <a:p>
            <a:pPr>
              <a:lnSpc>
                <a:spcPct val="150000"/>
              </a:lnSpc>
              <a:spcBef>
                <a:spcPts val="600"/>
              </a:spcBef>
              <a:buFont typeface="Wingdings" pitchFamily="2" charset="2"/>
              <a:buChar char="Ø"/>
            </a:pPr>
            <a:r>
              <a:rPr lang="zh-CN" altLang="en-US" sz="2000" b="1" dirty="0" smtClean="0">
                <a:latin typeface="微软雅黑 Light" panose="020B0502040204020203" pitchFamily="34" charset="-122"/>
                <a:ea typeface="微软雅黑 Light" panose="020B0502040204020203" pitchFamily="34" charset="-122"/>
              </a:rPr>
              <a:t>演示效果</a:t>
            </a:r>
            <a:endParaRPr lang="en-US" altLang="zh-CN" sz="2000" b="1" dirty="0" smtClean="0">
              <a:latin typeface="微软雅黑 Light" panose="020B0502040204020203" pitchFamily="34" charset="-122"/>
              <a:ea typeface="微软雅黑 Light" panose="020B0502040204020203" pitchFamily="34" charset="-122"/>
            </a:endParaRPr>
          </a:p>
          <a:p>
            <a:pPr>
              <a:spcBef>
                <a:spcPts val="600"/>
              </a:spcBef>
              <a:buFont typeface="Wingdings" pitchFamily="2" charset="2"/>
              <a:buChar char="u"/>
            </a:pPr>
            <a:r>
              <a:rPr lang="zh-CN" altLang="en-US" sz="1600" b="1" dirty="0" smtClean="0">
                <a:latin typeface="微软雅黑 Light" panose="020B0502040204020203" pitchFamily="34" charset="-122"/>
                <a:ea typeface="微软雅黑 Light" panose="020B0502040204020203" pitchFamily="34" charset="-122"/>
              </a:rPr>
              <a:t>普通类型</a:t>
            </a:r>
            <a:endParaRPr lang="en-US" altLang="zh-CN" sz="1600" b="1" dirty="0" smtClean="0">
              <a:latin typeface="微软雅黑 Light" panose="020B0502040204020203" pitchFamily="34" charset="-122"/>
              <a:ea typeface="微软雅黑 Light" panose="020B0502040204020203" pitchFamily="34" charset="-122"/>
            </a:endParaRPr>
          </a:p>
          <a:p>
            <a:pPr>
              <a:spcBef>
                <a:spcPts val="600"/>
              </a:spcBef>
              <a:buFont typeface="Wingdings" pitchFamily="2" charset="2"/>
              <a:buChar char="u"/>
            </a:pPr>
            <a:r>
              <a:rPr lang="zh-CN" altLang="en-US" sz="1600" b="1" dirty="0" smtClean="0">
                <a:latin typeface="微软雅黑 Light" panose="020B0502040204020203" pitchFamily="34" charset="-122"/>
                <a:ea typeface="微软雅黑 Light" panose="020B0502040204020203" pitchFamily="34" charset="-122"/>
              </a:rPr>
              <a:t>广播类型</a:t>
            </a:r>
            <a:endParaRPr lang="en-US" altLang="zh-CN" sz="1600" b="1" dirty="0" smtClean="0">
              <a:latin typeface="微软雅黑 Light" panose="020B0502040204020203" pitchFamily="34" charset="-122"/>
              <a:ea typeface="微软雅黑 Light" panose="020B0502040204020203" pitchFamily="34" charset="-122"/>
            </a:endParaRPr>
          </a:p>
          <a:p>
            <a:pPr>
              <a:spcBef>
                <a:spcPts val="600"/>
              </a:spcBef>
              <a:buFont typeface="Wingdings" pitchFamily="2" charset="2"/>
              <a:buChar char="u"/>
            </a:pPr>
            <a:r>
              <a:rPr lang="en-US" altLang="zh-CN" sz="1600" b="1" dirty="0" smtClean="0">
                <a:latin typeface="微软雅黑 Light" panose="020B0502040204020203" pitchFamily="34" charset="-122"/>
                <a:ea typeface="微软雅黑 Light" panose="020B0502040204020203" pitchFamily="34" charset="-122"/>
              </a:rPr>
              <a:t>Topic</a:t>
            </a:r>
            <a:r>
              <a:rPr lang="zh-CN" altLang="en-US" sz="1600" b="1" dirty="0" smtClean="0">
                <a:latin typeface="微软雅黑 Light" panose="020B0502040204020203" pitchFamily="34" charset="-122"/>
                <a:ea typeface="微软雅黑 Light" panose="020B0502040204020203" pitchFamily="34" charset="-122"/>
              </a:rPr>
              <a:t>类型</a:t>
            </a:r>
            <a:endParaRPr lang="en-US" altLang="zh-CN" sz="1600" b="1" dirty="0" smtClean="0">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3" y="1052769"/>
            <a:ext cx="1154789" cy="84302"/>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7"/>
            <a:ext cx="4571184"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en-US" altLang="zh-CN" sz="2665" dirty="0" err="1" smtClean="0">
                <a:solidFill>
                  <a:srgbClr val="1D69A3"/>
                </a:solidFill>
                <a:latin typeface="微软雅黑" panose="020B0503020204020204" pitchFamily="34" charset="-122"/>
                <a:ea typeface="微软雅黑" panose="020B0503020204020204" pitchFamily="34" charset="-122"/>
              </a:rPr>
              <a:t>RabbitMQ</a:t>
            </a:r>
            <a:r>
              <a:rPr lang="zh-CN" altLang="en-US" sz="2665" dirty="0" smtClean="0">
                <a:solidFill>
                  <a:srgbClr val="1D69A3"/>
                </a:solidFill>
                <a:latin typeface="微软雅黑" panose="020B0503020204020204" pitchFamily="34" charset="-122"/>
                <a:ea typeface="微软雅黑" panose="020B0503020204020204" pitchFamily="34" charset="-122"/>
              </a:rPr>
              <a:t>异步解构实战</a:t>
            </a:r>
          </a:p>
        </p:txBody>
      </p:sp>
      <p:pic>
        <p:nvPicPr>
          <p:cNvPr id="9" name="Picture 3" descr="E:\VIP二期\消息中间件\img\应用解耦.png"/>
          <p:cNvPicPr>
            <a:picLocks noChangeAspect="1" noChangeArrowheads="1"/>
          </p:cNvPicPr>
          <p:nvPr/>
        </p:nvPicPr>
        <p:blipFill>
          <a:blip r:embed="rId4"/>
          <a:srcRect/>
          <a:stretch>
            <a:fillRect/>
          </a:stretch>
        </p:blipFill>
        <p:spPr bwMode="auto">
          <a:xfrm>
            <a:off x="6290820" y="1115421"/>
            <a:ext cx="5152867" cy="5851165"/>
          </a:xfrm>
          <a:prstGeom prst="rect">
            <a:avLst/>
          </a:prstGeom>
          <a:noFill/>
        </p:spPr>
      </p:pic>
      <p:sp>
        <p:nvSpPr>
          <p:cNvPr id="10" name="矩形 9"/>
          <p:cNvSpPr/>
          <p:nvPr/>
        </p:nvSpPr>
        <p:spPr>
          <a:xfrm>
            <a:off x="467686" y="1552968"/>
            <a:ext cx="6523664" cy="3170099"/>
          </a:xfrm>
          <a:prstGeom prst="rect">
            <a:avLst/>
          </a:prstGeom>
        </p:spPr>
        <p:txBody>
          <a:bodyPr wrap="square">
            <a:spAutoFit/>
          </a:bodyPr>
          <a:lstStyle/>
          <a:p>
            <a:pPr>
              <a:lnSpc>
                <a:spcPct val="150000"/>
              </a:lnSpc>
              <a:spcBef>
                <a:spcPts val="600"/>
              </a:spcBef>
              <a:buBlip>
                <a:blip r:embed="rId5"/>
              </a:buBlip>
            </a:pPr>
            <a:r>
              <a:rPr lang="zh-CN" altLang="en-US" sz="2400" b="1" dirty="0" smtClean="0">
                <a:latin typeface="微软雅黑 Light" panose="020B0502040204020203" pitchFamily="34" charset="-122"/>
                <a:ea typeface="微软雅黑 Light" panose="020B0502040204020203" pitchFamily="34" charset="-122"/>
              </a:rPr>
              <a:t>场景</a:t>
            </a:r>
            <a:endParaRPr lang="en-US" altLang="zh-CN" sz="2400" b="1" dirty="0" smtClean="0">
              <a:latin typeface="微软雅黑 Light" panose="020B0502040204020203" pitchFamily="34" charset="-122"/>
              <a:ea typeface="微软雅黑 Light" panose="020B0502040204020203" pitchFamily="34" charset="-122"/>
            </a:endParaRPr>
          </a:p>
          <a:p>
            <a:pPr>
              <a:lnSpc>
                <a:spcPct val="150000"/>
              </a:lnSpc>
              <a:spcBef>
                <a:spcPts val="600"/>
              </a:spcBef>
              <a:buBlip>
                <a:blip r:embed="rId5"/>
              </a:buBlip>
            </a:pPr>
            <a:endParaRPr lang="en-US" altLang="zh-CN" sz="2400" b="1" dirty="0" smtClean="0">
              <a:latin typeface="微软雅黑 Light" panose="020B0502040204020203" pitchFamily="34" charset="-122"/>
              <a:ea typeface="微软雅黑 Light" panose="020B0502040204020203" pitchFamily="34" charset="-122"/>
            </a:endParaRPr>
          </a:p>
          <a:p>
            <a:pPr>
              <a:lnSpc>
                <a:spcPct val="150000"/>
              </a:lnSpc>
              <a:spcBef>
                <a:spcPts val="600"/>
              </a:spcBef>
              <a:buBlip>
                <a:blip r:embed="rId5"/>
              </a:buBlip>
            </a:pPr>
            <a:r>
              <a:rPr lang="en-US" altLang="zh-CN" sz="2400" b="1" dirty="0" smtClean="0">
                <a:latin typeface="微软雅黑 Light" panose="020B0502040204020203" pitchFamily="34" charset="-122"/>
                <a:ea typeface="微软雅黑 Light" panose="020B0502040204020203" pitchFamily="34" charset="-122"/>
              </a:rPr>
              <a:t>RPC</a:t>
            </a:r>
            <a:r>
              <a:rPr lang="zh-CN" altLang="en-US" sz="2400" b="1" dirty="0" smtClean="0">
                <a:latin typeface="微软雅黑 Light" panose="020B0502040204020203" pitchFamily="34" charset="-122"/>
                <a:ea typeface="微软雅黑 Light" panose="020B0502040204020203" pitchFamily="34" charset="-122"/>
              </a:rPr>
              <a:t>实现</a:t>
            </a:r>
            <a:endParaRPr lang="en-US" altLang="zh-CN" sz="2400" b="1" dirty="0" smtClean="0">
              <a:latin typeface="微软雅黑 Light" panose="020B0502040204020203" pitchFamily="34" charset="-122"/>
              <a:ea typeface="微软雅黑 Light" panose="020B0502040204020203" pitchFamily="34" charset="-122"/>
            </a:endParaRPr>
          </a:p>
          <a:p>
            <a:pPr>
              <a:lnSpc>
                <a:spcPct val="150000"/>
              </a:lnSpc>
              <a:spcBef>
                <a:spcPts val="600"/>
              </a:spcBef>
              <a:buBlip>
                <a:blip r:embed="rId5"/>
              </a:buBlip>
            </a:pPr>
            <a:endParaRPr lang="en-US" altLang="zh-CN" sz="2400" b="1" dirty="0" smtClean="0">
              <a:latin typeface="微软雅黑 Light" panose="020B0502040204020203" pitchFamily="34" charset="-122"/>
              <a:ea typeface="微软雅黑 Light" panose="020B0502040204020203" pitchFamily="34" charset="-122"/>
            </a:endParaRPr>
          </a:p>
          <a:p>
            <a:pPr>
              <a:lnSpc>
                <a:spcPct val="150000"/>
              </a:lnSpc>
              <a:spcBef>
                <a:spcPts val="600"/>
              </a:spcBef>
              <a:buBlip>
                <a:blip r:embed="rId5"/>
              </a:buBlip>
            </a:pPr>
            <a:r>
              <a:rPr lang="en-US" altLang="zh-CN" sz="2400" b="1" dirty="0" err="1" smtClean="0">
                <a:latin typeface="微软雅黑 Light" panose="020B0502040204020203" pitchFamily="34" charset="-122"/>
                <a:ea typeface="微软雅黑 Light" panose="020B0502040204020203" pitchFamily="34" charset="-122"/>
              </a:rPr>
              <a:t>RabbitMQ</a:t>
            </a:r>
            <a:r>
              <a:rPr lang="zh-CN" altLang="en-US" sz="2400" b="1" dirty="0" smtClean="0">
                <a:latin typeface="微软雅黑 Light" panose="020B0502040204020203" pitchFamily="34" charset="-122"/>
                <a:ea typeface="微软雅黑 Light" panose="020B0502040204020203" pitchFamily="34" charset="-122"/>
              </a:rPr>
              <a:t>实现</a:t>
            </a:r>
            <a:endParaRPr lang="en-US" altLang="zh-CN" sz="2400" b="1" dirty="0" smtClean="0">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3" y="1052769"/>
            <a:ext cx="1154789" cy="84302"/>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5" y="418797"/>
            <a:ext cx="2886304" cy="4104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170"/>
            <a:r>
              <a:rPr lang="en-US" altLang="zh-CN" sz="2667" smtClean="0">
                <a:solidFill>
                  <a:srgbClr val="1D69A3"/>
                </a:solidFill>
                <a:latin typeface="微软雅黑" pitchFamily="34" charset="-122"/>
                <a:ea typeface="微软雅黑" pitchFamily="34" charset="-122"/>
              </a:rPr>
              <a:t>RabbitMQ</a:t>
            </a:r>
            <a:r>
              <a:rPr lang="zh-CN" altLang="en-US" sz="2667" smtClean="0">
                <a:solidFill>
                  <a:srgbClr val="1D69A3"/>
                </a:solidFill>
                <a:latin typeface="微软雅黑" pitchFamily="34" charset="-122"/>
                <a:ea typeface="微软雅黑" pitchFamily="34" charset="-122"/>
              </a:rPr>
              <a:t>安装</a:t>
            </a:r>
          </a:p>
        </p:txBody>
      </p:sp>
      <p:sp>
        <p:nvSpPr>
          <p:cNvPr id="10" name="矩形 9"/>
          <p:cNvSpPr/>
          <p:nvPr/>
        </p:nvSpPr>
        <p:spPr>
          <a:xfrm>
            <a:off x="515797" y="1247087"/>
            <a:ext cx="10919558" cy="1754326"/>
          </a:xfrm>
          <a:prstGeom prst="rect">
            <a:avLst/>
          </a:prstGeom>
        </p:spPr>
        <p:txBody>
          <a:bodyPr wrap="square">
            <a:spAutoFit/>
          </a:bodyPr>
          <a:lstStyle/>
          <a:p>
            <a:r>
              <a:rPr lang="en-US" altLang="zh-CN" smtClean="0">
                <a:latin typeface="微软雅黑" pitchFamily="34" charset="-122"/>
                <a:ea typeface="微软雅黑" pitchFamily="34" charset="-122"/>
              </a:rPr>
              <a:t>RabbitMQ</a:t>
            </a:r>
            <a:r>
              <a:rPr lang="zh-CN" altLang="en-US" smtClean="0">
                <a:latin typeface="微软雅黑" pitchFamily="34" charset="-122"/>
                <a:ea typeface="微软雅黑" pitchFamily="34" charset="-122"/>
              </a:rPr>
              <a:t>常用端口：</a:t>
            </a:r>
            <a:r>
              <a:rPr lang="en-US" smtClean="0">
                <a:latin typeface="微软雅黑" pitchFamily="34" charset="-122"/>
                <a:ea typeface="微软雅黑" pitchFamily="34" charset="-122"/>
              </a:rPr>
              <a:t>client</a:t>
            </a:r>
            <a:r>
              <a:rPr lang="zh-CN" altLang="en-US" smtClean="0">
                <a:latin typeface="微软雅黑" pitchFamily="34" charset="-122"/>
                <a:ea typeface="微软雅黑" pitchFamily="34" charset="-122"/>
              </a:rPr>
              <a:t>端通信端口： </a:t>
            </a:r>
            <a:r>
              <a:rPr lang="en-US" altLang="zh-CN" b="1" smtClean="0">
                <a:solidFill>
                  <a:srgbClr val="FF0000"/>
                </a:solidFill>
                <a:latin typeface="微软雅黑" pitchFamily="34" charset="-122"/>
                <a:ea typeface="微软雅黑" pitchFamily="34" charset="-122"/>
              </a:rPr>
              <a:t>5672</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管理端口 ： </a:t>
            </a:r>
            <a:r>
              <a:rPr lang="en-US" altLang="zh-CN" b="1" smtClean="0">
                <a:solidFill>
                  <a:srgbClr val="FF0000"/>
                </a:solidFill>
                <a:latin typeface="微软雅黑" pitchFamily="34" charset="-122"/>
                <a:ea typeface="微软雅黑" pitchFamily="34" charset="-122"/>
              </a:rPr>
              <a:t>15672</a:t>
            </a:r>
            <a:r>
              <a:rPr lang="en-US" altLang="zh-CN" smtClean="0">
                <a:latin typeface="微软雅黑" pitchFamily="34" charset="-122"/>
                <a:ea typeface="微软雅黑" pitchFamily="34" charset="-122"/>
              </a:rPr>
              <a:t>   </a:t>
            </a:r>
            <a:r>
              <a:rPr lang="en-US" smtClean="0">
                <a:latin typeface="微软雅黑" pitchFamily="34" charset="-122"/>
                <a:ea typeface="微软雅黑" pitchFamily="34" charset="-122"/>
              </a:rPr>
              <a:t>server</a:t>
            </a:r>
            <a:r>
              <a:rPr lang="zh-CN" altLang="en-US" smtClean="0">
                <a:latin typeface="微软雅黑" pitchFamily="34" charset="-122"/>
                <a:ea typeface="微软雅黑" pitchFamily="34" charset="-122"/>
              </a:rPr>
              <a:t>间内部通信端口： </a:t>
            </a:r>
            <a:r>
              <a:rPr lang="en-US" altLang="zh-CN" b="1" smtClean="0">
                <a:solidFill>
                  <a:srgbClr val="FF0000"/>
                </a:solidFill>
                <a:latin typeface="微软雅黑" pitchFamily="34" charset="-122"/>
                <a:ea typeface="微软雅黑" pitchFamily="34" charset="-122"/>
              </a:rPr>
              <a:t>25672 4369</a:t>
            </a:r>
          </a:p>
          <a:p>
            <a:endParaRPr lang="en-US" altLang="zh-CN" smtClean="0">
              <a:latin typeface="微软雅黑" pitchFamily="34" charset="-122"/>
              <a:ea typeface="微软雅黑" pitchFamily="34" charset="-122"/>
            </a:endParaRPr>
          </a:p>
          <a:p>
            <a:r>
              <a:rPr lang="zh-CN" altLang="en-US" smtClean="0">
                <a:latin typeface="微软雅黑" pitchFamily="34" charset="-122"/>
                <a:ea typeface="微软雅黑" pitchFamily="34" charset="-122"/>
              </a:rPr>
              <a:t>如端口出现不能访问，考虑是否防火墙问题，可以使用形如以下命令开启或直接关闭防火墙：</a:t>
            </a:r>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r>
              <a:rPr lang="en-US" smtClean="0">
                <a:latin typeface="微软雅黑" pitchFamily="34" charset="-122"/>
                <a:ea typeface="微软雅黑" pitchFamily="34" charset="-122"/>
              </a:rPr>
              <a:t>firewall-cmd --permanent --add-port=15672/tcp</a:t>
            </a:r>
            <a:endParaRPr lang="en-US" altLang="zh-CN" smtClean="0">
              <a:latin typeface="微软雅黑" pitchFamily="34" charset="-122"/>
              <a:ea typeface="微软雅黑" pitchFamily="34" charset="-122"/>
            </a:endParaRPr>
          </a:p>
        </p:txBody>
      </p:sp>
      <p:sp>
        <p:nvSpPr>
          <p:cNvPr id="11" name="矩形 10"/>
          <p:cNvSpPr/>
          <p:nvPr/>
        </p:nvSpPr>
        <p:spPr>
          <a:xfrm>
            <a:off x="479116" y="3206456"/>
            <a:ext cx="10782004" cy="3416320"/>
          </a:xfrm>
          <a:prstGeom prst="rect">
            <a:avLst/>
          </a:prstGeom>
        </p:spPr>
        <p:txBody>
          <a:bodyPr wrap="square">
            <a:spAutoFit/>
          </a:bodyPr>
          <a:lstStyle/>
          <a:p>
            <a:r>
              <a:rPr lang="zh-CN" altLang="en-US" smtClean="0">
                <a:latin typeface="微软雅黑" pitchFamily="34" charset="-122"/>
                <a:ea typeface="微软雅黑" pitchFamily="34" charset="-122"/>
              </a:rPr>
              <a:t>运行</a:t>
            </a:r>
            <a:r>
              <a:rPr lang="en-US" altLang="zh-CN" smtClean="0">
                <a:latin typeface="微软雅黑" pitchFamily="34" charset="-122"/>
                <a:ea typeface="微软雅黑" pitchFamily="34" charset="-122"/>
              </a:rPr>
              <a:t>rabbitmqctl status</a:t>
            </a:r>
            <a:r>
              <a:rPr lang="zh-CN" altLang="en-US" smtClean="0">
                <a:latin typeface="微软雅黑" pitchFamily="34" charset="-122"/>
                <a:ea typeface="微软雅黑" pitchFamily="34" charset="-122"/>
              </a:rPr>
              <a:t>出现</a:t>
            </a:r>
            <a:r>
              <a:rPr lang="en-US" altLang="zh-CN" smtClean="0">
                <a:latin typeface="微软雅黑" pitchFamily="34" charset="-122"/>
                <a:ea typeface="微软雅黑" pitchFamily="34" charset="-122"/>
              </a:rPr>
              <a:t>Error: unable to connect to node rabbit@controller: nodedown</a:t>
            </a:r>
            <a:r>
              <a:rPr lang="zh-CN" altLang="en-US" smtClean="0">
                <a:latin typeface="微软雅黑" pitchFamily="34" charset="-122"/>
                <a:ea typeface="微软雅黑" pitchFamily="34" charset="-122"/>
              </a:rPr>
              <a:t>之类问题考虑如下几种解决办法：</a:t>
            </a:r>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、重启服务</a:t>
            </a:r>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service rabbitmq-server stop</a:t>
            </a:r>
          </a:p>
          <a:p>
            <a:r>
              <a:rPr lang="en-US" altLang="zh-CN" smtClean="0">
                <a:latin typeface="微软雅黑" pitchFamily="34" charset="-122"/>
                <a:ea typeface="微软雅黑" pitchFamily="34" charset="-122"/>
              </a:rPr>
              <a:t>service rabbitmq-server start</a:t>
            </a:r>
          </a:p>
          <a:p>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2</a:t>
            </a:r>
            <a:r>
              <a:rPr lang="zh-CN" altLang="en-US" smtClean="0">
                <a:latin typeface="微软雅黑" pitchFamily="34" charset="-122"/>
                <a:ea typeface="微软雅黑" pitchFamily="34" charset="-122"/>
              </a:rPr>
              <a:t>、检查</a:t>
            </a:r>
            <a:r>
              <a:rPr lang="en-US" altLang="zh-CN" smtClean="0">
                <a:latin typeface="微软雅黑" pitchFamily="34" charset="-122"/>
                <a:ea typeface="微软雅黑" pitchFamily="34" charset="-122"/>
              </a:rPr>
              <a:t>/var/lib/rabbitmq</a:t>
            </a:r>
            <a:r>
              <a:rPr lang="zh-CN" altLang="en-US" smtClean="0">
                <a:latin typeface="微软雅黑" pitchFamily="34" charset="-122"/>
                <a:ea typeface="微软雅黑" pitchFamily="34" charset="-122"/>
              </a:rPr>
              <a:t>中是否存在</a:t>
            </a:r>
            <a:r>
              <a:rPr lang="en-US" altLang="zh-CN" smtClean="0">
                <a:latin typeface="微软雅黑" pitchFamily="34" charset="-122"/>
                <a:ea typeface="微软雅黑" pitchFamily="34" charset="-122"/>
              </a:rPr>
              <a:t>.erlang.cookie</a:t>
            </a:r>
            <a:r>
              <a:rPr lang="zh-CN" altLang="en-US" smtClean="0">
                <a:latin typeface="微软雅黑" pitchFamily="34" charset="-122"/>
                <a:ea typeface="微软雅黑" pitchFamily="34" charset="-122"/>
              </a:rPr>
              <a:t>，没有则新建一个，里面随便输入一段字符串</a:t>
            </a:r>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3</a:t>
            </a:r>
            <a:r>
              <a:rPr lang="zh-CN" altLang="en-US" smtClean="0">
                <a:latin typeface="微软雅黑" pitchFamily="34" charset="-122"/>
                <a:ea typeface="微软雅黑" pitchFamily="34" charset="-122"/>
              </a:rPr>
              <a:t>、重新安装服务</a:t>
            </a:r>
            <a:endParaRPr lang="en-US" altLang="zh-CN" smtClean="0">
              <a:latin typeface="微软雅黑" pitchFamily="34" charset="-122"/>
              <a:ea typeface="微软雅黑" pitchFamily="34" charset="-122"/>
            </a:endParaRPr>
          </a:p>
          <a:p>
            <a:endParaRPr lang="en-US" altLang="zh-CN" smtClean="0">
              <a:latin typeface="微软雅黑" pitchFamily="34" charset="-122"/>
              <a:ea typeface="微软雅黑" pitchFamily="34" charset="-122"/>
            </a:endParaRPr>
          </a:p>
          <a:p>
            <a:r>
              <a:rPr lang="en-US" altLang="zh-CN" smtClean="0">
                <a:latin typeface="微软雅黑" pitchFamily="34" charset="-122"/>
                <a:ea typeface="微软雅黑" pitchFamily="34" charset="-122"/>
              </a:rPr>
              <a:t>4</a:t>
            </a:r>
            <a:r>
              <a:rPr lang="zh-CN" altLang="en-US" smtClean="0">
                <a:latin typeface="微软雅黑" pitchFamily="34" charset="-122"/>
                <a:ea typeface="微软雅黑" pitchFamily="34" charset="-122"/>
              </a:rPr>
              <a:t>、百度或者</a:t>
            </a:r>
            <a:r>
              <a:rPr lang="en-US" altLang="zh-CN" smtClean="0">
                <a:latin typeface="微软雅黑" pitchFamily="34" charset="-122"/>
                <a:ea typeface="微软雅黑" pitchFamily="34" charset="-122"/>
              </a:rPr>
              <a:t>Google</a:t>
            </a:r>
            <a:r>
              <a:rPr lang="zh-CN" altLang="en-US" smtClean="0">
                <a:latin typeface="微软雅黑" pitchFamily="34" charset="-122"/>
                <a:ea typeface="微软雅黑" pitchFamily="34" charset="-122"/>
              </a:rPr>
              <a:t>一下</a:t>
            </a:r>
            <a:endParaRPr lang="en-US" altLang="zh-CN" smtClean="0">
              <a:latin typeface="微软雅黑" pitchFamily="34" charset="-122"/>
              <a:ea typeface="微软雅黑" pitchFamily="34" charset="-122"/>
            </a:endParaRPr>
          </a:p>
        </p:txBody>
      </p:sp>
    </p:spTree>
    <p:extLst>
      <p:ext uri="{BB962C8B-B14F-4D97-AF65-F5344CB8AC3E}">
        <p14:creationId xmlns:p14="http://schemas.microsoft.com/office/powerpoint/2010/main" xmlns="" val="1534704313"/>
      </p:ext>
    </p:extLst>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strVal val="0"/>
                                          </p:val>
                                        </p:tav>
                                        <p:tav tm="100000">
                                          <p:val>
                                            <p:str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strVal val="0"/>
                                          </p:val>
                                        </p:tav>
                                        <p:tav tm="100000">
                                          <p:val>
                                            <p:strVal val="1"/>
                                          </p:val>
                                        </p:tav>
                                      </p:tavLst>
                                    </p:anim>
                                    <p:anim to="" calcmode="lin" valueType="num">
                                      <p:cBhvr>
                                        <p:cTn id="9" dur="700" fill="hold">
                                          <p:stCondLst>
                                            <p:cond delay="0"/>
                                          </p:stCondLst>
                                        </p:cTn>
                                        <p:tgtEl>
                                          <p:spTgt spid="2"/>
                                        </p:tgtEl>
                                        <p:attrNameLst>
                                          <p:attrName>ppt_h</p:attrName>
                                        </p:attrNameLst>
                                      </p:cBhvr>
                                      <p:tavLst>
                                        <p:tav tm="0" fmla="#ppt_h-(-#ppt_h)*((1.5-1.5*$)^2-(1.5-1.5*$)^3)">
                                          <p:val>
                                            <p:strVal val="0"/>
                                          </p:val>
                                        </p:tav>
                                        <p:tav tm="100000">
                                          <p:val>
                                            <p:strVal val="1"/>
                                          </p:val>
                                        </p:tav>
                                      </p:tavLst>
                                    </p:anim>
                                    <p:anim to="" calcmode="lin" valueType="num">
                                      <p:cBhvr>
                                        <p:cTn id="10" dur="700" fill="hold">
                                          <p:stCondLst>
                                            <p:cond delay="0"/>
                                          </p:stCondLst>
                                        </p:cTn>
                                        <p:tgtEl>
                                          <p:spTgt spid="2"/>
                                        </p:tgtEl>
                                        <p:attrNameLst>
                                          <p:attrName>ppt_w</p:attrName>
                                        </p:attrNameLst>
                                      </p:cBhvr>
                                      <p:tavLst>
                                        <p:tav tm="0" fmla="#ppt_w-(-#ppt_w)*((1.5-1.5*$)^2-(1.5-1.5*$)^3)">
                                          <p:val>
                                            <p:strVal val="0"/>
                                          </p:val>
                                        </p:tav>
                                        <p:tav tm="100000">
                                          <p:val>
                                            <p:str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strVal val="0"/>
                                          </p:val>
                                        </p:tav>
                                        <p:tav tm="100000">
                                          <p:val>
                                            <p:str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strVal val="0"/>
                                          </p:val>
                                        </p:tav>
                                        <p:tav tm="100000">
                                          <p:val>
                                            <p:strVal val="1"/>
                                          </p:val>
                                        </p:tav>
                                      </p:tavLst>
                                    </p:anim>
                                    <p:anim to="" calcmode="lin" valueType="num">
                                      <p:cBhvr>
                                        <p:cTn id="15" dur="700" fill="hold">
                                          <p:stCondLst>
                                            <p:cond delay="0"/>
                                          </p:stCondLst>
                                        </p:cTn>
                                        <p:tgtEl>
                                          <p:spTgt spid="13"/>
                                        </p:tgtEl>
                                        <p:attrNameLst>
                                          <p:attrName>ppt_h</p:attrName>
                                        </p:attrNameLst>
                                      </p:cBhvr>
                                      <p:tavLst>
                                        <p:tav tm="0" fmla="#ppt_h-(-#ppt_h)*((1.5-1.5*$)^2-(1.5-1.5*$)^3)">
                                          <p:val>
                                            <p:strVal val="0"/>
                                          </p:val>
                                        </p:tav>
                                        <p:tav tm="100000">
                                          <p:val>
                                            <p:strVal val="1"/>
                                          </p:val>
                                        </p:tav>
                                      </p:tavLst>
                                    </p:anim>
                                    <p:anim to="" calcmode="lin" valueType="num">
                                      <p:cBhvr>
                                        <p:cTn id="16" dur="700" fill="hold">
                                          <p:stCondLst>
                                            <p:cond delay="0"/>
                                          </p:stCondLst>
                                        </p:cTn>
                                        <p:tgtEl>
                                          <p:spTgt spid="13"/>
                                        </p:tgtEl>
                                        <p:attrNameLst>
                                          <p:attrName>ppt_w</p:attrName>
                                        </p:attrNameLst>
                                      </p:cBhvr>
                                      <p:tavLst>
                                        <p:tav tm="0" fmla="#ppt_w-(-#ppt_w)*((1.5-1.5*$)^2-(1.5-1.5*$)^3)">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3" y="1052769"/>
            <a:ext cx="1154789" cy="84302"/>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5" y="418797"/>
            <a:ext cx="3766652" cy="410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管理</a:t>
            </a:r>
            <a:r>
              <a:rPr lang="en-US" altLang="zh-CN" sz="2665" smtClean="0">
                <a:solidFill>
                  <a:srgbClr val="1D69A3"/>
                </a:solidFill>
                <a:latin typeface="微软雅黑" panose="020B0503020204020204" pitchFamily="34" charset="-122"/>
                <a:ea typeface="微软雅黑" panose="020B0503020204020204" pitchFamily="34" charset="-122"/>
              </a:rPr>
              <a:t>RabbitMQ</a:t>
            </a:r>
          </a:p>
        </p:txBody>
      </p:sp>
      <p:sp>
        <p:nvSpPr>
          <p:cNvPr id="9" name="矩形 8"/>
          <p:cNvSpPr/>
          <p:nvPr/>
        </p:nvSpPr>
        <p:spPr>
          <a:xfrm>
            <a:off x="790906" y="1365348"/>
            <a:ext cx="9078654" cy="5078313"/>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日志一般放在：</a:t>
            </a:r>
            <a:endParaRPr lang="en-US" altLang="zh-CN" dirty="0" smtClean="0">
              <a:latin typeface="微软雅黑" panose="020B0503020204020204" pitchFamily="34" charset="-122"/>
              <a:ea typeface="微软雅黑" panose="020B0503020204020204" pitchFamily="34" charset="-122"/>
            </a:endParaRPr>
          </a:p>
          <a:p>
            <a:pPr lvl="1"/>
            <a:r>
              <a:rPr lang="pt-BR" altLang="zh-CN" dirty="0" smtClean="0">
                <a:latin typeface="微软雅黑" panose="020B0503020204020204" pitchFamily="34" charset="-122"/>
                <a:ea typeface="微软雅黑" panose="020B0503020204020204" pitchFamily="34" charset="-122"/>
                <a:hlinkClick r:id="rId4"/>
              </a:rPr>
              <a:t>/var/log/rabbitmq/rabbit@centosvm.log</a:t>
            </a:r>
            <a:endParaRPr lang="pt-BR" altLang="zh-CN" dirty="0" smtClean="0">
              <a:latin typeface="微软雅黑" panose="020B0503020204020204" pitchFamily="34" charset="-122"/>
              <a:ea typeface="微软雅黑" panose="020B0503020204020204" pitchFamily="34" charset="-122"/>
            </a:endParaRPr>
          </a:p>
          <a:p>
            <a:pPr lvl="1"/>
            <a:r>
              <a:rPr lang="pt-BR" altLang="zh-CN" dirty="0" smtClean="0">
                <a:latin typeface="微软雅黑" panose="020B0503020204020204" pitchFamily="34" charset="-122"/>
                <a:ea typeface="微软雅黑" panose="020B0503020204020204" pitchFamily="34" charset="-122"/>
                <a:hlinkClick r:id="rId5"/>
              </a:rPr>
              <a:t>/var/log/rabbitmq/rabbit@centosvm-sasl.log</a:t>
            </a:r>
            <a:endParaRPr lang="pt-BR"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管理虚拟主机 </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rabbitmqctl</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add_vhost</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vhost_name</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rabbitmqctl</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delete</a:t>
            </a:r>
            <a:r>
              <a:rPr lang="en-US" altLang="zh-CN" dirty="0" err="1" smtClean="0">
                <a:latin typeface="微软雅黑" panose="020B0503020204020204" pitchFamily="34" charset="-122"/>
                <a:ea typeface="微软雅黑" panose="020B0503020204020204" pitchFamily="34" charset="-122"/>
              </a:rPr>
              <a:t>_vhost</a:t>
            </a:r>
            <a:r>
              <a:rPr lang="en-US" altLang="zh-CN"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vhost_name</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a:t>
            </a:r>
            <a:endParaRPr lang="en-US"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rabbitmqctl</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list_vhosts</a:t>
            </a:r>
            <a:r>
              <a:rPr lang="zh-CN" altLang="en-US" dirty="0" smtClean="0">
                <a:latin typeface="微软雅黑" panose="020B0503020204020204" pitchFamily="34" charset="-122"/>
                <a:ea typeface="微软雅黑" panose="020B0503020204020204" pitchFamily="34" charset="-122"/>
              </a:rPr>
              <a:t> </a:t>
            </a:r>
            <a:endParaRPr lang="en-US" altLang="zh-CN" dirty="0" smtClean="0">
              <a:latin typeface="微软雅黑" panose="020B0503020204020204" pitchFamily="34" charset="-122"/>
              <a:ea typeface="微软雅黑" panose="020B0503020204020204" pitchFamily="34" charset="-122"/>
            </a:endParaRPr>
          </a:p>
          <a:p>
            <a:endParaRPr 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启动和关闭</a:t>
            </a:r>
            <a:r>
              <a:rPr lang="en-US" altLang="zh-CN" dirty="0" err="1" smtClean="0">
                <a:latin typeface="微软雅黑" panose="020B0503020204020204" pitchFamily="34" charset="-122"/>
                <a:ea typeface="微软雅黑" panose="020B0503020204020204" pitchFamily="34" charset="-122"/>
              </a:rPr>
              <a:t>rabbitmq</a:t>
            </a:r>
            <a:endParaRPr lang="en-US" altLang="zh-CN" dirty="0" smtClean="0">
              <a:latin typeface="微软雅黑" panose="020B0503020204020204" pitchFamily="34" charset="-122"/>
              <a:ea typeface="微软雅黑" panose="020B0503020204020204" pitchFamily="34" charset="-122"/>
            </a:endParaRPr>
          </a:p>
          <a:p>
            <a:pPr lvl="1"/>
            <a:r>
              <a:rPr lang="en-US" dirty="0" err="1" smtClean="0">
                <a:latin typeface="微软雅黑" panose="020B0503020204020204" pitchFamily="34" charset="-122"/>
                <a:ea typeface="微软雅黑" panose="020B0503020204020204" pitchFamily="34" charset="-122"/>
              </a:rPr>
              <a:t>rabbitmq</a:t>
            </a:r>
            <a:r>
              <a:rPr lang="en-US" dirty="0" smtClean="0">
                <a:latin typeface="微软雅黑" panose="020B0503020204020204" pitchFamily="34" charset="-122"/>
                <a:ea typeface="微软雅黑" panose="020B0503020204020204" pitchFamily="34" charset="-122"/>
              </a:rPr>
              <a:t>-server</a:t>
            </a:r>
            <a:r>
              <a:rPr lang="zh-CN" altLang="en-US" dirty="0" smtClean="0">
                <a:latin typeface="微软雅黑" panose="020B0503020204020204" pitchFamily="34" charset="-122"/>
                <a:ea typeface="微软雅黑" panose="020B0503020204020204" pitchFamily="34" charset="-122"/>
              </a:rPr>
              <a:t>会启动</a:t>
            </a:r>
            <a:r>
              <a:rPr lang="en-US" altLang="zh-CN" dirty="0" err="1" smtClean="0">
                <a:latin typeface="微软雅黑" panose="020B0503020204020204" pitchFamily="34" charset="-122"/>
                <a:ea typeface="微软雅黑" panose="020B0503020204020204" pitchFamily="34" charset="-122"/>
              </a:rPr>
              <a:t>Erlang</a:t>
            </a:r>
            <a:r>
              <a:rPr lang="zh-CN" altLang="en-US" dirty="0" smtClean="0">
                <a:latin typeface="微软雅黑" panose="020B0503020204020204" pitchFamily="34" charset="-122"/>
                <a:ea typeface="微软雅黑" panose="020B0503020204020204" pitchFamily="34" charset="-122"/>
              </a:rPr>
              <a:t>节点和</a:t>
            </a:r>
            <a:r>
              <a:rPr lang="en-US" altLang="zh-CN" dirty="0" err="1" smtClean="0">
                <a:latin typeface="微软雅黑" panose="020B0503020204020204" pitchFamily="34" charset="-122"/>
                <a:ea typeface="微软雅黑" panose="020B0503020204020204" pitchFamily="34" charset="-122"/>
              </a:rPr>
              <a:t>Rabbitmq</a:t>
            </a:r>
            <a:r>
              <a:rPr lang="zh-CN" altLang="en-US" dirty="0" smtClean="0">
                <a:latin typeface="微软雅黑" panose="020B0503020204020204" pitchFamily="34" charset="-122"/>
                <a:ea typeface="微软雅黑" panose="020B0503020204020204" pitchFamily="34" charset="-122"/>
              </a:rPr>
              <a:t>应用</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rabbitmqctl</a:t>
            </a:r>
            <a:r>
              <a:rPr lang="en-US" altLang="zh-CN" dirty="0" smtClean="0">
                <a:latin typeface="微软雅黑" panose="020B0503020204020204" pitchFamily="34" charset="-122"/>
                <a:ea typeface="微软雅黑" panose="020B0503020204020204" pitchFamily="34" charset="-122"/>
              </a:rPr>
              <a:t> stop</a:t>
            </a:r>
            <a:r>
              <a:rPr lang="zh-CN" altLang="en-US" dirty="0" smtClean="0">
                <a:latin typeface="微软雅黑" panose="020B0503020204020204" pitchFamily="34" charset="-122"/>
                <a:ea typeface="微软雅黑" panose="020B0503020204020204" pitchFamily="34" charset="-122"/>
              </a:rPr>
              <a:t>会关闭</a:t>
            </a:r>
            <a:r>
              <a:rPr lang="en-US" altLang="zh-CN" dirty="0" err="1" smtClean="0">
                <a:latin typeface="微软雅黑" panose="020B0503020204020204" pitchFamily="34" charset="-122"/>
                <a:ea typeface="微软雅黑" panose="020B0503020204020204" pitchFamily="34" charset="-122"/>
              </a:rPr>
              <a:t>Erlang</a:t>
            </a:r>
            <a:r>
              <a:rPr lang="zh-CN" altLang="en-US" dirty="0" smtClean="0">
                <a:latin typeface="微软雅黑" panose="020B0503020204020204" pitchFamily="34" charset="-122"/>
                <a:ea typeface="微软雅黑" panose="020B0503020204020204" pitchFamily="34" charset="-122"/>
              </a:rPr>
              <a:t>节点和</a:t>
            </a:r>
            <a:r>
              <a:rPr lang="en-US" altLang="zh-CN" dirty="0" err="1" smtClean="0">
                <a:latin typeface="微软雅黑" panose="020B0503020204020204" pitchFamily="34" charset="-122"/>
                <a:ea typeface="微软雅黑" panose="020B0503020204020204" pitchFamily="34" charset="-122"/>
              </a:rPr>
              <a:t>Rabbitmq</a:t>
            </a:r>
            <a:r>
              <a:rPr lang="zh-CN" altLang="en-US" dirty="0" smtClean="0">
                <a:latin typeface="微软雅黑" panose="020B0503020204020204" pitchFamily="34" charset="-122"/>
                <a:ea typeface="微软雅黑" panose="020B0503020204020204" pitchFamily="34" charset="-122"/>
              </a:rPr>
              <a:t>应用</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rabbitmqctl</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stop_app</a:t>
            </a:r>
            <a:r>
              <a:rPr lang="zh-CN" altLang="en-US" dirty="0" smtClean="0">
                <a:latin typeface="微软雅黑" panose="020B0503020204020204" pitchFamily="34" charset="-122"/>
                <a:ea typeface="微软雅黑" panose="020B0503020204020204" pitchFamily="34" charset="-122"/>
              </a:rPr>
              <a:t>关闭</a:t>
            </a:r>
            <a:r>
              <a:rPr lang="en-US" altLang="zh-CN" dirty="0" err="1" smtClean="0">
                <a:latin typeface="微软雅黑" panose="020B0503020204020204" pitchFamily="34" charset="-122"/>
                <a:ea typeface="微软雅黑" panose="020B0503020204020204" pitchFamily="34" charset="-122"/>
              </a:rPr>
              <a:t>Rabbitmq</a:t>
            </a:r>
            <a:r>
              <a:rPr lang="zh-CN" altLang="en-US" dirty="0" smtClean="0">
                <a:latin typeface="微软雅黑" panose="020B0503020204020204" pitchFamily="34" charset="-122"/>
                <a:ea typeface="微软雅黑" panose="020B0503020204020204" pitchFamily="34" charset="-122"/>
              </a:rPr>
              <a:t>应用</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rabbitmqctl</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start_app</a:t>
            </a:r>
            <a:r>
              <a:rPr lang="zh-CN" altLang="en-US" dirty="0" smtClean="0">
                <a:latin typeface="微软雅黑" panose="020B0503020204020204" pitchFamily="34" charset="-122"/>
                <a:ea typeface="微软雅黑" panose="020B0503020204020204" pitchFamily="34" charset="-122"/>
              </a:rPr>
              <a:t>启动</a:t>
            </a:r>
            <a:r>
              <a:rPr lang="en-US" altLang="zh-CN" dirty="0" err="1" smtClean="0">
                <a:latin typeface="微软雅黑" panose="020B0503020204020204" pitchFamily="34" charset="-122"/>
                <a:ea typeface="微软雅黑" panose="020B0503020204020204" pitchFamily="34" charset="-122"/>
              </a:rPr>
              <a:t>Rabbitmq</a:t>
            </a:r>
            <a:r>
              <a:rPr lang="zh-CN" altLang="en-US" dirty="0" smtClean="0">
                <a:latin typeface="微软雅黑" panose="020B0503020204020204" pitchFamily="34" charset="-122"/>
                <a:ea typeface="微软雅黑" panose="020B0503020204020204" pitchFamily="34" charset="-122"/>
              </a:rPr>
              <a:t>应用</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rabbitmqctl</a:t>
            </a:r>
            <a:r>
              <a:rPr lang="en-US" altLang="zh-CN" dirty="0" smtClean="0">
                <a:latin typeface="微软雅黑" panose="020B0503020204020204" pitchFamily="34" charset="-122"/>
                <a:ea typeface="微软雅黑" panose="020B0503020204020204" pitchFamily="34" charset="-122"/>
              </a:rPr>
              <a:t> status </a:t>
            </a:r>
            <a:r>
              <a:rPr lang="zh-CN" altLang="en-US" dirty="0" smtClean="0">
                <a:latin typeface="微软雅黑" panose="020B0503020204020204" pitchFamily="34" charset="-122"/>
                <a:ea typeface="微软雅黑" panose="020B0503020204020204" pitchFamily="34" charset="-122"/>
              </a:rPr>
              <a:t>检查消息节点是否正常</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Rabbitmq</a:t>
            </a:r>
            <a:r>
              <a:rPr lang="zh-CN" altLang="en-US" dirty="0" smtClean="0">
                <a:latin typeface="微软雅黑" panose="020B0503020204020204" pitchFamily="34" charset="-122"/>
                <a:ea typeface="微软雅黑" panose="020B0503020204020204" pitchFamily="34" charset="-122"/>
              </a:rPr>
              <a:t>配置文件放在 </a:t>
            </a:r>
            <a:r>
              <a:rPr lang="en-US" altLang="zh-CN" dirty="0" smtClean="0">
                <a:latin typeface="微软雅黑" panose="020B0503020204020204" pitchFamily="34" charset="-122"/>
                <a:ea typeface="微软雅黑" panose="020B0503020204020204" pitchFamily="34" charset="-122"/>
              </a:rPr>
              <a:t>/etc/</a:t>
            </a:r>
            <a:r>
              <a:rPr lang="en-US" altLang="zh-CN" dirty="0" err="1" smtClean="0">
                <a:latin typeface="微软雅黑" panose="020B0503020204020204" pitchFamily="34" charset="-122"/>
                <a:ea typeface="微软雅黑" panose="020B0503020204020204" pitchFamily="34" charset="-122"/>
              </a:rPr>
              <a:t>rabbitmq</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下，名为</a:t>
            </a:r>
            <a:r>
              <a:rPr lang="en-US" altLang="zh-CN" dirty="0" err="1" smtClean="0">
                <a:latin typeface="微软雅黑" panose="020B0503020204020204" pitchFamily="34" charset="-122"/>
                <a:ea typeface="微软雅黑" panose="020B0503020204020204" pitchFamily="34" charset="-122"/>
              </a:rPr>
              <a:t>rabbitmq.config</a:t>
            </a:r>
            <a:r>
              <a:rPr lang="zh-CN" altLang="en-US" dirty="0" smtClean="0">
                <a:latin typeface="微软雅黑" panose="020B0503020204020204" pitchFamily="34" charset="-122"/>
                <a:ea typeface="微软雅黑" panose="020B0503020204020204" pitchFamily="34" charset="-122"/>
              </a:rPr>
              <a:t>，没有且需要使用则可以自己新建一个。</a:t>
            </a:r>
            <a:endParaRPr lang="en-US"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3" y="1052769"/>
            <a:ext cx="1154789" cy="84302"/>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5" y="418797"/>
            <a:ext cx="3766652" cy="410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管理</a:t>
            </a:r>
            <a:r>
              <a:rPr lang="en-US" altLang="zh-CN" sz="2665" smtClean="0">
                <a:solidFill>
                  <a:srgbClr val="1D69A3"/>
                </a:solidFill>
                <a:latin typeface="微软雅黑" panose="020B0503020204020204" pitchFamily="34" charset="-122"/>
                <a:ea typeface="微软雅黑" panose="020B0503020204020204" pitchFamily="34" charset="-122"/>
              </a:rPr>
              <a:t>RabbitMQ</a:t>
            </a:r>
          </a:p>
        </p:txBody>
      </p:sp>
      <p:sp>
        <p:nvSpPr>
          <p:cNvPr id="10" name="矩形 9"/>
          <p:cNvSpPr/>
          <p:nvPr/>
        </p:nvSpPr>
        <p:spPr>
          <a:xfrm>
            <a:off x="809246" y="1279341"/>
            <a:ext cx="10220704" cy="2585323"/>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用户管理</a:t>
            </a:r>
            <a:endParaRPr lang="en-US"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rabbitmqctl</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add_user</a:t>
            </a:r>
            <a:r>
              <a:rPr lang="en-US" altLang="zh-CN" dirty="0" smtClean="0">
                <a:latin typeface="微软雅黑" panose="020B0503020204020204" pitchFamily="34" charset="-122"/>
                <a:ea typeface="微软雅黑" panose="020B0503020204020204" pitchFamily="34" charset="-122"/>
              </a:rPr>
              <a:t> [username] [</a:t>
            </a:r>
            <a:r>
              <a:rPr lang="en-US" altLang="zh-CN" dirty="0" err="1" smtClean="0">
                <a:latin typeface="微软雅黑" panose="020B0503020204020204" pitchFamily="34" charset="-122"/>
                <a:ea typeface="微软雅黑" panose="020B0503020204020204" pitchFamily="34" charset="-122"/>
              </a:rPr>
              <a:t>pwd</a:t>
            </a:r>
            <a:r>
              <a:rPr lang="en-US" altLang="zh-CN" dirty="0" smtClean="0">
                <a:latin typeface="微软雅黑" panose="020B0503020204020204" pitchFamily="34" charset="-122"/>
                <a:ea typeface="微软雅黑" panose="020B0503020204020204" pitchFamily="34" charset="-122"/>
              </a:rPr>
              <a:t>]</a:t>
            </a:r>
          </a:p>
          <a:p>
            <a:pPr lvl="1"/>
            <a:r>
              <a:rPr lang="en-US" altLang="zh-CN" dirty="0" err="1" smtClean="0">
                <a:latin typeface="微软雅黑" panose="020B0503020204020204" pitchFamily="34" charset="-122"/>
                <a:ea typeface="微软雅黑" panose="020B0503020204020204" pitchFamily="34" charset="-122"/>
              </a:rPr>
              <a:t>rabbitmqctl</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delete_user</a:t>
            </a:r>
            <a:r>
              <a:rPr lang="en-US" altLang="zh-CN" dirty="0" smtClean="0">
                <a:latin typeface="微软雅黑" panose="020B0503020204020204" pitchFamily="34" charset="-122"/>
                <a:ea typeface="微软雅黑" panose="020B0503020204020204" pitchFamily="34" charset="-122"/>
              </a:rPr>
              <a:t> [username]</a:t>
            </a:r>
          </a:p>
          <a:p>
            <a:endParaRPr 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用户权限控制</a:t>
            </a:r>
            <a:endParaRPr lang="en-US" altLang="zh-CN"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rabbitmqctl</a:t>
            </a:r>
            <a:r>
              <a:rPr lang="en-US" altLang="zh-CN" dirty="0" smtClean="0">
                <a:latin typeface="微软雅黑" panose="020B0503020204020204" pitchFamily="34" charset="-122"/>
                <a:ea typeface="微软雅黑" panose="020B0503020204020204" pitchFamily="34" charset="-122"/>
              </a:rPr>
              <a:t> </a:t>
            </a:r>
            <a:r>
              <a:rPr lang="en-US" dirty="0" err="1" smtClean="0">
                <a:latin typeface="微软雅黑" panose="020B0503020204020204" pitchFamily="34" charset="-122"/>
                <a:ea typeface="微软雅黑" panose="020B0503020204020204" pitchFamily="34" charset="-122"/>
              </a:rPr>
              <a:t>set_permissions</a:t>
            </a:r>
            <a:r>
              <a:rPr lang="en-US" dirty="0" smtClean="0">
                <a:latin typeface="微软雅黑" panose="020B0503020204020204" pitchFamily="34" charset="-122"/>
                <a:ea typeface="微软雅黑" panose="020B0503020204020204" pitchFamily="34" charset="-122"/>
              </a:rPr>
              <a:t> [-p &lt;</a:t>
            </a:r>
            <a:r>
              <a:rPr lang="en-US" dirty="0" err="1" smtClean="0">
                <a:latin typeface="微软雅黑" panose="020B0503020204020204" pitchFamily="34" charset="-122"/>
                <a:ea typeface="微软雅黑" panose="020B0503020204020204" pitchFamily="34" charset="-122"/>
              </a:rPr>
              <a:t>vhostpath</a:t>
            </a:r>
            <a:r>
              <a:rPr lang="en-US" dirty="0" smtClean="0">
                <a:latin typeface="微软雅黑" panose="020B0503020204020204" pitchFamily="34" charset="-122"/>
                <a:ea typeface="微软雅黑" panose="020B0503020204020204" pitchFamily="34" charset="-122"/>
              </a:rPr>
              <a:t>&gt;] &lt;user&gt; &lt;conf&gt; &lt;write&gt; &lt;read&gt;</a:t>
            </a:r>
          </a:p>
          <a:p>
            <a:pPr lvl="1"/>
            <a:r>
              <a:rPr lang="zh-CN" altLang="en-US" dirty="0" smtClean="0">
                <a:latin typeface="微软雅黑" panose="020B0503020204020204" pitchFamily="34" charset="-122"/>
                <a:ea typeface="微软雅黑" panose="020B0503020204020204" pitchFamily="34" charset="-122"/>
              </a:rPr>
              <a:t>如用户</a:t>
            </a:r>
            <a:r>
              <a:rPr lang="en-US" altLang="zh-CN" dirty="0" smtClean="0">
                <a:latin typeface="微软雅黑" panose="020B0503020204020204" pitchFamily="34" charset="-122"/>
                <a:ea typeface="微软雅黑" panose="020B0503020204020204" pitchFamily="34" charset="-122"/>
              </a:rPr>
              <a:t>Mark</a:t>
            </a:r>
            <a:r>
              <a:rPr lang="zh-CN" altLang="en-US" dirty="0" smtClean="0">
                <a:latin typeface="微软雅黑" panose="020B0503020204020204" pitchFamily="34" charset="-122"/>
                <a:ea typeface="微软雅黑" panose="020B0503020204020204" pitchFamily="34" charset="-122"/>
              </a:rPr>
              <a:t>在虚拟主机</a:t>
            </a:r>
            <a:r>
              <a:rPr lang="en-US" altLang="zh-CN" dirty="0" err="1" smtClean="0">
                <a:latin typeface="微软雅黑" panose="020B0503020204020204" pitchFamily="34" charset="-122"/>
                <a:ea typeface="微软雅黑" panose="020B0503020204020204" pitchFamily="34" charset="-122"/>
              </a:rPr>
              <a:t>logHost</a:t>
            </a:r>
            <a:r>
              <a:rPr lang="zh-CN" altLang="en-US" dirty="0" smtClean="0">
                <a:latin typeface="微软雅黑" panose="020B0503020204020204" pitchFamily="34" charset="-122"/>
                <a:ea typeface="微软雅黑" panose="020B0503020204020204" pitchFamily="34" charset="-122"/>
              </a:rPr>
              <a:t>上的所有权限：</a:t>
            </a:r>
            <a:endParaRPr lang="en-US" dirty="0" smtClean="0">
              <a:latin typeface="微软雅黑" panose="020B0503020204020204" pitchFamily="34" charset="-122"/>
              <a:ea typeface="微软雅黑" panose="020B0503020204020204" pitchFamily="34" charset="-122"/>
            </a:endParaRPr>
          </a:p>
          <a:p>
            <a:pPr lvl="1"/>
            <a:r>
              <a:rPr lang="en-US" altLang="zh-CN" dirty="0" err="1" smtClean="0">
                <a:latin typeface="微软雅黑" panose="020B0503020204020204" pitchFamily="34" charset="-122"/>
                <a:ea typeface="微软雅黑" panose="020B0503020204020204" pitchFamily="34" charset="-122"/>
              </a:rPr>
              <a:t>rabbitmqctl</a:t>
            </a:r>
            <a:r>
              <a:rPr lang="en-US" altLang="zh-CN" dirty="0" smtClean="0">
                <a:latin typeface="微软雅黑" panose="020B0503020204020204" pitchFamily="34" charset="-122"/>
                <a:ea typeface="微软雅黑" panose="020B0503020204020204" pitchFamily="34" charset="-122"/>
              </a:rPr>
              <a:t> </a:t>
            </a:r>
            <a:r>
              <a:rPr lang="en-US" altLang="zh-CN" dirty="0" err="1" smtClean="0">
                <a:latin typeface="微软雅黑" panose="020B0503020204020204" pitchFamily="34" charset="-122"/>
                <a:ea typeface="微软雅黑" panose="020B0503020204020204" pitchFamily="34" charset="-122"/>
              </a:rPr>
              <a:t>set_permissions</a:t>
            </a:r>
            <a:r>
              <a:rPr lang="en-US" altLang="zh-CN" dirty="0" smtClean="0">
                <a:latin typeface="微软雅黑" panose="020B0503020204020204" pitchFamily="34" charset="-122"/>
                <a:ea typeface="微软雅黑" panose="020B0503020204020204" pitchFamily="34" charset="-122"/>
              </a:rPr>
              <a:t> –p </a:t>
            </a:r>
            <a:r>
              <a:rPr lang="en-US" altLang="zh-CN" dirty="0" smtClean="0">
                <a:latin typeface="微软雅黑" panose="020B0503020204020204" pitchFamily="34" charset="-122"/>
                <a:ea typeface="微软雅黑" panose="020B0503020204020204" pitchFamily="34" charset="-122"/>
              </a:rPr>
              <a:t>/ king </a:t>
            </a:r>
            <a:r>
              <a:rPr lang="en-US" altLang="zh-CN" dirty="0" smtClean="0">
                <a:latin typeface="微软雅黑" panose="020B0503020204020204" pitchFamily="34" charset="-122"/>
                <a:ea typeface="微软雅黑" panose="020B0503020204020204" pitchFamily="34" charset="-122"/>
              </a:rPr>
              <a:t>“.*” “.*” “.*”</a:t>
            </a:r>
          </a:p>
          <a:p>
            <a:pPr lvl="1"/>
            <a:r>
              <a:rPr lang="zh-CN" altLang="en-US" dirty="0" smtClean="0">
                <a:latin typeface="微软雅黑" panose="020B0503020204020204" pitchFamily="34" charset="-122"/>
                <a:ea typeface="微软雅黑" panose="020B0503020204020204" pitchFamily="34" charset="-122"/>
              </a:rPr>
              <a:t>用户的角色</a:t>
            </a:r>
            <a:endParaRPr lang="en-US" dirty="0" smtClean="0">
              <a:latin typeface="微软雅黑" panose="020B0503020204020204" pitchFamily="34" charset="-122"/>
              <a:ea typeface="微软雅黑" panose="020B0503020204020204" pitchFamily="34" charset="-122"/>
            </a:endParaRPr>
          </a:p>
        </p:txBody>
      </p:sp>
      <p:sp>
        <p:nvSpPr>
          <p:cNvPr id="11" name="矩形 10"/>
          <p:cNvSpPr/>
          <p:nvPr/>
        </p:nvSpPr>
        <p:spPr>
          <a:xfrm>
            <a:off x="726713" y="4289593"/>
            <a:ext cx="9078654" cy="2308324"/>
          </a:xfrm>
          <a:prstGeom prst="rect">
            <a:avLst/>
          </a:prstGeom>
        </p:spPr>
        <p:txBody>
          <a:bodyPr wrap="square">
            <a:spAutoFit/>
          </a:bodyPr>
          <a:lstStyle/>
          <a:p>
            <a:r>
              <a:rPr lang="zh-CN" altLang="en-US" smtClean="0">
                <a:latin typeface="微软雅黑" panose="020B0503020204020204" pitchFamily="34" charset="-122"/>
                <a:ea typeface="微软雅黑" panose="020B0503020204020204" pitchFamily="34" charset="-122"/>
              </a:rPr>
              <a:t>查看队列</a:t>
            </a:r>
            <a:endParaRPr lang="en-US" altLang="zh-CN" smtClean="0">
              <a:latin typeface="微软雅黑" panose="020B0503020204020204" pitchFamily="34" charset="-122"/>
              <a:ea typeface="微软雅黑" panose="020B0503020204020204" pitchFamily="34" charset="-122"/>
            </a:endParaRPr>
          </a:p>
          <a:p>
            <a:pPr lvl="1"/>
            <a:r>
              <a:rPr lang="en-US" altLang="zh-CN" smtClean="0">
                <a:latin typeface="微软雅黑" panose="020B0503020204020204" pitchFamily="34" charset="-122"/>
                <a:ea typeface="微软雅黑" panose="020B0503020204020204" pitchFamily="34" charset="-122"/>
              </a:rPr>
              <a:t>rabbitmqctl </a:t>
            </a:r>
            <a:r>
              <a:rPr lang="en-US" smtClean="0">
                <a:latin typeface="微软雅黑" panose="020B0503020204020204" pitchFamily="34" charset="-122"/>
                <a:ea typeface="微软雅黑" panose="020B0503020204020204" pitchFamily="34" charset="-122"/>
              </a:rPr>
              <a:t>list_queues</a:t>
            </a:r>
          </a:p>
          <a:p>
            <a:endParaRPr lang="en-US" smtClean="0">
              <a:latin typeface="微软雅黑" panose="020B0503020204020204" pitchFamily="34" charset="-122"/>
              <a:ea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rPr>
              <a:t>查看交换器</a:t>
            </a:r>
            <a:endParaRPr lang="en-US" altLang="zh-CN" smtClean="0">
              <a:latin typeface="微软雅黑" panose="020B0503020204020204" pitchFamily="34" charset="-122"/>
              <a:ea typeface="微软雅黑" panose="020B0503020204020204" pitchFamily="34" charset="-122"/>
            </a:endParaRPr>
          </a:p>
          <a:p>
            <a:pPr lvl="1"/>
            <a:r>
              <a:rPr lang="en-US" altLang="zh-CN" smtClean="0">
                <a:latin typeface="微软雅黑" panose="020B0503020204020204" pitchFamily="34" charset="-122"/>
                <a:ea typeface="微软雅黑" panose="020B0503020204020204" pitchFamily="34" charset="-122"/>
              </a:rPr>
              <a:t>rabbitmqctl </a:t>
            </a:r>
            <a:r>
              <a:rPr lang="en-US" smtClean="0">
                <a:latin typeface="微软雅黑" panose="020B0503020204020204" pitchFamily="34" charset="-122"/>
                <a:ea typeface="微软雅黑" panose="020B0503020204020204" pitchFamily="34" charset="-122"/>
              </a:rPr>
              <a:t>list_exchanges</a:t>
            </a:r>
          </a:p>
          <a:p>
            <a:endParaRPr lang="en-US" smtClean="0">
              <a:latin typeface="微软雅黑" panose="020B0503020204020204" pitchFamily="34" charset="-122"/>
              <a:ea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rPr>
              <a:t>查看绑定</a:t>
            </a:r>
            <a:endParaRPr lang="en-US" altLang="zh-CN" smtClean="0">
              <a:latin typeface="微软雅黑" panose="020B0503020204020204" pitchFamily="34" charset="-122"/>
              <a:ea typeface="微软雅黑" panose="020B0503020204020204" pitchFamily="34" charset="-122"/>
            </a:endParaRPr>
          </a:p>
          <a:p>
            <a:pPr lvl="1"/>
            <a:r>
              <a:rPr lang="en-US" altLang="zh-CN" smtClean="0">
                <a:latin typeface="微软雅黑" panose="020B0503020204020204" pitchFamily="34" charset="-122"/>
                <a:ea typeface="微软雅黑" panose="020B0503020204020204" pitchFamily="34" charset="-122"/>
              </a:rPr>
              <a:t>rabbitmqctl </a:t>
            </a:r>
            <a:r>
              <a:rPr lang="en-US" smtClean="0">
                <a:latin typeface="微软雅黑" panose="020B0503020204020204" pitchFamily="34" charset="-122"/>
                <a:ea typeface="微软雅黑" panose="020B0503020204020204" pitchFamily="34" charset="-122"/>
              </a:rPr>
              <a:t>list_bindings</a:t>
            </a: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3" y="1052769"/>
            <a:ext cx="1154789" cy="84302"/>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7"/>
            <a:ext cx="5004641" cy="410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200"/>
            <a:r>
              <a:rPr lang="en-US" altLang="zh-CN" sz="2665" smtClean="0">
                <a:solidFill>
                  <a:srgbClr val="1D69A3"/>
                </a:solidFill>
                <a:latin typeface="微软雅黑" panose="020B0503020204020204" pitchFamily="34" charset="-122"/>
                <a:ea typeface="微软雅黑" panose="020B0503020204020204" pitchFamily="34" charset="-122"/>
              </a:rPr>
              <a:t>RabbitMQ</a:t>
            </a:r>
            <a:r>
              <a:rPr lang="zh-CN" altLang="en-US" sz="2665" smtClean="0">
                <a:solidFill>
                  <a:srgbClr val="1D69A3"/>
                </a:solidFill>
                <a:latin typeface="微软雅黑" panose="020B0503020204020204" pitchFamily="34" charset="-122"/>
                <a:ea typeface="微软雅黑" panose="020B0503020204020204" pitchFamily="34" charset="-122"/>
              </a:rPr>
              <a:t>集群</a:t>
            </a:r>
          </a:p>
        </p:txBody>
      </p:sp>
      <p:sp>
        <p:nvSpPr>
          <p:cNvPr id="19" name="矩形 18"/>
          <p:cNvSpPr/>
          <p:nvPr/>
        </p:nvSpPr>
        <p:spPr>
          <a:xfrm>
            <a:off x="534138" y="1365347"/>
            <a:ext cx="9216209" cy="2308324"/>
          </a:xfrm>
          <a:prstGeom prst="rect">
            <a:avLst/>
          </a:prstGeom>
        </p:spPr>
        <p:txBody>
          <a:bodyPr wrap="square">
            <a:spAutoFit/>
          </a:bodyPr>
          <a:lstStyle/>
          <a:p>
            <a:pPr>
              <a:buBlip>
                <a:blip r:embed="rId4"/>
              </a:buBlip>
            </a:pPr>
            <a:r>
              <a:rPr lang="en-US" altLang="zh-CN" smtClean="0">
                <a:latin typeface="微软雅黑" panose="020B0503020204020204" pitchFamily="34" charset="-122"/>
                <a:ea typeface="微软雅黑" panose="020B0503020204020204" pitchFamily="34" charset="-122"/>
              </a:rPr>
              <a:t>RabbitMQ</a:t>
            </a:r>
            <a:r>
              <a:rPr lang="zh-CN" altLang="en-US" smtClean="0">
                <a:latin typeface="微软雅黑" panose="020B0503020204020204" pitchFamily="34" charset="-122"/>
                <a:ea typeface="微软雅黑" panose="020B0503020204020204" pitchFamily="34" charset="-122"/>
              </a:rPr>
              <a:t>內建集群</a:t>
            </a:r>
            <a:endParaRPr lang="en-US" altLang="zh-CN" smtClean="0">
              <a:latin typeface="微软雅黑" panose="020B0503020204020204" pitchFamily="34" charset="-122"/>
              <a:ea typeface="微软雅黑" panose="020B0503020204020204" pitchFamily="34" charset="-122"/>
            </a:endParaRPr>
          </a:p>
          <a:p>
            <a:endParaRPr lang="en-US" smtClean="0">
              <a:latin typeface="微软雅黑" panose="020B0503020204020204" pitchFamily="34" charset="-122"/>
              <a:ea typeface="微软雅黑" panose="020B0503020204020204" pitchFamily="34" charset="-122"/>
            </a:endParaRPr>
          </a:p>
          <a:p>
            <a:pPr lvl="1">
              <a:buClr>
                <a:schemeClr val="accent3">
                  <a:lumMod val="75000"/>
                </a:schemeClr>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內建集群的设计目标，集群可以保证消息的万无一失吗？</a:t>
            </a:r>
            <a:endParaRPr lang="en-US" altLang="zh-CN" smtClean="0">
              <a:latin typeface="微软雅黑" panose="020B0503020204020204" pitchFamily="34" charset="-122"/>
              <a:ea typeface="微软雅黑" panose="020B0503020204020204" pitchFamily="34" charset="-122"/>
            </a:endParaRPr>
          </a:p>
          <a:p>
            <a:pPr lvl="1">
              <a:buClr>
                <a:schemeClr val="accent3">
                  <a:lumMod val="75000"/>
                </a:schemeClr>
              </a:buClr>
              <a:buFont typeface="Wingdings" panose="05000000000000000000" pitchFamily="2" charset="2"/>
              <a:buChar char="Ø"/>
            </a:pPr>
            <a:endParaRPr lang="en-US" smtClean="0">
              <a:latin typeface="微软雅黑" panose="020B0503020204020204" pitchFamily="34" charset="-122"/>
              <a:ea typeface="微软雅黑" panose="020B0503020204020204" pitchFamily="34" charset="-122"/>
            </a:endParaRPr>
          </a:p>
          <a:p>
            <a:pPr lvl="1">
              <a:buClr>
                <a:schemeClr val="accent3">
                  <a:lumMod val="75000"/>
                </a:schemeClr>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集群中的队列和交换器</a:t>
            </a:r>
            <a:endParaRPr lang="en-US" altLang="zh-CN" smtClean="0">
              <a:latin typeface="微软雅黑" panose="020B0503020204020204" pitchFamily="34" charset="-122"/>
              <a:ea typeface="微软雅黑" panose="020B0503020204020204" pitchFamily="34" charset="-122"/>
            </a:endParaRPr>
          </a:p>
          <a:p>
            <a:pPr lvl="1">
              <a:buClr>
                <a:schemeClr val="accent3">
                  <a:lumMod val="75000"/>
                </a:schemeClr>
              </a:buClr>
              <a:buFont typeface="Wingdings" panose="05000000000000000000" pitchFamily="2" charset="2"/>
              <a:buChar char="Ø"/>
            </a:pPr>
            <a:endParaRPr lang="en-US" smtClean="0">
              <a:latin typeface="微软雅黑" panose="020B0503020204020204" pitchFamily="34" charset="-122"/>
              <a:ea typeface="微软雅黑" panose="020B0503020204020204" pitchFamily="34" charset="-122"/>
            </a:endParaRPr>
          </a:p>
          <a:p>
            <a:pPr lvl="1">
              <a:buClr>
                <a:schemeClr val="accent3">
                  <a:lumMod val="75000"/>
                </a:schemeClr>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集群中的节点，有两种类型</a:t>
            </a:r>
            <a:endParaRPr lang="en-US" smtClean="0">
              <a:latin typeface="微软雅黑" panose="020B0503020204020204" pitchFamily="34" charset="-122"/>
              <a:ea typeface="微软雅黑" panose="020B0503020204020204" pitchFamily="34" charset="-122"/>
            </a:endParaRPr>
          </a:p>
          <a:p>
            <a:endParaRPr lang="en-US" b="1" smtClean="0">
              <a:latin typeface="微软雅黑" panose="020B0503020204020204" pitchFamily="34" charset="-122"/>
              <a:ea typeface="微软雅黑" panose="020B0503020204020204" pitchFamily="34" charset="-122"/>
            </a:endParaRPr>
          </a:p>
        </p:txBody>
      </p:sp>
      <p:sp>
        <p:nvSpPr>
          <p:cNvPr id="20" name="矩形 19"/>
          <p:cNvSpPr/>
          <p:nvPr/>
        </p:nvSpPr>
        <p:spPr>
          <a:xfrm>
            <a:off x="534138" y="4348744"/>
            <a:ext cx="9216209" cy="2031325"/>
          </a:xfrm>
          <a:prstGeom prst="rect">
            <a:avLst/>
          </a:prstGeom>
        </p:spPr>
        <p:txBody>
          <a:bodyPr wrap="square">
            <a:spAutoFit/>
          </a:bodyPr>
          <a:lstStyle/>
          <a:p>
            <a:pPr>
              <a:buBlip>
                <a:blip r:embed="rId4"/>
              </a:buBlip>
            </a:pPr>
            <a:r>
              <a:rPr lang="zh-CN" altLang="en-US" smtClean="0">
                <a:latin typeface="微软雅黑" panose="020B0503020204020204" pitchFamily="34" charset="-122"/>
                <a:ea typeface="微软雅黑" panose="020B0503020204020204" pitchFamily="34" charset="-122"/>
              </a:rPr>
              <a:t>构建我们自己的集群</a:t>
            </a:r>
            <a:endParaRPr lang="en-US" altLang="zh-CN" smtClean="0">
              <a:latin typeface="微软雅黑" panose="020B0503020204020204" pitchFamily="34" charset="-122"/>
              <a:ea typeface="微软雅黑" panose="020B0503020204020204" pitchFamily="34" charset="-122"/>
            </a:endParaRPr>
          </a:p>
          <a:p>
            <a:endParaRPr lang="en-US" smtClean="0">
              <a:latin typeface="微软雅黑" panose="020B0503020204020204" pitchFamily="34" charset="-122"/>
              <a:ea typeface="微软雅黑" panose="020B0503020204020204" pitchFamily="34" charset="-122"/>
            </a:endParaRPr>
          </a:p>
          <a:p>
            <a:pPr lvl="1">
              <a:buClr>
                <a:schemeClr val="accent3">
                  <a:lumMod val="75000"/>
                </a:schemeClr>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单机下的集群</a:t>
            </a:r>
            <a:endParaRPr lang="en-US" altLang="zh-CN" smtClean="0">
              <a:latin typeface="微软雅黑" panose="020B0503020204020204" pitchFamily="34" charset="-122"/>
              <a:ea typeface="微软雅黑" panose="020B0503020204020204" pitchFamily="34" charset="-122"/>
            </a:endParaRPr>
          </a:p>
          <a:p>
            <a:pPr lvl="1">
              <a:buClr>
                <a:schemeClr val="accent3">
                  <a:lumMod val="75000"/>
                </a:schemeClr>
              </a:buClr>
              <a:buFont typeface="Wingdings" panose="05000000000000000000" pitchFamily="2" charset="2"/>
              <a:buChar char="Ø"/>
            </a:pPr>
            <a:endParaRPr lang="en-US" altLang="zh-CN" smtClean="0">
              <a:latin typeface="微软雅黑" panose="020B0503020204020204" pitchFamily="34" charset="-122"/>
              <a:ea typeface="微软雅黑" panose="020B0503020204020204" pitchFamily="34" charset="-122"/>
            </a:endParaRPr>
          </a:p>
          <a:p>
            <a:pPr lvl="1">
              <a:buClr>
                <a:schemeClr val="accent3">
                  <a:lumMod val="75000"/>
                </a:schemeClr>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多机下的集群</a:t>
            </a:r>
            <a:endParaRPr lang="en-US" altLang="zh-CN" smtClean="0">
              <a:latin typeface="微软雅黑" panose="020B0503020204020204" pitchFamily="34" charset="-122"/>
              <a:ea typeface="微软雅黑" panose="020B0503020204020204" pitchFamily="34" charset="-122"/>
            </a:endParaRPr>
          </a:p>
          <a:p>
            <a:pPr lvl="1">
              <a:buClr>
                <a:schemeClr val="accent3">
                  <a:lumMod val="75000"/>
                </a:schemeClr>
              </a:buClr>
              <a:buFont typeface="Wingdings" panose="05000000000000000000" pitchFamily="2" charset="2"/>
              <a:buChar char="Ø"/>
            </a:pPr>
            <a:endParaRPr lang="en-US" smtClean="0">
              <a:latin typeface="微软雅黑" panose="020B0503020204020204" pitchFamily="34" charset="-122"/>
              <a:ea typeface="微软雅黑" panose="020B0503020204020204" pitchFamily="34" charset="-122"/>
            </a:endParaRPr>
          </a:p>
          <a:p>
            <a:pPr lvl="1">
              <a:buClr>
                <a:schemeClr val="accent3">
                  <a:lumMod val="75000"/>
                </a:schemeClr>
              </a:buClr>
              <a:buFont typeface="Wingdings" panose="05000000000000000000" pitchFamily="2" charset="2"/>
              <a:buChar char="Ø"/>
            </a:pPr>
            <a:r>
              <a:rPr lang="zh-CN" altLang="en-US" smtClean="0">
                <a:latin typeface="微软雅黑" panose="020B0503020204020204" pitchFamily="34" charset="-122"/>
                <a:ea typeface="微软雅黑" panose="020B0503020204020204" pitchFamily="34" charset="-122"/>
              </a:rPr>
              <a:t>移除集群中的节点</a:t>
            </a:r>
            <a:endParaRPr lang="en-US"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3" y="1052769"/>
            <a:ext cx="1154789" cy="84302"/>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7"/>
            <a:ext cx="3372329" cy="410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200"/>
            <a:r>
              <a:rPr lang="en-US" altLang="zh-CN" sz="2665" smtClean="0">
                <a:solidFill>
                  <a:srgbClr val="1D69A3"/>
                </a:solidFill>
                <a:latin typeface="微软雅黑" panose="020B0503020204020204" pitchFamily="34" charset="-122"/>
                <a:ea typeface="微软雅黑" panose="020B0503020204020204" pitchFamily="34" charset="-122"/>
              </a:rPr>
              <a:t>RabbitMQ</a:t>
            </a:r>
            <a:r>
              <a:rPr lang="zh-CN" altLang="en-US" sz="2665" smtClean="0">
                <a:solidFill>
                  <a:srgbClr val="1D69A3"/>
                </a:solidFill>
                <a:latin typeface="微软雅黑" panose="020B0503020204020204" pitchFamily="34" charset="-122"/>
                <a:ea typeface="微软雅黑" panose="020B0503020204020204" pitchFamily="34" charset="-122"/>
              </a:rPr>
              <a:t>集群高可用</a:t>
            </a:r>
          </a:p>
        </p:txBody>
      </p:sp>
      <p:sp>
        <p:nvSpPr>
          <p:cNvPr id="11" name="矩形 10"/>
          <p:cNvSpPr/>
          <p:nvPr/>
        </p:nvSpPr>
        <p:spPr>
          <a:xfrm>
            <a:off x="561648" y="1333094"/>
            <a:ext cx="9216209" cy="1200329"/>
          </a:xfrm>
          <a:prstGeom prst="rect">
            <a:avLst/>
          </a:prstGeom>
        </p:spPr>
        <p:txBody>
          <a:bodyPr wrap="square">
            <a:spAutoFit/>
          </a:bodyPr>
          <a:lstStyle/>
          <a:p>
            <a:r>
              <a:rPr lang="zh-CN" altLang="en-US" smtClean="0">
                <a:latin typeface="微软雅黑" panose="020B0503020204020204" pitchFamily="34" charset="-122"/>
                <a:ea typeface="微软雅黑" panose="020B0503020204020204" pitchFamily="34" charset="-122"/>
              </a:rPr>
              <a:t>镜像队列</a:t>
            </a:r>
            <a:endParaRPr lang="en-US" altLang="zh-CN" smtClean="0">
              <a:latin typeface="微软雅黑" panose="020B0503020204020204" pitchFamily="34" charset="-122"/>
              <a:ea typeface="微软雅黑" panose="020B0503020204020204" pitchFamily="34" charset="-122"/>
            </a:endParaRPr>
          </a:p>
          <a:p>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什么是镜像队列</a:t>
            </a:r>
            <a:endParaRPr lang="en-US" altLang="zh-CN" smtClean="0">
              <a:latin typeface="微软雅黑" panose="020B0503020204020204" pitchFamily="34" charset="-122"/>
              <a:ea typeface="微软雅黑" panose="020B0503020204020204" pitchFamily="34" charset="-122"/>
            </a:endParaRPr>
          </a:p>
          <a:p>
            <a:endParaRPr lang="en-US" smtClean="0">
              <a:latin typeface="微软雅黑" panose="020B0503020204020204" pitchFamily="34" charset="-122"/>
              <a:ea typeface="微软雅黑" panose="020B0503020204020204" pitchFamily="34" charset="-122"/>
            </a:endParaRPr>
          </a:p>
          <a:p>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镜像队列的使用</a:t>
            </a:r>
            <a:endParaRPr lang="en-US" b="1" smtClean="0">
              <a:latin typeface="微软雅黑" panose="020B0503020204020204" pitchFamily="34" charset="-122"/>
              <a:ea typeface="微软雅黑" panose="020B0503020204020204" pitchFamily="34" charset="-122"/>
            </a:endParaRPr>
          </a:p>
        </p:txBody>
      </p:sp>
      <p:sp>
        <p:nvSpPr>
          <p:cNvPr id="12" name="矩形 11"/>
          <p:cNvSpPr/>
          <p:nvPr/>
        </p:nvSpPr>
        <p:spPr>
          <a:xfrm>
            <a:off x="327075" y="3694145"/>
            <a:ext cx="4174861" cy="523220"/>
          </a:xfrm>
          <a:prstGeom prst="rect">
            <a:avLst/>
          </a:prstGeom>
        </p:spPr>
        <p:txBody>
          <a:bodyPr wrap="none">
            <a:spAutoFit/>
          </a:bodyPr>
          <a:lstStyle/>
          <a:p>
            <a:r>
              <a:rPr lang="en-US" altLang="zh-CN" sz="2800" smtClean="0">
                <a:solidFill>
                  <a:schemeClr val="accent1">
                    <a:lumMod val="75000"/>
                  </a:schemeClr>
                </a:solidFill>
                <a:latin typeface="微软雅黑" panose="020B0503020204020204" pitchFamily="34" charset="-122"/>
                <a:ea typeface="微软雅黑" panose="020B0503020204020204" pitchFamily="34" charset="-122"/>
              </a:rPr>
              <a:t>RabbitMQ</a:t>
            </a:r>
            <a:r>
              <a:rPr lang="zh-CN" altLang="en-US" sz="2800" smtClean="0">
                <a:solidFill>
                  <a:schemeClr val="accent1">
                    <a:lumMod val="75000"/>
                  </a:schemeClr>
                </a:solidFill>
                <a:latin typeface="微软雅黑" panose="020B0503020204020204" pitchFamily="34" charset="-122"/>
                <a:ea typeface="微软雅黑" panose="020B0503020204020204" pitchFamily="34" charset="-122"/>
              </a:rPr>
              <a:t>的</a:t>
            </a:r>
            <a:r>
              <a:rPr lang="en-US" altLang="zh-CN" sz="2800" smtClean="0">
                <a:solidFill>
                  <a:schemeClr val="accent1">
                    <a:lumMod val="75000"/>
                  </a:schemeClr>
                </a:solidFill>
                <a:latin typeface="微软雅黑" panose="020B0503020204020204" pitchFamily="34" charset="-122"/>
                <a:ea typeface="微软雅黑" panose="020B0503020204020204" pitchFamily="34" charset="-122"/>
              </a:rPr>
              <a:t>Web</a:t>
            </a:r>
            <a:r>
              <a:rPr lang="zh-CN" altLang="en-US" sz="2800" smtClean="0">
                <a:solidFill>
                  <a:schemeClr val="accent1">
                    <a:lumMod val="75000"/>
                  </a:schemeClr>
                </a:solidFill>
                <a:latin typeface="微软雅黑" panose="020B0503020204020204" pitchFamily="34" charset="-122"/>
                <a:ea typeface="微软雅黑" panose="020B0503020204020204" pitchFamily="34" charset="-122"/>
              </a:rPr>
              <a:t>控制台</a:t>
            </a:r>
          </a:p>
        </p:txBody>
      </p:sp>
      <p:sp>
        <p:nvSpPr>
          <p:cNvPr id="14" name="矩形 13"/>
          <p:cNvSpPr/>
          <p:nvPr/>
        </p:nvSpPr>
        <p:spPr>
          <a:xfrm>
            <a:off x="561649" y="4848639"/>
            <a:ext cx="10726982" cy="1477328"/>
          </a:xfrm>
          <a:prstGeom prst="rect">
            <a:avLst/>
          </a:prstGeom>
        </p:spPr>
        <p:txBody>
          <a:bodyPr wrap="square">
            <a:spAutoFit/>
          </a:bodyPr>
          <a:lstStyle/>
          <a:p>
            <a:r>
              <a:rPr lang="zh-CN" altLang="en-US" smtClean="0">
                <a:latin typeface="微软雅黑" panose="020B0503020204020204" pitchFamily="34" charset="-122"/>
                <a:ea typeface="微软雅黑" panose="020B0503020204020204" pitchFamily="34" charset="-122"/>
              </a:rPr>
              <a:t>命令提示符下运行</a:t>
            </a:r>
            <a:r>
              <a:rPr lang="en-US" altLang="zh-CN" smtClean="0">
                <a:latin typeface="微软雅黑" panose="020B0503020204020204" pitchFamily="34" charset="-122"/>
                <a:ea typeface="微软雅黑" panose="020B0503020204020204" pitchFamily="34" charset="-122"/>
              </a:rPr>
              <a:t>rabbitmq-plugins enable rabbitmq_management  </a:t>
            </a:r>
          </a:p>
          <a:p>
            <a:endParaRPr lang="en-US" b="1" smtClean="0">
              <a:latin typeface="微软雅黑" panose="020B0503020204020204" pitchFamily="34" charset="-122"/>
              <a:ea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rPr>
              <a:t>重启</a:t>
            </a:r>
            <a:r>
              <a:rPr lang="en-US" altLang="zh-CN" smtClean="0">
                <a:latin typeface="微软雅黑" panose="020B0503020204020204" pitchFamily="34" charset="-122"/>
                <a:ea typeface="微软雅黑" panose="020B0503020204020204" pitchFamily="34" charset="-122"/>
              </a:rPr>
              <a:t>RabbitMQ</a:t>
            </a:r>
          </a:p>
          <a:p>
            <a:endParaRPr lang="en-US" smtClean="0">
              <a:latin typeface="微软雅黑" panose="020B0503020204020204" pitchFamily="34" charset="-122"/>
              <a:ea typeface="微软雅黑" panose="020B0503020204020204" pitchFamily="34" charset="-122"/>
            </a:endParaRPr>
          </a:p>
          <a:p>
            <a:r>
              <a:rPr lang="zh-CN" altLang="en-US" smtClean="0">
                <a:latin typeface="微软雅黑" panose="020B0503020204020204" pitchFamily="34" charset="-122"/>
                <a:ea typeface="微软雅黑" panose="020B0503020204020204" pitchFamily="34" charset="-122"/>
              </a:rPr>
              <a:t>在浏览器中打开</a:t>
            </a:r>
            <a:r>
              <a:rPr lang="en-US" altLang="zh-CN" smtClean="0">
                <a:latin typeface="微软雅黑" panose="020B0503020204020204" pitchFamily="34" charset="-122"/>
                <a:ea typeface="微软雅黑" panose="020B0503020204020204" pitchFamily="34" charset="-122"/>
                <a:hlinkClick r:id="rId5"/>
              </a:rPr>
              <a:t>http://localhost:15672</a:t>
            </a:r>
            <a:r>
              <a:rPr lang="en-US" altLang="zh-CN" smtClean="0">
                <a:latin typeface="微软雅黑" panose="020B0503020204020204" pitchFamily="34" charset="-122"/>
                <a:ea typeface="微软雅黑" panose="020B0503020204020204" pitchFamily="34" charset="-122"/>
              </a:rPr>
              <a:t>  </a:t>
            </a:r>
            <a:r>
              <a:rPr lang="zh-CN" altLang="en-US" smtClean="0">
                <a:latin typeface="微软雅黑" panose="020B0503020204020204" pitchFamily="34" charset="-122"/>
                <a:ea typeface="微软雅黑" panose="020B0503020204020204" pitchFamily="34" charset="-122"/>
              </a:rPr>
              <a:t>用户名密码：</a:t>
            </a:r>
            <a:r>
              <a:rPr lang="en-US" altLang="zh-CN" smtClean="0">
                <a:latin typeface="微软雅黑" panose="020B0503020204020204" pitchFamily="34" charset="-122"/>
                <a:ea typeface="微软雅黑" panose="020B0503020204020204" pitchFamily="34" charset="-122"/>
              </a:rPr>
              <a:t>guest/guest</a:t>
            </a:r>
            <a:r>
              <a:rPr lang="zh-CN" altLang="en-US" smtClean="0">
                <a:latin typeface="微软雅黑" panose="020B0503020204020204" pitchFamily="34" charset="-122"/>
                <a:ea typeface="微软雅黑" panose="020B0503020204020204" pitchFamily="34" charset="-122"/>
              </a:rPr>
              <a:t>，但是缺省只能在本机访问。</a:t>
            </a:r>
            <a:endParaRPr lang="en-US" smtClean="0">
              <a:latin typeface="微软雅黑" panose="020B0503020204020204" pitchFamily="34" charset="-122"/>
              <a:ea typeface="微软雅黑" panose="020B0503020204020204" pitchFamily="34" charset="-122"/>
            </a:endParaRPr>
          </a:p>
        </p:txBody>
      </p:sp>
      <p:grpSp>
        <p:nvGrpSpPr>
          <p:cNvPr id="3" name="PA_组合 47"/>
          <p:cNvGrpSpPr/>
          <p:nvPr>
            <p:custDataLst>
              <p:tags r:id="rId3"/>
            </p:custDataLst>
          </p:nvPr>
        </p:nvGrpSpPr>
        <p:grpSpPr>
          <a:xfrm>
            <a:off x="488362" y="4493058"/>
            <a:ext cx="1154789" cy="84302"/>
            <a:chOff x="0" y="2842590"/>
            <a:chExt cx="7054752" cy="89199"/>
          </a:xfrm>
        </p:grpSpPr>
        <p:sp>
          <p:nvSpPr>
            <p:cNvPr id="17" name="矩形 16"/>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18" name="矩形 17"/>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19" name="矩形 18"/>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20" name="矩形 19"/>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par>
                                <p:cTn id="17" presetID="0" presetClass="entr" presetSubtype="0" fill="hold" nodeType="withEffect">
                                  <p:stCondLst>
                                    <p:cond delay="0"/>
                                  </p:stCondLst>
                                  <p:iterate type="lt">
                                    <p:tmPct val="10000"/>
                                  </p:iterate>
                                  <p:childTnLst>
                                    <p:set>
                                      <p:cBhvr>
                                        <p:cTn id="18" dur="1" fill="hold">
                                          <p:stCondLst>
                                            <p:cond delay="0"/>
                                          </p:stCondLst>
                                        </p:cTn>
                                        <p:tgtEl>
                                          <p:spTgt spid="3"/>
                                        </p:tgtEl>
                                        <p:attrNameLst>
                                          <p:attrName>style.visibility</p:attrName>
                                        </p:attrNameLst>
                                      </p:cBhvr>
                                      <p:to>
                                        <p:strVal val="visible"/>
                                      </p:to>
                                    </p:set>
                                    <p:anim to="" calcmode="lin" valueType="num">
                                      <p:cBhvr>
                                        <p:cTn id="19" dur="700" fill="hold">
                                          <p:stCondLst>
                                            <p:cond delay="0"/>
                                          </p:stCondLst>
                                        </p:cTn>
                                        <p:tgtEl>
                                          <p:spTgt spid="3"/>
                                        </p:tgtEl>
                                        <p:attrNameLst>
                                          <p:attrName>ppt_x</p:attrName>
                                        </p:attrNameLst>
                                      </p:cBhvr>
                                      <p:tavLst>
                                        <p:tav tm="0" fmla="#ppt_x-(-#ppt_w/2*cos(ppt_r/180*pi))*((1.5-1.5*$)^2-(1.5-1.5*$)^3)">
                                          <p:val>
                                            <p:fltVal val="0"/>
                                          </p:val>
                                        </p:tav>
                                        <p:tav tm="100000">
                                          <p:val>
                                            <p:fltVal val="1"/>
                                          </p:val>
                                        </p:tav>
                                      </p:tavLst>
                                    </p:anim>
                                    <p:anim to="" calcmode="lin" valueType="num">
                                      <p:cBhvr>
                                        <p:cTn id="20" dur="700" fill="hold">
                                          <p:stCondLst>
                                            <p:cond delay="0"/>
                                          </p:stCondLst>
                                        </p:cTn>
                                        <p:tgtEl>
                                          <p:spTgt spid="3"/>
                                        </p:tgtEl>
                                        <p:attrNameLst>
                                          <p:attrName>ppt_y</p:attrName>
                                        </p:attrNameLst>
                                      </p:cBhvr>
                                      <p:tavLst>
                                        <p:tav tm="0" fmla="#ppt_y+(-#ppt_h/2*cos(ppt_r/180*pi))*((1.5-1.5*$)^2-(1.5-1.5*$)^3)">
                                          <p:val>
                                            <p:fltVal val="0"/>
                                          </p:val>
                                        </p:tav>
                                        <p:tav tm="100000">
                                          <p:val>
                                            <p:fltVal val="1"/>
                                          </p:val>
                                        </p:tav>
                                      </p:tavLst>
                                    </p:anim>
                                    <p:anim to="" calcmode="lin" valueType="num">
                                      <p:cBhvr>
                                        <p:cTn id="21" dur="700" fill="hold">
                                          <p:stCondLst>
                                            <p:cond delay="0"/>
                                          </p:stCondLst>
                                        </p:cTn>
                                        <p:tgtEl>
                                          <p:spTgt spid="3"/>
                                        </p:tgtEl>
                                        <p:attrNameLst>
                                          <p:attrName>ppt_h</p:attrName>
                                        </p:attrNameLst>
                                      </p:cBhvr>
                                      <p:tavLst>
                                        <p:tav tm="0" fmla="#ppt_h-(-#ppt_h)*((1.5-1.5*$)^2-(1.5-1.5*$)^3)">
                                          <p:val>
                                            <p:fltVal val="0"/>
                                          </p:val>
                                        </p:tav>
                                        <p:tav tm="100000">
                                          <p:val>
                                            <p:fltVal val="1"/>
                                          </p:val>
                                        </p:tav>
                                      </p:tavLst>
                                    </p:anim>
                                    <p:anim to="" calcmode="lin" valueType="num">
                                      <p:cBhvr>
                                        <p:cTn id="22" dur="700" fill="hold">
                                          <p:stCondLst>
                                            <p:cond delay="0"/>
                                          </p:stCondLst>
                                        </p:cTn>
                                        <p:tgtEl>
                                          <p:spTgt spid="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7" y="418796"/>
            <a:ext cx="4041760"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为什么要使用消息中间件？</a:t>
            </a:r>
          </a:p>
        </p:txBody>
      </p:sp>
      <p:sp>
        <p:nvSpPr>
          <p:cNvPr id="20482" name="AutoShape 2" descr="https://upload-images.jianshu.io/upload_images/1856419-efd361484c60d785.png?imageMogr2/auto-orient/strip%7CimageView2/2/w/581/format/webp"/>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6" name="TextBox 1"/>
          <p:cNvSpPr txBox="1">
            <a:spLocks noChangeArrowheads="1"/>
          </p:cNvSpPr>
          <p:nvPr/>
        </p:nvSpPr>
        <p:spPr bwMode="auto">
          <a:xfrm>
            <a:off x="507423" y="1327737"/>
            <a:ext cx="3389952" cy="4616648"/>
          </a:xfrm>
          <a:prstGeom prst="rect">
            <a:avLst/>
          </a:prstGeom>
          <a:noFill/>
          <a:ln w="9525">
            <a:noFill/>
            <a:miter lim="800000"/>
          </a:ln>
        </p:spPr>
        <p:txBody>
          <a:bodyPr wrap="square">
            <a:spAutoFit/>
          </a:bodyPr>
          <a:lstStyle/>
          <a:p>
            <a:pPr marL="285750" indent="-285750" eaLnBrk="0" hangingPunct="0">
              <a:lnSpc>
                <a:spcPct val="150000"/>
              </a:lnSpc>
              <a:buFont typeface="Wingdings" panose="05000000000000000000" pitchFamily="2" charset="2"/>
              <a:buChar char="n"/>
            </a:pPr>
            <a:r>
              <a:rPr lang="zh-CN" altLang="en-US" sz="2000" b="1" dirty="0" smtClean="0">
                <a:solidFill>
                  <a:schemeClr val="accent1">
                    <a:lumMod val="50000"/>
                  </a:schemeClr>
                </a:solidFill>
                <a:latin typeface="微软雅黑" panose="020B0503020204020204" pitchFamily="34" charset="-122"/>
                <a:ea typeface="微软雅黑" panose="020B0503020204020204" pitchFamily="34" charset="-122"/>
              </a:rPr>
              <a:t>松耦合架构的优势</a:t>
            </a:r>
            <a:endParaRPr lang="en-US" altLang="zh-CN" sz="2000" b="1" dirty="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eaLnBrk="0" hangingPunct="0">
              <a:lnSpc>
                <a:spcPct val="200000"/>
              </a:lnSpc>
              <a:buFont typeface="Wingdings" panose="05000000000000000000" pitchFamily="2" charset="2"/>
              <a:buChar char="Ø"/>
            </a:pPr>
            <a:r>
              <a:rPr lang="zh-CN" altLang="en-US" sz="1600" dirty="0" smtClean="0">
                <a:solidFill>
                  <a:schemeClr val="accent1">
                    <a:lumMod val="50000"/>
                  </a:schemeClr>
                </a:solidFill>
                <a:latin typeface="微软雅黑" panose="020B0503020204020204" pitchFamily="34" charset="-122"/>
                <a:ea typeface="微软雅黑" panose="020B0503020204020204" pitchFamily="34" charset="-122"/>
              </a:rPr>
              <a:t>解耦</a:t>
            </a:r>
            <a:endParaRPr lang="en-US" altLang="zh-CN" sz="1600" dirty="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eaLnBrk="0" hangingPunct="0">
              <a:lnSpc>
                <a:spcPct val="200000"/>
              </a:lnSpc>
              <a:buFont typeface="Wingdings" panose="05000000000000000000" pitchFamily="2" charset="2"/>
              <a:buChar char="Ø"/>
            </a:pPr>
            <a:r>
              <a:rPr lang="zh-CN" altLang="en-US" sz="1600" dirty="0" smtClean="0">
                <a:solidFill>
                  <a:schemeClr val="accent1">
                    <a:lumMod val="50000"/>
                  </a:schemeClr>
                </a:solidFill>
                <a:latin typeface="微软雅黑" panose="020B0503020204020204" pitchFamily="34" charset="-122"/>
                <a:ea typeface="微软雅黑" panose="020B0503020204020204" pitchFamily="34" charset="-122"/>
              </a:rPr>
              <a:t>异步处理能力</a:t>
            </a:r>
            <a:endParaRPr lang="en-US" altLang="zh-CN" sz="1600" dirty="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eaLnBrk="0" hangingPunct="0">
              <a:lnSpc>
                <a:spcPct val="200000"/>
              </a:lnSpc>
              <a:buFont typeface="Wingdings" panose="05000000000000000000" pitchFamily="2" charset="2"/>
              <a:buChar char="Ø"/>
            </a:pPr>
            <a:r>
              <a:rPr lang="zh-CN" altLang="en-US" sz="1600" dirty="0" smtClean="0">
                <a:solidFill>
                  <a:schemeClr val="accent1">
                    <a:lumMod val="50000"/>
                  </a:schemeClr>
                </a:solidFill>
                <a:latin typeface="微软雅黑" panose="020B0503020204020204" pitchFamily="34" charset="-122"/>
                <a:ea typeface="微软雅黑" panose="020B0503020204020204" pitchFamily="34" charset="-122"/>
              </a:rPr>
              <a:t>缓冲能力</a:t>
            </a:r>
            <a:endParaRPr lang="en-US" altLang="zh-CN" sz="1600" dirty="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eaLnBrk="0" hangingPunct="0">
              <a:lnSpc>
                <a:spcPct val="200000"/>
              </a:lnSpc>
              <a:buFont typeface="Wingdings" panose="05000000000000000000" pitchFamily="2" charset="2"/>
              <a:buChar char="Ø"/>
            </a:pPr>
            <a:r>
              <a:rPr lang="zh-CN" altLang="en-US" sz="1600" dirty="0" smtClean="0">
                <a:solidFill>
                  <a:schemeClr val="accent1">
                    <a:lumMod val="50000"/>
                  </a:schemeClr>
                </a:solidFill>
                <a:latin typeface="微软雅黑" panose="020B0503020204020204" pitchFamily="34" charset="-122"/>
                <a:ea typeface="微软雅黑" panose="020B0503020204020204" pitchFamily="34" charset="-122"/>
              </a:rPr>
              <a:t>伸缩性</a:t>
            </a:r>
            <a:endParaRPr lang="en-US" altLang="zh-CN" sz="1600" dirty="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eaLnBrk="0" hangingPunct="0">
              <a:lnSpc>
                <a:spcPct val="200000"/>
              </a:lnSpc>
              <a:buFont typeface="Wingdings" panose="05000000000000000000" pitchFamily="2" charset="2"/>
              <a:buChar char="Ø"/>
            </a:pPr>
            <a:r>
              <a:rPr lang="zh-CN" altLang="en-US" sz="1600" dirty="0" smtClean="0">
                <a:solidFill>
                  <a:schemeClr val="accent1">
                    <a:lumMod val="50000"/>
                  </a:schemeClr>
                </a:solidFill>
                <a:latin typeface="微软雅黑" panose="020B0503020204020204" pitchFamily="34" charset="-122"/>
                <a:ea typeface="微软雅黑" panose="020B0503020204020204" pitchFamily="34" charset="-122"/>
              </a:rPr>
              <a:t>扩展性</a:t>
            </a:r>
            <a:endParaRPr lang="en-US" altLang="zh-CN" sz="1600" dirty="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eaLnBrk="0" hangingPunct="0">
              <a:lnSpc>
                <a:spcPct val="200000"/>
              </a:lnSpc>
            </a:pPr>
            <a:endParaRPr lang="en-US" altLang="zh-CN" sz="1600" dirty="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eaLnBrk="0" hangingPunct="0">
              <a:lnSpc>
                <a:spcPct val="200000"/>
              </a:lnSpc>
              <a:buFont typeface="Wingdings" panose="05000000000000000000" pitchFamily="2" charset="2"/>
              <a:buChar char="n"/>
            </a:pPr>
            <a:r>
              <a:rPr lang="zh-CN" altLang="en-US" sz="2000" b="1" dirty="0" smtClean="0"/>
              <a:t>和</a:t>
            </a:r>
            <a:r>
              <a:rPr lang="en-US" sz="2000" b="1" dirty="0" smtClean="0"/>
              <a:t>RPC</a:t>
            </a:r>
            <a:r>
              <a:rPr lang="zh-CN" altLang="en-US" sz="2000" b="1" dirty="0" smtClean="0"/>
              <a:t>有何区别？</a:t>
            </a:r>
            <a:endParaRPr lang="en-US" altLang="zh-CN" sz="2000" b="1" dirty="0" smtClean="0">
              <a:solidFill>
                <a:schemeClr val="accent1">
                  <a:lumMod val="50000"/>
                </a:schemeClr>
              </a:solidFill>
              <a:latin typeface="微软雅黑" panose="020B0503020204020204" pitchFamily="34" charset="-122"/>
              <a:ea typeface="微软雅黑" panose="020B0503020204020204" pitchFamily="34" charset="-122"/>
            </a:endParaRPr>
          </a:p>
          <a:p>
            <a:pPr marL="285750" indent="-285750" eaLnBrk="0" hangingPunct="0">
              <a:lnSpc>
                <a:spcPct val="200000"/>
              </a:lnSpc>
            </a:pPr>
            <a:endParaRPr lang="zh-CN" altLang="en-US" sz="1600" dirty="0" smtClean="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3074" name="Picture 2" descr="E:\VIP二期\消息中间件\img\为什么要用消息中间件.png"/>
          <p:cNvPicPr>
            <a:picLocks noChangeAspect="1" noChangeArrowheads="1"/>
          </p:cNvPicPr>
          <p:nvPr/>
        </p:nvPicPr>
        <p:blipFill>
          <a:blip r:embed="rId4"/>
          <a:srcRect/>
          <a:stretch>
            <a:fillRect/>
          </a:stretch>
        </p:blipFill>
        <p:spPr bwMode="auto">
          <a:xfrm>
            <a:off x="4355890" y="606554"/>
            <a:ext cx="7382086" cy="7134096"/>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3" y="1052769"/>
            <a:ext cx="1154789" cy="84302"/>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7"/>
            <a:ext cx="3566141" cy="410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推荐书籍</a:t>
            </a:r>
          </a:p>
        </p:txBody>
      </p:sp>
      <p:sp>
        <p:nvSpPr>
          <p:cNvPr id="1026" name="AutoShape 2" descr="http://img5.imgtn.bdimg.com/it/u=1443837896,2947748851&amp;fm=27&amp;gp=0.jpg"/>
          <p:cNvSpPr>
            <a:spLocks noChangeAspect="1" noChangeArrowheads="1"/>
          </p:cNvSpPr>
          <p:nvPr/>
        </p:nvSpPr>
        <p:spPr bwMode="auto">
          <a:xfrm>
            <a:off x="149782" y="-163055"/>
            <a:ext cx="293449" cy="344030"/>
          </a:xfrm>
          <a:prstGeom prst="rect">
            <a:avLst/>
          </a:prstGeom>
          <a:noFill/>
        </p:spPr>
        <p:txBody>
          <a:bodyPr vert="horz" wrap="square" lIns="91440" tIns="45720" rIns="91440" bIns="45720" numCol="1" anchor="t" anchorCtr="0" compatLnSpc="1"/>
          <a:lstStyle/>
          <a:p>
            <a:endParaRPr lang="zh-CN" altLang="en-US"/>
          </a:p>
        </p:txBody>
      </p:sp>
      <p:sp>
        <p:nvSpPr>
          <p:cNvPr id="28674" name="AutoShape 2" descr="https://img-blog.csdn.net/20150929202423057"/>
          <p:cNvSpPr>
            <a:spLocks noChangeAspect="1" noChangeArrowheads="1"/>
          </p:cNvSpPr>
          <p:nvPr/>
        </p:nvSpPr>
        <p:spPr bwMode="auto">
          <a:xfrm>
            <a:off x="149782" y="-163055"/>
            <a:ext cx="293449" cy="344030"/>
          </a:xfrm>
          <a:prstGeom prst="rect">
            <a:avLst/>
          </a:prstGeom>
          <a:noFill/>
        </p:spPr>
        <p:txBody>
          <a:bodyPr vert="horz" wrap="square" lIns="91440" tIns="45720" rIns="91440" bIns="45720" numCol="1" anchor="t" anchorCtr="0" compatLnSpc="1"/>
          <a:lstStyle/>
          <a:p>
            <a:endParaRPr lang="zh-CN" altLang="en-US"/>
          </a:p>
        </p:txBody>
      </p:sp>
      <p:sp>
        <p:nvSpPr>
          <p:cNvPr id="28676" name="AutoShape 4" descr="这里写图片描述"/>
          <p:cNvSpPr>
            <a:spLocks noChangeAspect="1" noChangeArrowheads="1"/>
          </p:cNvSpPr>
          <p:nvPr/>
        </p:nvSpPr>
        <p:spPr bwMode="auto">
          <a:xfrm>
            <a:off x="149782" y="-163055"/>
            <a:ext cx="293449" cy="344030"/>
          </a:xfrm>
          <a:prstGeom prst="rect">
            <a:avLst/>
          </a:prstGeom>
          <a:noFill/>
        </p:spPr>
        <p:txBody>
          <a:bodyPr vert="horz" wrap="square" lIns="91440" tIns="45720" rIns="91440" bIns="45720" numCol="1" anchor="t" anchorCtr="0" compatLnSpc="1"/>
          <a:lstStyle/>
          <a:p>
            <a:endParaRPr lang="zh-CN" altLang="en-US"/>
          </a:p>
        </p:txBody>
      </p:sp>
      <p:sp>
        <p:nvSpPr>
          <p:cNvPr id="3" name="AutoShape 2" descr="https://img-blog.csdn.net/20150924091829616"/>
          <p:cNvSpPr>
            <a:spLocks noChangeAspect="1" noChangeArrowheads="1"/>
          </p:cNvSpPr>
          <p:nvPr/>
        </p:nvSpPr>
        <p:spPr bwMode="auto">
          <a:xfrm>
            <a:off x="149782" y="-163055"/>
            <a:ext cx="293449" cy="344030"/>
          </a:xfrm>
          <a:prstGeom prst="rect">
            <a:avLst/>
          </a:prstGeom>
          <a:noFill/>
        </p:spPr>
        <p:txBody>
          <a:bodyPr vert="horz" wrap="square" lIns="91440" tIns="45720" rIns="91440" bIns="45720" numCol="1" anchor="t" anchorCtr="0" compatLnSpc="1"/>
          <a:lstStyle/>
          <a:p>
            <a:endParaRPr lang="zh-CN" altLang="en-US"/>
          </a:p>
        </p:txBody>
      </p:sp>
      <p:sp>
        <p:nvSpPr>
          <p:cNvPr id="1028" name="AutoShape 4" descr="这里写图片描述"/>
          <p:cNvSpPr>
            <a:spLocks noChangeAspect="1" noChangeArrowheads="1"/>
          </p:cNvSpPr>
          <p:nvPr/>
        </p:nvSpPr>
        <p:spPr bwMode="auto">
          <a:xfrm>
            <a:off x="149782" y="-163055"/>
            <a:ext cx="293449" cy="344030"/>
          </a:xfrm>
          <a:prstGeom prst="rect">
            <a:avLst/>
          </a:prstGeom>
          <a:noFill/>
        </p:spPr>
        <p:txBody>
          <a:bodyPr vert="horz" wrap="square" lIns="91440" tIns="45720" rIns="91440" bIns="45720" numCol="1" anchor="t" anchorCtr="0" compatLnSpc="1"/>
          <a:lstStyle/>
          <a:p>
            <a:endParaRPr lang="zh-CN" altLang="en-US"/>
          </a:p>
        </p:txBody>
      </p:sp>
      <p:pic>
        <p:nvPicPr>
          <p:cNvPr id="15" name="Picture 1"/>
          <p:cNvPicPr>
            <a:picLocks noChangeAspect="1" noChangeArrowheads="1"/>
          </p:cNvPicPr>
          <p:nvPr/>
        </p:nvPicPr>
        <p:blipFill>
          <a:blip r:embed="rId4" cstate="print"/>
          <a:srcRect/>
          <a:stretch>
            <a:fillRect/>
          </a:stretch>
        </p:blipFill>
        <p:spPr bwMode="auto">
          <a:xfrm>
            <a:off x="1854670" y="1413738"/>
            <a:ext cx="3656676" cy="5498881"/>
          </a:xfrm>
          <a:prstGeom prst="rect">
            <a:avLst/>
          </a:prstGeom>
          <a:noFill/>
          <a:ln w="9525">
            <a:noFill/>
            <a:miter lim="800000"/>
            <a:headEnd/>
            <a:tailEnd/>
          </a:ln>
          <a:effectLst/>
        </p:spPr>
      </p:pic>
      <p:sp>
        <p:nvSpPr>
          <p:cNvPr id="17" name="矩形 16"/>
          <p:cNvSpPr/>
          <p:nvPr/>
        </p:nvSpPr>
        <p:spPr>
          <a:xfrm>
            <a:off x="6025233" y="2275026"/>
            <a:ext cx="5410905" cy="369332"/>
          </a:xfrm>
          <a:prstGeom prst="rect">
            <a:avLst/>
          </a:prstGeom>
        </p:spPr>
        <p:txBody>
          <a:bodyPr wrap="none">
            <a:spAutoFit/>
          </a:bodyPr>
          <a:lstStyle/>
          <a:p>
            <a:r>
              <a:rPr lang="en-US" altLang="zh-CN" smtClean="0"/>
              <a:t>http://www.rabbitmq.com/documentation.html</a:t>
            </a:r>
            <a:endParaRPr lang="zh-CN" altLang="en-US"/>
          </a:p>
        </p:txBody>
      </p:sp>
      <p:sp>
        <p:nvSpPr>
          <p:cNvPr id="18" name="TextBox 17"/>
          <p:cNvSpPr txBox="1"/>
          <p:nvPr/>
        </p:nvSpPr>
        <p:spPr>
          <a:xfrm>
            <a:off x="6034053" y="1902910"/>
            <a:ext cx="415498" cy="369332"/>
          </a:xfrm>
          <a:prstGeom prst="rect">
            <a:avLst/>
          </a:prstGeom>
          <a:noFill/>
        </p:spPr>
        <p:txBody>
          <a:bodyPr wrap="none" rtlCol="0">
            <a:spAutoFit/>
          </a:bodyPr>
          <a:lstStyle/>
          <a:p>
            <a:r>
              <a:rPr lang="zh-CN" altLang="en-US" smtClean="0"/>
              <a:t>和</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6389355"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消息中间件有些什么使用场景？</a:t>
            </a:r>
          </a:p>
        </p:txBody>
      </p:sp>
      <p:sp>
        <p:nvSpPr>
          <p:cNvPr id="20482" name="AutoShape 2" descr="https://upload-images.jianshu.io/upload_images/1856419-efd361484c60d785.png?imageMogr2/auto-orient/strip%7CimageView2/2/w/581/format/webp"/>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6" name="TextBox 1"/>
          <p:cNvSpPr txBox="1">
            <a:spLocks noChangeArrowheads="1"/>
          </p:cNvSpPr>
          <p:nvPr/>
        </p:nvSpPr>
        <p:spPr bwMode="auto">
          <a:xfrm>
            <a:off x="580785" y="1209477"/>
            <a:ext cx="1482531" cy="1015663"/>
          </a:xfrm>
          <a:prstGeom prst="rect">
            <a:avLst/>
          </a:prstGeom>
          <a:noFill/>
          <a:ln w="9525">
            <a:noFill/>
            <a:miter lim="800000"/>
          </a:ln>
        </p:spPr>
        <p:txBody>
          <a:bodyPr wrap="square">
            <a:spAutoFit/>
          </a:bodyPr>
          <a:lstStyle/>
          <a:p>
            <a:pPr marL="285750" indent="-285750" eaLnBrk="0" hangingPunct="0">
              <a:lnSpc>
                <a:spcPct val="150000"/>
              </a:lnSpc>
              <a:buFont typeface="Wingdings" panose="05000000000000000000" pitchFamily="2" charset="2"/>
              <a:buChar char="n"/>
            </a:pPr>
            <a:r>
              <a:rPr lang="zh-CN" altLang="en-US" sz="2000" b="1" dirty="0" smtClean="0">
                <a:solidFill>
                  <a:schemeClr val="accent3">
                    <a:lumMod val="50000"/>
                  </a:schemeClr>
                </a:solidFill>
                <a:latin typeface="微软雅黑" panose="020B0503020204020204" pitchFamily="34" charset="-122"/>
                <a:ea typeface="微软雅黑" panose="020B0503020204020204" pitchFamily="34" charset="-122"/>
              </a:rPr>
              <a:t>异步处理</a:t>
            </a:r>
          </a:p>
        </p:txBody>
      </p:sp>
      <p:pic>
        <p:nvPicPr>
          <p:cNvPr id="11" name="Picture 2" descr="C:\Users\Administrator\Desktop\异步处理 (1).png"/>
          <p:cNvPicPr>
            <a:picLocks noChangeAspect="1" noChangeArrowheads="1"/>
          </p:cNvPicPr>
          <p:nvPr/>
        </p:nvPicPr>
        <p:blipFill>
          <a:blip r:embed="rId4"/>
          <a:srcRect/>
          <a:stretch>
            <a:fillRect/>
          </a:stretch>
        </p:blipFill>
        <p:spPr bwMode="auto">
          <a:xfrm>
            <a:off x="4155163" y="483687"/>
            <a:ext cx="6680493" cy="7371640"/>
          </a:xfrm>
          <a:prstGeom prst="rect">
            <a:avLst/>
          </a:prstGeom>
          <a:noFill/>
        </p:spPr>
      </p:pic>
      <p:sp>
        <p:nvSpPr>
          <p:cNvPr id="12" name="TextBox 11"/>
          <p:cNvSpPr txBox="1"/>
          <p:nvPr/>
        </p:nvSpPr>
        <p:spPr>
          <a:xfrm>
            <a:off x="741776" y="2025949"/>
            <a:ext cx="3790388" cy="1200329"/>
          </a:xfrm>
          <a:prstGeom prst="rect">
            <a:avLst/>
          </a:prstGeom>
          <a:noFill/>
        </p:spPr>
        <p:txBody>
          <a:bodyPr wrap="square" rtlCol="0">
            <a:spAutoFit/>
          </a:bodyPr>
          <a:lstStyle/>
          <a:p>
            <a:r>
              <a:rPr lang="zh-CN" altLang="en-US" b="1" dirty="0" smtClean="0"/>
              <a:t>场景：</a:t>
            </a:r>
            <a:endParaRPr lang="en-US" altLang="zh-CN" b="1" dirty="0" smtClean="0"/>
          </a:p>
          <a:p>
            <a:r>
              <a:rPr lang="zh-CN" altLang="en-US" dirty="0" smtClean="0"/>
              <a:t>用户注册后，需要发送注册邮件和短信通知，以告知用户注册成功</a:t>
            </a:r>
            <a:endParaRPr lang="en-US" altLang="zh-CN" dirty="0" smtClean="0"/>
          </a:p>
          <a:p>
            <a:endParaRPr lang="zh-CN" altLang="en-US" dirty="0"/>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6389355"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消息中间件有些什么使用场景？</a:t>
            </a:r>
          </a:p>
        </p:txBody>
      </p:sp>
      <p:sp>
        <p:nvSpPr>
          <p:cNvPr id="20482" name="AutoShape 2" descr="https://upload-images.jianshu.io/upload_images/1856419-efd361484c60d785.png?imageMogr2/auto-orient/strip%7CimageView2/2/w/581/format/webp"/>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6" name="TextBox 1"/>
          <p:cNvSpPr txBox="1">
            <a:spLocks noChangeArrowheads="1"/>
          </p:cNvSpPr>
          <p:nvPr/>
        </p:nvSpPr>
        <p:spPr bwMode="auto">
          <a:xfrm>
            <a:off x="580785" y="1209477"/>
            <a:ext cx="1482531" cy="1015663"/>
          </a:xfrm>
          <a:prstGeom prst="rect">
            <a:avLst/>
          </a:prstGeom>
          <a:noFill/>
          <a:ln w="9525">
            <a:noFill/>
            <a:miter lim="800000"/>
          </a:ln>
        </p:spPr>
        <p:txBody>
          <a:bodyPr wrap="square">
            <a:spAutoFit/>
          </a:bodyPr>
          <a:lstStyle/>
          <a:p>
            <a:pPr marL="285750" indent="-285750" eaLnBrk="0" hangingPunct="0">
              <a:lnSpc>
                <a:spcPct val="150000"/>
              </a:lnSpc>
              <a:buFont typeface="Wingdings" panose="05000000000000000000" pitchFamily="2" charset="2"/>
              <a:buChar char="n"/>
            </a:pPr>
            <a:r>
              <a:rPr lang="zh-CN" altLang="en-US" sz="2000" b="1" smtClean="0">
                <a:solidFill>
                  <a:schemeClr val="accent3">
                    <a:lumMod val="50000"/>
                  </a:schemeClr>
                </a:solidFill>
                <a:latin typeface="微软雅黑" panose="020B0503020204020204" pitchFamily="34" charset="-122"/>
                <a:ea typeface="微软雅黑" panose="020B0503020204020204" pitchFamily="34" charset="-122"/>
              </a:rPr>
              <a:t>应用解耦</a:t>
            </a:r>
          </a:p>
        </p:txBody>
      </p:sp>
      <p:sp>
        <p:nvSpPr>
          <p:cNvPr id="25" name="TextBox 1"/>
          <p:cNvSpPr txBox="1">
            <a:spLocks noChangeArrowheads="1"/>
          </p:cNvSpPr>
          <p:nvPr/>
        </p:nvSpPr>
        <p:spPr bwMode="auto">
          <a:xfrm>
            <a:off x="498253" y="5617348"/>
            <a:ext cx="1482531" cy="1015663"/>
          </a:xfrm>
          <a:prstGeom prst="rect">
            <a:avLst/>
          </a:prstGeom>
          <a:noFill/>
          <a:ln w="9525">
            <a:noFill/>
            <a:miter lim="800000"/>
          </a:ln>
        </p:spPr>
        <p:txBody>
          <a:bodyPr wrap="square">
            <a:spAutoFit/>
          </a:bodyPr>
          <a:lstStyle/>
          <a:p>
            <a:pPr marL="285750" indent="-285750" eaLnBrk="0" hangingPunct="0">
              <a:lnSpc>
                <a:spcPct val="150000"/>
              </a:lnSpc>
              <a:buFont typeface="Wingdings" panose="05000000000000000000" pitchFamily="2" charset="2"/>
              <a:buChar char="n"/>
            </a:pPr>
            <a:r>
              <a:rPr lang="zh-CN" altLang="en-US" sz="2000" b="1" dirty="0" smtClean="0">
                <a:solidFill>
                  <a:schemeClr val="accent3">
                    <a:lumMod val="50000"/>
                  </a:schemeClr>
                </a:solidFill>
                <a:latin typeface="微软雅黑" panose="020B0503020204020204" pitchFamily="34" charset="-122"/>
                <a:ea typeface="微软雅黑" panose="020B0503020204020204" pitchFamily="34" charset="-122"/>
              </a:rPr>
              <a:t>日志处理</a:t>
            </a:r>
          </a:p>
        </p:txBody>
      </p:sp>
      <p:sp>
        <p:nvSpPr>
          <p:cNvPr id="26" name="TextBox 1"/>
          <p:cNvSpPr txBox="1">
            <a:spLocks noChangeArrowheads="1"/>
          </p:cNvSpPr>
          <p:nvPr/>
        </p:nvSpPr>
        <p:spPr bwMode="auto">
          <a:xfrm>
            <a:off x="6119643" y="5456084"/>
            <a:ext cx="1482531" cy="1015663"/>
          </a:xfrm>
          <a:prstGeom prst="rect">
            <a:avLst/>
          </a:prstGeom>
          <a:noFill/>
          <a:ln w="9525">
            <a:noFill/>
            <a:miter lim="800000"/>
          </a:ln>
        </p:spPr>
        <p:txBody>
          <a:bodyPr wrap="square">
            <a:spAutoFit/>
          </a:bodyPr>
          <a:lstStyle/>
          <a:p>
            <a:pPr marL="285750" indent="-285750" eaLnBrk="0" hangingPunct="0">
              <a:lnSpc>
                <a:spcPct val="150000"/>
              </a:lnSpc>
              <a:buFont typeface="Wingdings" panose="05000000000000000000" pitchFamily="2" charset="2"/>
              <a:buChar char="n"/>
            </a:pPr>
            <a:r>
              <a:rPr lang="zh-CN" altLang="en-US" sz="2000" b="1" dirty="0" smtClean="0">
                <a:solidFill>
                  <a:schemeClr val="accent3">
                    <a:lumMod val="50000"/>
                  </a:schemeClr>
                </a:solidFill>
                <a:latin typeface="微软雅黑" panose="020B0503020204020204" pitchFamily="34" charset="-122"/>
                <a:ea typeface="微软雅黑" panose="020B0503020204020204" pitchFamily="34" charset="-122"/>
              </a:rPr>
              <a:t>消息通讯</a:t>
            </a:r>
          </a:p>
        </p:txBody>
      </p:sp>
      <p:pic>
        <p:nvPicPr>
          <p:cNvPr id="5123" name="Picture 3" descr="E:\VIP二期\消息中间件\img\应用解耦.png"/>
          <p:cNvPicPr>
            <a:picLocks noChangeAspect="1" noChangeArrowheads="1"/>
          </p:cNvPicPr>
          <p:nvPr/>
        </p:nvPicPr>
        <p:blipFill>
          <a:blip r:embed="rId4"/>
          <a:srcRect/>
          <a:stretch>
            <a:fillRect/>
          </a:stretch>
        </p:blipFill>
        <p:spPr bwMode="auto">
          <a:xfrm>
            <a:off x="2384276" y="588626"/>
            <a:ext cx="3817899" cy="4335287"/>
          </a:xfrm>
          <a:prstGeom prst="rect">
            <a:avLst/>
          </a:prstGeom>
          <a:noFill/>
        </p:spPr>
      </p:pic>
      <p:pic>
        <p:nvPicPr>
          <p:cNvPr id="14" name="图片 13" descr="http://images2015.cnblogs.com/blog/820332/201601/820332-20160124211436718-1054529852.png"/>
          <p:cNvPicPr/>
          <p:nvPr/>
        </p:nvPicPr>
        <p:blipFill>
          <a:blip r:embed="rId5"/>
          <a:srcRect/>
          <a:stretch>
            <a:fillRect/>
          </a:stretch>
        </p:blipFill>
        <p:spPr>
          <a:xfrm>
            <a:off x="596070" y="6403238"/>
            <a:ext cx="4181653" cy="1169699"/>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6389355"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消息中间件有些什么使用场景？</a:t>
            </a:r>
          </a:p>
        </p:txBody>
      </p:sp>
      <p:sp>
        <p:nvSpPr>
          <p:cNvPr id="20482" name="AutoShape 2" descr="https://upload-images.jianshu.io/upload_images/1856419-efd361484c60d785.png?imageMogr2/auto-orient/strip%7CimageView2/2/w/581/format/webp"/>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23" name="TextBox 1"/>
          <p:cNvSpPr txBox="1">
            <a:spLocks noChangeArrowheads="1"/>
          </p:cNvSpPr>
          <p:nvPr/>
        </p:nvSpPr>
        <p:spPr bwMode="auto">
          <a:xfrm>
            <a:off x="507424" y="1542756"/>
            <a:ext cx="4747155" cy="1384995"/>
          </a:xfrm>
          <a:prstGeom prst="rect">
            <a:avLst/>
          </a:prstGeom>
          <a:noFill/>
          <a:ln w="9525">
            <a:noFill/>
            <a:miter lim="800000"/>
          </a:ln>
        </p:spPr>
        <p:txBody>
          <a:bodyPr wrap="square">
            <a:spAutoFit/>
          </a:bodyPr>
          <a:lstStyle/>
          <a:p>
            <a:pPr marL="285750" indent="-285750" eaLnBrk="0" hangingPunct="0">
              <a:lnSpc>
                <a:spcPct val="150000"/>
              </a:lnSpc>
              <a:buFont typeface="Wingdings" panose="05000000000000000000" pitchFamily="2" charset="2"/>
              <a:buChar char="n"/>
            </a:pPr>
            <a:r>
              <a:rPr lang="zh-CN" altLang="en-US" sz="2000" b="1" dirty="0" smtClean="0">
                <a:solidFill>
                  <a:schemeClr val="accent3">
                    <a:lumMod val="50000"/>
                  </a:schemeClr>
                </a:solidFill>
                <a:latin typeface="微软雅黑" panose="020B0503020204020204" pitchFamily="34" charset="-122"/>
                <a:ea typeface="微软雅黑" panose="020B0503020204020204" pitchFamily="34" charset="-122"/>
              </a:rPr>
              <a:t>流量削峰</a:t>
            </a:r>
            <a:endParaRPr lang="en-US" altLang="zh-CN" sz="2000" b="1" dirty="0" smtClean="0">
              <a:solidFill>
                <a:schemeClr val="accent3">
                  <a:lumMod val="50000"/>
                </a:schemeClr>
              </a:solidFill>
              <a:latin typeface="微软雅黑" panose="020B0503020204020204" pitchFamily="34" charset="-122"/>
              <a:ea typeface="微软雅黑" panose="020B0503020204020204" pitchFamily="34" charset="-122"/>
            </a:endParaRPr>
          </a:p>
          <a:p>
            <a:pPr marL="285750" indent="-285750" eaLnBrk="0" hangingPunct="0">
              <a:lnSpc>
                <a:spcPct val="150000"/>
              </a:lnSpc>
            </a:pPr>
            <a:r>
              <a:rPr lang="zh-CN" altLang="en-US" sz="1600" dirty="0" smtClean="0"/>
              <a:t>一般在秒杀或团队抢购活动中使用广泛</a:t>
            </a:r>
            <a:endParaRPr lang="zh-CN" altLang="en-US" sz="1600" b="1" dirty="0" smtClean="0">
              <a:solidFill>
                <a:srgbClr val="000000"/>
              </a:solidFill>
              <a:latin typeface="Helvetica Neue"/>
              <a:ea typeface="Helvetica Neue"/>
              <a:cs typeface="Helvetica Neue"/>
              <a:sym typeface="Helvetica Neue"/>
            </a:endParaRPr>
          </a:p>
          <a:p>
            <a:pPr marL="285750" indent="-285750" eaLnBrk="0" hangingPunct="0">
              <a:lnSpc>
                <a:spcPct val="150000"/>
              </a:lnSpc>
            </a:pPr>
            <a:endParaRPr lang="zh-CN" altLang="en-US" sz="2000" b="1" dirty="0" smtClean="0">
              <a:solidFill>
                <a:schemeClr val="accent3">
                  <a:lumMod val="50000"/>
                </a:schemeClr>
              </a:solidFill>
              <a:latin typeface="微软雅黑" panose="020B0503020204020204" pitchFamily="34" charset="-122"/>
              <a:ea typeface="微软雅黑" panose="020B0503020204020204" pitchFamily="34" charset="-122"/>
            </a:endParaRPr>
          </a:p>
        </p:txBody>
      </p:sp>
      <p:pic>
        <p:nvPicPr>
          <p:cNvPr id="11" name="Picture 2" descr="E:\公开课\kafka\图\流量整形 (1).png"/>
          <p:cNvPicPr>
            <a:picLocks noChangeAspect="1" noChangeArrowheads="1"/>
          </p:cNvPicPr>
          <p:nvPr/>
        </p:nvPicPr>
        <p:blipFill>
          <a:blip r:embed="rId4"/>
          <a:srcRect/>
          <a:stretch>
            <a:fillRect/>
          </a:stretch>
        </p:blipFill>
        <p:spPr bwMode="auto">
          <a:xfrm>
            <a:off x="-336245" y="3655307"/>
            <a:ext cx="5667241" cy="2895577"/>
          </a:xfrm>
          <a:prstGeom prst="rect">
            <a:avLst/>
          </a:prstGeom>
          <a:noFill/>
        </p:spPr>
      </p:pic>
      <p:pic>
        <p:nvPicPr>
          <p:cNvPr id="12" name="Picture 4" descr="E:\公开课\kafka\图\削峰填谷实战.png"/>
          <p:cNvPicPr>
            <a:picLocks noChangeAspect="1" noChangeArrowheads="1"/>
          </p:cNvPicPr>
          <p:nvPr/>
        </p:nvPicPr>
        <p:blipFill>
          <a:blip r:embed="rId5"/>
          <a:srcRect/>
          <a:stretch>
            <a:fillRect/>
          </a:stretch>
        </p:blipFill>
        <p:spPr bwMode="auto">
          <a:xfrm>
            <a:off x="5156763" y="1234562"/>
            <a:ext cx="5710035" cy="6257026"/>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6" y="418796"/>
            <a:ext cx="3775822"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smtClean="0">
                <a:solidFill>
                  <a:srgbClr val="1D69A3"/>
                </a:solidFill>
                <a:latin typeface="微软雅黑" panose="020B0503020204020204" pitchFamily="34" charset="-122"/>
                <a:ea typeface="微软雅黑" panose="020B0503020204020204" pitchFamily="34" charset="-122"/>
              </a:rPr>
              <a:t>消息中间件的编年史</a:t>
            </a:r>
          </a:p>
        </p:txBody>
      </p:sp>
      <p:sp>
        <p:nvSpPr>
          <p:cNvPr id="9" name="矩形 8"/>
          <p:cNvSpPr/>
          <p:nvPr/>
        </p:nvSpPr>
        <p:spPr>
          <a:xfrm>
            <a:off x="614409" y="3365807"/>
            <a:ext cx="10683392" cy="461665"/>
          </a:xfrm>
          <a:prstGeom prst="rect">
            <a:avLst/>
          </a:prstGeom>
        </p:spPr>
        <p:txBody>
          <a:bodyPr wrap="square">
            <a:spAutoFit/>
          </a:bodyPr>
          <a:lstStyle/>
          <a:p>
            <a:r>
              <a:rPr lang="en-US" altLang="zh-CN" sz="2400" b="1" smtClean="0">
                <a:solidFill>
                  <a:srgbClr val="002060"/>
                </a:solidFill>
                <a:latin typeface="微软雅黑" panose="020B0503020204020204" pitchFamily="34" charset="-122"/>
                <a:ea typeface="微软雅黑" panose="020B0503020204020204" pitchFamily="34" charset="-122"/>
              </a:rPr>
              <a:t>TIB--&gt;IBM MQ--&gt;MSMQ--&gt;JMS--&gt;AMQP--&gt;Kafka--&gt;RocketMQ</a:t>
            </a:r>
            <a:endParaRPr lang="zh-CN" altLang="en-US" sz="2400" b="1" smtClean="0">
              <a:solidFill>
                <a:srgbClr val="002060"/>
              </a:solidFill>
              <a:latin typeface="微软雅黑" panose="020B0503020204020204" pitchFamily="34" charset="-122"/>
              <a:ea typeface="微软雅黑" panose="020B0503020204020204" pitchFamily="34" charset="-122"/>
            </a:endParaRPr>
          </a:p>
        </p:txBody>
      </p:sp>
      <p:sp>
        <p:nvSpPr>
          <p:cNvPr id="10" name="左大括号 9"/>
          <p:cNvSpPr/>
          <p:nvPr/>
        </p:nvSpPr>
        <p:spPr>
          <a:xfrm rot="16200000">
            <a:off x="684464" y="2506035"/>
            <a:ext cx="419285" cy="13847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11"/>
          <p:cNvSpPr txBox="1"/>
          <p:nvPr/>
        </p:nvSpPr>
        <p:spPr>
          <a:xfrm>
            <a:off x="210918" y="1913662"/>
            <a:ext cx="1448906" cy="1077218"/>
          </a:xfrm>
          <a:prstGeom prst="rect">
            <a:avLst/>
          </a:prstGeom>
          <a:noFill/>
        </p:spPr>
        <p:txBody>
          <a:bodyPr wrap="square" rtlCol="0">
            <a:spAutoFit/>
          </a:bodyPr>
          <a:lstStyle/>
          <a:p>
            <a:r>
              <a:rPr lang="zh-CN" altLang="en-US" sz="1600" dirty="0" smtClean="0"/>
              <a:t>诞生于</a:t>
            </a:r>
            <a:r>
              <a:rPr lang="en-US" altLang="zh-CN" sz="1600" dirty="0" smtClean="0"/>
              <a:t>1985</a:t>
            </a:r>
            <a:r>
              <a:rPr lang="zh-CN" altLang="en-US" sz="1600" dirty="0" smtClean="0"/>
              <a:t>年，服务于金融机构和新闻机构</a:t>
            </a:r>
            <a:endParaRPr lang="zh-CN" altLang="en-US" sz="1600" dirty="0"/>
          </a:p>
        </p:txBody>
      </p:sp>
      <p:sp>
        <p:nvSpPr>
          <p:cNvPr id="14" name="左大括号 13"/>
          <p:cNvSpPr/>
          <p:nvPr/>
        </p:nvSpPr>
        <p:spPr>
          <a:xfrm rot="5400000">
            <a:off x="2104025" y="3323104"/>
            <a:ext cx="419285" cy="13847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1575457" y="4074593"/>
            <a:ext cx="1448906" cy="1077218"/>
          </a:xfrm>
          <a:prstGeom prst="rect">
            <a:avLst/>
          </a:prstGeom>
          <a:noFill/>
        </p:spPr>
        <p:txBody>
          <a:bodyPr wrap="square" rtlCol="0">
            <a:spAutoFit/>
          </a:bodyPr>
          <a:lstStyle/>
          <a:p>
            <a:r>
              <a:rPr lang="zh-CN" altLang="en-US" sz="1600" dirty="0" smtClean="0"/>
              <a:t>诞生于</a:t>
            </a:r>
            <a:r>
              <a:rPr lang="en-US" altLang="zh-CN" sz="1600" dirty="0" smtClean="0"/>
              <a:t>1993</a:t>
            </a:r>
            <a:r>
              <a:rPr lang="zh-CN" altLang="en-US" sz="1600" dirty="0" smtClean="0"/>
              <a:t>年，商业消息队列平台市场主要玩家</a:t>
            </a:r>
            <a:endParaRPr lang="zh-CN" altLang="en-US" sz="1600" dirty="0"/>
          </a:p>
        </p:txBody>
      </p:sp>
      <p:sp>
        <p:nvSpPr>
          <p:cNvPr id="16" name="左大括号 15"/>
          <p:cNvSpPr/>
          <p:nvPr/>
        </p:nvSpPr>
        <p:spPr>
          <a:xfrm rot="5400000">
            <a:off x="3703324" y="3323104"/>
            <a:ext cx="419285" cy="13847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TextBox 16"/>
          <p:cNvSpPr txBox="1"/>
          <p:nvPr/>
        </p:nvSpPr>
        <p:spPr>
          <a:xfrm>
            <a:off x="3183927" y="4096096"/>
            <a:ext cx="1448906" cy="584775"/>
          </a:xfrm>
          <a:prstGeom prst="rect">
            <a:avLst/>
          </a:prstGeom>
          <a:noFill/>
        </p:spPr>
        <p:txBody>
          <a:bodyPr wrap="square" rtlCol="0">
            <a:spAutoFit/>
          </a:bodyPr>
          <a:lstStyle/>
          <a:p>
            <a:r>
              <a:rPr lang="zh-CN" altLang="en-US" sz="1600" dirty="0" smtClean="0"/>
              <a:t>微软发布于</a:t>
            </a:r>
            <a:r>
              <a:rPr lang="en-US" altLang="zh-CN" sz="1600" dirty="0" smtClean="0"/>
              <a:t>1997</a:t>
            </a:r>
            <a:r>
              <a:rPr lang="zh-CN" altLang="en-US" sz="1600" dirty="0" smtClean="0"/>
              <a:t>年</a:t>
            </a:r>
            <a:endParaRPr lang="zh-CN" altLang="en-US" sz="1600" dirty="0"/>
          </a:p>
        </p:txBody>
      </p:sp>
      <p:sp>
        <p:nvSpPr>
          <p:cNvPr id="18" name="左大括号 17"/>
          <p:cNvSpPr/>
          <p:nvPr/>
        </p:nvSpPr>
        <p:spPr>
          <a:xfrm rot="16200000">
            <a:off x="5000004" y="2538288"/>
            <a:ext cx="419285" cy="13847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19" name="TextBox 18"/>
          <p:cNvSpPr txBox="1"/>
          <p:nvPr/>
        </p:nvSpPr>
        <p:spPr>
          <a:xfrm>
            <a:off x="4526458" y="1956666"/>
            <a:ext cx="1448906" cy="830997"/>
          </a:xfrm>
          <a:prstGeom prst="rect">
            <a:avLst/>
          </a:prstGeom>
          <a:noFill/>
        </p:spPr>
        <p:txBody>
          <a:bodyPr wrap="square" rtlCol="0">
            <a:spAutoFit/>
          </a:bodyPr>
          <a:lstStyle/>
          <a:p>
            <a:r>
              <a:rPr lang="zh-CN" altLang="en-US" sz="1600" smtClean="0"/>
              <a:t>诞生于</a:t>
            </a:r>
            <a:r>
              <a:rPr lang="en-US" altLang="zh-CN" sz="1600" smtClean="0"/>
              <a:t>2001</a:t>
            </a:r>
            <a:r>
              <a:rPr lang="zh-CN" altLang="en-US" sz="1600" smtClean="0"/>
              <a:t>年，本质上是一套</a:t>
            </a:r>
            <a:r>
              <a:rPr lang="en-US" altLang="zh-CN" sz="1600" smtClean="0"/>
              <a:t>Java API</a:t>
            </a:r>
            <a:endParaRPr lang="zh-CN" altLang="en-US" sz="1600"/>
          </a:p>
        </p:txBody>
      </p:sp>
      <p:sp>
        <p:nvSpPr>
          <p:cNvPr id="20" name="左大括号 19"/>
          <p:cNvSpPr/>
          <p:nvPr/>
        </p:nvSpPr>
        <p:spPr>
          <a:xfrm rot="5400000">
            <a:off x="6265504" y="3312354"/>
            <a:ext cx="419285" cy="13847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5746107" y="4085344"/>
            <a:ext cx="1375544" cy="1323439"/>
          </a:xfrm>
          <a:prstGeom prst="rect">
            <a:avLst/>
          </a:prstGeom>
          <a:noFill/>
        </p:spPr>
        <p:txBody>
          <a:bodyPr wrap="square" rtlCol="0">
            <a:spAutoFit/>
          </a:bodyPr>
          <a:lstStyle/>
          <a:p>
            <a:r>
              <a:rPr lang="zh-CN" altLang="en-US" sz="1600" smtClean="0"/>
              <a:t>规范发布于</a:t>
            </a:r>
            <a:r>
              <a:rPr lang="en-US" altLang="zh-CN" sz="1600" smtClean="0"/>
              <a:t>2006</a:t>
            </a:r>
            <a:r>
              <a:rPr lang="zh-CN" altLang="en-US" sz="1600" smtClean="0"/>
              <a:t>年，同年</a:t>
            </a:r>
            <a:r>
              <a:rPr lang="en-US" altLang="zh-CN" sz="1600" smtClean="0"/>
              <a:t>RabbitMQ</a:t>
            </a:r>
            <a:r>
              <a:rPr lang="zh-CN" altLang="en-US" sz="1600" smtClean="0"/>
              <a:t>面市</a:t>
            </a:r>
            <a:endParaRPr lang="zh-CN" altLang="en-US" sz="1600"/>
          </a:p>
        </p:txBody>
      </p:sp>
      <p:sp>
        <p:nvSpPr>
          <p:cNvPr id="22" name="左大括号 21"/>
          <p:cNvSpPr/>
          <p:nvPr/>
        </p:nvSpPr>
        <p:spPr>
          <a:xfrm rot="16200000">
            <a:off x="7576857" y="2538287"/>
            <a:ext cx="419285" cy="13847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23" name="TextBox 22"/>
          <p:cNvSpPr txBox="1"/>
          <p:nvPr/>
        </p:nvSpPr>
        <p:spPr>
          <a:xfrm>
            <a:off x="7103311" y="1580383"/>
            <a:ext cx="1650652" cy="1323439"/>
          </a:xfrm>
          <a:prstGeom prst="rect">
            <a:avLst/>
          </a:prstGeom>
          <a:noFill/>
        </p:spPr>
        <p:txBody>
          <a:bodyPr wrap="square" rtlCol="0">
            <a:spAutoFit/>
          </a:bodyPr>
          <a:lstStyle/>
          <a:p>
            <a:r>
              <a:rPr lang="en-US" altLang="zh-CN" sz="1600" smtClean="0"/>
              <a:t>2010</a:t>
            </a:r>
            <a:r>
              <a:rPr lang="zh-CN" altLang="en-US" sz="1600" smtClean="0"/>
              <a:t>年由</a:t>
            </a:r>
            <a:r>
              <a:rPr lang="en-US" altLang="zh-CN" sz="1600" smtClean="0"/>
              <a:t>LinkedIn</a:t>
            </a:r>
            <a:r>
              <a:rPr lang="zh-CN" altLang="en-US" sz="1600" smtClean="0"/>
              <a:t>开源，名字来源于奥匈帝国作家弗兰兹</a:t>
            </a:r>
            <a:r>
              <a:rPr lang="en-US" altLang="zh-CN" sz="1600" smtClean="0"/>
              <a:t>·</a:t>
            </a:r>
            <a:r>
              <a:rPr lang="zh-CN" altLang="en-US" sz="1600" smtClean="0"/>
              <a:t>卡夫卡</a:t>
            </a:r>
            <a:endParaRPr lang="zh-CN" altLang="en-US" sz="1600"/>
          </a:p>
        </p:txBody>
      </p:sp>
      <p:sp>
        <p:nvSpPr>
          <p:cNvPr id="3" name="左大括号 2"/>
          <p:cNvSpPr/>
          <p:nvPr/>
        </p:nvSpPr>
        <p:spPr>
          <a:xfrm rot="5400000">
            <a:off x="9336942" y="3318087"/>
            <a:ext cx="419285" cy="138471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TextBox 20"/>
          <p:cNvSpPr txBox="1"/>
          <p:nvPr/>
        </p:nvSpPr>
        <p:spPr>
          <a:xfrm>
            <a:off x="8683045" y="4322582"/>
            <a:ext cx="2019910" cy="584775"/>
          </a:xfrm>
          <a:prstGeom prst="rect">
            <a:avLst/>
          </a:prstGeom>
          <a:noFill/>
        </p:spPr>
        <p:txBody>
          <a:bodyPr wrap="square" rtlCol="0">
            <a:spAutoFit/>
          </a:bodyPr>
          <a:lstStyle/>
          <a:p>
            <a:r>
              <a:rPr lang="en-US" altLang="zh-CN" sz="1600" smtClean="0">
                <a:sym typeface="+mn-ea"/>
              </a:rPr>
              <a:t>2016</a:t>
            </a:r>
            <a:r>
              <a:rPr lang="zh-CN" altLang="en-US" sz="1600" smtClean="0">
                <a:sym typeface="+mn-ea"/>
              </a:rPr>
              <a:t>年，</a:t>
            </a:r>
            <a:r>
              <a:rPr lang="zh-CN" altLang="en-US" sz="1600" smtClean="0"/>
              <a:t>阿里开源进入</a:t>
            </a:r>
            <a:r>
              <a:rPr lang="en-US" altLang="zh-CN" sz="1600" smtClean="0"/>
              <a:t>Apache</a:t>
            </a:r>
            <a:r>
              <a:rPr lang="zh-CN" altLang="en-US" sz="1600" smtClean="0"/>
              <a:t>孵化</a:t>
            </a:r>
          </a:p>
        </p:txBody>
      </p:sp>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组合 47"/>
          <p:cNvGrpSpPr/>
          <p:nvPr>
            <p:custDataLst>
              <p:tags r:id="rId1"/>
            </p:custDataLst>
          </p:nvPr>
        </p:nvGrpSpPr>
        <p:grpSpPr>
          <a:xfrm>
            <a:off x="534215" y="1052770"/>
            <a:ext cx="1154788" cy="84301"/>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200"/>
              <a:endParaRPr lang="zh-CN" altLang="en-US" sz="2400">
                <a:solidFill>
                  <a:srgbClr val="FFFFFF"/>
                </a:solidFill>
                <a:latin typeface="Calibri"/>
                <a:ea typeface="宋体" panose="02010600030101010101" pitchFamily="2" charset="-122"/>
              </a:endParaRPr>
            </a:p>
          </p:txBody>
        </p:sp>
      </p:grpSp>
      <p:sp>
        <p:nvSpPr>
          <p:cNvPr id="13" name="PA_矩形 39"/>
          <p:cNvSpPr>
            <a:spLocks noChangeArrowheads="1"/>
          </p:cNvSpPr>
          <p:nvPr>
            <p:custDataLst>
              <p:tags r:id="rId2"/>
            </p:custDataLst>
          </p:nvPr>
        </p:nvSpPr>
        <p:spPr bwMode="auto">
          <a:xfrm>
            <a:off x="534217" y="418796"/>
            <a:ext cx="3693290" cy="410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665" dirty="0" smtClean="0">
                <a:solidFill>
                  <a:srgbClr val="1D69A3"/>
                </a:solidFill>
                <a:latin typeface="微软雅黑" panose="020B0503020204020204" pitchFamily="34" charset="-122"/>
                <a:ea typeface="微软雅黑" panose="020B0503020204020204" pitchFamily="34" charset="-122"/>
              </a:rPr>
              <a:t>如何选择消息中间件</a:t>
            </a:r>
          </a:p>
        </p:txBody>
      </p:sp>
      <p:sp>
        <p:nvSpPr>
          <p:cNvPr id="1026" name="AutoShape 2" descr="http://img2.imgtn.bdimg.com/it/u=1651955577,2287531558&amp;fm=214&amp;gp=0.jpg"/>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028" name="AutoShape 4" descr="http://img2.imgtn.bdimg.com/it/u=1651955577,2287531558&amp;fm=214&amp;gp=0.jpg"/>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030" name="AutoShape 6" descr="http://img2.imgtn.bdimg.com/it/u=1651955577,2287531558&amp;fm=214&amp;gp=0.jpg"/>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032" name="AutoShape 8" descr="http://img2.imgtn.bdimg.com/it/u=1651955577,2287531558&amp;fm=214&amp;gp=0.jpg"/>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sp>
        <p:nvSpPr>
          <p:cNvPr id="1034" name="AutoShape 10" descr="http://img2.imgtn.bdimg.com/it/u=1651955577,2287531558&amp;fm=214&amp;gp=0.jpg"/>
          <p:cNvSpPr>
            <a:spLocks noChangeAspect="1" noChangeArrowheads="1"/>
          </p:cNvSpPr>
          <p:nvPr/>
        </p:nvSpPr>
        <p:spPr bwMode="auto">
          <a:xfrm>
            <a:off x="149782" y="-163054"/>
            <a:ext cx="293450" cy="344030"/>
          </a:xfrm>
          <a:prstGeom prst="rect">
            <a:avLst/>
          </a:prstGeom>
          <a:noFill/>
        </p:spPr>
        <p:txBody>
          <a:bodyPr vert="horz" wrap="square" lIns="91440" tIns="45720" rIns="91440" bIns="45720" numCol="1" anchor="t" anchorCtr="0" compatLnSpc="1"/>
          <a:lstStyle/>
          <a:p>
            <a:endParaRPr lang="zh-CN" altLang="en-US"/>
          </a:p>
        </p:txBody>
      </p:sp>
      <p:graphicFrame>
        <p:nvGraphicFramePr>
          <p:cNvPr id="18" name="表格 17"/>
          <p:cNvGraphicFramePr>
            <a:graphicFrameLocks noGrp="1"/>
          </p:cNvGraphicFramePr>
          <p:nvPr/>
        </p:nvGraphicFramePr>
        <p:xfrm>
          <a:off x="580784" y="1285326"/>
          <a:ext cx="10773015" cy="6058447"/>
        </p:xfrm>
        <a:graphic>
          <a:graphicData uri="http://schemas.openxmlformats.org/drawingml/2006/table">
            <a:tbl>
              <a:tblPr firstRow="1" bandRow="1">
                <a:tableStyleId>{5C22544A-7EE6-4342-B048-85BDC9FD1C3A}</a:tableStyleId>
              </a:tblPr>
              <a:tblGrid>
                <a:gridCol w="1716802"/>
                <a:gridCol w="2137310"/>
                <a:gridCol w="2661229"/>
                <a:gridCol w="2103072"/>
                <a:gridCol w="2154602"/>
              </a:tblGrid>
              <a:tr h="771908">
                <a:tc>
                  <a:txBody>
                    <a:bodyPr/>
                    <a:lstStyle/>
                    <a:p>
                      <a:endParaRPr lang="zh-CN" altLang="en-US" sz="2700" dirty="0"/>
                    </a:p>
                  </a:txBody>
                  <a:tcPr marL="88035" marR="88035" marT="51604" marB="51604"/>
                </a:tc>
                <a:tc>
                  <a:txBody>
                    <a:bodyPr/>
                    <a:lstStyle/>
                    <a:p>
                      <a:pPr algn="ctr"/>
                      <a:r>
                        <a:rPr lang="en-US" altLang="zh-CN" sz="2700" dirty="0" err="1" smtClean="0"/>
                        <a:t>ActiveMQ</a:t>
                      </a:r>
                      <a:endParaRPr lang="zh-CN" altLang="en-US" sz="2700" dirty="0"/>
                    </a:p>
                  </a:txBody>
                  <a:tcPr marL="88035" marR="88035" marT="51604" marB="51604"/>
                </a:tc>
                <a:tc>
                  <a:txBody>
                    <a:bodyPr/>
                    <a:lstStyle/>
                    <a:p>
                      <a:pPr algn="ctr"/>
                      <a:r>
                        <a:rPr lang="en-US" altLang="zh-CN" sz="2700" dirty="0" err="1" smtClean="0"/>
                        <a:t>RabbitMQ</a:t>
                      </a:r>
                      <a:endParaRPr lang="zh-CN" altLang="en-US" sz="2700" dirty="0"/>
                    </a:p>
                  </a:txBody>
                  <a:tcPr marL="88035" marR="88035" marT="51604" marB="51604"/>
                </a:tc>
                <a:tc>
                  <a:txBody>
                    <a:bodyPr/>
                    <a:lstStyle/>
                    <a:p>
                      <a:pPr algn="ctr"/>
                      <a:r>
                        <a:rPr lang="en-US" altLang="zh-CN" sz="2700" smtClean="0"/>
                        <a:t>RocketMQ</a:t>
                      </a:r>
                      <a:endParaRPr lang="zh-CN" altLang="en-US" sz="2700"/>
                    </a:p>
                  </a:txBody>
                  <a:tcPr marL="88035" marR="88035" marT="51604" marB="51604"/>
                </a:tc>
                <a:tc>
                  <a:txBody>
                    <a:bodyPr/>
                    <a:lstStyle/>
                    <a:p>
                      <a:pPr algn="ctr"/>
                      <a:r>
                        <a:rPr lang="en-US" altLang="zh-CN" sz="2700" smtClean="0"/>
                        <a:t>Kafka</a:t>
                      </a:r>
                      <a:endParaRPr lang="zh-CN" altLang="en-US" sz="2700"/>
                    </a:p>
                  </a:txBody>
                  <a:tcPr marL="88035" marR="88035" marT="51604" marB="51604"/>
                </a:tc>
              </a:tr>
              <a:tr h="368378">
                <a:tc>
                  <a:txBody>
                    <a:bodyPr/>
                    <a:lstStyle/>
                    <a:p>
                      <a:r>
                        <a:rPr lang="zh-CN" altLang="en-US" sz="1600" smtClean="0">
                          <a:latin typeface="微软雅黑 Light" panose="020B0502040204020203" pitchFamily="34" charset="-122"/>
                          <a:ea typeface="微软雅黑 Light" panose="020B0502040204020203" pitchFamily="34" charset="-122"/>
                        </a:rPr>
                        <a:t>性能（单台）</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en-US" altLang="zh-CN" sz="1600" dirty="0" smtClean="0">
                          <a:latin typeface="微软雅黑 Light" panose="020B0502040204020203" pitchFamily="34" charset="-122"/>
                          <a:ea typeface="微软雅黑 Light" panose="020B0502040204020203" pitchFamily="34" charset="-122"/>
                        </a:rPr>
                        <a:t>6000+</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万级</a:t>
                      </a:r>
                      <a:r>
                        <a:rPr lang="en-US" altLang="zh-CN" sz="1600" smtClean="0">
                          <a:latin typeface="微软雅黑 Light" panose="020B0502040204020203" pitchFamily="34" charset="-122"/>
                          <a:ea typeface="微软雅黑 Light" panose="020B0502040204020203" pitchFamily="34" charset="-122"/>
                        </a:rPr>
                        <a:t>(12000+)</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smtClean="0">
                          <a:latin typeface="微软雅黑 Light" panose="020B0502040204020203" pitchFamily="34" charset="-122"/>
                          <a:ea typeface="微软雅黑 Light" panose="020B0502040204020203" pitchFamily="34" charset="-122"/>
                        </a:rPr>
                        <a:t>十万级</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百万级</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r>
              <a:tr h="368378">
                <a:tc>
                  <a:txBody>
                    <a:bodyPr/>
                    <a:lstStyle/>
                    <a:p>
                      <a:r>
                        <a:rPr lang="zh-CN" altLang="en-US" sz="1600" smtClean="0">
                          <a:latin typeface="微软雅黑 Light" panose="020B0502040204020203" pitchFamily="34" charset="-122"/>
                          <a:ea typeface="微软雅黑 Light" panose="020B0502040204020203" pitchFamily="34" charset="-122"/>
                        </a:rPr>
                        <a:t>消息持久化</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smtClean="0">
                          <a:latin typeface="微软雅黑 Light" panose="020B0502040204020203" pitchFamily="34" charset="-122"/>
                          <a:ea typeface="微软雅黑 Light" panose="020B0502040204020203" pitchFamily="34" charset="-122"/>
                        </a:rPr>
                        <a:t>支持</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支持</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支持</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支持</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r>
              <a:tr h="368378">
                <a:tc>
                  <a:txBody>
                    <a:bodyPr/>
                    <a:lstStyle/>
                    <a:p>
                      <a:r>
                        <a:rPr lang="zh-CN" altLang="en-US" sz="1600" smtClean="0">
                          <a:latin typeface="微软雅黑 Light" panose="020B0502040204020203" pitchFamily="34" charset="-122"/>
                          <a:ea typeface="微软雅黑 Light" panose="020B0502040204020203" pitchFamily="34" charset="-122"/>
                        </a:rPr>
                        <a:t>多语言支持</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支持</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pPr marL="0" marR="0" indent="0" algn="l" defTabSz="1219200" rtl="0" eaLnBrk="1" fontAlgn="auto" latinLnBrk="0" hangingPunct="1">
                        <a:lnSpc>
                          <a:spcPct val="100000"/>
                        </a:lnSpc>
                        <a:spcBef>
                          <a:spcPts val="0"/>
                        </a:spcBef>
                        <a:spcAft>
                          <a:spcPts val="0"/>
                        </a:spcAft>
                        <a:buClrTx/>
                        <a:buSzTx/>
                        <a:buFontTx/>
                        <a:buNone/>
                        <a:defRPr/>
                      </a:pPr>
                      <a:r>
                        <a:rPr lang="zh-CN" altLang="en-US" sz="1600" smtClean="0">
                          <a:latin typeface="微软雅黑 Light" panose="020B0502040204020203" pitchFamily="34" charset="-122"/>
                          <a:ea typeface="微软雅黑 Light" panose="020B0502040204020203" pitchFamily="34" charset="-122"/>
                        </a:rPr>
                        <a:t>支持</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pPr marL="0" marR="0" indent="0" algn="l" defTabSz="1219200" rtl="0" eaLnBrk="1" fontAlgn="auto" latinLnBrk="0" hangingPunct="1">
                        <a:lnSpc>
                          <a:spcPct val="100000"/>
                        </a:lnSpc>
                        <a:spcBef>
                          <a:spcPts val="0"/>
                        </a:spcBef>
                        <a:spcAft>
                          <a:spcPts val="0"/>
                        </a:spcAft>
                        <a:buClrTx/>
                        <a:buSzTx/>
                        <a:buFontTx/>
                        <a:buNone/>
                        <a:defRPr/>
                      </a:pPr>
                      <a:r>
                        <a:rPr lang="zh-CN" altLang="en-US" sz="1600" smtClean="0">
                          <a:latin typeface="微软雅黑 Light" panose="020B0502040204020203" pitchFamily="34" charset="-122"/>
                          <a:ea typeface="微软雅黑 Light" panose="020B0502040204020203" pitchFamily="34" charset="-122"/>
                        </a:rPr>
                        <a:t>很少</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pPr marL="0" marR="0" indent="0" algn="l" defTabSz="1219200" rtl="0" eaLnBrk="1" fontAlgn="auto" latinLnBrk="0" hangingPunct="1">
                        <a:lnSpc>
                          <a:spcPct val="100000"/>
                        </a:lnSpc>
                        <a:spcBef>
                          <a:spcPts val="0"/>
                        </a:spcBef>
                        <a:spcAft>
                          <a:spcPts val="0"/>
                        </a:spcAft>
                        <a:buClrTx/>
                        <a:buSzTx/>
                        <a:buFontTx/>
                        <a:buNone/>
                        <a:defRPr/>
                      </a:pPr>
                      <a:r>
                        <a:rPr lang="zh-CN" altLang="en-US" sz="1600" smtClean="0">
                          <a:latin typeface="微软雅黑 Light" panose="020B0502040204020203" pitchFamily="34" charset="-122"/>
                          <a:ea typeface="微软雅黑 Light" panose="020B0502040204020203" pitchFamily="34" charset="-122"/>
                        </a:rPr>
                        <a:t>支持</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r>
              <a:tr h="368378">
                <a:tc>
                  <a:txBody>
                    <a:bodyPr/>
                    <a:lstStyle/>
                    <a:p>
                      <a:r>
                        <a:rPr lang="zh-CN" altLang="en-US" sz="1600" smtClean="0">
                          <a:latin typeface="微软雅黑 Light" panose="020B0502040204020203" pitchFamily="34" charset="-122"/>
                          <a:ea typeface="微软雅黑 Light" panose="020B0502040204020203" pitchFamily="34" charset="-122"/>
                        </a:rPr>
                        <a:t>社区活跃度</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高</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高</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中</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高</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r>
              <a:tr h="931365">
                <a:tc>
                  <a:txBody>
                    <a:bodyPr/>
                    <a:lstStyle/>
                    <a:p>
                      <a:r>
                        <a:rPr lang="zh-CN" altLang="en-US" sz="1600" smtClean="0">
                          <a:latin typeface="微软雅黑 Light" panose="020B0502040204020203" pitchFamily="34" charset="-122"/>
                          <a:ea typeface="微软雅黑 Light" panose="020B0502040204020203" pitchFamily="34" charset="-122"/>
                        </a:rPr>
                        <a:t>支持协议</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多（</a:t>
                      </a:r>
                      <a:r>
                        <a:rPr lang="en-US" altLang="zh-CN" sz="1600" smtClean="0">
                          <a:latin typeface="微软雅黑 Light" panose="020B0502040204020203" pitchFamily="34" charset="-122"/>
                          <a:ea typeface="微软雅黑 Light" panose="020B0502040204020203" pitchFamily="34" charset="-122"/>
                        </a:rPr>
                        <a:t>JMS,AMQP….. </a:t>
                      </a:r>
                      <a:r>
                        <a:rPr lang="zh-CN" altLang="en-US" sz="1600" smtClean="0">
                          <a:latin typeface="微软雅黑 Light" panose="020B0502040204020203" pitchFamily="34" charset="-122"/>
                          <a:ea typeface="微软雅黑 Light" panose="020B0502040204020203" pitchFamily="34" charset="-122"/>
                        </a:rPr>
                        <a:t>）</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多（</a:t>
                      </a:r>
                      <a:r>
                        <a:rPr lang="en-US" altLang="zh-CN" sz="1600" smtClean="0">
                          <a:latin typeface="微软雅黑 Light" panose="020B0502040204020203" pitchFamily="34" charset="-122"/>
                          <a:ea typeface="微软雅黑 Light" panose="020B0502040204020203" pitchFamily="34" charset="-122"/>
                        </a:rPr>
                        <a:t>AMQP,STOMP,MQTT….. </a:t>
                      </a:r>
                      <a:r>
                        <a:rPr lang="zh-CN" altLang="en-US" sz="1600" smtClean="0">
                          <a:latin typeface="微软雅黑 Light" panose="020B0502040204020203" pitchFamily="34" charset="-122"/>
                          <a:ea typeface="微软雅黑 Light" panose="020B0502040204020203" pitchFamily="34" charset="-122"/>
                        </a:rPr>
                        <a:t>）</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a:latin typeface="微软雅黑 Light" panose="020B0502040204020203" pitchFamily="34" charset="-122"/>
                          <a:ea typeface="微软雅黑 Light" panose="020B0502040204020203" pitchFamily="34" charset="-122"/>
                        </a:rPr>
                        <a:t>自定义协议</a:t>
                      </a:r>
                    </a:p>
                  </a:txBody>
                  <a:tcPr marL="88035" marR="88035" marT="51604" marB="51604"/>
                </a:tc>
                <a:tc>
                  <a:txBody>
                    <a:bodyPr/>
                    <a:lstStyle/>
                    <a:p>
                      <a:pPr marL="0" marR="0" indent="0" algn="l" defTabSz="1219200" rtl="0" eaLnBrk="1" fontAlgn="auto" latinLnBrk="0" hangingPunct="1">
                        <a:lnSpc>
                          <a:spcPct val="100000"/>
                        </a:lnSpc>
                        <a:spcBef>
                          <a:spcPts val="0"/>
                        </a:spcBef>
                        <a:spcAft>
                          <a:spcPts val="0"/>
                        </a:spcAft>
                        <a:buClrTx/>
                        <a:buSzTx/>
                        <a:buFontTx/>
                        <a:buNone/>
                        <a:defRPr/>
                      </a:pPr>
                      <a:r>
                        <a:rPr lang="zh-CN" altLang="en-US" sz="1600" dirty="0" smtClean="0">
                          <a:latin typeface="微软雅黑 Light" panose="020B0502040204020203" pitchFamily="34" charset="-122"/>
                          <a:ea typeface="微软雅黑 Light" panose="020B0502040204020203" pitchFamily="34" charset="-122"/>
                        </a:rPr>
                        <a:t>自定义协议</a:t>
                      </a:r>
                    </a:p>
                  </a:txBody>
                  <a:tcPr marL="88035" marR="88035" marT="51604" marB="51604"/>
                </a:tc>
              </a:tr>
              <a:tr h="2881662">
                <a:tc>
                  <a:txBody>
                    <a:bodyPr/>
                    <a:lstStyle/>
                    <a:p>
                      <a:r>
                        <a:rPr lang="zh-CN" altLang="en-US" sz="1600" smtClean="0">
                          <a:latin typeface="微软雅黑 Light" panose="020B0502040204020203" pitchFamily="34" charset="-122"/>
                          <a:ea typeface="微软雅黑 Light" panose="020B0502040204020203" pitchFamily="34" charset="-122"/>
                        </a:rPr>
                        <a:t>综合评价</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smtClean="0">
                          <a:latin typeface="微软雅黑 Light" panose="020B0502040204020203" pitchFamily="34" charset="-122"/>
                          <a:ea typeface="微软雅黑 Light" panose="020B0502040204020203" pitchFamily="34" charset="-122"/>
                        </a:rPr>
                        <a:t>优点：  成熟，已经在很多公司得到应用。较多的文档。各种协议支持较好，有多个语言的成熟客户端。</a:t>
                      </a:r>
                    </a:p>
                    <a:p>
                      <a:r>
                        <a:rPr lang="zh-CN" altLang="en-US" sz="1600" dirty="0" smtClean="0">
                          <a:latin typeface="微软雅黑 Light" panose="020B0502040204020203" pitchFamily="34" charset="-122"/>
                          <a:ea typeface="微软雅黑 Light" panose="020B0502040204020203" pitchFamily="34" charset="-122"/>
                        </a:rPr>
                        <a:t>缺点：</a:t>
                      </a:r>
                    </a:p>
                    <a:p>
                      <a:r>
                        <a:rPr lang="zh-CN" altLang="en-US" sz="1600" dirty="0" smtClean="0">
                          <a:latin typeface="微软雅黑 Light" panose="020B0502040204020203" pitchFamily="34" charset="-122"/>
                          <a:ea typeface="微软雅黑 Light" panose="020B0502040204020203" pitchFamily="34" charset="-122"/>
                        </a:rPr>
                        <a:t>性能较弱。缺乏大规模吞吐的场景的应用，有江河日下之感。</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优点：性能较好，管理界面较丰富，在互联网公司也有较大规模的应用，有多个语言的成熟客户端。</a:t>
                      </a:r>
                    </a:p>
                    <a:p>
                      <a:r>
                        <a:rPr lang="zh-CN" altLang="en-US" sz="1600" smtClean="0">
                          <a:latin typeface="微软雅黑 Light" panose="020B0502040204020203" pitchFamily="34" charset="-122"/>
                          <a:ea typeface="微软雅黑 Light" panose="020B0502040204020203" pitchFamily="34" charset="-122"/>
                        </a:rPr>
                        <a:t>缺点：</a:t>
                      </a:r>
                    </a:p>
                    <a:p>
                      <a:r>
                        <a:rPr lang="zh-CN" altLang="en-US" sz="1600" smtClean="0">
                          <a:latin typeface="微软雅黑 Light" panose="020B0502040204020203" pitchFamily="34" charset="-122"/>
                          <a:ea typeface="微软雅黑 Light" panose="020B0502040204020203" pitchFamily="34" charset="-122"/>
                        </a:rPr>
                        <a:t>内部机制很难了解，也意味很难定制和掌控。集群不支持动态扩展。</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smtClean="0">
                          <a:latin typeface="微软雅黑 Light" panose="020B0502040204020203" pitchFamily="34" charset="-122"/>
                          <a:ea typeface="微软雅黑 Light" panose="020B0502040204020203" pitchFamily="34" charset="-122"/>
                        </a:rPr>
                        <a:t>优点：模型简单，接口易用。在阿里有大规模应用。分布式系统，性能很好，版本更新很快。</a:t>
                      </a:r>
                    </a:p>
                    <a:p>
                      <a:r>
                        <a:rPr lang="zh-CN" altLang="en-US" sz="1600" smtClean="0">
                          <a:latin typeface="微软雅黑 Light" panose="020B0502040204020203" pitchFamily="34" charset="-122"/>
                          <a:ea typeface="微软雅黑 Light" panose="020B0502040204020203" pitchFamily="34" charset="-122"/>
                        </a:rPr>
                        <a:t> 缺点：文档少，支持的语言较少。</a:t>
                      </a:r>
                      <a:endParaRPr lang="zh-CN" altLang="en-US" sz="1600">
                        <a:latin typeface="微软雅黑 Light" panose="020B0502040204020203" pitchFamily="34" charset="-122"/>
                        <a:ea typeface="微软雅黑 Light" panose="020B0502040204020203" pitchFamily="34" charset="-122"/>
                      </a:endParaRPr>
                    </a:p>
                  </a:txBody>
                  <a:tcPr marL="88035" marR="88035" marT="51604" marB="51604"/>
                </a:tc>
                <a:tc>
                  <a:txBody>
                    <a:bodyPr/>
                    <a:lstStyle/>
                    <a:p>
                      <a:r>
                        <a:rPr lang="zh-CN" altLang="en-US" sz="1600" dirty="0" smtClean="0">
                          <a:latin typeface="微软雅黑 Light" panose="020B0502040204020203" pitchFamily="34" charset="-122"/>
                          <a:ea typeface="微软雅黑 Light" panose="020B0502040204020203" pitchFamily="34" charset="-122"/>
                        </a:rPr>
                        <a:t>优点：天生分布式，性能最好，所以常见用于大数据领域。</a:t>
                      </a:r>
                    </a:p>
                    <a:p>
                      <a:r>
                        <a:rPr lang="zh-CN" altLang="en-US" sz="1600" dirty="0" smtClean="0">
                          <a:latin typeface="微软雅黑 Light" panose="020B0502040204020203" pitchFamily="34" charset="-122"/>
                          <a:ea typeface="微软雅黑 Light" panose="020B0502040204020203" pitchFamily="34" charset="-122"/>
                        </a:rPr>
                        <a:t> 缺点：运维难度大，偶尔有数据混乱的情况，对</a:t>
                      </a:r>
                      <a:r>
                        <a:rPr lang="en-US" altLang="zh-CN" sz="1600" dirty="0" err="1" smtClean="0">
                          <a:latin typeface="微软雅黑 Light" panose="020B0502040204020203" pitchFamily="34" charset="-122"/>
                          <a:ea typeface="微软雅黑 Light" panose="020B0502040204020203" pitchFamily="34" charset="-122"/>
                        </a:rPr>
                        <a:t>ZooKeeeper</a:t>
                      </a:r>
                      <a:r>
                        <a:rPr lang="zh-CN" altLang="en-US" sz="1600" dirty="0" smtClean="0">
                          <a:latin typeface="微软雅黑 Light" panose="020B0502040204020203" pitchFamily="34" charset="-122"/>
                          <a:ea typeface="微软雅黑 Light" panose="020B0502040204020203" pitchFamily="34" charset="-122"/>
                        </a:rPr>
                        <a:t>强依赖。多副本机制下对带宽有一定的要求。</a:t>
                      </a:r>
                      <a:endParaRPr lang="zh-CN" altLang="en-US" sz="1600" dirty="0">
                        <a:latin typeface="微软雅黑 Light" panose="020B0502040204020203" pitchFamily="34" charset="-122"/>
                        <a:ea typeface="微软雅黑 Light" panose="020B0502040204020203" pitchFamily="34" charset="-122"/>
                      </a:endParaRPr>
                    </a:p>
                  </a:txBody>
                  <a:tcPr marL="88035" marR="88035" marT="51604" marB="51604"/>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to="" calcmode="lin" valueType="num">
                                      <p:cBhvr>
                                        <p:cTn id="7" dur="700" fill="hold">
                                          <p:stCondLst>
                                            <p:cond delay="0"/>
                                          </p:stCondLst>
                                        </p:cTn>
                                        <p:tgtEl>
                                          <p:spTgt spid="2"/>
                                        </p:tgtEl>
                                        <p:attrNameLst>
                                          <p:attrName>ppt_x</p:attrName>
                                        </p:attrNameLst>
                                      </p:cBhvr>
                                      <p:tavLst>
                                        <p:tav tm="0" fmla="#ppt_x-(-#ppt_w/2*cos(ppt_r/180*pi))*((1.5-1.5*$)^2-(1.5-1.5*$)^3)">
                                          <p:val>
                                            <p:fltVal val="0"/>
                                          </p:val>
                                        </p:tav>
                                        <p:tav tm="100000">
                                          <p:val>
                                            <p:fltVal val="1"/>
                                          </p:val>
                                        </p:tav>
                                      </p:tavLst>
                                    </p:anim>
                                    <p:anim to="" calcmode="lin" valueType="num">
                                      <p:cBhvr>
                                        <p:cTn id="8" dur="700" fill="hold">
                                          <p:stCondLst>
                                            <p:cond delay="0"/>
                                          </p:stCondLst>
                                        </p:cTn>
                                        <p:tgtEl>
                                          <p:spTgt spid="2"/>
                                        </p:tgtEl>
                                        <p:attrNameLst>
                                          <p:attrName>ppt_y</p:attrName>
                                        </p:attrNameLst>
                                      </p:cBhvr>
                                      <p:tavLst>
                                        <p:tav tm="0" fmla="#ppt_y+(-#ppt_h/2*cos(ppt_r/180*pi))*((1.5-1.5*$)^2-(1.5-1.5*$)^3)">
                                          <p:val>
                                            <p:fltVal val="0"/>
                                          </p:val>
                                        </p:tav>
                                        <p:tav tm="100000">
                                          <p:val>
                                            <p:fltVal val="1"/>
                                          </p:val>
                                        </p:tav>
                                      </p:tavLst>
                                    </p:anim>
                                    <p:anim to="" calcmode="lin" valueType="num">
                                      <p:cBhvr>
                                        <p:cTn id="9" dur="700" fill="hold">
                                          <p:stCondLst>
                                            <p:cond delay="0"/>
                                          </p:stCondLst>
                                        </p:cTn>
                                        <p:tgtEl>
                                          <p:spTgt spid="2"/>
                                        </p:tgtEl>
                                        <p:attrNameLst>
                                          <p:attrName>ppt_h</p:attrName>
                                        </p:attrNameLst>
                                      </p:cBhvr>
                                      <p:tavLst>
                                        <p:tav tm="0" fmla="#ppt_h-(-#ppt_h)*((1.5-1.5*$)^2-(1.5-1.5*$)^3)">
                                          <p:val>
                                            <p:fltVal val="0"/>
                                          </p:val>
                                        </p:tav>
                                        <p:tav tm="100000">
                                          <p:val>
                                            <p:fltVal val="1"/>
                                          </p:val>
                                        </p:tav>
                                      </p:tavLst>
                                    </p:anim>
                                    <p:anim to="" calcmode="lin" valueType="num">
                                      <p:cBhvr>
                                        <p:cTn id="10" dur="700" fill="hold">
                                          <p:stCondLst>
                                            <p:cond delay="0"/>
                                          </p:stCondLst>
                                        </p:cTn>
                                        <p:tgtEl>
                                          <p:spTgt spid="2"/>
                                        </p:tgtEl>
                                        <p:attrNameLst>
                                          <p:attrName>ppt_w</p:attrName>
                                        </p:attrNameLst>
                                      </p:cBhvr>
                                      <p:tavLst>
                                        <p:tav tm="0" fmla="#ppt_w-(-#ppt_w)*((1.5-1.5*$)^2-(1.5-1.5*$)^3)">
                                          <p:val>
                                            <p:fltVal val="0"/>
                                          </p:val>
                                        </p:tav>
                                        <p:tav tm="100000">
                                          <p:val>
                                            <p:fltVal val="1"/>
                                          </p:val>
                                        </p:tav>
                                      </p:tavLst>
                                    </p:anim>
                                  </p:childTnLst>
                                </p:cTn>
                              </p:par>
                              <p:par>
                                <p:cTn id="11" presetID="0" presetClass="entr" presetSubtype="0" fill="hold" grpId="0" nodeType="withEffect">
                                  <p:stCondLst>
                                    <p:cond delay="0"/>
                                  </p:stCondLst>
                                  <p:iterate type="lt">
                                    <p:tmPct val="10000"/>
                                  </p:iterate>
                                  <p:childTnLst>
                                    <p:set>
                                      <p:cBhvr>
                                        <p:cTn id="12" dur="1" fill="hold">
                                          <p:stCondLst>
                                            <p:cond delay="0"/>
                                          </p:stCondLst>
                                        </p:cTn>
                                        <p:tgtEl>
                                          <p:spTgt spid="13"/>
                                        </p:tgtEl>
                                        <p:attrNameLst>
                                          <p:attrName>style.visibility</p:attrName>
                                        </p:attrNameLst>
                                      </p:cBhvr>
                                      <p:to>
                                        <p:strVal val="visible"/>
                                      </p:to>
                                    </p:set>
                                    <p:anim to="" calcmode="lin" valueType="num">
                                      <p:cBhvr>
                                        <p:cTn id="13" dur="700" fill="hold">
                                          <p:stCondLst>
                                            <p:cond delay="0"/>
                                          </p:stCondLst>
                                        </p:cTn>
                                        <p:tgtEl>
                                          <p:spTgt spid="13"/>
                                        </p:tgtEl>
                                        <p:attrNameLst>
                                          <p:attrName>ppt_x</p:attrName>
                                        </p:attrNameLst>
                                      </p:cBhvr>
                                      <p:tavLst>
                                        <p:tav tm="0" fmla="#ppt_x-(-#ppt_w/2*cos(ppt_r/180*pi))*((1.5-1.5*$)^2-(1.5-1.5*$)^3)">
                                          <p:val>
                                            <p:fltVal val="0"/>
                                          </p:val>
                                        </p:tav>
                                        <p:tav tm="100000">
                                          <p:val>
                                            <p:fltVal val="1"/>
                                          </p:val>
                                        </p:tav>
                                      </p:tavLst>
                                    </p:anim>
                                    <p:anim to="" calcmode="lin" valueType="num">
                                      <p:cBhvr>
                                        <p:cTn id="14" dur="700" fill="hold">
                                          <p:stCondLst>
                                            <p:cond delay="0"/>
                                          </p:stCondLst>
                                        </p:cTn>
                                        <p:tgtEl>
                                          <p:spTgt spid="13"/>
                                        </p:tgtEl>
                                        <p:attrNameLst>
                                          <p:attrName>ppt_y</p:attrName>
                                        </p:attrNameLst>
                                      </p:cBhvr>
                                      <p:tavLst>
                                        <p:tav tm="0" fmla="#ppt_y+(-#ppt_h/2*cos(ppt_r/180*pi))*((1.5-1.5*$)^2-(1.5-1.5*$)^3)">
                                          <p:val>
                                            <p:fltVal val="0"/>
                                          </p:val>
                                        </p:tav>
                                        <p:tav tm="100000">
                                          <p:val>
                                            <p:fltVal val="1"/>
                                          </p:val>
                                        </p:tav>
                                      </p:tavLst>
                                    </p:anim>
                                    <p:anim to="" calcmode="lin" valueType="num">
                                      <p:cBhvr>
                                        <p:cTn id="15" dur="700" fill="hold">
                                          <p:stCondLst>
                                            <p:cond delay="0"/>
                                          </p:stCondLst>
                                        </p:cTn>
                                        <p:tgtEl>
                                          <p:spTgt spid="13"/>
                                        </p:tgtEl>
                                        <p:attrNameLst>
                                          <p:attrName>ppt_h</p:attrName>
                                        </p:attrNameLst>
                                      </p:cBhvr>
                                      <p:tavLst>
                                        <p:tav tm="0" fmla="#ppt_h-(-#ppt_h)*((1.5-1.5*$)^2-(1.5-1.5*$)^3)">
                                          <p:val>
                                            <p:fltVal val="0"/>
                                          </p:val>
                                        </p:tav>
                                        <p:tav tm="100000">
                                          <p:val>
                                            <p:fltVal val="1"/>
                                          </p:val>
                                        </p:tav>
                                      </p:tavLst>
                                    </p:anim>
                                    <p:anim to="" calcmode="lin" valueType="num">
                                      <p:cBhvr>
                                        <p:cTn id="16" dur="700" fill="hold">
                                          <p:stCondLst>
                                            <p:cond delay="0"/>
                                          </p:stCondLst>
                                        </p:cTn>
                                        <p:tgtEl>
                                          <p:spTgt spid="13"/>
                                        </p:tgtEl>
                                        <p:attrNameLst>
                                          <p:attrName>ppt_w</p:attrName>
                                        </p:attrNameLst>
                                      </p:cBhvr>
                                      <p:tavLst>
                                        <p:tav tm="0" fmla="#ppt_w-(-#ppt_w)*((1.5-1.5*$)^2-(1.5-1.5*$)^3)">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10.xml><?xml version="1.0" encoding="utf-8"?>
<p:tagLst xmlns:a="http://schemas.openxmlformats.org/drawingml/2006/main" xmlns:r="http://schemas.openxmlformats.org/officeDocument/2006/relationships" xmlns:p="http://schemas.openxmlformats.org/presentationml/2006/main">
  <p:tag name="PA" val="v4.1.3"/>
</p:tagLst>
</file>

<file path=ppt/tags/tag11.xml><?xml version="1.0" encoding="utf-8"?>
<p:tagLst xmlns:a="http://schemas.openxmlformats.org/drawingml/2006/main" xmlns:r="http://schemas.openxmlformats.org/officeDocument/2006/relationships" xmlns:p="http://schemas.openxmlformats.org/presentationml/2006/main">
  <p:tag name="PA" val="v4.1.3"/>
</p:tagLst>
</file>

<file path=ppt/tags/tag12.xml><?xml version="1.0" encoding="utf-8"?>
<p:tagLst xmlns:a="http://schemas.openxmlformats.org/drawingml/2006/main" xmlns:r="http://schemas.openxmlformats.org/officeDocument/2006/relationships" xmlns:p="http://schemas.openxmlformats.org/presentationml/2006/main">
  <p:tag name="PA" val="v4.1.3"/>
</p:tagLst>
</file>

<file path=ppt/tags/tag13.xml><?xml version="1.0" encoding="utf-8"?>
<p:tagLst xmlns:a="http://schemas.openxmlformats.org/drawingml/2006/main" xmlns:r="http://schemas.openxmlformats.org/officeDocument/2006/relationships" xmlns:p="http://schemas.openxmlformats.org/presentationml/2006/main">
  <p:tag name="PA" val="v4.1.3"/>
</p:tagLst>
</file>

<file path=ppt/tags/tag14.xml><?xml version="1.0" encoding="utf-8"?>
<p:tagLst xmlns:a="http://schemas.openxmlformats.org/drawingml/2006/main" xmlns:r="http://schemas.openxmlformats.org/officeDocument/2006/relationships" xmlns:p="http://schemas.openxmlformats.org/presentationml/2006/main">
  <p:tag name="PA" val="v4.1.3"/>
</p:tagLst>
</file>

<file path=ppt/tags/tag15.xml><?xml version="1.0" encoding="utf-8"?>
<p:tagLst xmlns:a="http://schemas.openxmlformats.org/drawingml/2006/main" xmlns:r="http://schemas.openxmlformats.org/officeDocument/2006/relationships" xmlns:p="http://schemas.openxmlformats.org/presentationml/2006/main">
  <p:tag name="PA" val="v4.1.3"/>
</p:tagLst>
</file>

<file path=ppt/tags/tag16.xml><?xml version="1.0" encoding="utf-8"?>
<p:tagLst xmlns:a="http://schemas.openxmlformats.org/drawingml/2006/main" xmlns:r="http://schemas.openxmlformats.org/officeDocument/2006/relationships" xmlns:p="http://schemas.openxmlformats.org/presentationml/2006/main">
  <p:tag name="PA" val="v4.1.3"/>
</p:tagLst>
</file>

<file path=ppt/tags/tag17.xml><?xml version="1.0" encoding="utf-8"?>
<p:tagLst xmlns:a="http://schemas.openxmlformats.org/drawingml/2006/main" xmlns:r="http://schemas.openxmlformats.org/officeDocument/2006/relationships" xmlns:p="http://schemas.openxmlformats.org/presentationml/2006/main">
  <p:tag name="PA" val="v4.1.3"/>
</p:tagLst>
</file>

<file path=ppt/tags/tag18.xml><?xml version="1.0" encoding="utf-8"?>
<p:tagLst xmlns:a="http://schemas.openxmlformats.org/drawingml/2006/main" xmlns:r="http://schemas.openxmlformats.org/officeDocument/2006/relationships" xmlns:p="http://schemas.openxmlformats.org/presentationml/2006/main">
  <p:tag name="PA" val="v4.1.3"/>
</p:tagLst>
</file>

<file path=ppt/tags/tag19.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PA" val="v4.1.3"/>
</p:tagLst>
</file>

<file path=ppt/tags/tag20.xml><?xml version="1.0" encoding="utf-8"?>
<p:tagLst xmlns:a="http://schemas.openxmlformats.org/drawingml/2006/main" xmlns:r="http://schemas.openxmlformats.org/officeDocument/2006/relationships" xmlns:p="http://schemas.openxmlformats.org/presentationml/2006/main">
  <p:tag name="PA" val="v4.1.3"/>
</p:tagLst>
</file>

<file path=ppt/tags/tag21.xml><?xml version="1.0" encoding="utf-8"?>
<p:tagLst xmlns:a="http://schemas.openxmlformats.org/drawingml/2006/main" xmlns:r="http://schemas.openxmlformats.org/officeDocument/2006/relationships" xmlns:p="http://schemas.openxmlformats.org/presentationml/2006/main">
  <p:tag name="PA" val="v4.1.3"/>
</p:tagLst>
</file>

<file path=ppt/tags/tag22.xml><?xml version="1.0" encoding="utf-8"?>
<p:tagLst xmlns:a="http://schemas.openxmlformats.org/drawingml/2006/main" xmlns:r="http://schemas.openxmlformats.org/officeDocument/2006/relationships" xmlns:p="http://schemas.openxmlformats.org/presentationml/2006/main">
  <p:tag name="PA" val="v4.1.3"/>
</p:tagLst>
</file>

<file path=ppt/tags/tag23.xml><?xml version="1.0" encoding="utf-8"?>
<p:tagLst xmlns:a="http://schemas.openxmlformats.org/drawingml/2006/main" xmlns:r="http://schemas.openxmlformats.org/officeDocument/2006/relationships" xmlns:p="http://schemas.openxmlformats.org/presentationml/2006/main">
  <p:tag name="PA" val="v4.1.3"/>
</p:tagLst>
</file>

<file path=ppt/tags/tag24.xml><?xml version="1.0" encoding="utf-8"?>
<p:tagLst xmlns:a="http://schemas.openxmlformats.org/drawingml/2006/main" xmlns:r="http://schemas.openxmlformats.org/officeDocument/2006/relationships" xmlns:p="http://schemas.openxmlformats.org/presentationml/2006/main">
  <p:tag name="PA" val="v4.1.3"/>
</p:tagLst>
</file>

<file path=ppt/tags/tag25.xml><?xml version="1.0" encoding="utf-8"?>
<p:tagLst xmlns:a="http://schemas.openxmlformats.org/drawingml/2006/main" xmlns:r="http://schemas.openxmlformats.org/officeDocument/2006/relationships" xmlns:p="http://schemas.openxmlformats.org/presentationml/2006/main">
  <p:tag name="PA" val="v4.1.3"/>
</p:tagLst>
</file>

<file path=ppt/tags/tag26.xml><?xml version="1.0" encoding="utf-8"?>
<p:tagLst xmlns:a="http://schemas.openxmlformats.org/drawingml/2006/main" xmlns:r="http://schemas.openxmlformats.org/officeDocument/2006/relationships" xmlns:p="http://schemas.openxmlformats.org/presentationml/2006/main">
  <p:tag name="PA" val="v4.1.3"/>
</p:tagLst>
</file>

<file path=ppt/tags/tag27.xml><?xml version="1.0" encoding="utf-8"?>
<p:tagLst xmlns:a="http://schemas.openxmlformats.org/drawingml/2006/main" xmlns:r="http://schemas.openxmlformats.org/officeDocument/2006/relationships" xmlns:p="http://schemas.openxmlformats.org/presentationml/2006/main">
  <p:tag name="PA" val="v4.1.3"/>
</p:tagLst>
</file>

<file path=ppt/tags/tag28.xml><?xml version="1.0" encoding="utf-8"?>
<p:tagLst xmlns:a="http://schemas.openxmlformats.org/drawingml/2006/main" xmlns:r="http://schemas.openxmlformats.org/officeDocument/2006/relationships" xmlns:p="http://schemas.openxmlformats.org/presentationml/2006/main">
  <p:tag name="PA" val="v4.1.3"/>
</p:tagLst>
</file>

<file path=ppt/tags/tag29.xml><?xml version="1.0" encoding="utf-8"?>
<p:tagLst xmlns:a="http://schemas.openxmlformats.org/drawingml/2006/main" xmlns:r="http://schemas.openxmlformats.org/officeDocument/2006/relationships" xmlns:p="http://schemas.openxmlformats.org/presentationml/2006/main">
  <p:tag name="PA" val="v4.1.3"/>
</p:tagLst>
</file>

<file path=ppt/tags/tag3.xml><?xml version="1.0" encoding="utf-8"?>
<p:tagLst xmlns:a="http://schemas.openxmlformats.org/drawingml/2006/main" xmlns:r="http://schemas.openxmlformats.org/officeDocument/2006/relationships" xmlns:p="http://schemas.openxmlformats.org/presentationml/2006/main">
  <p:tag name="PA" val="v4.1.3"/>
</p:tagLst>
</file>

<file path=ppt/tags/tag30.xml><?xml version="1.0" encoding="utf-8"?>
<p:tagLst xmlns:a="http://schemas.openxmlformats.org/drawingml/2006/main" xmlns:r="http://schemas.openxmlformats.org/officeDocument/2006/relationships" xmlns:p="http://schemas.openxmlformats.org/presentationml/2006/main">
  <p:tag name="PA" val="v4.1.3"/>
</p:tagLst>
</file>

<file path=ppt/tags/tag31.xml><?xml version="1.0" encoding="utf-8"?>
<p:tagLst xmlns:a="http://schemas.openxmlformats.org/drawingml/2006/main" xmlns:r="http://schemas.openxmlformats.org/officeDocument/2006/relationships" xmlns:p="http://schemas.openxmlformats.org/presentationml/2006/main">
  <p:tag name="PA" val="v4.1.3"/>
</p:tagLst>
</file>

<file path=ppt/tags/tag32.xml><?xml version="1.0" encoding="utf-8"?>
<p:tagLst xmlns:a="http://schemas.openxmlformats.org/drawingml/2006/main" xmlns:r="http://schemas.openxmlformats.org/officeDocument/2006/relationships" xmlns:p="http://schemas.openxmlformats.org/presentationml/2006/main">
  <p:tag name="PA" val="v4.1.3"/>
</p:tagLst>
</file>

<file path=ppt/tags/tag33.xml><?xml version="1.0" encoding="utf-8"?>
<p:tagLst xmlns:a="http://schemas.openxmlformats.org/drawingml/2006/main" xmlns:r="http://schemas.openxmlformats.org/officeDocument/2006/relationships" xmlns:p="http://schemas.openxmlformats.org/presentationml/2006/main">
  <p:tag name="PA" val="v4.1.3"/>
</p:tagLst>
</file>

<file path=ppt/tags/tag34.xml><?xml version="1.0" encoding="utf-8"?>
<p:tagLst xmlns:a="http://schemas.openxmlformats.org/drawingml/2006/main" xmlns:r="http://schemas.openxmlformats.org/officeDocument/2006/relationships" xmlns:p="http://schemas.openxmlformats.org/presentationml/2006/main">
  <p:tag name="PA" val="v4.1.3"/>
</p:tagLst>
</file>

<file path=ppt/tags/tag35.xml><?xml version="1.0" encoding="utf-8"?>
<p:tagLst xmlns:a="http://schemas.openxmlformats.org/drawingml/2006/main" xmlns:r="http://schemas.openxmlformats.org/officeDocument/2006/relationships" xmlns:p="http://schemas.openxmlformats.org/presentationml/2006/main">
  <p:tag name="PA" val="v4.1.3"/>
</p:tagLst>
</file>

<file path=ppt/tags/tag36.xml><?xml version="1.0" encoding="utf-8"?>
<p:tagLst xmlns:a="http://schemas.openxmlformats.org/drawingml/2006/main" xmlns:r="http://schemas.openxmlformats.org/officeDocument/2006/relationships" xmlns:p="http://schemas.openxmlformats.org/presentationml/2006/main">
  <p:tag name="PA" val="v4.1.3"/>
</p:tagLst>
</file>

<file path=ppt/tags/tag37.xml><?xml version="1.0" encoding="utf-8"?>
<p:tagLst xmlns:a="http://schemas.openxmlformats.org/drawingml/2006/main" xmlns:r="http://schemas.openxmlformats.org/officeDocument/2006/relationships" xmlns:p="http://schemas.openxmlformats.org/presentationml/2006/main">
  <p:tag name="PA" val="v4.1.3"/>
</p:tagLst>
</file>

<file path=ppt/tags/tag38.xml><?xml version="1.0" encoding="utf-8"?>
<p:tagLst xmlns:a="http://schemas.openxmlformats.org/drawingml/2006/main" xmlns:r="http://schemas.openxmlformats.org/officeDocument/2006/relationships" xmlns:p="http://schemas.openxmlformats.org/presentationml/2006/main">
  <p:tag name="PA" val="v4.1.3"/>
</p:tagLst>
</file>

<file path=ppt/tags/tag39.xml><?xml version="1.0" encoding="utf-8"?>
<p:tagLst xmlns:a="http://schemas.openxmlformats.org/drawingml/2006/main" xmlns:r="http://schemas.openxmlformats.org/officeDocument/2006/relationships" xmlns:p="http://schemas.openxmlformats.org/presentationml/2006/main">
  <p:tag name="PA" val="v4.1.3"/>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40.xml><?xml version="1.0" encoding="utf-8"?>
<p:tagLst xmlns:a="http://schemas.openxmlformats.org/drawingml/2006/main" xmlns:r="http://schemas.openxmlformats.org/officeDocument/2006/relationships" xmlns:p="http://schemas.openxmlformats.org/presentationml/2006/main">
  <p:tag name="PA" val="v4.1.3"/>
</p:tagLst>
</file>

<file path=ppt/tags/tag41.xml><?xml version="1.0" encoding="utf-8"?>
<p:tagLst xmlns:a="http://schemas.openxmlformats.org/drawingml/2006/main" xmlns:r="http://schemas.openxmlformats.org/officeDocument/2006/relationships" xmlns:p="http://schemas.openxmlformats.org/presentationml/2006/main">
  <p:tag name="PA" val="v4.1.3"/>
</p:tagLst>
</file>

<file path=ppt/tags/tag42.xml><?xml version="1.0" encoding="utf-8"?>
<p:tagLst xmlns:a="http://schemas.openxmlformats.org/drawingml/2006/main" xmlns:r="http://schemas.openxmlformats.org/officeDocument/2006/relationships" xmlns:p="http://schemas.openxmlformats.org/presentationml/2006/main">
  <p:tag name="PA" val="v4.1.3"/>
</p:tagLst>
</file>

<file path=ppt/tags/tag43.xml><?xml version="1.0" encoding="utf-8"?>
<p:tagLst xmlns:a="http://schemas.openxmlformats.org/drawingml/2006/main" xmlns:r="http://schemas.openxmlformats.org/officeDocument/2006/relationships" xmlns:p="http://schemas.openxmlformats.org/presentationml/2006/main">
  <p:tag name="PA" val="v4.1.3"/>
</p:tagLst>
</file>

<file path=ppt/tags/tag44.xml><?xml version="1.0" encoding="utf-8"?>
<p:tagLst xmlns:a="http://schemas.openxmlformats.org/drawingml/2006/main" xmlns:r="http://schemas.openxmlformats.org/officeDocument/2006/relationships" xmlns:p="http://schemas.openxmlformats.org/presentationml/2006/main">
  <p:tag name="PA" val="v4.1.3"/>
</p:tagLst>
</file>

<file path=ppt/tags/tag45.xml><?xml version="1.0" encoding="utf-8"?>
<p:tagLst xmlns:a="http://schemas.openxmlformats.org/drawingml/2006/main" xmlns:r="http://schemas.openxmlformats.org/officeDocument/2006/relationships" xmlns:p="http://schemas.openxmlformats.org/presentationml/2006/main">
  <p:tag name="PA" val="v4.1.3"/>
</p:tagLst>
</file>

<file path=ppt/tags/tag46.xml><?xml version="1.0" encoding="utf-8"?>
<p:tagLst xmlns:a="http://schemas.openxmlformats.org/drawingml/2006/main" xmlns:r="http://schemas.openxmlformats.org/officeDocument/2006/relationships" xmlns:p="http://schemas.openxmlformats.org/presentationml/2006/main">
  <p:tag name="PA" val="v4.1.3"/>
</p:tagLst>
</file>

<file path=ppt/tags/tag47.xml><?xml version="1.0" encoding="utf-8"?>
<p:tagLst xmlns:a="http://schemas.openxmlformats.org/drawingml/2006/main" xmlns:r="http://schemas.openxmlformats.org/officeDocument/2006/relationships" xmlns:p="http://schemas.openxmlformats.org/presentationml/2006/main">
  <p:tag name="PA" val="v4.1.3"/>
</p:tagLst>
</file>

<file path=ppt/tags/tag48.xml><?xml version="1.0" encoding="utf-8"?>
<p:tagLst xmlns:a="http://schemas.openxmlformats.org/drawingml/2006/main" xmlns:r="http://schemas.openxmlformats.org/officeDocument/2006/relationships" xmlns:p="http://schemas.openxmlformats.org/presentationml/2006/main">
  <p:tag name="PA" val="v4.1.3"/>
</p:tagLst>
</file>

<file path=ppt/tags/tag49.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50.xml><?xml version="1.0" encoding="utf-8"?>
<p:tagLst xmlns:a="http://schemas.openxmlformats.org/drawingml/2006/main" xmlns:r="http://schemas.openxmlformats.org/officeDocument/2006/relationships" xmlns:p="http://schemas.openxmlformats.org/presentationml/2006/main">
  <p:tag name="PA" val="v4.1.3"/>
</p:tagLst>
</file>

<file path=ppt/tags/tag51.xml><?xml version="1.0" encoding="utf-8"?>
<p:tagLst xmlns:a="http://schemas.openxmlformats.org/drawingml/2006/main" xmlns:r="http://schemas.openxmlformats.org/officeDocument/2006/relationships" xmlns:p="http://schemas.openxmlformats.org/presentationml/2006/main">
  <p:tag name="PA" val="v4.1.3"/>
</p:tagLst>
</file>

<file path=ppt/tags/tag52.xml><?xml version="1.0" encoding="utf-8"?>
<p:tagLst xmlns:a="http://schemas.openxmlformats.org/drawingml/2006/main" xmlns:r="http://schemas.openxmlformats.org/officeDocument/2006/relationships" xmlns:p="http://schemas.openxmlformats.org/presentationml/2006/main">
  <p:tag name="PA" val="v4.1.3"/>
</p:tagLst>
</file>

<file path=ppt/tags/tag53.xml><?xml version="1.0" encoding="utf-8"?>
<p:tagLst xmlns:a="http://schemas.openxmlformats.org/drawingml/2006/main" xmlns:r="http://schemas.openxmlformats.org/officeDocument/2006/relationships" xmlns:p="http://schemas.openxmlformats.org/presentationml/2006/main">
  <p:tag name="PA" val="v4.1.3"/>
</p:tagLst>
</file>

<file path=ppt/tags/tag54.xml><?xml version="1.0" encoding="utf-8"?>
<p:tagLst xmlns:a="http://schemas.openxmlformats.org/drawingml/2006/main" xmlns:r="http://schemas.openxmlformats.org/officeDocument/2006/relationships" xmlns:p="http://schemas.openxmlformats.org/presentationml/2006/main">
  <p:tag name="PA" val="v4.1.3"/>
</p:tagLst>
</file>

<file path=ppt/tags/tag55.xml><?xml version="1.0" encoding="utf-8"?>
<p:tagLst xmlns:a="http://schemas.openxmlformats.org/drawingml/2006/main" xmlns:r="http://schemas.openxmlformats.org/officeDocument/2006/relationships" xmlns:p="http://schemas.openxmlformats.org/presentationml/2006/main">
  <p:tag name="PA" val="v4.1.3"/>
</p:tagLst>
</file>

<file path=ppt/tags/tag56.xml><?xml version="1.0" encoding="utf-8"?>
<p:tagLst xmlns:a="http://schemas.openxmlformats.org/drawingml/2006/main" xmlns:r="http://schemas.openxmlformats.org/officeDocument/2006/relationships" xmlns:p="http://schemas.openxmlformats.org/presentationml/2006/main">
  <p:tag name="PA" val="v4.1.3"/>
</p:tagLst>
</file>

<file path=ppt/tags/tag57.xml><?xml version="1.0" encoding="utf-8"?>
<p:tagLst xmlns:a="http://schemas.openxmlformats.org/drawingml/2006/main" xmlns:r="http://schemas.openxmlformats.org/officeDocument/2006/relationships" xmlns:p="http://schemas.openxmlformats.org/presentationml/2006/main">
  <p:tag name="PA" val="v4.1.3"/>
</p:tagLst>
</file>

<file path=ppt/tags/tag58.xml><?xml version="1.0" encoding="utf-8"?>
<p:tagLst xmlns:a="http://schemas.openxmlformats.org/drawingml/2006/main" xmlns:r="http://schemas.openxmlformats.org/officeDocument/2006/relationships" xmlns:p="http://schemas.openxmlformats.org/presentationml/2006/main">
  <p:tag name="PA" val="v4.1.3"/>
</p:tagLst>
</file>

<file path=ppt/tags/tag59.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60.xml><?xml version="1.0" encoding="utf-8"?>
<p:tagLst xmlns:a="http://schemas.openxmlformats.org/drawingml/2006/main" xmlns:r="http://schemas.openxmlformats.org/officeDocument/2006/relationships" xmlns:p="http://schemas.openxmlformats.org/presentationml/2006/main">
  <p:tag name="PA" val="v4.1.3"/>
</p:tagLst>
</file>

<file path=ppt/tags/tag61.xml><?xml version="1.0" encoding="utf-8"?>
<p:tagLst xmlns:a="http://schemas.openxmlformats.org/drawingml/2006/main" xmlns:r="http://schemas.openxmlformats.org/officeDocument/2006/relationships" xmlns:p="http://schemas.openxmlformats.org/presentationml/2006/main">
  <p:tag name="PA" val="v4.1.3"/>
</p:tagLst>
</file>

<file path=ppt/tags/tag62.xml><?xml version="1.0" encoding="utf-8"?>
<p:tagLst xmlns:a="http://schemas.openxmlformats.org/drawingml/2006/main" xmlns:r="http://schemas.openxmlformats.org/officeDocument/2006/relationships" xmlns:p="http://schemas.openxmlformats.org/presentationml/2006/main">
  <p:tag name="PA" val="v4.1.3"/>
</p:tagLst>
</file>

<file path=ppt/tags/tag63.xml><?xml version="1.0" encoding="utf-8"?>
<p:tagLst xmlns:a="http://schemas.openxmlformats.org/drawingml/2006/main" xmlns:r="http://schemas.openxmlformats.org/officeDocument/2006/relationships" xmlns:p="http://schemas.openxmlformats.org/presentationml/2006/main">
  <p:tag name="PA" val="v4.1.3"/>
</p:tagLst>
</file>

<file path=ppt/tags/tag64.xml><?xml version="1.0" encoding="utf-8"?>
<p:tagLst xmlns:a="http://schemas.openxmlformats.org/drawingml/2006/main" xmlns:r="http://schemas.openxmlformats.org/officeDocument/2006/relationships" xmlns:p="http://schemas.openxmlformats.org/presentationml/2006/main">
  <p:tag name="PA" val="v4.1.3"/>
</p:tagLst>
</file>

<file path=ppt/tags/tag65.xml><?xml version="1.0" encoding="utf-8"?>
<p:tagLst xmlns:a="http://schemas.openxmlformats.org/drawingml/2006/main" xmlns:r="http://schemas.openxmlformats.org/officeDocument/2006/relationships" xmlns:p="http://schemas.openxmlformats.org/presentationml/2006/main">
  <p:tag name="PA" val="v4.1.3"/>
</p:tagLst>
</file>

<file path=ppt/tags/tag66.xml><?xml version="1.0" encoding="utf-8"?>
<p:tagLst xmlns:a="http://schemas.openxmlformats.org/drawingml/2006/main" xmlns:r="http://schemas.openxmlformats.org/officeDocument/2006/relationships" xmlns:p="http://schemas.openxmlformats.org/presentationml/2006/main">
  <p:tag name="PA" val="v4.1.3"/>
</p:tagLst>
</file>

<file path=ppt/tags/tag67.xml><?xml version="1.0" encoding="utf-8"?>
<p:tagLst xmlns:a="http://schemas.openxmlformats.org/drawingml/2006/main" xmlns:r="http://schemas.openxmlformats.org/officeDocument/2006/relationships" xmlns:p="http://schemas.openxmlformats.org/presentationml/2006/main">
  <p:tag name="PA" val="v4.1.3"/>
</p:tagLst>
</file>

<file path=ppt/tags/tag68.xml><?xml version="1.0" encoding="utf-8"?>
<p:tagLst xmlns:a="http://schemas.openxmlformats.org/drawingml/2006/main" xmlns:r="http://schemas.openxmlformats.org/officeDocument/2006/relationships" xmlns:p="http://schemas.openxmlformats.org/presentationml/2006/main">
  <p:tag name="PA" val="v4.1.3"/>
</p:tagLst>
</file>

<file path=ppt/tags/tag69.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70.xml><?xml version="1.0" encoding="utf-8"?>
<p:tagLst xmlns:a="http://schemas.openxmlformats.org/drawingml/2006/main" xmlns:r="http://schemas.openxmlformats.org/officeDocument/2006/relationships" xmlns:p="http://schemas.openxmlformats.org/presentationml/2006/main">
  <p:tag name="PA" val="v4.1.3"/>
</p:tagLst>
</file>

<file path=ppt/tags/tag71.xml><?xml version="1.0" encoding="utf-8"?>
<p:tagLst xmlns:a="http://schemas.openxmlformats.org/drawingml/2006/main" xmlns:r="http://schemas.openxmlformats.org/officeDocument/2006/relationships" xmlns:p="http://schemas.openxmlformats.org/presentationml/2006/main">
  <p:tag name="PA" val="v4.1.3"/>
</p:tagLst>
</file>

<file path=ppt/tags/tag72.xml><?xml version="1.0" encoding="utf-8"?>
<p:tagLst xmlns:a="http://schemas.openxmlformats.org/drawingml/2006/main" xmlns:r="http://schemas.openxmlformats.org/officeDocument/2006/relationships" xmlns:p="http://schemas.openxmlformats.org/presentationml/2006/main">
  <p:tag name="PA" val="v4.1.3"/>
</p:tagLst>
</file>

<file path=ppt/tags/tag73.xml><?xml version="1.0" encoding="utf-8"?>
<p:tagLst xmlns:a="http://schemas.openxmlformats.org/drawingml/2006/main" xmlns:r="http://schemas.openxmlformats.org/officeDocument/2006/relationships" xmlns:p="http://schemas.openxmlformats.org/presentationml/2006/main">
  <p:tag name="PA" val="v4.1.3"/>
</p:tagLst>
</file>

<file path=ppt/tags/tag74.xml><?xml version="1.0" encoding="utf-8"?>
<p:tagLst xmlns:a="http://schemas.openxmlformats.org/drawingml/2006/main" xmlns:r="http://schemas.openxmlformats.org/officeDocument/2006/relationships" xmlns:p="http://schemas.openxmlformats.org/presentationml/2006/main">
  <p:tag name="PA" val="v4.1.3"/>
</p:tagLst>
</file>

<file path=ppt/tags/tag75.xml><?xml version="1.0" encoding="utf-8"?>
<p:tagLst xmlns:a="http://schemas.openxmlformats.org/drawingml/2006/main" xmlns:r="http://schemas.openxmlformats.org/officeDocument/2006/relationships" xmlns:p="http://schemas.openxmlformats.org/presentationml/2006/main">
  <p:tag name="PA" val="v4.1.3"/>
</p:tagLst>
</file>

<file path=ppt/tags/tag76.xml><?xml version="1.0" encoding="utf-8"?>
<p:tagLst xmlns:a="http://schemas.openxmlformats.org/drawingml/2006/main" xmlns:r="http://schemas.openxmlformats.org/officeDocument/2006/relationships" xmlns:p="http://schemas.openxmlformats.org/presentationml/2006/main">
  <p:tag name="PA" val="v4.1.3"/>
</p:tagLst>
</file>

<file path=ppt/tags/tag77.xml><?xml version="1.0" encoding="utf-8"?>
<p:tagLst xmlns:a="http://schemas.openxmlformats.org/drawingml/2006/main" xmlns:r="http://schemas.openxmlformats.org/officeDocument/2006/relationships" xmlns:p="http://schemas.openxmlformats.org/presentationml/2006/main">
  <p:tag name="PA" val="v4.1.3"/>
</p:tagLst>
</file>

<file path=ppt/tags/tag78.xml><?xml version="1.0" encoding="utf-8"?>
<p:tagLst xmlns:a="http://schemas.openxmlformats.org/drawingml/2006/main" xmlns:r="http://schemas.openxmlformats.org/officeDocument/2006/relationships" xmlns:p="http://schemas.openxmlformats.org/presentationml/2006/main">
  <p:tag name="PA" val="v4.1.3"/>
</p:tagLst>
</file>

<file path=ppt/tags/tag79.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80.xml><?xml version="1.0" encoding="utf-8"?>
<p:tagLst xmlns:a="http://schemas.openxmlformats.org/drawingml/2006/main" xmlns:r="http://schemas.openxmlformats.org/officeDocument/2006/relationships" xmlns:p="http://schemas.openxmlformats.org/presentationml/2006/main">
  <p:tag name="PA" val="v4.1.3"/>
</p:tagLst>
</file>

<file path=ppt/tags/tag81.xml><?xml version="1.0" encoding="utf-8"?>
<p:tagLst xmlns:a="http://schemas.openxmlformats.org/drawingml/2006/main" xmlns:r="http://schemas.openxmlformats.org/officeDocument/2006/relationships" xmlns:p="http://schemas.openxmlformats.org/presentationml/2006/main">
  <p:tag name="PA" val="v4.1.3"/>
</p:tagLst>
</file>

<file path=ppt/tags/tag82.xml><?xml version="1.0" encoding="utf-8"?>
<p:tagLst xmlns:a="http://schemas.openxmlformats.org/drawingml/2006/main" xmlns:r="http://schemas.openxmlformats.org/officeDocument/2006/relationships" xmlns:p="http://schemas.openxmlformats.org/presentationml/2006/main">
  <p:tag name="PA" val="v4.1.3"/>
</p:tagLst>
</file>

<file path=ppt/tags/tag83.xml><?xml version="1.0" encoding="utf-8"?>
<p:tagLst xmlns:a="http://schemas.openxmlformats.org/drawingml/2006/main" xmlns:r="http://schemas.openxmlformats.org/officeDocument/2006/relationships" xmlns:p="http://schemas.openxmlformats.org/presentationml/2006/main">
  <p:tag name="PA" val="v4.1.3"/>
</p:tagLst>
</file>

<file path=ppt/tags/tag84.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1_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2231</Words>
  <Application>WPS 演示</Application>
  <PresentationFormat>自定义</PresentationFormat>
  <Paragraphs>424</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1_Office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Administrator</cp:lastModifiedBy>
  <cp:revision>12484</cp:revision>
  <dcterms:created xsi:type="dcterms:W3CDTF">2016-08-30T15:34:00Z</dcterms:created>
  <dcterms:modified xsi:type="dcterms:W3CDTF">2019-09-26T07:11:45Z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