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5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6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7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8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9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0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1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2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3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4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5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6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7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8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9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0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1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2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2"/>
  </p:notesMasterIdLst>
  <p:sldIdLst>
    <p:sldId id="291" r:id="rId3"/>
    <p:sldId id="257" r:id="rId4"/>
    <p:sldId id="355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9" r:id="rId13"/>
    <p:sldId id="391" r:id="rId14"/>
    <p:sldId id="398" r:id="rId15"/>
    <p:sldId id="392" r:id="rId16"/>
    <p:sldId id="393" r:id="rId17"/>
    <p:sldId id="394" r:id="rId18"/>
    <p:sldId id="395" r:id="rId19"/>
    <p:sldId id="396" r:id="rId20"/>
    <p:sldId id="397" r:id="rId21"/>
    <p:sldId id="399" r:id="rId22"/>
    <p:sldId id="400" r:id="rId23"/>
    <p:sldId id="402" r:id="rId24"/>
    <p:sldId id="403" r:id="rId25"/>
    <p:sldId id="404" r:id="rId26"/>
    <p:sldId id="405" r:id="rId27"/>
    <p:sldId id="406" r:id="rId28"/>
    <p:sldId id="407" r:id="rId29"/>
    <p:sldId id="408" r:id="rId30"/>
    <p:sldId id="40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40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 autoAdjust="0"/>
    <p:restoredTop sz="95224" autoAdjust="0"/>
  </p:normalViewPr>
  <p:slideViewPr>
    <p:cSldViewPr snapToGrid="0" showGuides="1">
      <p:cViewPr varScale="1">
        <p:scale>
          <a:sx n="173" d="100"/>
          <a:sy n="173" d="100"/>
        </p:scale>
        <p:origin x="248" y="184"/>
      </p:cViewPr>
      <p:guideLst>
        <p:guide orient="horz" pos="2128"/>
        <p:guide pos="40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show VARIABLES like 'innodb_file_per_table'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set global innodb_file_per_table=off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create TABLE  product_info2 as select * from product_info</a:t>
            </a:r>
          </a:p>
          <a:p>
            <a:r>
              <a:rPr lang="zh-CN" altLang="en-US"/>
              <a:t>delete from  product_info2 where id!=1</a:t>
            </a:r>
          </a:p>
          <a:p>
            <a:endParaRPr lang="zh-CN" altLang="en-US"/>
          </a:p>
          <a:p>
            <a:r>
              <a:rPr lang="zh-CN" altLang="en-US"/>
              <a:t>OPTIMIZE TABLE product_info2</a:t>
            </a:r>
          </a:p>
          <a:p>
            <a:endParaRPr lang="zh-CN" altLang="en-US"/>
          </a:p>
          <a:p>
            <a:r>
              <a:rPr lang="zh-CN" altLang="en-US"/>
              <a:t> set global innodb_file_per_table=off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show VARIABLES like 'innodb_log_buffer_size'  字节</a:t>
            </a:r>
          </a:p>
          <a:p>
            <a:endParaRPr lang="zh-CN" altLang="en-US"/>
          </a:p>
          <a:p>
            <a:r>
              <a:rPr lang="zh-CN" altLang="en-US"/>
              <a:t>show VARIABLES like 'innodb_log_files_in_group'</a:t>
            </a:r>
          </a:p>
          <a:p>
            <a:endParaRPr lang="zh-CN" altLang="en-US"/>
          </a:p>
          <a:p>
            <a:r>
              <a:rPr lang="zh-CN" altLang="en-US"/>
              <a:t>C:\ProgramData\MySQL\MySQL Server 5.6\data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show VARIABLES like 'innodb_log_buffer_size'  字节</a:t>
            </a:r>
          </a:p>
          <a:p>
            <a:endParaRPr lang="zh-CN" altLang="en-US"/>
          </a:p>
          <a:p>
            <a:r>
              <a:rPr lang="zh-CN" altLang="en-US"/>
              <a:t>show VARIABLES like 'innodb_log_files_in_group'</a:t>
            </a:r>
          </a:p>
          <a:p>
            <a:endParaRPr lang="zh-CN" altLang="en-US"/>
          </a:p>
          <a:p>
            <a:r>
              <a:rPr lang="zh-CN" altLang="en-US"/>
              <a:t>C:\ProgramData\MySQL\MySQL Server 5.6\data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create table mycsv(id int not null,c1 VARCHAR(10) not null,c2 char(10) not null) engine=csv;</a:t>
            </a:r>
          </a:p>
          <a:p>
            <a:endParaRPr lang="zh-CN" altLang="en-US"/>
          </a:p>
          <a:p>
            <a:r>
              <a:rPr lang="zh-CN" altLang="en-US"/>
              <a:t>insert into mycsv values(1,'aaa','bbb'),(2,'cccc','dddd');</a:t>
            </a:r>
          </a:p>
          <a:p>
            <a:endParaRPr lang="zh-CN" altLang="en-US"/>
          </a:p>
          <a:p>
            <a:r>
              <a:rPr lang="zh-CN" altLang="en-US"/>
              <a:t>修改文本数据</a:t>
            </a:r>
          </a:p>
          <a:p>
            <a:r>
              <a:rPr lang="zh-CN" altLang="en-US"/>
              <a:t>flush TABLES;</a:t>
            </a:r>
          </a:p>
          <a:p>
            <a:r>
              <a:rPr lang="zh-CN" altLang="en-US"/>
              <a:t>select * from mycsv</a:t>
            </a:r>
          </a:p>
          <a:p>
            <a:endParaRPr lang="zh-CN" altLang="en-US"/>
          </a:p>
          <a:p>
            <a:r>
              <a:rPr lang="zh-CN" altLang="en-US"/>
              <a:t>create index idx_id on mycsv(id)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create table myarchive(id int auto_increment not null,c1 VARCHAR(10),c2 char(10), key(id)) engine = archive;</a:t>
            </a:r>
          </a:p>
          <a:p>
            <a:endParaRPr lang="zh-CN" altLang="en-US"/>
          </a:p>
          <a:p>
            <a:r>
              <a:rPr lang="zh-CN" altLang="en-US"/>
              <a:t>create index idx_c1 on myarchive(c1)</a:t>
            </a:r>
          </a:p>
          <a:p>
            <a:endParaRPr lang="zh-CN" altLang="en-US"/>
          </a:p>
          <a:p>
            <a:r>
              <a:rPr lang="zh-CN" altLang="en-US"/>
              <a:t>INSERT into myarchive(c1,c2) value('aa','bb'),('cc','dd');</a:t>
            </a:r>
          </a:p>
          <a:p>
            <a:endParaRPr lang="zh-CN" altLang="en-US"/>
          </a:p>
          <a:p>
            <a:r>
              <a:rPr lang="zh-CN" altLang="en-US"/>
              <a:t>delete from myarchive where id = 1</a:t>
            </a:r>
          </a:p>
          <a:p>
            <a:endParaRPr lang="zh-CN" altLang="en-US"/>
          </a:p>
          <a:p>
            <a:r>
              <a:rPr lang="zh-CN" altLang="en-US"/>
              <a:t>update myarchive set c1='aaa' where id = 1</a:t>
            </a:r>
          </a:p>
          <a:p>
            <a:endParaRPr lang="zh-CN" altLang="en-US"/>
          </a:p>
          <a:p>
            <a:r>
              <a:rPr lang="zh-CN" altLang="en-US"/>
              <a:t>create index idx_c1 on myarchive(c1)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show VARIABLES like 'max_heap_table_size'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create table mymemory(id int,c1 varchar(10),c2 char(10),c3 text) engine = memory;</a:t>
            </a:r>
          </a:p>
          <a:p>
            <a:endParaRPr lang="zh-CN" altLang="en-US"/>
          </a:p>
          <a:p>
            <a:r>
              <a:rPr lang="zh-CN" altLang="en-US"/>
              <a:t>create table mymemory(id int,c1 varchar(10),c2 char(10)) engine = memory;</a:t>
            </a:r>
          </a:p>
          <a:p>
            <a:endParaRPr lang="zh-CN" altLang="en-US"/>
          </a:p>
          <a:p>
            <a:r>
              <a:rPr lang="zh-CN" altLang="en-US"/>
              <a:t>create index idx_c1 on mymemory(c1);</a:t>
            </a:r>
          </a:p>
          <a:p>
            <a:endParaRPr lang="zh-CN" altLang="en-US"/>
          </a:p>
          <a:p>
            <a:r>
              <a:rPr lang="zh-CN" altLang="en-US"/>
              <a:t>create index idx_c2 using btree on mymemory(c2);</a:t>
            </a:r>
          </a:p>
          <a:p>
            <a:endParaRPr lang="zh-CN" altLang="en-US"/>
          </a:p>
          <a:p>
            <a:r>
              <a:rPr lang="zh-CN" altLang="en-US"/>
              <a:t>show index from mymemory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show TABLE status LIKE 'testdemo'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show VARIABLES like '%max_connections%'</a:t>
            </a:r>
          </a:p>
          <a:p>
            <a:endParaRPr lang="zh-CN" altLang="en-US"/>
          </a:p>
          <a:p>
            <a:r>
              <a:rPr lang="zh-CN" altLang="en-US"/>
              <a:t>set GLOBAL max_connections = 200</a:t>
            </a:r>
          </a:p>
          <a:p>
            <a:r>
              <a:rPr lang="zh-CN" altLang="en-US"/>
              <a:t>max_connections=151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show ENGINES</a:t>
            </a:r>
          </a:p>
          <a:p>
            <a:endParaRPr lang="zh-CN" altLang="en-US"/>
          </a:p>
          <a:p>
            <a:r>
              <a:rPr lang="zh-CN" altLang="en-US"/>
              <a:t>create database local;</a:t>
            </a:r>
          </a:p>
          <a:p>
            <a:endParaRPr lang="zh-CN" altLang="en-US"/>
          </a:p>
          <a:p>
            <a:r>
              <a:rPr lang="zh-CN" altLang="en-US"/>
              <a:t>create database remote;</a:t>
            </a:r>
          </a:p>
          <a:p>
            <a:endParaRPr lang="zh-CN" altLang="en-US"/>
          </a:p>
          <a:p>
            <a:r>
              <a:rPr lang="zh-CN" altLang="en-US"/>
              <a:t>create table remote_fed(id int auto_increment not null,c1 varchar(10) not null default '',c2 char(10) not null default '',primary key(id)) engine = INNODB</a:t>
            </a:r>
          </a:p>
          <a:p>
            <a:endParaRPr lang="zh-CN" altLang="en-US"/>
          </a:p>
          <a:p>
            <a:r>
              <a:rPr lang="zh-CN" altLang="en-US"/>
              <a:t>INSERT into remote_fed(c1,c2) values('aaa','bbb'),('ccc','ddd'),('eee','fff');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CREATE TABLE `local_fed` (</a:t>
            </a:r>
          </a:p>
          <a:p>
            <a:r>
              <a:rPr lang="zh-CN" altLang="en-US"/>
              <a:t>  `id` int(11) NOT NULL AUTO_INCREMENT,</a:t>
            </a:r>
          </a:p>
          <a:p>
            <a:r>
              <a:rPr lang="zh-CN" altLang="en-US"/>
              <a:t>  `c1` varchar(10) NOT NULL DEFAULT '',</a:t>
            </a:r>
          </a:p>
          <a:p>
            <a:r>
              <a:rPr lang="zh-CN" altLang="en-US"/>
              <a:t>  `c2` char(10) NOT NULL DEFAULT '',</a:t>
            </a:r>
          </a:p>
          <a:p>
            <a:r>
              <a:rPr lang="zh-CN" altLang="en-US"/>
              <a:t>  PRIMARY KEY (`id`)</a:t>
            </a:r>
          </a:p>
          <a:p>
            <a:r>
              <a:rPr lang="zh-CN" altLang="en-US"/>
              <a:t>) ENGINE=federated CONNECTION ='mysql://root:root1234%@127.0.0.1:3306/remote/remote_fed'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select * from local_fed</a:t>
            </a:r>
            <a:endParaRPr lang="en-US" altLang="zh-CN"/>
          </a:p>
          <a:p>
            <a:r>
              <a:rPr lang="en-US" altLang="zh-CN"/>
              <a:t>delete from local_fed where id =  2</a:t>
            </a:r>
          </a:p>
          <a:p>
            <a:endParaRPr lang="en-US" altLang="zh-CN"/>
          </a:p>
          <a:p>
            <a:r>
              <a:rPr lang="en-US" altLang="zh-CN"/>
              <a:t>select * from remote.remote_fed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show variables like  '%query_cache_type%'</a:t>
            </a:r>
          </a:p>
          <a:p>
            <a:r>
              <a:rPr lang="zh-CN" altLang="en-US"/>
              <a:t>SET GLOBAL query_cache_size = 4000;</a:t>
            </a:r>
          </a:p>
          <a:p>
            <a:endParaRPr lang="zh-CN" altLang="en-US"/>
          </a:p>
          <a:p>
            <a:r>
              <a:rPr lang="zh-CN" altLang="en-US"/>
              <a:t>SET GLOBAL query_cache_size = 134217728;</a:t>
            </a:r>
          </a:p>
          <a:p>
            <a:endParaRPr lang="zh-CN" altLang="en-US"/>
          </a:p>
          <a:p>
            <a:r>
              <a:rPr lang="zh-CN" altLang="en-US"/>
              <a:t>select  * from product_info where product_name ='苍井空娃娃'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show create table testmysam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show create table testmysam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.\myisampack.exe -b -f  "C:\ProgramData\MySQL\MySQL Server 5.6\data\mysqldemo\product_info.MYI"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.\myisamchk.exe -b -f  "C:\ProgramData\MySQL\MySQL Server 5.6\data</a:t>
            </a:r>
          </a:p>
          <a:p>
            <a:r>
              <a:rPr lang="zh-CN" altLang="en-US">
                <a:sym typeface="+mn-ea"/>
              </a:rPr>
              <a:t>\mysqldemo\product_info.MYI"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CHECK  table  product_info</a:t>
            </a:r>
          </a:p>
          <a:p>
            <a:r>
              <a:rPr lang="zh-CN" altLang="en-US"/>
              <a:t>REPAIR table  product_info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>
                <a:hlinkClick r:id="rId3"/>
              </a:rPr>
              <a:t>http://enjoy.ke.qq.com/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/>
              <a:t>684504192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>
                <a:hlinkClick r:id="rId3"/>
              </a:rPr>
              <a:t>http://enjoy.ke.qq.com/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/>
              <a:t>684504192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notesSlide" Target="../notesSlides/notesSlide5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4.wmf"/><Relationship Id="rId2" Type="http://schemas.openxmlformats.org/officeDocument/2006/relationships/tags" Target="../tags/tag50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.docx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7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23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26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4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179110" y="1842833"/>
            <a:ext cx="11849492" cy="132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sz="5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MySql架构与存储引擎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544970" cy="368300"/>
            <a:chOff x="1139058" y="5604513"/>
            <a:chExt cx="3544970" cy="368300"/>
          </a:xfrm>
        </p:grpSpPr>
        <p:grpSp>
          <p:nvGrpSpPr>
            <p:cNvPr id="24" name="PA_组合 23"/>
            <p:cNvGrpSpPr/>
            <p:nvPr>
              <p:custDataLst>
                <p:tags r:id="rId6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498233" y="5604513"/>
              <a:ext cx="318579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主讲老师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Deer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2957339855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3959412" cy="369332"/>
            <a:chOff x="4060522" y="5638470"/>
            <a:chExt cx="3959412" cy="369332"/>
          </a:xfrm>
        </p:grpSpPr>
        <p:grpSp>
          <p:nvGrpSpPr>
            <p:cNvPr id="2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2470523467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3516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逻辑架构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35" y="1118870"/>
            <a:ext cx="8353425" cy="1543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30" y="2727325"/>
            <a:ext cx="8324850" cy="1600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255" y="4495800"/>
            <a:ext cx="8820150" cy="1514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9" name="PA_任意多边形 9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947902" y="2627408"/>
            <a:ext cx="458799" cy="305900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3" name="PA_组合 82"/>
          <p:cNvGrpSpPr/>
          <p:nvPr>
            <p:custDataLst>
              <p:tags r:id="rId4"/>
            </p:custDataLst>
          </p:nvPr>
        </p:nvGrpSpPr>
        <p:grpSpPr>
          <a:xfrm>
            <a:off x="6382235" y="3217399"/>
            <a:ext cx="1823869" cy="2339148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PA_矩形 61"/>
          <p:cNvSpPr/>
          <p:nvPr>
            <p:custDataLst>
              <p:tags r:id="rId5"/>
            </p:custDataLst>
          </p:nvPr>
        </p:nvSpPr>
        <p:spPr>
          <a:xfrm>
            <a:off x="6483690" y="3933612"/>
            <a:ext cx="1417332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MyISAM</a:t>
            </a:r>
          </a:p>
          <a:p>
            <a:pPr algn="ctr" defTabSz="1218565">
              <a:lnSpc>
                <a:spcPct val="150000"/>
              </a:lnSpc>
            </a:pPr>
            <a:r>
              <a:rPr lang="zh-CN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Innodb</a:t>
            </a:r>
          </a:p>
          <a:p>
            <a:pPr algn="ctr" defTabSz="1218565">
              <a:lnSpc>
                <a:spcPct val="150000"/>
              </a:lnSpc>
            </a:pPr>
            <a:r>
              <a:rPr lang="zh-CN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Archive</a:t>
            </a:r>
          </a:p>
          <a:p>
            <a:pPr algn="ctr" defTabSz="1218565">
              <a:lnSpc>
                <a:spcPct val="150000"/>
              </a:lnSpc>
            </a:pPr>
            <a:r>
              <a:rPr lang="zh-CN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Memory</a:t>
            </a:r>
          </a:p>
          <a:p>
            <a:pPr algn="ctr" defTabSz="1218565">
              <a:lnSpc>
                <a:spcPct val="150000"/>
              </a:lnSpc>
            </a:pPr>
            <a:r>
              <a:rPr lang="zh-CN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Federated</a:t>
            </a:r>
          </a:p>
          <a:p>
            <a:pPr algn="ctr" defTabSz="1218565">
              <a:lnSpc>
                <a:spcPct val="150000"/>
              </a:lnSpc>
            </a:pPr>
            <a:endParaRPr lang="zh-CN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7" name="PA_矩形 66"/>
          <p:cNvSpPr/>
          <p:nvPr>
            <p:custDataLst>
              <p:tags r:id="rId6"/>
            </p:custDataLst>
          </p:nvPr>
        </p:nvSpPr>
        <p:spPr>
          <a:xfrm>
            <a:off x="6691979" y="3351795"/>
            <a:ext cx="10007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存储引擎</a:t>
            </a:r>
          </a:p>
        </p:txBody>
      </p:sp>
      <p:grpSp>
        <p:nvGrpSpPr>
          <p:cNvPr id="17" name="PA_组合 1"/>
          <p:cNvGrpSpPr/>
          <p:nvPr>
            <p:custDataLst>
              <p:tags r:id="rId7"/>
            </p:custDataLst>
          </p:nvPr>
        </p:nvGrpSpPr>
        <p:grpSpPr>
          <a:xfrm>
            <a:off x="3600125" y="3153899"/>
            <a:ext cx="1849903" cy="2339148"/>
            <a:chOff x="1159689" y="2992926"/>
            <a:chExt cx="1534132" cy="1440160"/>
          </a:xfrm>
        </p:grpSpPr>
        <p:sp>
          <p:nvSpPr>
            <p:cNvPr id="18" name="矩形 17"/>
            <p:cNvSpPr/>
            <p:nvPr/>
          </p:nvSpPr>
          <p:spPr>
            <a:xfrm>
              <a:off x="1181279" y="2992926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159689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PA_任意多边形 11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4360413" y="251639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PA_矩形 60"/>
          <p:cNvSpPr/>
          <p:nvPr>
            <p:custDataLst>
              <p:tags r:id="rId9"/>
            </p:custDataLst>
          </p:nvPr>
        </p:nvSpPr>
        <p:spPr>
          <a:xfrm>
            <a:off x="4170379" y="3870416"/>
            <a:ext cx="693420" cy="1636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连接层</a:t>
            </a:r>
          </a:p>
          <a:p>
            <a:pPr algn="ctr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服务层</a:t>
            </a:r>
          </a:p>
          <a:p>
            <a:pPr algn="ctr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引擎层</a:t>
            </a:r>
          </a:p>
          <a:p>
            <a:pPr algn="ctr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存储层</a:t>
            </a:r>
          </a:p>
          <a:p>
            <a:pPr algn="ctr" defTabSz="1218565">
              <a:lnSpc>
                <a:spcPct val="150000"/>
              </a:lnSpc>
            </a:pP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PA_矩形 65"/>
          <p:cNvSpPr/>
          <p:nvPr>
            <p:custDataLst>
              <p:tags r:id="rId10"/>
            </p:custDataLst>
          </p:nvPr>
        </p:nvSpPr>
        <p:spPr>
          <a:xfrm>
            <a:off x="3789045" y="3377565"/>
            <a:ext cx="163449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逻辑架构</a:t>
            </a:r>
          </a:p>
        </p:txBody>
      </p:sp>
      <p:sp>
        <p:nvSpPr>
          <p:cNvPr id="22" name="矩形 21"/>
          <p:cNvSpPr/>
          <p:nvPr/>
        </p:nvSpPr>
        <p:spPr>
          <a:xfrm>
            <a:off x="6336665" y="2444750"/>
            <a:ext cx="1905000" cy="31121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3516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80720" y="1536065"/>
            <a:ext cx="66852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#看你的mysql现在已提供什么存储引擎:</a:t>
            </a:r>
            <a:endParaRPr lang="zh-CN" altLang="en-US"/>
          </a:p>
          <a:p>
            <a:r>
              <a:rPr lang="zh-CN" altLang="en-US"/>
              <a:t>  mysql&gt; show engines;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#看你的mysql当前默认的存储引擎:</a:t>
            </a:r>
            <a:endParaRPr lang="zh-CN" altLang="en-US"/>
          </a:p>
          <a:p>
            <a:r>
              <a:rPr lang="zh-CN" altLang="en-US"/>
              <a:t>  mysql&gt; show variables like '%storage_engine%';</a:t>
            </a:r>
          </a:p>
          <a:p>
            <a:r>
              <a:rPr lang="zh-CN" altLang="en-US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3516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-MyISAM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4990" y="1241425"/>
            <a:ext cx="65697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MySql 5.5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之前默认的存储引擎</a:t>
            </a: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MyISAM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存储引擎由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MYD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MYI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组成</a:t>
            </a: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90" y="2376805"/>
            <a:ext cx="3746500" cy="22948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90" y="4795520"/>
            <a:ext cx="6295390" cy="733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3516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-MyISAM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4990" y="1241425"/>
            <a:ext cx="656971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特性：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并发性与锁级别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表级锁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支持全文检索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支持数据压缩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myisampack -r -f testmysam.MYI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6870" y="370205"/>
            <a:ext cx="43516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-MyISAM</a:t>
            </a:r>
          </a:p>
        </p:txBody>
      </p:sp>
      <p:grpSp>
        <p:nvGrpSpPr>
          <p:cNvPr id="48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4990" y="1241425"/>
            <a:ext cx="65697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适用场景：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非事务型应用（数据仓库，报表，日志数据）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只读类应用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空间类应用（空间函数，坐标）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74820" y="2440305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showAsIcon="1" r:id="rId6" imgW="971550" imgH="666750" progId="Word.Document.12">
                  <p:embed/>
                </p:oleObj>
              </mc:Choice>
              <mc:Fallback>
                <p:oleObj showAsIcon="1" r:id="rId6" imgW="971550" imgH="666750" progId="Word.Document.12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74820" y="2440305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3516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-Innodb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4990" y="1241425"/>
            <a:ext cx="656971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MySql 5.5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以及以后版本默认存储引擎</a:t>
            </a: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innodb_file_per_table</a:t>
            </a: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ON: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独立的表空间：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tablename.ibd</a:t>
            </a: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OFF: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系统表空间：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ibdataX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90" y="2717800"/>
            <a:ext cx="3676015" cy="2438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665" y="5372100"/>
            <a:ext cx="5552440" cy="41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1095" y="4965065"/>
            <a:ext cx="6072505" cy="9315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9390" y="1112520"/>
            <a:ext cx="3533140" cy="137160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5848985" y="1632585"/>
            <a:ext cx="0" cy="4691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0955" y="2567305"/>
            <a:ext cx="5598795" cy="2588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3516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-Innodb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1840" y="1280795"/>
            <a:ext cx="6274435" cy="34150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mysql5.6以前默认为系统表空间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系统表空间和独立表空间</a:t>
            </a: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系统表空间无法简单的收缩文件大小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独立表空间可以通过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optimize table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收缩系统文件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系统表空间会产生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IO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瓶颈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独立表空间可以同时向多个文件刷新数据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建议：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Innodb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使用独立表空间</a:t>
            </a: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3516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-Innodb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1840" y="1280795"/>
            <a:ext cx="6274435" cy="31381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特性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Innodb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是一种事务性存储引擎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完全支持事务得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ACID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特性</a:t>
            </a: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Redo Log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Undo Log</a:t>
            </a: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Innodb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支持行级锁（并发程度更高）</a:t>
            </a:r>
          </a:p>
          <a:p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适用场景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Innodb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适合于大多数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OLTP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应用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3516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4038993675"/>
              </p:ext>
            </p:extLst>
          </p:nvPr>
        </p:nvGraphicFramePr>
        <p:xfrm>
          <a:off x="1754505" y="576580"/>
          <a:ext cx="930529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对比项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MyISAM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InnoDB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事务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不支持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行表锁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表锁，即使操作一条记录也会锁住整个表</a:t>
                      </a: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不适合高并发的操作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行锁,操作时只锁某一行，不对其它行有影响</a:t>
                      </a: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适合高并发的操作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缓存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只缓存索引，不缓存真实数据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不仅缓存索引还要缓存真实数据，对内存要求较高，而且内存大小对性能有决定性的影响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表空间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关注点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性能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事务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默认安装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9" name="PA_任意多边形 9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947902" y="2627408"/>
            <a:ext cx="458799" cy="305900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3" name="PA_组合 82"/>
          <p:cNvGrpSpPr/>
          <p:nvPr>
            <p:custDataLst>
              <p:tags r:id="rId4"/>
            </p:custDataLst>
          </p:nvPr>
        </p:nvGrpSpPr>
        <p:grpSpPr>
          <a:xfrm>
            <a:off x="6382235" y="3217399"/>
            <a:ext cx="1823869" cy="2339148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PA_矩形 61"/>
          <p:cNvSpPr/>
          <p:nvPr>
            <p:custDataLst>
              <p:tags r:id="rId5"/>
            </p:custDataLst>
          </p:nvPr>
        </p:nvSpPr>
        <p:spPr>
          <a:xfrm>
            <a:off x="6483690" y="3933612"/>
            <a:ext cx="1417332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MyISAM</a:t>
            </a:r>
          </a:p>
          <a:p>
            <a:pPr algn="ctr" defTabSz="1218565">
              <a:lnSpc>
                <a:spcPct val="150000"/>
              </a:lnSpc>
            </a:pPr>
            <a:r>
              <a:rPr lang="zh-CN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Innodb</a:t>
            </a:r>
          </a:p>
          <a:p>
            <a:pPr algn="ctr" defTabSz="1218565">
              <a:lnSpc>
                <a:spcPct val="150000"/>
              </a:lnSpc>
            </a:pPr>
            <a:r>
              <a:rPr lang="zh-CN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Archive</a:t>
            </a:r>
          </a:p>
          <a:p>
            <a:pPr algn="ctr" defTabSz="1218565">
              <a:lnSpc>
                <a:spcPct val="150000"/>
              </a:lnSpc>
            </a:pPr>
            <a:r>
              <a:rPr lang="zh-CN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Memory</a:t>
            </a:r>
          </a:p>
          <a:p>
            <a:pPr algn="ctr" defTabSz="1218565">
              <a:lnSpc>
                <a:spcPct val="150000"/>
              </a:lnSpc>
            </a:pPr>
            <a:r>
              <a:rPr lang="zh-CN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Federated</a:t>
            </a:r>
          </a:p>
          <a:p>
            <a:pPr algn="ctr" defTabSz="1218565">
              <a:lnSpc>
                <a:spcPct val="150000"/>
              </a:lnSpc>
            </a:pPr>
            <a:endParaRPr lang="zh-CN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7" name="PA_矩形 66"/>
          <p:cNvSpPr/>
          <p:nvPr>
            <p:custDataLst>
              <p:tags r:id="rId6"/>
            </p:custDataLst>
          </p:nvPr>
        </p:nvSpPr>
        <p:spPr>
          <a:xfrm>
            <a:off x="6691979" y="3351795"/>
            <a:ext cx="10007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存储引擎</a:t>
            </a:r>
          </a:p>
        </p:txBody>
      </p:sp>
      <p:grpSp>
        <p:nvGrpSpPr>
          <p:cNvPr id="17" name="PA_组合 1"/>
          <p:cNvGrpSpPr/>
          <p:nvPr>
            <p:custDataLst>
              <p:tags r:id="rId7"/>
            </p:custDataLst>
          </p:nvPr>
        </p:nvGrpSpPr>
        <p:grpSpPr>
          <a:xfrm>
            <a:off x="3600125" y="3153899"/>
            <a:ext cx="1849903" cy="2339148"/>
            <a:chOff x="1159689" y="2992926"/>
            <a:chExt cx="1534132" cy="1440160"/>
          </a:xfrm>
        </p:grpSpPr>
        <p:sp>
          <p:nvSpPr>
            <p:cNvPr id="18" name="矩形 17"/>
            <p:cNvSpPr/>
            <p:nvPr/>
          </p:nvSpPr>
          <p:spPr>
            <a:xfrm>
              <a:off x="1181279" y="2992926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159689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PA_任意多边形 11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4360413" y="251639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PA_矩形 60"/>
          <p:cNvSpPr/>
          <p:nvPr>
            <p:custDataLst>
              <p:tags r:id="rId9"/>
            </p:custDataLst>
          </p:nvPr>
        </p:nvSpPr>
        <p:spPr>
          <a:xfrm>
            <a:off x="4170379" y="3870416"/>
            <a:ext cx="693420" cy="1636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连接层</a:t>
            </a:r>
          </a:p>
          <a:p>
            <a:pPr algn="ctr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服务层</a:t>
            </a:r>
          </a:p>
          <a:p>
            <a:pPr algn="ctr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引擎层</a:t>
            </a:r>
          </a:p>
          <a:p>
            <a:pPr algn="ctr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存储层</a:t>
            </a:r>
          </a:p>
          <a:p>
            <a:pPr algn="ctr" defTabSz="1218565">
              <a:lnSpc>
                <a:spcPct val="150000"/>
              </a:lnSpc>
            </a:pP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PA_矩形 65"/>
          <p:cNvSpPr/>
          <p:nvPr>
            <p:custDataLst>
              <p:tags r:id="rId10"/>
            </p:custDataLst>
          </p:nvPr>
        </p:nvSpPr>
        <p:spPr>
          <a:xfrm>
            <a:off x="3789045" y="3377565"/>
            <a:ext cx="163449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逻辑架构</a:t>
            </a:r>
          </a:p>
        </p:txBody>
      </p:sp>
      <p:sp>
        <p:nvSpPr>
          <p:cNvPr id="22" name="矩形 21"/>
          <p:cNvSpPr/>
          <p:nvPr/>
        </p:nvSpPr>
        <p:spPr>
          <a:xfrm>
            <a:off x="3608705" y="2444750"/>
            <a:ext cx="1905000" cy="31121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0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3516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-CSV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1840" y="1280795"/>
            <a:ext cx="6274435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组成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数据以文本方式存储在文件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.csv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文件存储内容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.csm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文件存储表得元数据如表状态和数据量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.frm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表结构</a:t>
            </a:r>
          </a:p>
          <a:p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95" y="3794760"/>
            <a:ext cx="5704840" cy="60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3516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-CSV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1840" y="1280795"/>
            <a:ext cx="6274435" cy="23069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特点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以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csv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格式进行数据存储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所有列都不能为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null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不支持索引（不适合大表，不适合在线处理）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可以对数据文件直接编辑（保存文本文件内容）</a:t>
            </a: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</a:p>
          <a:p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995" y="2888615"/>
            <a:ext cx="5571490" cy="1295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1405" y="1280795"/>
            <a:ext cx="3714115" cy="76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0645" y="4547870"/>
            <a:ext cx="3961765" cy="137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3516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-Archive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1840" y="1280795"/>
            <a:ext cx="6274435" cy="23069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组成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以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zlib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对表数据进行压缩，磁盘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I/O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更少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数据存储在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ARZ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为后缀的文件中</a:t>
            </a: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特点：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只支持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insert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操作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只允许在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自增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列上加索引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0650" y="1162685"/>
            <a:ext cx="5981065" cy="438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3240" y="4303395"/>
            <a:ext cx="4085590" cy="1581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3240" y="2388235"/>
            <a:ext cx="4628515" cy="1371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870" y="3759835"/>
            <a:ext cx="4618990" cy="125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3516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-Archive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1840" y="1280795"/>
            <a:ext cx="627443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使用场景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日志和数据采集应用  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3516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-Memory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1840" y="1280795"/>
            <a:ext cx="6274435" cy="28613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文件系统存储特点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也称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HEAP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存储引擎，所以数据保存在内存中</a:t>
            </a: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支持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HASH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索引和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BTree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索引</a:t>
            </a: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所有字段都是固定长度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varchar(10) = char(10)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不支持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Blog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Text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等大字段</a:t>
            </a:r>
          </a:p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Memory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存储引擎使用表级锁</a:t>
            </a: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最大大小由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max_heap_table_size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参数决定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3516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-Memory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70" y="1233805"/>
            <a:ext cx="6790690" cy="1209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365" y="3251835"/>
            <a:ext cx="5571490" cy="1304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3516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-Memory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45" y="2099945"/>
            <a:ext cx="8152130" cy="29616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2330" y="1284605"/>
            <a:ext cx="332613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容易混淆的概念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3516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-Memory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62330" y="1284605"/>
            <a:ext cx="6101080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使用场景</a:t>
            </a: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hash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索引用于查找或者是映射表（邮编和地区的对应表）</a:t>
            </a: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用于保存数据分析中产生的中间表</a:t>
            </a: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用于缓存周期性聚合数据的结果表</a:t>
            </a: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9025" y="3670935"/>
            <a:ext cx="575691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memory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数据易丢失，所以要求数据可再生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3516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-Ferderated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62330" y="1284605"/>
            <a:ext cx="6101080" cy="28613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特点</a:t>
            </a: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提供了访问远程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MySQL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服务器上表的方法</a:t>
            </a: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本地不存储数据，数据全部放到远程服务器上</a:t>
            </a: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本地需要保存表结构和远程服务器的连接信息</a:t>
            </a: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使用场景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偶尔的统计分析及手工查询</a:t>
            </a: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3516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-Ferderated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62330" y="1284605"/>
            <a:ext cx="9580880" cy="1476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如何使用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默认禁止，启用需要再启动时增加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federated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参数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mysql://user_name[:password]@hostname[:port_num]/db_name/table_name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40" y="4067175"/>
            <a:ext cx="3714115" cy="1171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640" y="3345815"/>
            <a:ext cx="6400165" cy="38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575" y="370319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逻辑架构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950" y="780415"/>
            <a:ext cx="7844790" cy="5104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575" y="370319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逻辑架构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-连接层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70" y="1463675"/>
            <a:ext cx="5977890" cy="32207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16700" y="1176020"/>
            <a:ext cx="33553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当MySQL启动（MySQL服务器就是一个进程），等待客户端连接，每一个客户端连接请求，服务器都会新建一个线程处理（如果是线程池的话，则是分配一个空的线程），每个线程独立，拥有各自的内存处理空间，但是，如果这个请求只是查询，没关系，但是若是修改数据，很显然，当两个线程修改同一块内存是会引发数据同步问题的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59137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逻辑架构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66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连接层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321300" y="1915160"/>
            <a:ext cx="335534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连接到服务器，服务器需要对其进行验证，也就是用户名、IP、密码验证，一旦连接成功，还要验证是否具有执行某个特定查询的权限（例如，是否允许客户端对某个数据库某个表的某个操作）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45" y="1661160"/>
            <a:ext cx="3323590" cy="2742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3516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逻辑架构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-SQL处理层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140835" y="993775"/>
            <a:ext cx="65697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这一层主要功能有：SQL语句的解析、优化，缓存的查询，MySQL内置函数的实现，跨存储引擎功能（所谓跨存储引擎就是说每个引擎都需提供的功能（引擎需对外提供接口）），例如：存储过程、触发器、视图等。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35" y="1468755"/>
            <a:ext cx="3447415" cy="40570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40835" y="2536825"/>
            <a:ext cx="6570980" cy="369252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1.如果是查询语句（select语句），首先会查询缓存是否已有相应结果，有则返回结果，无则进行下一步（如果不是查询语句，同样调到下一步）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2.解析查询，创建一个内部数据结构（解析树），这个解析树主要用来SQL语句的语义与语法解析；</a:t>
            </a: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优化：优化SQL语句，例如重写查询，决定表的读取顺序，以及选择需要的索引等。这一阶段用户是可以查询的，查询服务器优化器是如何进行优化的，便于用户重构查询和修改相关配置，达到最优化。这一阶段还涉及到存储引擎，优化器会询问存储引擎，比如某个操作的开销信息、是否对特定索引有查询优化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3516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逻辑架构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4990" y="1120775"/>
            <a:ext cx="662432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 show variables like  '%query_cache_type%'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C:\ProgramData\MySQL\MySQL Server 5.6</a:t>
            </a:r>
          </a:p>
          <a:p>
            <a:endParaRPr lang="zh-CN" altLang="en-US"/>
          </a:p>
          <a:p>
            <a:r>
              <a:rPr lang="zh-CN" altLang="en-US"/>
              <a:t>SET GLOBAL query_cache_size = 4000;</a:t>
            </a:r>
          </a:p>
          <a:p>
            <a:endParaRPr lang="zh-CN" altLang="en-US"/>
          </a:p>
          <a:p>
            <a:r>
              <a:rPr lang="zh-CN" altLang="en-US"/>
              <a:t>SET GLOBAL query_cache_size = 134217728;</a:t>
            </a:r>
          </a:p>
          <a:p>
            <a:endParaRPr lang="zh-CN" altLang="en-US"/>
          </a:p>
          <a:p>
            <a:r>
              <a:rPr lang="zh-CN" altLang="en-US"/>
              <a:t>select  * from product_info where product_name ='苍井空娃娃'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50" y="3979545"/>
            <a:ext cx="8085455" cy="1343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3516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逻辑架构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解析查询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190" y="1007745"/>
            <a:ext cx="5447665" cy="5019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35165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逻辑架构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解析查询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" y="1929130"/>
            <a:ext cx="9618980" cy="2771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1911</Words>
  <Application>Microsoft Macintosh PowerPoint</Application>
  <PresentationFormat>Widescreen</PresentationFormat>
  <Paragraphs>294</Paragraphs>
  <Slides>29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等线</vt:lpstr>
      <vt:lpstr>等线 Light</vt:lpstr>
      <vt:lpstr>微软雅黑</vt:lpstr>
      <vt:lpstr>宋体</vt:lpstr>
      <vt:lpstr>Arial</vt:lpstr>
      <vt:lpstr>Calibri</vt:lpstr>
      <vt:lpstr>Wingdings</vt:lpstr>
      <vt:lpstr>Office 主题​​</vt:lpstr>
      <vt:lpstr>1_Office 主题​​</vt:lpstr>
      <vt:lpstr>Word.Document.12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Microsoft Office User</cp:lastModifiedBy>
  <cp:revision>254</cp:revision>
  <dcterms:created xsi:type="dcterms:W3CDTF">2016-08-30T15:34:00Z</dcterms:created>
  <dcterms:modified xsi:type="dcterms:W3CDTF">2021-08-17T09:21:34Z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