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7"/>
  </p:notesMasterIdLst>
  <p:sldIdLst>
    <p:sldId id="291" r:id="rId4"/>
    <p:sldId id="626" r:id="rId5"/>
    <p:sldId id="861" r:id="rId6"/>
    <p:sldId id="877" r:id="rId8"/>
    <p:sldId id="878" r:id="rId9"/>
    <p:sldId id="879" r:id="rId10"/>
    <p:sldId id="880" r:id="rId11"/>
    <p:sldId id="882" r:id="rId12"/>
    <p:sldId id="884" r:id="rId13"/>
    <p:sldId id="982" r:id="rId14"/>
    <p:sldId id="885" r:id="rId15"/>
    <p:sldId id="886" r:id="rId16"/>
    <p:sldId id="887" r:id="rId17"/>
    <p:sldId id="888" r:id="rId18"/>
    <p:sldId id="889" r:id="rId19"/>
    <p:sldId id="890" r:id="rId20"/>
    <p:sldId id="891" r:id="rId21"/>
    <p:sldId id="892" r:id="rId22"/>
    <p:sldId id="893" r:id="rId23"/>
    <p:sldId id="894" r:id="rId24"/>
    <p:sldId id="895" r:id="rId25"/>
    <p:sldId id="896" r:id="rId26"/>
    <p:sldId id="897" r:id="rId27"/>
    <p:sldId id="898" r:id="rId28"/>
    <p:sldId id="899" r:id="rId29"/>
    <p:sldId id="900" r:id="rId30"/>
    <p:sldId id="901" r:id="rId31"/>
    <p:sldId id="902" r:id="rId32"/>
    <p:sldId id="918" r:id="rId33"/>
    <p:sldId id="922" r:id="rId34"/>
    <p:sldId id="923" r:id="rId35"/>
    <p:sldId id="924" r:id="rId36"/>
    <p:sldId id="925" r:id="rId37"/>
    <p:sldId id="926" r:id="rId38"/>
    <p:sldId id="920" r:id="rId39"/>
    <p:sldId id="921" r:id="rId40"/>
    <p:sldId id="927" r:id="rId41"/>
    <p:sldId id="928" r:id="rId42"/>
    <p:sldId id="929" r:id="rId43"/>
    <p:sldId id="930" r:id="rId44"/>
    <p:sldId id="931" r:id="rId45"/>
    <p:sldId id="948" r:id="rId46"/>
    <p:sldId id="949" r:id="rId47"/>
    <p:sldId id="950" r:id="rId48"/>
    <p:sldId id="951" r:id="rId49"/>
    <p:sldId id="952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315" autoAdjust="0"/>
  </p:normalViewPr>
  <p:slideViewPr>
    <p:cSldViewPr snapToGrid="0" showGuides="1">
      <p:cViewPr varScale="1">
        <p:scale>
          <a:sx n="103" d="100"/>
          <a:sy n="103" d="100"/>
        </p:scale>
        <p:origin x="-114" y="-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t2.* from t1,t2,t3  where t1.id = t2.id and t1.id = t3.id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t1.other_column = '';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t2.* from  t2 where id = (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id from t1 where id =  (select t3.id from t3 where t3.other_column='')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t2.* from (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 t3.id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t3 where t3.other_column = ''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s1 ,t2 where s1.id = t2.id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t2.* from (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 t3.id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t3 where t3.other_column = ''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s1 ,t2 where s1.id = t2.id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#SIMPLE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t1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#PRIMARY  SUBQUERY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t1.*,(select t2.id from t2 where t2.id = 1 ) from t1 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#DERIVED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t1.* from t1 ,(select t2.* from t2 where t2.id = 1 ) s2  where t1.id = s2.id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#UNION RESULT ,UNION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t1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t2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 * from (select * from t2 where id = 1) d1;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 * from t1,t2 where t1.id = t2.id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count(DISTINCT col1) from t1 where col1 = 'ac'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col1 from t1 where col1 = 'ac'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select * from t1 where id BETWEEN 30 and 60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select * from t1 where id in(1,2)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ta where col1 ='ab';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`s1` (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`id` int(11) NOT NULL AUTO_INCREMENT,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`name` char(10) NOT NULL,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`addr` varchar(20) DEFAULT NULL,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PRIMARY KEY (`id`),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KEY `name` (`name`)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ENGINE=InnoDB DEFAULT CHARSET=utf8;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select * from s1 where name='enjoy';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`s2` (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`id` int(11) NOT NULL AUTO_INCREMENT,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`name` char(10) DEFAULT NULL,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`addr` varchar(20) DEFAULT NULL,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PRIMARY KEY (`id`),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KEY `name` (`name`)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ENGINE=InnoDB DEFAULT CHARSET=utf8;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select * from s2 where name='enjoyedu';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`s3` (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`id` int(11) NOT NULL AUTO_INCREMENT,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`name` varchar(10) NOT NULL,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`addr` varchar(20) DEFAULT NULL,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PRIMARY KEY (`id`),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KEY `name` (`name`)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ENGINE=InnoDB DEFAULT CHARSET=utf8;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select * from s3 where name='enjoyeud';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`s3` (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`id` int(11) NOT NULL AUTO_INCREMENT,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`name` varchar(10) NOT NULL,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`addr` varchar(20) DEFAULT NULL,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PRIMARY KEY (`id`),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KEY `name` (`name`)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ENGINE=InnoDB DEFAULT CHARSET=utf8;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select * from s3 where name='enjoyeud';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 numberKeyLen where c1=1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 numberKeyLen where c2=1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 numberKeyLen where c3=1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 numberKeyLen where c4=1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 numberKeyLen where c5=1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 numberKeyLen where c6=1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 numberKeyLen where c7=1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`</a:t>
            </a:r>
            <a:r>
              <a:rPr lang="en-US" altLang="zh-CN" b="1" smtClean="0">
                <a:effectLst/>
                <a:sym typeface="+mn-ea"/>
              </a:rPr>
              <a:t>numberKeyLen 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(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`c0`  int(255) NOT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`c1`  tinyint(255)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`c2`  smallint(255)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`c3`  mediumint(255)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`c4`  int(255)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`c5`  bigint(255)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`c6`  float(255,0)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`c7`  double(255,0)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 (`c0`),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`index_tinyint` (`c1`) USING BTREE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`index_smallint` (`c2`) USING BTREE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`index_mediumint` (`c3`) USING BTREE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`index_int` (`c4`) USING BTREE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`index_bigint` (`c5`) USING BTREE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`index_float` (`c6`) USING BTREE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`index_double` (`c7`) USING BTREE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ENGINE=InnoDB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CHARACTER SET=utf8 COLLATE=utf8_general_ci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ROW_FORMAT=COMPACT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 * from datatimekeylen where c1 = 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 * from datatimekeylen where c2 = 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 * from datatimekeylen where c3 = 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 * from datatimekeylen where c4 = 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`</a:t>
            </a:r>
            <a:r>
              <a:rPr lang="en-US" altLang="zh-CN" b="1" smtClean="0">
                <a:effectLst/>
                <a:sym typeface="+mn-ea"/>
              </a:rPr>
              <a:t>datatimekeylen 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(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`c1`  date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`c2`  time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`c3`  year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`c4`  datetime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`c5`  timestamp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`index_date` (`c1`) USING BTREE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`index_time` (`c2`) USING BTREE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`index_year` (`c3`) USING BTREE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`index_datetime` (`c4`) USING BTREE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`index_timestamp` (`c5`) USING BTREE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ENGINE=InnoDB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CHARACTER SET=utf8 COLLATE=utf8_general_ci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ROW_FORMAT=COMPACT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 * from datatimekeylen where c5 = 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s1 ,s2 where s1.id = s2.id and s1.name = 'enjoy'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emf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emf"/><Relationship Id="rId3" Type="http://schemas.openxmlformats.org/officeDocument/2006/relationships/image" Target="../media/image30.png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34.png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031755" y="1485467"/>
            <a:ext cx="8256917" cy="224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sz="40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索引与执行计划</a:t>
            </a:r>
            <a:endParaRPr sz="40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5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ANK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544970" cy="368300"/>
            <a:chOff x="1139058" y="5604513"/>
            <a:chExt cx="3544970" cy="368300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18579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Deer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2957339855</a:t>
              </a:r>
              <a:endParaRPr lang="en-US" altLang="zh-CN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59412" cy="369332"/>
            <a:chOff x="4060522" y="5638470"/>
            <a:chExt cx="3959412" cy="369332"/>
          </a:xfrm>
        </p:grpSpPr>
        <p:grpSp>
          <p:nvGrpSpPr>
            <p:cNvPr id="29" name="PA_组合 14"/>
            <p:cNvGrpSpPr/>
            <p:nvPr>
              <p:custDataLst>
                <p:tags r:id="rId5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2470523467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944710" y="3438236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933790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829289" y="2754896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082203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5789373" y="4149053"/>
            <a:ext cx="2207199" cy="189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什么是执行计划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执行计划的作用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执行计划详解</a:t>
            </a:r>
            <a:endParaRPr lang="zh-CN" altLang="en-US" sz="12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2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4458047" y="4158288"/>
            <a:ext cx="1071880" cy="1664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索引是什么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索引得分类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基础语法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6594969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执行计划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4349511" y="3565622"/>
            <a:ext cx="15175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索引入门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27909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执行计划的作用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表的读取顺序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数据读取操作的操作类型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哪些索引可以使用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哪些索引被实际使用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表之间的引用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每张表有多少行被优化器查询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执行计划包含的信息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" y="1416685"/>
            <a:ext cx="10853420" cy="77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-ID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select查询的序列号,包含一组数字，表示查询中执行select子句或操作表的顺序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三种情况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800100" lvl="1" indent="-342900"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id相同，执行顺序由上至下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800100" lvl="1" indent="-342900"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id不同，如果是子查询，id的序号会递增，id值越大优先级越高，越先被执行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800100" lvl="1" indent="-342900"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id相同不同，同时存在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-ID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d相同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" y="2466340"/>
            <a:ext cx="11307445" cy="25088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77315" y="3620770"/>
            <a:ext cx="9242425" cy="996315"/>
          </a:xfrm>
          <a:prstGeom prst="rect">
            <a:avLst/>
          </a:prstGeom>
          <a:solidFill>
            <a:schemeClr val="accent3"/>
          </a:solidFill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-ID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Id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不同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95" y="2262505"/>
            <a:ext cx="7742555" cy="2333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2595" y="3298190"/>
            <a:ext cx="9242425" cy="996315"/>
          </a:xfrm>
          <a:prstGeom prst="rect">
            <a:avLst/>
          </a:prstGeom>
          <a:solidFill>
            <a:schemeClr val="accent3"/>
          </a:solidFill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1245" y="5139055"/>
            <a:ext cx="9025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如果是子查询，id的序号会递增，</a:t>
            </a:r>
            <a:r>
              <a:rPr lang="zh-CN" altLang="en-US">
                <a:solidFill>
                  <a:srgbClr val="FF0000"/>
                </a:solidFill>
              </a:rPr>
              <a:t>id值越大优先级越高，越先被执行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-ID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Id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相同又不同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95" y="2204720"/>
            <a:ext cx="8218805" cy="2038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2595" y="3054350"/>
            <a:ext cx="9242425" cy="996315"/>
          </a:xfrm>
          <a:prstGeom prst="rect">
            <a:avLst/>
          </a:prstGeom>
          <a:solidFill>
            <a:schemeClr val="accent3"/>
          </a:solidFill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4710" y="4675505"/>
            <a:ext cx="80187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id如果相同，可以认为是一组，从上往下顺序执行；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在所有组中，id值越大，优先级越高，越先执行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-select_type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有哪些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5" y="2088515"/>
            <a:ext cx="4264660" cy="38106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15560" y="1351280"/>
            <a:ext cx="45593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查询的类型，主要是用于区别</a:t>
            </a:r>
            <a:endParaRPr lang="zh-CN" altLang="en-US" b="1"/>
          </a:p>
          <a:p>
            <a:r>
              <a:rPr lang="zh-CN" altLang="en-US" b="1"/>
              <a:t>普通查询、联合查询、子查询等的复杂查询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-select_type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588645" y="1744980"/>
          <a:ext cx="853313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05"/>
                <a:gridCol w="66516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SIMPLE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简单的 select 查询,查询中不包含子查询或者UNION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PRIMARY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查询中若包含任何复杂的子部分，最外层查询则被标记为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SUBQUERY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在SELECT或WHERE列表中包含了子查询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DERIVED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在FROM列表中包含的子查询被标记为DERIVED(衍生)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MySQL会递归执行这些子查询, 把结果放在临时表里。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UNION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若第二个SELECT出现在UNION之后，则被标记为UNION；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若UNION包含在FROM子句的子查询中,外层SELECT将被标记为：DERIVED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UNION RESULT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从UNION表获取结果的SELECT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-table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200" y="1536700"/>
            <a:ext cx="4810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显示这一行的数据是关于哪张表的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2209800"/>
            <a:ext cx="6419215" cy="2894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735160" y="3438236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724240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619739" y="2754896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5872653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5713173" y="4149053"/>
            <a:ext cx="2207199" cy="189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什么是执行计划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执行计划的作用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执行计划详解</a:t>
            </a:r>
            <a:endParaRPr lang="zh-CN" altLang="en-US" sz="12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2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4248497" y="4158288"/>
            <a:ext cx="1071880" cy="1664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索引是什么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索引得分类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基础语法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6385419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执行计划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4139961" y="3565622"/>
            <a:ext cx="15175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索引入门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94284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-type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440" y="1450340"/>
            <a:ext cx="81705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type显示的是访问类型，是较为重要的一个指标，结果值从</a:t>
            </a:r>
            <a:r>
              <a:rPr lang="zh-CN" altLang="en-US">
                <a:solidFill>
                  <a:srgbClr val="FF0000"/>
                </a:solidFill>
              </a:rPr>
              <a:t>最好到最坏</a:t>
            </a:r>
            <a:r>
              <a:rPr lang="zh-CN" altLang="en-US"/>
              <a:t>依次是：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system &gt; const &gt; eq_ref &gt; ref &gt; fulltext &gt; ref_or_null &gt; index_merge &gt; unique_subquery &gt; index_subquery &gt; range &gt; index &gt; ALL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需要记忆的</a:t>
            </a:r>
            <a:endParaRPr lang="zh-CN" altLang="en-US"/>
          </a:p>
          <a:p>
            <a:r>
              <a:rPr lang="zh-CN" altLang="en-US"/>
              <a:t>system&gt;const&gt;eq_ref&gt;ref&gt;range&gt;index&gt;ALL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-type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3110" y="1457960"/>
            <a:ext cx="81705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表只有一行记录（等于系统表），这是const类型的特列，平时不会出现，这个也可以忽略不计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表示通过索引一次就找到了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const用于比较primary key或者unique索引。因为只匹配一行数据，所以很快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如将主键置于where列表中，MySQL就能将该查询转换为一个常量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4150995"/>
            <a:ext cx="7656830" cy="123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-type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3110" y="1457960"/>
            <a:ext cx="81705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eq_ref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唯一性索引扫描，对于每个索引键，表中只有一条记录与之匹配。常见于主键或唯一索引扫描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2790825"/>
            <a:ext cx="7894955" cy="1276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4710" y="2990850"/>
            <a:ext cx="8412480" cy="876300"/>
          </a:xfrm>
          <a:prstGeom prst="rect">
            <a:avLst/>
          </a:prstGeom>
          <a:solidFill>
            <a:schemeClr val="accent3"/>
          </a:solidFill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-type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非唯一性索引扫描，返回匹配某个单独值的所有行.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本质上也是一种索引访问，它返回所有匹配某个单独值的行，然而，它可能会找到多个符合条件的行，所以他应该属于查找和扫描的混合体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" y="3067050"/>
            <a:ext cx="7971155" cy="29711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9140" y="5085715"/>
            <a:ext cx="8001000" cy="771525"/>
          </a:xfrm>
          <a:prstGeom prst="rect">
            <a:avLst/>
          </a:prstGeom>
          <a:solidFill>
            <a:schemeClr val="accent3"/>
          </a:solidFill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-type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range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只检索给定范围的行,使用一个索引来选择行。key 列显示使用了哪个索引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一般就是在你的where语句中出现了between、&lt;、&gt;、in等的查询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这种范围扫描索引扫描比全表扫描要好，因为它只需要开始于索引的某一点，而结束语另一点，不用扫描全部索引。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3042920"/>
            <a:ext cx="8275955" cy="117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5" y="4624070"/>
            <a:ext cx="8228330" cy="1171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-type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Full Table Scan，将遍历全表以找到匹配的行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" y="2642870"/>
            <a:ext cx="7809230" cy="1171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实际使用的索引。如果为NULL，则没有使用索引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查询中若使用了覆盖索引，则该索引和查询的select字段重叠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" y="2833370"/>
            <a:ext cx="4647565" cy="657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80" y="4176395"/>
            <a:ext cx="8161655" cy="10953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95270" y="4700270"/>
            <a:ext cx="5876925" cy="36195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209675"/>
            <a:ext cx="4552315" cy="1428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2795270"/>
            <a:ext cx="8142605" cy="2352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表示索引中使用的字节数，可通过该列计算查询中使用的索引的长度。在不损失精确性的情况下，长度越短越好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key_len显示的值为索引字段的最大可能长度，并非实际使用长度，即key_len是根据表定义计算而得，不是通过表内检索出的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430" y="3509010"/>
            <a:ext cx="7773670" cy="2207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key_len表示索引使用的字节数，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根据这个值，就可以判断索引使用情况，特别是在组合索引的时候，判断所有的索引字段是否都被查询用到。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char和varchar跟字符编码也有密切的联系,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latin1占用1个字节，gbk占用2个字节，utf8占用3个字节。（不同字符编码占用的存储空间不同）</a:t>
            </a:r>
            <a:endParaRPr lang="en-US" alt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索引是什么？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54990" y="1511935"/>
            <a:ext cx="1018476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1MySQL官方对索引的定义为：索引（Index）是帮助MySQL高效获取数据的数据结构。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可以得到索引的本质：索引是数据结构。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字符类型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779780"/>
            <a:ext cx="6381115" cy="4980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字符类型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-索引字段为char类型+不可为Null时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2103120"/>
            <a:ext cx="7133590" cy="2818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字符类型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-索引字段为char类型+允许为Null时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65" y="2066925"/>
            <a:ext cx="6343015" cy="2723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索引字段为varchar类型+不可为Null时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" y="1993265"/>
            <a:ext cx="6323965" cy="27425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8535" y="5380355"/>
            <a:ext cx="6299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varchar(n)</a:t>
            </a:r>
            <a:r>
              <a:rPr lang="zh-CN" altLang="en-US"/>
              <a:t>变长字段</a:t>
            </a:r>
            <a:r>
              <a:rPr lang="en-US" altLang="zh-CN"/>
              <a:t>+</a:t>
            </a:r>
            <a:r>
              <a:rPr lang="zh-CN" altLang="en-US"/>
              <a:t>不允许</a:t>
            </a:r>
            <a:r>
              <a:rPr lang="en-US" altLang="zh-CN"/>
              <a:t>Null=</a:t>
            </a:r>
            <a:r>
              <a:rPr lang="en-US" altLang="zh-CN">
                <a:solidFill>
                  <a:srgbClr val="FF0000"/>
                </a:solidFill>
              </a:rPr>
              <a:t>n*(utf8=3,gbk=2,latin1=1)+2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索引字段为varchar类型+允许为Null时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8535" y="5380355"/>
            <a:ext cx="7007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varchar(n)</a:t>
            </a:r>
            <a:r>
              <a:rPr lang="zh-CN" altLang="en-US"/>
              <a:t>变长字段</a:t>
            </a:r>
            <a:r>
              <a:rPr lang="en-US" altLang="zh-CN"/>
              <a:t>+</a:t>
            </a:r>
            <a:r>
              <a:rPr lang="zh-CN" altLang="en-US"/>
              <a:t>允许</a:t>
            </a:r>
            <a:r>
              <a:rPr lang="en-US" altLang="zh-CN"/>
              <a:t>Null=</a:t>
            </a:r>
            <a:r>
              <a:rPr lang="en-US" altLang="zh-CN">
                <a:solidFill>
                  <a:srgbClr val="FF0000"/>
                </a:solidFill>
              </a:rPr>
              <a:t>n*(utf8=3,gbk=2,latin1=1)+1(NULL)+2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1935480"/>
            <a:ext cx="7295515" cy="2856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数值类型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980" y="609600"/>
            <a:ext cx="4638040" cy="56381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9790" y="3137535"/>
            <a:ext cx="196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日期和时间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470" y="1457960"/>
            <a:ext cx="6381115" cy="36664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9415" y="5364480"/>
            <a:ext cx="63785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datetime类型在5.6中字段长度是5个字节，</a:t>
            </a:r>
            <a:endParaRPr lang="zh-CN" altLang="en-US"/>
          </a:p>
          <a:p>
            <a:r>
              <a:rPr lang="zh-CN" altLang="en-US"/>
              <a:t>datetime类型在5.5中字段长度是8个字节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整数/浮点数/时间类型的索引长度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2195" y="2199640"/>
            <a:ext cx="73596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NULL=字段本身的字段长度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NULL=字段本身的字段长度+1(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因为需要有是否为空的标记，这个标记需要占用1个字节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datetime类型在5.6中字段长度是5个字节，datetime类型在5.5中字段长度是8个字节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key_len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总结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9140" y="2103120"/>
            <a:ext cx="767270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变长字段需要额外的2个字节（VARCHAR值保存时只保存需要的字符数，另加一个字节来记录长度(如果列声明的长度超过255，则使用两个字节)，所以VARCAHR索引长度计算时候要加2），固定长度字段不需要额外的字节。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而NULL都需要1个字节的额外空间,所以索引字段最好不要为NULL，因为NULL让统计更加复杂并且需要额外的存储空间。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复合索引有最左前缀的特性，如果复合索引能全部使用上，则是复合索引字段的索引长度之和，这也可以用来判定复合索引是否部分使用，还是全部使用。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-ref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显示索引的哪一列被使用了，如果可能的话，是一个常数。哪些列或常量被用于查找索引列上的值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430" y="2684145"/>
            <a:ext cx="10356850" cy="1793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54150" y="4782185"/>
            <a:ext cx="72942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由key_len可知t1表的idx_col1_col2被充分使用，col1匹配t2表的col1，col2匹配了一个常量，即 'ac'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54990" y="1511935"/>
            <a:ext cx="11995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金瓶梅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最简单的索引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横卷形 4"/>
          <p:cNvSpPr/>
          <p:nvPr/>
        </p:nvSpPr>
        <p:spPr>
          <a:xfrm>
            <a:off x="925830" y="3181350"/>
            <a:ext cx="2416175" cy="1245045"/>
          </a:xfrm>
          <a:prstGeom prst="horizontalScroll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9995" y="3343275"/>
            <a:ext cx="20142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目录</a:t>
            </a:r>
            <a:endParaRPr lang="zh-CN" altLang="en-US"/>
          </a:p>
          <a:p>
            <a:r>
              <a:rPr lang="zh-CN" altLang="en-US" sz="1200"/>
              <a:t>  第一节</a:t>
            </a:r>
            <a:r>
              <a:rPr lang="en-US" altLang="zh-CN" sz="1200"/>
              <a:t>.......x</a:t>
            </a:r>
            <a:r>
              <a:rPr lang="zh-CN" altLang="en-US" sz="1200"/>
              <a:t>页</a:t>
            </a:r>
            <a:endParaRPr lang="zh-CN" altLang="en-US" sz="1200"/>
          </a:p>
          <a:p>
            <a:r>
              <a:rPr lang="zh-CN" altLang="en-US" sz="1200"/>
              <a:t>  第二节</a:t>
            </a:r>
            <a:r>
              <a:rPr lang="en-US" altLang="zh-CN" sz="1200"/>
              <a:t>......xx</a:t>
            </a:r>
            <a:r>
              <a:rPr lang="zh-CN" altLang="en-US" sz="1200"/>
              <a:t>页</a:t>
            </a:r>
            <a:endParaRPr lang="zh-CN" altLang="en-US" sz="1200"/>
          </a:p>
          <a:p>
            <a:r>
              <a:rPr lang="zh-CN" altLang="en-US" sz="1200"/>
              <a:t>  第三节</a:t>
            </a:r>
            <a:r>
              <a:rPr lang="en-US" altLang="zh-CN" sz="1200"/>
              <a:t>.....ooxx</a:t>
            </a:r>
            <a:r>
              <a:rPr lang="zh-CN" altLang="en-US" sz="1200"/>
              <a:t>页</a:t>
            </a:r>
            <a:endParaRPr lang="zh-CN" altLang="en-US" sz="1200"/>
          </a:p>
        </p:txBody>
      </p:sp>
      <p:sp>
        <p:nvSpPr>
          <p:cNvPr id="7" name="竖卷形 6"/>
          <p:cNvSpPr/>
          <p:nvPr/>
        </p:nvSpPr>
        <p:spPr>
          <a:xfrm>
            <a:off x="4868545" y="920115"/>
            <a:ext cx="1533525" cy="1209555"/>
          </a:xfrm>
          <a:prstGeom prst="verticalScroll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12080" y="1337310"/>
            <a:ext cx="870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第一节</a:t>
            </a:r>
            <a:endParaRPr lang="zh-CN" altLang="en-US"/>
          </a:p>
          <a:p>
            <a:r>
              <a:rPr lang="en-US" altLang="zh-CN"/>
              <a:t>*******</a:t>
            </a:r>
            <a:endParaRPr lang="en-US" altLang="zh-CN"/>
          </a:p>
        </p:txBody>
      </p:sp>
      <p:sp>
        <p:nvSpPr>
          <p:cNvPr id="9" name="竖卷形 8"/>
          <p:cNvSpPr/>
          <p:nvPr/>
        </p:nvSpPr>
        <p:spPr>
          <a:xfrm>
            <a:off x="5080000" y="2603500"/>
            <a:ext cx="1533525" cy="1209555"/>
          </a:xfrm>
          <a:prstGeom prst="verticalScroll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23535" y="3020695"/>
            <a:ext cx="870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第二节</a:t>
            </a:r>
            <a:endParaRPr lang="zh-CN" altLang="en-US"/>
          </a:p>
          <a:p>
            <a:r>
              <a:rPr lang="en-US" altLang="zh-CN"/>
              <a:t>*******</a:t>
            </a:r>
            <a:endParaRPr lang="en-US" altLang="zh-CN"/>
          </a:p>
        </p:txBody>
      </p:sp>
      <p:sp>
        <p:nvSpPr>
          <p:cNvPr id="11" name="竖卷形 10"/>
          <p:cNvSpPr/>
          <p:nvPr/>
        </p:nvSpPr>
        <p:spPr>
          <a:xfrm>
            <a:off x="4700270" y="4178300"/>
            <a:ext cx="1533525" cy="1209555"/>
          </a:xfrm>
          <a:prstGeom prst="verticalScroll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43805" y="4595495"/>
            <a:ext cx="870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第三节</a:t>
            </a:r>
            <a:endParaRPr lang="zh-CN" altLang="en-US"/>
          </a:p>
          <a:p>
            <a:r>
              <a:rPr lang="en-US" altLang="zh-CN"/>
              <a:t>*******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329815" y="1753870"/>
            <a:ext cx="2686050" cy="1986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317115" y="3324225"/>
            <a:ext cx="2968625" cy="637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1" idx="1"/>
          </p:cNvCxnSpPr>
          <p:nvPr/>
        </p:nvCxnSpPr>
        <p:spPr>
          <a:xfrm>
            <a:off x="2317115" y="4170045"/>
            <a:ext cx="2534285" cy="613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-rows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rows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根据表统计信息及索引选用情况，大致估算出找到所需的记录所需要读取的行数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430" y="2379980"/>
            <a:ext cx="8342630" cy="3218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-Extra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935" y="1056005"/>
            <a:ext cx="102844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Extra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包含不适合在其他列中显示但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十分重要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的额外信息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764540" y="1675130"/>
          <a:ext cx="853376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Using filesort 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说明mysql会对数据使用一个外部的索引排序，而不是按照表内的索引顺序进行读取。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MySQL中无法利用索引完成的排序操作称为“文件排序”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Using temporary 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使了用临时表保存中间结果,MySQL在对查询结果排序时使用临时表。常见于排序 order by 和分组查询 group by。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USING index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是否用了覆盖索引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Using where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表明使用了where过滤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r>
                        <a:rPr lang="zh-CN" altLang="en-US"/>
                        <a:t>sing join buffer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使用了连接缓存：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r>
                        <a:rPr lang="zh-CN" altLang="en-US"/>
                        <a:t>mpossible where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where子句的值总是false，不能用来获取任何元组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-Extra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935" y="1056005"/>
            <a:ext cx="102844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filesort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说明mysql会对数据使用一个外部的索引排序，而不是按照表内的索引顺序进行读取。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MySQL中无法利用索引完成的排序操作称为“文件排序”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0" y="2059305"/>
            <a:ext cx="5257165" cy="2009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060" y="4224020"/>
            <a:ext cx="5682615" cy="2043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-Extra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935" y="1056005"/>
            <a:ext cx="102844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temporary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使了用临时表保存中间结果,MySQL在对查询结果排序时使用临时表。常见于排序 order by 和分组查询 group by。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35" y="1940560"/>
            <a:ext cx="6219190" cy="205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035" y="4079875"/>
            <a:ext cx="6409690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-Extra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935" y="1056005"/>
            <a:ext cx="102844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index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表示相应的select操作中使用了覆盖索引(Covering Index)，避免访问了表的数据行，效率不错！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如果同时出现using where，表明索引被用来执行索引键值的查找;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2843530"/>
            <a:ext cx="7228840" cy="1171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300" y="4281170"/>
            <a:ext cx="8818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如果没有同时出现using where，表明索引用来读取数据而非执行查找动作。。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" y="4805045"/>
            <a:ext cx="8161655" cy="109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-Extra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935" y="1056005"/>
            <a:ext cx="102844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index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覆盖索引（Covering Index）,一说为索引覆盖。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理解方式一:就是select的数据列只用从索引中就能够取得，不必读取数据行，MySQL可以利用索引返回select列表中的字段，而不必根据索引再次读取数据文件,换句话说查询列要被所建的索引覆盖。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理解方式二:索引是高效找到行的一个方法，但是一般数据库也能使用索引找到一个列的数据，因此它不必读取整个行。毕竟索引叶子节点存储了它们索引的数据;当能通过读取索引就可以得到想要的数据，那就不需要读取行了。一个索引包含了(或覆盖了)满足查询结果的数据就叫做覆盖索引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4710" y="4580255"/>
            <a:ext cx="74828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注意：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如果要使用覆盖索引，一定要注意select列表中只取出需要的列，不可select *，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因为如果将所有字段一起做索引会导致索引文件过大，查询性能下降。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-Extra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935" y="1056005"/>
            <a:ext cx="1028446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where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表明使用了where过滤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join buffer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使用了连接缓存：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impossible where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where子句的值总是false，不能用来获取任何元组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35" y="2638425"/>
            <a:ext cx="8552180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919345"/>
            <a:ext cx="7600315" cy="1247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稍微复杂点的索引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横卷形 4"/>
          <p:cNvSpPr/>
          <p:nvPr/>
        </p:nvSpPr>
        <p:spPr>
          <a:xfrm>
            <a:off x="201930" y="2232025"/>
            <a:ext cx="1802130" cy="1199672"/>
          </a:xfrm>
          <a:prstGeom prst="horizontalScroll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5155" y="2559685"/>
            <a:ext cx="1398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金瓶梅</a:t>
            </a:r>
            <a:endParaRPr lang="zh-CN" altLang="en-US"/>
          </a:p>
        </p:txBody>
      </p:sp>
      <p:pic>
        <p:nvPicPr>
          <p:cNvPr id="17" name="图片 16" descr="未命名文件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545" y="28575"/>
            <a:ext cx="9815830" cy="6577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中的索引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290" y="932815"/>
            <a:ext cx="8316595" cy="40379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66110" y="5476240"/>
            <a:ext cx="8180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mysql默认存储引擎innodb只显式支持B-Tree( 从技术上来说是B+Tree)索引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860" y="1970405"/>
            <a:ext cx="25774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右侧是数据表，一共有两列七条记录，最左边的是数据记录的物理地址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索引分类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713041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普通索引：即一个索引只包含单个列，一个表可以有多个单列索引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唯一索引：索引列的值必须唯一，但允许有空值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复合索引：即一个索引包含多个列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聚簇索引(聚集索引)：并不是一种单独的索引类型，而是一种数据存储方式。具体细节取决于不同的实现，InnoDB的聚簇索引其实就是在同一个结构中保存了B-Tree索引(技术上来说是B+Tree)和数据行。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非聚簇索引：不是聚簇索引，就是非聚簇索引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show global variables like "%datadir%";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基础语法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查看索引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SHOW INDEX FROM table_name\G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创建索引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 [UNIQUE ] INDEX indexName ON mytable(columnname(length));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ALTER TABLE 表名 ADD  [UNIQUE ]  INDEX [indexName] ON (columnname(length))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删除索引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DROP INDEX [indexName] ON mytable;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执行计划是什么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使用EXPLAIN关键字可以模拟优化器执行SQL查询语句，从而知道MySQL是如何处理你的SQL语句的。分析你的查询语句或是表结构的性能瓶颈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语法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Explain + SQL语句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4726</Words>
  <Application>WPS 演示</Application>
  <PresentationFormat>自定义</PresentationFormat>
  <Paragraphs>441</Paragraphs>
  <Slides>46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Calibri</vt:lpstr>
      <vt:lpstr>Impact</vt:lpstr>
      <vt:lpstr>Wingdings</vt:lpstr>
      <vt:lpstr>Arial Unicode MS</vt:lpstr>
      <vt:lpstr>等线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那你呢</cp:lastModifiedBy>
  <cp:revision>383</cp:revision>
  <dcterms:created xsi:type="dcterms:W3CDTF">2016-08-30T15:34:00Z</dcterms:created>
  <dcterms:modified xsi:type="dcterms:W3CDTF">2018-09-06T07:30:20Z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