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423" r:id="rId2"/>
    <p:sldId id="292" r:id="rId3"/>
    <p:sldId id="432" r:id="rId4"/>
    <p:sldId id="433" r:id="rId5"/>
    <p:sldId id="434" r:id="rId6"/>
    <p:sldId id="437" r:id="rId7"/>
    <p:sldId id="440" r:id="rId8"/>
    <p:sldId id="441" r:id="rId9"/>
    <p:sldId id="438" r:id="rId10"/>
    <p:sldId id="41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50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738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-86" y="-298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7/30 Tue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70" y="-1905"/>
            <a:ext cx="12163425" cy="6839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7/30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7/30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10491469" y="984885"/>
            <a:ext cx="184731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endParaRPr lang="zh-CN" altLang="en-US" sz="1600" b="1" baseline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190501"/>
              </a:soli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206108" y="640319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dirty="0" smtClean="0">
                <a:hlinkClick r:id="rId3"/>
              </a:rPr>
              <a:t>http://enjoy.ke.qq.com/</a:t>
            </a:r>
            <a:endParaRPr lang="zh-CN" altLang="en-US" dirty="0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60664" y="6433011"/>
            <a:ext cx="28528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4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学无止境，让学习成为一种享受</a:t>
            </a:r>
            <a:endParaRPr lang="zh-CN" altLang="en-US" sz="1400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7/30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7/30 Tue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7/30 Tue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7/30 Tue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7/30 Tue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7/30 Tue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7/30 Tue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7/30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793750" y="2031509"/>
            <a:ext cx="10312400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30000"/>
              </a:lnSpc>
            </a:pPr>
            <a:r>
              <a:rPr lang="en-US" altLang="zh-CN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</a:t>
            </a:r>
            <a:r>
              <a:rPr lang="zh-CN" altLang="en-US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</a:t>
            </a:r>
            <a:endParaRPr lang="zh-CN" altLang="en-US" sz="4800" b="1" dirty="0">
              <a:ln w="6350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739984"/>
            <a:ext cx="6098091" cy="29717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64000" y="5155565"/>
            <a:ext cx="2902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8565"/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Peter</a:t>
            </a:r>
          </a:p>
        </p:txBody>
      </p: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44621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2" name="Picture 1" descr="C:\Users\Administrator\Documents\Tencent Files\2087924818\Image\C2C\QT_F9A{C5EG%98ZC]@}6QSK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1" y="-1"/>
            <a:ext cx="12318521" cy="703915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07586" y="2042160"/>
            <a:ext cx="185928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完毕！</a:t>
            </a:r>
          </a:p>
        </p:txBody>
      </p:sp>
      <p:sp>
        <p:nvSpPr>
          <p:cNvPr id="2" name="矩形 1"/>
          <p:cNvSpPr/>
          <p:nvPr/>
        </p:nvSpPr>
        <p:spPr>
          <a:xfrm>
            <a:off x="1734186" y="3181985"/>
            <a:ext cx="7520007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祝大</a:t>
            </a:r>
            <a:r>
              <a:rPr lang="zh-CN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家在享学课堂更上一层楼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850" y="6515735"/>
            <a:ext cx="2441694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思维有多远，路就有多远</a:t>
            </a:r>
            <a:endParaRPr lang="zh-CN" alt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7796" y="200894"/>
            <a:ext cx="1880643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684" y="1074821"/>
            <a:ext cx="4018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Redhat</a:t>
            </a:r>
            <a:r>
              <a:rPr lang="zh-CN" altLang="en-US" dirty="0" smtClean="0">
                <a:solidFill>
                  <a:srgbClr val="FF0000"/>
                </a:solidFill>
              </a:rPr>
              <a:t>系列</a:t>
            </a:r>
            <a:r>
              <a:rPr lang="zh-CN" altLang="en-US" dirty="0" smtClean="0"/>
              <a:t>：基于</a:t>
            </a:r>
            <a:r>
              <a:rPr lang="en-US" dirty="0" smtClean="0"/>
              <a:t>RPM</a:t>
            </a:r>
            <a:r>
              <a:rPr lang="zh-CN" altLang="en-US" dirty="0" smtClean="0"/>
              <a:t>包的</a:t>
            </a:r>
            <a:r>
              <a:rPr lang="en-US" dirty="0" smtClean="0"/>
              <a:t>YUM</a:t>
            </a:r>
            <a:r>
              <a:rPr lang="zh-CN" altLang="en-US" dirty="0" smtClean="0"/>
              <a:t>包管理方式</a:t>
            </a:r>
            <a:endParaRPr lang="en-US" altLang="zh-CN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Debian</a:t>
            </a:r>
            <a:r>
              <a:rPr lang="zh-CN" altLang="en-US" dirty="0" smtClean="0">
                <a:solidFill>
                  <a:srgbClr val="FF0000"/>
                </a:solidFill>
              </a:rPr>
              <a:t>系列</a:t>
            </a:r>
            <a:r>
              <a:rPr lang="zh-CN" altLang="en-US" dirty="0" smtClean="0"/>
              <a:t>：</a:t>
            </a:r>
            <a:r>
              <a:rPr lang="en-US" dirty="0" smtClean="0"/>
              <a:t> apt-get / dpkg</a:t>
            </a:r>
            <a:r>
              <a:rPr lang="zh-CN" altLang="en-US" dirty="0" smtClean="0"/>
              <a:t>包管理方式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202904" y="665749"/>
            <a:ext cx="874293" cy="393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Unix</a:t>
            </a:r>
            <a:r>
              <a:rPr lang="zh-CN" altLang="en-US" sz="1100" dirty="0" smtClean="0"/>
              <a:t>诞生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（汇编）</a:t>
            </a:r>
            <a:endParaRPr lang="zh-CN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9039729" y="802105"/>
            <a:ext cx="13773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1969</a:t>
            </a:r>
            <a:r>
              <a:rPr lang="zh-CN" altLang="en-US" sz="900" dirty="0" smtClean="0"/>
              <a:t>年，为了运行游戏</a:t>
            </a:r>
            <a:endParaRPr lang="zh-CN" altLang="en-US" sz="900" dirty="0"/>
          </a:p>
        </p:txBody>
      </p:sp>
      <p:sp>
        <p:nvSpPr>
          <p:cNvPr id="10" name="矩形 9"/>
          <p:cNvSpPr/>
          <p:nvPr/>
        </p:nvSpPr>
        <p:spPr>
          <a:xfrm>
            <a:off x="7194884" y="1443787"/>
            <a:ext cx="1002630" cy="393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Unix</a:t>
            </a:r>
            <a:r>
              <a:rPr lang="zh-CN" altLang="en-US" sz="1100" dirty="0" smtClean="0"/>
              <a:t>第三版（</a:t>
            </a:r>
            <a:r>
              <a:rPr lang="en-US" altLang="zh-CN" sz="1100" dirty="0" smtClean="0"/>
              <a:t>c</a:t>
            </a:r>
            <a:r>
              <a:rPr lang="zh-CN" altLang="en-US" sz="1100" dirty="0" smtClean="0"/>
              <a:t>语言）</a:t>
            </a:r>
            <a:endParaRPr lang="zh-CN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9176084" y="1596190"/>
            <a:ext cx="15488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1973</a:t>
            </a:r>
            <a:r>
              <a:rPr lang="zh-CN" altLang="en-US" sz="900" dirty="0" smtClean="0"/>
              <a:t>年，</a:t>
            </a:r>
            <a:r>
              <a:rPr lang="en-US" altLang="zh-CN" sz="900" dirty="0" smtClean="0"/>
              <a:t>c</a:t>
            </a:r>
            <a:r>
              <a:rPr lang="zh-CN" altLang="en-US" sz="900" dirty="0" smtClean="0"/>
              <a:t>与</a:t>
            </a:r>
            <a:r>
              <a:rPr lang="en-US" altLang="zh-CN" sz="900" dirty="0" smtClean="0"/>
              <a:t>unix</a:t>
            </a:r>
            <a:r>
              <a:rPr lang="zh-CN" altLang="en-US" sz="900" dirty="0" smtClean="0"/>
              <a:t>成为主导</a:t>
            </a:r>
            <a:endParaRPr lang="zh-CN" altLang="en-US" sz="900" dirty="0"/>
          </a:p>
        </p:txBody>
      </p:sp>
      <p:cxnSp>
        <p:nvCxnSpPr>
          <p:cNvPr id="13" name="直接箭头连接符 12"/>
          <p:cNvCxnSpPr>
            <a:stCxn id="8" idx="3"/>
            <a:endCxn id="9" idx="1"/>
          </p:cNvCxnSpPr>
          <p:nvPr/>
        </p:nvCxnSpPr>
        <p:spPr>
          <a:xfrm>
            <a:off x="8077197" y="862264"/>
            <a:ext cx="962532" cy="55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3"/>
            <a:endCxn id="11" idx="1"/>
          </p:cNvCxnSpPr>
          <p:nvPr/>
        </p:nvCxnSpPr>
        <p:spPr>
          <a:xfrm>
            <a:off x="8197514" y="1640302"/>
            <a:ext cx="978570" cy="71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2"/>
            <a:endCxn id="10" idx="0"/>
          </p:cNvCxnSpPr>
          <p:nvPr/>
        </p:nvCxnSpPr>
        <p:spPr>
          <a:xfrm rot="16200000" flipH="1">
            <a:off x="7475621" y="1223209"/>
            <a:ext cx="385008" cy="56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395411" y="2197766"/>
            <a:ext cx="1283366" cy="393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UNIX System</a:t>
            </a:r>
          </a:p>
          <a:p>
            <a:pPr algn="ctr"/>
            <a:r>
              <a:rPr lang="zh-CN" altLang="en-US" sz="1100" dirty="0" smtClean="0"/>
              <a:t>（贝尔实验室）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5823282" y="2181724"/>
            <a:ext cx="1363580" cy="393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BSD</a:t>
            </a:r>
            <a:r>
              <a:rPr lang="zh-CN" altLang="en-US" sz="1100" dirty="0" smtClean="0"/>
              <a:t>系列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（柏克利大学）</a:t>
            </a:r>
            <a:endParaRPr lang="zh-CN" altLang="en-US" sz="1100" dirty="0"/>
          </a:p>
        </p:txBody>
      </p:sp>
      <p:cxnSp>
        <p:nvCxnSpPr>
          <p:cNvPr id="22" name="直接箭头连接符 21"/>
          <p:cNvCxnSpPr>
            <a:stCxn id="10" idx="2"/>
            <a:endCxn id="19" idx="0"/>
          </p:cNvCxnSpPr>
          <p:nvPr/>
        </p:nvCxnSpPr>
        <p:spPr>
          <a:xfrm rot="5400000">
            <a:off x="6928183" y="1413707"/>
            <a:ext cx="344907" cy="1191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2"/>
            <a:endCxn id="18" idx="0"/>
          </p:cNvCxnSpPr>
          <p:nvPr/>
        </p:nvCxnSpPr>
        <p:spPr>
          <a:xfrm rot="16200000" flipH="1">
            <a:off x="7686172" y="1846843"/>
            <a:ext cx="360949" cy="340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67134" y="2863517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TCP/IP</a:t>
            </a:r>
            <a:r>
              <a:rPr lang="zh-CN" altLang="en-US" sz="1000" dirty="0" smtClean="0"/>
              <a:t>，</a:t>
            </a:r>
            <a:r>
              <a:rPr lang="en-US" sz="1000" dirty="0" smtClean="0"/>
              <a:t> SunOS</a:t>
            </a:r>
            <a:endParaRPr lang="zh-CN" altLang="en-US" sz="1000" dirty="0"/>
          </a:p>
        </p:txBody>
      </p:sp>
      <p:cxnSp>
        <p:nvCxnSpPr>
          <p:cNvPr id="29" name="直接箭头连接符 28"/>
          <p:cNvCxnSpPr>
            <a:stCxn id="19" idx="2"/>
            <a:endCxn id="27" idx="0"/>
          </p:cNvCxnSpPr>
          <p:nvPr/>
        </p:nvCxnSpPr>
        <p:spPr>
          <a:xfrm rot="5400000">
            <a:off x="6284351" y="2642795"/>
            <a:ext cx="288763" cy="152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饼形 29"/>
          <p:cNvSpPr/>
          <p:nvPr/>
        </p:nvSpPr>
        <p:spPr>
          <a:xfrm>
            <a:off x="6970293" y="2999875"/>
            <a:ext cx="2229852" cy="513346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/>
              <a:t>法律纠纷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1992</a:t>
            </a:r>
            <a:r>
              <a:rPr lang="zh-CN" altLang="en-US" sz="1100" dirty="0" smtClean="0"/>
              <a:t>年）</a:t>
            </a:r>
          </a:p>
        </p:txBody>
      </p:sp>
      <p:cxnSp>
        <p:nvCxnSpPr>
          <p:cNvPr id="32" name="直接箭头连接符 31"/>
          <p:cNvCxnSpPr>
            <a:stCxn id="19" idx="2"/>
            <a:endCxn id="30" idx="3"/>
          </p:cNvCxnSpPr>
          <p:nvPr/>
        </p:nvCxnSpPr>
        <p:spPr>
          <a:xfrm rot="16200000" flipH="1">
            <a:off x="7082585" y="1997240"/>
            <a:ext cx="425121" cy="1580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2"/>
            <a:endCxn id="30" idx="3"/>
          </p:cNvCxnSpPr>
          <p:nvPr/>
        </p:nvCxnSpPr>
        <p:spPr>
          <a:xfrm rot="16200000" flipH="1">
            <a:off x="7856617" y="2771272"/>
            <a:ext cx="409079" cy="48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9488904" y="2959768"/>
            <a:ext cx="94648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Linux</a:t>
            </a:r>
            <a:r>
              <a:rPr lang="zh-CN" altLang="en-US" sz="1200" dirty="0" smtClean="0"/>
              <a:t>诞生</a:t>
            </a:r>
            <a:endParaRPr lang="zh-CN" altLang="en-US" sz="1200" dirty="0"/>
          </a:p>
        </p:txBody>
      </p:sp>
      <p:sp>
        <p:nvSpPr>
          <p:cNvPr id="53" name="矩形 52"/>
          <p:cNvSpPr/>
          <p:nvPr/>
        </p:nvSpPr>
        <p:spPr>
          <a:xfrm>
            <a:off x="9119934" y="2117558"/>
            <a:ext cx="1363579" cy="425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GNU</a:t>
            </a:r>
          </a:p>
          <a:p>
            <a:pPr algn="ctr"/>
            <a:r>
              <a:rPr lang="zh-CN" altLang="en-US" sz="1200" dirty="0" smtClean="0"/>
              <a:t>（自由软件）</a:t>
            </a:r>
            <a:endParaRPr lang="zh-CN" altLang="en-US" sz="1200" dirty="0"/>
          </a:p>
        </p:txBody>
      </p:sp>
      <p:cxnSp>
        <p:nvCxnSpPr>
          <p:cNvPr id="58" name="直接箭头连接符 57"/>
          <p:cNvCxnSpPr>
            <a:stCxn id="53" idx="2"/>
            <a:endCxn id="44" idx="0"/>
          </p:cNvCxnSpPr>
          <p:nvPr/>
        </p:nvCxnSpPr>
        <p:spPr>
          <a:xfrm rot="16200000" flipH="1">
            <a:off x="9673388" y="2671010"/>
            <a:ext cx="417094" cy="160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587789" y="303195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为了高效驱动设备</a:t>
            </a:r>
            <a:endParaRPr lang="zh-CN" altLang="en-US" sz="1000" dirty="0"/>
          </a:p>
        </p:txBody>
      </p:sp>
      <p:cxnSp>
        <p:nvCxnSpPr>
          <p:cNvPr id="61" name="直接箭头连接符 60"/>
          <p:cNvCxnSpPr>
            <a:stCxn id="44" idx="3"/>
            <a:endCxn id="59" idx="1"/>
          </p:cNvCxnSpPr>
          <p:nvPr/>
        </p:nvCxnSpPr>
        <p:spPr>
          <a:xfrm flipV="1">
            <a:off x="10435388" y="3155069"/>
            <a:ext cx="152401" cy="33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6849978" y="3954381"/>
            <a:ext cx="2727156" cy="489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LINUX Kernel</a:t>
            </a:r>
          </a:p>
          <a:p>
            <a:pPr algn="ctr"/>
            <a:r>
              <a:rPr lang="zh-CN" altLang="en-US" sz="1100" dirty="0" smtClean="0"/>
              <a:t>（网络）</a:t>
            </a:r>
          </a:p>
        </p:txBody>
      </p:sp>
      <p:cxnSp>
        <p:nvCxnSpPr>
          <p:cNvPr id="65" name="直接箭头连接符 64"/>
          <p:cNvCxnSpPr>
            <a:stCxn id="44" idx="2"/>
            <a:endCxn id="63" idx="0"/>
          </p:cNvCxnSpPr>
          <p:nvPr/>
        </p:nvCxnSpPr>
        <p:spPr>
          <a:xfrm rot="5400000">
            <a:off x="8819145" y="2811379"/>
            <a:ext cx="537413" cy="1748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387261" y="402657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大批黑客加入</a:t>
            </a:r>
          </a:p>
        </p:txBody>
      </p:sp>
      <p:cxnSp>
        <p:nvCxnSpPr>
          <p:cNvPr id="68" name="直接箭头连接符 67"/>
          <p:cNvCxnSpPr>
            <a:stCxn id="63" idx="3"/>
            <a:endCxn id="66" idx="1"/>
          </p:cNvCxnSpPr>
          <p:nvPr/>
        </p:nvCxnSpPr>
        <p:spPr>
          <a:xfrm flipV="1">
            <a:off x="9577134" y="4149681"/>
            <a:ext cx="810127" cy="49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7587914" y="4812632"/>
            <a:ext cx="1114926" cy="489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Apache</a:t>
            </a:r>
          </a:p>
          <a:p>
            <a:pPr algn="ctr"/>
            <a:r>
              <a:rPr lang="zh-CN" altLang="en-US" sz="1000" dirty="0" smtClean="0"/>
              <a:t>（</a:t>
            </a:r>
            <a:r>
              <a:rPr lang="en-US" altLang="zh-CN" sz="1000" dirty="0" smtClean="0"/>
              <a:t>1995</a:t>
            </a:r>
            <a:r>
              <a:rPr lang="zh-CN" altLang="en-US" sz="1000" dirty="0" smtClean="0"/>
              <a:t>年）</a:t>
            </a:r>
            <a:endParaRPr lang="zh-CN" altLang="en-US" sz="1000" dirty="0"/>
          </a:p>
        </p:txBody>
      </p:sp>
      <p:cxnSp>
        <p:nvCxnSpPr>
          <p:cNvPr id="71" name="直接箭头连接符 70"/>
          <p:cNvCxnSpPr>
            <a:stCxn id="63" idx="2"/>
            <a:endCxn id="69" idx="0"/>
          </p:cNvCxnSpPr>
          <p:nvPr/>
        </p:nvCxnSpPr>
        <p:spPr>
          <a:xfrm rot="5400000">
            <a:off x="7994984" y="4594059"/>
            <a:ext cx="368967" cy="68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138609" y="491690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杀手级应用</a:t>
            </a:r>
          </a:p>
        </p:txBody>
      </p:sp>
      <p:cxnSp>
        <p:nvCxnSpPr>
          <p:cNvPr id="74" name="直接箭头连接符 73"/>
          <p:cNvCxnSpPr>
            <a:stCxn id="69" idx="3"/>
            <a:endCxn id="72" idx="1"/>
          </p:cNvCxnSpPr>
          <p:nvPr/>
        </p:nvCxnSpPr>
        <p:spPr>
          <a:xfrm flipV="1">
            <a:off x="8702840" y="5040016"/>
            <a:ext cx="1435769" cy="17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http://5b0988e595225.cdn.sohucs.com/images/20180331/a69aee47958b49a3997ec9281686807c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5" name="AutoShape 5" descr="http://5b0988e595225.cdn.sohucs.com/images/20180331/a69aee47958b49a3997ec9281686807c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698" y="2339695"/>
            <a:ext cx="5655357" cy="358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983" y="331155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Linux</a:t>
            </a:r>
            <a:r>
              <a:rPr lang="zh-CN" altLang="en-US" sz="2400" b="1" dirty="0" smtClean="0"/>
              <a:t>系统启动过程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37936" y="1155032"/>
            <a:ext cx="81915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dirty="0" smtClean="0">
                <a:solidFill>
                  <a:srgbClr val="00B050"/>
                </a:solidFill>
              </a:rPr>
              <a:t>整个过程可以分为</a:t>
            </a:r>
            <a:r>
              <a:rPr lang="en-US" altLang="zh-CN" dirty="0" smtClean="0">
                <a:solidFill>
                  <a:srgbClr val="00B050"/>
                </a:solidFill>
              </a:rPr>
              <a:t>5</a:t>
            </a:r>
            <a:r>
              <a:rPr lang="zh-CN" altLang="en-US" dirty="0" smtClean="0">
                <a:solidFill>
                  <a:srgbClr val="00B050"/>
                </a:solidFill>
              </a:rPr>
              <a:t>个阶段：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FF0000"/>
                </a:solidFill>
              </a:rPr>
              <a:t>内核的引导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FF0000"/>
                </a:solidFill>
              </a:rPr>
              <a:t>运行</a:t>
            </a:r>
            <a:r>
              <a:rPr lang="en-US" altLang="zh-CN" dirty="0" smtClean="0">
                <a:solidFill>
                  <a:srgbClr val="FF0000"/>
                </a:solidFill>
              </a:rPr>
              <a:t>init</a:t>
            </a:r>
          </a:p>
          <a:p>
            <a:pPr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FF0000"/>
                </a:solidFill>
              </a:rPr>
              <a:t>系统初始化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FF0000"/>
                </a:solidFill>
              </a:rPr>
              <a:t>建立终端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FF0000"/>
                </a:solidFill>
              </a:rPr>
              <a:t>用户登陆系统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2230" y="3582350"/>
            <a:ext cx="7471917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查看内核版本：</a:t>
            </a:r>
            <a:r>
              <a:rPr lang="en-US" dirty="0" smtClean="0"/>
              <a:t> cat /proc/version</a:t>
            </a:r>
          </a:p>
          <a:p>
            <a:r>
              <a:rPr lang="en-US" altLang="en-US" sz="1200" dirty="0" smtClean="0"/>
              <a:t>--</a:t>
            </a:r>
            <a:r>
              <a:rPr lang="zh-CN" altLang="en-US" sz="1200" dirty="0" smtClean="0"/>
              <a:t>免费的，负责控制硬件、管理文件系统、程序进程等</a:t>
            </a:r>
            <a:endParaRPr lang="en-US" altLang="zh-CN" sz="1200" dirty="0" smtClean="0"/>
          </a:p>
          <a:p>
            <a:r>
              <a:rPr lang="en-US" dirty="0" smtClean="0"/>
              <a:t>	</a:t>
            </a:r>
            <a:endParaRPr lang="en-US" altLang="zh-CN" dirty="0" smtClean="0"/>
          </a:p>
          <a:p>
            <a:r>
              <a:rPr lang="zh-CN" altLang="en-US" dirty="0" smtClean="0"/>
              <a:t>查看发行版本：</a:t>
            </a:r>
            <a:r>
              <a:rPr lang="en-US" dirty="0" smtClean="0"/>
              <a:t>cat /etc/</a:t>
            </a:r>
            <a:r>
              <a:rPr lang="en-US" dirty="0" err="1" smtClean="0"/>
              <a:t>redhat</a:t>
            </a:r>
            <a:r>
              <a:rPr lang="en-US" dirty="0" smtClean="0"/>
              <a:t>-release</a:t>
            </a:r>
          </a:p>
          <a:p>
            <a:r>
              <a:rPr lang="en-US" sz="1200" dirty="0" smtClean="0"/>
              <a:t>--</a:t>
            </a:r>
            <a:r>
              <a:rPr lang="zh-CN" altLang="en-US" sz="1200" dirty="0" smtClean="0"/>
              <a:t>不一定免费，</a:t>
            </a:r>
            <a:r>
              <a:rPr lang="en-US" altLang="zh-CN" sz="1200" dirty="0" smtClean="0"/>
              <a:t>C/C++</a:t>
            </a:r>
            <a:r>
              <a:rPr lang="zh-CN" altLang="en-US" sz="1200" dirty="0" smtClean="0"/>
              <a:t>编译器、</a:t>
            </a:r>
            <a:r>
              <a:rPr lang="en-US" altLang="zh-CN" sz="1200" dirty="0" smtClean="0"/>
              <a:t>C/C++</a:t>
            </a:r>
            <a:r>
              <a:rPr lang="zh-CN" altLang="en-US" sz="1200" dirty="0" smtClean="0"/>
              <a:t>库、系统管理工具、网络工具、办公软件、多媒体软件、绘图软件等</a:t>
            </a:r>
            <a:endParaRPr lang="en-US" sz="12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959" y="348015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Linux </a:t>
            </a:r>
            <a:r>
              <a:rPr lang="zh-CN" altLang="en-US" b="1" dirty="0" smtClean="0"/>
              <a:t>用户和用户组管理</a:t>
            </a:r>
            <a:endParaRPr lang="zh-CN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76025" y="1170910"/>
            <a:ext cx="103268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Linux</a:t>
            </a:r>
            <a:r>
              <a:rPr lang="zh-CN" altLang="en-US" b="1" dirty="0" smtClean="0"/>
              <a:t>用户一般分为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种</a:t>
            </a:r>
            <a:endParaRPr lang="en-US" altLang="zh-CN" b="1" dirty="0" smtClean="0"/>
          </a:p>
          <a:p>
            <a:endParaRPr lang="zh-CN" altLang="en-US" b="1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超级用户（</a:t>
            </a:r>
            <a:r>
              <a:rPr lang="en-US" altLang="zh-CN" dirty="0" smtClean="0">
                <a:solidFill>
                  <a:srgbClr val="FF0000"/>
                </a:solidFill>
              </a:rPr>
              <a:t>root UID = 0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en-US" altLang="zh-CN" dirty="0" smtClean="0">
                <a:solidFill>
                  <a:srgbClr val="FF0000"/>
                </a:solidFill>
              </a:rPr>
              <a:t>         </a:t>
            </a:r>
            <a:r>
              <a:rPr lang="en-US" altLang="zh-CN" dirty="0" smtClean="0"/>
              <a:t>---  </a:t>
            </a:r>
            <a:r>
              <a:rPr lang="zh-CN" altLang="en-US" dirty="0" smtClean="0"/>
              <a:t>一般来说</a:t>
            </a:r>
            <a:r>
              <a:rPr lang="en-US" altLang="zh-CN" dirty="0" smtClean="0"/>
              <a:t>UID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的是超级用户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普通用户（</a:t>
            </a:r>
            <a:r>
              <a:rPr lang="en-US" altLang="zh-CN" dirty="0" smtClean="0">
                <a:solidFill>
                  <a:srgbClr val="FF0000"/>
                </a:solidFill>
              </a:rPr>
              <a:t>UID = 500 -60000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en-US" altLang="zh-CN" dirty="0" smtClean="0"/>
              <a:t>---   </a:t>
            </a:r>
            <a:r>
              <a:rPr lang="zh-CN" altLang="en-US" dirty="0" smtClean="0"/>
              <a:t>普通用户安装</a:t>
            </a:r>
            <a:r>
              <a:rPr lang="en-US" altLang="zh-CN" dirty="0" smtClean="0"/>
              <a:t>UID=500</a:t>
            </a:r>
            <a:r>
              <a:rPr lang="zh-CN" altLang="en-US" dirty="0" smtClean="0"/>
              <a:t>开始递增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伪用户（</a:t>
            </a:r>
            <a:r>
              <a:rPr lang="en-US" altLang="zh-CN" dirty="0" smtClean="0">
                <a:solidFill>
                  <a:srgbClr val="FF0000"/>
                </a:solidFill>
              </a:rPr>
              <a:t>UID 1-499</a:t>
            </a:r>
            <a:r>
              <a:rPr lang="zh-CN" altLang="en-US" dirty="0" smtClean="0">
                <a:solidFill>
                  <a:srgbClr val="FF0000"/>
                </a:solidFill>
              </a:rPr>
              <a:t>）               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满足文件或者程序运行的需要，而创建的。不能登录，不能使用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7063" y="3113705"/>
            <a:ext cx="57317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/etc/</a:t>
            </a:r>
            <a:r>
              <a:rPr lang="en-US" b="1" dirty="0" err="1" smtClean="0"/>
              <a:t>passwd</a:t>
            </a:r>
            <a:r>
              <a:rPr lang="en-US" b="1" dirty="0" smtClean="0"/>
              <a:t> </a:t>
            </a:r>
            <a:r>
              <a:rPr lang="zh-CN" altLang="en-US" b="1" dirty="0" smtClean="0"/>
              <a:t>用户及其属性信息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第一列：</a:t>
            </a:r>
            <a:r>
              <a:rPr lang="zh-CN" altLang="en-US" sz="1100" dirty="0" smtClean="0"/>
              <a:t>用户名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第二列：</a:t>
            </a:r>
            <a:r>
              <a:rPr lang="zh-CN" altLang="en-US" sz="1100" dirty="0" smtClean="0"/>
              <a:t>密码位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第三列：</a:t>
            </a:r>
            <a:r>
              <a:rPr lang="en-US" altLang="zh-CN" sz="1100" dirty="0" smtClean="0"/>
              <a:t>UID</a:t>
            </a:r>
            <a:r>
              <a:rPr lang="zh-CN" altLang="en-US" sz="1100" dirty="0" smtClean="0"/>
              <a:t>号 用户</a:t>
            </a:r>
            <a:r>
              <a:rPr lang="en-US" altLang="zh-CN" sz="1100" dirty="0" smtClean="0"/>
              <a:t>id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第四列：</a:t>
            </a:r>
            <a:r>
              <a:rPr lang="en-US" altLang="zh-CN" sz="1100" dirty="0" smtClean="0"/>
              <a:t>GID</a:t>
            </a:r>
            <a:r>
              <a:rPr lang="zh-CN" altLang="en-US" sz="1100" dirty="0" smtClean="0"/>
              <a:t>号 主组和辅助组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第五列：</a:t>
            </a:r>
            <a:r>
              <a:rPr lang="zh-CN" altLang="en-US" sz="1100" dirty="0" smtClean="0"/>
              <a:t>用户全名或注释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第六列：</a:t>
            </a:r>
            <a:r>
              <a:rPr lang="zh-CN" altLang="en-US" sz="1100" dirty="0" smtClean="0"/>
              <a:t>用户的</a:t>
            </a:r>
            <a:r>
              <a:rPr lang="en-US" altLang="zh-CN" sz="1100" dirty="0" smtClean="0"/>
              <a:t>home</a:t>
            </a:r>
            <a:r>
              <a:rPr lang="zh-CN" altLang="en-US" sz="1100" dirty="0" smtClean="0"/>
              <a:t>目录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第七列：</a:t>
            </a:r>
            <a:r>
              <a:rPr lang="zh-CN" altLang="en-US" sz="1100" dirty="0" smtClean="0"/>
              <a:t>用户默认的</a:t>
            </a:r>
            <a:r>
              <a:rPr lang="en-US" altLang="zh-CN" sz="1100" dirty="0" smtClean="0"/>
              <a:t>shell</a:t>
            </a:r>
            <a:r>
              <a:rPr lang="zh-CN" altLang="en-US" sz="1100" dirty="0" smtClean="0"/>
              <a:t>类型</a:t>
            </a:r>
          </a:p>
        </p:txBody>
      </p:sp>
      <p:sp>
        <p:nvSpPr>
          <p:cNvPr id="7170" name="AutoShape 2" descr="https://upload-images.jianshu.io/upload_images/6604360-e180e31f51d376b7.png?imageMogr2/auto-orient/strip%7CimageView2/2/w/57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2" name="AutoShape 4" descr="https://upload-images.jianshu.io/upload_images/6604360-e180e31f51d376b7.png?imageMogr2/auto-orient/strip%7CimageView2/2/w/57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06327" y="2969842"/>
            <a:ext cx="5532437" cy="341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00" y="329354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Linux</a:t>
            </a:r>
            <a:r>
              <a:rPr lang="zh-CN" altLang="en-US" b="1" dirty="0" smtClean="0"/>
              <a:t>文件与目录</a:t>
            </a:r>
            <a:endParaRPr lang="en-US" altLang="zh-CN" b="1" dirty="0" smtClean="0"/>
          </a:p>
          <a:p>
            <a:r>
              <a:rPr lang="en-US" altLang="zh-CN" sz="1000" b="1" dirty="0" smtClean="0"/>
              <a:t>---- 10</a:t>
            </a:r>
            <a:r>
              <a:rPr lang="zh-CN" altLang="en-US" sz="1000" b="1" dirty="0" smtClean="0"/>
              <a:t>个字符：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dr</a:t>
            </a:r>
            <a:r>
              <a:rPr lang="en-US" altLang="zh-CN" sz="1000" b="1" dirty="0" err="1" smtClean="0"/>
              <a:t>w</a:t>
            </a:r>
            <a:r>
              <a:rPr lang="en-US" sz="1000" b="1" dirty="0" err="1" smtClean="0"/>
              <a:t>xrwxrwx</a:t>
            </a:r>
            <a:endParaRPr lang="zh-CN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257563" y="3882119"/>
            <a:ext cx="111347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zh-CN" altLang="en-US" dirty="0" smtClean="0"/>
              <a:t>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位确定文件类型，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第</a:t>
            </a:r>
            <a:r>
              <a:rPr lang="en-US" altLang="zh-CN" dirty="0" smtClean="0"/>
              <a:t>1-3</a:t>
            </a:r>
            <a:r>
              <a:rPr lang="zh-CN" altLang="en-US" dirty="0" smtClean="0"/>
              <a:t>位确定属主（该文件的所有者）拥有该文件的权限。</a:t>
            </a:r>
          </a:p>
          <a:p>
            <a:pPr latinLnBrk="1"/>
            <a:r>
              <a:rPr lang="zh-CN" altLang="en-US" dirty="0" smtClean="0"/>
              <a:t>第</a:t>
            </a:r>
            <a:r>
              <a:rPr lang="en-US" altLang="zh-CN" dirty="0" smtClean="0"/>
              <a:t>4-6</a:t>
            </a:r>
            <a:r>
              <a:rPr lang="zh-CN" altLang="en-US" dirty="0" smtClean="0"/>
              <a:t>位确定属组（所有者的同组用户）拥有该文件的权限，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第</a:t>
            </a:r>
            <a:r>
              <a:rPr lang="en-US" altLang="zh-CN" dirty="0" smtClean="0"/>
              <a:t>7-9</a:t>
            </a:r>
            <a:r>
              <a:rPr lang="zh-CN" altLang="en-US" dirty="0" smtClean="0"/>
              <a:t>位确定其他用户拥有该文件的权限。</a:t>
            </a:r>
          </a:p>
          <a:p>
            <a:pPr latinLnBrk="1"/>
            <a:r>
              <a:rPr lang="zh-CN" altLang="en-US" dirty="0" smtClean="0"/>
              <a:t>其中，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位表示读权限，如果用</a:t>
            </a:r>
            <a:r>
              <a:rPr lang="en-US" altLang="zh-CN" dirty="0" smtClean="0"/>
              <a:t>"r"</a:t>
            </a:r>
            <a:r>
              <a:rPr lang="zh-CN" altLang="en-US" dirty="0" smtClean="0"/>
              <a:t>字符表示，则有读权限，如果用</a:t>
            </a:r>
            <a:r>
              <a:rPr lang="en-US" altLang="zh-CN" dirty="0" smtClean="0"/>
              <a:t>"-"</a:t>
            </a:r>
            <a:r>
              <a:rPr lang="zh-CN" altLang="en-US" dirty="0" smtClean="0"/>
              <a:t>字符表示，则没有读权限；</a:t>
            </a:r>
          </a:p>
          <a:p>
            <a:pPr latinLnBrk="1"/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位表示写权限，如果用</a:t>
            </a:r>
            <a:r>
              <a:rPr lang="en-US" altLang="zh-CN" dirty="0" smtClean="0"/>
              <a:t>"w"</a:t>
            </a:r>
            <a:r>
              <a:rPr lang="zh-CN" altLang="en-US" dirty="0" smtClean="0"/>
              <a:t>字符表示，则有写权限，如果用</a:t>
            </a:r>
            <a:r>
              <a:rPr lang="en-US" altLang="zh-CN" dirty="0" smtClean="0"/>
              <a:t>"-"</a:t>
            </a:r>
            <a:r>
              <a:rPr lang="zh-CN" altLang="en-US" dirty="0" smtClean="0"/>
              <a:t>字符表示没有写权限；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9</a:t>
            </a:r>
            <a:r>
              <a:rPr lang="zh-CN" altLang="en-US" dirty="0" smtClean="0"/>
              <a:t>位表示可执行权限，如果用</a:t>
            </a:r>
            <a:r>
              <a:rPr lang="en-US" altLang="zh-CN" dirty="0" smtClean="0"/>
              <a:t>"x"</a:t>
            </a:r>
            <a:r>
              <a:rPr lang="zh-CN" altLang="en-US" dirty="0" smtClean="0"/>
              <a:t>字符表示，则有执行权限，如果用</a:t>
            </a:r>
            <a:r>
              <a:rPr lang="en-US" altLang="zh-CN" dirty="0" smtClean="0"/>
              <a:t>"-"</a:t>
            </a:r>
            <a:r>
              <a:rPr lang="zh-CN" altLang="en-US" dirty="0" smtClean="0"/>
              <a:t>字符表示，则没有执行权限。</a:t>
            </a:r>
            <a:endParaRPr lang="zh-CN" alt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688" y="1352160"/>
            <a:ext cx="53117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613" y="385337"/>
            <a:ext cx="71775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Linux</a:t>
            </a:r>
            <a:r>
              <a:rPr lang="zh-CN" altLang="en-US" b="1" dirty="0" smtClean="0"/>
              <a:t>  </a:t>
            </a:r>
            <a:r>
              <a:rPr lang="en-US" altLang="zh-CN" b="1" dirty="0" smtClean="0"/>
              <a:t>rpm</a:t>
            </a:r>
            <a:r>
              <a:rPr lang="zh-CN" altLang="en-US" b="1" dirty="0" smtClean="0"/>
              <a:t>安装程序</a:t>
            </a:r>
            <a:endParaRPr lang="en-US" altLang="zh-CN" b="1" dirty="0" smtClean="0"/>
          </a:p>
          <a:p>
            <a:r>
              <a:rPr lang="en-US" altLang="zh-CN" sz="1200" b="1" dirty="0" smtClean="0">
                <a:solidFill>
                  <a:srgbClr val="00B050"/>
                </a:solidFill>
              </a:rPr>
              <a:t>---</a:t>
            </a:r>
            <a:r>
              <a:rPr lang="en-US" sz="1200" dirty="0" smtClean="0">
                <a:solidFill>
                  <a:srgbClr val="00B050"/>
                </a:solidFill>
              </a:rPr>
              <a:t>rpm(</a:t>
            </a:r>
            <a:r>
              <a:rPr lang="en-US" sz="1200" dirty="0" err="1" smtClean="0">
                <a:solidFill>
                  <a:srgbClr val="00B050"/>
                </a:solidFill>
              </a:rPr>
              <a:t>redhat</a:t>
            </a:r>
            <a:r>
              <a:rPr lang="en-US" sz="1200" dirty="0" smtClean="0">
                <a:solidFill>
                  <a:srgbClr val="00B050"/>
                </a:solidFill>
              </a:rPr>
              <a:t> package manager) </a:t>
            </a:r>
            <a:r>
              <a:rPr lang="zh-CN" altLang="en-US" sz="1200" dirty="0" smtClean="0">
                <a:solidFill>
                  <a:srgbClr val="00B050"/>
                </a:solidFill>
              </a:rPr>
              <a:t>原本是 </a:t>
            </a:r>
            <a:r>
              <a:rPr lang="en-US" sz="1200" dirty="0" smtClean="0">
                <a:solidFill>
                  <a:srgbClr val="00B050"/>
                </a:solidFill>
              </a:rPr>
              <a:t>Red Hat Linux </a:t>
            </a:r>
            <a:r>
              <a:rPr lang="zh-CN" altLang="en-US" sz="1200" dirty="0" smtClean="0">
                <a:solidFill>
                  <a:srgbClr val="00B050"/>
                </a:solidFill>
              </a:rPr>
              <a:t>发行版专门用来管理 </a:t>
            </a:r>
            <a:r>
              <a:rPr lang="en-US" sz="1200" dirty="0" smtClean="0">
                <a:solidFill>
                  <a:srgbClr val="00B050"/>
                </a:solidFill>
              </a:rPr>
              <a:t>Linux </a:t>
            </a:r>
            <a:r>
              <a:rPr lang="zh-CN" altLang="en-US" sz="1200" dirty="0" smtClean="0">
                <a:solidFill>
                  <a:srgbClr val="00B050"/>
                </a:solidFill>
              </a:rPr>
              <a:t>各项套件的程序</a:t>
            </a:r>
            <a:endParaRPr lang="zh-CN" altLang="en-US" sz="1200" b="1" dirty="0" smtClean="0">
              <a:solidFill>
                <a:srgbClr val="00B050"/>
              </a:solidFill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034" y="1253542"/>
            <a:ext cx="6348413" cy="440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613" y="385337"/>
            <a:ext cx="9764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Linux</a:t>
            </a:r>
            <a:r>
              <a:rPr lang="zh-CN" altLang="en-US" b="1" dirty="0" smtClean="0"/>
              <a:t>   </a:t>
            </a:r>
            <a:r>
              <a:rPr lang="en-US" altLang="zh-CN" b="1" dirty="0" smtClean="0"/>
              <a:t>yum</a:t>
            </a:r>
            <a:r>
              <a:rPr lang="zh-CN" altLang="en-US" b="1" dirty="0" smtClean="0"/>
              <a:t>安装程序</a:t>
            </a:r>
            <a:endParaRPr lang="en-US" altLang="zh-CN" b="1" dirty="0" smtClean="0"/>
          </a:p>
          <a:p>
            <a:r>
              <a:rPr lang="en-US" altLang="zh-CN" sz="1200" b="1" dirty="0" smtClean="0">
                <a:solidFill>
                  <a:srgbClr val="00B050"/>
                </a:solidFill>
              </a:rPr>
              <a:t>---</a:t>
            </a:r>
            <a:r>
              <a:rPr lang="en-US" altLang="zh-CN" sz="1200" dirty="0" smtClean="0">
                <a:solidFill>
                  <a:srgbClr val="00B050"/>
                </a:solidFill>
              </a:rPr>
              <a:t>yum </a:t>
            </a:r>
            <a:r>
              <a:rPr lang="zh-CN" altLang="en-US" sz="1200" dirty="0" smtClean="0">
                <a:solidFill>
                  <a:srgbClr val="00B050"/>
                </a:solidFill>
              </a:rPr>
              <a:t>的理念是使用一个中央仓库</a:t>
            </a:r>
            <a:r>
              <a:rPr lang="en-US" altLang="zh-CN" sz="1200" dirty="0" smtClean="0">
                <a:solidFill>
                  <a:srgbClr val="00B050"/>
                </a:solidFill>
              </a:rPr>
              <a:t>(repository)</a:t>
            </a:r>
            <a:r>
              <a:rPr lang="zh-CN" altLang="en-US" sz="1200" dirty="0" smtClean="0">
                <a:solidFill>
                  <a:srgbClr val="00B050"/>
                </a:solidFill>
              </a:rPr>
              <a:t>管理应用程式相互关系，根据计算出来的软件依赖关系进行相关的升级、安装、删除等等操作</a:t>
            </a:r>
            <a:endParaRPr lang="zh-CN" altLang="en-US" sz="1200" b="1" dirty="0" smtClean="0">
              <a:solidFill>
                <a:srgbClr val="00B0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0743" y="1182327"/>
            <a:ext cx="1120917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使用</a:t>
            </a:r>
            <a:r>
              <a:rPr lang="en-US" dirty="0" smtClean="0"/>
              <a:t>YUM</a:t>
            </a:r>
            <a:r>
              <a:rPr lang="zh-CN" altLang="en-US" dirty="0" smtClean="0"/>
              <a:t>查找软件包            </a:t>
            </a:r>
            <a:r>
              <a:rPr lang="en-US" altLang="zh-CN" dirty="0" smtClean="0"/>
              <a:t>	</a:t>
            </a:r>
            <a:r>
              <a:rPr lang="zh-CN" altLang="en-US" dirty="0" smtClean="0"/>
              <a:t>命令：</a:t>
            </a:r>
            <a:r>
              <a:rPr lang="en-US" dirty="0" smtClean="0"/>
              <a:t>yum search ~</a:t>
            </a:r>
            <a:br>
              <a:rPr lang="en-US" dirty="0" smtClean="0"/>
            </a:br>
            <a:r>
              <a:rPr lang="en-US" dirty="0" smtClean="0"/>
              <a:t>2.</a:t>
            </a:r>
            <a:r>
              <a:rPr lang="zh-CN" altLang="en-US" dirty="0" smtClean="0"/>
              <a:t>列出所有可安装的软件包</a:t>
            </a:r>
            <a:r>
              <a:rPr lang="en-US" altLang="zh-CN" dirty="0" smtClean="0"/>
              <a:t>		</a:t>
            </a:r>
            <a:r>
              <a:rPr lang="zh-CN" altLang="en-US" dirty="0" smtClean="0"/>
              <a:t>命令：</a:t>
            </a:r>
            <a:r>
              <a:rPr lang="en-US" dirty="0" smtClean="0"/>
              <a:t>yum list</a:t>
            </a:r>
            <a:br>
              <a:rPr lang="en-US" dirty="0" smtClean="0"/>
            </a:br>
            <a:r>
              <a:rPr lang="en-US" dirty="0" smtClean="0"/>
              <a:t>3.</a:t>
            </a:r>
            <a:r>
              <a:rPr lang="zh-CN" altLang="en-US" dirty="0" smtClean="0"/>
              <a:t>列出所有可更新的软件包</a:t>
            </a:r>
            <a:r>
              <a:rPr lang="en-US" altLang="zh-CN" dirty="0" smtClean="0"/>
              <a:t>		</a:t>
            </a:r>
            <a:r>
              <a:rPr lang="zh-CN" altLang="en-US" dirty="0" smtClean="0"/>
              <a:t>命令：</a:t>
            </a:r>
            <a:r>
              <a:rPr lang="en-US" dirty="0" smtClean="0"/>
              <a:t>yum list updates</a:t>
            </a:r>
            <a:br>
              <a:rPr lang="en-US" dirty="0" smtClean="0"/>
            </a:br>
            <a:r>
              <a:rPr lang="en-US" dirty="0" smtClean="0"/>
              <a:t>4.</a:t>
            </a:r>
            <a:r>
              <a:rPr lang="zh-CN" altLang="en-US" dirty="0" smtClean="0"/>
              <a:t>列出所有已安装的软件包</a:t>
            </a:r>
            <a:r>
              <a:rPr lang="en-US" altLang="zh-CN" dirty="0" smtClean="0"/>
              <a:t>		</a:t>
            </a:r>
            <a:r>
              <a:rPr lang="zh-CN" altLang="en-US" dirty="0" smtClean="0"/>
              <a:t>命令：</a:t>
            </a:r>
            <a:r>
              <a:rPr lang="en-US" dirty="0" smtClean="0"/>
              <a:t>yum list installed</a:t>
            </a:r>
            <a:br>
              <a:rPr lang="en-US" dirty="0" smtClean="0"/>
            </a:br>
            <a:r>
              <a:rPr lang="en-US" dirty="0" smtClean="0"/>
              <a:t>5.</a:t>
            </a:r>
            <a:r>
              <a:rPr lang="zh-CN" altLang="en-US" dirty="0" smtClean="0"/>
              <a:t>列出所指定软件包</a:t>
            </a:r>
            <a:r>
              <a:rPr lang="en-US" altLang="zh-CN" dirty="0" smtClean="0"/>
              <a:t>		</a:t>
            </a:r>
            <a:r>
              <a:rPr lang="zh-CN" altLang="en-US" dirty="0" smtClean="0"/>
              <a:t>命令：</a:t>
            </a:r>
            <a:r>
              <a:rPr lang="en-US" dirty="0" smtClean="0"/>
              <a:t>yum list ～</a:t>
            </a:r>
            <a:br>
              <a:rPr lang="en-US" dirty="0" smtClean="0"/>
            </a:br>
            <a:r>
              <a:rPr lang="en-US" dirty="0" smtClean="0"/>
              <a:t>6.</a:t>
            </a:r>
            <a:r>
              <a:rPr lang="zh-CN" altLang="en-US" dirty="0" smtClean="0"/>
              <a:t>使用</a:t>
            </a:r>
            <a:r>
              <a:rPr lang="en-US" dirty="0" smtClean="0"/>
              <a:t>YUM</a:t>
            </a:r>
            <a:r>
              <a:rPr lang="zh-CN" altLang="en-US" dirty="0" smtClean="0"/>
              <a:t>获取软件包信息</a:t>
            </a:r>
            <a:r>
              <a:rPr lang="en-US" altLang="zh-CN" dirty="0" smtClean="0"/>
              <a:t>	</a:t>
            </a:r>
            <a:r>
              <a:rPr lang="zh-CN" altLang="en-US" dirty="0" smtClean="0"/>
              <a:t>命令：</a:t>
            </a:r>
            <a:r>
              <a:rPr lang="en-US" dirty="0" smtClean="0"/>
              <a:t>yum info ～</a:t>
            </a:r>
            <a:br>
              <a:rPr lang="en-US" dirty="0" smtClean="0"/>
            </a:br>
            <a:r>
              <a:rPr lang="en-US" dirty="0" smtClean="0"/>
              <a:t>7.</a:t>
            </a:r>
            <a:r>
              <a:rPr lang="zh-CN" altLang="en-US" dirty="0" smtClean="0"/>
              <a:t>列出所有可更新的软件包信息</a:t>
            </a:r>
            <a:r>
              <a:rPr lang="en-US" altLang="zh-CN" dirty="0" smtClean="0"/>
              <a:t>	</a:t>
            </a:r>
            <a:r>
              <a:rPr lang="zh-CN" altLang="en-US" dirty="0" smtClean="0"/>
              <a:t>命令：</a:t>
            </a:r>
            <a:r>
              <a:rPr lang="en-US" dirty="0" smtClean="0"/>
              <a:t>yum info updates</a:t>
            </a:r>
            <a:br>
              <a:rPr lang="en-US" dirty="0" smtClean="0"/>
            </a:br>
            <a:r>
              <a:rPr lang="en-US" dirty="0" smtClean="0"/>
              <a:t>8.</a:t>
            </a:r>
            <a:r>
              <a:rPr lang="zh-CN" altLang="en-US" dirty="0" smtClean="0"/>
              <a:t>列出所有已安裝的软件包信息</a:t>
            </a:r>
            <a:r>
              <a:rPr lang="en-US" altLang="zh-CN" dirty="0" smtClean="0"/>
              <a:t>	</a:t>
            </a:r>
            <a:r>
              <a:rPr lang="zh-CN" altLang="en-US" dirty="0" smtClean="0"/>
              <a:t>命令：</a:t>
            </a:r>
            <a:r>
              <a:rPr lang="en-US" dirty="0" smtClean="0"/>
              <a:t>yum info installed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YUM</a:t>
            </a:r>
            <a:r>
              <a:rPr lang="zh-CN" altLang="en-US" b="1" dirty="0" smtClean="0"/>
              <a:t>缓存</a:t>
            </a:r>
            <a:endParaRPr lang="en-US" altLang="zh-CN" b="1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清除缓存目录</a:t>
            </a:r>
            <a:r>
              <a:rPr lang="en-US" altLang="zh-CN" dirty="0" smtClean="0"/>
              <a:t>(/</a:t>
            </a:r>
            <a:r>
              <a:rPr lang="en-US" dirty="0" err="1" smtClean="0"/>
              <a:t>var</a:t>
            </a:r>
            <a:r>
              <a:rPr lang="en-US" dirty="0" smtClean="0"/>
              <a:t>/cache/yum)</a:t>
            </a:r>
            <a:r>
              <a:rPr lang="zh-CN" altLang="en-US" dirty="0" smtClean="0"/>
              <a:t>下的软件包</a:t>
            </a:r>
            <a:br>
              <a:rPr lang="zh-CN" altLang="en-US" dirty="0" smtClean="0"/>
            </a:br>
            <a:r>
              <a:rPr lang="zh-CN" altLang="en-US" dirty="0" smtClean="0"/>
              <a:t>命令：</a:t>
            </a:r>
            <a:r>
              <a:rPr lang="en-US" dirty="0" smtClean="0"/>
              <a:t>yum clean packages</a:t>
            </a:r>
            <a:br>
              <a:rPr lang="en-US" dirty="0" smtClean="0"/>
            </a:br>
            <a:r>
              <a:rPr lang="en-US" dirty="0" smtClean="0"/>
              <a:t>2.</a:t>
            </a:r>
            <a:r>
              <a:rPr lang="zh-CN" altLang="en-US" dirty="0" smtClean="0"/>
              <a:t>清除缓存目录</a:t>
            </a:r>
            <a:r>
              <a:rPr lang="en-US" altLang="zh-CN" dirty="0" smtClean="0"/>
              <a:t>(/</a:t>
            </a:r>
            <a:r>
              <a:rPr lang="en-US" dirty="0" err="1" smtClean="0"/>
              <a:t>var</a:t>
            </a:r>
            <a:r>
              <a:rPr lang="en-US" dirty="0" smtClean="0"/>
              <a:t>/cache/yum)</a:t>
            </a:r>
            <a:r>
              <a:rPr lang="zh-CN" altLang="en-US" dirty="0" smtClean="0"/>
              <a:t>下的 </a:t>
            </a:r>
            <a:r>
              <a:rPr lang="en-US" dirty="0" smtClean="0"/>
              <a:t>headers</a:t>
            </a:r>
            <a:br>
              <a:rPr lang="en-US" dirty="0" smtClean="0"/>
            </a:br>
            <a:r>
              <a:rPr lang="zh-CN" altLang="en-US" dirty="0" smtClean="0"/>
              <a:t>命令：</a:t>
            </a:r>
            <a:r>
              <a:rPr lang="en-US" dirty="0" smtClean="0"/>
              <a:t>yum clean headers</a:t>
            </a:r>
            <a:br>
              <a:rPr lang="en-US" dirty="0" smtClean="0"/>
            </a:br>
            <a:r>
              <a:rPr lang="en-US" dirty="0" smtClean="0"/>
              <a:t>3.</a:t>
            </a:r>
            <a:r>
              <a:rPr lang="zh-CN" altLang="en-US" dirty="0" smtClean="0"/>
              <a:t>清除缓存目录</a:t>
            </a:r>
            <a:r>
              <a:rPr lang="en-US" altLang="zh-CN" dirty="0" smtClean="0"/>
              <a:t>(/</a:t>
            </a:r>
            <a:r>
              <a:rPr lang="en-US" dirty="0" err="1" smtClean="0"/>
              <a:t>var</a:t>
            </a:r>
            <a:r>
              <a:rPr lang="en-US" dirty="0" smtClean="0"/>
              <a:t>/cache/yum)</a:t>
            </a:r>
            <a:r>
              <a:rPr lang="zh-CN" altLang="en-US" dirty="0" smtClean="0"/>
              <a:t>下旧的 </a:t>
            </a:r>
            <a:r>
              <a:rPr lang="en-US" dirty="0" smtClean="0"/>
              <a:t>headers</a:t>
            </a:r>
            <a:br>
              <a:rPr lang="en-US" dirty="0" smtClean="0"/>
            </a:br>
            <a:r>
              <a:rPr lang="zh-CN" altLang="en-US" dirty="0" smtClean="0"/>
              <a:t>命令：</a:t>
            </a:r>
            <a:r>
              <a:rPr lang="en-US" dirty="0" smtClean="0"/>
              <a:t>yum clean </a:t>
            </a:r>
            <a:r>
              <a:rPr lang="en-US" dirty="0" err="1" smtClean="0"/>
              <a:t>oldheaders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4.</a:t>
            </a:r>
            <a:r>
              <a:rPr lang="zh-CN" altLang="en-US" dirty="0" smtClean="0"/>
              <a:t>清除缓存目录</a:t>
            </a:r>
            <a:r>
              <a:rPr lang="en-US" altLang="zh-CN" dirty="0" smtClean="0"/>
              <a:t>(/</a:t>
            </a:r>
            <a:r>
              <a:rPr lang="en-US" dirty="0" err="1" smtClean="0"/>
              <a:t>var</a:t>
            </a:r>
            <a:r>
              <a:rPr lang="en-US" dirty="0" smtClean="0"/>
              <a:t>/cache/yum)</a:t>
            </a:r>
            <a:r>
              <a:rPr lang="zh-CN" altLang="en-US" dirty="0" smtClean="0"/>
              <a:t>下的软件包及旧的</a:t>
            </a:r>
            <a:r>
              <a:rPr lang="en-US" dirty="0" smtClean="0"/>
              <a:t>headers</a:t>
            </a:r>
            <a:br>
              <a:rPr lang="en-US" dirty="0" smtClean="0"/>
            </a:br>
            <a:r>
              <a:rPr lang="zh-CN" altLang="en-US" dirty="0" smtClean="0"/>
              <a:t>命令：</a:t>
            </a:r>
            <a:r>
              <a:rPr lang="en-US" dirty="0" smtClean="0"/>
              <a:t>yum clean, yum clean all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686" y="264040"/>
            <a:ext cx="15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Linux</a:t>
            </a:r>
            <a:r>
              <a:rPr lang="zh-CN" altLang="en-US" b="1" dirty="0" smtClean="0"/>
              <a:t> </a:t>
            </a:r>
            <a:r>
              <a:rPr lang="en-US" b="1" dirty="0" smtClean="0"/>
              <a:t>Shell </a:t>
            </a:r>
            <a:endParaRPr lang="zh-CN" altLang="en-US" b="1" dirty="0" smtClean="0"/>
          </a:p>
          <a:p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267477" y="889844"/>
            <a:ext cx="11330474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dirty="0" smtClean="0"/>
              <a:t>Linux </a:t>
            </a:r>
            <a:r>
              <a:rPr lang="zh-CN" altLang="en-US" dirty="0" smtClean="0"/>
              <a:t>的 </a:t>
            </a:r>
            <a:r>
              <a:rPr lang="en-US" dirty="0" smtClean="0"/>
              <a:t>Shell </a:t>
            </a:r>
            <a:r>
              <a:rPr lang="zh-CN" altLang="en-US" dirty="0" smtClean="0"/>
              <a:t>种类众多，常见的有：</a:t>
            </a:r>
            <a:endParaRPr lang="en-US" altLang="zh-CN" dirty="0" smtClean="0"/>
          </a:p>
          <a:p>
            <a:pPr latinLnBrk="1"/>
            <a:endParaRPr lang="zh-CN" altLang="en-US" dirty="0" smtClean="0"/>
          </a:p>
          <a:p>
            <a:pPr latinLnBrk="1"/>
            <a:r>
              <a:rPr lang="en-US" dirty="0" smtClean="0"/>
              <a:t>Bourne Shell（/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sh</a:t>
            </a:r>
            <a:r>
              <a:rPr lang="zh-CN" altLang="en-US" dirty="0" smtClean="0"/>
              <a:t>或</a:t>
            </a:r>
            <a:r>
              <a:rPr lang="en-US" altLang="zh-CN" dirty="0" smtClean="0"/>
              <a:t>/</a:t>
            </a:r>
            <a:r>
              <a:rPr lang="en-US" dirty="0" smtClean="0"/>
              <a:t>bin/</a:t>
            </a:r>
            <a:r>
              <a:rPr lang="en-US" dirty="0" err="1" smtClean="0"/>
              <a:t>sh</a:t>
            </a:r>
            <a:r>
              <a:rPr lang="en-US" dirty="0" smtClean="0"/>
              <a:t>）</a:t>
            </a:r>
          </a:p>
          <a:p>
            <a:pPr latinLnBrk="1"/>
            <a:r>
              <a:rPr lang="en-US" dirty="0" smtClean="0"/>
              <a:t>Bourne Again Shell（/bin/bash）</a:t>
            </a:r>
          </a:p>
          <a:p>
            <a:pPr latinLnBrk="1"/>
            <a:r>
              <a:rPr lang="en-US" dirty="0" smtClean="0"/>
              <a:t>C Shell（/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csh</a:t>
            </a:r>
            <a:r>
              <a:rPr lang="en-US" dirty="0" smtClean="0"/>
              <a:t>）</a:t>
            </a:r>
          </a:p>
          <a:p>
            <a:pPr latinLnBrk="1"/>
            <a:r>
              <a:rPr lang="en-US" dirty="0" smtClean="0"/>
              <a:t>K Shell（/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ksh</a:t>
            </a:r>
            <a:r>
              <a:rPr lang="en-US" dirty="0" smtClean="0"/>
              <a:t>）</a:t>
            </a:r>
          </a:p>
          <a:p>
            <a:pPr latinLnBrk="1"/>
            <a:r>
              <a:rPr lang="en-US" dirty="0" smtClean="0"/>
              <a:t>Shell for Root（/</a:t>
            </a:r>
            <a:r>
              <a:rPr lang="en-US" dirty="0" err="1" smtClean="0"/>
              <a:t>sbin</a:t>
            </a:r>
            <a:r>
              <a:rPr lang="en-US" dirty="0" smtClean="0"/>
              <a:t>/</a:t>
            </a:r>
            <a:r>
              <a:rPr lang="en-US" dirty="0" err="1" smtClean="0"/>
              <a:t>sh</a:t>
            </a:r>
            <a:r>
              <a:rPr lang="en-US" dirty="0" smtClean="0"/>
              <a:t>）</a:t>
            </a:r>
          </a:p>
          <a:p>
            <a:pPr latinLnBrk="1"/>
            <a:endParaRPr lang="en-US" dirty="0" smtClean="0"/>
          </a:p>
          <a:p>
            <a:pPr latinLnBrk="1"/>
            <a:r>
              <a:rPr lang="en-US" dirty="0" smtClean="0"/>
              <a:t>Bash </a:t>
            </a:r>
            <a:r>
              <a:rPr lang="zh-CN" altLang="en-US" dirty="0" smtClean="0"/>
              <a:t>在日常工作中被广泛使用。也是大多数</a:t>
            </a:r>
            <a:r>
              <a:rPr lang="en-US" dirty="0" smtClean="0"/>
              <a:t>Linux </a:t>
            </a:r>
            <a:r>
              <a:rPr lang="zh-CN" altLang="en-US" dirty="0" smtClean="0"/>
              <a:t>系统默认的 </a:t>
            </a:r>
            <a:r>
              <a:rPr lang="en-US" dirty="0" smtClean="0"/>
              <a:t>Shell。</a:t>
            </a:r>
          </a:p>
          <a:p>
            <a:pPr latinLnBrk="1"/>
            <a:r>
              <a:rPr lang="en-US" altLang="zh-CN" dirty="0" smtClean="0"/>
              <a:t>Bash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sh</a:t>
            </a:r>
            <a:r>
              <a:rPr lang="zh-CN" altLang="en-US" dirty="0" smtClean="0"/>
              <a:t>一般是兼容的</a:t>
            </a:r>
            <a:r>
              <a:rPr lang="en-US" dirty="0" smtClean="0"/>
              <a:t>，</a:t>
            </a:r>
            <a:r>
              <a:rPr lang="zh-CN" altLang="en-US" dirty="0" smtClean="0"/>
              <a:t>声明 </a:t>
            </a:r>
            <a:r>
              <a:rPr lang="en-US" altLang="zh-CN" b="1" dirty="0" smtClean="0"/>
              <a:t>#!/</a:t>
            </a:r>
            <a:r>
              <a:rPr lang="en-US" b="1" dirty="0" smtClean="0"/>
              <a:t>bin/</a:t>
            </a:r>
            <a:r>
              <a:rPr lang="en-US" b="1" dirty="0" err="1" smtClean="0"/>
              <a:t>sh</a:t>
            </a:r>
            <a:r>
              <a:rPr lang="en-US" dirty="0" smtClean="0"/>
              <a:t>，</a:t>
            </a:r>
            <a:r>
              <a:rPr lang="zh-CN" altLang="en-US" dirty="0" smtClean="0"/>
              <a:t>改为 </a:t>
            </a:r>
            <a:r>
              <a:rPr lang="en-US" altLang="zh-CN" b="1" dirty="0" smtClean="0"/>
              <a:t>#!/</a:t>
            </a:r>
            <a:r>
              <a:rPr lang="en-US" b="1" dirty="0" smtClean="0"/>
              <a:t>bin/bash</a:t>
            </a:r>
            <a:r>
              <a:rPr lang="zh-CN" altLang="en-US" dirty="0" smtClean="0"/>
              <a:t>一般也</a:t>
            </a:r>
            <a:r>
              <a:rPr lang="en-US" altLang="zh-CN" dirty="0" smtClean="0"/>
              <a:t>ok</a:t>
            </a:r>
            <a:r>
              <a:rPr lang="en-US" dirty="0" smtClean="0"/>
              <a:t>。</a:t>
            </a:r>
          </a:p>
          <a:p>
            <a:pPr latinLnBrk="1"/>
            <a:endParaRPr lang="en-US" dirty="0" smtClean="0"/>
          </a:p>
          <a:p>
            <a:pPr latinLnBrk="1"/>
            <a:r>
              <a:rPr lang="en-US" sz="1600" b="1" dirty="0" smtClean="0">
                <a:solidFill>
                  <a:srgbClr val="FF0000"/>
                </a:solidFill>
              </a:rPr>
              <a:t>#!</a:t>
            </a:r>
            <a:r>
              <a:rPr lang="en-US" sz="1600" dirty="0" smtClean="0">
                <a:solidFill>
                  <a:srgbClr val="FF0000"/>
                </a:solidFill>
              </a:rPr>
              <a:t> </a:t>
            </a:r>
            <a:r>
              <a:rPr lang="zh-CN" altLang="en-US" sz="1600" dirty="0" smtClean="0">
                <a:solidFill>
                  <a:srgbClr val="FF0000"/>
                </a:solidFill>
              </a:rPr>
              <a:t>告诉系统其后路径所指定的程序即是解释此脚本文件的 是哪种</a:t>
            </a:r>
            <a:r>
              <a:rPr lang="en-US" sz="1600" dirty="0" smtClean="0">
                <a:solidFill>
                  <a:srgbClr val="FF0000"/>
                </a:solidFill>
              </a:rPr>
              <a:t>Shell </a:t>
            </a:r>
            <a:r>
              <a:rPr lang="zh-CN" altLang="en-US" sz="1600" dirty="0" smtClean="0">
                <a:solidFill>
                  <a:srgbClr val="FF0000"/>
                </a:solidFill>
              </a:rPr>
              <a:t>脚本。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7035" y="184027"/>
            <a:ext cx="9626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Shell </a:t>
            </a:r>
            <a:r>
              <a:rPr lang="zh-CN" altLang="en-US" sz="1400" b="1" dirty="0" smtClean="0"/>
              <a:t>输入</a:t>
            </a:r>
            <a:r>
              <a:rPr lang="en-US" altLang="zh-CN" sz="1400" b="1" dirty="0" smtClean="0"/>
              <a:t>/</a:t>
            </a:r>
            <a:r>
              <a:rPr lang="zh-CN" altLang="en-US" sz="1400" b="1" dirty="0" smtClean="0"/>
              <a:t>输出重定向</a:t>
            </a:r>
            <a:endParaRPr lang="en-US" altLang="zh-CN" sz="1400" b="1" dirty="0" smtClean="0"/>
          </a:p>
          <a:p>
            <a:r>
              <a:rPr lang="en-US" altLang="zh-CN" sz="1400" b="1" dirty="0" smtClean="0">
                <a:solidFill>
                  <a:srgbClr val="00B050"/>
                </a:solidFill>
              </a:rPr>
              <a:t> </a:t>
            </a:r>
            <a:r>
              <a:rPr lang="zh-CN" altLang="en-US" sz="1000" dirty="0" smtClean="0">
                <a:solidFill>
                  <a:srgbClr val="00B050"/>
                </a:solidFill>
              </a:rPr>
              <a:t>一个命令通常从一个叫标准输入的地方读取输入，默认情况下，这恰好是你的终端。同样，一个命令通常将其输出写入到标准输出，默认情况下，这也是你的终端</a:t>
            </a:r>
            <a:r>
              <a:rPr lang="zh-CN" altLang="en-US" sz="1400" dirty="0" smtClean="0">
                <a:solidFill>
                  <a:srgbClr val="00B050"/>
                </a:solidFill>
              </a:rPr>
              <a:t>。</a:t>
            </a:r>
            <a:endParaRPr lang="en-US" altLang="zh-CN" sz="1400" dirty="0" smtClean="0">
              <a:solidFill>
                <a:srgbClr val="00B050"/>
              </a:solidFill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763" y="961669"/>
            <a:ext cx="9548813" cy="416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267289" y="4989313"/>
            <a:ext cx="115637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dirty="0" smtClean="0">
                <a:solidFill>
                  <a:srgbClr val="FF0000"/>
                </a:solidFill>
              </a:rPr>
              <a:t>一般情况下，每个 </a:t>
            </a:r>
            <a:r>
              <a:rPr lang="en-US" altLang="zh-CN" dirty="0" smtClean="0">
                <a:solidFill>
                  <a:srgbClr val="FF0000"/>
                </a:solidFill>
              </a:rPr>
              <a:t>Unix/Linux </a:t>
            </a:r>
            <a:r>
              <a:rPr lang="zh-CN" altLang="en-US" dirty="0" smtClean="0">
                <a:solidFill>
                  <a:srgbClr val="FF0000"/>
                </a:solidFill>
              </a:rPr>
              <a:t>命令运行时都会打开三个文件：</a:t>
            </a:r>
          </a:p>
          <a:p>
            <a:pPr latinLnBrk="1"/>
            <a:r>
              <a:rPr lang="zh-CN" altLang="en-US" dirty="0" smtClean="0">
                <a:solidFill>
                  <a:srgbClr val="FF0000"/>
                </a:solidFill>
              </a:rPr>
              <a:t>标准输入文件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stdin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err="1" smtClean="0">
                <a:solidFill>
                  <a:srgbClr val="FF0000"/>
                </a:solidFill>
              </a:rPr>
              <a:t>stdin</a:t>
            </a:r>
            <a:r>
              <a:rPr lang="zh-CN" altLang="en-US" dirty="0" smtClean="0">
                <a:solidFill>
                  <a:srgbClr val="FF0000"/>
                </a:solidFill>
              </a:rPr>
              <a:t>的文件描述符为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Unix</a:t>
            </a:r>
            <a:r>
              <a:rPr lang="zh-CN" altLang="en-US" dirty="0" smtClean="0">
                <a:solidFill>
                  <a:srgbClr val="FF0000"/>
                </a:solidFill>
              </a:rPr>
              <a:t>程序默认从</a:t>
            </a:r>
            <a:r>
              <a:rPr lang="en-US" altLang="zh-CN" dirty="0" err="1" smtClean="0">
                <a:solidFill>
                  <a:srgbClr val="FF0000"/>
                </a:solidFill>
              </a:rPr>
              <a:t>stdin</a:t>
            </a:r>
            <a:r>
              <a:rPr lang="zh-CN" altLang="en-US" dirty="0" smtClean="0">
                <a:solidFill>
                  <a:srgbClr val="FF0000"/>
                </a:solidFill>
              </a:rPr>
              <a:t>读取数据。</a:t>
            </a:r>
          </a:p>
          <a:p>
            <a:pPr latinLnBrk="1"/>
            <a:r>
              <a:rPr lang="zh-CN" altLang="en-US" dirty="0" smtClean="0">
                <a:solidFill>
                  <a:srgbClr val="FF0000"/>
                </a:solidFill>
              </a:rPr>
              <a:t>标准输出文件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stdout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err="1" smtClean="0">
                <a:solidFill>
                  <a:srgbClr val="FF0000"/>
                </a:solidFill>
              </a:rPr>
              <a:t>stdout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的文件描述符为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Unix</a:t>
            </a:r>
            <a:r>
              <a:rPr lang="zh-CN" altLang="en-US" dirty="0" smtClean="0">
                <a:solidFill>
                  <a:srgbClr val="FF0000"/>
                </a:solidFill>
              </a:rPr>
              <a:t>程序默认向</a:t>
            </a:r>
            <a:r>
              <a:rPr lang="en-US" altLang="zh-CN" dirty="0" err="1" smtClean="0">
                <a:solidFill>
                  <a:srgbClr val="FF0000"/>
                </a:solidFill>
              </a:rPr>
              <a:t>stdout</a:t>
            </a:r>
            <a:r>
              <a:rPr lang="zh-CN" altLang="en-US" dirty="0" smtClean="0">
                <a:solidFill>
                  <a:srgbClr val="FF0000"/>
                </a:solidFill>
              </a:rPr>
              <a:t>输出数据。</a:t>
            </a:r>
          </a:p>
          <a:p>
            <a:pPr latinLnBrk="1"/>
            <a:r>
              <a:rPr lang="zh-CN" altLang="en-US" dirty="0" smtClean="0">
                <a:solidFill>
                  <a:srgbClr val="FF0000"/>
                </a:solidFill>
              </a:rPr>
              <a:t>标准错误文件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stderr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err="1" smtClean="0">
                <a:solidFill>
                  <a:srgbClr val="FF0000"/>
                </a:solidFill>
              </a:rPr>
              <a:t>stderr</a:t>
            </a:r>
            <a:r>
              <a:rPr lang="zh-CN" altLang="en-US" dirty="0" smtClean="0">
                <a:solidFill>
                  <a:srgbClr val="FF0000"/>
                </a:solidFill>
              </a:rPr>
              <a:t>的文件描述符为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Unix</a:t>
            </a:r>
            <a:r>
              <a:rPr lang="zh-CN" altLang="en-US" dirty="0" smtClean="0">
                <a:solidFill>
                  <a:srgbClr val="FF0000"/>
                </a:solidFill>
              </a:rPr>
              <a:t>程序会向</a:t>
            </a:r>
            <a:r>
              <a:rPr lang="en-US" altLang="zh-CN" dirty="0" err="1" smtClean="0">
                <a:solidFill>
                  <a:srgbClr val="FF0000"/>
                </a:solidFill>
              </a:rPr>
              <a:t>stderr</a:t>
            </a:r>
            <a:r>
              <a:rPr lang="zh-CN" altLang="en-US" dirty="0" smtClean="0">
                <a:solidFill>
                  <a:srgbClr val="FF0000"/>
                </a:solidFill>
              </a:rPr>
              <a:t>流中写入错误信息。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3434</TotalTime>
  <Words>692</Words>
  <Application>WPS 演示</Application>
  <PresentationFormat>自定义</PresentationFormat>
  <Paragraphs>89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China</cp:lastModifiedBy>
  <cp:revision>1064</cp:revision>
  <dcterms:created xsi:type="dcterms:W3CDTF">2016-08-30T15:34:00Z</dcterms:created>
  <dcterms:modified xsi:type="dcterms:W3CDTF">2019-07-30T14:23:17Z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