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542" r:id="rId2"/>
    <p:sldId id="599" r:id="rId3"/>
    <p:sldId id="655" r:id="rId4"/>
    <p:sldId id="646" r:id="rId5"/>
    <p:sldId id="639" r:id="rId6"/>
    <p:sldId id="642" r:id="rId7"/>
    <p:sldId id="657" r:id="rId8"/>
    <p:sldId id="656" r:id="rId9"/>
    <p:sldId id="641" r:id="rId10"/>
    <p:sldId id="608" r:id="rId11"/>
    <p:sldId id="609" r:id="rId12"/>
    <p:sldId id="610" r:id="rId13"/>
    <p:sldId id="612" r:id="rId14"/>
    <p:sldId id="596" r:id="rId15"/>
  </p:sldIdLst>
  <p:sldSz cx="1080135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F2D4E"/>
    <a:srgbClr val="0D2541"/>
    <a:srgbClr val="163D6D"/>
    <a:srgbClr val="060F1E"/>
    <a:srgbClr val="243059"/>
    <a:srgbClr val="3E3E3E"/>
    <a:srgbClr val="FFFFFF"/>
    <a:srgbClr val="65C7DF"/>
    <a:srgbClr val="59C9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2" y="-110"/>
      </p:cViewPr>
      <p:guideLst>
        <p:guide orient="horz" pos="2148"/>
        <p:guide pos="3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143000"/>
            <a:ext cx="4873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1143000"/>
            <a:ext cx="4873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1143000"/>
            <a:ext cx="4873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08289" y="278056"/>
            <a:ext cx="0" cy="305291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82497"/>
            <a:ext cx="0" cy="296422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58779" y="236259"/>
            <a:ext cx="887173" cy="379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hyperlink" Target="http://ibaotu.com/pp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5" y="364201"/>
            <a:ext cx="9316165" cy="13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5" y="1820983"/>
            <a:ext cx="9316165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6" y="6340172"/>
            <a:ext cx="243030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pPr/>
              <a:t>8/5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50" y="6340172"/>
            <a:ext cx="364545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7" y="6340172"/>
            <a:ext cx="243030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74257" y="-144408"/>
            <a:ext cx="10974059" cy="7110359"/>
          </a:xfrm>
          <a:prstGeom prst="rect">
            <a:avLst/>
          </a:prstGeom>
          <a:gradFill>
            <a:gsLst>
              <a:gs pos="54000">
                <a:schemeClr val="bg1"/>
              </a:gs>
              <a:gs pos="2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5298" y="6565653"/>
            <a:ext cx="323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411872" y="6565653"/>
            <a:ext cx="3389486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5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" y="6558049"/>
            <a:ext cx="2452807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060F1E"/>
                </a:gs>
              </a:gsLst>
              <a:lin ang="108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08289" y="286924"/>
            <a:ext cx="0" cy="305291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91365"/>
            <a:ext cx="0" cy="296422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组1拷贝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675648" y="224224"/>
            <a:ext cx="852856" cy="3635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5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linux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11.jpeg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download/nginx-1.15.8.tar.gz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1"/>
          <p:cNvSpPr txBox="1"/>
          <p:nvPr>
            <p:custDataLst>
              <p:tags r:id="rId1"/>
            </p:custDataLst>
          </p:nvPr>
        </p:nvSpPr>
        <p:spPr>
          <a:xfrm>
            <a:off x="703213" y="2026337"/>
            <a:ext cx="91361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PA_圆角矩形 22"/>
          <p:cNvSpPr/>
          <p:nvPr>
            <p:custDataLst>
              <p:tags r:id="rId2"/>
            </p:custDataLst>
          </p:nvPr>
        </p:nvSpPr>
        <p:spPr>
          <a:xfrm>
            <a:off x="2700340" y="4727923"/>
            <a:ext cx="5402528" cy="29777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00459" y="5142444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7" name="PA_组合 20"/>
          <p:cNvGrpSpPr/>
          <p:nvPr>
            <p:custDataLst>
              <p:tags r:id="rId4"/>
            </p:custDataLst>
          </p:nvPr>
        </p:nvGrpSpPr>
        <p:grpSpPr>
          <a:xfrm>
            <a:off x="0" y="4450765"/>
            <a:ext cx="10801350" cy="71825"/>
            <a:chOff x="2190216" y="0"/>
            <a:chExt cx="7128792" cy="108012"/>
          </a:xfrm>
        </p:grpSpPr>
        <p:sp>
          <p:nvSpPr>
            <p:cNvPr id="9" name="矩形 8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5" name="Picture 1" descr="C:\Users\Administrator\Documents\Tencent Files\2087924818\FileRecv\Nginx那些事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97638" y="-147506"/>
            <a:ext cx="11049680" cy="700550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08147" y="2592198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20:05</a:t>
            </a:r>
            <a:r>
              <a:rPr lang="zh-CN" altLang="en-US" sz="3200" dirty="0" smtClean="0">
                <a:solidFill>
                  <a:srgbClr val="FF0000"/>
                </a:solidFill>
              </a:rPr>
              <a:t>开始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809" y="3249130"/>
            <a:ext cx="5051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main（</a:t>
            </a:r>
            <a:r>
              <a:rPr lang="zh-CN" altLang="en-US" sz="2000" dirty="0" smtClean="0"/>
              <a:t>全局设置）</a:t>
            </a:r>
            <a:endParaRPr lang="en-US" altLang="zh-CN" sz="2000" dirty="0" smtClean="0"/>
          </a:p>
          <a:p>
            <a:r>
              <a:rPr lang="en-US" sz="2000" dirty="0" smtClean="0"/>
              <a:t>events</a:t>
            </a:r>
            <a:r>
              <a:rPr lang="zh-CN" altLang="en-US" sz="2000" dirty="0" smtClean="0"/>
              <a:t>设定</a:t>
            </a:r>
            <a:r>
              <a:rPr lang="en-US" sz="2000" dirty="0" smtClean="0"/>
              <a:t>nginx</a:t>
            </a:r>
            <a:r>
              <a:rPr lang="zh-CN" altLang="en-US" sz="2000" dirty="0" smtClean="0"/>
              <a:t>的工作模式及连接数上限 </a:t>
            </a:r>
            <a:endParaRPr lang="en-US" altLang="zh-CN" sz="2000" dirty="0" smtClean="0"/>
          </a:p>
          <a:p>
            <a:r>
              <a:rPr lang="en-US" sz="2000" dirty="0" smtClean="0"/>
              <a:t>http </a:t>
            </a:r>
            <a:r>
              <a:rPr lang="zh-CN" altLang="en-US" sz="2000" dirty="0" smtClean="0"/>
              <a:t>服务器相关属性 </a:t>
            </a:r>
            <a:endParaRPr lang="en-US" altLang="zh-CN" sz="2000" dirty="0" smtClean="0"/>
          </a:p>
          <a:p>
            <a:r>
              <a:rPr lang="en-US" sz="2000" dirty="0" smtClean="0"/>
              <a:t>server（</a:t>
            </a:r>
            <a:r>
              <a:rPr lang="zh-CN" altLang="en-US" sz="2000" dirty="0" smtClean="0"/>
              <a:t>虚拟主机设置）</a:t>
            </a:r>
            <a:endParaRPr lang="en-US" altLang="zh-CN" sz="2000" dirty="0" smtClean="0"/>
          </a:p>
          <a:p>
            <a:r>
              <a:rPr lang="en-US" sz="2000" dirty="0" smtClean="0"/>
              <a:t>upstream（</a:t>
            </a:r>
            <a:r>
              <a:rPr lang="zh-CN" altLang="en-US" sz="2000" dirty="0" smtClean="0"/>
              <a:t>上游服务器设置，主要为反向代理、负载均衡相关配置） </a:t>
            </a:r>
            <a:endParaRPr lang="en-US" altLang="zh-CN" sz="2000" dirty="0" smtClean="0"/>
          </a:p>
          <a:p>
            <a:r>
              <a:rPr lang="en-US" sz="2000" dirty="0" smtClean="0"/>
              <a:t>location（URL</a:t>
            </a:r>
            <a:r>
              <a:rPr lang="zh-CN" altLang="en-US" sz="2000" dirty="0" smtClean="0"/>
              <a:t>匹配特定位置后的设置）</a:t>
            </a:r>
            <a:endParaRPr lang="en-US" sz="2000" dirty="0" smtClean="0"/>
          </a:p>
          <a:p>
            <a:endParaRPr lang="en-US" sz="2000" dirty="0" smtClean="0"/>
          </a:p>
          <a:p>
            <a:endParaRPr lang="zh-CN" alt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1084" y="221302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配置文件结构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63060" y="448965"/>
            <a:ext cx="3566265" cy="5689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190501"/>
                </a:solidFill>
              </a:rPr>
              <a:t>main</a:t>
            </a:r>
            <a:endParaRPr lang="zh-CN" altLang="en-US" dirty="0">
              <a:solidFill>
                <a:srgbClr val="19050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3309" y="1072529"/>
            <a:ext cx="2570832" cy="65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events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1261" y="2006311"/>
            <a:ext cx="2721997" cy="3858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3963" y="2431324"/>
            <a:ext cx="1983922" cy="1526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21153" y="2859441"/>
            <a:ext cx="1231685" cy="4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upstream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23908" y="3383729"/>
            <a:ext cx="1231685" cy="4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70105" y="4077444"/>
            <a:ext cx="1983922" cy="1526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17293" y="4505560"/>
            <a:ext cx="1231685" cy="4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upstream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20049" y="5029848"/>
            <a:ext cx="1231685" cy="4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37142" y="1508026"/>
          <a:ext cx="1922584" cy="861400"/>
        </p:xfrm>
        <a:graphic>
          <a:graphicData uri="http://schemas.openxmlformats.org/presentationml/2006/ole">
            <p:oleObj spid="_x0000_s2050" name="包装程序外壳对象" showAsIcon="1" r:id="rId3" imgW="2170800" imgH="863640" progId="Package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831" y="1679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日志格式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17" y="994439"/>
            <a:ext cx="10514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常用日志格式</a:t>
            </a:r>
            <a:endParaRPr lang="en-US" dirty="0" smtClean="0"/>
          </a:p>
          <a:p>
            <a:pPr fontAlgn="base"/>
            <a:r>
              <a:rPr lang="en-US" sz="1200" dirty="0" err="1" smtClean="0"/>
              <a:t>log_format</a:t>
            </a:r>
            <a:r>
              <a:rPr lang="en-US" sz="1200" dirty="0" smtClean="0"/>
              <a:t> main  '$</a:t>
            </a:r>
            <a:r>
              <a:rPr lang="en-US" sz="1200" dirty="0" err="1" smtClean="0"/>
              <a:t>remote_addr</a:t>
            </a:r>
            <a:r>
              <a:rPr lang="en-US" sz="1200" dirty="0" smtClean="0"/>
              <a:t> - $</a:t>
            </a:r>
            <a:r>
              <a:rPr lang="en-US" sz="1200" dirty="0" err="1" smtClean="0"/>
              <a:t>remote_user</a:t>
            </a:r>
            <a:r>
              <a:rPr lang="en-US" sz="1200" dirty="0" smtClean="0"/>
              <a:t> [</a:t>
            </a:r>
            <a:r>
              <a:rPr lang="en-US" sz="1200" dirty="0" err="1" smtClean="0"/>
              <a:t>stime_local</a:t>
            </a:r>
            <a:r>
              <a:rPr lang="en-US" sz="1200" dirty="0" smtClean="0"/>
              <a:t>] $request' '"$status" $</a:t>
            </a:r>
            <a:r>
              <a:rPr lang="en-US" sz="1200" dirty="0" err="1" smtClean="0"/>
              <a:t>body_bytes_sent</a:t>
            </a:r>
            <a:r>
              <a:rPr lang="en-US" sz="1200" dirty="0" smtClean="0"/>
              <a:t> "$</a:t>
            </a:r>
            <a:r>
              <a:rPr lang="en-US" sz="1200" dirty="0" err="1" smtClean="0"/>
              <a:t>http_referer</a:t>
            </a:r>
            <a:r>
              <a:rPr lang="en-US" sz="1200" dirty="0" smtClean="0"/>
              <a:t>"' '"$</a:t>
            </a:r>
            <a:r>
              <a:rPr lang="en-US" sz="1200" dirty="0" err="1" smtClean="0"/>
              <a:t>http_user_agent</a:t>
            </a:r>
            <a:r>
              <a:rPr lang="en-US" sz="1200" dirty="0" smtClean="0"/>
              <a:t>" "$</a:t>
            </a:r>
            <a:r>
              <a:rPr lang="en-US" sz="1200" dirty="0" err="1" smtClean="0"/>
              <a:t>http_x_forwarded_for</a:t>
            </a:r>
            <a:r>
              <a:rPr lang="en-US" sz="1200" dirty="0" smtClean="0"/>
              <a:t>"'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150" y="2081158"/>
          <a:ext cx="8446324" cy="3727238"/>
        </p:xfrm>
        <a:graphic>
          <a:graphicData uri="http://schemas.openxmlformats.org/drawingml/2006/table">
            <a:tbl>
              <a:tblPr/>
              <a:tblGrid>
                <a:gridCol w="2986962"/>
                <a:gridCol w="5459362"/>
              </a:tblGrid>
              <a:tr h="41409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$remote_addr</a:t>
                      </a:r>
                      <a:endParaRPr lang="en-US" sz="1100" dirty="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客户端的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ip</a:t>
                      </a:r>
                      <a:r>
                        <a:rPr lang="zh-CN" alt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地址</a:t>
                      </a:r>
                      <a:r>
                        <a:rPr lang="en-US" altLang="zh-CN" sz="1100" dirty="0">
                          <a:solidFill>
                            <a:srgbClr val="333333"/>
                          </a:solidFill>
                          <a:latin typeface="verdana"/>
                        </a:rPr>
                        <a:t>(</a:t>
                      </a:r>
                      <a:r>
                        <a:rPr lang="zh-CN" alt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代理服务器，显示代理服务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ip)</a:t>
                      </a:r>
                      <a:endParaRPr lang="en-US" sz="1100" dirty="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09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$remote_user</a:t>
                      </a:r>
                      <a:endParaRPr lang="en-US" sz="1100" dirty="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用于记录远程客户端的用户名称（一般为“</a:t>
                      </a:r>
                      <a:r>
                        <a:rPr lang="en-US" altLang="zh-CN" sz="1100" dirty="0">
                          <a:solidFill>
                            <a:srgbClr val="333333"/>
                          </a:solidFill>
                          <a:latin typeface="verdana"/>
                        </a:rPr>
                        <a:t>-”</a:t>
                      </a:r>
                      <a:r>
                        <a:rPr lang="zh-CN" alt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）</a:t>
                      </a:r>
                      <a:endParaRPr lang="zh-CN" altLang="en-US" sz="1100" dirty="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88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$time_local</a:t>
                      </a:r>
                      <a:endParaRPr 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用于记录访问时间和时区</a:t>
                      </a:r>
                      <a:endParaRPr lang="zh-CN" alt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09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$request</a:t>
                      </a:r>
                      <a:endParaRPr lang="en-US" sz="1100" dirty="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用于记录请求的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url</a:t>
                      </a:r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以及请求方法</a:t>
                      </a:r>
                      <a:endParaRPr lang="zh-CN" alt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09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$status</a:t>
                      </a:r>
                      <a:endParaRPr lang="en-US" sz="1100" dirty="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响应状态码，例如：</a:t>
                      </a: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verdana"/>
                        </a:rPr>
                        <a:t>200</a:t>
                      </a:r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成功、</a:t>
                      </a: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verdana"/>
                        </a:rPr>
                        <a:t>404</a:t>
                      </a:r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页面找不到等。</a:t>
                      </a:r>
                      <a:endParaRPr lang="zh-CN" alt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094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$body_bytes_sent</a:t>
                      </a:r>
                      <a:endParaRPr 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给客户端发送的文件主体内容字节数</a:t>
                      </a:r>
                      <a:endParaRPr lang="zh-CN" alt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094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$http_user_agent</a:t>
                      </a:r>
                      <a:endParaRPr 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用户所使用的代理（一般为浏览器）</a:t>
                      </a:r>
                      <a:endParaRPr lang="zh-CN" alt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769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$http_x_forwarded_for</a:t>
                      </a:r>
                      <a:endParaRPr 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可以记录客户端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IP，</a:t>
                      </a:r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通过代理服务器来记录客户端的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ip</a:t>
                      </a:r>
                      <a:r>
                        <a:rPr lang="zh-CN" altLang="en-US" sz="1100">
                          <a:solidFill>
                            <a:srgbClr val="333333"/>
                          </a:solidFill>
                          <a:latin typeface="verdana"/>
                        </a:rPr>
                        <a:t>地址</a:t>
                      </a:r>
                      <a:endParaRPr lang="zh-CN" alt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094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333333"/>
                          </a:solidFill>
                          <a:latin typeface="verdana"/>
                        </a:rPr>
                        <a:t>$http_referer</a:t>
                      </a:r>
                      <a:endParaRPr lang="en-US" sz="110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rgbClr val="333333"/>
                          </a:solidFill>
                          <a:latin typeface="verdana"/>
                        </a:rPr>
                        <a:t>可以记录用户是从哪个链接访问过来的</a:t>
                      </a:r>
                      <a:endParaRPr lang="zh-CN" altLang="en-US" sz="1100" dirty="0"/>
                    </a:p>
                  </a:txBody>
                  <a:tcPr marL="16877" marR="16877" marT="19001" marB="19001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83" y="1692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日志切割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77" y="1588449"/>
            <a:ext cx="8328408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#!/bin/bash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设置日志文件存放目录</a:t>
            </a:r>
          </a:p>
          <a:p>
            <a:r>
              <a:rPr lang="en-US" altLang="zh-CN" dirty="0" smtClean="0"/>
              <a:t>LOGS_PATH=/usr/local/nginx/logs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备分文件名称</a:t>
            </a:r>
          </a:p>
          <a:p>
            <a:r>
              <a:rPr lang="en-US" altLang="zh-CN" dirty="0" smtClean="0"/>
              <a:t>YESTERDAY=$(date -d "yesterday" </a:t>
            </a:r>
            <a:r>
              <a:rPr lang="en-US" dirty="0" smtClean="0"/>
              <a:t>+%Y%m%d%H%M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重命名日志文件</a:t>
            </a:r>
          </a:p>
          <a:p>
            <a:r>
              <a:rPr lang="en-US" altLang="zh-CN" dirty="0" smtClean="0"/>
              <a:t>mv ${LOGS_PATH}/access.log ${LOGS_PATH}/access_${YESTERDAY}.log</a:t>
            </a:r>
          </a:p>
          <a:p>
            <a:r>
              <a:rPr lang="en-US" altLang="zh-CN" dirty="0" smtClean="0"/>
              <a:t>mv ${LOGS_PATH}/error.log ${LOGS_PATH}/error_${YESTERDAY}.log</a:t>
            </a:r>
          </a:p>
          <a:p>
            <a:r>
              <a:rPr lang="en-US" altLang="zh-CN" dirty="0" smtClean="0"/>
              <a:t>## </a:t>
            </a:r>
            <a:r>
              <a:rPr lang="zh-CN" altLang="en-US" dirty="0" smtClean="0"/>
              <a:t>向 </a:t>
            </a:r>
            <a:r>
              <a:rPr lang="en-US" altLang="zh-CN" dirty="0" smtClean="0"/>
              <a:t>Nginx </a:t>
            </a:r>
            <a:r>
              <a:rPr lang="zh-CN" altLang="en-US" dirty="0" smtClean="0"/>
              <a:t>主进程发送 </a:t>
            </a:r>
            <a:r>
              <a:rPr lang="en-US" altLang="zh-CN" dirty="0" smtClean="0"/>
              <a:t>USR1 </a:t>
            </a:r>
            <a:r>
              <a:rPr lang="zh-CN" altLang="en-US" dirty="0" smtClean="0"/>
              <a:t>信号。</a:t>
            </a:r>
            <a:r>
              <a:rPr lang="en-US" altLang="zh-CN" dirty="0" smtClean="0"/>
              <a:t>USR1 </a:t>
            </a:r>
            <a:r>
              <a:rPr lang="zh-CN" altLang="en-US" dirty="0" smtClean="0"/>
              <a:t>信号是重新打开日志文件</a:t>
            </a:r>
          </a:p>
          <a:p>
            <a:r>
              <a:rPr lang="en-US" altLang="zh-CN" dirty="0" smtClean="0"/>
              <a:t>kill -USR1 $(cat /usr/local/nginx/logs/nginx.pid)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96411" y="1200096"/>
            <a:ext cx="34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、编写自动分割</a:t>
            </a:r>
            <a:r>
              <a:rPr lang="en-US" b="1" dirty="0" smtClean="0"/>
              <a:t>Nginx</a:t>
            </a:r>
            <a:r>
              <a:rPr lang="zh-CN" altLang="en-US" b="1" dirty="0" smtClean="0"/>
              <a:t>日志脚本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942" y="4600208"/>
            <a:ext cx="291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、设置</a:t>
            </a:r>
            <a:r>
              <a:rPr lang="en-US" b="1" dirty="0" smtClean="0">
                <a:hlinkClick r:id="rId2" tooltip="Linux知识库"/>
              </a:rPr>
              <a:t>Linux</a:t>
            </a:r>
            <a:r>
              <a:rPr lang="zh-CN" altLang="en-US" b="1" dirty="0" smtClean="0"/>
              <a:t>定时任务 </a:t>
            </a:r>
            <a:r>
              <a:rPr lang="en-US" altLang="zh-CN" b="1" dirty="0" smtClean="0"/>
              <a:t>cron</a:t>
            </a:r>
          </a:p>
          <a:p>
            <a:pPr lvl="0"/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0364" y="5176435"/>
            <a:ext cx="8335515" cy="524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0 * * * root /usr/local/nginx/logs/ngx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_log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.sh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481" y="2059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782" y="869202"/>
            <a:ext cx="261001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配置方式</a:t>
            </a:r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、基于域名的虚拟主机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、基于端口的虚拟主机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952" y="2374569"/>
            <a:ext cx="48149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 {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监听端口 </a:t>
            </a:r>
            <a:r>
              <a:rPr lang="en-US" altLang="zh-CN" dirty="0" smtClean="0"/>
              <a:t>80</a:t>
            </a:r>
          </a:p>
          <a:p>
            <a:r>
              <a:rPr lang="en-US" altLang="zh-CN" dirty="0" smtClean="0"/>
              <a:t>	listen 80;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监听域名</a:t>
            </a:r>
            <a:r>
              <a:rPr lang="en-US" altLang="zh-CN" dirty="0" smtClean="0"/>
              <a:t>abc.com;</a:t>
            </a:r>
          </a:p>
          <a:p>
            <a:r>
              <a:rPr lang="en-US" altLang="zh-CN" dirty="0" smtClean="0"/>
              <a:t>	server_name abc.com;</a:t>
            </a:r>
          </a:p>
          <a:p>
            <a:r>
              <a:rPr lang="en-US" altLang="zh-CN" dirty="0" smtClean="0"/>
              <a:t>	location / {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根目录路径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root abc;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默认跳转到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页面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index index.html;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353" y="808823"/>
            <a:ext cx="5361625" cy="508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9491131" y="5071500"/>
            <a:ext cx="824166" cy="927906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34602" y="5999412"/>
            <a:ext cx="173721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447689" y="3880107"/>
            <a:ext cx="177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Peter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323754" y="2376458"/>
            <a:ext cx="249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4872984" y="2396727"/>
            <a:ext cx="0" cy="9443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244843" y="3025043"/>
            <a:ext cx="0" cy="73725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4778134" y="2397357"/>
            <a:ext cx="461665" cy="1820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4620961" y="2394194"/>
            <a:ext cx="503501" cy="253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266784" y="2393560"/>
            <a:ext cx="2754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006939" y="3796498"/>
            <a:ext cx="41866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1" y="200382"/>
            <a:ext cx="19944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06" y="1203763"/>
            <a:ext cx="6550568" cy="4805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64" y="1069372"/>
            <a:ext cx="3932921" cy="4763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Nginx ("engine x") </a:t>
            </a:r>
            <a:r>
              <a:rPr lang="zh-CN" altLang="zh-CN" dirty="0" smtClean="0"/>
              <a:t>是一个高性能的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反向代理</a:t>
            </a:r>
            <a:r>
              <a:rPr lang="zh-CN" altLang="zh-CN" dirty="0" smtClean="0"/>
              <a:t>服务器，也是一个</a:t>
            </a:r>
            <a:r>
              <a:rPr lang="en-US" altLang="zh-CN" dirty="0" smtClean="0"/>
              <a:t> IMAP/POP3/SMTP 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专为性能优化而开发，实现上非常注重效率 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、作为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服务器，有以下特性：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处理静态文件，索引文件自动索引．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反向代理加速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容错．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，简单的负载均衡和容错．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模块化的结构。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 支持 </a:t>
            </a:r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TLSSNI</a:t>
            </a:r>
            <a:r>
              <a:rPr lang="zh-CN" altLang="en-US" dirty="0" smtClean="0"/>
              <a:t>．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835" y="215475"/>
            <a:ext cx="9100574" cy="560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3" y="200382"/>
            <a:ext cx="55851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在架构体系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中的位置与功用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64" y="1069369"/>
            <a:ext cx="3932921" cy="4486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、网关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面向客户的总入口。</a:t>
            </a:r>
            <a:endParaRPr lang="en-US" altLang="zh-CN" dirty="0" smtClean="0"/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虚拟主机</a:t>
            </a:r>
            <a:endParaRPr lang="zh-CN" altLang="en-US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为不同域名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/</a:t>
            </a:r>
            <a:r>
              <a:rPr lang="zh-CN" altLang="en-US" dirty="0" smtClean="0"/>
              <a:t>端口提供服务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、路由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使用反向代理，整合后面服务为一个完整业务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、静态服务器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en-US" altLang="zh-CN" dirty="0" err="1" smtClean="0"/>
              <a:t>mvvm</a:t>
            </a:r>
            <a:r>
              <a:rPr lang="zh-CN" altLang="en-US" dirty="0" smtClean="0"/>
              <a:t>模式中，用来发布</a:t>
            </a:r>
            <a:r>
              <a:rPr lang="en-US" altLang="zh-CN" dirty="0" smtClean="0"/>
              <a:t>html/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img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、负载集群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，负载多个</a:t>
            </a:r>
            <a:r>
              <a:rPr lang="en-US" altLang="zh-CN" dirty="0" smtClean="0"/>
              <a:t>tomcat</a:t>
            </a:r>
          </a:p>
        </p:txBody>
      </p:sp>
      <p:sp>
        <p:nvSpPr>
          <p:cNvPr id="69" name="矩形 68"/>
          <p:cNvSpPr/>
          <p:nvPr/>
        </p:nvSpPr>
        <p:spPr>
          <a:xfrm>
            <a:off x="5738886" y="2306660"/>
            <a:ext cx="3824612" cy="4384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Nginx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负载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46312" y="3165952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商品服务器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156062" y="3160103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订单服务器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2" name="棱台 71"/>
          <p:cNvSpPr/>
          <p:nvPr/>
        </p:nvSpPr>
        <p:spPr>
          <a:xfrm>
            <a:off x="7039558" y="289409"/>
            <a:ext cx="1518940" cy="789294"/>
          </a:xfrm>
          <a:prstGeom prst="bevel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浏览器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73" name="直接箭头连接符 72"/>
          <p:cNvCxnSpPr>
            <a:stCxn id="72" idx="2"/>
            <a:endCxn id="99" idx="3"/>
          </p:cNvCxnSpPr>
          <p:nvPr/>
        </p:nvCxnSpPr>
        <p:spPr>
          <a:xfrm rot="5400000">
            <a:off x="7579660" y="1255242"/>
            <a:ext cx="395915" cy="4283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4" name="直接箭头连接符 73"/>
          <p:cNvCxnSpPr>
            <a:stCxn id="69" idx="2"/>
            <a:endCxn id="70" idx="0"/>
          </p:cNvCxnSpPr>
          <p:nvPr/>
        </p:nvCxnSpPr>
        <p:spPr>
          <a:xfrm rot="5400000">
            <a:off x="7049300" y="2564062"/>
            <a:ext cx="420796" cy="78298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5" name="直接箭头连接符 74"/>
          <p:cNvCxnSpPr>
            <a:stCxn id="69" idx="2"/>
            <a:endCxn id="71" idx="0"/>
          </p:cNvCxnSpPr>
          <p:nvPr/>
        </p:nvCxnSpPr>
        <p:spPr>
          <a:xfrm rot="16200000" flipH="1">
            <a:off x="7957103" y="2439241"/>
            <a:ext cx="414945" cy="102677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520269" y="4089717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43079" y="4083867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655285" y="4241728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790303" y="4393741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278097" y="4235878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413113" y="4387890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服务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82" name="直接箭头连接符 81"/>
          <p:cNvCxnSpPr>
            <a:stCxn id="86" idx="2"/>
            <a:endCxn id="76" idx="0"/>
          </p:cNvCxnSpPr>
          <p:nvPr/>
        </p:nvCxnSpPr>
        <p:spPr>
          <a:xfrm rot="16200000" flipH="1">
            <a:off x="6773269" y="3820820"/>
            <a:ext cx="420959" cy="11683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3" name="直接箭头连接符 82"/>
          <p:cNvCxnSpPr>
            <a:stCxn id="86" idx="2"/>
            <a:endCxn id="77" idx="0"/>
          </p:cNvCxnSpPr>
          <p:nvPr/>
        </p:nvCxnSpPr>
        <p:spPr>
          <a:xfrm rot="16200000" flipH="1">
            <a:off x="7587603" y="3006489"/>
            <a:ext cx="415109" cy="173964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4" name="直接箭头连接符 83"/>
          <p:cNvCxnSpPr>
            <a:stCxn id="87" idx="2"/>
            <a:endCxn id="76" idx="0"/>
          </p:cNvCxnSpPr>
          <p:nvPr/>
        </p:nvCxnSpPr>
        <p:spPr>
          <a:xfrm rot="5400000">
            <a:off x="7670834" y="3025469"/>
            <a:ext cx="435580" cy="169291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5" name="直接箭头连接符 84"/>
          <p:cNvCxnSpPr>
            <a:stCxn id="87" idx="2"/>
            <a:endCxn id="77" idx="0"/>
          </p:cNvCxnSpPr>
          <p:nvPr/>
        </p:nvCxnSpPr>
        <p:spPr>
          <a:xfrm rot="5400000">
            <a:off x="8485169" y="3833950"/>
            <a:ext cx="429729" cy="7010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6403434" y="3247804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商品服务器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213186" y="3233184"/>
            <a:ext cx="1043788" cy="4209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订单服务器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7257674" y="5446128"/>
            <a:ext cx="615366" cy="611087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9" name="流程图: 磁盘 88"/>
          <p:cNvSpPr/>
          <p:nvPr/>
        </p:nvSpPr>
        <p:spPr>
          <a:xfrm>
            <a:off x="8109317" y="5440279"/>
            <a:ext cx="615366" cy="611087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从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90" name="流程图: 磁盘 89"/>
          <p:cNvSpPr/>
          <p:nvPr/>
        </p:nvSpPr>
        <p:spPr>
          <a:xfrm>
            <a:off x="8992120" y="5451973"/>
            <a:ext cx="615366" cy="611087"/>
          </a:xfrm>
          <a:prstGeom prst="flowChartMagneticDisk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从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91" name="直接箭头连接符 90"/>
          <p:cNvCxnSpPr>
            <a:stCxn id="79" idx="2"/>
            <a:endCxn id="88" idx="1"/>
          </p:cNvCxnSpPr>
          <p:nvPr/>
        </p:nvCxnSpPr>
        <p:spPr>
          <a:xfrm rot="16200000" flipH="1">
            <a:off x="7123063" y="5003825"/>
            <a:ext cx="631434" cy="25316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2" name="直接箭头连接符 91"/>
          <p:cNvCxnSpPr>
            <a:stCxn id="79" idx="2"/>
            <a:endCxn id="89" idx="1"/>
          </p:cNvCxnSpPr>
          <p:nvPr/>
        </p:nvCxnSpPr>
        <p:spPr>
          <a:xfrm rot="16200000" flipH="1">
            <a:off x="7551810" y="4575080"/>
            <a:ext cx="625588" cy="11048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3" name="直接箭头连接符 92"/>
          <p:cNvCxnSpPr>
            <a:stCxn id="81" idx="2"/>
            <a:endCxn id="88" idx="1"/>
          </p:cNvCxnSpPr>
          <p:nvPr/>
        </p:nvCxnSpPr>
        <p:spPr>
          <a:xfrm rot="5400000">
            <a:off x="7931543" y="4442654"/>
            <a:ext cx="637285" cy="136965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4" name="直接箭头连接符 93"/>
          <p:cNvCxnSpPr>
            <a:stCxn id="81" idx="2"/>
            <a:endCxn id="90" idx="1"/>
          </p:cNvCxnSpPr>
          <p:nvPr/>
        </p:nvCxnSpPr>
        <p:spPr>
          <a:xfrm rot="16200000" flipH="1">
            <a:off x="8795844" y="4948010"/>
            <a:ext cx="643131" cy="36479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95" name="折角形 94"/>
          <p:cNvSpPr/>
          <p:nvPr/>
        </p:nvSpPr>
        <p:spPr>
          <a:xfrm>
            <a:off x="5699787" y="5367193"/>
            <a:ext cx="521891" cy="622665"/>
          </a:xfrm>
          <a:prstGeom prst="foldedCorne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96" name="折角形 95"/>
          <p:cNvSpPr/>
          <p:nvPr/>
        </p:nvSpPr>
        <p:spPr>
          <a:xfrm>
            <a:off x="5834803" y="5519204"/>
            <a:ext cx="521891" cy="622665"/>
          </a:xfrm>
          <a:prstGeom prst="foldedCorne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97" name="折角形 96"/>
          <p:cNvSpPr/>
          <p:nvPr/>
        </p:nvSpPr>
        <p:spPr>
          <a:xfrm>
            <a:off x="5969820" y="5671217"/>
            <a:ext cx="521891" cy="622665"/>
          </a:xfrm>
          <a:prstGeom prst="foldedCorner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ES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98" name="直接箭头连接符 97"/>
          <p:cNvCxnSpPr>
            <a:stCxn id="79" idx="2"/>
            <a:endCxn id="97" idx="3"/>
          </p:cNvCxnSpPr>
          <p:nvPr/>
        </p:nvCxnSpPr>
        <p:spPr>
          <a:xfrm rot="5400000">
            <a:off x="6318029" y="4988381"/>
            <a:ext cx="1167860" cy="82048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99" name="云形标注 98"/>
          <p:cNvSpPr/>
          <p:nvPr/>
        </p:nvSpPr>
        <p:spPr>
          <a:xfrm>
            <a:off x="7008413" y="1447040"/>
            <a:ext cx="1495571" cy="482345"/>
          </a:xfrm>
          <a:prstGeom prst="cloudCallou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网络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cs typeface="+mn-cs"/>
              </a:rPr>
              <a:t>cdn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cxnSp>
        <p:nvCxnSpPr>
          <p:cNvPr id="100" name="直接箭头连接符 99"/>
          <p:cNvCxnSpPr>
            <a:stCxn id="99" idx="1"/>
            <a:endCxn id="69" idx="0"/>
          </p:cNvCxnSpPr>
          <p:nvPr/>
        </p:nvCxnSpPr>
        <p:spPr>
          <a:xfrm rot="5400000">
            <a:off x="7514801" y="2065256"/>
            <a:ext cx="377787" cy="10501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8" y="200382"/>
            <a:ext cx="34307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的模块化设计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" y="1062524"/>
            <a:ext cx="3844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核心模块</a:t>
            </a:r>
          </a:p>
          <a:p>
            <a:r>
              <a:rPr lang="zh-CN" altLang="en-US" sz="1400" dirty="0" smtClean="0"/>
              <a:t>正常运行必不可少的模块，提供错误日志记录、配置文件解析、事件驱动机制、进程管理等核心功能。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标准 </a:t>
            </a:r>
            <a:r>
              <a:rPr lang="en-US" altLang="zh-CN" b="1" dirty="0" smtClean="0"/>
              <a:t>HTTP </a:t>
            </a:r>
            <a:r>
              <a:rPr lang="zh-CN" altLang="en-US" b="1" dirty="0" smtClean="0"/>
              <a:t>模块</a:t>
            </a:r>
          </a:p>
          <a:p>
            <a:r>
              <a:rPr lang="zh-CN" altLang="en-US" sz="1400" dirty="0" smtClean="0"/>
              <a:t>提供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协议解析相关的功能，</a:t>
            </a:r>
            <a:endParaRPr lang="en-US" altLang="zh-CN" sz="1400" dirty="0" smtClean="0"/>
          </a:p>
          <a:p>
            <a:r>
              <a:rPr lang="zh-CN" altLang="en-US" sz="1400" dirty="0" smtClean="0"/>
              <a:t>如：端口配置、网页编码设置、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响应头设置等。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可选 </a:t>
            </a:r>
            <a:r>
              <a:rPr lang="en-US" altLang="zh-CN" b="1" dirty="0" smtClean="0"/>
              <a:t>HTTP </a:t>
            </a:r>
            <a:r>
              <a:rPr lang="zh-CN" altLang="en-US" b="1" dirty="0" smtClean="0"/>
              <a:t>模块</a:t>
            </a:r>
          </a:p>
          <a:p>
            <a:r>
              <a:rPr lang="zh-CN" altLang="en-US" sz="1400" dirty="0" smtClean="0"/>
              <a:t>用于扩展标准的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功能，让 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能处理一些特殊的服务，</a:t>
            </a:r>
            <a:endParaRPr lang="en-US" altLang="zh-CN" sz="1400" dirty="0" smtClean="0"/>
          </a:p>
          <a:p>
            <a:r>
              <a:rPr lang="zh-CN" altLang="en-US" sz="1400" dirty="0" smtClean="0"/>
              <a:t>如：</a:t>
            </a:r>
            <a:r>
              <a:rPr lang="en-US" altLang="zh-CN" sz="1400" dirty="0" smtClean="0"/>
              <a:t>Flash </a:t>
            </a:r>
            <a:r>
              <a:rPr lang="zh-CN" altLang="en-US" sz="1400" dirty="0" smtClean="0"/>
              <a:t>多媒体传输、解析 </a:t>
            </a:r>
            <a:r>
              <a:rPr lang="en-US" altLang="zh-CN" sz="1400" dirty="0" err="1" smtClean="0"/>
              <a:t>GeoIP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请求、</a:t>
            </a:r>
            <a:r>
              <a:rPr lang="en-US" altLang="zh-CN" sz="1400" dirty="0" smtClean="0"/>
              <a:t>SSL </a:t>
            </a:r>
            <a:r>
              <a:rPr lang="zh-CN" altLang="en-US" sz="1400" dirty="0" smtClean="0"/>
              <a:t>支持等。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邮件服务模块</a:t>
            </a:r>
          </a:p>
          <a:p>
            <a:r>
              <a:rPr lang="zh-CN" altLang="en-US" sz="1400" dirty="0" smtClean="0"/>
              <a:t>用于支持 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的邮件服务，包括对 </a:t>
            </a:r>
            <a:r>
              <a:rPr lang="en-US" altLang="zh-CN" sz="1400" dirty="0" smtClean="0"/>
              <a:t>POP3 </a:t>
            </a:r>
            <a:r>
              <a:rPr lang="zh-CN" altLang="en-US" sz="1400" dirty="0" smtClean="0"/>
              <a:t>协议、</a:t>
            </a:r>
            <a:r>
              <a:rPr lang="en-US" altLang="zh-CN" sz="1400" dirty="0" smtClean="0"/>
              <a:t>IMAP </a:t>
            </a:r>
            <a:r>
              <a:rPr lang="zh-CN" altLang="en-US" sz="1400" dirty="0" smtClean="0"/>
              <a:t>协议和 </a:t>
            </a:r>
            <a:r>
              <a:rPr lang="en-US" altLang="zh-CN" sz="1400" dirty="0" smtClean="0"/>
              <a:t>SMTP </a:t>
            </a:r>
            <a:r>
              <a:rPr lang="zh-CN" altLang="en-US" sz="1400" dirty="0" smtClean="0"/>
              <a:t>协议的支持。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b="1" dirty="0" smtClean="0"/>
              <a:t>第三方模块</a:t>
            </a:r>
          </a:p>
          <a:p>
            <a:r>
              <a:rPr lang="zh-CN" altLang="en-US" sz="1400" dirty="0" smtClean="0"/>
              <a:t>为了扩展 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服务器应用，完成开发者自定义功能，如：</a:t>
            </a:r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支持、</a:t>
            </a:r>
            <a:r>
              <a:rPr lang="en-US" altLang="zh-CN" sz="1400" dirty="0" err="1" smtClean="0"/>
              <a:t>Lua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支持等。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7333" y="718317"/>
            <a:ext cx="6714021" cy="576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021" y="230667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多进程模型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74" y="880591"/>
            <a:ext cx="4248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master</a:t>
            </a:r>
            <a:r>
              <a:rPr lang="zh-CN" altLang="en-US" sz="2000" dirty="0" smtClean="0"/>
              <a:t>主要管理</a:t>
            </a:r>
            <a:r>
              <a:rPr lang="en-US" sz="2000" dirty="0" smtClean="0"/>
              <a:t>worker</a:t>
            </a:r>
            <a:r>
              <a:rPr lang="zh-CN" altLang="en-US" sz="2000" dirty="0" smtClean="0"/>
              <a:t>进程，包含：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接收来自外界的信号，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向各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进程发送信号，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监控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进程的运行状态，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当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进程退出后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异常情况下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r>
              <a:rPr lang="zh-CN" altLang="en-US" sz="2000" dirty="0" smtClean="0">
                <a:solidFill>
                  <a:srgbClr val="C00000"/>
                </a:solidFill>
              </a:rPr>
              <a:t>，会自动重新启动新的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进程。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975" y="3053680"/>
            <a:ext cx="40249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发送信号的方式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kill -QUIT  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进程号 安全停止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kil -TERM  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进程号 立即停止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停止</a:t>
            </a:r>
            <a:r>
              <a:rPr lang="en-US" sz="2000" dirty="0" smtClean="0">
                <a:solidFill>
                  <a:srgbClr val="C00000"/>
                </a:solidFill>
              </a:rPr>
              <a:t>nginx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stop  </a:t>
            </a:r>
            <a:r>
              <a:rPr lang="zh-CN" altLang="en-US" sz="2000" dirty="0" smtClean="0">
                <a:solidFill>
                  <a:srgbClr val="C00000"/>
                </a:solidFill>
              </a:rPr>
              <a:t>停止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quit</a:t>
            </a:r>
            <a:r>
              <a:rPr lang="zh-CN" altLang="en-US" sz="2000" dirty="0" smtClean="0">
                <a:solidFill>
                  <a:srgbClr val="C00000"/>
                </a:solidFill>
              </a:rPr>
              <a:t>退出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reload </a:t>
            </a:r>
            <a:r>
              <a:rPr lang="zh-CN" altLang="en-US" sz="2000" dirty="0" smtClean="0">
                <a:solidFill>
                  <a:srgbClr val="C00000"/>
                </a:solidFill>
              </a:rPr>
              <a:t>重新加载</a:t>
            </a:r>
            <a:r>
              <a:rPr lang="en-US" sz="2000" dirty="0" smtClean="0">
                <a:solidFill>
                  <a:srgbClr val="C00000"/>
                </a:solidFill>
              </a:rPr>
              <a:t>nginx.conf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2371" y="837618"/>
            <a:ext cx="810101" cy="912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90911" y="2336022"/>
            <a:ext cx="1239952" cy="493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59226" y="3623469"/>
            <a:ext cx="1482432" cy="7445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（事件处理）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004579" y="3607959"/>
            <a:ext cx="1482432" cy="7445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（事件处理）</a:t>
            </a:r>
          </a:p>
        </p:txBody>
      </p:sp>
      <p:sp>
        <p:nvSpPr>
          <p:cNvPr id="9" name="矩形 8"/>
          <p:cNvSpPr/>
          <p:nvPr/>
        </p:nvSpPr>
        <p:spPr>
          <a:xfrm>
            <a:off x="6067495" y="5221146"/>
            <a:ext cx="810101" cy="912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96081" y="5214941"/>
            <a:ext cx="810101" cy="912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66225" y="5218040"/>
            <a:ext cx="810101" cy="912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85286" y="5221144"/>
            <a:ext cx="810101" cy="912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0"/>
            <a:endCxn id="7" idx="2"/>
          </p:cNvCxnSpPr>
          <p:nvPr/>
        </p:nvCxnSpPr>
        <p:spPr>
          <a:xfrm rot="5400000" flipH="1" flipV="1">
            <a:off x="6209934" y="4630636"/>
            <a:ext cx="853131" cy="327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>
          <a:xfrm rot="16200000" flipV="1">
            <a:off x="6677326" y="4491137"/>
            <a:ext cx="846925" cy="600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0"/>
            <a:endCxn id="8" idx="2"/>
          </p:cNvCxnSpPr>
          <p:nvPr/>
        </p:nvCxnSpPr>
        <p:spPr>
          <a:xfrm rot="5400000" flipH="1" flipV="1">
            <a:off x="8133745" y="4609099"/>
            <a:ext cx="868639" cy="355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  <a:endCxn id="8" idx="2"/>
          </p:cNvCxnSpPr>
          <p:nvPr/>
        </p:nvCxnSpPr>
        <p:spPr>
          <a:xfrm rot="16200000" flipV="1">
            <a:off x="8625771" y="4472536"/>
            <a:ext cx="865536" cy="625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2835" y="46813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95290" y="47030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172673" y="46596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051661" y="46813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cxnSp>
        <p:nvCxnSpPr>
          <p:cNvPr id="21" name="直接箭头连接符 20"/>
          <p:cNvCxnSpPr>
            <a:stCxn id="6" idx="2"/>
            <a:endCxn id="7" idx="0"/>
          </p:cNvCxnSpPr>
          <p:nvPr/>
        </p:nvCxnSpPr>
        <p:spPr>
          <a:xfrm rot="5400000">
            <a:off x="6958578" y="2671153"/>
            <a:ext cx="794184" cy="1110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rot="16200000" flipH="1">
            <a:off x="7939007" y="2801176"/>
            <a:ext cx="778671" cy="83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3835" y="30464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信号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4935" y="30309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信号</a:t>
            </a:r>
            <a:endParaRPr lang="zh-CN" altLang="en-US" sz="1200" dirty="0"/>
          </a:p>
        </p:txBody>
      </p:sp>
      <p:cxnSp>
        <p:nvCxnSpPr>
          <p:cNvPr id="25" name="直接箭头连接符 24"/>
          <p:cNvCxnSpPr>
            <a:endCxn id="6" idx="0"/>
          </p:cNvCxnSpPr>
          <p:nvPr/>
        </p:nvCxnSpPr>
        <p:spPr>
          <a:xfrm rot="5400000">
            <a:off x="7645129" y="2061992"/>
            <a:ext cx="539797" cy="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61286" y="1898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信号接收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018" y="230658"/>
            <a:ext cx="50497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的异步非阻塞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--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惊群方式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935" y="2248699"/>
            <a:ext cx="4934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传统的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epoll</a:t>
            </a:r>
            <a:r>
              <a:rPr lang="zh-CN" altLang="en-US" sz="2000" dirty="0" smtClean="0"/>
              <a:t>方式（忙轮询）：</a:t>
            </a:r>
            <a:endParaRPr lang="en-US" altLang="zh-CN" sz="2000" dirty="0" smtClean="0"/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1</a:t>
            </a:r>
            <a:r>
              <a:rPr lang="zh-CN" altLang="en-US" sz="1400" dirty="0" smtClean="0">
                <a:solidFill>
                  <a:srgbClr val="C00000"/>
                </a:solidFill>
              </a:rPr>
              <a:t>、新连接来了，大家一哄而步，谁抢到算谁的（没抢到的无用功）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</a:rPr>
              <a:t>、收集所有的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tcp</a:t>
            </a:r>
            <a:r>
              <a:rPr lang="zh-CN" altLang="en-US" sz="1400" dirty="0" smtClean="0">
                <a:solidFill>
                  <a:srgbClr val="C00000"/>
                </a:solidFill>
              </a:rPr>
              <a:t>连接，把套接字传给操作系统处理数据给我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52" y="3783334"/>
            <a:ext cx="374051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Epoll</a:t>
            </a:r>
            <a:r>
              <a:rPr lang="zh-CN" altLang="en-US" sz="2000" dirty="0" smtClean="0"/>
              <a:t>模式：</a:t>
            </a:r>
          </a:p>
          <a:p>
            <a:r>
              <a:rPr lang="en-US" altLang="en-US" sz="1400" dirty="0" smtClean="0">
                <a:solidFill>
                  <a:srgbClr val="C00000"/>
                </a:solidFill>
              </a:rPr>
              <a:t>1</a:t>
            </a:r>
            <a:r>
              <a:rPr lang="zh-CN" altLang="en-US" sz="1400" dirty="0" smtClean="0">
                <a:solidFill>
                  <a:srgbClr val="C00000"/>
                </a:solidFill>
              </a:rPr>
              <a:t>、惊群（与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epoll</a:t>
            </a:r>
            <a:r>
              <a:rPr lang="zh-CN" altLang="en-US" sz="1400" dirty="0" smtClean="0">
                <a:solidFill>
                  <a:srgbClr val="C00000"/>
                </a:solidFill>
              </a:rPr>
              <a:t>方式一样）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</a:rPr>
              <a:t>、内核把事件写入</a:t>
            </a:r>
            <a:r>
              <a:rPr lang="en-US" altLang="zh-CN" sz="1400" dirty="0" smtClean="0">
                <a:solidFill>
                  <a:srgbClr val="C00000"/>
                </a:solidFill>
              </a:rPr>
              <a:t>Map</a:t>
            </a:r>
            <a:r>
              <a:rPr lang="zh-CN" altLang="en-US" sz="1400" dirty="0" smtClean="0">
                <a:solidFill>
                  <a:srgbClr val="C00000"/>
                </a:solidFill>
              </a:rPr>
              <a:t>，方便快速查找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--</a:t>
            </a:r>
            <a:r>
              <a:rPr lang="zh-CN" altLang="en-US" sz="1400" dirty="0" smtClean="0">
                <a:solidFill>
                  <a:srgbClr val="C00000"/>
                </a:solidFill>
              </a:rPr>
              <a:t>发生</a:t>
            </a:r>
            <a:r>
              <a:rPr lang="en-US" altLang="zh-CN" sz="1400" dirty="0" smtClean="0">
                <a:solidFill>
                  <a:srgbClr val="C00000"/>
                </a:solidFill>
              </a:rPr>
              <a:t>IO</a:t>
            </a:r>
            <a:r>
              <a:rPr lang="zh-CN" altLang="en-US" sz="1400" dirty="0" smtClean="0">
                <a:solidFill>
                  <a:srgbClr val="C00000"/>
                </a:solidFill>
              </a:rPr>
              <a:t>事件时，内核到</a:t>
            </a:r>
            <a:r>
              <a:rPr lang="en-US" altLang="zh-CN" sz="1400" dirty="0" smtClean="0">
                <a:solidFill>
                  <a:srgbClr val="C00000"/>
                </a:solidFill>
              </a:rPr>
              <a:t>Map</a:t>
            </a:r>
            <a:r>
              <a:rPr lang="zh-CN" altLang="en-US" sz="1400" dirty="0" smtClean="0">
                <a:solidFill>
                  <a:srgbClr val="C00000"/>
                </a:solidFill>
              </a:rPr>
              <a:t>中查找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my_events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21866" y="1571188"/>
            <a:ext cx="1170146" cy="4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05665" y="3435864"/>
            <a:ext cx="677108" cy="1074219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网卡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爆炸形 2 29"/>
          <p:cNvSpPr/>
          <p:nvPr/>
        </p:nvSpPr>
        <p:spPr>
          <a:xfrm>
            <a:off x="5193652" y="2128565"/>
            <a:ext cx="810101" cy="38003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051" y="3800694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922740" y="3131847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922740" y="3283859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922740" y="3435871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922740" y="3587884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922740" y="3739895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922740" y="3891907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922740" y="4043917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22740" y="4195932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922740" y="4347943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922740" y="4499955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922740" y="4651966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922740" y="4803980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922740" y="4955991"/>
            <a:ext cx="954120" cy="158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箭头 45"/>
          <p:cNvSpPr/>
          <p:nvPr/>
        </p:nvSpPr>
        <p:spPr>
          <a:xfrm>
            <a:off x="8074011" y="2098166"/>
            <a:ext cx="2007251" cy="537109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7" name="左箭头 46"/>
          <p:cNvSpPr/>
          <p:nvPr/>
        </p:nvSpPr>
        <p:spPr>
          <a:xfrm>
            <a:off x="8101015" y="2848090"/>
            <a:ext cx="2007251" cy="537109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8" name="左箭头 47"/>
          <p:cNvSpPr/>
          <p:nvPr/>
        </p:nvSpPr>
        <p:spPr>
          <a:xfrm>
            <a:off x="8092014" y="3608150"/>
            <a:ext cx="2007251" cy="537109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9" name="左箭头 48"/>
          <p:cNvSpPr/>
          <p:nvPr/>
        </p:nvSpPr>
        <p:spPr>
          <a:xfrm>
            <a:off x="8101015" y="4378346"/>
            <a:ext cx="2007251" cy="537109"/>
          </a:xfrm>
          <a:prstGeom prst="leftArrow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线程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55" name="椭圆形标注 54"/>
          <p:cNvSpPr/>
          <p:nvPr/>
        </p:nvSpPr>
        <p:spPr>
          <a:xfrm>
            <a:off x="5022627" y="567913"/>
            <a:ext cx="2151270" cy="891804"/>
          </a:xfrm>
          <a:prstGeom prst="wedgeEllipseCallout">
            <a:avLst>
              <a:gd name="adj1" fmla="val 37287"/>
              <a:gd name="adj2" fmla="val 22954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</a:rPr>
              <a:t>活跃连接来了，快抢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70" y="200382"/>
            <a:ext cx="26981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代理与反向代理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64" y="1069373"/>
            <a:ext cx="3932921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b="1" dirty="0" err="1" smtClean="0">
                <a:sym typeface="+mn-ea"/>
              </a:rPr>
              <a:t>代理</a:t>
            </a:r>
            <a:endParaRPr lang="en-US" altLang="zh-CN" dirty="0" smtClean="0">
              <a:sym typeface="+mn-ea"/>
            </a:endParaRPr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sz="1400" dirty="0" err="1" smtClean="0">
                <a:sym typeface="+mn-ea"/>
              </a:rPr>
              <a:t>意思是一个位于客户端和原始服务器</a:t>
            </a:r>
            <a:r>
              <a:rPr lang="en-US" altLang="zh-CN" sz="1400" dirty="0" smtClean="0">
                <a:sym typeface="+mn-ea"/>
              </a:rPr>
              <a:t>(origin server)</a:t>
            </a:r>
            <a:r>
              <a:rPr lang="en-US" altLang="zh-CN" sz="1400" dirty="0" err="1" smtClean="0">
                <a:sym typeface="+mn-ea"/>
              </a:rPr>
              <a:t>之间的服务器，为了从原始服务器取得内容，客户端向代理发送一个请求并指定目标</a:t>
            </a:r>
            <a:r>
              <a:rPr lang="en-US" altLang="zh-CN" sz="1400" dirty="0" smtClean="0">
                <a:sym typeface="+mn-ea"/>
              </a:rPr>
              <a:t>(</a:t>
            </a:r>
            <a:r>
              <a:rPr lang="en-US" altLang="zh-CN" sz="1400" dirty="0" err="1" smtClean="0">
                <a:sym typeface="+mn-ea"/>
              </a:rPr>
              <a:t>原始服务器</a:t>
            </a:r>
            <a:r>
              <a:rPr lang="en-US" altLang="zh-CN" sz="1400" dirty="0" smtClean="0">
                <a:sym typeface="+mn-ea"/>
              </a:rPr>
              <a:t>)，</a:t>
            </a:r>
            <a:r>
              <a:rPr lang="en-US" altLang="zh-CN" sz="1400" dirty="0" err="1" smtClean="0">
                <a:sym typeface="+mn-ea"/>
              </a:rPr>
              <a:t>然后代理向原始服务器转交请求并将获得的内容返回给客户端</a:t>
            </a:r>
            <a:r>
              <a:rPr lang="en-US" altLang="zh-CN" sz="1400" dirty="0" smtClean="0">
                <a:sym typeface="+mn-ea"/>
              </a:rPr>
              <a:t>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b="1" dirty="0" err="1" smtClean="0">
                <a:sym typeface="+mn-ea"/>
              </a:rPr>
              <a:t>反向代理</a:t>
            </a:r>
            <a:r>
              <a:rPr lang="en-US" altLang="zh-CN" dirty="0" err="1" smtClean="0">
                <a:sym typeface="+mn-ea"/>
              </a:rPr>
              <a:t>（Reverse</a:t>
            </a:r>
            <a:r>
              <a:rPr lang="en-US" altLang="zh-CN" dirty="0" smtClean="0">
                <a:sym typeface="+mn-ea"/>
              </a:rPr>
              <a:t> Proxy）</a:t>
            </a:r>
          </a:p>
          <a:p>
            <a:pPr marL="457200" lvl="0" indent="-457200">
              <a:lnSpc>
                <a:spcPct val="140000"/>
              </a:lnSpc>
              <a:spcBef>
                <a:spcPts val="1000"/>
              </a:spcBef>
              <a:defRPr/>
            </a:pPr>
            <a:r>
              <a:rPr lang="en-US" altLang="zh-CN" sz="1400" dirty="0" smtClean="0">
                <a:sym typeface="+mn-ea"/>
              </a:rPr>
              <a:t>是指以代理服务器来接受internet上的连接请求，然后将请求转发给内部网络上的服务器，并将从服务器上得到的结果返回给internet上请求连接的客户端，此时代理服务器对外就表现为一个反向代理服务器。</a:t>
            </a:r>
            <a:endParaRPr lang="zh-CN" altLang="en-US" dirty="0"/>
          </a:p>
        </p:txBody>
      </p:sp>
      <p:pic>
        <p:nvPicPr>
          <p:cNvPr id="6" name="Picture 2" descr="reverse-prox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64" y="3611984"/>
            <a:ext cx="3964457" cy="2677870"/>
          </a:xfrm>
          <a:prstGeom prst="rect">
            <a:avLst/>
          </a:prstGeom>
          <a:noFill/>
        </p:spPr>
      </p:pic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3189" y="1052687"/>
            <a:ext cx="3919990" cy="225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47822" y="221687"/>
            <a:ext cx="2312155" cy="4666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155" y="856980"/>
            <a:ext cx="90729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源码安装：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http://nginx.org/download/nginx-1.15.8.tar.gz</a:t>
            </a:r>
            <a:endParaRPr lang="en-US" dirty="0" smtClean="0"/>
          </a:p>
          <a:p>
            <a:r>
              <a:rPr lang="en-US" dirty="0" smtClean="0"/>
              <a:t>tar -</a:t>
            </a:r>
            <a:r>
              <a:rPr lang="en-US" dirty="0" err="1" smtClean="0"/>
              <a:t>zxvf</a:t>
            </a:r>
            <a:r>
              <a:rPr lang="en-US" smtClean="0"/>
              <a:t> </a:t>
            </a:r>
            <a:r>
              <a:rPr lang="en-US" smtClean="0"/>
              <a:t>nginx-1.15.8.tar.gz</a:t>
            </a:r>
            <a:endParaRPr lang="en-US" dirty="0" smtClean="0"/>
          </a:p>
          <a:p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nginx-1.15.8</a:t>
            </a:r>
            <a:endParaRPr lang="en-US" dirty="0" smtClean="0"/>
          </a:p>
          <a:p>
            <a:pPr lvl="0"/>
            <a:r>
              <a:rPr lang="en-US" dirty="0" smtClean="0"/>
              <a:t>./configure   --prefix=/usr/local/nginx --with-http_stub_status_module --with-http_ssl_module </a:t>
            </a:r>
          </a:p>
          <a:p>
            <a:pPr lvl="0"/>
            <a:r>
              <a:rPr lang="en-US" dirty="0" smtClean="0"/>
              <a:t>make &amp;&amp; make install</a:t>
            </a:r>
          </a:p>
          <a:p>
            <a:pPr lvl="0"/>
            <a:r>
              <a:rPr lang="en-US" dirty="0" smtClean="0"/>
              <a:t>export PATH=$PATH:/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</a:p>
          <a:p>
            <a:pPr lvl="0"/>
            <a:endParaRPr lang="en-US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Yum</a:t>
            </a:r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yum install yum-</a:t>
            </a:r>
            <a:r>
              <a:rPr lang="en-US" dirty="0" err="1" smtClean="0"/>
              <a:t>utils</a:t>
            </a:r>
            <a:endParaRPr lang="zh-CN" altLang="en-US" dirty="0" smtClean="0"/>
          </a:p>
          <a:p>
            <a:r>
              <a:rPr lang="en-US" dirty="0" smtClean="0"/>
              <a:t>yum-</a:t>
            </a:r>
            <a:r>
              <a:rPr lang="en-US" dirty="0" err="1" smtClean="0"/>
              <a:t>config</a:t>
            </a:r>
            <a:r>
              <a:rPr lang="en-US" dirty="0" smtClean="0"/>
              <a:t>-manager --add-repo https://openresty.org/package/centos/openresty.repo</a:t>
            </a:r>
            <a:endParaRPr lang="zh-CN" altLang="en-US" dirty="0" smtClean="0"/>
          </a:p>
          <a:p>
            <a:r>
              <a:rPr lang="en-US" dirty="0" smtClean="0"/>
              <a:t>yum install </a:t>
            </a:r>
            <a:r>
              <a:rPr lang="en-US" dirty="0" err="1" smtClean="0"/>
              <a:t>openresty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5632" y="4446392"/>
            <a:ext cx="50672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可能需要：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安装</a:t>
            </a:r>
            <a:r>
              <a:rPr lang="en-US" dirty="0" smtClean="0"/>
              <a:t>make</a:t>
            </a:r>
            <a:r>
              <a:rPr lang="zh-CN" altLang="en-US" dirty="0" smtClean="0"/>
              <a:t>：</a:t>
            </a:r>
            <a:r>
              <a:rPr lang="en-US" dirty="0" smtClean="0"/>
              <a:t>yum -y install </a:t>
            </a:r>
            <a:r>
              <a:rPr lang="en-US" dirty="0" err="1" smtClean="0"/>
              <a:t>autoconf</a:t>
            </a:r>
            <a:r>
              <a:rPr lang="en-US" dirty="0" smtClean="0"/>
              <a:t> </a:t>
            </a:r>
            <a:r>
              <a:rPr lang="en-US" dirty="0" err="1" smtClean="0"/>
              <a:t>automake</a:t>
            </a:r>
            <a:r>
              <a:rPr lang="en-US" dirty="0" smtClean="0"/>
              <a:t> make</a:t>
            </a:r>
            <a:endParaRPr lang="zh-CN" altLang="en-US" dirty="0" smtClean="0"/>
          </a:p>
          <a:p>
            <a:r>
              <a:rPr lang="zh-CN" altLang="en-US" dirty="0" smtClean="0"/>
              <a:t>安装</a:t>
            </a:r>
            <a:r>
              <a:rPr lang="en-US" dirty="0" smtClean="0"/>
              <a:t>g++: yum -y install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gcc</a:t>
            </a:r>
            <a:r>
              <a:rPr lang="en-US" dirty="0" smtClean="0"/>
              <a:t>-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yum -y install pcre pcre-devel    </a:t>
            </a:r>
          </a:p>
          <a:p>
            <a:r>
              <a:rPr lang="en-US" dirty="0" smtClean="0"/>
              <a:t>yum -y install zlib zlib-devel</a:t>
            </a:r>
          </a:p>
          <a:p>
            <a:r>
              <a:rPr lang="en-US" dirty="0" smtClean="0"/>
              <a:t>yum install -y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openssl-devel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4723" y="4461521"/>
            <a:ext cx="4405815" cy="208416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</a:rPr>
              <a:t>目录结构：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Conf  </a:t>
            </a:r>
            <a:r>
              <a:rPr lang="zh-CN" altLang="en-US" dirty="0" smtClean="0">
                <a:solidFill>
                  <a:srgbClr val="00B050"/>
                </a:solidFill>
              </a:rPr>
              <a:t>配置文件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静态网页文件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Logs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日志文件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Sbin 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二进制程序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991</Words>
  <Application>WPS 演示</Application>
  <PresentationFormat>自定义</PresentationFormat>
  <Paragraphs>218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自定义设计方案</vt:lpstr>
      <vt:lpstr>包装程序外壳对象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QQ:394222199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China</cp:lastModifiedBy>
  <cp:revision>750</cp:revision>
  <dcterms:created xsi:type="dcterms:W3CDTF">2014-11-04T04:04:00Z</dcterms:created>
  <dcterms:modified xsi:type="dcterms:W3CDTF">2019-08-05T03:08:02Z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