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42" r:id="rId2"/>
    <p:sldId id="676" r:id="rId3"/>
    <p:sldId id="660" r:id="rId4"/>
    <p:sldId id="627" r:id="rId5"/>
    <p:sldId id="662" r:id="rId6"/>
    <p:sldId id="628" r:id="rId7"/>
    <p:sldId id="630" r:id="rId8"/>
    <p:sldId id="663" r:id="rId9"/>
    <p:sldId id="631" r:id="rId10"/>
    <p:sldId id="596" r:id="rId11"/>
  </p:sldIdLst>
  <p:sldSz cx="10801350" cy="65166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2" y="-278"/>
      </p:cViewPr>
      <p:guideLst>
        <p:guide orient="horz" pos="2047"/>
        <p:guide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1538" y="1143000"/>
            <a:ext cx="511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1538" y="1143000"/>
            <a:ext cx="5114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08289" y="264892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69122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58777" y="225073"/>
            <a:ext cx="887173" cy="361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3" y="346958"/>
            <a:ext cx="9316165" cy="125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3" y="1734772"/>
            <a:ext cx="9316165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4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8/2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8" y="6040010"/>
            <a:ext cx="3645455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5" y="6040010"/>
            <a:ext cx="243030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4259" y="-137572"/>
            <a:ext cx="10974059" cy="6773735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5298" y="6254816"/>
            <a:ext cx="3235904" cy="2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11872" y="6254816"/>
            <a:ext cx="3389486" cy="2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247573"/>
            <a:ext cx="2452807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08289" y="273339"/>
            <a:ext cx="0" cy="290838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2296" y="277569"/>
            <a:ext cx="0" cy="282389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675648" y="213607"/>
            <a:ext cx="852856" cy="346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5.jpe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4:8081/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(.*).enjoy.com)/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1"/>
          <p:cNvSpPr txBox="1"/>
          <p:nvPr>
            <p:custDataLst>
              <p:tags r:id="rId1"/>
            </p:custDataLst>
          </p:nvPr>
        </p:nvSpPr>
        <p:spPr>
          <a:xfrm>
            <a:off x="703213" y="1930405"/>
            <a:ext cx="9136142" cy="105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PA_圆角矩形 22"/>
          <p:cNvSpPr/>
          <p:nvPr>
            <p:custDataLst>
              <p:tags r:id="rId2"/>
            </p:custDataLst>
          </p:nvPr>
        </p:nvSpPr>
        <p:spPr>
          <a:xfrm>
            <a:off x="2700340" y="4504089"/>
            <a:ext cx="5402528" cy="2994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0457" y="4898986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7" name="PA_组合 20"/>
          <p:cNvGrpSpPr/>
          <p:nvPr>
            <p:custDataLst>
              <p:tags r:id="rId4"/>
            </p:custDataLst>
          </p:nvPr>
        </p:nvGrpSpPr>
        <p:grpSpPr>
          <a:xfrm>
            <a:off x="0" y="4240054"/>
            <a:ext cx="10801350" cy="68424"/>
            <a:chOff x="2190216" y="0"/>
            <a:chExt cx="7128792" cy="108012"/>
          </a:xfrm>
        </p:grpSpPr>
        <p:sp>
          <p:nvSpPr>
            <p:cNvPr id="9" name="矩形 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9491131" y="4831401"/>
            <a:ext cx="824166" cy="883976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34600" y="5715382"/>
            <a:ext cx="1737217" cy="5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447687" y="3696411"/>
            <a:ext cx="177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323752" y="2263950"/>
            <a:ext cx="249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4872984" y="2283258"/>
            <a:ext cx="0" cy="8996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244843" y="2881828"/>
            <a:ext cx="0" cy="7023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4778130" y="2283859"/>
            <a:ext cx="461665" cy="17341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620959" y="2280845"/>
            <a:ext cx="503501" cy="241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266784" y="2280241"/>
            <a:ext cx="2754344" cy="145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006939" y="3616762"/>
            <a:ext cx="41866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82" y="1961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782" y="828051"/>
            <a:ext cx="26100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配置方式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、基于域名的虚拟主机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、基于端口的虚拟主机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952" y="2262150"/>
            <a:ext cx="48149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 {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监听端口 </a:t>
            </a:r>
            <a:r>
              <a:rPr lang="en-US" altLang="zh-CN" dirty="0" smtClean="0"/>
              <a:t>80</a:t>
            </a:r>
          </a:p>
          <a:p>
            <a:r>
              <a:rPr lang="en-US" altLang="zh-CN" dirty="0" smtClean="0"/>
              <a:t>	listen 80;</a:t>
            </a:r>
          </a:p>
          <a:p>
            <a:r>
              <a:rPr lang="en-US" altLang="zh-CN" dirty="0" smtClean="0"/>
              <a:t>	#</a:t>
            </a:r>
            <a:r>
              <a:rPr lang="zh-CN" altLang="en-US" dirty="0" smtClean="0"/>
              <a:t>监听域名</a:t>
            </a:r>
            <a:r>
              <a:rPr lang="en-US" altLang="zh-CN" dirty="0" smtClean="0"/>
              <a:t>abc.com;</a:t>
            </a:r>
          </a:p>
          <a:p>
            <a:r>
              <a:rPr lang="en-US" altLang="zh-CN" dirty="0" smtClean="0"/>
              <a:t>	server_name abc.com;</a:t>
            </a:r>
          </a:p>
          <a:p>
            <a:r>
              <a:rPr lang="en-US" altLang="zh-CN" dirty="0" smtClean="0"/>
              <a:t>	location / {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根目录路径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root abc;</a:t>
            </a:r>
          </a:p>
          <a:p>
            <a:r>
              <a:rPr lang="en-US" altLang="zh-CN" dirty="0" smtClean="0"/>
              <a:t>		# </a:t>
            </a:r>
            <a:r>
              <a:rPr lang="zh-CN" altLang="en-US" dirty="0" smtClean="0"/>
              <a:t>默认跳转到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index index.html;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354" y="770532"/>
            <a:ext cx="5361625" cy="484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24712" y="-121937"/>
            <a:ext cx="7152139" cy="6354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662" y="16121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--Location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340" y="1373682"/>
            <a:ext cx="3037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语法规则： </a:t>
            </a:r>
            <a:endParaRPr lang="en-US" altLang="zh-CN" dirty="0" smtClean="0"/>
          </a:p>
          <a:p>
            <a:r>
              <a:rPr lang="en-US" dirty="0" smtClean="0"/>
              <a:t>location [=|~|~*|^~] /uri/ {…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最常用：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location = 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^~ /static/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~* \.(gif|png|css|js)$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8293" y="2701842"/>
            <a:ext cx="5582004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location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匹配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8288" y="1671584"/>
            <a:ext cx="5547289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虚拟主机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匹配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04" y="182640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465" y="788643"/>
            <a:ext cx="36956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 = </a:t>
            </a:r>
            <a:r>
              <a:rPr lang="zh-CN" altLang="en-US" dirty="0" smtClean="0"/>
              <a:t>域名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+path+param</a:t>
            </a:r>
          </a:p>
          <a:p>
            <a:r>
              <a:rPr lang="zh-CN" altLang="en-US" dirty="0" smtClean="0"/>
              <a:t>匹配过程：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、域名（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 </a:t>
            </a:r>
            <a:r>
              <a:rPr lang="en-US" altLang="zh-CN" dirty="0" smtClean="0"/>
              <a:t>----》</a:t>
            </a:r>
            <a:r>
              <a:rPr lang="zh-CN" altLang="en-US" dirty="0" smtClean="0"/>
              <a:t>定位虚拟机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部分匹配，</a:t>
            </a:r>
            <a:endParaRPr lang="en-US" altLang="zh-CN" dirty="0" smtClean="0"/>
          </a:p>
          <a:p>
            <a:r>
              <a:rPr lang="en-US" altLang="zh-CN" dirty="0" smtClean="0"/>
              <a:t>      path =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path +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path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root</a:t>
            </a:r>
            <a:r>
              <a:rPr lang="zh-CN" altLang="en-US" sz="1600" dirty="0" smtClean="0">
                <a:solidFill>
                  <a:srgbClr val="FF0000"/>
                </a:solidFill>
              </a:rPr>
              <a:t>：在目录里找</a:t>
            </a:r>
            <a:r>
              <a:rPr lang="en-US" altLang="zh-CN" sz="1600" dirty="0" smtClean="0">
                <a:solidFill>
                  <a:srgbClr val="FF0000"/>
                </a:solidFill>
              </a:rPr>
              <a:t>path1+path2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alias</a:t>
            </a:r>
            <a:r>
              <a:rPr lang="zh-CN" altLang="en-US" sz="1600" dirty="0" smtClean="0">
                <a:solidFill>
                  <a:srgbClr val="FF0000"/>
                </a:solidFill>
              </a:rPr>
              <a:t>：在目录里找</a:t>
            </a:r>
            <a:r>
              <a:rPr lang="en-US" altLang="zh-CN" sz="1600" dirty="0" smtClean="0">
                <a:solidFill>
                  <a:srgbClr val="FF0000"/>
                </a:solidFill>
              </a:rPr>
              <a:t>path2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</a:rPr>
              <a:t>url</a:t>
            </a:r>
            <a:r>
              <a:rPr lang="zh-CN" altLang="en-US" sz="1600" dirty="0" smtClean="0">
                <a:solidFill>
                  <a:srgbClr val="FF0000"/>
                </a:solidFill>
              </a:rPr>
              <a:t>以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</a:rPr>
              <a:t>结尾，认为是目录，执行</a:t>
            </a:r>
            <a:r>
              <a:rPr lang="en-US" altLang="zh-CN" sz="1600" dirty="0" smtClean="0">
                <a:solidFill>
                  <a:srgbClr val="FF0000"/>
                </a:solidFill>
              </a:rPr>
              <a:t>index;</a:t>
            </a:r>
            <a:r>
              <a:rPr lang="zh-CN" altLang="en-US" sz="1600" dirty="0" smtClean="0">
                <a:solidFill>
                  <a:srgbClr val="FF0000"/>
                </a:solidFill>
              </a:rPr>
              <a:t>否则认为</a:t>
            </a:r>
            <a:r>
              <a:rPr lang="en-US" altLang="zh-CN" sz="1600" dirty="0" smtClean="0">
                <a:solidFill>
                  <a:srgbClr val="FF0000"/>
                </a:solidFill>
              </a:rPr>
              <a:t>path</a:t>
            </a:r>
            <a:r>
              <a:rPr lang="zh-CN" altLang="en-US" sz="1600" dirty="0" smtClean="0">
                <a:solidFill>
                  <a:srgbClr val="FF0000"/>
                </a:solidFill>
              </a:rPr>
              <a:t>路径到达文件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proxy_pass=</a:t>
            </a:r>
            <a:r>
              <a:rPr lang="en-US" altLang="zh-CN" sz="1600" dirty="0" smtClean="0">
                <a:hlinkClick r:id="rId2"/>
              </a:rPr>
              <a:t>http://172.17.0.4:8081</a:t>
            </a:r>
            <a:r>
              <a:rPr lang="en-US" altLang="zh-CN" sz="1600" dirty="0" smtClean="0">
                <a:solidFill>
                  <a:schemeClr val="accent2"/>
                </a:solidFill>
              </a:rPr>
              <a:t>/</a:t>
            </a:r>
          </a:p>
          <a:p>
            <a:r>
              <a:rPr lang="en-US" altLang="zh-CN" sz="1600" dirty="0" smtClean="0"/>
              <a:t>       proxy_pass= ip:port</a:t>
            </a:r>
            <a:r>
              <a:rPr lang="en-US" altLang="zh-CN" sz="1600" dirty="0" smtClean="0">
                <a:solidFill>
                  <a:schemeClr val="accent2"/>
                </a:solidFill>
              </a:rPr>
              <a:t>/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ip:port/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时，转发</a:t>
            </a:r>
            <a:r>
              <a:rPr lang="en-US" altLang="zh-CN" sz="1200" dirty="0" smtClean="0">
                <a:solidFill>
                  <a:srgbClr val="FF0000"/>
                </a:solidFill>
              </a:rPr>
              <a:t>ip+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200" dirty="0" smtClean="0">
                <a:solidFill>
                  <a:srgbClr val="FF0000"/>
                </a:solidFill>
              </a:rPr>
              <a:t>+path2</a:t>
            </a:r>
            <a:r>
              <a:rPr lang="zh-CN" altLang="en-US" sz="1200" dirty="0" smtClean="0">
                <a:solidFill>
                  <a:srgbClr val="FF0000"/>
                </a:solidFill>
              </a:rPr>
              <a:t>路径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ip:port  </a:t>
            </a:r>
            <a:r>
              <a:rPr lang="zh-CN" altLang="en-US" sz="1200" dirty="0" smtClean="0">
                <a:solidFill>
                  <a:srgbClr val="FF0000"/>
                </a:solidFill>
              </a:rPr>
              <a:t>时，转发</a:t>
            </a:r>
            <a:r>
              <a:rPr lang="en-US" altLang="zh-CN" sz="1200" dirty="0" smtClean="0">
                <a:solidFill>
                  <a:srgbClr val="FF0000"/>
                </a:solidFill>
              </a:rPr>
              <a:t>ip+</a:t>
            </a:r>
            <a:r>
              <a:rPr lang="zh-CN" altLang="en-US" sz="12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200" dirty="0" smtClean="0">
                <a:solidFill>
                  <a:srgbClr val="FF0000"/>
                </a:solidFill>
              </a:rPr>
              <a:t>+path1+path2</a:t>
            </a:r>
            <a:r>
              <a:rPr lang="zh-CN" altLang="en-US" sz="1200" dirty="0" smtClean="0">
                <a:solidFill>
                  <a:srgbClr val="FF0000"/>
                </a:solidFill>
              </a:rPr>
              <a:t>路径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3987" y="835795"/>
            <a:ext cx="987553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http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9967" y="831659"/>
            <a:ext cx="180150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www.enjoy.com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3824" y="1117156"/>
            <a:ext cx="178995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172.17.0.2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2190" y="831658"/>
            <a:ext cx="736806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:port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6716" y="835794"/>
            <a:ext cx="895280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7262" y="831658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2191" y="1903288"/>
            <a:ext cx="2059971" cy="537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进入</a:t>
            </a:r>
            <a:r>
              <a:rPr lang="en-US" altLang="zh-CN" dirty="0" smtClean="0">
                <a:solidFill>
                  <a:srgbClr val="7030A0"/>
                </a:solidFill>
              </a:rPr>
              <a:t>server</a:t>
            </a: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 rot="16200000" flipH="1">
            <a:off x="6371027" y="1342143"/>
            <a:ext cx="508920" cy="613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 rot="5400000">
            <a:off x="7001061" y="1333760"/>
            <a:ext cx="500649" cy="638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28640" y="2888044"/>
            <a:ext cx="1596446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r>
              <a:rPr lang="zh-CN" altLang="en-US" sz="1600" dirty="0" smtClean="0">
                <a:solidFill>
                  <a:srgbClr val="7030A0"/>
                </a:solidFill>
              </a:rPr>
              <a:t>匹配部分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 rot="16200000" flipH="1">
            <a:off x="7056086" y="2317267"/>
            <a:ext cx="446868" cy="694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58588" y="1882602"/>
            <a:ext cx="867297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3967" y="1878466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9" name="直接箭头连接符 18"/>
          <p:cNvCxnSpPr>
            <a:stCxn id="17" idx="2"/>
            <a:endCxn id="15" idx="0"/>
          </p:cNvCxnSpPr>
          <p:nvPr/>
        </p:nvCxnSpPr>
        <p:spPr>
          <a:xfrm rot="5400000">
            <a:off x="7838184" y="2233991"/>
            <a:ext cx="442732" cy="86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21226" y="2883907"/>
            <a:ext cx="1553284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r>
              <a:rPr lang="zh-CN" altLang="en-US" sz="1600" dirty="0" smtClean="0">
                <a:solidFill>
                  <a:srgbClr val="7030A0"/>
                </a:solidFill>
              </a:rPr>
              <a:t>剩余部分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8292" y="3847951"/>
            <a:ext cx="5601293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代理转发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（根据剩余</a:t>
            </a:r>
            <a:r>
              <a:rPr lang="en-US" altLang="zh-CN" sz="1000" dirty="0" smtClean="0">
                <a:solidFill>
                  <a:srgbClr val="0070C0"/>
                </a:solidFill>
              </a:rPr>
              <a:t>path</a:t>
            </a:r>
            <a:r>
              <a:rPr lang="zh-CN" altLang="en-US" sz="1000" dirty="0" smtClean="0">
                <a:solidFill>
                  <a:srgbClr val="0070C0"/>
                </a:solidFill>
              </a:rPr>
              <a:t>找服务）</a:t>
            </a:r>
            <a:endParaRPr lang="en-US" altLang="zh-CN" sz="1000" dirty="0" smtClean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63043" y="4034152"/>
            <a:ext cx="1465899" cy="438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25083" y="4030014"/>
            <a:ext cx="1465899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8291" y="4911308"/>
            <a:ext cx="5608987" cy="8771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内容生成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sz="1000" dirty="0" smtClean="0">
                <a:solidFill>
                  <a:srgbClr val="0070C0"/>
                </a:solidFill>
              </a:rPr>
              <a:t>（读静态页面或第三方服务）</a:t>
            </a:r>
            <a:endParaRPr lang="en-US" altLang="zh-CN" sz="1000" dirty="0" smtClean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74616" y="5097510"/>
            <a:ext cx="1465899" cy="438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path1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36656" y="5093374"/>
            <a:ext cx="1465899" cy="4385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Path2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27" name="直接箭头连接符 26"/>
          <p:cNvCxnSpPr>
            <a:stCxn id="20" idx="2"/>
            <a:endCxn id="23" idx="0"/>
          </p:cNvCxnSpPr>
          <p:nvPr/>
        </p:nvCxnSpPr>
        <p:spPr>
          <a:xfrm rot="5400000">
            <a:off x="8824189" y="3656335"/>
            <a:ext cx="707524" cy="3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6" idx="0"/>
          </p:cNvCxnSpPr>
          <p:nvPr/>
        </p:nvCxnSpPr>
        <p:spPr>
          <a:xfrm rot="16200000" flipH="1">
            <a:off x="8851429" y="4775201"/>
            <a:ext cx="624775" cy="11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0"/>
          </p:cNvCxnSpPr>
          <p:nvPr/>
        </p:nvCxnSpPr>
        <p:spPr>
          <a:xfrm rot="16200000" flipH="1">
            <a:off x="7352707" y="3690870"/>
            <a:ext cx="682711" cy="385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2"/>
            <a:endCxn id="25" idx="0"/>
          </p:cNvCxnSpPr>
          <p:nvPr/>
        </p:nvCxnSpPr>
        <p:spPr>
          <a:xfrm rot="16200000" flipH="1">
            <a:off x="7389390" y="4779338"/>
            <a:ext cx="624775" cy="1157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28557" y="413759"/>
            <a:ext cx="5284947" cy="34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http://172.17.0.4:8081/nginx/enjoy/getInfo?a=1&amp;b=2</a:t>
            </a:r>
            <a:endParaRPr lang="zh-CN" altLang="en-US" sz="1600" dirty="0"/>
          </a:p>
        </p:txBody>
      </p:sp>
      <p:sp>
        <p:nvSpPr>
          <p:cNvPr id="32" name="下箭头 31"/>
          <p:cNvSpPr/>
          <p:nvPr/>
        </p:nvSpPr>
        <p:spPr>
          <a:xfrm>
            <a:off x="4382262" y="1406778"/>
            <a:ext cx="267333" cy="469201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23" y="194405"/>
            <a:ext cx="365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--upstream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84" y="3336949"/>
            <a:ext cx="1030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nginx</a:t>
            </a:r>
            <a:r>
              <a:rPr lang="zh-CN" altLang="en-US" dirty="0" smtClean="0"/>
              <a:t>的</a:t>
            </a:r>
            <a:r>
              <a:rPr lang="en-US" dirty="0" smtClean="0"/>
              <a:t>upstream</a:t>
            </a:r>
            <a:r>
              <a:rPr lang="zh-CN" altLang="en-US" dirty="0" smtClean="0"/>
              <a:t>常规使用</a:t>
            </a:r>
          </a:p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、轮询（默认）</a:t>
            </a:r>
          </a:p>
          <a:p>
            <a:pPr latinLnBrk="1"/>
            <a:r>
              <a:rPr lang="zh-CN" altLang="en-US" dirty="0" smtClean="0"/>
              <a:t>每个请求按时间顺序逐一分配到不同的后端服务器，如果后端服务器</a:t>
            </a:r>
            <a:r>
              <a:rPr lang="en-US" dirty="0" smtClean="0"/>
              <a:t>down</a:t>
            </a:r>
            <a:r>
              <a:rPr lang="zh-CN" altLang="en-US" dirty="0" smtClean="0"/>
              <a:t>掉，能自动剔除。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weight</a:t>
            </a:r>
          </a:p>
          <a:p>
            <a:r>
              <a:rPr lang="zh-CN" altLang="en-US" dirty="0" smtClean="0"/>
              <a:t>指定轮询几率，</a:t>
            </a:r>
            <a:r>
              <a:rPr lang="en-US" dirty="0" smtClean="0"/>
              <a:t>weight</a:t>
            </a:r>
            <a:r>
              <a:rPr lang="zh-CN" altLang="en-US" dirty="0" smtClean="0"/>
              <a:t>和访问比率成正比，用于后端服务器性能不均的情况。</a:t>
            </a:r>
            <a:r>
              <a:rPr lang="en-US" dirty="0" smtClean="0"/>
              <a:t>down </a:t>
            </a:r>
            <a:r>
              <a:rPr lang="zh-CN" altLang="en-US" dirty="0" smtClean="0"/>
              <a:t>暂时不参与负载</a:t>
            </a:r>
          </a:p>
          <a:p>
            <a:r>
              <a:rPr lang="en-US" dirty="0" smtClean="0"/>
              <a:t>3、ip_hash</a:t>
            </a:r>
          </a:p>
          <a:p>
            <a:r>
              <a:rPr lang="zh-CN" altLang="en-US" dirty="0" smtClean="0"/>
              <a:t>每个请求按访问</a:t>
            </a:r>
            <a:r>
              <a:rPr lang="en-US" dirty="0" smtClean="0"/>
              <a:t>ip</a:t>
            </a:r>
            <a:r>
              <a:rPr lang="zh-CN" altLang="en-US" dirty="0" smtClean="0"/>
              <a:t>的</a:t>
            </a:r>
            <a:r>
              <a:rPr lang="en-US" dirty="0" smtClean="0"/>
              <a:t>hash</a:t>
            </a:r>
            <a:r>
              <a:rPr lang="zh-CN" altLang="en-US" dirty="0" smtClean="0"/>
              <a:t>结果分配，这样每个访客固定访问一个后端服务器，可以解决</a:t>
            </a:r>
            <a:r>
              <a:rPr lang="en-US" dirty="0" smtClean="0"/>
              <a:t>session</a:t>
            </a:r>
            <a:r>
              <a:rPr lang="zh-CN" altLang="en-US" dirty="0" smtClean="0"/>
              <a:t>的问题。</a:t>
            </a:r>
          </a:p>
          <a:p>
            <a:endParaRPr lang="zh-CN" alt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18782" y="1258348"/>
            <a:ext cx="66692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upstream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nginx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sz="2400" dirty="0" smtClean="0"/>
              <a:t>	server 172.17.0.4:8081 weight=2;</a:t>
            </a:r>
            <a:endParaRPr lang="zh-CN" altLang="en-US" sz="2400" dirty="0" smtClean="0"/>
          </a:p>
          <a:p>
            <a:r>
              <a:rPr lang="en-US" sz="2400" dirty="0" smtClean="0"/>
              <a:t>	server 172.17.0.5:8081 weight=1;</a:t>
            </a:r>
          </a:p>
          <a:p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915" y="197176"/>
            <a:ext cx="2631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Rewrite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78" y="785895"/>
            <a:ext cx="911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语法： </a:t>
            </a:r>
            <a:r>
              <a:rPr lang="en-US" sz="2000" dirty="0" smtClean="0">
                <a:solidFill>
                  <a:srgbClr val="FF0000"/>
                </a:solidFill>
              </a:rPr>
              <a:t>rewrite regex replacement [flag];	 flag=</a:t>
            </a:r>
            <a:r>
              <a:rPr lang="en-US" altLang="zh-CN" sz="2000" dirty="0" smtClean="0">
                <a:solidFill>
                  <a:srgbClr val="FF0000"/>
                </a:solidFill>
              </a:rPr>
              <a:t>【break/last/redirect/permanent】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8514" y="1266086"/>
            <a:ext cx="180150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www.enjoy.com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2366" y="1551581"/>
            <a:ext cx="1789959" cy="2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172.17.0.2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0732" y="1266084"/>
            <a:ext cx="736806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:port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5259" y="1270219"/>
            <a:ext cx="860238" cy="562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/path/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5470" y="1266084"/>
            <a:ext cx="999145" cy="570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?params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9" name="直接箭头连接符 8"/>
          <p:cNvCxnSpPr>
            <a:stCxn id="7" idx="2"/>
            <a:endCxn id="11" idx="0"/>
          </p:cNvCxnSpPr>
          <p:nvPr/>
        </p:nvCxnSpPr>
        <p:spPr>
          <a:xfrm rot="5400000">
            <a:off x="3607465" y="2130284"/>
            <a:ext cx="605268" cy="1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6145" y="1950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正则匹配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3177382" y="2438197"/>
            <a:ext cx="1454876" cy="86889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</a:t>
            </a:r>
            <a:r>
              <a:rPr lang="en-US" dirty="0" smtClean="0"/>
              <a:t>regex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64740" y="2588926"/>
            <a:ext cx="925830" cy="62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4632259" y="2872643"/>
            <a:ext cx="1132490" cy="3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8635" y="2739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38463" y="3909996"/>
            <a:ext cx="2190581" cy="56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path=</a:t>
            </a:r>
            <a:r>
              <a:rPr lang="en-US" dirty="0" smtClean="0"/>
              <a:t> replacement 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2"/>
            <a:endCxn id="15" idx="0"/>
          </p:cNvCxnSpPr>
          <p:nvPr/>
        </p:nvCxnSpPr>
        <p:spPr>
          <a:xfrm rot="16200000" flipH="1">
            <a:off x="3617834" y="3594075"/>
            <a:ext cx="602905" cy="2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1220" y="3440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5345898" y="3709029"/>
            <a:ext cx="2510213" cy="98119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redirect/</a:t>
            </a:r>
          </a:p>
          <a:p>
            <a:pPr algn="ctr"/>
            <a:r>
              <a:rPr lang="en-US" altLang="zh-CN" dirty="0" smtClean="0"/>
              <a:t>permanent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3"/>
            <a:endCxn id="18" idx="1"/>
          </p:cNvCxnSpPr>
          <p:nvPr/>
        </p:nvCxnSpPr>
        <p:spPr>
          <a:xfrm>
            <a:off x="5029035" y="4193716"/>
            <a:ext cx="316861" cy="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09971" y="3768135"/>
            <a:ext cx="2364172" cy="86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页面重定向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url=ip+port+</a:t>
            </a:r>
            <a:r>
              <a:rPr lang="zh-CN" altLang="en-US" dirty="0" smtClean="0"/>
              <a:t>新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60241" y="5240604"/>
            <a:ext cx="3829890" cy="55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内部重定向：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流程继续（新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8" idx="3"/>
            <a:endCxn id="20" idx="1"/>
          </p:cNvCxnSpPr>
          <p:nvPr/>
        </p:nvCxnSpPr>
        <p:spPr>
          <a:xfrm>
            <a:off x="7856109" y="4199628"/>
            <a:ext cx="553860" cy="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13988" y="3927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8" idx="2"/>
            <a:endCxn id="21" idx="0"/>
          </p:cNvCxnSpPr>
          <p:nvPr/>
        </p:nvCxnSpPr>
        <p:spPr>
          <a:xfrm rot="16200000" flipH="1">
            <a:off x="6362910" y="4928322"/>
            <a:ext cx="550374" cy="7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3636" y="4805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4517521"/>
            <a:ext cx="46055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Rewrite</a:t>
            </a:r>
            <a:r>
              <a:rPr lang="zh-CN" altLang="en-US" sz="1400" dirty="0" smtClean="0"/>
              <a:t>只能在</a:t>
            </a:r>
            <a:r>
              <a:rPr lang="en-US" sz="1400" dirty="0" smtClean="0"/>
              <a:t>server{},location{},if{}</a:t>
            </a:r>
            <a:r>
              <a:rPr lang="zh-CN" altLang="en-US" sz="1400" dirty="0" smtClean="0"/>
              <a:t>中，</a:t>
            </a:r>
            <a:endParaRPr lang="en-US" altLang="zh-CN" sz="1400" dirty="0" smtClean="0"/>
          </a:p>
          <a:p>
            <a:r>
              <a:rPr lang="zh-CN" altLang="en-US" sz="1400" dirty="0" smtClean="0"/>
              <a:t>只能对域名后边的除去传递的参数外的字符串起作用，</a:t>
            </a:r>
            <a:endParaRPr lang="en-US" altLang="zh-CN" sz="1400" dirty="0" smtClean="0"/>
          </a:p>
          <a:p>
            <a:r>
              <a:rPr lang="zh-CN" altLang="en-US" sz="1400" dirty="0" smtClean="0"/>
              <a:t>例如</a:t>
            </a:r>
            <a:endParaRPr lang="en-US" altLang="zh-CN" sz="1400" dirty="0" smtClean="0"/>
          </a:p>
          <a:p>
            <a:r>
              <a:rPr lang="en-US" sz="1400" dirty="0" smtClean="0"/>
              <a:t>http://seanlook.com/a/we/index.</a:t>
            </a:r>
            <a:r>
              <a:rPr lang="en-US" sz="1400" b="1" dirty="0" smtClean="0"/>
              <a:t>jsp</a:t>
            </a:r>
            <a:r>
              <a:rPr lang="en-US" sz="1400" dirty="0" smtClean="0"/>
              <a:t>?id=1&amp;u=str 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只对路径部分</a:t>
            </a:r>
            <a:r>
              <a:rPr lang="en-US" altLang="zh-CN" sz="1400" dirty="0" smtClean="0"/>
              <a:t>/</a:t>
            </a:r>
            <a:r>
              <a:rPr lang="en-US" sz="1400" dirty="0" smtClean="0"/>
              <a:t>a/we/index.jsp</a:t>
            </a:r>
            <a:r>
              <a:rPr lang="zh-CN" altLang="en-US" sz="1400" dirty="0" smtClean="0"/>
              <a:t>重写。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464" y="198176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的内置变量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75" y="1050365"/>
            <a:ext cx="101757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endParaRPr lang="en-US" altLang="zh-CN" dirty="0" smtClean="0"/>
          </a:p>
          <a:p>
            <a:r>
              <a:rPr lang="en-US" dirty="0" smtClean="0"/>
              <a:t>$host</a:t>
            </a:r>
            <a:r>
              <a:rPr lang="zh-CN" altLang="en-US" dirty="0" smtClean="0"/>
              <a:t>：请求中的主机头</a:t>
            </a:r>
            <a:r>
              <a:rPr lang="en-US" altLang="zh-CN" dirty="0" smtClean="0"/>
              <a:t>(</a:t>
            </a:r>
            <a:r>
              <a:rPr lang="en-US" dirty="0" smtClean="0"/>
              <a:t>Host)</a:t>
            </a:r>
            <a:r>
              <a:rPr lang="zh-CN" altLang="en-US" dirty="0" smtClean="0"/>
              <a:t>字段，如果请求中的主机头不可用或者空，则为处理请求的</a:t>
            </a:r>
            <a:r>
              <a:rPr lang="en-US" dirty="0" smtClean="0"/>
              <a:t>server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dirty="0" smtClean="0"/>
              <a:t>$http_HEADER </a:t>
            </a:r>
            <a:r>
              <a:rPr lang="zh-CN" altLang="en-US" dirty="0" smtClean="0"/>
              <a:t>：</a:t>
            </a:r>
            <a:r>
              <a:rPr lang="en-US" dirty="0" smtClean="0"/>
              <a:t> HTTP</a:t>
            </a:r>
            <a:r>
              <a:rPr lang="zh-CN" altLang="en-US" dirty="0" smtClean="0"/>
              <a:t>请求头中的内容，</a:t>
            </a:r>
            <a:r>
              <a:rPr lang="en-US" dirty="0" smtClean="0"/>
              <a:t>HEADER</a:t>
            </a:r>
            <a:r>
              <a:rPr lang="zh-CN" altLang="en-US" dirty="0" smtClean="0"/>
              <a:t>为</a:t>
            </a:r>
            <a:r>
              <a:rPr lang="en-US" dirty="0" smtClean="0"/>
              <a:t>HTTP</a:t>
            </a:r>
            <a:r>
              <a:rPr lang="zh-CN" altLang="en-US" dirty="0" smtClean="0"/>
              <a:t>请求中的内容转为小写，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_(</a:t>
            </a:r>
            <a:r>
              <a:rPr lang="zh-CN" altLang="en-US" dirty="0" smtClean="0"/>
              <a:t>破折号变为下划线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$</a:t>
            </a:r>
            <a:r>
              <a:rPr lang="en-US" dirty="0" smtClean="0"/>
              <a:t>http_user_agent(Uaer-Agent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 </a:t>
            </a:r>
          </a:p>
          <a:p>
            <a:r>
              <a:rPr lang="en-US" dirty="0" smtClean="0"/>
              <a:t>$remote_addr </a:t>
            </a:r>
            <a:r>
              <a:rPr lang="zh-CN" altLang="en-US" dirty="0" smtClean="0"/>
              <a:t>客户端的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remote_port </a:t>
            </a:r>
            <a:r>
              <a:rPr lang="zh-CN" altLang="en-US" dirty="0" smtClean="0"/>
              <a:t>客户端的端口。</a:t>
            </a:r>
          </a:p>
          <a:p>
            <a:r>
              <a:rPr lang="en-US" dirty="0" smtClean="0"/>
              <a:t>$request_method </a:t>
            </a:r>
            <a:r>
              <a:rPr lang="zh-CN" altLang="en-US" dirty="0" smtClean="0"/>
              <a:t>这个变量是客户端请求的动作，通常为</a:t>
            </a:r>
            <a:r>
              <a:rPr lang="en-US" dirty="0" smtClean="0"/>
              <a:t>GET</a:t>
            </a:r>
            <a:r>
              <a:rPr lang="zh-CN" altLang="en-US" dirty="0" smtClean="0"/>
              <a:t>或</a:t>
            </a:r>
            <a:r>
              <a:rPr lang="en-US" dirty="0" smtClean="0"/>
              <a:t>POST。</a:t>
            </a:r>
          </a:p>
          <a:p>
            <a:r>
              <a:rPr lang="en-US" dirty="0" smtClean="0"/>
              <a:t>$request_uri </a:t>
            </a:r>
            <a:r>
              <a:rPr lang="zh-CN" altLang="en-US" dirty="0" smtClean="0"/>
              <a:t>这个变量等于包含一些客户端请求参数的原始</a:t>
            </a:r>
            <a:r>
              <a:rPr lang="en-US" dirty="0" smtClean="0"/>
              <a:t>URI</a:t>
            </a:r>
          </a:p>
          <a:p>
            <a:r>
              <a:rPr lang="en-US" dirty="0" smtClean="0"/>
              <a:t>$scheme </a:t>
            </a:r>
            <a:r>
              <a:rPr lang="zh-CN" altLang="en-US" dirty="0" smtClean="0"/>
              <a:t>所用的协议，比如</a:t>
            </a:r>
            <a:r>
              <a:rPr lang="en-US" dirty="0" smtClean="0"/>
              <a:t>http</a:t>
            </a:r>
            <a:r>
              <a:rPr lang="zh-CN" altLang="en-US" dirty="0" smtClean="0"/>
              <a:t>或者是</a:t>
            </a:r>
            <a:r>
              <a:rPr lang="en-US" dirty="0" smtClean="0"/>
              <a:t>https</a:t>
            </a:r>
          </a:p>
          <a:p>
            <a:r>
              <a:rPr lang="en-US" dirty="0" smtClean="0"/>
              <a:t>$server_name </a:t>
            </a:r>
            <a:r>
              <a:rPr lang="zh-CN" altLang="en-US" dirty="0" smtClean="0"/>
              <a:t>服务器名称。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server_port </a:t>
            </a:r>
            <a:r>
              <a:rPr lang="zh-CN" altLang="en-US" dirty="0" smtClean="0"/>
              <a:t>请求到达服务器的端口号。</a:t>
            </a:r>
          </a:p>
          <a:p>
            <a:r>
              <a:rPr lang="en-US" altLang="zh-CN" dirty="0" smtClean="0"/>
              <a:t>$</a:t>
            </a:r>
            <a:r>
              <a:rPr lang="en-US" dirty="0" smtClean="0"/>
              <a:t>server_protocol </a:t>
            </a:r>
            <a:r>
              <a:rPr lang="zh-CN" altLang="en-US" dirty="0" smtClean="0"/>
              <a:t>请求使用的协议，通常是</a:t>
            </a:r>
            <a:r>
              <a:rPr lang="en-US" dirty="0" smtClean="0"/>
              <a:t>HTTP/1.0</a:t>
            </a:r>
            <a:r>
              <a:rPr lang="zh-CN" altLang="en-US" dirty="0" smtClean="0"/>
              <a:t>或</a:t>
            </a:r>
            <a:r>
              <a:rPr lang="en-US" dirty="0" smtClean="0"/>
              <a:t>HTTP/1.1。</a:t>
            </a:r>
          </a:p>
          <a:p>
            <a:r>
              <a:rPr lang="en-US" dirty="0" smtClean="0"/>
              <a:t>$uri </a:t>
            </a:r>
            <a:r>
              <a:rPr lang="zh-CN" altLang="en-US" dirty="0" smtClean="0"/>
              <a:t>请求中的当前</a:t>
            </a:r>
            <a:r>
              <a:rPr lang="en-US" dirty="0" smtClean="0"/>
              <a:t>URI(</a:t>
            </a:r>
            <a:r>
              <a:rPr lang="zh-CN" altLang="en-US" dirty="0" smtClean="0"/>
              <a:t>不带请求参数，参数位于</a:t>
            </a:r>
            <a:r>
              <a:rPr lang="en-US" altLang="zh-CN" dirty="0" smtClean="0"/>
              <a:t>$</a:t>
            </a:r>
            <a:r>
              <a:rPr lang="en-US" dirty="0" smtClean="0"/>
              <a:t>args)</a:t>
            </a:r>
          </a:p>
          <a:p>
            <a:r>
              <a:rPr lang="en-US" dirty="0" smtClean="0"/>
              <a:t>$http_origin  </a:t>
            </a:r>
            <a:r>
              <a:rPr lang="zh-CN" altLang="en-US" dirty="0" smtClean="0"/>
              <a:t>浏览器携带的</a:t>
            </a:r>
            <a:r>
              <a:rPr lang="en-US" dirty="0" smtClean="0"/>
              <a:t>origin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216" y="169606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处理请求的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04202" y="828942"/>
          <a:ext cx="8400516" cy="5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828"/>
                <a:gridCol w="5676688"/>
              </a:tblGrid>
              <a:tr h="474680"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POST_READ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跳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SERVER_REWRITE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FIND_CONFIG(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REWRITE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POST_REWRITE(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PREACCESS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POST_ACCESS(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TRY_FILES(</a:t>
                      </a: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死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468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785929" y="888763"/>
            <a:ext cx="863125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realip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84505" y="1391541"/>
            <a:ext cx="863125" cy="2905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rewrite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83081" y="2321609"/>
            <a:ext cx="863125" cy="2905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rewrite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8" idx="3"/>
          </p:cNvCxnSpPr>
          <p:nvPr/>
        </p:nvCxnSpPr>
        <p:spPr>
          <a:xfrm rot="10800000" flipV="1">
            <a:off x="3649054" y="1016950"/>
            <a:ext cx="6400800" cy="170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8" idx="1"/>
            <a:endCxn id="19" idx="1"/>
          </p:cNvCxnSpPr>
          <p:nvPr/>
        </p:nvCxnSpPr>
        <p:spPr>
          <a:xfrm rot="10800000" flipV="1">
            <a:off x="2784505" y="1034042"/>
            <a:ext cx="1424" cy="502778"/>
          </a:xfrm>
          <a:prstGeom prst="bentConnector3">
            <a:avLst>
              <a:gd name="adj1" fmla="val 16153371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6020" y="3226038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Limit_conn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33018" y="3233160"/>
            <a:ext cx="1296111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Limit_req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86842" y="3720271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auth_basic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61716" y="3701756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3332" y="3708876"/>
            <a:ext cx="1674974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auth_request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676259" y="4667430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try_files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41265" y="5110387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1728" y="5108964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autoindex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80531" y="5124630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concat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399661" y="5596073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access_log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670419" y="1841620"/>
            <a:ext cx="863125" cy="290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19" idx="3"/>
            <a:endCxn id="37" idx="3"/>
          </p:cNvCxnSpPr>
          <p:nvPr/>
        </p:nvCxnSpPr>
        <p:spPr>
          <a:xfrm>
            <a:off x="3647630" y="1536820"/>
            <a:ext cx="885914" cy="450079"/>
          </a:xfrm>
          <a:prstGeom prst="bentConnector3">
            <a:avLst>
              <a:gd name="adj1" fmla="val 12580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7" idx="1"/>
            <a:endCxn id="20" idx="1"/>
          </p:cNvCxnSpPr>
          <p:nvPr/>
        </p:nvCxnSpPr>
        <p:spPr>
          <a:xfrm rot="10800000" flipV="1">
            <a:off x="2783081" y="1986898"/>
            <a:ext cx="887338" cy="479989"/>
          </a:xfrm>
          <a:prstGeom prst="bentConnector3">
            <a:avLst>
              <a:gd name="adj1" fmla="val 125762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" idx="3"/>
            <a:endCxn id="28" idx="3"/>
          </p:cNvCxnSpPr>
          <p:nvPr/>
        </p:nvCxnSpPr>
        <p:spPr>
          <a:xfrm>
            <a:off x="3646206" y="2466888"/>
            <a:ext cx="1882923" cy="911551"/>
          </a:xfrm>
          <a:prstGeom prst="bentConnector3">
            <a:avLst>
              <a:gd name="adj1" fmla="val 112141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8" idx="1"/>
            <a:endCxn id="27" idx="3"/>
          </p:cNvCxnSpPr>
          <p:nvPr/>
        </p:nvCxnSpPr>
        <p:spPr>
          <a:xfrm rot="10800000">
            <a:off x="3999432" y="3371317"/>
            <a:ext cx="233586" cy="71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7" idx="1"/>
            <a:endCxn id="30" idx="1"/>
          </p:cNvCxnSpPr>
          <p:nvPr/>
        </p:nvCxnSpPr>
        <p:spPr>
          <a:xfrm rot="10800000" flipH="1" flipV="1">
            <a:off x="2756020" y="3371317"/>
            <a:ext cx="5696" cy="475718"/>
          </a:xfrm>
          <a:prstGeom prst="bentConnector3">
            <a:avLst>
              <a:gd name="adj1" fmla="val -4013343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0" idx="3"/>
            <a:endCxn id="29" idx="1"/>
          </p:cNvCxnSpPr>
          <p:nvPr/>
        </p:nvCxnSpPr>
        <p:spPr>
          <a:xfrm>
            <a:off x="4005128" y="3847035"/>
            <a:ext cx="381714" cy="185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9" idx="3"/>
            <a:endCxn id="31" idx="1"/>
          </p:cNvCxnSpPr>
          <p:nvPr/>
        </p:nvCxnSpPr>
        <p:spPr>
          <a:xfrm flipV="1">
            <a:off x="5630254" y="3854155"/>
            <a:ext cx="403078" cy="113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1" idx="3"/>
            <a:endCxn id="32" idx="3"/>
          </p:cNvCxnSpPr>
          <p:nvPr/>
        </p:nvCxnSpPr>
        <p:spPr>
          <a:xfrm flipH="1">
            <a:off x="3919671" y="3854155"/>
            <a:ext cx="3788635" cy="958554"/>
          </a:xfrm>
          <a:prstGeom prst="bentConnector3">
            <a:avLst>
              <a:gd name="adj1" fmla="val -6034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2" idx="1"/>
            <a:endCxn id="35" idx="1"/>
          </p:cNvCxnSpPr>
          <p:nvPr/>
        </p:nvCxnSpPr>
        <p:spPr>
          <a:xfrm rot="10800000" flipH="1" flipV="1">
            <a:off x="2676259" y="4812709"/>
            <a:ext cx="4272" cy="457200"/>
          </a:xfrm>
          <a:prstGeom prst="bentConnector3">
            <a:avLst>
              <a:gd name="adj1" fmla="val -5351124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5" idx="3"/>
            <a:endCxn id="33" idx="1"/>
          </p:cNvCxnSpPr>
          <p:nvPr/>
        </p:nvCxnSpPr>
        <p:spPr>
          <a:xfrm flipV="1">
            <a:off x="3923943" y="5255666"/>
            <a:ext cx="417322" cy="142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3" idx="3"/>
            <a:endCxn id="34" idx="1"/>
          </p:cNvCxnSpPr>
          <p:nvPr/>
        </p:nvCxnSpPr>
        <p:spPr>
          <a:xfrm flipV="1">
            <a:off x="5584677" y="5254243"/>
            <a:ext cx="507051" cy="14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553060" y="5108962"/>
            <a:ext cx="1243412" cy="290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static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34" idx="3"/>
            <a:endCxn id="66" idx="1"/>
          </p:cNvCxnSpPr>
          <p:nvPr/>
        </p:nvCxnSpPr>
        <p:spPr>
          <a:xfrm flipV="1">
            <a:off x="7335140" y="5254241"/>
            <a:ext cx="217920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36" idx="3"/>
          </p:cNvCxnSpPr>
          <p:nvPr/>
        </p:nvCxnSpPr>
        <p:spPr>
          <a:xfrm flipH="1">
            <a:off x="5643073" y="5254241"/>
            <a:ext cx="3153399" cy="487111"/>
          </a:xfrm>
          <a:prstGeom prst="bentConnector3">
            <a:avLst>
              <a:gd name="adj1" fmla="val -7249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大括号 73"/>
          <p:cNvSpPr/>
          <p:nvPr/>
        </p:nvSpPr>
        <p:spPr>
          <a:xfrm>
            <a:off x="8904718" y="1572426"/>
            <a:ext cx="213645" cy="974221"/>
          </a:xfrm>
          <a:prstGeom prst="righ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255095" y="187152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循环匹配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右大括号 75"/>
          <p:cNvSpPr/>
          <p:nvPr/>
        </p:nvSpPr>
        <p:spPr>
          <a:xfrm>
            <a:off x="8920385" y="3399801"/>
            <a:ext cx="213645" cy="97422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279309" y="36989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权限校验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01556" y="1410057"/>
            <a:ext cx="168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外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rewrite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51407" y="2331579"/>
            <a:ext cx="168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内</a:t>
            </a:r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rewrite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34313" y="1844469"/>
            <a:ext cx="1324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##location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匹配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92712" y="28343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zh-CN" altLang="en-US" sz="1400" dirty="0" smtClean="0"/>
              <a:t>防死循环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79210" y="42187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响应错误码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402" y="243069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限定使用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--if</a:t>
            </a:r>
            <a:r>
              <a:rPr lang="zh-CN" altLang="en-US" sz="1400" dirty="0" smtClean="0"/>
              <a:t>是邪恶的，不应被使用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05046" y="3516288"/>
            <a:ext cx="61117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静态资源：</a:t>
            </a:r>
            <a:r>
              <a:rPr lang="en-US" altLang="zh-CN" dirty="0" smtClean="0"/>
              <a:t> location ~ /rex/.*\.(htm|js|css)$</a:t>
            </a:r>
          </a:p>
          <a:p>
            <a:r>
              <a:rPr lang="zh-CN" altLang="en-US" dirty="0" smtClean="0"/>
              <a:t>域名校验：</a:t>
            </a:r>
            <a:r>
              <a:rPr lang="en-US" altLang="zh-CN" dirty="0" smtClean="0"/>
              <a:t>if ( $http_origin ~ </a:t>
            </a:r>
            <a:r>
              <a:rPr lang="en-US" altLang="zh-CN" dirty="0" smtClean="0">
                <a:hlinkClick r:id="rId2"/>
              </a:rPr>
              <a:t>http://(.*).enjoy.com)</a:t>
            </a:r>
            <a:endParaRPr lang="en-US" altLang="zh-CN" dirty="0" smtClean="0"/>
          </a:p>
          <a:p>
            <a:r>
              <a:rPr lang="zh-CN" altLang="en-US" dirty="0" smtClean="0"/>
              <a:t>浏览器校验：</a:t>
            </a:r>
            <a:r>
              <a:rPr lang="en-US" dirty="0" smtClean="0"/>
              <a:t>if ($http_user_agent ~ Firefox)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$request_filename = /static/cc.html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在 </a:t>
            </a:r>
            <a:r>
              <a:rPr lang="en-US" dirty="0" smtClean="0">
                <a:solidFill>
                  <a:srgbClr val="FF0000"/>
                </a:solidFill>
              </a:rPr>
              <a:t>location </a:t>
            </a:r>
            <a:r>
              <a:rPr lang="zh-CN" altLang="en-US" dirty="0" smtClean="0">
                <a:solidFill>
                  <a:srgbClr val="FF0000"/>
                </a:solidFill>
              </a:rPr>
              <a:t>区块里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指令下唯一 </a:t>
            </a:r>
            <a:r>
              <a:rPr lang="en-US" altLang="zh-CN" dirty="0" smtClean="0">
                <a:solidFill>
                  <a:srgbClr val="FF0000"/>
                </a:solidFill>
              </a:rPr>
              <a:t>100% </a:t>
            </a:r>
            <a:r>
              <a:rPr lang="zh-CN" altLang="en-US" dirty="0" smtClean="0">
                <a:solidFill>
                  <a:srgbClr val="FF0000"/>
                </a:solidFill>
              </a:rPr>
              <a:t>安全的指令应该只有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 …; rewrite … last;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3461" y="1538669"/>
          <a:ext cx="7638901" cy="1785216"/>
        </p:xfrm>
        <a:graphic>
          <a:graphicData uri="http://schemas.openxmlformats.org/drawingml/2006/table">
            <a:tbl>
              <a:tblPr/>
              <a:tblGrid>
                <a:gridCol w="1380524"/>
                <a:gridCol w="6258377"/>
              </a:tblGrid>
              <a:tr h="297536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rgbClr val="333333"/>
                          </a:solidFill>
                          <a:latin typeface="verdana"/>
                        </a:rPr>
                        <a:t>= ,!=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比较的一个变量和字符串。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</a:t>
                      </a:r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， </a:t>
                      </a:r>
                      <a:r>
                        <a:rPr lang="en-US" altLang="zh-CN" sz="1700">
                          <a:solidFill>
                            <a:srgbClr val="333333"/>
                          </a:solidFill>
                          <a:latin typeface="verdana"/>
                        </a:rPr>
                        <a:t>~*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与正则表达式匹配的变量，如果这个正则表达式中包</a:t>
                      </a:r>
                      <a:r>
                        <a:rPr lang="zh-CN" altLang="en-US" sz="1700" dirty="0" smtClean="0">
                          <a:solidFill>
                            <a:srgbClr val="333333"/>
                          </a:solidFill>
                          <a:latin typeface="verdana"/>
                        </a:rPr>
                        <a:t>含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333333"/>
                          </a:solidFill>
                          <a:latin typeface="verdana"/>
                        </a:rPr>
                        <a:t>-f，!-f</a:t>
                      </a:r>
                      <a:endParaRPr 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-d, !-d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检查一个目录是否存在。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-e，!-e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333333"/>
                          </a:solidFill>
                          <a:latin typeface="verdana"/>
                        </a:rPr>
                        <a:t>检查一个文件、目录、符号链接是否存在。</a:t>
                      </a:r>
                      <a:endParaRPr lang="zh-CN" altLang="en-US" sz="170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36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-x， !-x</a:t>
                      </a:r>
                      <a:endParaRPr 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333333"/>
                          </a:solidFill>
                          <a:latin typeface="verdana"/>
                        </a:rPr>
                        <a:t>检查一个文件是否可执行。</a:t>
                      </a:r>
                      <a:endParaRPr lang="zh-CN" altLang="en-US" sz="1700" dirty="0"/>
                    </a:p>
                  </a:txBody>
                  <a:tcPr marL="16877" marR="16877" marT="18102" marB="18102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" y="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695</Words>
  <Application>WPS 演示</Application>
  <PresentationFormat>自定义</PresentationFormat>
  <Paragraphs>186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China</cp:lastModifiedBy>
  <cp:revision>817</cp:revision>
  <dcterms:created xsi:type="dcterms:W3CDTF">2014-11-04T04:04:00Z</dcterms:created>
  <dcterms:modified xsi:type="dcterms:W3CDTF">2019-08-02T09:08:21Z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