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42" r:id="rId2"/>
    <p:sldId id="631" r:id="rId3"/>
    <p:sldId id="677" r:id="rId4"/>
    <p:sldId id="651" r:id="rId5"/>
    <p:sldId id="652" r:id="rId6"/>
    <p:sldId id="678" r:id="rId7"/>
    <p:sldId id="679" r:id="rId8"/>
    <p:sldId id="616" r:id="rId9"/>
    <p:sldId id="619" r:id="rId10"/>
    <p:sldId id="620" r:id="rId11"/>
    <p:sldId id="596" r:id="rId12"/>
  </p:sldIdLst>
  <p:sldSz cx="10801350" cy="65166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2" y="-202"/>
      </p:cViewPr>
      <p:guideLst>
        <p:guide orient="horz" pos="2047"/>
        <p:guide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1538" y="1143000"/>
            <a:ext cx="511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08289" y="264892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69122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58777" y="225073"/>
            <a:ext cx="887173" cy="361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3" y="346958"/>
            <a:ext cx="9316165" cy="125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3" y="1734772"/>
            <a:ext cx="9316165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4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8" y="6040010"/>
            <a:ext cx="3645455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5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4259" y="-137572"/>
            <a:ext cx="10974059" cy="6773735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5298" y="6254816"/>
            <a:ext cx="3235904" cy="2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11872" y="6254816"/>
            <a:ext cx="3389486" cy="2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247573"/>
            <a:ext cx="2452807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08289" y="273339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77569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675648" y="213607"/>
            <a:ext cx="852856" cy="346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4.jpe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(.*).enjoy.com)/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sty.org/download/openresty-1.11.2.4.tar.gz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1"/>
          <p:cNvSpPr txBox="1"/>
          <p:nvPr>
            <p:custDataLst>
              <p:tags r:id="rId1"/>
            </p:custDataLst>
          </p:nvPr>
        </p:nvSpPr>
        <p:spPr>
          <a:xfrm>
            <a:off x="703213" y="1930405"/>
            <a:ext cx="9136142" cy="105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PA_圆角矩形 22"/>
          <p:cNvSpPr/>
          <p:nvPr>
            <p:custDataLst>
              <p:tags r:id="rId2"/>
            </p:custDataLst>
          </p:nvPr>
        </p:nvSpPr>
        <p:spPr>
          <a:xfrm>
            <a:off x="2700340" y="4504089"/>
            <a:ext cx="5402528" cy="2994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0457" y="4898986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7" name="PA_组合 20"/>
          <p:cNvGrpSpPr/>
          <p:nvPr>
            <p:custDataLst>
              <p:tags r:id="rId4"/>
            </p:custDataLst>
          </p:nvPr>
        </p:nvGrpSpPr>
        <p:grpSpPr>
          <a:xfrm>
            <a:off x="0" y="4240054"/>
            <a:ext cx="10801350" cy="68424"/>
            <a:chOff x="2190216" y="0"/>
            <a:chExt cx="7128792" cy="108012"/>
          </a:xfrm>
        </p:grpSpPr>
        <p:sp>
          <p:nvSpPr>
            <p:cNvPr id="9" name="矩形 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342" y="22696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缓存配置及</a:t>
            </a:r>
            <a:r>
              <a:rPr lang="en-US" sz="2400" b="1" dirty="0" smtClean="0"/>
              <a:t>Gzip</a:t>
            </a:r>
            <a:r>
              <a:rPr lang="zh-CN" altLang="en-US" sz="2400" b="1" dirty="0" smtClean="0"/>
              <a:t>配置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8626" y="3078127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gzip</a:t>
            </a:r>
            <a:r>
              <a:rPr lang="zh-CN" altLang="en-US" b="1" dirty="0" smtClean="0"/>
              <a:t>压缩对文本文件压缩效果非常好（</a:t>
            </a:r>
            <a:r>
              <a:rPr lang="en-US" altLang="zh-CN" b="1" dirty="0" smtClean="0"/>
              <a:t>40%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80%</a:t>
            </a:r>
            <a:r>
              <a:rPr lang="zh-CN" altLang="en-US" b="1" dirty="0" smtClean="0"/>
              <a:t>），而对图片文件效果甚微。</a:t>
            </a:r>
            <a:endParaRPr lang="en-US" altLang="zh-CN" b="1" dirty="0" smtClean="0"/>
          </a:p>
          <a:p>
            <a:r>
              <a:rPr lang="zh-CN" altLang="en-US" b="1" dirty="0" smtClean="0"/>
              <a:t>实际应用中可以考虑对</a:t>
            </a:r>
            <a:r>
              <a:rPr lang="en-US" b="1" dirty="0" smtClean="0"/>
              <a:t>js、html、css</a:t>
            </a:r>
            <a:r>
              <a:rPr lang="zh-CN" altLang="en-US" b="1" dirty="0" smtClean="0"/>
              <a:t>格式的文件开启</a:t>
            </a:r>
            <a:r>
              <a:rPr lang="en-US" b="1" dirty="0" smtClean="0"/>
              <a:t>gzip</a:t>
            </a:r>
            <a:r>
              <a:rPr lang="zh-CN" altLang="en-US" b="1" dirty="0" smtClean="0"/>
              <a:t>压缩。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341" y="4059088"/>
            <a:ext cx="357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测试：</a:t>
            </a:r>
            <a:endParaRPr lang="en-US" altLang="zh-CN" dirty="0" smtClean="0"/>
          </a:p>
          <a:p>
            <a:r>
              <a:rPr lang="en-US" dirty="0" smtClean="0"/>
              <a:t>curl -I -H "accept-encoding:gzip"  </a:t>
            </a:r>
            <a:r>
              <a:rPr lang="en-US" altLang="zh-CN" dirty="0" smtClean="0"/>
              <a:t>url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927" y="752059"/>
            <a:ext cx="6316285" cy="18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9491131" y="4831401"/>
            <a:ext cx="824166" cy="883976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34600" y="5715382"/>
            <a:ext cx="1737217" cy="5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447687" y="3696411"/>
            <a:ext cx="177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323752" y="2263950"/>
            <a:ext cx="249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4872984" y="2283258"/>
            <a:ext cx="0" cy="8996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244843" y="2881828"/>
            <a:ext cx="0" cy="7023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4778130" y="2283859"/>
            <a:ext cx="461665" cy="17341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620959" y="2280845"/>
            <a:ext cx="503501" cy="24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266784" y="2280241"/>
            <a:ext cx="2754344" cy="145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006939" y="3616762"/>
            <a:ext cx="41866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402" y="243069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限定使用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--if</a:t>
            </a:r>
            <a:r>
              <a:rPr lang="zh-CN" altLang="en-US" sz="1400" dirty="0" smtClean="0"/>
              <a:t>是邪恶的，不应被使用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90759" y="3273401"/>
            <a:ext cx="6339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 </a:t>
            </a:r>
            <a:r>
              <a:rPr lang="en-US" dirty="0" smtClean="0">
                <a:solidFill>
                  <a:srgbClr val="FF0000"/>
                </a:solidFill>
              </a:rPr>
              <a:t>location </a:t>
            </a:r>
            <a:r>
              <a:rPr lang="zh-CN" altLang="en-US" dirty="0" smtClean="0">
                <a:solidFill>
                  <a:srgbClr val="FF0000"/>
                </a:solidFill>
              </a:rPr>
              <a:t>不应使用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指令下唯一 </a:t>
            </a:r>
            <a:r>
              <a:rPr lang="en-US" altLang="zh-CN" dirty="0" smtClean="0">
                <a:solidFill>
                  <a:srgbClr val="FF0000"/>
                </a:solidFill>
              </a:rPr>
              <a:t>100% </a:t>
            </a:r>
            <a:r>
              <a:rPr lang="zh-CN" altLang="en-US" dirty="0" smtClean="0">
                <a:solidFill>
                  <a:srgbClr val="FF0000"/>
                </a:solidFill>
              </a:rPr>
              <a:t>安全的指令只有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 …; rewrite … last;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一般使用情况样例：</a:t>
            </a:r>
            <a:endParaRPr lang="en-US" altLang="zh-CN" dirty="0" smtClean="0"/>
          </a:p>
          <a:p>
            <a:r>
              <a:rPr lang="zh-CN" altLang="en-US" dirty="0" smtClean="0"/>
              <a:t>域名校验：</a:t>
            </a:r>
            <a:r>
              <a:rPr lang="en-US" altLang="zh-CN" dirty="0" smtClean="0"/>
              <a:t>if ( $http_origin ~ </a:t>
            </a:r>
            <a:r>
              <a:rPr lang="en-US" altLang="zh-CN" dirty="0" smtClean="0">
                <a:hlinkClick r:id="rId2"/>
              </a:rPr>
              <a:t>http://(.*).enjoy.com)</a:t>
            </a:r>
            <a:endParaRPr lang="en-US" altLang="zh-CN" dirty="0" smtClean="0"/>
          </a:p>
          <a:p>
            <a:r>
              <a:rPr lang="zh-CN" altLang="en-US" dirty="0" smtClean="0"/>
              <a:t>浏览器校验：</a:t>
            </a:r>
            <a:r>
              <a:rPr lang="en-US" dirty="0" smtClean="0"/>
              <a:t>if ($http_user_agent ~ Firefox)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0598" y="1124331"/>
          <a:ext cx="7638901" cy="1785216"/>
        </p:xfrm>
        <a:graphic>
          <a:graphicData uri="http://schemas.openxmlformats.org/drawingml/2006/table">
            <a:tbl>
              <a:tblPr/>
              <a:tblGrid>
                <a:gridCol w="1380524"/>
                <a:gridCol w="6258377"/>
              </a:tblGrid>
              <a:tr h="297536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rgbClr val="333333"/>
                          </a:solidFill>
                          <a:latin typeface="verdana"/>
                        </a:rPr>
                        <a:t>= ,!=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比较的一个变量和字符串。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</a:t>
                      </a:r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， </a:t>
                      </a:r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~*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与正则表达式匹配的变量，如果这个正则表达式中包</a:t>
                      </a:r>
                      <a:r>
                        <a:rPr lang="zh-CN" altLang="en-US" sz="1700" dirty="0" smtClean="0">
                          <a:solidFill>
                            <a:srgbClr val="333333"/>
                          </a:solidFill>
                          <a:latin typeface="verdana"/>
                        </a:rPr>
                        <a:t>含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333333"/>
                          </a:solidFill>
                          <a:latin typeface="verdana"/>
                        </a:rPr>
                        <a:t>-f，!-f</a:t>
                      </a:r>
                      <a:endParaRPr 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-d, !-d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检查一个目录是否存在。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-e，!-e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检查一个文件、目录、符号链接是否存在。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-x， !-x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检查一个文件是否可执行。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" y="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365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--upstream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84" y="3336949"/>
            <a:ext cx="1030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nginx</a:t>
            </a:r>
            <a:r>
              <a:rPr lang="zh-CN" altLang="en-US" dirty="0" smtClean="0"/>
              <a:t>的</a:t>
            </a:r>
            <a:r>
              <a:rPr lang="en-US" dirty="0" smtClean="0"/>
              <a:t>upstream</a:t>
            </a:r>
            <a:r>
              <a:rPr lang="zh-CN" altLang="en-US" dirty="0" smtClean="0"/>
              <a:t>常规使用</a:t>
            </a:r>
          </a:p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、轮询（默认）</a:t>
            </a:r>
          </a:p>
          <a:p>
            <a:pPr latinLnBrk="1"/>
            <a:r>
              <a:rPr lang="zh-CN" altLang="en-US" dirty="0" smtClean="0"/>
              <a:t>每个请求按时间顺序逐一分配到不同的后端服务器，如果后端服务器</a:t>
            </a:r>
            <a:r>
              <a:rPr lang="en-US" dirty="0" smtClean="0"/>
              <a:t>down</a:t>
            </a:r>
            <a:r>
              <a:rPr lang="zh-CN" altLang="en-US" dirty="0" smtClean="0"/>
              <a:t>掉，能自动剔除。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weight</a:t>
            </a:r>
          </a:p>
          <a:p>
            <a:r>
              <a:rPr lang="zh-CN" altLang="en-US" dirty="0" smtClean="0"/>
              <a:t>指定轮询几率，</a:t>
            </a:r>
            <a:r>
              <a:rPr lang="en-US" dirty="0" smtClean="0"/>
              <a:t>weight</a:t>
            </a:r>
            <a:r>
              <a:rPr lang="zh-CN" altLang="en-US" dirty="0" smtClean="0"/>
              <a:t>和访问比率成正比，用于后端服务器性能不均的情况。</a:t>
            </a:r>
            <a:r>
              <a:rPr lang="en-US" dirty="0" smtClean="0"/>
              <a:t>down </a:t>
            </a:r>
            <a:r>
              <a:rPr lang="zh-CN" altLang="en-US" dirty="0" smtClean="0"/>
              <a:t>暂时不参与负载</a:t>
            </a:r>
          </a:p>
          <a:p>
            <a:r>
              <a:rPr lang="en-US" dirty="0" smtClean="0"/>
              <a:t>3、ip_hash</a:t>
            </a:r>
          </a:p>
          <a:p>
            <a:r>
              <a:rPr lang="zh-CN" altLang="en-US" dirty="0" smtClean="0"/>
              <a:t>每个请求按访问</a:t>
            </a:r>
            <a:r>
              <a:rPr lang="en-US" dirty="0" smtClean="0"/>
              <a:t>ip</a:t>
            </a:r>
            <a:r>
              <a:rPr lang="zh-CN" altLang="en-US" dirty="0" smtClean="0"/>
              <a:t>的</a:t>
            </a:r>
            <a:r>
              <a:rPr lang="en-US" dirty="0" smtClean="0"/>
              <a:t>hash</a:t>
            </a:r>
            <a:r>
              <a:rPr lang="zh-CN" altLang="en-US" dirty="0" smtClean="0"/>
              <a:t>结果分配，这样每个访客固定访问一个后端服务器，可以解决</a:t>
            </a:r>
            <a:r>
              <a:rPr lang="en-US" dirty="0" smtClean="0"/>
              <a:t>session</a:t>
            </a:r>
            <a:r>
              <a:rPr lang="zh-CN" altLang="en-US" dirty="0" smtClean="0"/>
              <a:t>的问题。</a:t>
            </a:r>
          </a:p>
          <a:p>
            <a:endParaRPr lang="zh-CN" alt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18782" y="1258348"/>
            <a:ext cx="66692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upstream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nginx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sz="2400" dirty="0" smtClean="0"/>
              <a:t>	server 172.17.0.4:8081 weight=2;</a:t>
            </a:r>
            <a:endParaRPr lang="zh-CN" altLang="en-US" sz="2400" dirty="0" smtClean="0"/>
          </a:p>
          <a:p>
            <a:r>
              <a:rPr lang="en-US" sz="2400" dirty="0" smtClean="0"/>
              <a:t>	server 172.17.0.5:8081 weight=1;</a:t>
            </a:r>
          </a:p>
          <a:p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Openresty</a:t>
            </a:r>
            <a:r>
              <a:rPr lang="zh-CN" altLang="en-US" sz="2400" b="1" dirty="0" smtClean="0"/>
              <a:t>简介与安装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240" y="1055146"/>
            <a:ext cx="105351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OpenResty</a:t>
            </a:r>
            <a:r>
              <a:rPr lang="zh-CN" altLang="en-US" dirty="0" smtClean="0"/>
              <a:t>是一个全功能的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应用服务器。它打包了标准的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核心，常用的第三方模块以及大多数依赖项。</a:t>
            </a:r>
            <a:endParaRPr lang="en-US" altLang="zh-CN" dirty="0" smtClean="0"/>
          </a:p>
          <a:p>
            <a:r>
              <a:rPr lang="en-US" altLang="zh-CN" dirty="0" err="1" smtClean="0"/>
              <a:t>OpenResty</a:t>
            </a:r>
            <a:r>
              <a:rPr lang="en-US" altLang="zh-CN" dirty="0" smtClean="0"/>
              <a:t> </a:t>
            </a:r>
            <a:r>
              <a:rPr lang="zh-CN" altLang="en-US" dirty="0" smtClean="0"/>
              <a:t>致力于将你的服务器端应用完全运行于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服务器中，充分利用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的事件模型来进行非阻塞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通信。</a:t>
            </a:r>
            <a:endParaRPr lang="en-US" altLang="zh-CN" dirty="0" smtClean="0"/>
          </a:p>
          <a:p>
            <a:r>
              <a:rPr lang="zh-CN" altLang="en-US" dirty="0" smtClean="0"/>
              <a:t>不仅仅是和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客户端间的网络通信是非阻塞的，与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等众多远方后端之间的网络通信也是非阻塞的。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其简易安装过程，见前文中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安装的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以下是源码安装方式，供大家了解其细节：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yum install </a:t>
            </a:r>
            <a:r>
              <a:rPr lang="en-US" dirty="0" err="1" smtClean="0"/>
              <a:t>readline-devel</a:t>
            </a:r>
            <a:r>
              <a:rPr lang="en-US" dirty="0" smtClean="0"/>
              <a:t> </a:t>
            </a:r>
            <a:r>
              <a:rPr lang="en-US" dirty="0" err="1" smtClean="0"/>
              <a:t>pcre-devel</a:t>
            </a:r>
            <a:r>
              <a:rPr lang="en-US" dirty="0" smtClean="0"/>
              <a:t> </a:t>
            </a:r>
            <a:r>
              <a:rPr lang="en-US" dirty="0" err="1" smtClean="0"/>
              <a:t>openssl-devel</a:t>
            </a:r>
            <a:r>
              <a:rPr lang="en-US" dirty="0" smtClean="0"/>
              <a:t> </a:t>
            </a:r>
            <a:r>
              <a:rPr lang="en-US" dirty="0" err="1" smtClean="0"/>
              <a:t>perl</a:t>
            </a:r>
            <a:endParaRPr lang="en-US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https://openresty.org/download/openresty-1.11.2.4.tar.gz</a:t>
            </a:r>
            <a:endParaRPr lang="en-US" altLang="zh-CN" dirty="0" smtClean="0"/>
          </a:p>
          <a:p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openresty-1.11.2.4.tar.gz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##</a:t>
            </a:r>
            <a:r>
              <a:rPr lang="zh-CN" altLang="en-US" dirty="0" smtClean="0"/>
              <a:t>选择需要的插件启用</a:t>
            </a:r>
            <a:endParaRPr lang="en-US" altLang="zh-CN" dirty="0" smtClean="0"/>
          </a:p>
          <a:p>
            <a:r>
              <a:rPr lang="en-US" dirty="0" smtClean="0"/>
              <a:t>./configure  --prefix=/opt/</a:t>
            </a:r>
            <a:r>
              <a:rPr lang="en-US" dirty="0" err="1" smtClean="0"/>
              <a:t>openresty</a:t>
            </a:r>
            <a:r>
              <a:rPr lang="en-US" dirty="0" smtClean="0"/>
              <a:t>  --with-</a:t>
            </a:r>
            <a:r>
              <a:rPr lang="en-US" dirty="0" err="1" smtClean="0"/>
              <a:t>luajit</a:t>
            </a:r>
            <a:r>
              <a:rPr lang="en-US" dirty="0" smtClean="0"/>
              <a:t>  --without-http_redis2_module  --with-</a:t>
            </a:r>
            <a:r>
              <a:rPr lang="en-US" dirty="0" err="1" smtClean="0"/>
              <a:t>http_iconv_module</a:t>
            </a:r>
            <a:endParaRPr lang="en-US" dirty="0" smtClean="0"/>
          </a:p>
          <a:p>
            <a:r>
              <a:rPr lang="en-US" dirty="0" smtClean="0"/>
              <a:t>make  &amp;&amp; make install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ngx_lua</a:t>
            </a:r>
            <a:r>
              <a:rPr lang="zh-CN" altLang="en-US" sz="2400" b="1" dirty="0" smtClean="0"/>
              <a:t>基本常量与</a:t>
            </a:r>
            <a:r>
              <a:rPr lang="en-US" altLang="zh-CN" sz="2400" b="1" dirty="0" err="1" smtClean="0"/>
              <a:t>api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7836" y="888144"/>
          <a:ext cx="8677593" cy="1724443"/>
        </p:xfrm>
        <a:graphic>
          <a:graphicData uri="http://schemas.openxmlformats.org/drawingml/2006/table">
            <a:tbl>
              <a:tblPr/>
              <a:tblGrid>
                <a:gridCol w="1176005"/>
                <a:gridCol w="7501588"/>
              </a:tblGrid>
              <a:tr h="470222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ngx.arg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指令参数，如跟在</a:t>
                      </a:r>
                      <a:r>
                        <a:rPr lang="en-US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content_by_lua_file</a:t>
                      </a:r>
                      <a:r>
                        <a:rPr lang="zh-CN" altLang="en-US" sz="1700" u="none" strike="noStrike" kern="120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后面的参数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ngx.var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变量，</a:t>
                      </a:r>
                      <a:r>
                        <a:rPr lang="en-US" altLang="en-US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ngx.var.VARIABLE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引用某个变量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ngx.ctx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请求的</a:t>
                      </a:r>
                      <a:r>
                        <a:rPr lang="en-US" altLang="zh-CN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lua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上下文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0222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ngx.header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响应头，</a:t>
                      </a:r>
                      <a:r>
                        <a:rPr lang="en-US" altLang="en-US" sz="1700" u="none" strike="noStrike" kern="1200" dirty="0" err="1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ngx.header.HEADER</a:t>
                      </a:r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引用某个头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ngx.status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kern="1200" dirty="0">
                          <a:solidFill>
                            <a:srgbClr val="3F3F3F"/>
                          </a:solidFill>
                          <a:latin typeface="Arial"/>
                          <a:ea typeface="+mn-ea"/>
                          <a:cs typeface="+mn-cs"/>
                        </a:rPr>
                        <a:t>响应码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6139" y="2805494"/>
          <a:ext cx="8708166" cy="2874663"/>
        </p:xfrm>
        <a:graphic>
          <a:graphicData uri="http://schemas.openxmlformats.org/drawingml/2006/table">
            <a:tbl>
              <a:tblPr/>
              <a:tblGrid>
                <a:gridCol w="4354083"/>
                <a:gridCol w="4354083"/>
              </a:tblGrid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ngx.log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输出到</a:t>
                      </a:r>
                      <a:r>
                        <a:rPr 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error.log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ngx.send_headers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发送响应头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ngx.headers_sent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响应头是否已发送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ngx.resp.get_headers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获取响应头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ngx.is_subrequest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当前请求是否是子请求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ngx.location.capture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发布一个子请求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ngx.location.capture_multi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发布多个子请求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ngx.print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输出响应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ngx.say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输出响应，自动添加‘</a:t>
                      </a:r>
                      <a:r>
                        <a:rPr lang="en-US" altLang="zh-CN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\n‘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ngx.flush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>
                          <a:solidFill>
                            <a:srgbClr val="3F3F3F"/>
                          </a:solidFill>
                          <a:latin typeface="Arial"/>
                        </a:rPr>
                        <a:t>刷新响应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333">
                <a:tc>
                  <a:txBody>
                    <a:bodyPr/>
                    <a:lstStyle/>
                    <a:p>
                      <a:pPr latinLnBrk="1"/>
                      <a:r>
                        <a:rPr lang="en-US" sz="1700" b="1" u="none" strike="noStrike" dirty="0" err="1">
                          <a:solidFill>
                            <a:srgbClr val="3F3F3F"/>
                          </a:solidFill>
                          <a:latin typeface="Arial"/>
                        </a:rPr>
                        <a:t>ngx.exit</a:t>
                      </a:r>
                      <a:endParaRPr lang="en-US" sz="1700" b="1" u="none" strike="noStrike" dirty="0">
                        <a:solidFill>
                          <a:srgbClr val="3F3F3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700" u="none" strike="noStrike" dirty="0">
                          <a:solidFill>
                            <a:srgbClr val="3F3F3F"/>
                          </a:solidFill>
                          <a:latin typeface="Arial"/>
                        </a:rPr>
                        <a:t>结束请求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</a:t>
            </a:r>
            <a:r>
              <a:rPr lang="en-US" altLang="zh-CN" sz="2400" b="1" dirty="0" err="1" smtClean="0"/>
              <a:t>ua</a:t>
            </a:r>
            <a:r>
              <a:rPr lang="zh-CN" altLang="en-US" sz="2400" b="1" dirty="0" smtClean="0"/>
              <a:t>在</a:t>
            </a:r>
            <a:r>
              <a:rPr lang="en-US" altLang="zh-CN" sz="2400" b="1" dirty="0" err="1" smtClean="0"/>
              <a:t>nginx</a:t>
            </a:r>
            <a:r>
              <a:rPr lang="zh-CN" altLang="en-US" sz="2400" b="1" dirty="0" smtClean="0"/>
              <a:t>的常用阶段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54513" y="820628"/>
            <a:ext cx="980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set_by_lua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变量，实现复杂的赋值逻辑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rewrite_by_lua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实现转发、重定向等功能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access_by_lua</a:t>
            </a:r>
            <a:r>
              <a:rPr lang="en-US" altLang="zh-CN" dirty="0" smtClean="0"/>
              <a:t>* : IP </a:t>
            </a:r>
            <a:r>
              <a:rPr lang="zh-CN" altLang="en-US" dirty="0" smtClean="0"/>
              <a:t>准入、接口访问权限等情况集中处理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content_by_lua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接收请求处理并输出响应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header_filter_by_lua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cookie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body_filter_by_lua</a:t>
            </a:r>
            <a:r>
              <a:rPr lang="en-US" altLang="zh-CN" dirty="0" smtClean="0"/>
              <a:t>* : </a:t>
            </a:r>
            <a:r>
              <a:rPr lang="zh-CN" altLang="en-US" dirty="0" smtClean="0"/>
              <a:t>对响应数据进行过滤，如截断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替换等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13" y="820628"/>
            <a:ext cx="98012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标准的使用步骤：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导入模块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en-US" dirty="0" smtClean="0">
                <a:solidFill>
                  <a:srgbClr val="FF0000"/>
                </a:solidFill>
              </a:rPr>
              <a:t> require  “</a:t>
            </a:r>
            <a:r>
              <a:rPr lang="en-US" dirty="0" err="1" smtClean="0">
                <a:solidFill>
                  <a:srgbClr val="FF0000"/>
                </a:solidFill>
              </a:rPr>
              <a:t>resty</a:t>
            </a:r>
            <a:r>
              <a:rPr lang="en-US" dirty="0" smtClean="0">
                <a:solidFill>
                  <a:srgbClr val="FF0000"/>
                </a:solidFill>
              </a:rPr>
              <a:t>/xxx”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实例化对象</a:t>
            </a:r>
            <a:r>
              <a:rPr lang="en-US" altLang="zh-CN" dirty="0" smtClean="0">
                <a:solidFill>
                  <a:srgbClr val="FF0000"/>
                </a:solidFill>
              </a:rPr>
              <a:t>---local 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xxx</a:t>
            </a:r>
            <a:r>
              <a:rPr lang="en-US" dirty="0" err="1" smtClean="0">
                <a:solidFill>
                  <a:srgbClr val="FF0000"/>
                </a:solidFill>
              </a:rPr>
              <a:t>:new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连接到服务器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local</a:t>
            </a:r>
            <a:r>
              <a:rPr lang="en-US" dirty="0" smtClean="0">
                <a:solidFill>
                  <a:srgbClr val="FF0000"/>
                </a:solidFill>
              </a:rPr>
              <a:t> ok, err  =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:connect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en-US" altLang="zh-CN" dirty="0" smtClean="0">
                <a:solidFill>
                  <a:srgbClr val="FF0000"/>
                </a:solidFill>
              </a:rPr>
              <a:t>--- </a:t>
            </a:r>
            <a:r>
              <a:rPr lang="en-US" altLang="zh-CN" dirty="0" err="1" smtClean="0">
                <a:solidFill>
                  <a:srgbClr val="FF0000"/>
                </a:solidFill>
              </a:rPr>
              <a:t>obj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:method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/>
              <a:t>Lua-resty-redis</a:t>
            </a:r>
            <a:r>
              <a:rPr lang="zh-CN" altLang="en-US" b="1" dirty="0" smtClean="0"/>
              <a:t>库的使用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Lua-resty-mysql</a:t>
            </a:r>
            <a:r>
              <a:rPr lang="zh-CN" altLang="en-US" b="1" dirty="0" smtClean="0"/>
              <a:t>库的使用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1625" y="169523"/>
            <a:ext cx="6020860" cy="4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</a:t>
            </a:r>
            <a:r>
              <a:rPr lang="en-US" altLang="zh-CN" sz="2400" b="1" dirty="0" err="1" smtClean="0"/>
              <a:t>ua-resty</a:t>
            </a:r>
            <a:r>
              <a:rPr lang="en-US" altLang="zh-CN" sz="2400" b="1" dirty="0" smtClean="0"/>
              <a:t>-*</a:t>
            </a:r>
            <a:r>
              <a:rPr lang="zh-CN" altLang="en-US" sz="2400" b="1" dirty="0" smtClean="0"/>
              <a:t>的第三方模块使用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956713" y="1242816"/>
            <a:ext cx="1107689" cy="8777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176" y="1526529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65310" y="1384669"/>
            <a:ext cx="1802062" cy="51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 flipV="1">
            <a:off x="2064402" y="1641792"/>
            <a:ext cx="4000909" cy="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6068065" y="2203320"/>
            <a:ext cx="1802062" cy="51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>
            <a:off x="2064402" y="1681690"/>
            <a:ext cx="4003663" cy="77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6261" y="1349208"/>
            <a:ext cx="216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static.enjoy.com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9858" y="2102835"/>
            <a:ext cx="250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www.enjoy.com</a:t>
            </a:r>
            <a:endParaRPr lang="zh-CN" altLang="en-US" dirty="0"/>
          </a:p>
        </p:txBody>
      </p:sp>
      <p:sp>
        <p:nvSpPr>
          <p:cNvPr id="10" name="乘号 9"/>
          <p:cNvSpPr/>
          <p:nvPr/>
        </p:nvSpPr>
        <p:spPr>
          <a:xfrm>
            <a:off x="5015485" y="1898912"/>
            <a:ext cx="810101" cy="8688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47" y="3548702"/>
            <a:ext cx="5771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常见的跨域方案：</a:t>
            </a:r>
          </a:p>
          <a:p>
            <a:r>
              <a:rPr lang="zh-CN" altLang="en-US" dirty="0" smtClean="0"/>
              <a:t> </a:t>
            </a:r>
            <a:r>
              <a:rPr lang="en-US" b="1" dirty="0" smtClean="0"/>
              <a:t>jsonp</a:t>
            </a:r>
            <a:r>
              <a:rPr lang="zh-CN" altLang="en-US" b="1" dirty="0" smtClean="0"/>
              <a:t>、</a:t>
            </a:r>
            <a:r>
              <a:rPr lang="en-US" b="1" dirty="0" smtClean="0"/>
              <a:t> document.domain + iframe </a:t>
            </a:r>
            <a:r>
              <a:rPr lang="zh-CN" altLang="en-US" b="1" dirty="0" smtClean="0"/>
              <a:t>跨域</a:t>
            </a:r>
            <a:r>
              <a:rPr lang="en-US" altLang="zh-CN" b="1" dirty="0" smtClean="0"/>
              <a:t>---</a:t>
            </a:r>
            <a:r>
              <a:rPr lang="zh-CN" altLang="en-US" b="1" dirty="0" smtClean="0">
                <a:solidFill>
                  <a:srgbClr val="FF0000"/>
                </a:solidFill>
              </a:rPr>
              <a:t>对业务有侵入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0255" y="22153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浏览器跨域问题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247" y="221532"/>
            <a:ext cx="217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CORS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方案介绍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849" y="673800"/>
            <a:ext cx="756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CORS</a:t>
            </a:r>
            <a:r>
              <a:rPr lang="zh-CN" altLang="en-US" sz="1400" dirty="0" smtClean="0"/>
              <a:t>是一个</a:t>
            </a:r>
            <a:r>
              <a:rPr lang="en-US" sz="1400" dirty="0" smtClean="0"/>
              <a:t>W3C</a:t>
            </a:r>
            <a:r>
              <a:rPr lang="zh-CN" altLang="en-US" sz="1400" dirty="0" smtClean="0"/>
              <a:t>标准，全称是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跨域资源共享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Cross-origin resource sharing）。 </a:t>
            </a:r>
          </a:p>
          <a:p>
            <a:r>
              <a:rPr lang="zh-CN" altLang="en-US" sz="1400" dirty="0" smtClean="0"/>
              <a:t>它允许浏览器向跨源服务器，发出</a:t>
            </a:r>
            <a:r>
              <a:rPr lang="en-US" sz="1400" dirty="0" smtClean="0"/>
              <a:t>XMLHttpRequest</a:t>
            </a:r>
            <a:r>
              <a:rPr lang="zh-CN" altLang="en-US" sz="1400" dirty="0" smtClean="0"/>
              <a:t>请求，从而克服</a:t>
            </a:r>
            <a:r>
              <a:rPr lang="en-US" sz="1400" dirty="0" smtClean="0"/>
              <a:t>AJAX</a:t>
            </a:r>
            <a:r>
              <a:rPr lang="zh-CN" altLang="en-US" sz="1400" dirty="0" smtClean="0"/>
              <a:t>只能同源使用的限制。 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589" y="1334960"/>
            <a:ext cx="6446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简单请求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zh-CN" altLang="en-US" sz="1200" dirty="0" smtClean="0"/>
              <a:t>浏览器在跨源</a:t>
            </a:r>
            <a:r>
              <a:rPr lang="en-US" sz="1200" dirty="0" smtClean="0"/>
              <a:t>AJAX</a:t>
            </a:r>
            <a:r>
              <a:rPr lang="zh-CN" altLang="en-US" sz="1200" dirty="0" smtClean="0"/>
              <a:t>请求的头信息之中，自动在添加一个</a:t>
            </a:r>
            <a:r>
              <a:rPr lang="en-US" sz="1200" dirty="0" smtClean="0"/>
              <a:t>Origin</a:t>
            </a:r>
            <a:r>
              <a:rPr lang="zh-CN" altLang="en-US" sz="1200" dirty="0" smtClean="0"/>
              <a:t>字段（本次请求来自哪个源 ）。</a:t>
            </a:r>
            <a:endParaRPr lang="en-US" altLang="zh-CN" sz="1200" dirty="0" smtClean="0"/>
          </a:p>
          <a:p>
            <a:r>
              <a:rPr lang="zh-CN" altLang="en-US" sz="1200" dirty="0" smtClean="0"/>
              <a:t>服务器根据这个值，在许可范围内，则在头信息包含</a:t>
            </a:r>
            <a:r>
              <a:rPr lang="en-US" sz="1200" dirty="0" smtClean="0"/>
              <a:t> Access-Control-Allow-Origin 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复杂请求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zh-CN" altLang="en-US" sz="1200" dirty="0" smtClean="0"/>
              <a:t>会在正式通信之前，增加一次</a:t>
            </a:r>
            <a:r>
              <a:rPr lang="en-US" sz="1200" dirty="0" smtClean="0"/>
              <a:t>HTTP</a:t>
            </a:r>
            <a:r>
              <a:rPr lang="zh-CN" altLang="en-US" sz="1200" dirty="0" smtClean="0"/>
              <a:t>查询请求，称为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预检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OPTIONS</a:t>
            </a:r>
            <a:r>
              <a:rPr lang="zh-CN" altLang="en-US" sz="1200" dirty="0" smtClean="0"/>
              <a:t> </a:t>
            </a:r>
            <a:endParaRPr lang="zh-CN" altLang="en-US" dirty="0"/>
          </a:p>
        </p:txBody>
      </p:sp>
      <p:sp>
        <p:nvSpPr>
          <p:cNvPr id="5" name="棱台 4"/>
          <p:cNvSpPr/>
          <p:nvPr/>
        </p:nvSpPr>
        <p:spPr>
          <a:xfrm>
            <a:off x="1639752" y="2752417"/>
            <a:ext cx="1824860" cy="99053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404261" y="2926190"/>
            <a:ext cx="1355853" cy="86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>
            <a:off x="3464612" y="3247680"/>
            <a:ext cx="3888486" cy="9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角圆角矩形 7"/>
          <p:cNvSpPr/>
          <p:nvPr/>
        </p:nvSpPr>
        <p:spPr>
          <a:xfrm>
            <a:off x="7506033" y="4123139"/>
            <a:ext cx="1301992" cy="8688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  <a:endCxn id="8" idx="2"/>
          </p:cNvCxnSpPr>
          <p:nvPr/>
        </p:nvCxnSpPr>
        <p:spPr>
          <a:xfrm>
            <a:off x="3464612" y="3247685"/>
            <a:ext cx="4041414" cy="130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057" y="4492425"/>
            <a:ext cx="533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第二次请求</a:t>
            </a:r>
            <a:r>
              <a:rPr lang="en-US" altLang="zh-CN" dirty="0" smtClean="0"/>
              <a:t>web2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发现域名不一样，发起询问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、询问：是否允许 </a:t>
            </a:r>
            <a:r>
              <a:rPr lang="en-US" altLang="zh-CN" dirty="0" smtClean="0"/>
              <a:t>web1</a:t>
            </a:r>
            <a:r>
              <a:rPr lang="zh-CN" altLang="en-US" dirty="0" smtClean="0"/>
              <a:t>的域名（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），访问你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web2</a:t>
            </a:r>
            <a:r>
              <a:rPr lang="zh-CN" altLang="en-US" dirty="0" smtClean="0"/>
              <a:t>回答允许，则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执行脚本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0294" y="2963055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第一次请求</a:t>
            </a:r>
            <a:r>
              <a:rPr lang="en-US" altLang="zh-CN" dirty="0" smtClean="0"/>
              <a:t>web1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875</Words>
  <Application>WPS 演示</Application>
  <PresentationFormat>自定义</PresentationFormat>
  <Paragraphs>144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China</cp:lastModifiedBy>
  <cp:revision>899</cp:revision>
  <dcterms:created xsi:type="dcterms:W3CDTF">2014-11-04T04:04:00Z</dcterms:created>
  <dcterms:modified xsi:type="dcterms:W3CDTF">2019-08-05T09:20:38Z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