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542" r:id="rId2"/>
    <p:sldId id="665" r:id="rId3"/>
    <p:sldId id="666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60" r:id="rId15"/>
    <p:sldId id="627" r:id="rId16"/>
    <p:sldId id="628" r:id="rId17"/>
    <p:sldId id="630" r:id="rId18"/>
    <p:sldId id="663" r:id="rId19"/>
    <p:sldId id="631" r:id="rId20"/>
    <p:sldId id="677" r:id="rId21"/>
    <p:sldId id="651" r:id="rId22"/>
    <p:sldId id="652" r:id="rId23"/>
    <p:sldId id="678" r:id="rId24"/>
    <p:sldId id="679" r:id="rId25"/>
    <p:sldId id="616" r:id="rId26"/>
    <p:sldId id="619" r:id="rId27"/>
    <p:sldId id="620" r:id="rId28"/>
    <p:sldId id="650" r:id="rId29"/>
    <p:sldId id="621" r:id="rId30"/>
    <p:sldId id="625" r:id="rId31"/>
    <p:sldId id="632" r:id="rId32"/>
    <p:sldId id="634" r:id="rId33"/>
    <p:sldId id="596" r:id="rId34"/>
  </p:sldIdLst>
  <p:sldSz cx="10801350" cy="65166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F2D4E"/>
    <a:srgbClr val="0D2541"/>
    <a:srgbClr val="163D6D"/>
    <a:srgbClr val="060F1E"/>
    <a:srgbClr val="243059"/>
    <a:srgbClr val="3E3E3E"/>
    <a:srgbClr val="FFFFFF"/>
    <a:srgbClr val="65C7DF"/>
    <a:srgbClr val="59C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312" y="-158"/>
      </p:cViewPr>
      <p:guideLst>
        <p:guide orient="horz" pos="2047"/>
        <p:guide pos="3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1538" y="1143000"/>
            <a:ext cx="511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1538" y="1143000"/>
            <a:ext cx="5114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1538" y="1143000"/>
            <a:ext cx="5114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08289" y="264892"/>
            <a:ext cx="0" cy="290838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69122"/>
            <a:ext cx="0" cy="282389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58777" y="225073"/>
            <a:ext cx="887173" cy="361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ibaotu.com/pp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3" y="346958"/>
            <a:ext cx="9316165" cy="125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3" y="1734772"/>
            <a:ext cx="9316165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4" y="6040010"/>
            <a:ext cx="243030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8/9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48" y="6040010"/>
            <a:ext cx="3645455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5" y="6040010"/>
            <a:ext cx="243030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4259" y="-137572"/>
            <a:ext cx="10974059" cy="6773735"/>
          </a:xfrm>
          <a:prstGeom prst="rect">
            <a:avLst/>
          </a:prstGeom>
          <a:gradFill>
            <a:gsLst>
              <a:gs pos="54000">
                <a:schemeClr val="bg1"/>
              </a:gs>
              <a:gs pos="2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5298" y="6254816"/>
            <a:ext cx="3235904" cy="2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411872" y="6254816"/>
            <a:ext cx="3389486" cy="2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247573"/>
            <a:ext cx="2452807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60F1E"/>
                </a:gs>
              </a:gsLst>
              <a:lin ang="108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08289" y="273339"/>
            <a:ext cx="0" cy="290838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77569"/>
            <a:ext cx="0" cy="282389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组1拷贝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675648" y="213607"/>
            <a:ext cx="852856" cy="346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linux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0.4:8081/" TargetMode="Externa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(.*).enjoy.com)/" TargetMode="Externa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sty.org/download/openresty-1.15.8.1.tar.gz" TargetMode="Externa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15.jpe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download/nginx-1.15.8.tar.gz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1"/>
          <p:cNvSpPr txBox="1"/>
          <p:nvPr>
            <p:custDataLst>
              <p:tags r:id="rId1"/>
            </p:custDataLst>
          </p:nvPr>
        </p:nvSpPr>
        <p:spPr>
          <a:xfrm>
            <a:off x="703213" y="1930405"/>
            <a:ext cx="9136142" cy="105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PA_圆角矩形 22"/>
          <p:cNvSpPr/>
          <p:nvPr>
            <p:custDataLst>
              <p:tags r:id="rId2"/>
            </p:custDataLst>
          </p:nvPr>
        </p:nvSpPr>
        <p:spPr>
          <a:xfrm>
            <a:off x="2700340" y="4504089"/>
            <a:ext cx="5402528" cy="2994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00457" y="4898986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7" name="PA_组合 20"/>
          <p:cNvGrpSpPr/>
          <p:nvPr>
            <p:custDataLst>
              <p:tags r:id="rId4"/>
            </p:custDataLst>
          </p:nvPr>
        </p:nvGrpSpPr>
        <p:grpSpPr>
          <a:xfrm>
            <a:off x="0" y="4240054"/>
            <a:ext cx="10801350" cy="68424"/>
            <a:chOff x="2190216" y="0"/>
            <a:chExt cx="7128792" cy="108012"/>
          </a:xfrm>
        </p:grpSpPr>
        <p:sp>
          <p:nvSpPr>
            <p:cNvPr id="9" name="矩形 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810" y="3095307"/>
            <a:ext cx="5051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main（</a:t>
            </a:r>
            <a:r>
              <a:rPr lang="zh-CN" altLang="en-US" sz="2000" dirty="0" smtClean="0"/>
              <a:t>全局设置）</a:t>
            </a:r>
            <a:endParaRPr lang="en-US" altLang="zh-CN" sz="2000" dirty="0" smtClean="0"/>
          </a:p>
          <a:p>
            <a:r>
              <a:rPr lang="en-US" sz="2000" dirty="0" smtClean="0"/>
              <a:t>events</a:t>
            </a:r>
            <a:r>
              <a:rPr lang="zh-CN" altLang="en-US" sz="2000" dirty="0" smtClean="0"/>
              <a:t>设定</a:t>
            </a:r>
            <a:r>
              <a:rPr lang="en-US" sz="2000" dirty="0" smtClean="0"/>
              <a:t>nginx</a:t>
            </a:r>
            <a:r>
              <a:rPr lang="zh-CN" altLang="en-US" sz="2000" dirty="0" smtClean="0"/>
              <a:t>的工作模式及连接数上限 </a:t>
            </a:r>
            <a:endParaRPr lang="en-US" altLang="zh-CN" sz="2000" dirty="0" smtClean="0"/>
          </a:p>
          <a:p>
            <a:r>
              <a:rPr lang="en-US" sz="2000" dirty="0" smtClean="0"/>
              <a:t>http </a:t>
            </a:r>
            <a:r>
              <a:rPr lang="zh-CN" altLang="en-US" sz="2000" dirty="0" smtClean="0"/>
              <a:t>服务器相关属性 </a:t>
            </a:r>
            <a:endParaRPr lang="en-US" altLang="zh-CN" sz="2000" dirty="0" smtClean="0"/>
          </a:p>
          <a:p>
            <a:r>
              <a:rPr lang="en-US" sz="2000" dirty="0" smtClean="0"/>
              <a:t>server（</a:t>
            </a:r>
            <a:r>
              <a:rPr lang="zh-CN" altLang="en-US" sz="2000" dirty="0" smtClean="0"/>
              <a:t>虚拟主机设置）</a:t>
            </a:r>
            <a:endParaRPr lang="en-US" altLang="zh-CN" sz="2000" dirty="0" smtClean="0"/>
          </a:p>
          <a:p>
            <a:r>
              <a:rPr lang="en-US" sz="2000" dirty="0" smtClean="0"/>
              <a:t>upstream（</a:t>
            </a:r>
            <a:r>
              <a:rPr lang="zh-CN" altLang="en-US" sz="2000" dirty="0" smtClean="0"/>
              <a:t>上游服务器设置，主要为反向代理、负载均衡相关配置） </a:t>
            </a:r>
            <a:endParaRPr lang="en-US" altLang="zh-CN" sz="2000" dirty="0" smtClean="0"/>
          </a:p>
          <a:p>
            <a:r>
              <a:rPr lang="en-US" sz="2000" dirty="0" smtClean="0"/>
              <a:t>location（URL</a:t>
            </a:r>
            <a:r>
              <a:rPr lang="zh-CN" altLang="en-US" sz="2000" dirty="0" smtClean="0"/>
              <a:t>匹配特定位置后的设置）</a:t>
            </a:r>
            <a:endParaRPr lang="en-US" sz="2000" dirty="0" smtClean="0"/>
          </a:p>
          <a:p>
            <a:endParaRPr lang="en-US" sz="2000" dirty="0" smtClean="0"/>
          </a:p>
          <a:p>
            <a:endParaRPr lang="zh-CN" alt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085" y="210825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配置文件结构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63061" y="427710"/>
            <a:ext cx="3566265" cy="541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190501"/>
                </a:solidFill>
              </a:rPr>
              <a:t>main</a:t>
            </a:r>
            <a:endParaRPr lang="zh-CN" altLang="en-US" dirty="0">
              <a:solidFill>
                <a:srgbClr val="19050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3309" y="1021753"/>
            <a:ext cx="2570832" cy="620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events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1262" y="1911327"/>
            <a:ext cx="2721997" cy="3675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3963" y="2316219"/>
            <a:ext cx="1983922" cy="1454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21154" y="2724067"/>
            <a:ext cx="1231685" cy="4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upstream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23909" y="3223534"/>
            <a:ext cx="1231685" cy="4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70105" y="3884407"/>
            <a:ext cx="1983922" cy="1454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17293" y="4292254"/>
            <a:ext cx="1231685" cy="4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upstream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20050" y="4791721"/>
            <a:ext cx="1231685" cy="4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37142" y="1436632"/>
          <a:ext cx="1922584" cy="820619"/>
        </p:xfrm>
        <a:graphic>
          <a:graphicData uri="http://schemas.openxmlformats.org/presentationml/2006/ole">
            <p:oleObj spid="_x0000_s38914" name="包装程序外壳对象" showAsIcon="1" r:id="rId3" imgW="2170800" imgH="863640" progId="Package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832" y="1599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日志格式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17" y="947360"/>
            <a:ext cx="10514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常用日志格式</a:t>
            </a:r>
            <a:endParaRPr lang="en-US" dirty="0" smtClean="0"/>
          </a:p>
          <a:p>
            <a:pPr fontAlgn="base"/>
            <a:r>
              <a:rPr lang="en-US" sz="1200" dirty="0" err="1" smtClean="0"/>
              <a:t>log_format</a:t>
            </a:r>
            <a:r>
              <a:rPr lang="en-US" sz="1200" dirty="0" smtClean="0"/>
              <a:t> main  '$</a:t>
            </a:r>
            <a:r>
              <a:rPr lang="en-US" sz="1200" dirty="0" err="1" smtClean="0"/>
              <a:t>remote_addr</a:t>
            </a:r>
            <a:r>
              <a:rPr lang="en-US" sz="1200" dirty="0" smtClean="0"/>
              <a:t> - $</a:t>
            </a:r>
            <a:r>
              <a:rPr lang="en-US" sz="1200" dirty="0" err="1" smtClean="0"/>
              <a:t>remote_user</a:t>
            </a:r>
            <a:r>
              <a:rPr lang="en-US" sz="1200" dirty="0" smtClean="0"/>
              <a:t> [</a:t>
            </a:r>
            <a:r>
              <a:rPr lang="en-US" sz="1200" dirty="0" err="1" smtClean="0"/>
              <a:t>stime_local</a:t>
            </a:r>
            <a:r>
              <a:rPr lang="en-US" sz="1200" dirty="0" smtClean="0"/>
              <a:t>] $request' '"$status" $</a:t>
            </a:r>
            <a:r>
              <a:rPr lang="en-US" sz="1200" dirty="0" err="1" smtClean="0"/>
              <a:t>body_bytes_sent</a:t>
            </a:r>
            <a:r>
              <a:rPr lang="en-US" sz="1200" dirty="0" smtClean="0"/>
              <a:t> "$</a:t>
            </a:r>
            <a:r>
              <a:rPr lang="en-US" sz="1200" dirty="0" err="1" smtClean="0"/>
              <a:t>http_referer</a:t>
            </a:r>
            <a:r>
              <a:rPr lang="en-US" sz="1200" dirty="0" smtClean="0"/>
              <a:t>"' '"$</a:t>
            </a:r>
            <a:r>
              <a:rPr lang="en-US" sz="1200" dirty="0" err="1" smtClean="0"/>
              <a:t>http_user_agent</a:t>
            </a:r>
            <a:r>
              <a:rPr lang="en-US" sz="1200" dirty="0" smtClean="0"/>
              <a:t>" "$</a:t>
            </a:r>
            <a:r>
              <a:rPr lang="en-US" sz="1200" dirty="0" err="1" smtClean="0"/>
              <a:t>http_x_forwarded_for</a:t>
            </a:r>
            <a:r>
              <a:rPr lang="en-US" sz="1200" dirty="0" smtClean="0"/>
              <a:t>"'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150" y="1982630"/>
          <a:ext cx="8446324" cy="3550783"/>
        </p:xfrm>
        <a:graphic>
          <a:graphicData uri="http://schemas.openxmlformats.org/drawingml/2006/table">
            <a:tbl>
              <a:tblPr/>
              <a:tblGrid>
                <a:gridCol w="2986962"/>
                <a:gridCol w="5459362"/>
              </a:tblGrid>
              <a:tr h="39449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$remote_addr</a:t>
                      </a:r>
                      <a:endParaRPr 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客户端的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ip</a:t>
                      </a:r>
                      <a:r>
                        <a:rPr lang="zh-CN" alt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地址</a:t>
                      </a:r>
                      <a:r>
                        <a:rPr lang="en-US" altLang="zh-CN" sz="1000" dirty="0">
                          <a:solidFill>
                            <a:srgbClr val="333333"/>
                          </a:solidFill>
                          <a:latin typeface="verdana"/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代理服务器，显示代理服务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ip)</a:t>
                      </a:r>
                      <a:endParaRPr 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9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$remote_user</a:t>
                      </a:r>
                      <a:endParaRPr 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用于记录远程客户端的用户名称（一般为“</a:t>
                      </a:r>
                      <a:r>
                        <a:rPr lang="en-US" altLang="zh-CN" sz="1000" dirty="0">
                          <a:solidFill>
                            <a:srgbClr val="333333"/>
                          </a:solidFill>
                          <a:latin typeface="verdana"/>
                        </a:rPr>
                        <a:t>-”</a:t>
                      </a:r>
                      <a:r>
                        <a:rPr lang="zh-CN" alt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）</a:t>
                      </a:r>
                      <a:endParaRPr lang="zh-CN" alt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42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$time_local</a:t>
                      </a:r>
                      <a:endParaRPr 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用于记录访问时间和时区</a:t>
                      </a:r>
                      <a:endParaRPr lang="zh-CN" alt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9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$request</a:t>
                      </a:r>
                      <a:endParaRPr 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用于记录请求的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url</a:t>
                      </a:r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以及请求方法</a:t>
                      </a:r>
                      <a:endParaRPr lang="zh-CN" alt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9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$status</a:t>
                      </a:r>
                      <a:endParaRPr 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响应状态码，例如：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latin typeface="verdana"/>
                        </a:rPr>
                        <a:t>200</a:t>
                      </a:r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成功、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latin typeface="verdana"/>
                        </a:rPr>
                        <a:t>404</a:t>
                      </a:r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页面找不到等。</a:t>
                      </a:r>
                      <a:endParaRPr lang="zh-CN" alt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9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$body_bytes_sent</a:t>
                      </a:r>
                      <a:endParaRPr 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给客户端发送的文件主体内容字节数</a:t>
                      </a:r>
                      <a:endParaRPr lang="zh-CN" alt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9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$http_user_agent</a:t>
                      </a:r>
                      <a:endParaRPr 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用户所使用的代理（一般为浏览器）</a:t>
                      </a:r>
                      <a:endParaRPr lang="zh-CN" alt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2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$http_x_forwarded_for</a:t>
                      </a:r>
                      <a:endParaRPr 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可以记录客户端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IP，</a:t>
                      </a:r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通过代理服务器来记录客户端的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ip</a:t>
                      </a:r>
                      <a:r>
                        <a:rPr lang="zh-CN" altLang="en-US" sz="1000">
                          <a:solidFill>
                            <a:srgbClr val="333333"/>
                          </a:solidFill>
                          <a:latin typeface="verdana"/>
                        </a:rPr>
                        <a:t>地址</a:t>
                      </a:r>
                      <a:endParaRPr lang="zh-CN" alt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49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latin typeface="verdana"/>
                        </a:rPr>
                        <a:t>$http_referer</a:t>
                      </a:r>
                      <a:endParaRPr lang="en-US" sz="100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333333"/>
                          </a:solidFill>
                          <a:latin typeface="verdana"/>
                        </a:rPr>
                        <a:t>可以记录用户是从哪个链接访问过来的</a:t>
                      </a:r>
                      <a:endParaRPr lang="zh-CN" altLang="en-US" sz="1000" dirty="0"/>
                    </a:p>
                  </a:txBody>
                  <a:tcPr marL="16877" marR="16877" marT="18101" marB="181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84" y="1612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日志切割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77" y="1513247"/>
            <a:ext cx="8328408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设置日志文件存放目录</a:t>
            </a:r>
          </a:p>
          <a:p>
            <a:r>
              <a:rPr lang="en-US" altLang="zh-CN" dirty="0" smtClean="0"/>
              <a:t>LOGS_PATH=/usr/local/nginx/logs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备分文件名称</a:t>
            </a:r>
          </a:p>
          <a:p>
            <a:r>
              <a:rPr lang="en-US" altLang="zh-CN" dirty="0" smtClean="0"/>
              <a:t>YESTERDAY=$(date -d "yesterday" </a:t>
            </a:r>
            <a:r>
              <a:rPr lang="en-US" dirty="0" smtClean="0"/>
              <a:t>+%Y%m%d%H%M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重命名日志文件</a:t>
            </a:r>
          </a:p>
          <a:p>
            <a:r>
              <a:rPr lang="en-US" altLang="zh-CN" dirty="0" smtClean="0"/>
              <a:t>mv ${LOGS_PATH}/access.log ${LOGS_PATH}/access_${YESTERDAY}.log</a:t>
            </a:r>
          </a:p>
          <a:p>
            <a:r>
              <a:rPr lang="en-US" altLang="zh-CN" dirty="0" smtClean="0"/>
              <a:t>mv ${LOGS_PATH}/error.log ${LOGS_PATH}/error_${YESTERDAY}.log</a:t>
            </a:r>
          </a:p>
          <a:p>
            <a:r>
              <a:rPr lang="en-US" altLang="zh-CN" dirty="0" smtClean="0"/>
              <a:t>## </a:t>
            </a:r>
            <a:r>
              <a:rPr lang="zh-CN" altLang="en-US" dirty="0" smtClean="0"/>
              <a:t>向 </a:t>
            </a:r>
            <a:r>
              <a:rPr lang="en-US" altLang="zh-CN" dirty="0" smtClean="0"/>
              <a:t>Nginx </a:t>
            </a:r>
            <a:r>
              <a:rPr lang="zh-CN" altLang="en-US" dirty="0" smtClean="0"/>
              <a:t>主进程发送 </a:t>
            </a:r>
            <a:r>
              <a:rPr lang="en-US" altLang="zh-CN" dirty="0" smtClean="0"/>
              <a:t>USR1 </a:t>
            </a:r>
            <a:r>
              <a:rPr lang="zh-CN" altLang="en-US" dirty="0" smtClean="0"/>
              <a:t>信号。</a:t>
            </a:r>
            <a:r>
              <a:rPr lang="en-US" altLang="zh-CN" dirty="0" smtClean="0"/>
              <a:t>USR1 </a:t>
            </a:r>
            <a:r>
              <a:rPr lang="zh-CN" altLang="en-US" dirty="0" smtClean="0"/>
              <a:t>信号是重新打开日志文件</a:t>
            </a:r>
          </a:p>
          <a:p>
            <a:r>
              <a:rPr lang="en-US" altLang="zh-CN" dirty="0" smtClean="0"/>
              <a:t>kill -USR1 $(cat /usr/local/nginx/logs/nginx.pid)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96412" y="1143280"/>
            <a:ext cx="34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、编写自动分割</a:t>
            </a:r>
            <a:r>
              <a:rPr lang="en-US" b="1" dirty="0" smtClean="0"/>
              <a:t>Nginx</a:t>
            </a:r>
            <a:r>
              <a:rPr lang="zh-CN" altLang="en-US" b="1" dirty="0" smtClean="0"/>
              <a:t>日志脚本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942" y="4382422"/>
            <a:ext cx="291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、设置</a:t>
            </a:r>
            <a:r>
              <a:rPr lang="en-US" b="1" dirty="0" smtClean="0">
                <a:hlinkClick r:id="rId2" tooltip="Linux知识库"/>
              </a:rPr>
              <a:t>Linux</a:t>
            </a:r>
            <a:r>
              <a:rPr lang="zh-CN" altLang="en-US" b="1" dirty="0" smtClean="0"/>
              <a:t>定时任务 </a:t>
            </a:r>
            <a:r>
              <a:rPr lang="en-US" altLang="zh-CN" b="1" dirty="0" smtClean="0"/>
              <a:t>cron</a:t>
            </a:r>
          </a:p>
          <a:p>
            <a:pPr lvl="0"/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0365" y="4931368"/>
            <a:ext cx="8335515" cy="524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0 * * * root /usr/local/nginx/logs/ngx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_log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82" y="1961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782" y="828051"/>
            <a:ext cx="26100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配置方式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、基于域名的虚拟主机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、基于端口的虚拟主机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952" y="2262150"/>
            <a:ext cx="48149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 {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监听端口 </a:t>
            </a:r>
            <a:r>
              <a:rPr lang="en-US" altLang="zh-CN" dirty="0" smtClean="0"/>
              <a:t>80</a:t>
            </a:r>
          </a:p>
          <a:p>
            <a:r>
              <a:rPr lang="en-US" altLang="zh-CN" dirty="0" smtClean="0"/>
              <a:t>	listen 80;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监听域名</a:t>
            </a:r>
            <a:r>
              <a:rPr lang="en-US" altLang="zh-CN" dirty="0" smtClean="0"/>
              <a:t>abc.com;</a:t>
            </a:r>
          </a:p>
          <a:p>
            <a:r>
              <a:rPr lang="en-US" altLang="zh-CN" dirty="0" smtClean="0"/>
              <a:t>	server_name abc.com;</a:t>
            </a:r>
          </a:p>
          <a:p>
            <a:r>
              <a:rPr lang="en-US" altLang="zh-CN" dirty="0" smtClean="0"/>
              <a:t>	location / {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根目录路径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root abc;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默认跳转到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页面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index index.html;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354" y="770532"/>
            <a:ext cx="5361625" cy="484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19578" y="-121937"/>
            <a:ext cx="7357274" cy="6764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662" y="16121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--Location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340" y="1373682"/>
            <a:ext cx="3037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语法规则： </a:t>
            </a:r>
            <a:endParaRPr lang="en-US" altLang="zh-CN" dirty="0" smtClean="0"/>
          </a:p>
          <a:p>
            <a:r>
              <a:rPr lang="en-US" dirty="0" smtClean="0"/>
              <a:t>location [=|~|~*|^~] /uri/ {…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最常用：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location = 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^~ /static/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~* \.(gif|png|css|js)$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8293" y="2701842"/>
            <a:ext cx="5582004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location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匹配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8288" y="1671584"/>
            <a:ext cx="5547289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虚拟主机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匹配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04" y="182640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465" y="788643"/>
            <a:ext cx="36956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 = </a:t>
            </a:r>
            <a:r>
              <a:rPr lang="zh-CN" altLang="en-US" dirty="0" smtClean="0"/>
              <a:t>域名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+path+param</a:t>
            </a:r>
          </a:p>
          <a:p>
            <a:r>
              <a:rPr lang="zh-CN" altLang="en-US" dirty="0" smtClean="0"/>
              <a:t>匹配过程：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、域名（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 </a:t>
            </a:r>
            <a:r>
              <a:rPr lang="en-US" altLang="zh-CN" dirty="0" smtClean="0"/>
              <a:t>----》</a:t>
            </a:r>
            <a:r>
              <a:rPr lang="zh-CN" altLang="en-US" dirty="0" smtClean="0"/>
              <a:t>定位虚拟机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部分匹配，</a:t>
            </a:r>
            <a:endParaRPr lang="en-US" altLang="zh-CN" dirty="0" smtClean="0"/>
          </a:p>
          <a:p>
            <a:r>
              <a:rPr lang="en-US" altLang="zh-CN" dirty="0" smtClean="0"/>
              <a:t>      path =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path +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path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root</a:t>
            </a:r>
            <a:r>
              <a:rPr lang="zh-CN" altLang="en-US" sz="1600" dirty="0" smtClean="0">
                <a:solidFill>
                  <a:srgbClr val="FF0000"/>
                </a:solidFill>
              </a:rPr>
              <a:t>：在目录里找</a:t>
            </a:r>
            <a:r>
              <a:rPr lang="en-US" altLang="zh-CN" sz="1600" dirty="0" smtClean="0">
                <a:solidFill>
                  <a:srgbClr val="FF0000"/>
                </a:solidFill>
              </a:rPr>
              <a:t>path1+path2</a:t>
            </a:r>
            <a:r>
              <a:rPr lang="zh-CN" altLang="en-US" sz="1600" dirty="0" smtClean="0">
                <a:solidFill>
                  <a:srgbClr val="FF0000"/>
                </a:solidFill>
              </a:rPr>
              <a:t>路径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alias</a:t>
            </a:r>
            <a:r>
              <a:rPr lang="zh-CN" altLang="en-US" sz="1600" dirty="0" smtClean="0">
                <a:solidFill>
                  <a:srgbClr val="FF0000"/>
                </a:solidFill>
              </a:rPr>
              <a:t>：在目录里找</a:t>
            </a:r>
            <a:r>
              <a:rPr lang="en-US" altLang="zh-CN" sz="1600" dirty="0" smtClean="0">
                <a:solidFill>
                  <a:srgbClr val="FF0000"/>
                </a:solidFill>
              </a:rPr>
              <a:t>path2</a:t>
            </a:r>
            <a:r>
              <a:rPr lang="zh-CN" altLang="en-US" sz="1600" dirty="0" smtClean="0">
                <a:solidFill>
                  <a:srgbClr val="FF0000"/>
                </a:solidFill>
              </a:rPr>
              <a:t>路径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</a:rPr>
              <a:t>url</a:t>
            </a:r>
            <a:r>
              <a:rPr lang="zh-CN" altLang="en-US" sz="1600" dirty="0" smtClean="0">
                <a:solidFill>
                  <a:srgbClr val="FF0000"/>
                </a:solidFill>
              </a:rPr>
              <a:t>以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</a:rPr>
              <a:t>结尾，认为是目录，执行</a:t>
            </a:r>
            <a:r>
              <a:rPr lang="en-US" altLang="zh-CN" sz="1600" dirty="0" smtClean="0">
                <a:solidFill>
                  <a:srgbClr val="FF0000"/>
                </a:solidFill>
              </a:rPr>
              <a:t>index;</a:t>
            </a:r>
            <a:r>
              <a:rPr lang="zh-CN" altLang="en-US" sz="1600" dirty="0" smtClean="0">
                <a:solidFill>
                  <a:srgbClr val="FF0000"/>
                </a:solidFill>
              </a:rPr>
              <a:t>否则认为</a:t>
            </a:r>
            <a:r>
              <a:rPr lang="en-US" altLang="zh-CN" sz="1600" dirty="0" smtClean="0">
                <a:solidFill>
                  <a:srgbClr val="FF0000"/>
                </a:solidFill>
              </a:rPr>
              <a:t>path</a:t>
            </a:r>
            <a:r>
              <a:rPr lang="zh-CN" altLang="en-US" sz="1600" dirty="0" smtClean="0">
                <a:solidFill>
                  <a:srgbClr val="FF0000"/>
                </a:solidFill>
              </a:rPr>
              <a:t>路径到达文件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proxy_pass=</a:t>
            </a:r>
            <a:r>
              <a:rPr lang="en-US" altLang="zh-CN" sz="1600" dirty="0" smtClean="0">
                <a:hlinkClick r:id="rId2"/>
              </a:rPr>
              <a:t>http://172.17.0.4:8081</a:t>
            </a:r>
            <a:r>
              <a:rPr lang="en-US" altLang="zh-CN" sz="1600" dirty="0" smtClean="0">
                <a:solidFill>
                  <a:schemeClr val="accent2"/>
                </a:solidFill>
              </a:rPr>
              <a:t>/</a:t>
            </a:r>
          </a:p>
          <a:p>
            <a:r>
              <a:rPr lang="en-US" altLang="zh-CN" sz="1600" dirty="0" smtClean="0"/>
              <a:t>       proxy_pass= </a:t>
            </a:r>
            <a:r>
              <a:rPr lang="en-US" altLang="zh-CN" sz="1600" dirty="0" err="1" smtClean="0"/>
              <a:t>ip:port</a:t>
            </a:r>
            <a:r>
              <a:rPr lang="en-US" altLang="zh-CN" sz="1600" dirty="0" smtClean="0">
                <a:solidFill>
                  <a:schemeClr val="accent2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abc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ip:port/</a:t>
            </a:r>
            <a:r>
              <a:rPr lang="zh-CN" altLang="en-US" sz="1200" dirty="0" smtClean="0">
                <a:solidFill>
                  <a:srgbClr val="FF0000"/>
                </a:solidFill>
              </a:rPr>
              <a:t>时，转发</a:t>
            </a:r>
            <a:r>
              <a:rPr lang="en-US" altLang="zh-CN" sz="1200" dirty="0" smtClean="0">
                <a:solidFill>
                  <a:srgbClr val="FF0000"/>
                </a:solidFill>
              </a:rPr>
              <a:t>ip+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200" dirty="0" smtClean="0">
                <a:solidFill>
                  <a:srgbClr val="FF0000"/>
                </a:solidFill>
              </a:rPr>
              <a:t>+path2</a:t>
            </a:r>
            <a:r>
              <a:rPr lang="zh-CN" altLang="en-US" sz="1200" dirty="0" smtClean="0">
                <a:solidFill>
                  <a:srgbClr val="FF0000"/>
                </a:solidFill>
              </a:rPr>
              <a:t>路径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ip:port  </a:t>
            </a:r>
            <a:r>
              <a:rPr lang="zh-CN" altLang="en-US" sz="1200" dirty="0" smtClean="0">
                <a:solidFill>
                  <a:srgbClr val="FF0000"/>
                </a:solidFill>
              </a:rPr>
              <a:t>时，转发</a:t>
            </a:r>
            <a:r>
              <a:rPr lang="en-US" altLang="zh-CN" sz="1200" dirty="0" smtClean="0">
                <a:solidFill>
                  <a:srgbClr val="FF0000"/>
                </a:solidFill>
              </a:rPr>
              <a:t>ip+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200" dirty="0" smtClean="0">
                <a:solidFill>
                  <a:srgbClr val="FF0000"/>
                </a:solidFill>
              </a:rPr>
              <a:t>+path1+path2</a:t>
            </a:r>
            <a:r>
              <a:rPr lang="zh-CN" altLang="en-US" sz="1200" dirty="0" smtClean="0">
                <a:solidFill>
                  <a:srgbClr val="FF0000"/>
                </a:solidFill>
              </a:rPr>
              <a:t>路径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3987" y="835795"/>
            <a:ext cx="987553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http</a:t>
            </a:r>
            <a:r>
              <a:rPr lang="zh-CN" altLang="en-US" dirty="0" smtClean="0">
                <a:solidFill>
                  <a:srgbClr val="7030A0"/>
                </a:solidFill>
              </a:rPr>
              <a:t>：</a:t>
            </a: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9967" y="831659"/>
            <a:ext cx="180150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www.enjoy.com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3824" y="1117156"/>
            <a:ext cx="178995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172.17.0.2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2190" y="831658"/>
            <a:ext cx="736806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:port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6716" y="835794"/>
            <a:ext cx="895280" cy="562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/path/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47262" y="831658"/>
            <a:ext cx="999145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?params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2191" y="1903288"/>
            <a:ext cx="2059971" cy="537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进入</a:t>
            </a:r>
            <a:r>
              <a:rPr lang="en-US" altLang="zh-CN" dirty="0" smtClean="0">
                <a:solidFill>
                  <a:srgbClr val="7030A0"/>
                </a:solidFill>
              </a:rPr>
              <a:t>server</a:t>
            </a: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 rot="16200000" flipH="1">
            <a:off x="6371027" y="1342143"/>
            <a:ext cx="508920" cy="613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>
          <a:xfrm rot="5400000">
            <a:off x="7001061" y="1333760"/>
            <a:ext cx="500649" cy="638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28640" y="2888044"/>
            <a:ext cx="1596446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path1</a:t>
            </a:r>
            <a:r>
              <a:rPr lang="zh-CN" altLang="en-US" sz="1600" dirty="0" smtClean="0">
                <a:solidFill>
                  <a:srgbClr val="7030A0"/>
                </a:solidFill>
              </a:rPr>
              <a:t>匹配部分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16" name="直接箭头连接符 15"/>
          <p:cNvCxnSpPr>
            <a:stCxn id="12" idx="2"/>
            <a:endCxn id="15" idx="0"/>
          </p:cNvCxnSpPr>
          <p:nvPr/>
        </p:nvCxnSpPr>
        <p:spPr>
          <a:xfrm rot="16200000" flipH="1">
            <a:off x="7056086" y="2317267"/>
            <a:ext cx="446868" cy="694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58588" y="1882602"/>
            <a:ext cx="867297" cy="562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/path/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3967" y="1878466"/>
            <a:ext cx="999145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?params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9" name="直接箭头连接符 18"/>
          <p:cNvCxnSpPr>
            <a:stCxn id="17" idx="2"/>
            <a:endCxn id="15" idx="0"/>
          </p:cNvCxnSpPr>
          <p:nvPr/>
        </p:nvCxnSpPr>
        <p:spPr>
          <a:xfrm rot="5400000">
            <a:off x="7838184" y="2233991"/>
            <a:ext cx="442732" cy="86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21226" y="2883907"/>
            <a:ext cx="1553284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Path2</a:t>
            </a:r>
            <a:r>
              <a:rPr lang="zh-CN" altLang="en-US" sz="1600" dirty="0" smtClean="0">
                <a:solidFill>
                  <a:srgbClr val="7030A0"/>
                </a:solidFill>
              </a:rPr>
              <a:t>剩余部分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8292" y="3847951"/>
            <a:ext cx="5601293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代理转发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sz="1000" dirty="0" smtClean="0">
                <a:solidFill>
                  <a:srgbClr val="0070C0"/>
                </a:solidFill>
              </a:rPr>
              <a:t>（根据剩余</a:t>
            </a:r>
            <a:r>
              <a:rPr lang="en-US" altLang="zh-CN" sz="1000" dirty="0" smtClean="0">
                <a:solidFill>
                  <a:srgbClr val="0070C0"/>
                </a:solidFill>
              </a:rPr>
              <a:t>path</a:t>
            </a:r>
            <a:r>
              <a:rPr lang="zh-CN" altLang="en-US" sz="1000" dirty="0" smtClean="0">
                <a:solidFill>
                  <a:srgbClr val="0070C0"/>
                </a:solidFill>
              </a:rPr>
              <a:t>找服务）</a:t>
            </a:r>
            <a:endParaRPr lang="en-US" altLang="zh-CN" sz="1000" dirty="0" smtClean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63043" y="4034152"/>
            <a:ext cx="1465899" cy="438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25083" y="4030014"/>
            <a:ext cx="1465899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Path2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8291" y="4911308"/>
            <a:ext cx="5608987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内容生成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sz="1000" dirty="0" smtClean="0">
                <a:solidFill>
                  <a:srgbClr val="0070C0"/>
                </a:solidFill>
              </a:rPr>
              <a:t>（读静态页面或第三方服务）</a:t>
            </a:r>
            <a:endParaRPr lang="en-US" altLang="zh-CN" sz="1000" dirty="0" smtClean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74616" y="5097510"/>
            <a:ext cx="1465899" cy="438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36656" y="5093374"/>
            <a:ext cx="1465899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Path2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27" name="直接箭头连接符 26"/>
          <p:cNvCxnSpPr>
            <a:stCxn id="20" idx="2"/>
            <a:endCxn id="23" idx="0"/>
          </p:cNvCxnSpPr>
          <p:nvPr/>
        </p:nvCxnSpPr>
        <p:spPr>
          <a:xfrm rot="5400000">
            <a:off x="8824189" y="3656335"/>
            <a:ext cx="707524" cy="3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6" idx="0"/>
          </p:cNvCxnSpPr>
          <p:nvPr/>
        </p:nvCxnSpPr>
        <p:spPr>
          <a:xfrm rot="16200000" flipH="1">
            <a:off x="8851429" y="4775201"/>
            <a:ext cx="624775" cy="11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2" idx="0"/>
          </p:cNvCxnSpPr>
          <p:nvPr/>
        </p:nvCxnSpPr>
        <p:spPr>
          <a:xfrm rot="16200000" flipH="1">
            <a:off x="7352707" y="3690870"/>
            <a:ext cx="682711" cy="385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2"/>
            <a:endCxn id="25" idx="0"/>
          </p:cNvCxnSpPr>
          <p:nvPr/>
        </p:nvCxnSpPr>
        <p:spPr>
          <a:xfrm rot="16200000" flipH="1">
            <a:off x="7389390" y="4779338"/>
            <a:ext cx="624775" cy="1157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28557" y="413759"/>
            <a:ext cx="5284947" cy="34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http://172.17.0.4:8081/nginx/enjoy/getInfo?a=1&amp;b=2</a:t>
            </a:r>
            <a:endParaRPr lang="zh-CN" altLang="en-US" sz="1600" dirty="0"/>
          </a:p>
        </p:txBody>
      </p:sp>
      <p:sp>
        <p:nvSpPr>
          <p:cNvPr id="32" name="下箭头 31"/>
          <p:cNvSpPr/>
          <p:nvPr/>
        </p:nvSpPr>
        <p:spPr>
          <a:xfrm>
            <a:off x="4382262" y="1406778"/>
            <a:ext cx="267333" cy="46920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915" y="197176"/>
            <a:ext cx="2631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Rewrite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78" y="785895"/>
            <a:ext cx="911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语法： </a:t>
            </a:r>
            <a:r>
              <a:rPr lang="en-US" sz="2000" dirty="0" smtClean="0">
                <a:solidFill>
                  <a:srgbClr val="FF0000"/>
                </a:solidFill>
              </a:rPr>
              <a:t>rewrite regex replacement [flag];	 flag=</a:t>
            </a:r>
            <a:r>
              <a:rPr lang="en-US" altLang="zh-CN" sz="2000" dirty="0" smtClean="0">
                <a:solidFill>
                  <a:srgbClr val="FF0000"/>
                </a:solidFill>
              </a:rPr>
              <a:t>【break/last/redirect/permanent】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8514" y="1266086"/>
            <a:ext cx="180150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www.enjoy.com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2366" y="1551581"/>
            <a:ext cx="178995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172.17.0.2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0732" y="1266084"/>
            <a:ext cx="736806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:port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5259" y="1270219"/>
            <a:ext cx="860238" cy="562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/path/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35470" y="1266084"/>
            <a:ext cx="999145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?params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9" name="直接箭头连接符 8"/>
          <p:cNvCxnSpPr>
            <a:stCxn id="7" idx="2"/>
            <a:endCxn id="11" idx="0"/>
          </p:cNvCxnSpPr>
          <p:nvPr/>
        </p:nvCxnSpPr>
        <p:spPr>
          <a:xfrm rot="5400000">
            <a:off x="3607465" y="2130284"/>
            <a:ext cx="605268" cy="1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6145" y="1950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正则匹配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3177382" y="2438197"/>
            <a:ext cx="1454876" cy="86889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</a:t>
            </a:r>
            <a:r>
              <a:rPr lang="en-US" dirty="0" smtClean="0"/>
              <a:t>regex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64740" y="2588926"/>
            <a:ext cx="925830" cy="62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4632259" y="2872643"/>
            <a:ext cx="1132490" cy="3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8635" y="2739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38463" y="3909996"/>
            <a:ext cx="2190581" cy="56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path=</a:t>
            </a:r>
            <a:r>
              <a:rPr lang="en-US" dirty="0" smtClean="0"/>
              <a:t> replacement 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2"/>
            <a:endCxn id="15" idx="0"/>
          </p:cNvCxnSpPr>
          <p:nvPr/>
        </p:nvCxnSpPr>
        <p:spPr>
          <a:xfrm rot="16200000" flipH="1">
            <a:off x="3617834" y="3594075"/>
            <a:ext cx="602905" cy="2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1220" y="3440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5345898" y="3709029"/>
            <a:ext cx="2510213" cy="98119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redirect/</a:t>
            </a:r>
          </a:p>
          <a:p>
            <a:pPr algn="ctr"/>
            <a:r>
              <a:rPr lang="en-US" altLang="zh-CN" dirty="0" smtClean="0"/>
              <a:t>permanent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5" idx="3"/>
            <a:endCxn id="18" idx="1"/>
          </p:cNvCxnSpPr>
          <p:nvPr/>
        </p:nvCxnSpPr>
        <p:spPr>
          <a:xfrm>
            <a:off x="5029035" y="4193716"/>
            <a:ext cx="316861" cy="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09971" y="3768135"/>
            <a:ext cx="2364172" cy="86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页面重定向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url=ip+port+</a:t>
            </a:r>
            <a:r>
              <a:rPr lang="zh-CN" altLang="en-US" dirty="0" smtClean="0"/>
              <a:t>新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60241" y="5240604"/>
            <a:ext cx="3829890" cy="55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内部重定向：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流程继续（新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8" idx="3"/>
            <a:endCxn id="20" idx="1"/>
          </p:cNvCxnSpPr>
          <p:nvPr/>
        </p:nvCxnSpPr>
        <p:spPr>
          <a:xfrm>
            <a:off x="7856109" y="4199628"/>
            <a:ext cx="553860" cy="2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3988" y="3927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8" idx="2"/>
            <a:endCxn id="21" idx="0"/>
          </p:cNvCxnSpPr>
          <p:nvPr/>
        </p:nvCxnSpPr>
        <p:spPr>
          <a:xfrm rot="16200000" flipH="1">
            <a:off x="6362910" y="4928322"/>
            <a:ext cx="550374" cy="7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3636" y="4805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" y="4517521"/>
            <a:ext cx="46055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Rewrite</a:t>
            </a:r>
            <a:r>
              <a:rPr lang="zh-CN" altLang="en-US" sz="1400" dirty="0" smtClean="0"/>
              <a:t>只能在</a:t>
            </a:r>
            <a:r>
              <a:rPr lang="en-US" sz="1400" dirty="0" smtClean="0"/>
              <a:t>server{},location{},if{}</a:t>
            </a:r>
            <a:r>
              <a:rPr lang="zh-CN" altLang="en-US" sz="1400" dirty="0" smtClean="0"/>
              <a:t>中，</a:t>
            </a:r>
            <a:endParaRPr lang="en-US" altLang="zh-CN" sz="1400" dirty="0" smtClean="0"/>
          </a:p>
          <a:p>
            <a:r>
              <a:rPr lang="zh-CN" altLang="en-US" sz="1400" dirty="0" smtClean="0"/>
              <a:t>只能对域名后边的除去传递的参数外的字符串起作用，</a:t>
            </a:r>
            <a:endParaRPr lang="en-US" altLang="zh-CN" sz="1400" dirty="0" smtClean="0"/>
          </a:p>
          <a:p>
            <a:r>
              <a:rPr lang="zh-CN" altLang="en-US" sz="1400" dirty="0" smtClean="0"/>
              <a:t>例如</a:t>
            </a:r>
            <a:endParaRPr lang="en-US" altLang="zh-CN" sz="1400" dirty="0" smtClean="0"/>
          </a:p>
          <a:p>
            <a:r>
              <a:rPr lang="en-US" sz="1400" dirty="0" smtClean="0"/>
              <a:t>http://seanlook.com/a/we/index.</a:t>
            </a:r>
            <a:r>
              <a:rPr lang="en-US" sz="1400" b="1" dirty="0" smtClean="0"/>
              <a:t>jsp</a:t>
            </a:r>
            <a:r>
              <a:rPr lang="en-US" sz="1400" dirty="0" smtClean="0"/>
              <a:t>?id=1&amp;u=str 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只对路径部分</a:t>
            </a:r>
            <a:r>
              <a:rPr lang="en-US" altLang="zh-CN" sz="1400" dirty="0" smtClean="0"/>
              <a:t>/</a:t>
            </a:r>
            <a:r>
              <a:rPr lang="en-US" sz="1400" dirty="0" smtClean="0"/>
              <a:t>a/we/index.jsp</a:t>
            </a:r>
            <a:r>
              <a:rPr lang="zh-CN" altLang="en-US" sz="1400" dirty="0" smtClean="0"/>
              <a:t>重写。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464" y="198176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的内置变量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75" y="1050365"/>
            <a:ext cx="101757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</a:t>
            </a:r>
            <a:endParaRPr lang="en-US" altLang="zh-CN" dirty="0" smtClean="0"/>
          </a:p>
          <a:p>
            <a:r>
              <a:rPr lang="en-US" dirty="0" smtClean="0"/>
              <a:t>$host</a:t>
            </a:r>
            <a:r>
              <a:rPr lang="zh-CN" altLang="en-US" dirty="0" smtClean="0"/>
              <a:t>：请求中的主机头</a:t>
            </a:r>
            <a:r>
              <a:rPr lang="en-US" altLang="zh-CN" dirty="0" smtClean="0"/>
              <a:t>(</a:t>
            </a:r>
            <a:r>
              <a:rPr lang="en-US" dirty="0" smtClean="0"/>
              <a:t>Host)</a:t>
            </a:r>
            <a:r>
              <a:rPr lang="zh-CN" altLang="en-US" dirty="0" smtClean="0"/>
              <a:t>字段，如果请求中的主机头不可用或者空，则为处理请求的</a:t>
            </a:r>
            <a:r>
              <a:rPr lang="en-US" dirty="0" smtClean="0"/>
              <a:t>server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dirty="0" smtClean="0"/>
              <a:t>$http_HEADER </a:t>
            </a:r>
            <a:r>
              <a:rPr lang="zh-CN" altLang="en-US" dirty="0" smtClean="0"/>
              <a:t>：</a:t>
            </a:r>
            <a:r>
              <a:rPr lang="en-US" dirty="0" smtClean="0"/>
              <a:t> HTTP</a:t>
            </a:r>
            <a:r>
              <a:rPr lang="zh-CN" altLang="en-US" dirty="0" smtClean="0"/>
              <a:t>请求头中的内容，</a:t>
            </a:r>
            <a:r>
              <a:rPr lang="en-US" dirty="0" smtClean="0"/>
              <a:t>HEADER</a:t>
            </a:r>
            <a:r>
              <a:rPr lang="zh-CN" altLang="en-US" dirty="0" smtClean="0"/>
              <a:t>为</a:t>
            </a:r>
            <a:r>
              <a:rPr lang="en-US" dirty="0" smtClean="0"/>
              <a:t>HTTP</a:t>
            </a:r>
            <a:r>
              <a:rPr lang="zh-CN" altLang="en-US" dirty="0" smtClean="0"/>
              <a:t>请求中的内容转为小写，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_(</a:t>
            </a:r>
            <a:r>
              <a:rPr lang="zh-CN" altLang="en-US" dirty="0" smtClean="0"/>
              <a:t>破折号变为下划线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$</a:t>
            </a:r>
            <a:r>
              <a:rPr lang="en-US" dirty="0" smtClean="0"/>
              <a:t>http_user_agent(Uaer-Agent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 </a:t>
            </a:r>
          </a:p>
          <a:p>
            <a:r>
              <a:rPr lang="en-US" dirty="0" smtClean="0"/>
              <a:t>$remote_addr </a:t>
            </a:r>
            <a:r>
              <a:rPr lang="zh-CN" altLang="en-US" dirty="0" smtClean="0"/>
              <a:t>客户端的</a:t>
            </a:r>
            <a:r>
              <a:rPr lang="en-US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remote_port </a:t>
            </a:r>
            <a:r>
              <a:rPr lang="zh-CN" altLang="en-US" dirty="0" smtClean="0"/>
              <a:t>客户端的端口。</a:t>
            </a:r>
          </a:p>
          <a:p>
            <a:r>
              <a:rPr lang="en-US" dirty="0" smtClean="0"/>
              <a:t>$request_method </a:t>
            </a:r>
            <a:r>
              <a:rPr lang="zh-CN" altLang="en-US" dirty="0" smtClean="0"/>
              <a:t>这个变量是客户端请求的动作，通常为</a:t>
            </a:r>
            <a:r>
              <a:rPr lang="en-US" dirty="0" smtClean="0"/>
              <a:t>GET</a:t>
            </a:r>
            <a:r>
              <a:rPr lang="zh-CN" altLang="en-US" dirty="0" smtClean="0"/>
              <a:t>或</a:t>
            </a:r>
            <a:r>
              <a:rPr lang="en-US" dirty="0" smtClean="0"/>
              <a:t>POST。</a:t>
            </a:r>
          </a:p>
          <a:p>
            <a:r>
              <a:rPr lang="en-US" dirty="0" smtClean="0"/>
              <a:t>$request_uri </a:t>
            </a:r>
            <a:r>
              <a:rPr lang="zh-CN" altLang="en-US" dirty="0" smtClean="0"/>
              <a:t>这个变量等于包含一些客户端请求参数的原始</a:t>
            </a:r>
            <a:r>
              <a:rPr lang="en-US" dirty="0" smtClean="0"/>
              <a:t>URI</a:t>
            </a:r>
          </a:p>
          <a:p>
            <a:r>
              <a:rPr lang="en-US" dirty="0" smtClean="0"/>
              <a:t>$scheme </a:t>
            </a:r>
            <a:r>
              <a:rPr lang="zh-CN" altLang="en-US" dirty="0" smtClean="0"/>
              <a:t>所用的协议，比如</a:t>
            </a:r>
            <a:r>
              <a:rPr lang="en-US" dirty="0" smtClean="0"/>
              <a:t>http</a:t>
            </a:r>
            <a:r>
              <a:rPr lang="zh-CN" altLang="en-US" dirty="0" smtClean="0"/>
              <a:t>或者是</a:t>
            </a:r>
            <a:r>
              <a:rPr lang="en-US" dirty="0" smtClean="0"/>
              <a:t>https</a:t>
            </a:r>
          </a:p>
          <a:p>
            <a:r>
              <a:rPr lang="en-US" dirty="0" smtClean="0"/>
              <a:t>$server_name </a:t>
            </a:r>
            <a:r>
              <a:rPr lang="zh-CN" altLang="en-US" dirty="0" smtClean="0"/>
              <a:t>服务器名称。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server_port </a:t>
            </a:r>
            <a:r>
              <a:rPr lang="zh-CN" altLang="en-US" dirty="0" smtClean="0"/>
              <a:t>请求到达服务器的端口号。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server_protocol </a:t>
            </a:r>
            <a:r>
              <a:rPr lang="zh-CN" altLang="en-US" dirty="0" smtClean="0"/>
              <a:t>请求使用的协议，通常是</a:t>
            </a:r>
            <a:r>
              <a:rPr lang="en-US" dirty="0" smtClean="0"/>
              <a:t>HTTP/1.0</a:t>
            </a:r>
            <a:r>
              <a:rPr lang="zh-CN" altLang="en-US" dirty="0" smtClean="0"/>
              <a:t>或</a:t>
            </a:r>
            <a:r>
              <a:rPr lang="en-US" dirty="0" smtClean="0"/>
              <a:t>HTTP/1.1。</a:t>
            </a:r>
          </a:p>
          <a:p>
            <a:r>
              <a:rPr lang="en-US" dirty="0" smtClean="0"/>
              <a:t>$uri </a:t>
            </a:r>
            <a:r>
              <a:rPr lang="zh-CN" altLang="en-US" dirty="0" smtClean="0"/>
              <a:t>请求中的当前</a:t>
            </a:r>
            <a:r>
              <a:rPr lang="en-US" dirty="0" smtClean="0"/>
              <a:t>URI(</a:t>
            </a:r>
            <a:r>
              <a:rPr lang="zh-CN" altLang="en-US" dirty="0" smtClean="0"/>
              <a:t>不带请求参数，参数位于</a:t>
            </a:r>
            <a:r>
              <a:rPr lang="en-US" altLang="zh-CN" dirty="0" smtClean="0"/>
              <a:t>$</a:t>
            </a:r>
            <a:r>
              <a:rPr lang="en-US" dirty="0" smtClean="0"/>
              <a:t>args)</a:t>
            </a:r>
          </a:p>
          <a:p>
            <a:r>
              <a:rPr lang="en-US" dirty="0" smtClean="0"/>
              <a:t>$http_origin  </a:t>
            </a:r>
            <a:r>
              <a:rPr lang="zh-CN" altLang="en-US" dirty="0" smtClean="0"/>
              <a:t>浏览器携带的</a:t>
            </a:r>
            <a:r>
              <a:rPr lang="en-US" dirty="0" smtClean="0"/>
              <a:t>origin</a:t>
            </a:r>
            <a:r>
              <a:rPr lang="zh-CN" altLang="en-US" dirty="0" smtClean="0"/>
              <a:t>头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216" y="169606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处理请求的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04202" y="828942"/>
          <a:ext cx="8400516" cy="5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828"/>
                <a:gridCol w="5676688"/>
              </a:tblGrid>
              <a:tr h="474680"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POST_READ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跳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SERVER_REWRITE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FIND_CONFIG(</a:t>
                      </a: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REWRITE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POST_REWRITE(</a:t>
                      </a: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PREACCESS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POST_ACCESS(</a:t>
                      </a: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TRY_FILES(</a:t>
                      </a: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785929" y="888763"/>
            <a:ext cx="863125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realip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84505" y="1391541"/>
            <a:ext cx="863125" cy="2905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rewrite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83081" y="2321609"/>
            <a:ext cx="863125" cy="2905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rewrite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18" idx="3"/>
          </p:cNvCxnSpPr>
          <p:nvPr/>
        </p:nvCxnSpPr>
        <p:spPr>
          <a:xfrm rot="10800000" flipV="1">
            <a:off x="3649054" y="1016950"/>
            <a:ext cx="6400800" cy="170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8" idx="1"/>
            <a:endCxn id="19" idx="1"/>
          </p:cNvCxnSpPr>
          <p:nvPr/>
        </p:nvCxnSpPr>
        <p:spPr>
          <a:xfrm rot="10800000" flipV="1">
            <a:off x="2784505" y="1034042"/>
            <a:ext cx="1424" cy="502778"/>
          </a:xfrm>
          <a:prstGeom prst="bentConnector3">
            <a:avLst>
              <a:gd name="adj1" fmla="val 16153371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6020" y="3226038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Limit_conn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33018" y="3233160"/>
            <a:ext cx="1296111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Limit_req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86842" y="3720271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auth_basic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61716" y="3701756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3332" y="3708876"/>
            <a:ext cx="1674974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auth_request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676259" y="4667430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try_files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41265" y="5110387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1728" y="5108964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autoindex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80531" y="5124630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concat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399661" y="5596073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access_log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670419" y="1841620"/>
            <a:ext cx="863125" cy="2905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19" idx="3"/>
            <a:endCxn id="37" idx="3"/>
          </p:cNvCxnSpPr>
          <p:nvPr/>
        </p:nvCxnSpPr>
        <p:spPr>
          <a:xfrm>
            <a:off x="3647630" y="1536820"/>
            <a:ext cx="885914" cy="450079"/>
          </a:xfrm>
          <a:prstGeom prst="bentConnector3">
            <a:avLst>
              <a:gd name="adj1" fmla="val 12580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7" idx="1"/>
            <a:endCxn id="20" idx="1"/>
          </p:cNvCxnSpPr>
          <p:nvPr/>
        </p:nvCxnSpPr>
        <p:spPr>
          <a:xfrm rot="10800000" flipV="1">
            <a:off x="2783081" y="1986898"/>
            <a:ext cx="887338" cy="479989"/>
          </a:xfrm>
          <a:prstGeom prst="bentConnector3">
            <a:avLst>
              <a:gd name="adj1" fmla="val 125762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0" idx="3"/>
            <a:endCxn id="28" idx="3"/>
          </p:cNvCxnSpPr>
          <p:nvPr/>
        </p:nvCxnSpPr>
        <p:spPr>
          <a:xfrm>
            <a:off x="3646206" y="2466888"/>
            <a:ext cx="1882923" cy="911551"/>
          </a:xfrm>
          <a:prstGeom prst="bentConnector3">
            <a:avLst>
              <a:gd name="adj1" fmla="val 112141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8" idx="1"/>
            <a:endCxn id="27" idx="3"/>
          </p:cNvCxnSpPr>
          <p:nvPr/>
        </p:nvCxnSpPr>
        <p:spPr>
          <a:xfrm rot="10800000">
            <a:off x="3999432" y="3371317"/>
            <a:ext cx="233586" cy="71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7" idx="1"/>
            <a:endCxn id="30" idx="1"/>
          </p:cNvCxnSpPr>
          <p:nvPr/>
        </p:nvCxnSpPr>
        <p:spPr>
          <a:xfrm rot="10800000" flipH="1" flipV="1">
            <a:off x="2756020" y="3371317"/>
            <a:ext cx="5696" cy="475718"/>
          </a:xfrm>
          <a:prstGeom prst="bentConnector3">
            <a:avLst>
              <a:gd name="adj1" fmla="val -4013343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0" idx="3"/>
            <a:endCxn id="29" idx="1"/>
          </p:cNvCxnSpPr>
          <p:nvPr/>
        </p:nvCxnSpPr>
        <p:spPr>
          <a:xfrm>
            <a:off x="4005128" y="3847035"/>
            <a:ext cx="381714" cy="185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9" idx="3"/>
            <a:endCxn id="31" idx="1"/>
          </p:cNvCxnSpPr>
          <p:nvPr/>
        </p:nvCxnSpPr>
        <p:spPr>
          <a:xfrm flipV="1">
            <a:off x="5630254" y="3854155"/>
            <a:ext cx="403078" cy="113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1" idx="3"/>
            <a:endCxn id="32" idx="3"/>
          </p:cNvCxnSpPr>
          <p:nvPr/>
        </p:nvCxnSpPr>
        <p:spPr>
          <a:xfrm flipH="1">
            <a:off x="3919671" y="3854155"/>
            <a:ext cx="3788635" cy="958554"/>
          </a:xfrm>
          <a:prstGeom prst="bentConnector3">
            <a:avLst>
              <a:gd name="adj1" fmla="val -6034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2" idx="1"/>
            <a:endCxn id="35" idx="1"/>
          </p:cNvCxnSpPr>
          <p:nvPr/>
        </p:nvCxnSpPr>
        <p:spPr>
          <a:xfrm rot="10800000" flipH="1" flipV="1">
            <a:off x="2676259" y="4812709"/>
            <a:ext cx="4272" cy="457200"/>
          </a:xfrm>
          <a:prstGeom prst="bentConnector3">
            <a:avLst>
              <a:gd name="adj1" fmla="val -5351124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5" idx="3"/>
            <a:endCxn id="33" idx="1"/>
          </p:cNvCxnSpPr>
          <p:nvPr/>
        </p:nvCxnSpPr>
        <p:spPr>
          <a:xfrm flipV="1">
            <a:off x="3923943" y="5255666"/>
            <a:ext cx="417322" cy="142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3" idx="3"/>
            <a:endCxn id="34" idx="1"/>
          </p:cNvCxnSpPr>
          <p:nvPr/>
        </p:nvCxnSpPr>
        <p:spPr>
          <a:xfrm flipV="1">
            <a:off x="5584677" y="5254243"/>
            <a:ext cx="507051" cy="142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553060" y="5108962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static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34" idx="3"/>
            <a:endCxn id="66" idx="1"/>
          </p:cNvCxnSpPr>
          <p:nvPr/>
        </p:nvCxnSpPr>
        <p:spPr>
          <a:xfrm flipV="1">
            <a:off x="7335140" y="5254241"/>
            <a:ext cx="217920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6" idx="3"/>
            <a:endCxn id="36" idx="3"/>
          </p:cNvCxnSpPr>
          <p:nvPr/>
        </p:nvCxnSpPr>
        <p:spPr>
          <a:xfrm flipH="1">
            <a:off x="5643073" y="5254241"/>
            <a:ext cx="3153399" cy="487111"/>
          </a:xfrm>
          <a:prstGeom prst="bentConnector3">
            <a:avLst>
              <a:gd name="adj1" fmla="val -7249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大括号 73"/>
          <p:cNvSpPr/>
          <p:nvPr/>
        </p:nvSpPr>
        <p:spPr>
          <a:xfrm>
            <a:off x="8904718" y="1572426"/>
            <a:ext cx="213645" cy="974221"/>
          </a:xfrm>
          <a:prstGeom prst="righ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255095" y="187152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循环匹配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右大括号 75"/>
          <p:cNvSpPr/>
          <p:nvPr/>
        </p:nvSpPr>
        <p:spPr>
          <a:xfrm>
            <a:off x="8920385" y="3399801"/>
            <a:ext cx="213645" cy="97422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279309" y="369890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权限校验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01556" y="1410057"/>
            <a:ext cx="168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##location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外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rewrite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51407" y="2331579"/>
            <a:ext cx="168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##location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内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rewrite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34313" y="1844469"/>
            <a:ext cx="1324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##location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匹配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92712" y="28343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zh-CN" altLang="en-US" sz="1400" dirty="0" smtClean="0"/>
              <a:t>防死循环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79210" y="42187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响应错误码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402" y="243069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限定使用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/>
              <a:t>--if</a:t>
            </a:r>
            <a:r>
              <a:rPr lang="zh-CN" altLang="en-US" sz="1400" dirty="0" smtClean="0"/>
              <a:t>是邪恶的，不应被使用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90759" y="3273401"/>
            <a:ext cx="63393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 </a:t>
            </a:r>
            <a:r>
              <a:rPr lang="en-US" dirty="0" smtClean="0">
                <a:solidFill>
                  <a:srgbClr val="FF0000"/>
                </a:solidFill>
              </a:rPr>
              <a:t>location </a:t>
            </a:r>
            <a:r>
              <a:rPr lang="zh-CN" altLang="en-US" dirty="0" smtClean="0">
                <a:solidFill>
                  <a:srgbClr val="FF0000"/>
                </a:solidFill>
              </a:rPr>
              <a:t>不应使用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指令下唯一 </a:t>
            </a:r>
            <a:r>
              <a:rPr lang="en-US" altLang="zh-CN" dirty="0" smtClean="0">
                <a:solidFill>
                  <a:srgbClr val="FF0000"/>
                </a:solidFill>
              </a:rPr>
              <a:t>100% </a:t>
            </a:r>
            <a:r>
              <a:rPr lang="zh-CN" altLang="en-US" dirty="0" smtClean="0">
                <a:solidFill>
                  <a:srgbClr val="FF0000"/>
                </a:solidFill>
              </a:rPr>
              <a:t>安全的指令只有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 …; rewrite … last;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一般使用情况样例：</a:t>
            </a:r>
            <a:endParaRPr lang="en-US" altLang="zh-CN" dirty="0" smtClean="0"/>
          </a:p>
          <a:p>
            <a:r>
              <a:rPr lang="zh-CN" altLang="en-US" dirty="0" smtClean="0"/>
              <a:t>域名校验：</a:t>
            </a:r>
            <a:r>
              <a:rPr lang="en-US" altLang="zh-CN" dirty="0" smtClean="0"/>
              <a:t>if ( $http_origin ~ </a:t>
            </a:r>
            <a:r>
              <a:rPr lang="en-US" altLang="zh-CN" dirty="0" smtClean="0">
                <a:hlinkClick r:id="rId2"/>
              </a:rPr>
              <a:t>http://(.*).enjoy.com)</a:t>
            </a:r>
            <a:endParaRPr lang="en-US" altLang="zh-CN" dirty="0" smtClean="0"/>
          </a:p>
          <a:p>
            <a:r>
              <a:rPr lang="zh-CN" altLang="en-US" dirty="0" smtClean="0"/>
              <a:t>浏览器校验：</a:t>
            </a:r>
            <a:r>
              <a:rPr lang="en-US" dirty="0" smtClean="0"/>
              <a:t>if ($http_user_agent ~ Firefox)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0598" y="1124331"/>
          <a:ext cx="7638901" cy="1785216"/>
        </p:xfrm>
        <a:graphic>
          <a:graphicData uri="http://schemas.openxmlformats.org/drawingml/2006/table">
            <a:tbl>
              <a:tblPr/>
              <a:tblGrid>
                <a:gridCol w="1380524"/>
                <a:gridCol w="6258377"/>
              </a:tblGrid>
              <a:tr h="297536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rgbClr val="333333"/>
                          </a:solidFill>
                          <a:latin typeface="verdana"/>
                        </a:rPr>
                        <a:t>= ,!=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比较的一个变量和字符串。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rgbClr val="333333"/>
                          </a:solidFill>
                          <a:latin typeface="verdana"/>
                        </a:rPr>
                        <a:t>~</a:t>
                      </a:r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， </a:t>
                      </a:r>
                      <a:r>
                        <a:rPr lang="en-US" altLang="zh-CN" sz="1700">
                          <a:solidFill>
                            <a:srgbClr val="333333"/>
                          </a:solidFill>
                          <a:latin typeface="verdana"/>
                        </a:rPr>
                        <a:t>~*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与正则表达式匹配的变量，如果这个正则表达式中包</a:t>
                      </a:r>
                      <a:r>
                        <a:rPr lang="zh-CN" altLang="en-US" sz="1700" dirty="0" smtClean="0">
                          <a:solidFill>
                            <a:srgbClr val="333333"/>
                          </a:solidFill>
                          <a:latin typeface="verdana"/>
                        </a:rPr>
                        <a:t>含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333333"/>
                          </a:solidFill>
                          <a:latin typeface="verdana"/>
                        </a:rPr>
                        <a:t>-f，!-f</a:t>
                      </a:r>
                      <a:endParaRPr 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检查一个文件是否存在。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-d, !-d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检查一个目录是否存在。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-e，!-e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检查一个文件、目录、符号链接是否存在。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-x， !-x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检查一个文件是否可执行。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" y="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1" y="190896"/>
            <a:ext cx="19944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06" y="1146774"/>
            <a:ext cx="6550568" cy="4577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65" y="1018745"/>
            <a:ext cx="3932921" cy="4763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Nginx ("engine x") </a:t>
            </a:r>
            <a:r>
              <a:rPr lang="zh-CN" altLang="zh-CN" dirty="0" smtClean="0"/>
              <a:t>是一个高性能的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反向代理</a:t>
            </a:r>
            <a:r>
              <a:rPr lang="zh-CN" altLang="zh-CN" dirty="0" smtClean="0"/>
              <a:t>服务器，也是一个</a:t>
            </a:r>
            <a:r>
              <a:rPr lang="en-US" altLang="zh-CN" dirty="0" smtClean="0"/>
              <a:t> IMAP/POP3/SMTP 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专为性能优化而开发，实现上非常注重效率 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、作为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服务器，有以下特性：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处理静态文件，索引文件自动索引．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反向代理加速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容错．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，简单的负载均衡和容错．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模块化的结构。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支持 </a:t>
            </a:r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TLSSNI</a:t>
            </a:r>
            <a:r>
              <a:rPr lang="zh-CN" altLang="en-US" dirty="0" smtClean="0"/>
              <a:t>．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365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--upstream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84" y="3336949"/>
            <a:ext cx="10306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nginx</a:t>
            </a:r>
            <a:r>
              <a:rPr lang="zh-CN" altLang="en-US" dirty="0" smtClean="0"/>
              <a:t>的</a:t>
            </a:r>
            <a:r>
              <a:rPr lang="en-US" dirty="0" smtClean="0"/>
              <a:t>upstream</a:t>
            </a:r>
            <a:r>
              <a:rPr lang="zh-CN" altLang="en-US" dirty="0" smtClean="0"/>
              <a:t>常规使用</a:t>
            </a:r>
          </a:p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、轮询（默认）</a:t>
            </a:r>
          </a:p>
          <a:p>
            <a:pPr latinLnBrk="1"/>
            <a:r>
              <a:rPr lang="zh-CN" altLang="en-US" dirty="0" smtClean="0"/>
              <a:t>每个请求按时间顺序逐一分配到不同的后端服务器，如果后端服务器</a:t>
            </a:r>
            <a:r>
              <a:rPr lang="en-US" dirty="0" smtClean="0"/>
              <a:t>down</a:t>
            </a:r>
            <a:r>
              <a:rPr lang="zh-CN" altLang="en-US" dirty="0" smtClean="0"/>
              <a:t>掉，能自动剔除。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weight</a:t>
            </a:r>
          </a:p>
          <a:p>
            <a:r>
              <a:rPr lang="zh-CN" altLang="en-US" dirty="0" smtClean="0"/>
              <a:t>指定轮询几率，</a:t>
            </a:r>
            <a:r>
              <a:rPr lang="en-US" dirty="0" smtClean="0"/>
              <a:t>weight</a:t>
            </a:r>
            <a:r>
              <a:rPr lang="zh-CN" altLang="en-US" dirty="0" smtClean="0"/>
              <a:t>和访问比率成正比，用于后端服务器性能不均的情况。</a:t>
            </a:r>
            <a:r>
              <a:rPr lang="en-US" dirty="0" smtClean="0"/>
              <a:t>down </a:t>
            </a:r>
            <a:r>
              <a:rPr lang="zh-CN" altLang="en-US" dirty="0" smtClean="0"/>
              <a:t>暂时不参与负载</a:t>
            </a:r>
          </a:p>
          <a:p>
            <a:r>
              <a:rPr lang="en-US" dirty="0" smtClean="0"/>
              <a:t>3、ip_hash</a:t>
            </a:r>
          </a:p>
          <a:p>
            <a:r>
              <a:rPr lang="zh-CN" altLang="en-US" dirty="0" smtClean="0"/>
              <a:t>每个请求按访问</a:t>
            </a:r>
            <a:r>
              <a:rPr lang="en-US" dirty="0" smtClean="0"/>
              <a:t>ip</a:t>
            </a:r>
            <a:r>
              <a:rPr lang="zh-CN" altLang="en-US" dirty="0" smtClean="0"/>
              <a:t>的</a:t>
            </a:r>
            <a:r>
              <a:rPr lang="en-US" dirty="0" smtClean="0"/>
              <a:t>hash</a:t>
            </a:r>
            <a:r>
              <a:rPr lang="zh-CN" altLang="en-US" dirty="0" smtClean="0"/>
              <a:t>结果分配，这样每个访客固定访问一个后端服务器，可以解决</a:t>
            </a:r>
            <a:r>
              <a:rPr lang="en-US" dirty="0" smtClean="0"/>
              <a:t>session</a:t>
            </a:r>
            <a:r>
              <a:rPr lang="zh-CN" altLang="en-US" dirty="0" smtClean="0"/>
              <a:t>的问题。</a:t>
            </a:r>
          </a:p>
          <a:p>
            <a:endParaRPr lang="zh-CN" alt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18782" y="1258348"/>
            <a:ext cx="666924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upstream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nginx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sz="2400" dirty="0" smtClean="0"/>
              <a:t>	server 172.17.0.4:8081 weight=2;</a:t>
            </a:r>
            <a:endParaRPr lang="zh-CN" altLang="en-US" sz="2400" dirty="0" smtClean="0"/>
          </a:p>
          <a:p>
            <a:r>
              <a:rPr lang="en-US" sz="2400" dirty="0" smtClean="0"/>
              <a:t>	server 172.17.0.5:8081 weight=1;</a:t>
            </a:r>
          </a:p>
          <a:p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Openresty</a:t>
            </a:r>
            <a:r>
              <a:rPr lang="zh-CN" altLang="en-US" sz="2400" b="1" dirty="0" smtClean="0"/>
              <a:t>简介与安装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234" y="876552"/>
            <a:ext cx="10535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OpenResty</a:t>
            </a:r>
            <a:r>
              <a:rPr lang="zh-CN" altLang="en-US" sz="1600" dirty="0" smtClean="0"/>
              <a:t>是一个全功能的 </a:t>
            </a:r>
            <a:r>
              <a:rPr lang="en-US" altLang="zh-CN" sz="1600" dirty="0" smtClean="0"/>
              <a:t>Web </a:t>
            </a:r>
            <a:r>
              <a:rPr lang="zh-CN" altLang="en-US" sz="1600" dirty="0" smtClean="0"/>
              <a:t>应用服务器。它打包了标准的 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核心，常用的第三方模块以及大多数依赖项。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OpenResty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致力于将你的服务器端应用完全运行于 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服务器中，充分利用 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的事件模型来进行非阻塞 </a:t>
            </a:r>
            <a:r>
              <a:rPr lang="en-US" altLang="zh-CN" sz="1600" dirty="0" smtClean="0"/>
              <a:t>I/O </a:t>
            </a:r>
            <a:r>
              <a:rPr lang="zh-CN" altLang="en-US" sz="1600" dirty="0" smtClean="0"/>
              <a:t>通信。</a:t>
            </a:r>
            <a:endParaRPr lang="en-US" altLang="zh-CN" sz="1600" dirty="0" smtClean="0"/>
          </a:p>
          <a:p>
            <a:r>
              <a:rPr lang="zh-CN" altLang="en-US" sz="1600" dirty="0" smtClean="0"/>
              <a:t>不仅仅是和 </a:t>
            </a:r>
            <a:r>
              <a:rPr lang="en-US" altLang="zh-CN" sz="1600" dirty="0" smtClean="0"/>
              <a:t>HTTP </a:t>
            </a:r>
            <a:r>
              <a:rPr lang="zh-CN" altLang="en-US" sz="1600" dirty="0" smtClean="0"/>
              <a:t>客户端间的网络通信是非阻塞的，与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PostgreSQL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Memcached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以及 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等众多远方后端之间的网络通信也是非阻塞的。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其简易安装过程，见前文中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安装的</a:t>
            </a:r>
            <a:r>
              <a:rPr lang="en-US" altLang="zh-CN" sz="1600" dirty="0" smtClean="0"/>
              <a:t>yum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r>
              <a:rPr lang="zh-CN" altLang="en-US" sz="1600" dirty="0" smtClean="0"/>
              <a:t>以下是源码安装方式，供大家了解其细节：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sz="1600" dirty="0" smtClean="0"/>
              <a:t>yum install </a:t>
            </a:r>
            <a:r>
              <a:rPr lang="en-US" sz="1600" dirty="0" err="1" smtClean="0"/>
              <a:t>readline-devel</a:t>
            </a:r>
            <a:r>
              <a:rPr lang="en-US" sz="1600" dirty="0" smtClean="0"/>
              <a:t> </a:t>
            </a:r>
            <a:r>
              <a:rPr lang="en-US" sz="1600" dirty="0" err="1" smtClean="0"/>
              <a:t>pcre-devel</a:t>
            </a:r>
            <a:r>
              <a:rPr lang="en-US" sz="1600" dirty="0" smtClean="0"/>
              <a:t> </a:t>
            </a:r>
            <a:r>
              <a:rPr lang="en-US" sz="1600" dirty="0" err="1" smtClean="0"/>
              <a:t>openssl-devel</a:t>
            </a:r>
            <a:r>
              <a:rPr lang="en-US" sz="1600" dirty="0" smtClean="0"/>
              <a:t> </a:t>
            </a:r>
            <a:r>
              <a:rPr lang="en-US" sz="1600" dirty="0" err="1" smtClean="0"/>
              <a:t>perl</a:t>
            </a:r>
            <a:endParaRPr lang="en-US" sz="1600" dirty="0" smtClean="0"/>
          </a:p>
          <a:p>
            <a:r>
              <a:rPr lang="en-US" altLang="zh-CN" sz="1600" dirty="0" err="1" smtClean="0"/>
              <a:t>wget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hlinkClick r:id="rId2"/>
              </a:rPr>
              <a:t>https://openresty.org/download/openresty-1.15.8.1.tar.gz</a:t>
            </a:r>
            <a:endParaRPr lang="en-US" altLang="zh-CN" sz="1600" dirty="0" smtClean="0"/>
          </a:p>
          <a:p>
            <a:r>
              <a:rPr lang="en-US" altLang="zh-CN" sz="1600" dirty="0" smtClean="0"/>
              <a:t>tar -</a:t>
            </a:r>
            <a:r>
              <a:rPr lang="en-US" altLang="zh-CN" sz="1600" dirty="0" err="1" smtClean="0"/>
              <a:t>zxvf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hlinkClick r:id="rId2"/>
              </a:rPr>
              <a:t>openresty-1.15.8.1.tar.gz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##</a:t>
            </a:r>
            <a:r>
              <a:rPr lang="zh-CN" altLang="en-US" sz="1600" dirty="0" smtClean="0"/>
              <a:t>选择需要的插件启用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--</a:t>
            </a:r>
            <a:r>
              <a:rPr lang="en-US" sz="1600" dirty="0" smtClean="0"/>
              <a:t>with-Components </a:t>
            </a:r>
            <a:r>
              <a:rPr lang="zh-CN" altLang="en-US" sz="1600" dirty="0" smtClean="0"/>
              <a:t>激活组件，</a:t>
            </a:r>
            <a:r>
              <a:rPr lang="en-US" altLang="zh-CN" sz="1600" dirty="0" smtClean="0"/>
              <a:t>--</a:t>
            </a:r>
            <a:r>
              <a:rPr lang="en-US" sz="1600" dirty="0" smtClean="0"/>
              <a:t>without </a:t>
            </a:r>
            <a:r>
              <a:rPr lang="zh-CN" altLang="en-US" sz="1600" dirty="0" smtClean="0"/>
              <a:t>则是禁止组件</a:t>
            </a:r>
            <a:endParaRPr lang="en-US" altLang="zh-CN" sz="1600" dirty="0" smtClean="0"/>
          </a:p>
          <a:p>
            <a:r>
              <a:rPr lang="en-US" sz="1600" dirty="0" smtClean="0"/>
              <a:t>./configure  --without-http_redis2_module  --with-</a:t>
            </a:r>
            <a:r>
              <a:rPr lang="en-US" sz="1600" dirty="0" err="1" smtClean="0"/>
              <a:t>http_iconv_module</a:t>
            </a:r>
            <a:endParaRPr lang="en-US" sz="1600" dirty="0" smtClean="0"/>
          </a:p>
          <a:p>
            <a:r>
              <a:rPr lang="en-US" sz="1600" dirty="0" smtClean="0"/>
              <a:t>make  &amp;&amp; make install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ngx_lua</a:t>
            </a:r>
            <a:r>
              <a:rPr lang="zh-CN" altLang="en-US" sz="2400" b="1" dirty="0" smtClean="0"/>
              <a:t>基本常量与</a:t>
            </a:r>
            <a:r>
              <a:rPr lang="en-US" altLang="zh-CN" sz="2400" b="1" dirty="0" err="1" smtClean="0"/>
              <a:t>api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7836" y="888144"/>
          <a:ext cx="8677593" cy="1724443"/>
        </p:xfrm>
        <a:graphic>
          <a:graphicData uri="http://schemas.openxmlformats.org/drawingml/2006/table">
            <a:tbl>
              <a:tblPr/>
              <a:tblGrid>
                <a:gridCol w="1176005"/>
                <a:gridCol w="7501588"/>
              </a:tblGrid>
              <a:tr h="470222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ngx.arg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指令参数，如跟在</a:t>
                      </a:r>
                      <a:r>
                        <a:rPr lang="en-US" altLang="en-US" sz="1700" u="none" strike="noStrike" kern="120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content_by_lua_file</a:t>
                      </a:r>
                      <a:r>
                        <a:rPr lang="zh-CN" altLang="en-US" sz="1700" u="none" strike="noStrike" kern="120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后面的参数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ngx.var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700" u="none" strike="noStrike" kern="1200" smtClean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700" u="none" strike="noStrike" kern="1200" smtClean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变量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1700" u="none" strike="noStrike" kern="1200" dirty="0" err="1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ngx.var.VARIABLE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引用某个变量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ngx.ctx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请求的</a:t>
                      </a:r>
                      <a:r>
                        <a:rPr lang="en-US" altLang="zh-CN" sz="1700" u="none" strike="noStrike" kern="1200" dirty="0" err="1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lua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上下文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0222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ngx.header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响应头，</a:t>
                      </a:r>
                      <a:r>
                        <a:rPr lang="en-US" altLang="en-US" sz="1700" u="none" strike="noStrike" kern="1200" dirty="0" err="1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ngx.header.HEADER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引用某个头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ngx.status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响应码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6139" y="2805494"/>
          <a:ext cx="8708166" cy="2874663"/>
        </p:xfrm>
        <a:graphic>
          <a:graphicData uri="http://schemas.openxmlformats.org/drawingml/2006/table">
            <a:tbl>
              <a:tblPr/>
              <a:tblGrid>
                <a:gridCol w="4354083"/>
                <a:gridCol w="4354083"/>
              </a:tblGrid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ngx.log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输出到</a:t>
                      </a:r>
                      <a:r>
                        <a:rPr 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error.log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ngx.send_headers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发送响应头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ngx.headers_sent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响应头是否已发送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ngx.resp.get_headers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获取响应头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ngx.is_subrequest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当前请求是否是子请求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ngx.location.capture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发布一个子请求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ngx.location.capture_multi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发布多个子请求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ngx.print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输出响应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ngx.say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输出响应，自动添加‘</a:t>
                      </a:r>
                      <a:r>
                        <a:rPr lang="en-US" altLang="zh-CN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\n‘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ngx.flush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刷新响应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ngx.exit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结束请求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</a:t>
            </a:r>
            <a:r>
              <a:rPr lang="en-US" altLang="zh-CN" sz="2400" b="1" dirty="0" err="1" smtClean="0"/>
              <a:t>ua</a:t>
            </a:r>
            <a:r>
              <a:rPr lang="zh-CN" altLang="en-US" sz="2400" b="1" dirty="0" smtClean="0"/>
              <a:t>在</a:t>
            </a:r>
            <a:r>
              <a:rPr lang="en-US" altLang="zh-CN" sz="2400" b="1" dirty="0" err="1" smtClean="0"/>
              <a:t>nginx</a:t>
            </a:r>
            <a:r>
              <a:rPr lang="zh-CN" altLang="en-US" sz="2400" b="1" dirty="0" smtClean="0"/>
              <a:t>的常用阶段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54513" y="820628"/>
            <a:ext cx="980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set_by_lua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变量，实现复杂的赋值逻辑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rewrite_by_lua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实现转发、重定向等功能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access_by_lua</a:t>
            </a:r>
            <a:r>
              <a:rPr lang="en-US" altLang="zh-CN" dirty="0" smtClean="0"/>
              <a:t>* : IP </a:t>
            </a:r>
            <a:r>
              <a:rPr lang="zh-CN" altLang="en-US" dirty="0" smtClean="0"/>
              <a:t>准入、接口访问权限等情况集中处理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content_by_lua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接收请求处理并输出响应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header_filter_by_lua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cookie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body_filter_by_lua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对响应数据进行过滤，如截断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替换等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13" y="820628"/>
            <a:ext cx="98012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标准的使用步骤：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导入模块</a:t>
            </a:r>
            <a:r>
              <a:rPr lang="en-US" altLang="zh-CN" dirty="0" smtClean="0">
                <a:solidFill>
                  <a:srgbClr val="FF0000"/>
                </a:solidFill>
              </a:rPr>
              <a:t>---</a:t>
            </a:r>
            <a:r>
              <a:rPr lang="en-US" dirty="0" smtClean="0">
                <a:solidFill>
                  <a:srgbClr val="FF0000"/>
                </a:solidFill>
              </a:rPr>
              <a:t> require  “</a:t>
            </a:r>
            <a:r>
              <a:rPr lang="en-US" dirty="0" err="1" smtClean="0">
                <a:solidFill>
                  <a:srgbClr val="FF0000"/>
                </a:solidFill>
              </a:rPr>
              <a:t>resty</a:t>
            </a:r>
            <a:r>
              <a:rPr lang="en-US" dirty="0" smtClean="0">
                <a:solidFill>
                  <a:srgbClr val="FF0000"/>
                </a:solidFill>
              </a:rPr>
              <a:t>/xxx”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实例化对象</a:t>
            </a:r>
            <a:r>
              <a:rPr lang="en-US" altLang="zh-CN" dirty="0" smtClean="0">
                <a:solidFill>
                  <a:srgbClr val="FF0000"/>
                </a:solidFill>
              </a:rPr>
              <a:t>---local  </a:t>
            </a:r>
            <a:r>
              <a:rPr lang="en-US" altLang="zh-CN" dirty="0" err="1" smtClean="0">
                <a:solidFill>
                  <a:srgbClr val="FF0000"/>
                </a:solidFill>
              </a:rPr>
              <a:t>obj</a:t>
            </a:r>
            <a:r>
              <a:rPr lang="en-US" altLang="zh-CN" dirty="0" smtClean="0">
                <a:solidFill>
                  <a:srgbClr val="FF0000"/>
                </a:solidFill>
              </a:rPr>
              <a:t> 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xxx</a:t>
            </a:r>
            <a:r>
              <a:rPr lang="en-US" dirty="0" err="1" smtClean="0">
                <a:solidFill>
                  <a:srgbClr val="FF0000"/>
                </a:solidFill>
              </a:rPr>
              <a:t>:new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连接到服务器</a:t>
            </a:r>
            <a:r>
              <a:rPr lang="en-US" altLang="zh-CN" dirty="0" smtClean="0">
                <a:solidFill>
                  <a:srgbClr val="FF0000"/>
                </a:solidFill>
              </a:rPr>
              <a:t>---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local</a:t>
            </a:r>
            <a:r>
              <a:rPr lang="en-US" dirty="0" smtClean="0">
                <a:solidFill>
                  <a:srgbClr val="FF0000"/>
                </a:solidFill>
              </a:rPr>
              <a:t> ok, err  = </a:t>
            </a:r>
            <a:r>
              <a:rPr lang="en-US" altLang="zh-CN" dirty="0" err="1" smtClean="0">
                <a:solidFill>
                  <a:srgbClr val="FF0000"/>
                </a:solidFill>
              </a:rPr>
              <a:t>obj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:connect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en-US" altLang="zh-CN" dirty="0" smtClean="0">
                <a:solidFill>
                  <a:srgbClr val="FF0000"/>
                </a:solidFill>
              </a:rPr>
              <a:t>--- </a:t>
            </a:r>
            <a:r>
              <a:rPr lang="en-US" altLang="zh-CN" dirty="0" err="1" smtClean="0">
                <a:solidFill>
                  <a:srgbClr val="FF0000"/>
                </a:solidFill>
              </a:rPr>
              <a:t>obj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:method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/>
              <a:t>Lua-resty-redis</a:t>
            </a:r>
            <a:r>
              <a:rPr lang="zh-CN" altLang="en-US" b="1" dirty="0" smtClean="0"/>
              <a:t>库的使用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Lua-resty-mysql</a:t>
            </a:r>
            <a:r>
              <a:rPr lang="zh-CN" altLang="en-US" b="1" dirty="0" smtClean="0"/>
              <a:t>库的使用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1625" y="169523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</a:t>
            </a:r>
            <a:r>
              <a:rPr lang="en-US" altLang="zh-CN" sz="2400" b="1" dirty="0" err="1" smtClean="0"/>
              <a:t>ua-resty</a:t>
            </a:r>
            <a:r>
              <a:rPr lang="en-US" altLang="zh-CN" sz="2400" b="1" dirty="0" smtClean="0"/>
              <a:t>-*</a:t>
            </a:r>
            <a:r>
              <a:rPr lang="zh-CN" altLang="en-US" sz="2400" b="1" dirty="0" smtClean="0"/>
              <a:t>的第三方模块使用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956713" y="1242816"/>
            <a:ext cx="1107689" cy="8777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176" y="1526529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chrome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65310" y="1384669"/>
            <a:ext cx="1802062" cy="51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 flipV="1">
            <a:off x="2064402" y="1641792"/>
            <a:ext cx="4000909" cy="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6068065" y="2203320"/>
            <a:ext cx="1802062" cy="51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>
            <a:off x="2064402" y="1681690"/>
            <a:ext cx="4003663" cy="77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6261" y="1349208"/>
            <a:ext cx="216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static.enjoy.com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9858" y="2102835"/>
            <a:ext cx="250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www.enjoy.com</a:t>
            </a:r>
            <a:endParaRPr lang="zh-CN" altLang="en-US" dirty="0"/>
          </a:p>
        </p:txBody>
      </p:sp>
      <p:sp>
        <p:nvSpPr>
          <p:cNvPr id="10" name="乘号 9"/>
          <p:cNvSpPr/>
          <p:nvPr/>
        </p:nvSpPr>
        <p:spPr>
          <a:xfrm>
            <a:off x="5015485" y="1898912"/>
            <a:ext cx="810101" cy="8688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47" y="3548702"/>
            <a:ext cx="5771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常见的跨域方案：</a:t>
            </a:r>
          </a:p>
          <a:p>
            <a:r>
              <a:rPr lang="zh-CN" altLang="en-US" dirty="0" smtClean="0"/>
              <a:t> </a:t>
            </a:r>
            <a:r>
              <a:rPr lang="en-US" b="1" dirty="0" smtClean="0"/>
              <a:t>jsonp</a:t>
            </a:r>
            <a:r>
              <a:rPr lang="zh-CN" altLang="en-US" b="1" dirty="0" smtClean="0"/>
              <a:t>、</a:t>
            </a:r>
            <a:r>
              <a:rPr lang="en-US" b="1" dirty="0" smtClean="0"/>
              <a:t> document.domain + iframe </a:t>
            </a:r>
            <a:r>
              <a:rPr lang="zh-CN" altLang="en-US" b="1" dirty="0" smtClean="0"/>
              <a:t>跨域</a:t>
            </a:r>
            <a:r>
              <a:rPr lang="en-US" altLang="zh-CN" b="1" dirty="0" smtClean="0"/>
              <a:t>---</a:t>
            </a:r>
            <a:r>
              <a:rPr lang="zh-CN" altLang="en-US" b="1" dirty="0" smtClean="0">
                <a:solidFill>
                  <a:srgbClr val="FF0000"/>
                </a:solidFill>
              </a:rPr>
              <a:t>对业务有侵入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0255" y="22153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浏览器跨域问题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562886" y="1290415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20:05</a:t>
            </a:r>
            <a:r>
              <a:rPr lang="zh-CN" altLang="en-US" sz="3200" dirty="0" smtClean="0">
                <a:solidFill>
                  <a:srgbClr val="FF0000"/>
                </a:solidFill>
              </a:rPr>
              <a:t>开始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247" y="221532"/>
            <a:ext cx="217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CORS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方案介绍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849" y="673800"/>
            <a:ext cx="756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CORS</a:t>
            </a:r>
            <a:r>
              <a:rPr lang="zh-CN" altLang="en-US" sz="1400" dirty="0" smtClean="0"/>
              <a:t>是一个</a:t>
            </a:r>
            <a:r>
              <a:rPr lang="en-US" sz="1400" dirty="0" smtClean="0"/>
              <a:t>W3C</a:t>
            </a:r>
            <a:r>
              <a:rPr lang="zh-CN" altLang="en-US" sz="1400" dirty="0" smtClean="0"/>
              <a:t>标准，全称是</a:t>
            </a:r>
            <a:r>
              <a:rPr lang="en-US" altLang="zh-CN" sz="1400" dirty="0" smtClean="0"/>
              <a:t>"</a:t>
            </a:r>
            <a:r>
              <a:rPr lang="zh-CN" altLang="en-US" sz="1400" dirty="0" smtClean="0"/>
              <a:t>跨域资源共享</a:t>
            </a:r>
            <a:r>
              <a:rPr lang="en-US" altLang="zh-CN" sz="1400" dirty="0" smtClean="0"/>
              <a:t>"</a:t>
            </a:r>
            <a:r>
              <a:rPr lang="zh-CN" altLang="en-US" sz="1400" dirty="0" smtClean="0"/>
              <a:t>（</a:t>
            </a:r>
            <a:r>
              <a:rPr lang="en-US" sz="1400" dirty="0" smtClean="0"/>
              <a:t>Cross-origin resource sharing）。 </a:t>
            </a:r>
          </a:p>
          <a:p>
            <a:r>
              <a:rPr lang="zh-CN" altLang="en-US" sz="1400" dirty="0" smtClean="0"/>
              <a:t>它允许浏览器向跨源服务器，发出</a:t>
            </a:r>
            <a:r>
              <a:rPr lang="en-US" sz="1400" dirty="0" smtClean="0"/>
              <a:t>XMLHttpRequest</a:t>
            </a:r>
            <a:r>
              <a:rPr lang="zh-CN" altLang="en-US" sz="1400" dirty="0" smtClean="0"/>
              <a:t>请求，从而克服</a:t>
            </a:r>
            <a:r>
              <a:rPr lang="en-US" sz="1400" dirty="0" smtClean="0"/>
              <a:t>AJAX</a:t>
            </a:r>
            <a:r>
              <a:rPr lang="zh-CN" altLang="en-US" sz="1400" dirty="0" smtClean="0"/>
              <a:t>只能同源使用的限制。 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9589" y="1334960"/>
            <a:ext cx="6446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简单请求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zh-CN" altLang="en-US" sz="1200" dirty="0" smtClean="0"/>
              <a:t>浏览器在跨源</a:t>
            </a:r>
            <a:r>
              <a:rPr lang="en-US" sz="1200" dirty="0" smtClean="0"/>
              <a:t>AJAX</a:t>
            </a:r>
            <a:r>
              <a:rPr lang="zh-CN" altLang="en-US" sz="1200" dirty="0" smtClean="0"/>
              <a:t>请求的头信息之中，自动在添加一个</a:t>
            </a:r>
            <a:r>
              <a:rPr lang="en-US" sz="1200" dirty="0" smtClean="0"/>
              <a:t>Origin</a:t>
            </a:r>
            <a:r>
              <a:rPr lang="zh-CN" altLang="en-US" sz="1200" dirty="0" smtClean="0"/>
              <a:t>字段（本次请求来自哪个源 ）。</a:t>
            </a:r>
            <a:endParaRPr lang="en-US" altLang="zh-CN" sz="1200" dirty="0" smtClean="0"/>
          </a:p>
          <a:p>
            <a:r>
              <a:rPr lang="zh-CN" altLang="en-US" sz="1200" dirty="0" smtClean="0"/>
              <a:t>服务器根据这个值，在许可范围内，则在头信息包含</a:t>
            </a:r>
            <a:r>
              <a:rPr lang="en-US" sz="1200" dirty="0" smtClean="0"/>
              <a:t> Access-Control-Allow-Origin 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1" dirty="0" smtClean="0"/>
              <a:t>复杂请求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zh-CN" altLang="en-US" sz="1200" dirty="0" smtClean="0"/>
              <a:t>会在正式通信之前，增加一次</a:t>
            </a:r>
            <a:r>
              <a:rPr lang="en-US" sz="1200" dirty="0" smtClean="0"/>
              <a:t>HTTP</a:t>
            </a:r>
            <a:r>
              <a:rPr lang="zh-CN" altLang="en-US" sz="1200" dirty="0" smtClean="0"/>
              <a:t>查询请求，称为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预检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OPTIONS</a:t>
            </a:r>
            <a:r>
              <a:rPr lang="zh-CN" altLang="en-US" sz="1200" dirty="0" smtClean="0"/>
              <a:t> </a:t>
            </a:r>
            <a:endParaRPr lang="zh-CN" altLang="en-US" dirty="0"/>
          </a:p>
        </p:txBody>
      </p:sp>
      <p:sp>
        <p:nvSpPr>
          <p:cNvPr id="5" name="棱台 4"/>
          <p:cNvSpPr/>
          <p:nvPr/>
        </p:nvSpPr>
        <p:spPr>
          <a:xfrm>
            <a:off x="582477" y="3345348"/>
            <a:ext cx="1824860" cy="99053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chrome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346986" y="3519121"/>
            <a:ext cx="1411127" cy="86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</a:t>
            </a:r>
          </a:p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>
            <a:off x="2407337" y="3840611"/>
            <a:ext cx="3888486" cy="9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角圆角矩形 7"/>
          <p:cNvSpPr/>
          <p:nvPr/>
        </p:nvSpPr>
        <p:spPr>
          <a:xfrm>
            <a:off x="6448758" y="4823230"/>
            <a:ext cx="1301992" cy="86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  <a:endCxn id="8" idx="2"/>
          </p:cNvCxnSpPr>
          <p:nvPr/>
        </p:nvCxnSpPr>
        <p:spPr>
          <a:xfrm>
            <a:off x="2407337" y="3840617"/>
            <a:ext cx="4041421" cy="1417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134158">
            <a:off x="2898383" y="4556718"/>
            <a:ext cx="304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chrome</a:t>
            </a:r>
            <a:r>
              <a:rPr lang="zh-CN" altLang="en-US" sz="1200" dirty="0" smtClean="0"/>
              <a:t>问</a:t>
            </a:r>
            <a:r>
              <a:rPr lang="zh-CN" altLang="en-US" sz="1200" dirty="0" smtClean="0"/>
              <a:t>：是否允许 </a:t>
            </a:r>
            <a:r>
              <a:rPr lang="en-US" altLang="zh-CN" sz="1200" dirty="0" smtClean="0"/>
              <a:t>web1</a:t>
            </a:r>
            <a:r>
              <a:rPr lang="zh-CN" altLang="en-US" sz="1200" dirty="0" smtClean="0"/>
              <a:t>的</a:t>
            </a:r>
            <a:r>
              <a:rPr lang="zh-CN" altLang="en-US" sz="1200" dirty="0" smtClean="0"/>
              <a:t>域名，访问？</a:t>
            </a:r>
            <a:endParaRPr lang="en-US" altLang="zh-CN" sz="1200" dirty="0" smtClean="0"/>
          </a:p>
          <a:p>
            <a:r>
              <a:rPr lang="en-US" altLang="zh-CN" sz="1200" dirty="0" smtClean="0"/>
              <a:t>web2</a:t>
            </a:r>
            <a:r>
              <a:rPr lang="zh-CN" altLang="en-US" sz="1200" dirty="0" smtClean="0"/>
              <a:t>答：</a:t>
            </a:r>
            <a:r>
              <a:rPr lang="zh-CN" altLang="en-US" sz="1200" dirty="0" smtClean="0">
                <a:solidFill>
                  <a:srgbClr val="FF0000"/>
                </a:solidFill>
              </a:rPr>
              <a:t>允许</a:t>
            </a:r>
            <a:r>
              <a:rPr lang="en-US" altLang="zh-CN" sz="1200" dirty="0" smtClean="0"/>
              <a:t>====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则</a:t>
            </a:r>
            <a:r>
              <a:rPr lang="zh-CN" altLang="en-US" sz="1200" dirty="0" smtClean="0">
                <a:solidFill>
                  <a:srgbClr val="FF0000"/>
                </a:solidFill>
              </a:rPr>
              <a:t>跨域放行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0151" y="3613136"/>
            <a:ext cx="1299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第一次请求</a:t>
            </a:r>
            <a:r>
              <a:rPr lang="en-US" altLang="zh-CN" sz="1200" dirty="0" smtClean="0"/>
              <a:t>web1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342" y="226966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缓存配置及</a:t>
            </a:r>
            <a:r>
              <a:rPr lang="en-US" sz="2400" b="1" dirty="0" smtClean="0"/>
              <a:t>Gzip</a:t>
            </a:r>
            <a:r>
              <a:rPr lang="zh-CN" altLang="en-US" sz="2400" b="1" dirty="0" smtClean="0"/>
              <a:t>配置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8626" y="3078127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gzip</a:t>
            </a:r>
            <a:r>
              <a:rPr lang="zh-CN" altLang="en-US" b="1" dirty="0" smtClean="0"/>
              <a:t>压缩对文本文件压缩效果非常好（</a:t>
            </a:r>
            <a:r>
              <a:rPr lang="en-US" altLang="zh-CN" b="1" dirty="0" smtClean="0"/>
              <a:t>40%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80%</a:t>
            </a:r>
            <a:r>
              <a:rPr lang="zh-CN" altLang="en-US" b="1" dirty="0" smtClean="0"/>
              <a:t>），而对图片文件效果甚微。</a:t>
            </a:r>
            <a:endParaRPr lang="en-US" altLang="zh-CN" b="1" dirty="0" smtClean="0"/>
          </a:p>
          <a:p>
            <a:r>
              <a:rPr lang="zh-CN" altLang="en-US" b="1" dirty="0" smtClean="0"/>
              <a:t>实际应用中可以考虑对</a:t>
            </a:r>
            <a:r>
              <a:rPr lang="en-US" b="1" dirty="0" smtClean="0"/>
              <a:t>js、html、css</a:t>
            </a:r>
            <a:r>
              <a:rPr lang="zh-CN" altLang="en-US" b="1" dirty="0" smtClean="0"/>
              <a:t>格式的文件开启</a:t>
            </a:r>
            <a:r>
              <a:rPr lang="en-US" b="1" dirty="0" smtClean="0"/>
              <a:t>gzip</a:t>
            </a:r>
            <a:r>
              <a:rPr lang="zh-CN" altLang="en-US" b="1" dirty="0" smtClean="0"/>
              <a:t>压缩。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341" y="4059088"/>
            <a:ext cx="357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测试：</a:t>
            </a:r>
            <a:endParaRPr lang="en-US" altLang="zh-CN" dirty="0" smtClean="0"/>
          </a:p>
          <a:p>
            <a:r>
              <a:rPr lang="en-US" dirty="0" smtClean="0"/>
              <a:t>curl -I -H "accept-encoding:gzip"  </a:t>
            </a:r>
            <a:r>
              <a:rPr lang="en-US" altLang="zh-CN" dirty="0" smtClean="0"/>
              <a:t>url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927" y="752059"/>
            <a:ext cx="6316285" cy="18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12" y="1824071"/>
            <a:ext cx="852856" cy="75002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272" y="1739598"/>
            <a:ext cx="668897" cy="834499"/>
          </a:xfrm>
          <a:prstGeom prst="rect">
            <a:avLst/>
          </a:prstGeom>
          <a:noFill/>
        </p:spPr>
      </p:pic>
      <p:sp>
        <p:nvSpPr>
          <p:cNvPr id="43" name="文本框 20"/>
          <p:cNvSpPr txBox="1"/>
          <p:nvPr/>
        </p:nvSpPr>
        <p:spPr>
          <a:xfrm>
            <a:off x="5977310" y="1419191"/>
            <a:ext cx="1308539" cy="34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Nginx</a:t>
            </a:r>
            <a:r>
              <a:rPr lang="zh-CN" altLang="en-US" sz="1600" b="1"/>
              <a:t>服务器</a:t>
            </a:r>
          </a:p>
        </p:txBody>
      </p:sp>
      <p:sp>
        <p:nvSpPr>
          <p:cNvPr id="44" name="文本框 21"/>
          <p:cNvSpPr txBox="1"/>
          <p:nvPr/>
        </p:nvSpPr>
        <p:spPr>
          <a:xfrm>
            <a:off x="84948" y="1939321"/>
            <a:ext cx="74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/>
                </a:solidFill>
              </a:rPr>
              <a:t>客户端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161" y="4130257"/>
            <a:ext cx="1024441" cy="806139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 flipH="1">
            <a:off x="850047" y="2576511"/>
            <a:ext cx="12938" cy="329515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473497" y="2520995"/>
            <a:ext cx="3938" cy="339954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445813" y="1939323"/>
            <a:ext cx="4531503" cy="12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445813" y="2333942"/>
            <a:ext cx="4548380" cy="3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29"/>
          <p:cNvSpPr txBox="1"/>
          <p:nvPr/>
        </p:nvSpPr>
        <p:spPr>
          <a:xfrm>
            <a:off x="1941997" y="1631588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，首先建立连接</a:t>
            </a:r>
          </a:p>
        </p:txBody>
      </p:sp>
      <p:sp>
        <p:nvSpPr>
          <p:cNvPr id="51" name="文本框 30"/>
          <p:cNvSpPr txBox="1"/>
          <p:nvPr/>
        </p:nvSpPr>
        <p:spPr>
          <a:xfrm>
            <a:off x="1941993" y="2038880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，返回证书到客户端</a:t>
            </a:r>
          </a:p>
        </p:txBody>
      </p:sp>
      <p:grpSp>
        <p:nvGrpSpPr>
          <p:cNvPr id="2" name="组合 51"/>
          <p:cNvGrpSpPr/>
          <p:nvPr/>
        </p:nvGrpSpPr>
        <p:grpSpPr>
          <a:xfrm>
            <a:off x="846106" y="2902945"/>
            <a:ext cx="418553" cy="330662"/>
            <a:chOff x="1504" y="4031"/>
            <a:chExt cx="744" cy="548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35"/>
          <p:cNvSpPr txBox="1"/>
          <p:nvPr/>
        </p:nvSpPr>
        <p:spPr>
          <a:xfrm>
            <a:off x="947936" y="2902945"/>
            <a:ext cx="439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，客户端生成随机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字符串密钥，</a:t>
            </a: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假设为</a:t>
            </a:r>
            <a:r>
              <a:rPr lang="en-US" altLang="zh-CN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</a:p>
        </p:txBody>
      </p:sp>
      <p:grpSp>
        <p:nvGrpSpPr>
          <p:cNvPr id="3" name="组合 55"/>
          <p:cNvGrpSpPr/>
          <p:nvPr/>
        </p:nvGrpSpPr>
        <p:grpSpPr>
          <a:xfrm>
            <a:off x="850607" y="3374199"/>
            <a:ext cx="418553" cy="330662"/>
            <a:chOff x="1504" y="4031"/>
            <a:chExt cx="744" cy="548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40"/>
          <p:cNvSpPr txBox="1"/>
          <p:nvPr/>
        </p:nvSpPr>
        <p:spPr>
          <a:xfrm>
            <a:off x="954682" y="3374198"/>
            <a:ext cx="58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，使用证书里的公钥对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加密，得到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encrpt(123456)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密文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71424" y="4141116"/>
            <a:ext cx="5584635" cy="4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45"/>
          <p:cNvSpPr txBox="1"/>
          <p:nvPr/>
        </p:nvSpPr>
        <p:spPr>
          <a:xfrm>
            <a:off x="954687" y="3856915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encrpt(123456)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发送到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</a:t>
            </a:r>
          </a:p>
        </p:txBody>
      </p:sp>
      <p:grpSp>
        <p:nvGrpSpPr>
          <p:cNvPr id="4" name="组合 61"/>
          <p:cNvGrpSpPr/>
          <p:nvPr/>
        </p:nvGrpSpPr>
        <p:grpSpPr>
          <a:xfrm>
            <a:off x="6456057" y="4141117"/>
            <a:ext cx="418553" cy="330662"/>
            <a:chOff x="1504" y="4031"/>
            <a:chExt cx="744" cy="548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50"/>
          <p:cNvSpPr txBox="1"/>
          <p:nvPr/>
        </p:nvSpPr>
        <p:spPr>
          <a:xfrm>
            <a:off x="6571384" y="4141116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，解密得到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明文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892805" y="4755977"/>
            <a:ext cx="5584635" cy="4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52"/>
          <p:cNvSpPr txBox="1"/>
          <p:nvPr/>
        </p:nvSpPr>
        <p:spPr>
          <a:xfrm>
            <a:off x="950743" y="4471777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对称加密用户名和密码，发送到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</a:t>
            </a:r>
          </a:p>
        </p:txBody>
      </p:sp>
      <p:grpSp>
        <p:nvGrpSpPr>
          <p:cNvPr id="5" name="组合 67"/>
          <p:cNvGrpSpPr/>
          <p:nvPr/>
        </p:nvGrpSpPr>
        <p:grpSpPr>
          <a:xfrm>
            <a:off x="6456057" y="4936394"/>
            <a:ext cx="418553" cy="330662"/>
            <a:chOff x="1504" y="4031"/>
            <a:chExt cx="744" cy="548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57"/>
          <p:cNvSpPr txBox="1"/>
          <p:nvPr/>
        </p:nvSpPr>
        <p:spPr>
          <a:xfrm>
            <a:off x="6571384" y="493639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解密得到</a:t>
            </a: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用户名和密码明文</a:t>
            </a:r>
          </a:p>
        </p:txBody>
      </p:sp>
      <p:sp>
        <p:nvSpPr>
          <p:cNvPr id="72" name="文本框 58"/>
          <p:cNvSpPr txBox="1"/>
          <p:nvPr/>
        </p:nvSpPr>
        <p:spPr>
          <a:xfrm>
            <a:off x="6477440" y="5651418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，将请求转发到多个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tomcat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8889744" y="3791749"/>
            <a:ext cx="872546" cy="205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8892551" y="4835027"/>
            <a:ext cx="838229" cy="10094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8895926" y="5837264"/>
            <a:ext cx="8123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16" y="3222092"/>
            <a:ext cx="1024441" cy="806139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726" y="5266688"/>
            <a:ext cx="1024441" cy="806139"/>
          </a:xfrm>
          <a:prstGeom prst="rect">
            <a:avLst/>
          </a:prstGeom>
        </p:spPr>
      </p:pic>
      <p:sp>
        <p:nvSpPr>
          <p:cNvPr id="78" name="文本框 53"/>
          <p:cNvSpPr txBox="1"/>
          <p:nvPr/>
        </p:nvSpPr>
        <p:spPr>
          <a:xfrm>
            <a:off x="84948" y="1061376"/>
            <a:ext cx="49279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客户端浏览器：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输入用户名密码，以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提交</a:t>
            </a:r>
          </a:p>
        </p:txBody>
      </p:sp>
      <p:sp>
        <p:nvSpPr>
          <p:cNvPr id="79" name="Text Box 5"/>
          <p:cNvSpPr txBox="1"/>
          <p:nvPr/>
        </p:nvSpPr>
        <p:spPr>
          <a:xfrm>
            <a:off x="571540" y="220425"/>
            <a:ext cx="5323040" cy="5052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Nginx+Https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内部流程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853" y="192825"/>
            <a:ext cx="2190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Nginx</a:t>
            </a:r>
            <a:r>
              <a:rPr lang="zh-CN" altLang="en-US" sz="2400" b="1" dirty="0" smtClean="0"/>
              <a:t>配置</a:t>
            </a:r>
            <a:r>
              <a:rPr lang="en-US" sz="2400" b="1" dirty="0" smtClean="0"/>
              <a:t>https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5311" y="1077046"/>
            <a:ext cx="80422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1</a:t>
            </a:r>
            <a:r>
              <a:rPr lang="zh-CN" altLang="en-US" dirty="0" smtClean="0"/>
              <a:t>、创建服务器私钥，命令会让你输入一个口令：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dirty="0" smtClean="0"/>
              <a:t>openssl genrsa -des3 -out </a:t>
            </a:r>
            <a:r>
              <a:rPr lang="en-US" dirty="0" err="1" smtClean="0"/>
              <a:t>server.key</a:t>
            </a:r>
            <a:r>
              <a:rPr lang="en-US" dirty="0" smtClean="0"/>
              <a:t> 4096</a:t>
            </a:r>
          </a:p>
          <a:p>
            <a:r>
              <a:rPr lang="en-US" dirty="0" smtClean="0"/>
              <a:t># 2、</a:t>
            </a:r>
            <a:r>
              <a:rPr lang="zh-CN" altLang="en-US" dirty="0" smtClean="0"/>
              <a:t>创建签名请求的证书（</a:t>
            </a:r>
            <a:r>
              <a:rPr lang="en-US" dirty="0" smtClean="0"/>
              <a:t>CSR）：</a:t>
            </a:r>
          </a:p>
          <a:p>
            <a:r>
              <a:rPr lang="en-US" dirty="0" smtClean="0"/>
              <a:t> openssl req -new -key server.key -out server.csr </a:t>
            </a:r>
          </a:p>
          <a:p>
            <a:r>
              <a:rPr lang="en-US" dirty="0" smtClean="0"/>
              <a:t># 3、</a:t>
            </a:r>
            <a:r>
              <a:rPr lang="zh-CN" altLang="en-US" dirty="0" smtClean="0"/>
              <a:t>在加载</a:t>
            </a:r>
            <a:r>
              <a:rPr lang="en-US" dirty="0" smtClean="0"/>
              <a:t>SSL</a:t>
            </a:r>
            <a:r>
              <a:rPr lang="zh-CN" altLang="en-US" dirty="0" smtClean="0"/>
              <a:t>支持的</a:t>
            </a:r>
            <a:r>
              <a:rPr lang="en-US" dirty="0" smtClean="0"/>
              <a:t>Nginx</a:t>
            </a:r>
            <a:r>
              <a:rPr lang="zh-CN" altLang="en-US" dirty="0" smtClean="0"/>
              <a:t>并使用上述私钥时除去必须的口令： </a:t>
            </a:r>
            <a:endParaRPr lang="en-US" altLang="zh-CN" dirty="0" smtClean="0"/>
          </a:p>
          <a:p>
            <a:r>
              <a:rPr lang="en-US" dirty="0" smtClean="0"/>
              <a:t>openssl rsa -in server.key -out server_nopass.key </a:t>
            </a:r>
          </a:p>
          <a:p>
            <a:r>
              <a:rPr lang="en-US" dirty="0" smtClean="0"/>
              <a:t># 4、</a:t>
            </a:r>
            <a:r>
              <a:rPr lang="zh-CN" altLang="en-US" dirty="0" smtClean="0"/>
              <a:t>最后标记证书使用上述私钥和</a:t>
            </a:r>
            <a:r>
              <a:rPr lang="en-US" dirty="0" smtClean="0"/>
              <a:t>CSR：</a:t>
            </a:r>
          </a:p>
          <a:p>
            <a:r>
              <a:rPr lang="en-US" dirty="0" smtClean="0"/>
              <a:t> openssl x509 -req -days 365 -in server.csr -signkey server_nopass.key -out server.crt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31" y="4061861"/>
            <a:ext cx="5033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Conf</a:t>
            </a:r>
            <a:r>
              <a:rPr lang="zh-CN" altLang="en-US" dirty="0" smtClean="0"/>
              <a:t>文件中：</a:t>
            </a:r>
            <a:endParaRPr lang="en-US" altLang="zh-CN" dirty="0" smtClean="0"/>
          </a:p>
          <a:p>
            <a:r>
              <a:rPr lang="en-US" dirty="0" smtClean="0"/>
              <a:t>ssl_certificate      /etc/</a:t>
            </a:r>
            <a:r>
              <a:rPr lang="en-US" dirty="0" err="1" smtClean="0"/>
              <a:t>nginx</a:t>
            </a:r>
            <a:r>
              <a:rPr lang="en-US" dirty="0" smtClean="0"/>
              <a:t>/server.crt;</a:t>
            </a:r>
          </a:p>
          <a:p>
            <a:r>
              <a:rPr lang="en-US" dirty="0" smtClean="0"/>
              <a:t>ssl_certificate_key  /etc/</a:t>
            </a:r>
            <a:r>
              <a:rPr lang="en-US" dirty="0" err="1" smtClean="0"/>
              <a:t>nginx</a:t>
            </a:r>
            <a:r>
              <a:rPr lang="en-US" dirty="0" smtClean="0"/>
              <a:t>/server_nopass.key;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835" y="205274"/>
            <a:ext cx="9100574" cy="533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36058" y="761165"/>
            <a:ext cx="7560946" cy="516961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管理LVS负载均衡软件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实现LVS集群节点的健康检查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作为系统网络服务的高可用性（failover）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下载安装：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zh-CN" sz="1400" dirty="0" smtClean="0">
                <a:solidFill>
                  <a:srgbClr val="FF0000"/>
                </a:solidFill>
              </a:rPr>
              <a:t>/etc/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sysconfig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selinux</a:t>
            </a:r>
            <a:r>
              <a:rPr lang="en-US" altLang="zh-CN" sz="1400" dirty="0" smtClean="0">
                <a:solidFill>
                  <a:srgbClr val="FF0000"/>
                </a:solidFill>
              </a:rPr>
              <a:t>  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CN" sz="1400" dirty="0" smtClean="0">
                <a:solidFill>
                  <a:srgbClr val="FF0000"/>
                </a:solidFill>
              </a:rPr>
              <a:t> SELINUX=disabled</a:t>
            </a:r>
          </a:p>
          <a:p>
            <a:pPr marL="228600" lvl="0" indent="-228600"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zh-CN" sz="1400" dirty="0" smtClean="0">
                <a:solidFill>
                  <a:srgbClr val="FF0000"/>
                </a:solidFill>
              </a:rPr>
              <a:t>yum -y install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libnl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libnl-devel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libnfnetlink-devel</a:t>
            </a:r>
            <a:endParaRPr lang="en-US" altLang="zh-CN" sz="1400" dirty="0" smtClean="0"/>
          </a:p>
          <a:p>
            <a:pPr marL="228600" lvl="0" indent="-228600"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zh-CN" sz="1400" dirty="0" err="1" smtClean="0"/>
              <a:t>wget</a:t>
            </a:r>
            <a:r>
              <a:rPr lang="en-US" altLang="zh-CN" sz="1400" dirty="0" smtClean="0"/>
              <a:t> https://www.keepalived.org/software/keepalived-1.3.4.tar.gz</a:t>
            </a:r>
          </a:p>
          <a:p>
            <a:pPr marL="228600" lvl="0" indent="-228600"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zh-CN" sz="1400" dirty="0" smtClean="0"/>
              <a:t>./configure --prefix=/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/local/</a:t>
            </a:r>
            <a:r>
              <a:rPr lang="en-US" altLang="zh-CN" sz="1400" dirty="0" err="1" smtClean="0"/>
              <a:t>keepalived</a:t>
            </a:r>
            <a:r>
              <a:rPr lang="en-US" altLang="zh-CN" sz="1400" dirty="0" smtClean="0"/>
              <a:t> --</a:t>
            </a:r>
            <a:r>
              <a:rPr lang="en-US" altLang="zh-CN" sz="1400" dirty="0" err="1" smtClean="0"/>
              <a:t>sysconf</a:t>
            </a:r>
            <a:r>
              <a:rPr lang="en-US" altLang="zh-CN" sz="1400" dirty="0" smtClean="0"/>
              <a:t>=/etc</a:t>
            </a:r>
          </a:p>
          <a:p>
            <a:pPr marL="228600" lvl="0" indent="-228600"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zh-CN" sz="1400" dirty="0" smtClean="0"/>
              <a:t>make &amp;&amp; make install</a:t>
            </a:r>
          </a:p>
          <a:p>
            <a:pPr marL="228600" lvl="0" indent="-228600">
              <a:lnSpc>
                <a:spcPct val="130000"/>
              </a:lnSpc>
              <a:spcBef>
                <a:spcPts val="1000"/>
              </a:spcBef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853" y="192825"/>
            <a:ext cx="334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Nginx</a:t>
            </a:r>
            <a:r>
              <a:rPr lang="zh-CN" altLang="en-US" sz="2400" b="1" dirty="0" smtClean="0"/>
              <a:t>高可用</a:t>
            </a:r>
            <a:r>
              <a:rPr lang="en-US" altLang="zh-CN" sz="2400" b="1" dirty="0" smtClean="0"/>
              <a:t>-</a:t>
            </a:r>
            <a:r>
              <a:rPr lang="en-US" sz="2400" dirty="0" smtClean="0"/>
              <a:t> KEEPLIVED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10122" y="3421917"/>
            <a:ext cx="3679772" cy="143186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KEEPALIED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高可用架构示意图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08322" y="1304560"/>
            <a:ext cx="4861826" cy="4508883"/>
            <a:chOff x="7405" y="-167"/>
            <a:chExt cx="8995" cy="7433"/>
          </a:xfrm>
        </p:grpSpPr>
        <p:sp>
          <p:nvSpPr>
            <p:cNvPr id="4" name="矩形 3"/>
            <p:cNvSpPr/>
            <p:nvPr/>
          </p:nvSpPr>
          <p:spPr>
            <a:xfrm>
              <a:off x="8502" y="1831"/>
              <a:ext cx="6771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VIP</a:t>
              </a:r>
            </a:p>
            <a:p>
              <a:pPr algn="ctr"/>
              <a:r>
                <a:rPr lang="en-US" altLang="zh-CN" dirty="0" smtClean="0"/>
                <a:t>192.168.244.200</a:t>
              </a:r>
              <a:endParaRPr lang="en-US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405" y="4285"/>
              <a:ext cx="3605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</a:p>
            <a:p>
              <a:pPr algn="ctr"/>
              <a:r>
                <a:rPr lang="en-US" altLang="zh-CN" dirty="0"/>
                <a:t>Master</a:t>
              </a:r>
            </a:p>
            <a:p>
              <a:pPr algn="ctr"/>
              <a:r>
                <a:rPr lang="en-US" altLang="zh-CN" dirty="0" smtClean="0"/>
                <a:t>192.168.244.253</a:t>
              </a:r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553" y="4198"/>
              <a:ext cx="3847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</a:p>
            <a:p>
              <a:pPr algn="ctr"/>
              <a:r>
                <a:rPr lang="en-US" altLang="zh-CN" dirty="0"/>
                <a:t>Bankup</a:t>
              </a:r>
            </a:p>
            <a:p>
              <a:pPr algn="ctr"/>
              <a:r>
                <a:rPr lang="en-US" altLang="zh-CN" dirty="0" smtClean="0"/>
                <a:t>192.168.244.233</a:t>
              </a:r>
              <a:endParaRPr lang="en-US" altLang="zh-CN" dirty="0"/>
            </a:p>
          </p:txBody>
        </p:sp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 rot="5400000">
              <a:off x="10040" y="2438"/>
              <a:ext cx="1015" cy="2680"/>
            </a:xfrm>
            <a:prstGeom prst="straightConnector1">
              <a:avLst/>
            </a:prstGeom>
            <a:ln w="4762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>
            <a:xfrm rot="16200000" flipH="1">
              <a:off x="12718" y="2440"/>
              <a:ext cx="927" cy="2589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0812" y="-167"/>
              <a:ext cx="1440" cy="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PC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11542" y="555"/>
              <a:ext cx="11" cy="1383"/>
            </a:xfrm>
            <a:prstGeom prst="straightConnector1">
              <a:avLst/>
            </a:prstGeom>
            <a:ln w="4762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2"/>
            <p:cNvSpPr txBox="1"/>
            <p:nvPr/>
          </p:nvSpPr>
          <p:spPr>
            <a:xfrm>
              <a:off x="11684" y="754"/>
              <a:ext cx="1067" cy="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http</a:t>
              </a:r>
            </a:p>
          </p:txBody>
        </p:sp>
        <p:cxnSp>
          <p:nvCxnSpPr>
            <p:cNvPr id="14" name="直接箭头连接符 13"/>
            <p:cNvCxnSpPr>
              <a:stCxn id="5" idx="2"/>
            </p:cNvCxnSpPr>
            <p:nvPr/>
          </p:nvCxnSpPr>
          <p:spPr>
            <a:xfrm rot="5400000">
              <a:off x="8440" y="6286"/>
              <a:ext cx="1328" cy="206"/>
            </a:xfrm>
            <a:prstGeom prst="straightConnector1">
              <a:avLst/>
            </a:prstGeom>
            <a:ln w="476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</p:cNvCxnSpPr>
            <p:nvPr/>
          </p:nvCxnSpPr>
          <p:spPr>
            <a:xfrm rot="16200000" flipH="1">
              <a:off x="11359" y="3574"/>
              <a:ext cx="1540" cy="5843"/>
            </a:xfrm>
            <a:prstGeom prst="straightConnector1">
              <a:avLst/>
            </a:prstGeom>
            <a:ln w="476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99"/>
          <p:cNvSpPr txBox="1"/>
          <p:nvPr/>
        </p:nvSpPr>
        <p:spPr>
          <a:xfrm>
            <a:off x="316471" y="550468"/>
            <a:ext cx="6287848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192.168.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244.253</a:t>
            </a:r>
            <a:r>
              <a:rPr lang="zh-CN" altLang="en-US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b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nginx + </a:t>
            </a:r>
            <a:r>
              <a:rPr lang="en-US" altLang="zh-CN" sz="2000" b="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keepalived</a:t>
            </a:r>
            <a:r>
              <a:rPr lang="en-US" altLang="zh-CN" sz="2000" b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master </a:t>
            </a:r>
            <a:r>
              <a:rPr lang="zh-CN" altLang="en-US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主</a:t>
            </a:r>
            <a:endParaRPr lang="en-US" altLang="zh-CN" sz="2000" b="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192.168.244.233</a:t>
            </a:r>
            <a:r>
              <a:rPr lang="zh-CN" altLang="en-US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nginx + keepalived backup </a:t>
            </a:r>
            <a:r>
              <a:rPr lang="zh-CN" altLang="en-US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endParaRPr lang="zh-CN" altLang="en-US" sz="2000" b="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000" b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　</a:t>
            </a:r>
            <a:endParaRPr lang="en-US" altLang="zh-CN" sz="2000" b="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355600">
              <a:lnSpc>
                <a:spcPct val="120000"/>
              </a:lnSpc>
            </a:pPr>
            <a:r>
              <a:rPr lang="zh-CN" altLang="en-US" sz="2000" dirty="0" smtClean="0"/>
              <a:t>虚拟</a:t>
            </a:r>
            <a:r>
              <a:rPr lang="zh-CN" altLang="en-US" sz="2000" dirty="0"/>
              <a:t>ip(VIP):192.168</a:t>
            </a:r>
            <a:r>
              <a:rPr lang="zh-CN" altLang="en-US" sz="2000" dirty="0" smtClean="0"/>
              <a:t>.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244.200</a:t>
            </a:r>
            <a:endParaRPr lang="zh-CN" altLang="en-US" sz="2000" dirty="0"/>
          </a:p>
          <a:p>
            <a:pPr indent="355600">
              <a:lnSpc>
                <a:spcPct val="120000"/>
              </a:lnSpc>
            </a:pPr>
            <a:r>
              <a:rPr lang="zh-CN" altLang="en-US" sz="2000" dirty="0"/>
              <a:t>对外提供服务的ip，也可称作浮动ip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711" y="585174"/>
            <a:ext cx="3185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MVVM</a:t>
            </a:r>
            <a:r>
              <a:rPr lang="zh-CN" altLang="en-US" sz="2400" b="1" dirty="0" smtClean="0"/>
              <a:t>部署结构</a:t>
            </a:r>
            <a:endParaRPr lang="en-US" altLang="zh-CN" sz="2400" b="1" dirty="0" smtClean="0"/>
          </a:p>
          <a:p>
            <a:r>
              <a:rPr lang="zh-CN" altLang="en-US" dirty="0" smtClean="0"/>
              <a:t>当前最流行的前后端分离模式</a:t>
            </a:r>
            <a:endParaRPr lang="zh-CN" altLang="en-US" dirty="0"/>
          </a:p>
        </p:txBody>
      </p:sp>
      <p:grpSp>
        <p:nvGrpSpPr>
          <p:cNvPr id="3" name="组合 3"/>
          <p:cNvGrpSpPr/>
          <p:nvPr/>
        </p:nvGrpSpPr>
        <p:grpSpPr>
          <a:xfrm>
            <a:off x="1267638" y="1349149"/>
            <a:ext cx="7767572" cy="4168096"/>
            <a:chOff x="565" y="1278"/>
            <a:chExt cx="14371" cy="6033"/>
          </a:xfrm>
        </p:grpSpPr>
        <p:sp>
          <p:nvSpPr>
            <p:cNvPr id="4" name="矩形 3"/>
            <p:cNvSpPr/>
            <p:nvPr/>
          </p:nvSpPr>
          <p:spPr>
            <a:xfrm>
              <a:off x="565" y="3746"/>
              <a:ext cx="3390" cy="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dirty="0" smtClean="0"/>
                <a:t>浏览器</a:t>
              </a:r>
              <a:endParaRPr lang="en-US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115" y="1278"/>
              <a:ext cx="2987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Nginx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静态服务器</a:t>
              </a:r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018" y="5039"/>
              <a:ext cx="3116" cy="1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业务服务</a:t>
              </a:r>
              <a:endParaRPr lang="en-US" altLang="zh-CN" dirty="0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955" y="1998"/>
              <a:ext cx="3160" cy="2803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2128" y="6205"/>
              <a:ext cx="2808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Tomcat</a:t>
              </a:r>
              <a:r>
                <a:rPr lang="zh-CN" altLang="en-US" dirty="0" smtClean="0"/>
                <a:t>集群</a:t>
              </a:r>
              <a:endParaRPr lang="en-US" altLang="zh-CN" dirty="0"/>
            </a:p>
            <a:p>
              <a:pPr algn="ctr"/>
              <a:r>
                <a:rPr lang="zh-CN" altLang="en-US" dirty="0" smtClean="0"/>
                <a:t>产品</a:t>
              </a:r>
              <a:endParaRPr lang="en-US" altLang="zh-CN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434942" y="3455987"/>
            <a:ext cx="1517512" cy="76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pPr algn="ctr"/>
            <a:r>
              <a:rPr lang="zh-CN" altLang="en-US" dirty="0" smtClean="0"/>
              <a:t>订单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749734" y="2697834"/>
            <a:ext cx="1652602" cy="81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图片服务器</a:t>
            </a:r>
            <a:endParaRPr lang="en-US" altLang="zh-CN" dirty="0"/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3099944" y="3782784"/>
            <a:ext cx="1655561" cy="644593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8" idx="1"/>
          </p:cNvCxnSpPr>
          <p:nvPr/>
        </p:nvCxnSpPr>
        <p:spPr>
          <a:xfrm>
            <a:off x="6439713" y="4427377"/>
            <a:ext cx="1077764" cy="707810"/>
          </a:xfrm>
          <a:prstGeom prst="straightConnector1">
            <a:avLst/>
          </a:prstGeom>
          <a:ln w="476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9" idx="1"/>
          </p:cNvCxnSpPr>
          <p:nvPr/>
        </p:nvCxnSpPr>
        <p:spPr>
          <a:xfrm flipV="1">
            <a:off x="6439713" y="3838162"/>
            <a:ext cx="995229" cy="589215"/>
          </a:xfrm>
          <a:prstGeom prst="straightConnector1">
            <a:avLst/>
          </a:prstGeom>
          <a:ln w="476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0" idx="1"/>
          </p:cNvCxnSpPr>
          <p:nvPr/>
        </p:nvCxnSpPr>
        <p:spPr>
          <a:xfrm flipV="1">
            <a:off x="3099944" y="3106254"/>
            <a:ext cx="1649790" cy="676530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9491131" y="4831401"/>
            <a:ext cx="824166" cy="883976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34600" y="5715382"/>
            <a:ext cx="1737217" cy="5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447687" y="3696411"/>
            <a:ext cx="177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Peter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323752" y="2263950"/>
            <a:ext cx="249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4872984" y="2283258"/>
            <a:ext cx="0" cy="8996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244843" y="2881828"/>
            <a:ext cx="0" cy="7023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4778130" y="2283859"/>
            <a:ext cx="461665" cy="17341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620959" y="2280845"/>
            <a:ext cx="503501" cy="241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266784" y="2280241"/>
            <a:ext cx="2754344" cy="145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006939" y="3616762"/>
            <a:ext cx="41866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3" y="190896"/>
            <a:ext cx="55851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在架构体系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中的位置与功用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65" y="1018742"/>
            <a:ext cx="3932921" cy="4486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、网关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面向客户的总入口。</a:t>
            </a:r>
            <a:endParaRPr lang="en-US" altLang="zh-CN" dirty="0" smtClean="0"/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虚拟主机</a:t>
            </a:r>
            <a:endParaRPr lang="zh-CN" altLang="en-US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为不同域名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端口提供服务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、路由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使用反向代理，整合后面服务为一个完整业务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、静态服务器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后台代理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en-US" altLang="zh-CN" dirty="0" err="1" smtClean="0"/>
              <a:t>mvvm</a:t>
            </a:r>
            <a:r>
              <a:rPr lang="zh-CN" altLang="en-US" dirty="0" smtClean="0"/>
              <a:t>模式中，用来发布</a:t>
            </a:r>
            <a:r>
              <a:rPr lang="en-US" altLang="zh-CN" dirty="0" smtClean="0"/>
              <a:t>html/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img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、负载集群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，负载多个</a:t>
            </a:r>
            <a:r>
              <a:rPr lang="en-US" altLang="zh-CN" dirty="0" smtClean="0"/>
              <a:t>tomcat</a:t>
            </a:r>
          </a:p>
        </p:txBody>
      </p:sp>
      <p:sp>
        <p:nvSpPr>
          <p:cNvPr id="69" name="矩形 68"/>
          <p:cNvSpPr/>
          <p:nvPr/>
        </p:nvSpPr>
        <p:spPr>
          <a:xfrm>
            <a:off x="5738886" y="2197457"/>
            <a:ext cx="3824612" cy="41773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Nginx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负载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46312" y="3016067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商品服务器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156062" y="3010495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订单服务器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2" name="棱台 71"/>
          <p:cNvSpPr/>
          <p:nvPr/>
        </p:nvSpPr>
        <p:spPr>
          <a:xfrm>
            <a:off x="7039558" y="275707"/>
            <a:ext cx="1518940" cy="751927"/>
          </a:xfrm>
          <a:prstGeom prst="bevel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浏览器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73" name="直接箭头连接符 72"/>
          <p:cNvCxnSpPr>
            <a:stCxn id="72" idx="2"/>
            <a:endCxn id="99" idx="3"/>
          </p:cNvCxnSpPr>
          <p:nvPr/>
        </p:nvCxnSpPr>
        <p:spPr>
          <a:xfrm rot="5400000">
            <a:off x="7589032" y="1194801"/>
            <a:ext cx="377171" cy="4283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4" name="直接箭头连接符 73"/>
          <p:cNvCxnSpPr>
            <a:stCxn id="69" idx="2"/>
            <a:endCxn id="70" idx="0"/>
          </p:cNvCxnSpPr>
          <p:nvPr/>
        </p:nvCxnSpPr>
        <p:spPr>
          <a:xfrm rot="5400000">
            <a:off x="7059261" y="2424138"/>
            <a:ext cx="400874" cy="78298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5" name="直接箭头连接符 74"/>
          <p:cNvCxnSpPr>
            <a:stCxn id="69" idx="2"/>
            <a:endCxn id="71" idx="0"/>
          </p:cNvCxnSpPr>
          <p:nvPr/>
        </p:nvCxnSpPr>
        <p:spPr>
          <a:xfrm rot="16200000" flipH="1">
            <a:off x="7966926" y="2299456"/>
            <a:ext cx="395300" cy="102677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520269" y="3896098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43079" y="3890525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655285" y="4040913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790303" y="4185729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278097" y="4035340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413113" y="4180155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82" name="直接箭头连接符 81"/>
          <p:cNvCxnSpPr>
            <a:stCxn id="86" idx="2"/>
            <a:endCxn id="76" idx="0"/>
          </p:cNvCxnSpPr>
          <p:nvPr/>
        </p:nvCxnSpPr>
        <p:spPr>
          <a:xfrm rot="16200000" flipH="1">
            <a:off x="6783234" y="3637167"/>
            <a:ext cx="401030" cy="11683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3" name="直接箭头连接符 82"/>
          <p:cNvCxnSpPr>
            <a:stCxn id="86" idx="2"/>
            <a:endCxn id="77" idx="0"/>
          </p:cNvCxnSpPr>
          <p:nvPr/>
        </p:nvCxnSpPr>
        <p:spPr>
          <a:xfrm rot="16200000" flipH="1">
            <a:off x="7597429" y="2822974"/>
            <a:ext cx="395457" cy="173964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4" name="直接箭头连接符 83"/>
          <p:cNvCxnSpPr>
            <a:stCxn id="87" idx="2"/>
            <a:endCxn id="76" idx="0"/>
          </p:cNvCxnSpPr>
          <p:nvPr/>
        </p:nvCxnSpPr>
        <p:spPr>
          <a:xfrm rot="5400000">
            <a:off x="7681145" y="2842162"/>
            <a:ext cx="414958" cy="169291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5" name="直接箭头连接符 84"/>
          <p:cNvCxnSpPr>
            <a:stCxn id="87" idx="2"/>
            <a:endCxn id="77" idx="0"/>
          </p:cNvCxnSpPr>
          <p:nvPr/>
        </p:nvCxnSpPr>
        <p:spPr>
          <a:xfrm rot="5400000">
            <a:off x="8495342" y="3650781"/>
            <a:ext cx="409384" cy="7010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6403434" y="3094044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商品服务器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213186" y="3080116"/>
            <a:ext cx="1043788" cy="40102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订单服务器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7257674" y="5188294"/>
            <a:ext cx="615366" cy="582156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9" name="流程图: 磁盘 88"/>
          <p:cNvSpPr/>
          <p:nvPr/>
        </p:nvSpPr>
        <p:spPr>
          <a:xfrm>
            <a:off x="8109317" y="5182722"/>
            <a:ext cx="615366" cy="582156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从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90" name="流程图: 磁盘 89"/>
          <p:cNvSpPr/>
          <p:nvPr/>
        </p:nvSpPr>
        <p:spPr>
          <a:xfrm>
            <a:off x="8992120" y="5193862"/>
            <a:ext cx="615366" cy="582156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从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91" name="直接箭头连接符 90"/>
          <p:cNvCxnSpPr>
            <a:stCxn id="79" idx="2"/>
            <a:endCxn id="88" idx="1"/>
          </p:cNvCxnSpPr>
          <p:nvPr/>
        </p:nvCxnSpPr>
        <p:spPr>
          <a:xfrm rot="16200000" flipH="1">
            <a:off x="7138010" y="4760937"/>
            <a:ext cx="601540" cy="25316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2" name="直接箭头连接符 91"/>
          <p:cNvCxnSpPr>
            <a:stCxn id="79" idx="2"/>
            <a:endCxn id="89" idx="1"/>
          </p:cNvCxnSpPr>
          <p:nvPr/>
        </p:nvCxnSpPr>
        <p:spPr>
          <a:xfrm rot="16200000" flipH="1">
            <a:off x="7566619" y="4332331"/>
            <a:ext cx="595971" cy="11048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3" name="直接箭头连接符 92"/>
          <p:cNvCxnSpPr>
            <a:stCxn id="81" idx="2"/>
            <a:endCxn id="88" idx="1"/>
          </p:cNvCxnSpPr>
          <p:nvPr/>
        </p:nvCxnSpPr>
        <p:spPr>
          <a:xfrm rot="5400000">
            <a:off x="7946629" y="4199905"/>
            <a:ext cx="607114" cy="136965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4" name="直接箭头连接符 93"/>
          <p:cNvCxnSpPr>
            <a:stCxn id="81" idx="2"/>
            <a:endCxn id="90" idx="1"/>
          </p:cNvCxnSpPr>
          <p:nvPr/>
        </p:nvCxnSpPr>
        <p:spPr>
          <a:xfrm rot="16200000" flipH="1">
            <a:off x="8811069" y="4705122"/>
            <a:ext cx="612683" cy="36479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95" name="折角形 94"/>
          <p:cNvSpPr/>
          <p:nvPr/>
        </p:nvSpPr>
        <p:spPr>
          <a:xfrm>
            <a:off x="5699788" y="5113096"/>
            <a:ext cx="521891" cy="593186"/>
          </a:xfrm>
          <a:prstGeom prst="foldedCorne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96" name="折角形 95"/>
          <p:cNvSpPr/>
          <p:nvPr/>
        </p:nvSpPr>
        <p:spPr>
          <a:xfrm>
            <a:off x="5834804" y="5257910"/>
            <a:ext cx="521891" cy="593186"/>
          </a:xfrm>
          <a:prstGeom prst="foldedCorne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97" name="折角形 96"/>
          <p:cNvSpPr/>
          <p:nvPr/>
        </p:nvSpPr>
        <p:spPr>
          <a:xfrm>
            <a:off x="5969821" y="5402727"/>
            <a:ext cx="521891" cy="593186"/>
          </a:xfrm>
          <a:prstGeom prst="foldedCorne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ES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98" name="直接箭头连接符 97"/>
          <p:cNvCxnSpPr>
            <a:stCxn id="79" idx="2"/>
            <a:endCxn id="97" idx="3"/>
          </p:cNvCxnSpPr>
          <p:nvPr/>
        </p:nvCxnSpPr>
        <p:spPr>
          <a:xfrm rot="5400000">
            <a:off x="6345674" y="4732796"/>
            <a:ext cx="1112570" cy="82048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99" name="云形标注 98"/>
          <p:cNvSpPr/>
          <p:nvPr/>
        </p:nvSpPr>
        <p:spPr>
          <a:xfrm>
            <a:off x="7008414" y="1378534"/>
            <a:ext cx="1495571" cy="459509"/>
          </a:xfrm>
          <a:prstGeom prst="cloudCallou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网络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cdn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100" name="直接箭头连接符 99"/>
          <p:cNvCxnSpPr>
            <a:stCxn id="99" idx="1"/>
            <a:endCxn id="69" idx="0"/>
          </p:cNvCxnSpPr>
          <p:nvPr/>
        </p:nvCxnSpPr>
        <p:spPr>
          <a:xfrm rot="5400000">
            <a:off x="7523744" y="1964996"/>
            <a:ext cx="359902" cy="10501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851777" y="974220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20:05</a:t>
            </a:r>
            <a:r>
              <a:rPr lang="zh-CN" altLang="en-US" sz="3200" dirty="0" smtClean="0">
                <a:solidFill>
                  <a:srgbClr val="FF0000"/>
                </a:solidFill>
              </a:rPr>
              <a:t>开始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9" y="190896"/>
            <a:ext cx="34307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的模块化设计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" y="1012221"/>
            <a:ext cx="3844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核心模块</a:t>
            </a:r>
          </a:p>
          <a:p>
            <a:r>
              <a:rPr lang="zh-CN" altLang="en-US" sz="1400" dirty="0" smtClean="0"/>
              <a:t>正常运行必不可少的模块，提供错误日志记录、配置文件解析、事件驱动机制、进程管理等核心功能。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标准 </a:t>
            </a:r>
            <a:r>
              <a:rPr lang="en-US" altLang="zh-CN" b="1" dirty="0" smtClean="0"/>
              <a:t>HTTP </a:t>
            </a:r>
            <a:r>
              <a:rPr lang="zh-CN" altLang="en-US" b="1" dirty="0" smtClean="0"/>
              <a:t>模块</a:t>
            </a:r>
          </a:p>
          <a:p>
            <a:r>
              <a:rPr lang="zh-CN" altLang="en-US" sz="1400" dirty="0" smtClean="0"/>
              <a:t>提供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协议解析相关的功能，</a:t>
            </a:r>
            <a:endParaRPr lang="en-US" altLang="zh-CN" sz="1400" dirty="0" smtClean="0"/>
          </a:p>
          <a:p>
            <a:r>
              <a:rPr lang="zh-CN" altLang="en-US" sz="1400" dirty="0" smtClean="0"/>
              <a:t>如：端口配置、网页编码设置、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响应头设置等。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可选 </a:t>
            </a:r>
            <a:r>
              <a:rPr lang="en-US" altLang="zh-CN" b="1" dirty="0" smtClean="0"/>
              <a:t>HTTP </a:t>
            </a:r>
            <a:r>
              <a:rPr lang="zh-CN" altLang="en-US" b="1" dirty="0" smtClean="0"/>
              <a:t>模块</a:t>
            </a:r>
          </a:p>
          <a:p>
            <a:r>
              <a:rPr lang="zh-CN" altLang="en-US" sz="1400" dirty="0" smtClean="0"/>
              <a:t>用于扩展标准的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功能，让 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能处理一些特殊的服务，</a:t>
            </a:r>
            <a:endParaRPr lang="en-US" altLang="zh-CN" sz="1400" dirty="0" smtClean="0"/>
          </a:p>
          <a:p>
            <a:r>
              <a:rPr lang="zh-CN" altLang="en-US" sz="1400" dirty="0" smtClean="0"/>
              <a:t>如：</a:t>
            </a:r>
            <a:r>
              <a:rPr lang="en-US" altLang="zh-CN" sz="1400" dirty="0" smtClean="0"/>
              <a:t>Flash </a:t>
            </a:r>
            <a:r>
              <a:rPr lang="zh-CN" altLang="en-US" sz="1400" dirty="0" smtClean="0"/>
              <a:t>多媒体传输、解析 </a:t>
            </a:r>
            <a:r>
              <a:rPr lang="en-US" altLang="zh-CN" sz="1400" dirty="0" err="1" smtClean="0"/>
              <a:t>GeoIP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请求、</a:t>
            </a:r>
            <a:r>
              <a:rPr lang="en-US" altLang="zh-CN" sz="1400" dirty="0" smtClean="0"/>
              <a:t>SSL </a:t>
            </a:r>
            <a:r>
              <a:rPr lang="zh-CN" altLang="en-US" sz="1400" dirty="0" smtClean="0"/>
              <a:t>支持等。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邮件服务模块</a:t>
            </a:r>
          </a:p>
          <a:p>
            <a:r>
              <a:rPr lang="zh-CN" altLang="en-US" sz="1400" dirty="0" smtClean="0"/>
              <a:t>用于支持 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的邮件服务，包括对 </a:t>
            </a:r>
            <a:r>
              <a:rPr lang="en-US" altLang="zh-CN" sz="1400" dirty="0" smtClean="0"/>
              <a:t>POP3 </a:t>
            </a:r>
            <a:r>
              <a:rPr lang="zh-CN" altLang="en-US" sz="1400" dirty="0" smtClean="0"/>
              <a:t>协议、</a:t>
            </a:r>
            <a:r>
              <a:rPr lang="en-US" altLang="zh-CN" sz="1400" dirty="0" smtClean="0"/>
              <a:t>IMAP </a:t>
            </a:r>
            <a:r>
              <a:rPr lang="zh-CN" altLang="en-US" sz="1400" dirty="0" smtClean="0"/>
              <a:t>协议和 </a:t>
            </a:r>
            <a:r>
              <a:rPr lang="en-US" altLang="zh-CN" sz="1400" dirty="0" smtClean="0"/>
              <a:t>SMTP </a:t>
            </a:r>
            <a:r>
              <a:rPr lang="zh-CN" altLang="en-US" sz="1400" dirty="0" smtClean="0"/>
              <a:t>协议的支持。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第三方模块</a:t>
            </a:r>
          </a:p>
          <a:p>
            <a:r>
              <a:rPr lang="zh-CN" altLang="en-US" sz="1400" dirty="0" smtClean="0"/>
              <a:t>为了扩展 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服务器应用，完成开发者自定义功能，如：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支持、</a:t>
            </a:r>
            <a:r>
              <a:rPr lang="en-US" altLang="zh-CN" sz="1400" dirty="0" err="1" smtClean="0"/>
              <a:t>Lua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支持等。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7334" y="684310"/>
            <a:ext cx="6714021" cy="549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022" y="219747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多进程模型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74" y="838901"/>
            <a:ext cx="4248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master</a:t>
            </a:r>
            <a:r>
              <a:rPr lang="zh-CN" altLang="en-US" sz="2000" dirty="0" smtClean="0"/>
              <a:t>主要管理</a:t>
            </a:r>
            <a:r>
              <a:rPr lang="en-US" sz="2000" dirty="0" smtClean="0"/>
              <a:t>worker</a:t>
            </a:r>
            <a:r>
              <a:rPr lang="zh-CN" altLang="en-US" sz="2000" dirty="0" smtClean="0"/>
              <a:t>进程，包含：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接收来自外界的信号，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向各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进程发送信号，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监控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进程的运行状态，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当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进程退出后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异常情况下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r>
              <a:rPr lang="zh-CN" altLang="en-US" sz="2000" dirty="0" smtClean="0">
                <a:solidFill>
                  <a:srgbClr val="C00000"/>
                </a:solidFill>
              </a:rPr>
              <a:t>，会自动重新启动新的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进程。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975" y="2909111"/>
            <a:ext cx="40249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发送信号的方式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kill -QUIT  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进程号 安全停止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kil -TERM  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进程号 立即停止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停止</a:t>
            </a:r>
            <a:r>
              <a:rPr lang="en-US" sz="2000" dirty="0" smtClean="0">
                <a:solidFill>
                  <a:srgbClr val="C00000"/>
                </a:solidFill>
              </a:rPr>
              <a:t>nginx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stop  </a:t>
            </a:r>
            <a:r>
              <a:rPr lang="zh-CN" altLang="en-US" sz="2000" dirty="0" smtClean="0">
                <a:solidFill>
                  <a:srgbClr val="C00000"/>
                </a:solidFill>
              </a:rPr>
              <a:t>停止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quit</a:t>
            </a:r>
            <a:r>
              <a:rPr lang="zh-CN" altLang="en-US" sz="2000" dirty="0" smtClean="0">
                <a:solidFill>
                  <a:srgbClr val="C00000"/>
                </a:solidFill>
              </a:rPr>
              <a:t>退出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reload </a:t>
            </a:r>
            <a:r>
              <a:rPr lang="zh-CN" altLang="en-US" sz="2000" dirty="0" smtClean="0">
                <a:solidFill>
                  <a:srgbClr val="C00000"/>
                </a:solidFill>
              </a:rPr>
              <a:t>重新加载</a:t>
            </a:r>
            <a:r>
              <a:rPr lang="en-US" sz="2000" dirty="0" smtClean="0">
                <a:solidFill>
                  <a:srgbClr val="C00000"/>
                </a:solidFill>
              </a:rPr>
              <a:t>nginx.conf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2372" y="797963"/>
            <a:ext cx="810101" cy="8688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90911" y="2225428"/>
            <a:ext cx="1239952" cy="4699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59226" y="3451924"/>
            <a:ext cx="1482432" cy="709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（事件处理）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004579" y="3437149"/>
            <a:ext cx="1482432" cy="709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（事件处理）</a:t>
            </a:r>
          </a:p>
        </p:txBody>
      </p:sp>
      <p:sp>
        <p:nvSpPr>
          <p:cNvPr id="9" name="矩形 8"/>
          <p:cNvSpPr/>
          <p:nvPr/>
        </p:nvSpPr>
        <p:spPr>
          <a:xfrm>
            <a:off x="6067496" y="4973962"/>
            <a:ext cx="810101" cy="8688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96082" y="4968051"/>
            <a:ext cx="810101" cy="8688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66226" y="4971004"/>
            <a:ext cx="810101" cy="8688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85287" y="4973961"/>
            <a:ext cx="810101" cy="8688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0"/>
            <a:endCxn id="7" idx="2"/>
          </p:cNvCxnSpPr>
          <p:nvPr/>
        </p:nvCxnSpPr>
        <p:spPr>
          <a:xfrm rot="5400000" flipH="1" flipV="1">
            <a:off x="6230130" y="4403647"/>
            <a:ext cx="812741" cy="327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>
          <a:xfrm rot="16200000" flipV="1">
            <a:off x="6697374" y="4264295"/>
            <a:ext cx="806829" cy="600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0"/>
            <a:endCxn id="8" idx="2"/>
          </p:cNvCxnSpPr>
          <p:nvPr/>
        </p:nvCxnSpPr>
        <p:spPr>
          <a:xfrm rot="5400000" flipH="1" flipV="1">
            <a:off x="8154308" y="4382477"/>
            <a:ext cx="827515" cy="35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  <a:endCxn id="8" idx="2"/>
          </p:cNvCxnSpPr>
          <p:nvPr/>
        </p:nvCxnSpPr>
        <p:spPr>
          <a:xfrm rot="16200000" flipV="1">
            <a:off x="8646260" y="4245988"/>
            <a:ext cx="824559" cy="62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2836" y="4459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5291" y="44804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2674" y="44390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051662" y="4459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6" idx="2"/>
            <a:endCxn id="7" idx="0"/>
          </p:cNvCxnSpPr>
          <p:nvPr/>
        </p:nvCxnSpPr>
        <p:spPr>
          <a:xfrm rot="5400000">
            <a:off x="6977378" y="2518407"/>
            <a:ext cx="756585" cy="1110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rot="16200000" flipH="1">
            <a:off x="7957439" y="2648798"/>
            <a:ext cx="741807" cy="8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3836" y="29022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4936" y="2887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endCxn id="6" idx="0"/>
          </p:cNvCxnSpPr>
          <p:nvPr/>
        </p:nvCxnSpPr>
        <p:spPr>
          <a:xfrm rot="5400000">
            <a:off x="7657907" y="1964176"/>
            <a:ext cx="514242" cy="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61286" y="180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018" y="219738"/>
            <a:ext cx="50497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的异步非阻塞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--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惊群方式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936" y="2142239"/>
            <a:ext cx="4934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传统的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epoll</a:t>
            </a:r>
            <a:r>
              <a:rPr lang="zh-CN" altLang="en-US" sz="2000" dirty="0" smtClean="0"/>
              <a:t>方式（忙轮询）：</a:t>
            </a:r>
            <a:endParaRPr lang="en-US" altLang="zh-CN" sz="2000" dirty="0" smtClean="0"/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</a:rPr>
              <a:t>、新连接来了，大家一哄而步，谁抢到算谁的（没抢到的无用功）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、收集所有的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tcp</a:t>
            </a:r>
            <a:r>
              <a:rPr lang="zh-CN" altLang="en-US" sz="1400" dirty="0" smtClean="0">
                <a:solidFill>
                  <a:srgbClr val="C00000"/>
                </a:solidFill>
              </a:rPr>
              <a:t>连接，把套接字传给操作系统处理数据给我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53" y="3604220"/>
            <a:ext cx="374051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Epoll</a:t>
            </a:r>
            <a:r>
              <a:rPr lang="zh-CN" altLang="en-US" sz="2000" dirty="0" smtClean="0"/>
              <a:t>模式：</a:t>
            </a:r>
          </a:p>
          <a:p>
            <a:r>
              <a:rPr lang="en-US" altLang="en-US" sz="1400" dirty="0" smtClean="0">
                <a:solidFill>
                  <a:srgbClr val="C00000"/>
                </a:solidFill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</a:rPr>
              <a:t>、惊群（与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epoll</a:t>
            </a:r>
            <a:r>
              <a:rPr lang="zh-CN" altLang="en-US" sz="1400" dirty="0" smtClean="0">
                <a:solidFill>
                  <a:srgbClr val="C00000"/>
                </a:solidFill>
              </a:rPr>
              <a:t>方式一样）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、内核把事件写入</a:t>
            </a:r>
            <a:r>
              <a:rPr lang="en-US" altLang="zh-CN" sz="1400" dirty="0" smtClean="0">
                <a:solidFill>
                  <a:srgbClr val="C00000"/>
                </a:solidFill>
              </a:rPr>
              <a:t>Map</a:t>
            </a:r>
            <a:r>
              <a:rPr lang="zh-CN" altLang="en-US" sz="1400" dirty="0" smtClean="0">
                <a:solidFill>
                  <a:srgbClr val="C00000"/>
                </a:solidFill>
              </a:rPr>
              <a:t>，方便快速查找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--</a:t>
            </a:r>
            <a:r>
              <a:rPr lang="zh-CN" altLang="en-US" sz="1400" dirty="0" smtClean="0">
                <a:solidFill>
                  <a:srgbClr val="C00000"/>
                </a:solidFill>
              </a:rPr>
              <a:t>发生</a:t>
            </a:r>
            <a:r>
              <a:rPr lang="en-US" altLang="zh-CN" sz="1400" dirty="0" smtClean="0">
                <a:solidFill>
                  <a:srgbClr val="C00000"/>
                </a:solidFill>
              </a:rPr>
              <a:t>IO</a:t>
            </a:r>
            <a:r>
              <a:rPr lang="zh-CN" altLang="en-US" sz="1400" dirty="0" smtClean="0">
                <a:solidFill>
                  <a:srgbClr val="C00000"/>
                </a:solidFill>
              </a:rPr>
              <a:t>事件时，内核到</a:t>
            </a:r>
            <a:r>
              <a:rPr lang="en-US" altLang="zh-CN" sz="1400" dirty="0" smtClean="0">
                <a:solidFill>
                  <a:srgbClr val="C00000"/>
                </a:solidFill>
              </a:rPr>
              <a:t>Map</a:t>
            </a:r>
            <a:r>
              <a:rPr lang="zh-CN" altLang="en-US" sz="1400" dirty="0" smtClean="0">
                <a:solidFill>
                  <a:srgbClr val="C00000"/>
                </a:solidFill>
              </a:rPr>
              <a:t>中查找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my_events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21866" y="1496803"/>
            <a:ext cx="1170146" cy="472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05665" y="3273201"/>
            <a:ext cx="677108" cy="1023362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网卡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爆炸形 2 29"/>
          <p:cNvSpPr/>
          <p:nvPr/>
        </p:nvSpPr>
        <p:spPr>
          <a:xfrm>
            <a:off x="5193653" y="2027793"/>
            <a:ext cx="810101" cy="362038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053" y="362075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922740" y="2983577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922740" y="3128392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922740" y="3273207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22740" y="3418024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922740" y="3562838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922740" y="3707653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922740" y="3852467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22740" y="3997285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922740" y="4142099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922740" y="4286915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922740" y="4431729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922740" y="4576546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922740" y="4721361"/>
            <a:ext cx="954120" cy="15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箭头 45"/>
          <p:cNvSpPr/>
          <p:nvPr/>
        </p:nvSpPr>
        <p:spPr>
          <a:xfrm>
            <a:off x="8074012" y="1998833"/>
            <a:ext cx="2007251" cy="511681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7" name="左箭头 46"/>
          <p:cNvSpPr/>
          <p:nvPr/>
        </p:nvSpPr>
        <p:spPr>
          <a:xfrm>
            <a:off x="8101016" y="2713254"/>
            <a:ext cx="2007251" cy="511681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8" name="左箭头 47"/>
          <p:cNvSpPr/>
          <p:nvPr/>
        </p:nvSpPr>
        <p:spPr>
          <a:xfrm>
            <a:off x="8092015" y="3437331"/>
            <a:ext cx="2007251" cy="511681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9" name="左箭头 48"/>
          <p:cNvSpPr/>
          <p:nvPr/>
        </p:nvSpPr>
        <p:spPr>
          <a:xfrm>
            <a:off x="8101016" y="4171063"/>
            <a:ext cx="2007251" cy="511681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55" name="椭圆形标注 54"/>
          <p:cNvSpPr/>
          <p:nvPr/>
        </p:nvSpPr>
        <p:spPr>
          <a:xfrm>
            <a:off x="5022627" y="541026"/>
            <a:ext cx="2151270" cy="849584"/>
          </a:xfrm>
          <a:prstGeom prst="wedgeEllipseCallout">
            <a:avLst>
              <a:gd name="adj1" fmla="val 37287"/>
              <a:gd name="adj2" fmla="val 22954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</a:rPr>
              <a:t>活跃连接来了，快抢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1" y="190896"/>
            <a:ext cx="26981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代理与反向代理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65" y="1018746"/>
            <a:ext cx="393292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b="1" dirty="0" err="1" smtClean="0">
                <a:sym typeface="+mn-ea"/>
              </a:rPr>
              <a:t>代理</a:t>
            </a:r>
            <a:endParaRPr lang="en-US" altLang="zh-CN" dirty="0" smtClean="0">
              <a:sym typeface="+mn-ea"/>
            </a:endParaRPr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sz="1400" dirty="0" err="1" smtClean="0">
                <a:sym typeface="+mn-ea"/>
              </a:rPr>
              <a:t>意思是一个位于客户端和原始服务器</a:t>
            </a:r>
            <a:r>
              <a:rPr lang="en-US" altLang="zh-CN" sz="1400" dirty="0" smtClean="0">
                <a:sym typeface="+mn-ea"/>
              </a:rPr>
              <a:t>(origin server)</a:t>
            </a:r>
            <a:r>
              <a:rPr lang="en-US" altLang="zh-CN" sz="1400" dirty="0" err="1" smtClean="0">
                <a:sym typeface="+mn-ea"/>
              </a:rPr>
              <a:t>之间的服务器，为了从原始服务器取得内容，客户端向代理发送一个请求并指定目标</a:t>
            </a:r>
            <a:r>
              <a:rPr lang="en-US" altLang="zh-CN" sz="1400" dirty="0" smtClean="0">
                <a:sym typeface="+mn-ea"/>
              </a:rPr>
              <a:t>(</a:t>
            </a:r>
            <a:r>
              <a:rPr lang="en-US" altLang="zh-CN" sz="1400" dirty="0" err="1" smtClean="0">
                <a:sym typeface="+mn-ea"/>
              </a:rPr>
              <a:t>原始服务器</a:t>
            </a:r>
            <a:r>
              <a:rPr lang="en-US" altLang="zh-CN" sz="1400" dirty="0" smtClean="0">
                <a:sym typeface="+mn-ea"/>
              </a:rPr>
              <a:t>)，</a:t>
            </a:r>
            <a:r>
              <a:rPr lang="en-US" altLang="zh-CN" sz="1400" dirty="0" err="1" smtClean="0">
                <a:sym typeface="+mn-ea"/>
              </a:rPr>
              <a:t>然后代理向原始服务器转交请求并将获得的内容返回给客户端</a:t>
            </a:r>
            <a:r>
              <a:rPr lang="en-US" altLang="zh-CN" sz="1400" dirty="0" smtClean="0">
                <a:sym typeface="+mn-ea"/>
              </a:rPr>
              <a:t>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b="1" dirty="0" err="1" smtClean="0">
                <a:sym typeface="+mn-ea"/>
              </a:rPr>
              <a:t>反向代理</a:t>
            </a:r>
            <a:r>
              <a:rPr lang="en-US" altLang="zh-CN" dirty="0" err="1" smtClean="0">
                <a:sym typeface="+mn-ea"/>
              </a:rPr>
              <a:t>（Reverse</a:t>
            </a:r>
            <a:r>
              <a:rPr lang="en-US" altLang="zh-CN" dirty="0" smtClean="0">
                <a:sym typeface="+mn-ea"/>
              </a:rPr>
              <a:t> Proxy）</a:t>
            </a:r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sz="1400" dirty="0" smtClean="0">
                <a:sym typeface="+mn-ea"/>
              </a:rPr>
              <a:t>是指以代理服务器来接受internet上的连接请求，然后将请求转发给内部网络上的服务器，并将从服务器上得到的结果返回给internet上请求连接的客户端，此时代理服务器对外就表现为一个反向代理服务器。</a:t>
            </a:r>
            <a:endParaRPr lang="zh-CN" altLang="en-US" dirty="0"/>
          </a:p>
        </p:txBody>
      </p:sp>
      <p:pic>
        <p:nvPicPr>
          <p:cNvPr id="6" name="Picture 2" descr="reverse-prox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65" y="3440983"/>
            <a:ext cx="3964457" cy="2551092"/>
          </a:xfrm>
          <a:prstGeom prst="rect">
            <a:avLst/>
          </a:prstGeom>
          <a:noFill/>
        </p:spPr>
      </p:pic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189" y="1002850"/>
            <a:ext cx="3919990" cy="214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47822" y="211192"/>
            <a:ext cx="2312155" cy="4445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156" y="816408"/>
            <a:ext cx="90729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源码安装：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wget</a:t>
            </a:r>
            <a:r>
              <a:rPr lang="en-US" altLang="zh-CN" b="1" dirty="0" smtClean="0">
                <a:solidFill>
                  <a:srgbClr val="FF0000"/>
                </a:solidFill>
              </a:rPr>
              <a:t> https://github.com/openresty/echo-nginx-module/archive/v0.61.tar.gz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http://nginx.org/download/nginx-1.15.8.tar.gz</a:t>
            </a:r>
            <a:endParaRPr lang="en-US" dirty="0" smtClean="0"/>
          </a:p>
          <a:p>
            <a:r>
              <a:rPr lang="en-US" dirty="0" smtClean="0"/>
              <a:t>tar -</a:t>
            </a:r>
            <a:r>
              <a:rPr lang="en-US" dirty="0" err="1" smtClean="0"/>
              <a:t>zxvf</a:t>
            </a:r>
            <a:r>
              <a:rPr lang="en-US" dirty="0" smtClean="0"/>
              <a:t> nginx-1.15.8.tar.gz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nginx-1.15.8</a:t>
            </a:r>
          </a:p>
          <a:p>
            <a:pPr lvl="0"/>
            <a:r>
              <a:rPr lang="en-US" dirty="0" smtClean="0"/>
              <a:t>./configure   --prefix=/usr/local/nginx --with-http_stub_status_module --with-http_ssl_module </a:t>
            </a:r>
          </a:p>
          <a:p>
            <a:pPr lvl="0"/>
            <a:r>
              <a:rPr lang="en-US" dirty="0" smtClean="0"/>
              <a:t>make &amp;&amp; make install</a:t>
            </a:r>
          </a:p>
          <a:p>
            <a:pPr lvl="0"/>
            <a:r>
              <a:rPr lang="en-US" dirty="0" smtClean="0"/>
              <a:t>export PATH=$PATH:/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</a:p>
          <a:p>
            <a:pPr lvl="0"/>
            <a:endParaRPr lang="en-US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Yum</a:t>
            </a:r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yum install yum-</a:t>
            </a:r>
            <a:r>
              <a:rPr lang="en-US" dirty="0" err="1" smtClean="0"/>
              <a:t>utils</a:t>
            </a:r>
            <a:endParaRPr lang="zh-CN" altLang="en-US" dirty="0" smtClean="0"/>
          </a:p>
          <a:p>
            <a:r>
              <a:rPr lang="en-US" dirty="0" smtClean="0"/>
              <a:t>yum-</a:t>
            </a:r>
            <a:r>
              <a:rPr lang="en-US" dirty="0" err="1" smtClean="0"/>
              <a:t>config</a:t>
            </a:r>
            <a:r>
              <a:rPr lang="en-US" dirty="0" smtClean="0"/>
              <a:t>-manager --add-repo https://openresty.org/package/centos/openresty.repo</a:t>
            </a:r>
            <a:endParaRPr lang="zh-CN" altLang="en-US" dirty="0" smtClean="0"/>
          </a:p>
          <a:p>
            <a:r>
              <a:rPr lang="en-US" dirty="0" smtClean="0"/>
              <a:t>yum install </a:t>
            </a:r>
            <a:r>
              <a:rPr lang="en-US" dirty="0" err="1" smtClean="0"/>
              <a:t>openresty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5632" y="4235888"/>
            <a:ext cx="50672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可能需要：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安装</a:t>
            </a:r>
            <a:r>
              <a:rPr lang="en-US" dirty="0" smtClean="0"/>
              <a:t>make</a:t>
            </a:r>
            <a:r>
              <a:rPr lang="zh-CN" altLang="en-US" dirty="0" smtClean="0"/>
              <a:t>：</a:t>
            </a:r>
            <a:r>
              <a:rPr lang="en-US" dirty="0" smtClean="0"/>
              <a:t>yum -y install </a:t>
            </a:r>
            <a:r>
              <a:rPr lang="en-US" dirty="0" err="1" smtClean="0"/>
              <a:t>autoconf</a:t>
            </a:r>
            <a:r>
              <a:rPr lang="en-US" dirty="0" smtClean="0"/>
              <a:t> </a:t>
            </a:r>
            <a:r>
              <a:rPr lang="en-US" dirty="0" err="1" smtClean="0"/>
              <a:t>automake</a:t>
            </a:r>
            <a:r>
              <a:rPr lang="en-US" dirty="0" smtClean="0"/>
              <a:t> make</a:t>
            </a:r>
            <a:endParaRPr lang="zh-CN" altLang="en-US" dirty="0" smtClean="0"/>
          </a:p>
          <a:p>
            <a:r>
              <a:rPr lang="zh-CN" altLang="en-US" dirty="0" smtClean="0"/>
              <a:t>安装</a:t>
            </a:r>
            <a:r>
              <a:rPr lang="en-US" dirty="0" smtClean="0"/>
              <a:t>g++: yum -y install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-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yum -y install pcre pcre-devel    </a:t>
            </a:r>
          </a:p>
          <a:p>
            <a:r>
              <a:rPr lang="en-US" dirty="0" smtClean="0"/>
              <a:t>yum -y install zlib zlib-devel</a:t>
            </a:r>
          </a:p>
          <a:p>
            <a:r>
              <a:rPr lang="en-US" dirty="0" smtClean="0"/>
              <a:t>yum install -y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openssl-devel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4724" y="4250300"/>
            <a:ext cx="4405815" cy="198549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目录结构：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Conf  </a:t>
            </a:r>
            <a:r>
              <a:rPr lang="zh-CN" altLang="en-US" dirty="0" smtClean="0">
                <a:solidFill>
                  <a:srgbClr val="00B050"/>
                </a:solidFill>
              </a:rPr>
              <a:t>配置文件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静态网页文件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Logs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日志文件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Sbin 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二进制程序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2569</Words>
  <Application>WPS 演示</Application>
  <PresentationFormat>自定义</PresentationFormat>
  <Paragraphs>546</Paragraphs>
  <Slides>33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自定义设计方案</vt:lpstr>
      <vt:lpstr>包装程序外壳对象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QQ:394222199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China</cp:lastModifiedBy>
  <cp:revision>949</cp:revision>
  <dcterms:created xsi:type="dcterms:W3CDTF">2014-11-04T04:04:00Z</dcterms:created>
  <dcterms:modified xsi:type="dcterms:W3CDTF">2019-08-09T04:12:54Z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