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632" r:id="rId2"/>
    <p:sldId id="558" r:id="rId3"/>
    <p:sldId id="634" r:id="rId4"/>
    <p:sldId id="559" r:id="rId5"/>
    <p:sldId id="643" r:id="rId6"/>
    <p:sldId id="560" r:id="rId7"/>
    <p:sldId id="644" r:id="rId8"/>
  </p:sldIdLst>
  <p:sldSz cx="12192000" cy="8316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86" y="-154"/>
      </p:cViewPr>
      <p:guideLst>
        <p:guide orient="horz" pos="275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143000"/>
            <a:ext cx="452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51217"/>
            <a:ext cx="927902" cy="112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51217"/>
            <a:ext cx="927902" cy="112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361127"/>
            <a:ext cx="9144001" cy="2895518"/>
          </a:xfrm>
        </p:spPr>
        <p:txBody>
          <a:bodyPr anchor="b"/>
          <a:lstStyle>
            <a:lvl1pPr algn="ctr">
              <a:defRPr sz="51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4368311"/>
            <a:ext cx="9144001" cy="2007997"/>
          </a:xfrm>
        </p:spPr>
        <p:txBody>
          <a:bodyPr/>
          <a:lstStyle>
            <a:lvl1pPr marL="0" indent="0" algn="ctr">
              <a:buNone/>
              <a:defRPr sz="2080"/>
            </a:lvl1pPr>
            <a:lvl2pPr marL="394970" indent="0" algn="ctr">
              <a:buNone/>
              <a:defRPr sz="1730"/>
            </a:lvl2pPr>
            <a:lvl3pPr marL="790575" indent="0" algn="ctr">
              <a:buNone/>
              <a:defRPr sz="1560"/>
            </a:lvl3pPr>
            <a:lvl4pPr marL="1186180" indent="0" algn="ctr">
              <a:buNone/>
              <a:defRPr sz="1385"/>
            </a:lvl4pPr>
            <a:lvl5pPr marL="1581785" indent="0" algn="ctr">
              <a:buNone/>
              <a:defRPr sz="1385"/>
            </a:lvl5pPr>
            <a:lvl6pPr marL="1976755" indent="0" algn="ctr">
              <a:buNone/>
              <a:defRPr sz="1385"/>
            </a:lvl6pPr>
            <a:lvl7pPr marL="2372360" indent="0" algn="ctr">
              <a:buNone/>
              <a:defRPr sz="1385"/>
            </a:lvl7pPr>
            <a:lvl8pPr marL="2767965" indent="0" algn="ctr">
              <a:buNone/>
              <a:defRPr sz="1385"/>
            </a:lvl8pPr>
            <a:lvl9pPr marL="3162935" indent="0" algn="ctr">
              <a:buNone/>
              <a:defRPr sz="13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42800"/>
            <a:ext cx="10515600" cy="1607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213993"/>
            <a:ext cx="10515600" cy="5277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7708547"/>
            <a:ext cx="27432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7708547"/>
            <a:ext cx="41148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7708547"/>
            <a:ext cx="2743200" cy="44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597115" y="2237491"/>
            <a:ext cx="8699925" cy="740266"/>
          </a:xfrm>
          <a:prstGeom prst="rect">
            <a:avLst/>
          </a:prstGeom>
          <a:noFill/>
        </p:spPr>
        <p:txBody>
          <a:bodyPr wrap="square" lIns="79076" tIns="39538" rIns="79076" bIns="39538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en-US" altLang="zh-CN" sz="3205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</a:t>
            </a:r>
            <a:r>
              <a:rPr lang="zh-CN" altLang="en-US" sz="3205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与类加载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524597" y="5350862"/>
            <a:ext cx="5144576" cy="21863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9076" tIns="39538" rIns="79076" bIns="39538">
            <a:spAutoFit/>
          </a:bodyPr>
          <a:lstStyle/>
          <a:p>
            <a:pPr algn="dist" defTabSz="1217295"/>
            <a:r>
              <a:rPr lang="en-US" altLang="zh-CN" sz="86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35168" y="6104837"/>
            <a:ext cx="3288758" cy="41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076" tIns="39538" rIns="79076" bIns="39538">
            <a:spAutoFit/>
          </a:bodyPr>
          <a:lstStyle/>
          <a:p>
            <a:pPr defTabSz="1217295"/>
            <a:r>
              <a:rPr lang="zh-CN" altLang="en-US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8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8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8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953189" y="5098138"/>
            <a:ext cx="10285626" cy="65494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sz="156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369" y="290794"/>
            <a:ext cx="1145414" cy="125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:\VIP二期\Tomcat\第三节\QQ图片2019072313562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-1"/>
            <a:ext cx="12192000" cy="833413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35960" y="507185"/>
            <a:ext cx="5195313" cy="35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24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lang="zh-CN" altLang="en-US" sz="224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的挑战</a:t>
            </a:r>
            <a:endParaRPr lang="en-US" altLang="zh-CN" sz="224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8" name="PA_组合 47"/>
          <p:cNvGrpSpPr/>
          <p:nvPr/>
        </p:nvGrpSpPr>
        <p:grpSpPr>
          <a:xfrm>
            <a:off x="394002" y="1167900"/>
            <a:ext cx="1832127" cy="7796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393999" y="354186"/>
            <a:ext cx="602674" cy="776358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1019443" y="354186"/>
            <a:ext cx="64285" cy="776358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394002" y="372052"/>
            <a:ext cx="689727" cy="5750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  <a:endParaRPr lang="en-US" altLang="zh-CN" sz="304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6735" y="1461487"/>
            <a:ext cx="3943142" cy="659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311319" y="1667201"/>
            <a:ext cx="6308145" cy="4037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上可以部署多个项目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运行时需要加载哪些类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中的多个项目可能存在相同的类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中类加载的挑战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源码分析彻底弄懂</a:t>
            </a: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的类加载</a:t>
            </a:r>
            <a:endParaRPr lang="zh-CN" sz="20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8055" y="5968721"/>
            <a:ext cx="5635487" cy="19022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35960" y="507185"/>
            <a:ext cx="5195313" cy="35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sz="224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类加载与类加载器</a:t>
            </a:r>
            <a:endParaRPr lang="en-US" altLang="zh-CN" sz="224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394002" y="1167900"/>
            <a:ext cx="1832127" cy="7796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393999" y="354186"/>
            <a:ext cx="602674" cy="776358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1019443" y="354186"/>
            <a:ext cx="64285" cy="776358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394002" y="372052"/>
            <a:ext cx="689727" cy="5750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en-US" altLang="zh-CN" sz="304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251610" y="1416979"/>
            <a:ext cx="5719820" cy="29456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什么是类加载？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类加载的过程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</a:pP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类加载器</a:t>
            </a:r>
            <a:endParaRPr lang="en-US" altLang="zh-CN" sz="20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类的“唯一性”</a:t>
            </a:r>
            <a:endParaRPr lang="en-US" altLang="zh-CN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4770" y="544683"/>
            <a:ext cx="3843778" cy="3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51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51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中类加载与类加载器</a:t>
            </a: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379345" y="1459347"/>
            <a:ext cx="6345643" cy="3844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73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启动类加载器</a:t>
            </a:r>
          </a:p>
          <a:p>
            <a:pPr indent="0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385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该加载器使用C++语言实现，属于虚拟机自身的一部分</a:t>
            </a:r>
            <a:endParaRPr lang="en-US" altLang="zh-CN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sz="173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其他类加载器</a:t>
            </a:r>
          </a:p>
          <a:p>
            <a:pPr indent="0">
              <a:lnSpc>
                <a:spcPct val="18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385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Java语言实现，独立于JVM外部，并且全部继承抽象java.lang.ClassLoader</a:t>
            </a:r>
            <a:endParaRPr lang="zh-CN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sz="173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双亲委派模型</a:t>
            </a:r>
            <a:endParaRPr lang="zh-CN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8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sz="1385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一个类加载器收到了类请求，它首先不会自己去尝试加载这个类，而是把这个请求委派给父加载器去完成，每一层都是如此，因此所有类加载的请求都会传到启动类加载器，只有当父加载器无法完成该请求时，子加载器才去自己加载。</a:t>
            </a:r>
            <a:endParaRPr lang="zh-CN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类加载机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167" y="676288"/>
            <a:ext cx="3551867" cy="6700198"/>
          </a:xfrm>
          <a:prstGeom prst="rect">
            <a:avLst/>
          </a:prstGeom>
        </p:spPr>
      </p:pic>
      <p:grpSp>
        <p:nvGrpSpPr>
          <p:cNvPr id="48" name="PA_组合 47"/>
          <p:cNvGrpSpPr/>
          <p:nvPr/>
        </p:nvGrpSpPr>
        <p:grpSpPr>
          <a:xfrm>
            <a:off x="416036" y="1167900"/>
            <a:ext cx="1832127" cy="7796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416033" y="354186"/>
            <a:ext cx="602674" cy="776358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1041477" y="354186"/>
            <a:ext cx="64285" cy="776358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416036" y="372052"/>
            <a:ext cx="689727" cy="5750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en-US" altLang="zh-CN" sz="304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4770" y="544683"/>
            <a:ext cx="3843778" cy="3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51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51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中类加载器源码分析</a:t>
            </a: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299832" y="1796847"/>
            <a:ext cx="6345643" cy="1810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73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sz="173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提供的核心类加载器</a:t>
            </a: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73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双亲委派模型在源码中的实现</a:t>
            </a:r>
            <a:endParaRPr lang="zh-CN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PA_组合 47"/>
          <p:cNvGrpSpPr/>
          <p:nvPr/>
        </p:nvGrpSpPr>
        <p:grpSpPr>
          <a:xfrm>
            <a:off x="416036" y="1167900"/>
            <a:ext cx="1832127" cy="7796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416033" y="354186"/>
            <a:ext cx="602674" cy="776358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1041477" y="354186"/>
            <a:ext cx="64285" cy="776358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416036" y="372052"/>
            <a:ext cx="689727" cy="5750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  <a:endParaRPr lang="en-US" altLang="zh-CN" sz="304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2050" name="Picture 2" descr="E:\VIP二期\Tomcat\img\JVM系统加载器的继承关系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4545" y="1427502"/>
            <a:ext cx="3802960" cy="57399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2668" y="508489"/>
            <a:ext cx="4830627" cy="3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51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51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中的类加载解决方案</a:t>
            </a: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261623" y="1353810"/>
            <a:ext cx="5857823" cy="1960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类加载的考虑</a:t>
            </a:r>
            <a:endParaRPr lang="zh-CN" altLang="en-US" sz="173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隔离性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（不同的</a:t>
            </a:r>
            <a:r>
              <a:rPr lang="en-US" altLang="zh-CN" sz="14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webapp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肯定有不同的类加载器去干）</a:t>
            </a:r>
            <a:endParaRPr lang="zh-CN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灵活性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（一个改了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需要重新加载了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，不影响另外一个应用）</a:t>
            </a:r>
            <a:endParaRPr lang="zh-CN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性能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(JVM jar class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很多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尽可能 少加载不必要的</a:t>
            </a:r>
            <a:r>
              <a:rPr lang="en-US" altLang="zh-CN" sz="1400" kern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class)</a:t>
            </a:r>
            <a:endParaRPr lang="zh-CN" altLang="en-US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Tomcat类加载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838623"/>
            <a:ext cx="6370320" cy="7478291"/>
          </a:xfrm>
          <a:prstGeom prst="rect">
            <a:avLst/>
          </a:prstGeom>
        </p:spPr>
      </p:pic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261620" y="3726442"/>
            <a:ext cx="5511800" cy="24769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6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中的类加载器</a:t>
            </a:r>
            <a:endParaRPr lang="zh-CN" altLang="en-US" sz="16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Common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类加载器、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Catalina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类加载器、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Shared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类加载器</a:t>
            </a: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4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Webapp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类加载器</a:t>
            </a:r>
          </a:p>
          <a:p>
            <a:pPr marL="285750" indent="-28575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Webapp类加载器打破双亲委派模型</a:t>
            </a:r>
          </a:p>
          <a:p>
            <a:pPr indent="0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8" name="PA_组合 47"/>
          <p:cNvGrpSpPr/>
          <p:nvPr/>
        </p:nvGrpSpPr>
        <p:grpSpPr>
          <a:xfrm>
            <a:off x="176770" y="1167900"/>
            <a:ext cx="1832127" cy="7796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025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176767" y="354186"/>
            <a:ext cx="602674" cy="776358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802211" y="354186"/>
            <a:ext cx="64285" cy="776358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176767" y="372052"/>
            <a:ext cx="689727" cy="5750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5</a:t>
            </a:r>
            <a:endParaRPr lang="en-US" altLang="zh-CN" sz="304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2668" y="508489"/>
            <a:ext cx="4830627" cy="39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51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51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中的类加载源码分析</a:t>
            </a: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231806" y="1414075"/>
            <a:ext cx="7610171" cy="6853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Common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类加载器、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Catalina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类加载器、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Shared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类加载器</a:t>
            </a: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251680" y="3822867"/>
            <a:ext cx="5511800" cy="6853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Webapp类加载器</a:t>
            </a:r>
          </a:p>
        </p:txBody>
      </p:sp>
      <p:grpSp>
        <p:nvGrpSpPr>
          <p:cNvPr id="2" name="PA_组合 47"/>
          <p:cNvGrpSpPr/>
          <p:nvPr/>
        </p:nvGrpSpPr>
        <p:grpSpPr>
          <a:xfrm>
            <a:off x="176770" y="1167900"/>
            <a:ext cx="1832127" cy="77961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802" name="Rectangle 2"/>
          <p:cNvSpPr/>
          <p:nvPr/>
        </p:nvSpPr>
        <p:spPr>
          <a:xfrm>
            <a:off x="176767" y="354186"/>
            <a:ext cx="602674" cy="776358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3" name="Rectangle 3"/>
          <p:cNvSpPr/>
          <p:nvPr/>
        </p:nvSpPr>
        <p:spPr>
          <a:xfrm>
            <a:off x="802211" y="354186"/>
            <a:ext cx="64285" cy="776358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sz="1600" dirty="0">
              <a:latin typeface="等线" charset="0"/>
              <a:ea typeface="等线" charset="0"/>
            </a:endParaRPr>
          </a:p>
        </p:txBody>
      </p:sp>
      <p:sp>
        <p:nvSpPr>
          <p:cNvPr id="33804" name="Text Box 4"/>
          <p:cNvSpPr txBox="1"/>
          <p:nvPr/>
        </p:nvSpPr>
        <p:spPr>
          <a:xfrm>
            <a:off x="176767" y="372052"/>
            <a:ext cx="689727" cy="5750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04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  <a:endParaRPr lang="en-US" altLang="zh-CN" sz="304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254994" y="5044271"/>
            <a:ext cx="5511800" cy="6853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中检测文件变动原理</a:t>
            </a: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225182" y="2719863"/>
            <a:ext cx="7610171" cy="6853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049" tIns="42524" rIns="85049" bIns="42524">
            <a:spAutoFit/>
          </a:bodyPr>
          <a:lstStyle/>
          <a:p>
            <a:pPr marL="306705" indent="-306705">
              <a:lnSpc>
                <a:spcPct val="2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尽早设置线程上下文类加载器</a:t>
            </a:r>
          </a:p>
        </p:txBody>
      </p:sp>
      <p:pic>
        <p:nvPicPr>
          <p:cNvPr id="16" name="Picture 3" descr="E:\VIP二期\Tomcat\img\Tomcat启动流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742" y="2142620"/>
            <a:ext cx="6924261" cy="58083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349</Words>
  <Application>WPS 演示</Application>
  <PresentationFormat>自定义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1386</cp:revision>
  <dcterms:created xsi:type="dcterms:W3CDTF">2016-08-30T15:34:00Z</dcterms:created>
  <dcterms:modified xsi:type="dcterms:W3CDTF">2019-07-23T14:27:40Z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