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1" r:id="rId2"/>
    <p:sldId id="292" r:id="rId3"/>
    <p:sldId id="293" r:id="rId4"/>
    <p:sldId id="314" r:id="rId5"/>
    <p:sldId id="294" r:id="rId6"/>
    <p:sldId id="318" r:id="rId7"/>
    <p:sldId id="315" r:id="rId8"/>
    <p:sldId id="316" r:id="rId9"/>
    <p:sldId id="317" r:id="rId10"/>
    <p:sldId id="299" r:id="rId11"/>
    <p:sldId id="300" r:id="rId12"/>
    <p:sldId id="301" r:id="rId13"/>
    <p:sldId id="310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0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34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2019/7/10/Wed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2019/7/10/Wed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2019/7/10/Wed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2019/7/10/Wed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039201" y="2347848"/>
            <a:ext cx="607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进阶和实战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3221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高级通信服务实现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实现自己的通信框架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569" y="1417340"/>
            <a:ext cx="9304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通信协议从广义上区分，可以分为公有协议和私有协议。由于私有协议的灵活性，它往往会在某个公司或者组织内部使用，按需定制，也因为如此，升级起来会非常方便，灵活性好。绝大多数的私有协议传输层都基于</a:t>
            </a:r>
            <a:r>
              <a:rPr lang="en-US" altLang="zh-CN" smtClean="0">
                <a:latin typeface="+mn-ea"/>
              </a:rPr>
              <a:t>TCP/IP</a:t>
            </a:r>
            <a:r>
              <a:rPr lang="zh-CN" altLang="en-US" smtClean="0">
                <a:latin typeface="+mn-ea"/>
              </a:rPr>
              <a:t>，所以利用</a:t>
            </a:r>
            <a:r>
              <a:rPr lang="en-US" altLang="zh-CN" smtClean="0">
                <a:latin typeface="+mn-ea"/>
              </a:rPr>
              <a:t>Netty</a:t>
            </a:r>
            <a:r>
              <a:rPr lang="zh-CN" altLang="en-US" smtClean="0">
                <a:latin typeface="+mn-ea"/>
              </a:rPr>
              <a:t>的</a:t>
            </a:r>
            <a:r>
              <a:rPr lang="en-US" altLang="zh-CN" smtClean="0">
                <a:latin typeface="+mn-ea"/>
              </a:rPr>
              <a:t>NIO TCP</a:t>
            </a:r>
            <a:r>
              <a:rPr lang="zh-CN" altLang="en-US" smtClean="0">
                <a:latin typeface="+mn-ea"/>
              </a:rPr>
              <a:t>协议栈可以非常方便地进行私有协议的定制和开发。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8" y="3817640"/>
            <a:ext cx="90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私有协议本质上是厂商内部发展和采用的标准，除非授权，其他厂商一般无权使用该协议。私有协议也称非标准协议，就是未经国际或国家标准化组织采纳或批准，由某个企业自己制订，协议实现细节不愿公开，只在企业自己生产的设备之间使用的协议。私有协议具有封闭性、垄断性、排他性等特点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15106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通信协议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私有协议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9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9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9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9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协议栈功能设计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7413" y="1743075"/>
            <a:ext cx="9437687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基于</a:t>
            </a:r>
            <a:r>
              <a:rPr lang="en-US" altLang="zh-CN" b="1" smtClean="0"/>
              <a:t>Netty</a:t>
            </a:r>
            <a:r>
              <a:rPr lang="zh-CN" altLang="en-US" b="1" smtClean="0"/>
              <a:t>的</a:t>
            </a:r>
            <a:r>
              <a:rPr lang="en-US" altLang="zh-CN" b="1" smtClean="0"/>
              <a:t>NIO</a:t>
            </a:r>
            <a:r>
              <a:rPr lang="zh-CN" altLang="en-US" b="1" smtClean="0"/>
              <a:t>通信框架，提供高性能的异步通信能力；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提供消息的编解码框架，可以实现</a:t>
            </a:r>
            <a:r>
              <a:rPr lang="en-US" altLang="zh-CN" b="1" smtClean="0"/>
              <a:t>POJO</a:t>
            </a:r>
            <a:r>
              <a:rPr lang="zh-CN" altLang="en-US" b="1" smtClean="0"/>
              <a:t>的序列化和反序列化；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提供基于</a:t>
            </a:r>
            <a:r>
              <a:rPr lang="en-US" altLang="zh-CN" b="1" smtClean="0"/>
              <a:t>IP</a:t>
            </a:r>
            <a:r>
              <a:rPr lang="zh-CN" altLang="en-US" b="1" smtClean="0"/>
              <a:t>地址的白名单接入认证机制；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链路的有效性校验机制；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链路的断连重连机制。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30237" y="1189038"/>
            <a:ext cx="241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功能描述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通信模型</a:t>
            </a:r>
          </a:p>
        </p:txBody>
      </p:sp>
      <p:pic>
        <p:nvPicPr>
          <p:cNvPr id="14" name="图片 13" descr="http://images2015.cnblogs.com/blog/990532/201612/990532-20161215161437995-150234057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569" y="1320126"/>
            <a:ext cx="7132956" cy="41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消息定义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0599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协议栈消息定义包含两部分：消息头、消息体。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1817688"/>
            <a:ext cx="7448731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94992" y="3148964"/>
          <a:ext cx="6491607" cy="3070859"/>
        </p:xfrm>
        <a:graphic>
          <a:graphicData uri="http://schemas.openxmlformats.org/drawingml/2006/table">
            <a:tbl>
              <a:tblPr/>
              <a:tblGrid>
                <a:gridCol w="1362950"/>
                <a:gridCol w="1709183"/>
                <a:gridCol w="1083904"/>
                <a:gridCol w="2335570"/>
              </a:tblGrid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名称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类型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描述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crcCode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Netty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消息校验码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Length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整个消息长度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sessionID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Long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64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会话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8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Type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0: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业务请求消息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1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：业务响应消息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2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one way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4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握手应答消息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5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：心跳应答消息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Priority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消息优先级：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0~255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Attachment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Map&lt;String,Object&gt;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变长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可选字段，由于推展消息头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3" y="1227138"/>
            <a:ext cx="2948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链路的建立和关闭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11163" y="2122488"/>
            <a:ext cx="1401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可靠性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" y="2743200"/>
            <a:ext cx="19271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心跳机制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重连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重新登录保护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30213" y="4922838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代码实现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单播和广播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单播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995792"/>
            <a:ext cx="14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86793" y="1552132"/>
            <a:ext cx="874557" cy="87455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86847" y="3705533"/>
            <a:ext cx="873509" cy="873509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4" y="2959550"/>
            <a:ext cx="6002801" cy="32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短轮询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48164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Ajax</a:t>
            </a:r>
            <a:r>
              <a:rPr lang="zh-CN" altLang="en-US" sz="2000" b="1" smtClean="0">
                <a:solidFill>
                  <a:srgbClr val="FFC000"/>
                </a:solidFill>
              </a:rPr>
              <a:t>短轮询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服务端基本不用改造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服务器沉重压力和资源的浪费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数据同步不及时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45" name="图片 44" descr="ajaxL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3" y="971007"/>
            <a:ext cx="5050397" cy="495725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93749" y="4062363"/>
            <a:ext cx="421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setInterval(function() 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$.ajax({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……………………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}, 3000);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-Comet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1" y="1176338"/>
            <a:ext cx="59309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Comet</a:t>
            </a:r>
            <a:endParaRPr lang="zh-CN" altLang="en-US" sz="2000" b="1" smtClean="0">
              <a:solidFill>
                <a:srgbClr val="FFC000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长连接、无须在浏览器端安装插件的“服务器推”技术为“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Comet”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的长轮询（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long-polling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Servlet3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里的异步任务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带来的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DeferedResult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基于长轮询的服务器推模型 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Server-sent-events(SSE)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4225" y="740852"/>
            <a:ext cx="4143376" cy="282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1" y="3606958"/>
            <a:ext cx="4114800" cy="268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 rot="20244019">
            <a:off x="5156502" y="3232472"/>
            <a:ext cx="1945310" cy="195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59995" y="4960568"/>
            <a:ext cx="1945310" cy="17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426865"/>
            <a:ext cx="689503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+mn-ea"/>
                <a:ea typeface="+mn-ea"/>
              </a:rPr>
              <a:t>什么是</a:t>
            </a:r>
            <a:r>
              <a:rPr lang="en-US" altLang="zh-CN" sz="2400" smtClean="0">
                <a:latin typeface="+mn-ea"/>
                <a:ea typeface="+mn-ea"/>
              </a:rPr>
              <a:t>WebSocket</a:t>
            </a:r>
            <a:r>
              <a:rPr lang="zh-CN" altLang="en-US" sz="2400" smtClean="0">
                <a:latin typeface="+mn-ea"/>
              </a:rPr>
              <a:t>？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40949" y="2087437"/>
            <a:ext cx="10770001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HTML5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中的协议，实现与客户端与服务器双向，基于消息的文本或二进制数据通信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适合于对数据的实时性要求比较强的场景，如通信、直播、共享桌面，特别适合于客户与服务频繁交互的情况下，如实时共享、多人协作等平台。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采用新的协议，后端需要单独实现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客户端并不是所有浏览器都支持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各种推送方式比较</a:t>
            </a:r>
            <a:endParaRPr lang="en-US" altLang="zh-CN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22350" y="1386522"/>
          <a:ext cx="10026650" cy="456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80"/>
                <a:gridCol w="1711580"/>
                <a:gridCol w="2005330"/>
                <a:gridCol w="2005330"/>
                <a:gridCol w="2005330"/>
              </a:tblGrid>
              <a:tr h="54677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</a:t>
                      </a:r>
                      <a:r>
                        <a:rPr lang="zh-CN" altLang="en-US" sz="1800" smtClean="0"/>
                        <a:t>、短轮询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</a:t>
                      </a:r>
                      <a:r>
                        <a:rPr lang="zh-CN" altLang="en-US" sz="1800" smtClean="0"/>
                        <a:t>、长轮询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3</a:t>
                      </a:r>
                      <a:r>
                        <a:rPr lang="zh-CN" altLang="en-US" sz="1800" smtClean="0"/>
                        <a:t>、</a:t>
                      </a:r>
                      <a:r>
                        <a:rPr lang="en-US" altLang="zh-CN" sz="1800" smtClean="0"/>
                        <a:t>SSE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4</a:t>
                      </a:r>
                      <a:r>
                        <a:rPr lang="zh-CN" altLang="en-US" sz="1800" smtClean="0"/>
                        <a:t>、</a:t>
                      </a:r>
                      <a:r>
                        <a:rPr lang="en-US" altLang="zh-CN" sz="1800" smtClean="0"/>
                        <a:t>WebSocket</a:t>
                      </a:r>
                      <a:endParaRPr lang="zh-CN" altLang="en-US" sz="1800"/>
                    </a:p>
                  </a:txBody>
                  <a:tcPr/>
                </a:tc>
              </a:tr>
              <a:tr h="546770"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浏览器支持度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最高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很高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中</a:t>
                      </a:r>
                      <a:r>
                        <a:rPr lang="en-US" altLang="zh-CN" sz="1800" smtClean="0"/>
                        <a:t>(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均不支持</a:t>
                      </a:r>
                      <a:r>
                        <a:rPr lang="en-US" altLang="zh-CN" sz="1800" smtClean="0"/>
                        <a:t>)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中</a:t>
                      </a:r>
                      <a:r>
                        <a:rPr lang="en-US" altLang="zh-CN" sz="1800" smtClean="0"/>
                        <a:t>(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早期的浏览器不支持</a:t>
                      </a:r>
                      <a:r>
                        <a:rPr lang="en-US" altLang="zh-CN" sz="1800" smtClean="0"/>
                        <a:t>)</a:t>
                      </a:r>
                      <a:endParaRPr lang="zh-CN" altLang="en-US" sz="1800"/>
                    </a:p>
                  </a:txBody>
                  <a:tcPr/>
                </a:tc>
              </a:tr>
              <a:tr h="434195"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实时性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最低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较高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很高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很高</a:t>
                      </a:r>
                      <a:endParaRPr lang="zh-CN" altLang="en-US" sz="1800"/>
                    </a:p>
                  </a:txBody>
                  <a:tcPr/>
                </a:tc>
              </a:tr>
              <a:tr h="546770"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代码实现复杂度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最容易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较容易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容易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最复杂</a:t>
                      </a:r>
                      <a:endParaRPr lang="zh-CN" altLang="en-US" sz="1800"/>
                    </a:p>
                  </a:txBody>
                  <a:tcPr/>
                </a:tc>
              </a:tr>
              <a:tr h="546770"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连接性质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短连接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长连接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长连接</a:t>
                      </a:r>
                    </a:p>
                    <a:p>
                      <a:pPr algn="ctr"/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长连接</a:t>
                      </a:r>
                    </a:p>
                    <a:p>
                      <a:pPr algn="ctr"/>
                      <a:endParaRPr lang="zh-CN" altLang="en-US" sz="1800"/>
                    </a:p>
                  </a:txBody>
                  <a:tcPr/>
                </a:tc>
              </a:tr>
              <a:tr h="1761813"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适用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需要服务极大量或极小量的用户，实时性要求不高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zh-CN" altLang="en-US" sz="1800" smtClean="0"/>
                        <a:t>准实时性的应用，比较关注浏览器的兼容性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实时，基本都是文本交互的应用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实时，需要支持多样化的用户数据类型的应用或者是原生程序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" y="2810966"/>
            <a:ext cx="4675777" cy="30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293515"/>
            <a:ext cx="34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+mn-ea"/>
              </a:rPr>
              <a:t>Websocket</a:t>
            </a:r>
            <a:r>
              <a:rPr lang="zh-CN" altLang="en-US" sz="2400" smtClean="0">
                <a:latin typeface="+mn-ea"/>
              </a:rPr>
              <a:t>借用了</a:t>
            </a:r>
            <a:r>
              <a:rPr lang="en-US" altLang="zh-CN" sz="2400" smtClean="0">
                <a:latin typeface="+mn-ea"/>
              </a:rPr>
              <a:t>HTTP</a:t>
            </a:r>
            <a:r>
              <a:rPr lang="zh-CN" altLang="en-US" sz="2400" smtClean="0">
                <a:latin typeface="+mn-ea"/>
              </a:rPr>
              <a:t>的协议来完成一部分握手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握手</a:t>
              </a:r>
              <a:endParaRPr lang="zh-CN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3350" y="528638"/>
            <a:ext cx="4540250" cy="34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9724" y="4024313"/>
            <a:ext cx="439493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-STOMP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1526" y="11811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WebSocket</a:t>
            </a:r>
            <a:r>
              <a:rPr lang="zh-CN" altLang="en-US" sz="2000" smtClean="0"/>
              <a:t>是个规范，在实际的实现中有</a:t>
            </a:r>
            <a:r>
              <a:rPr lang="en-US" sz="2000" smtClean="0"/>
              <a:t>HTML5</a:t>
            </a:r>
            <a:r>
              <a:rPr lang="zh-CN" altLang="en-US" sz="2000" smtClean="0"/>
              <a:t>规范中的</a:t>
            </a:r>
            <a:r>
              <a:rPr lang="en-US" sz="2000" smtClean="0"/>
              <a:t>WebSocket API</a:t>
            </a:r>
            <a:r>
              <a:rPr lang="zh-CN" altLang="en-US" sz="2000" smtClean="0"/>
              <a:t>和</a:t>
            </a:r>
            <a:r>
              <a:rPr lang="en-US" sz="2000" smtClean="0"/>
              <a:t>WebSocket</a:t>
            </a:r>
            <a:r>
              <a:rPr lang="zh-CN" altLang="en-US" sz="2000" smtClean="0"/>
              <a:t>的子协议</a:t>
            </a:r>
            <a:r>
              <a:rPr lang="en-US" sz="2000" smtClean="0"/>
              <a:t>STOMP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717149" y="1992187"/>
            <a:ext cx="107700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STOMP(Simple Text Oriented Messaging Protocol)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文本定向消息协议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协议的前身是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TTMP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协议（一个简单的基于文本的协议），专为消息中间件设计。是属于消息队列的一种协议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AMQP, JMS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平级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它的简单性恰巧可以用于定义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的消息体格式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协议很多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都已支持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RabbitMq, ActiveMq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生产者（发送消息）、消息代理、消费者（订阅然后收到消息）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是基于帧的协议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通信实现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9770" y="1207790"/>
            <a:ext cx="348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SpringBoot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Stomp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聊天室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/IM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的实现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的集成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2"/>
          <p:cNvSpPr/>
          <p:nvPr/>
        </p:nvSpPr>
        <p:spPr bwMode="auto">
          <a:xfrm rot="2747878">
            <a:off x="469490" y="1239543"/>
            <a:ext cx="538041" cy="590594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2170" y="4522490"/>
            <a:ext cx="12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Netty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等腰三角形 2"/>
          <p:cNvSpPr/>
          <p:nvPr/>
        </p:nvSpPr>
        <p:spPr bwMode="auto">
          <a:xfrm rot="2747878">
            <a:off x="446838" y="4542215"/>
            <a:ext cx="545244" cy="6241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01125" y="1609725"/>
            <a:ext cx="3019425" cy="4029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24901" y="1704974"/>
            <a:ext cx="533399" cy="21050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mtClean="0"/>
              <a:t>Endpoint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763125" y="3981450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SimpleBroker</a:t>
            </a:r>
            <a:br>
              <a:rPr lang="en-US" smtClean="0"/>
            </a:b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10800" y="4038600"/>
            <a:ext cx="933450" cy="4191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mass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077450" y="4886325"/>
            <a:ext cx="1238250" cy="4191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queue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67325" y="1600199"/>
            <a:ext cx="1952625" cy="2505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6850" y="4286250"/>
            <a:ext cx="1952625" cy="600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76850" y="5038725"/>
            <a:ext cx="19526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86625" y="1743075"/>
            <a:ext cx="1400175" cy="209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rgbClr val="C00000"/>
                </a:solidFill>
              </a:rPr>
              <a:t>1</a:t>
            </a:r>
            <a:r>
              <a:rPr lang="zh-CN" altLang="en-US" sz="1600" b="1" smtClean="0">
                <a:solidFill>
                  <a:srgbClr val="C00000"/>
                </a:solidFill>
              </a:rPr>
              <a:t>、建立连接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1345403">
            <a:off x="7064030" y="3610275"/>
            <a:ext cx="3099797" cy="24336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2</a:t>
            </a:r>
            <a:r>
              <a:rPr lang="zh-CN" altLang="en-US" smtClean="0">
                <a:solidFill>
                  <a:srgbClr val="C00000"/>
                </a:solidFill>
              </a:rPr>
              <a:t>、订阅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7286625" y="2066925"/>
            <a:ext cx="24765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3</a:t>
            </a:r>
            <a:r>
              <a:rPr lang="zh-CN" altLang="en-US" smtClean="0">
                <a:solidFill>
                  <a:srgbClr val="C00000"/>
                </a:solidFill>
              </a:rPr>
              <a:t>、发出请求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72650" y="1924050"/>
            <a:ext cx="20764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@MessageMapping</a:t>
            </a:r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0496550" y="2600325"/>
            <a:ext cx="390525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处理结果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10800000" flipV="1">
            <a:off x="7286625" y="5391150"/>
            <a:ext cx="24003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53350" y="5438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一对一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rot="10800000" flipV="1">
            <a:off x="7286628" y="4686299"/>
            <a:ext cx="2390773" cy="45719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1950" y="4772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381625" y="2514600"/>
            <a:ext cx="1762125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2"/>
                </a:solidFill>
              </a:rPr>
              <a:t>sockjs.min.js stomp.min.js</a:t>
            </a:r>
          </a:p>
          <a:p>
            <a:pPr algn="ctr"/>
            <a:r>
              <a:rPr lang="en-US" b="1" smtClean="0">
                <a:solidFill>
                  <a:schemeClr val="bg2"/>
                </a:solidFill>
              </a:rPr>
              <a:t> jquery.js</a:t>
            </a:r>
            <a:endParaRPr lang="zh-CN" altLang="en-US">
              <a:solidFill>
                <a:schemeClr val="bg2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0800000" flipV="1">
            <a:off x="7286626" y="4581524"/>
            <a:ext cx="2409825" cy="285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20050" y="44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rot="10800000">
            <a:off x="7210428" y="3752850"/>
            <a:ext cx="2447923" cy="723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81950" y="389572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23691</TotalTime>
  <Words>818</Words>
  <Application>Microsoft Office PowerPoint</Application>
  <PresentationFormat>自定义</PresentationFormat>
  <Paragraphs>160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5263</cp:revision>
  <dcterms:created xsi:type="dcterms:W3CDTF">2016-08-30T15:34:45Z</dcterms:created>
  <dcterms:modified xsi:type="dcterms:W3CDTF">2019-07-10T02:56:03Z</dcterms:modified>
  <cp:category>锐旗设计;https://9ppt.taobao.com</cp:category>
</cp:coreProperties>
</file>