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1423" r:id="rId3"/>
    <p:sldId id="1420" r:id="rId4"/>
    <p:sldId id="1421" r:id="rId5"/>
    <p:sldId id="1415" r:id="rId6"/>
    <p:sldId id="1414" r:id="rId7"/>
    <p:sldId id="1416" r:id="rId8"/>
    <p:sldId id="1417" r:id="rId10"/>
    <p:sldId id="1418" r:id="rId11"/>
    <p:sldId id="1419" r:id="rId12"/>
    <p:sldId id="1455" r:id="rId13"/>
    <p:sldId id="1425" r:id="rId14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04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27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054" y="124691"/>
            <a:ext cx="695927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9144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235" y="6395244"/>
            <a:ext cx="287416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5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z="1350" smtClean="0">
                <a:hlinkClick r:id="rId3"/>
              </a:rPr>
              <a:t>http://enjoy.ke.qq.com/</a:t>
            </a:r>
            <a:endParaRPr lang="zh-CN" altLang="en-US" sz="1350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215063" y="6411205"/>
            <a:ext cx="2874169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35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z="1350" smtClean="0"/>
              <a:t>684504192</a:t>
            </a:r>
            <a:endParaRPr lang="zh-CN" altLang="en-US" sz="135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9615" y="2778443"/>
            <a:ext cx="773430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设计的投票网站实战</a:t>
            </a:r>
            <a:endParaRPr lang="en-US" altLang="zh-CN" sz="27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286000" y="4412238"/>
            <a:ext cx="4573568" cy="245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2239" y="2101215"/>
            <a:ext cx="4004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1935" y="5213300"/>
            <a:ext cx="3533934" cy="299085"/>
            <a:chOff x="4060522" y="5762295"/>
            <a:chExt cx="4711912" cy="398780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160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36118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5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6"/>
            </p:custDataLst>
          </p:nvPr>
        </p:nvGrpSpPr>
        <p:grpSpPr>
          <a:xfrm>
            <a:off x="0" y="42038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36" y="300662"/>
            <a:ext cx="999497" cy="9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九、代码环节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1602740"/>
            <a:ext cx="6762115" cy="320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2298383" y="2117408"/>
            <a:ext cx="3901916" cy="991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5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5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2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3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0336" y="3917156"/>
            <a:ext cx="3200400" cy="962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135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3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QQ：1076258117</a:t>
            </a:r>
            <a:endParaRPr lang="zh-CN" altLang="en-US" sz="135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13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2988469" y="3298508"/>
            <a:ext cx="282321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1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1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1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9489" y="3913823"/>
            <a:ext cx="1688783" cy="1996440"/>
          </a:xfrm>
          <a:prstGeom prst="rect">
            <a:avLst/>
          </a:prstGeom>
        </p:spPr>
      </p:pic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>
          <a:xfrm>
            <a:off x="1148080" y="1130300"/>
            <a:ext cx="5730240" cy="993775"/>
          </a:xfrm>
          <a:solidFill>
            <a:srgbClr val="FFFFFF"/>
          </a:solidFill>
        </p:spPr>
        <p:txBody>
          <a:bodyPr lIns="68580" tIns="34290" rIns="68580" bIns="34290" anchor="ctr"/>
          <a:lstStyle/>
          <a:p>
            <a:pPr algn="l" defTabSz="91440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文章投票功能模块需求</a:t>
            </a:r>
            <a:endParaRPr lang="en-US" altLang="zh-CN" sz="1800" kern="1200">
              <a:solidFill>
                <a:srgbClr val="3199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5127" name="矩形 2"/>
          <p:cNvSpPr/>
          <p:nvPr/>
        </p:nvSpPr>
        <p:spPr>
          <a:xfrm>
            <a:off x="1156653" y="1914684"/>
            <a:ext cx="6120289" cy="284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用户可以发表文章,发表时默认给自己的文章投了一票</a:t>
            </a:r>
            <a:endParaRPr lang="zh-CN" altLang="en-US" sz="135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用户在查看网站时可以按评分进行排列查看</a:t>
            </a:r>
            <a:endParaRPr lang="zh-CN" altLang="en-US" sz="135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用户也可以按照文章发布时间进行排序</a:t>
            </a:r>
            <a:endParaRPr lang="zh-CN" altLang="en-US" sz="135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为节约内存，一篇文章发表后，7天内可以投票,7天过后就不能再投票了</a:t>
            </a:r>
            <a:endParaRPr lang="zh-CN" altLang="en-US" sz="1350" dirty="0">
              <a:sym typeface="+mn-ea"/>
            </a:endParaRPr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为防止同一用户多次投票，用户只能给一篇文章投一次票</a:t>
            </a:r>
            <a:endParaRPr lang="zh-CN" altLang="en-US" sz="1350" dirty="0"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35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350" dirty="0"/>
          </a:p>
          <a:p>
            <a:pPr marL="400050" lvl="2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125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35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一、应用场景实战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/>
          <p:nvPr/>
        </p:nvSpPr>
        <p:spPr>
          <a:xfrm>
            <a:off x="2144" y="184150"/>
            <a:ext cx="61317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7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27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zh-CN" altLang="en-US" sz="27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5239" y="4575016"/>
            <a:ext cx="4014311" cy="1671638"/>
          </a:xfrm>
          <a:prstGeom prst="rect">
            <a:avLst/>
          </a:prstGeom>
        </p:spPr>
      </p:pic>
      <p:sp>
        <p:nvSpPr>
          <p:cNvPr id="5127" name="矩形 2"/>
          <p:cNvSpPr/>
          <p:nvPr/>
        </p:nvSpPr>
        <p:spPr>
          <a:xfrm>
            <a:off x="1119664" y="1072515"/>
            <a:ext cx="5540693" cy="2635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6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/>
              <a:t>文章基本信息表 </a:t>
            </a:r>
            <a:r>
              <a:rPr lang="en-US" altLang="zh-CN" sz="1350" dirty="0"/>
              <a:t>t_article</a:t>
            </a:r>
            <a:endParaRPr lang="en-US" altLang="zh-CN" sz="1350" dirty="0"/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350" dirty="0"/>
          </a:p>
          <a:p>
            <a:pPr marL="0" lvl="1" indent="-285750">
              <a:lnSpc>
                <a:spcPct val="16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文章票数与分值表 </a:t>
            </a:r>
            <a:r>
              <a:rPr lang="en-US" altLang="zh-CN" sz="1350" dirty="0">
                <a:sym typeface="+mn-ea"/>
              </a:rPr>
              <a:t>t_vote_data</a:t>
            </a:r>
            <a:endParaRPr lang="en-US" altLang="zh-CN" sz="1350" dirty="0"/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350" dirty="0">
              <a:sym typeface="+mn-ea"/>
            </a:endParaRPr>
          </a:p>
          <a:p>
            <a:pPr marL="285750" lvl="1" indent="-285750">
              <a:lnSpc>
                <a:spcPct val="16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>
                <a:sym typeface="+mn-ea"/>
              </a:rPr>
              <a:t>文章投票详表 </a:t>
            </a:r>
            <a:r>
              <a:rPr lang="en-US" altLang="zh-CN" sz="1350" dirty="0">
                <a:sym typeface="+mn-ea"/>
              </a:rPr>
              <a:t>t_vote_details</a:t>
            </a:r>
            <a:endParaRPr lang="en-US" altLang="zh-CN" sz="1350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1350" dirty="0"/>
          </a:p>
          <a:p>
            <a:pPr marL="400050" lvl="2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125" dirty="0"/>
          </a:p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350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1392555" y="1494155"/>
          <a:ext cx="416052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920"/>
                <a:gridCol w="786765"/>
                <a:gridCol w="734060"/>
                <a:gridCol w="814705"/>
                <a:gridCol w="814070"/>
              </a:tblGrid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article_id</a:t>
                      </a:r>
                      <a:endParaRPr lang="en-US" altLang="zh-CN" sz="135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title</a:t>
                      </a:r>
                      <a:endParaRPr lang="en-US" altLang="zh-CN" sz="135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</a:t>
                      </a:r>
                      <a:endParaRPr lang="en-US" altLang="zh-CN" sz="135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post_time</a:t>
                      </a:r>
                      <a:endParaRPr lang="en-US" altLang="zh-CN" sz="135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zh-CN" sz="135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404938" y="2765266"/>
          <a:ext cx="4160520" cy="30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293495"/>
                <a:gridCol w="1205865"/>
              </a:tblGrid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article_id</a:t>
                      </a:r>
                      <a:endParaRPr lang="en-US" altLang="zh-CN" sz="135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vote_time</a:t>
                      </a:r>
                      <a:endParaRPr lang="en-US" altLang="zh-CN" sz="135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user_id</a:t>
                      </a:r>
                      <a:endParaRPr lang="en-US" altLang="zh-CN" sz="135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401604" y="2132648"/>
          <a:ext cx="4160520" cy="30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293495"/>
                <a:gridCol w="1205865"/>
              </a:tblGrid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article_id</a:t>
                      </a:r>
                      <a:endParaRPr lang="en-US" altLang="zh-CN" sz="135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votes</a:t>
                      </a:r>
                      <a:endParaRPr lang="en-US" altLang="zh-CN" sz="1350" b="1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350" b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scores</a:t>
                      </a:r>
                      <a:endParaRPr lang="en-US" altLang="zh-CN" sz="135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1188085" y="51625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二、关系数据库设计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/>
        </p:nvSpPr>
        <p:spPr>
          <a:xfrm>
            <a:off x="1225868" y="1133793"/>
            <a:ext cx="6924199" cy="28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b="1" dirty="0">
                <a:sym typeface="+mn-ea"/>
              </a:rPr>
              <a:t>投票网站应用场景会使用到的</a:t>
            </a:r>
            <a:r>
              <a:rPr lang="en-US" altLang="zh-CN" sz="1600" b="1" dirty="0">
                <a:sym typeface="+mn-ea"/>
              </a:rPr>
              <a:t>Redis</a:t>
            </a:r>
            <a:r>
              <a:rPr lang="zh-CN" altLang="en-US" sz="1600" b="1" dirty="0">
                <a:sym typeface="+mn-ea"/>
              </a:rPr>
              <a:t>相关指令如下：</a:t>
            </a:r>
            <a:endParaRPr lang="zh-CN" altLang="en-US" sz="1350" dirty="0">
              <a:sym typeface="+mn-ea"/>
            </a:endParaRPr>
          </a:p>
          <a:p>
            <a:pPr marL="285750" lvl="1" indent="-28575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350" dirty="0">
                <a:sym typeface="+mn-ea"/>
              </a:rPr>
              <a:t>HASH</a:t>
            </a:r>
            <a:r>
              <a:rPr lang="zh-CN" altLang="en-US" sz="1350" dirty="0">
                <a:sym typeface="+mn-ea"/>
              </a:rPr>
              <a:t>类型命令：</a:t>
            </a:r>
            <a:r>
              <a:rPr lang="en-US" altLang="zh-CN" sz="1350" dirty="0">
                <a:sym typeface="+mn-ea"/>
              </a:rPr>
              <a:t>hset  hincrBy  hgetAll   expire</a:t>
            </a:r>
            <a:endParaRPr lang="en-US" altLang="zh-CN" sz="1350" dirty="0">
              <a:sym typeface="+mn-ea"/>
            </a:endParaRPr>
          </a:p>
          <a:p>
            <a:pPr marL="285750" lvl="1" indent="-28575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350" dirty="0">
                <a:sym typeface="+mn-ea"/>
              </a:rPr>
              <a:t>SET</a:t>
            </a:r>
            <a:r>
              <a:rPr lang="zh-CN" altLang="en-US" sz="1350" dirty="0">
                <a:sym typeface="+mn-ea"/>
              </a:rPr>
              <a:t>集合命令：sadd  </a:t>
            </a:r>
            <a:r>
              <a:rPr lang="en-US" altLang="zh-CN" sz="1350" dirty="0">
                <a:sym typeface="+mn-ea"/>
              </a:rPr>
              <a:t>smembers</a:t>
            </a:r>
            <a:endParaRPr lang="en-US" altLang="zh-CN" sz="1350" dirty="0">
              <a:sym typeface="+mn-ea"/>
            </a:endParaRPr>
          </a:p>
          <a:p>
            <a:pPr marL="285750" lvl="1" indent="-28575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1350" dirty="0">
                <a:sym typeface="+mn-ea"/>
              </a:rPr>
              <a:t>ZSET</a:t>
            </a:r>
            <a:r>
              <a:rPr lang="zh-CN" altLang="en-US" sz="1350" dirty="0">
                <a:sym typeface="+mn-ea"/>
              </a:rPr>
              <a:t>集合命令：</a:t>
            </a:r>
            <a:r>
              <a:rPr lang="en-US" altLang="zh-CN" sz="1350" dirty="0">
                <a:sym typeface="+mn-ea"/>
              </a:rPr>
              <a:t>zadd   zscore  zincrby  zrevrange</a:t>
            </a:r>
            <a:endParaRPr lang="en-US" altLang="zh-CN" sz="1350" dirty="0">
              <a:sym typeface="+mn-ea"/>
            </a:endParaRPr>
          </a:p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350" dirty="0"/>
          </a:p>
          <a:p>
            <a:pPr marL="400050" lvl="2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1125" dirty="0"/>
          </a:p>
          <a:p>
            <a:pPr marL="285750" lvl="1" indent="-28575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135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188085" y="516255"/>
            <a:ext cx="2630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三、应用场景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/>
          <p:nvPr/>
        </p:nvSpPr>
        <p:spPr>
          <a:xfrm>
            <a:off x="2144" y="255905"/>
            <a:ext cx="61317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10</a:t>
            </a:r>
            <a:endParaRPr lang="en-US" altLang="zh-CN" sz="27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839946" y="1017429"/>
            <a:ext cx="7091363" cy="3033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40000"/>
              </a:lnSpc>
            </a:pPr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Key-Value键值对：</a:t>
            </a:r>
            <a:endParaRPr lang="zh-CN" altLang="en-US" sz="135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比如</a:t>
            </a:r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set </a:t>
            </a:r>
            <a:r>
              <a:rPr lang="en-US" altLang="zh-CN" sz="135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key </a:t>
            </a:r>
            <a:r>
              <a:rPr lang="en-US" altLang="zh-CN" sz="135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value</a:t>
            </a:r>
            <a:endParaRPr lang="zh-CN" altLang="en-US" sz="135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350" dirty="0"/>
              <a:t>        </a:t>
            </a:r>
            <a:endParaRPr lang="en-US" altLang="zh-CN" sz="135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350" dirty="0"/>
              <a:t>       key</a:t>
            </a:r>
            <a:r>
              <a:rPr lang="zh-CN" altLang="en-US" sz="1350" dirty="0"/>
              <a:t>的设计：一般以业务、功能模块或表名开头，后跟主键（或能表示数据唯一性的值）</a:t>
            </a:r>
            <a:endParaRPr lang="zh-CN" altLang="en-US" sz="135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350" dirty="0"/>
              <a:t>     </a:t>
            </a:r>
            <a:endParaRPr lang="zh-CN" altLang="en-US" sz="135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350" dirty="0"/>
              <a:t>      例子：用户模块，其中用户</a:t>
            </a:r>
            <a:r>
              <a:rPr lang="en-US" altLang="zh-CN" sz="1350" dirty="0"/>
              <a:t>ID  001</a:t>
            </a:r>
            <a:r>
              <a:rPr lang="zh-CN" altLang="en-US" sz="1350" dirty="0"/>
              <a:t>， 用户名称 </a:t>
            </a:r>
            <a:r>
              <a:rPr lang="en-US" altLang="zh-CN" sz="1350" dirty="0"/>
              <a:t>James</a:t>
            </a:r>
            <a:r>
              <a:rPr lang="zh-CN" altLang="en-US" sz="1350" dirty="0"/>
              <a:t>，那么</a:t>
            </a:r>
            <a:r>
              <a:rPr lang="en-US" altLang="zh-CN" sz="1350" dirty="0"/>
              <a:t>Key</a:t>
            </a:r>
            <a:r>
              <a:rPr lang="zh-CN" altLang="en-US" sz="1350" dirty="0"/>
              <a:t>如何设计？</a:t>
            </a:r>
            <a:endParaRPr lang="zh-CN" altLang="en-US" sz="135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350" dirty="0"/>
              <a:t>                </a:t>
            </a:r>
            <a:r>
              <a:rPr lang="en-US" altLang="zh-CN" sz="1350" dirty="0"/>
              <a:t>set </a:t>
            </a:r>
            <a:r>
              <a:rPr lang="en-US" altLang="zh-CN" sz="1350" dirty="0">
                <a:solidFill>
                  <a:srgbClr val="FF0000"/>
                </a:solidFill>
              </a:rPr>
              <a:t>user:001:name</a:t>
            </a:r>
            <a:r>
              <a:rPr lang="en-US" altLang="zh-CN" sz="1350" dirty="0"/>
              <a:t>  james    </a:t>
            </a:r>
            <a:endParaRPr lang="en-US" altLang="zh-CN" sz="135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350" dirty="0"/>
              <a:t>                key</a:t>
            </a:r>
            <a:r>
              <a:rPr lang="zh-CN" altLang="en-US" sz="1350" dirty="0"/>
              <a:t>为  </a:t>
            </a:r>
            <a:r>
              <a:rPr lang="en-US" altLang="zh-CN" sz="1350" dirty="0">
                <a:solidFill>
                  <a:srgbClr val="FF0000"/>
                </a:solidFill>
                <a:sym typeface="+mn-ea"/>
              </a:rPr>
              <a:t>user:001:name</a:t>
            </a:r>
            <a:endParaRPr lang="en-US" altLang="zh-CN" sz="135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135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188085" y="516255"/>
            <a:ext cx="2764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设计思路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544" y="1313339"/>
            <a:ext cx="48050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350">
                <a:sym typeface="+mn-ea"/>
              </a:rPr>
              <a:t>已对</a:t>
            </a:r>
            <a:r>
              <a:rPr lang="en-US" altLang="zh-CN" sz="1350">
                <a:sym typeface="+mn-ea"/>
              </a:rPr>
              <a:t>002</a:t>
            </a:r>
            <a:r>
              <a:rPr lang="zh-CN" altLang="en-US" sz="1350">
                <a:sym typeface="+mn-ea"/>
              </a:rPr>
              <a:t>文章投票过的用户，使用</a:t>
            </a:r>
            <a:r>
              <a:rPr lang="en-US" altLang="zh-CN" sz="1350">
                <a:sym typeface="+mn-ea"/>
              </a:rPr>
              <a:t>SET</a:t>
            </a:r>
            <a:r>
              <a:rPr lang="zh-CN" altLang="en-US" sz="1350">
                <a:sym typeface="+mn-ea"/>
              </a:rPr>
              <a:t>存储（无序，不能重复）</a:t>
            </a:r>
            <a:endParaRPr lang="zh-CN" altLang="en-US" sz="135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0636" y="2936558"/>
            <a:ext cx="25426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350"/>
          </a:p>
          <a:p>
            <a:pPr algn="ctr"/>
            <a:r>
              <a:rPr lang="en-US" altLang="zh-CN" sz="1350"/>
              <a:t>voted:002</a:t>
            </a:r>
            <a:endParaRPr lang="en-US" altLang="zh-CN" sz="1350"/>
          </a:p>
        </p:txBody>
      </p:sp>
      <p:sp>
        <p:nvSpPr>
          <p:cNvPr id="4" name="椭圆 3"/>
          <p:cNvSpPr/>
          <p:nvPr/>
        </p:nvSpPr>
        <p:spPr>
          <a:xfrm>
            <a:off x="4967764" y="2315528"/>
            <a:ext cx="1148239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/>
              <a:t>user:001</a:t>
            </a:r>
            <a:endParaRPr lang="en-US" altLang="zh-CN" sz="1350"/>
          </a:p>
        </p:txBody>
      </p:sp>
      <p:sp>
        <p:nvSpPr>
          <p:cNvPr id="5" name="椭圆 4"/>
          <p:cNvSpPr/>
          <p:nvPr/>
        </p:nvSpPr>
        <p:spPr>
          <a:xfrm>
            <a:off x="6239351" y="2815590"/>
            <a:ext cx="108680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>
                <a:sym typeface="+mn-ea"/>
              </a:rPr>
              <a:t>user:002</a:t>
            </a:r>
            <a:endParaRPr lang="en-US" altLang="zh-CN" sz="1350"/>
          </a:p>
        </p:txBody>
      </p:sp>
      <p:sp>
        <p:nvSpPr>
          <p:cNvPr id="6" name="椭圆 5"/>
          <p:cNvSpPr/>
          <p:nvPr/>
        </p:nvSpPr>
        <p:spPr>
          <a:xfrm>
            <a:off x="4928711" y="3520440"/>
            <a:ext cx="12268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50">
                <a:sym typeface="+mn-ea"/>
              </a:rPr>
              <a:t>user:003</a:t>
            </a:r>
            <a:endParaRPr lang="en-US" altLang="zh-CN" sz="1350"/>
          </a:p>
        </p:txBody>
      </p:sp>
      <p:sp>
        <p:nvSpPr>
          <p:cNvPr id="8" name="椭圆 7"/>
          <p:cNvSpPr/>
          <p:nvPr/>
        </p:nvSpPr>
        <p:spPr>
          <a:xfrm>
            <a:off x="4504849" y="2043113"/>
            <a:ext cx="3132296" cy="2430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5809298" y="1766888"/>
            <a:ext cx="55435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/>
              <a:t>value</a:t>
            </a:r>
            <a:endParaRPr lang="en-US" altLang="zh-CN" sz="1350"/>
          </a:p>
        </p:txBody>
      </p:sp>
      <p:sp>
        <p:nvSpPr>
          <p:cNvPr id="10" name="文本框 9"/>
          <p:cNvSpPr txBox="1"/>
          <p:nvPr/>
        </p:nvSpPr>
        <p:spPr>
          <a:xfrm>
            <a:off x="2206943" y="2660333"/>
            <a:ext cx="41656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/>
              <a:t>key</a:t>
            </a:r>
            <a:endParaRPr lang="en-US" altLang="zh-CN" sz="135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831908" y="3296603"/>
            <a:ext cx="683895" cy="4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188085" y="51625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五、记录已投票用户，防重投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09283" y="1029335"/>
            <a:ext cx="6655118" cy="361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>
              <a:lnSpc>
                <a:spcPct val="130000"/>
              </a:lnSpc>
            </a:pPr>
            <a:r>
              <a:rPr lang="zh-CN" sz="13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3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ZSET</a:t>
            </a:r>
            <a:r>
              <a:rPr lang="zh-CN" sz="13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记录文章投票分</a:t>
            </a:r>
            <a:r>
              <a:rPr sz="13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lang="zh-CN" sz="13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，和按文章发布的时间戳（有序列，不能重复）</a:t>
            </a:r>
            <a:endParaRPr lang="zh-CN" altLang="en-US" sz="1350"/>
          </a:p>
        </p:txBody>
      </p:sp>
      <p:graphicFrame>
        <p:nvGraphicFramePr>
          <p:cNvPr id="3" name="表格 2"/>
          <p:cNvGraphicFramePr/>
          <p:nvPr/>
        </p:nvGraphicFramePr>
        <p:xfrm>
          <a:off x="4502468" y="2297748"/>
          <a:ext cx="281749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  <a:gridCol w="1341120"/>
              </a:tblGrid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score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member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1523192021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article:1</a:t>
                      </a:r>
                      <a:endParaRPr lang="en-US" altLang="zh-CN" sz="140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1523192441</a:t>
                      </a:r>
                      <a:endParaRPr lang="en-US" altLang="zh-C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article:2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1523192421</a:t>
                      </a:r>
                      <a:endParaRPr lang="en-US" altLang="zh-C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article:3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1523192411</a:t>
                      </a:r>
                      <a:endParaRPr lang="en-US" altLang="zh-C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article:4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1523192410</a:t>
                      </a:r>
                      <a:endParaRPr lang="en-US" altLang="zh-CN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article:5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83481" y="3152616"/>
            <a:ext cx="1679734" cy="46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/>
              <a:t>文章对应分值</a:t>
            </a:r>
            <a:endParaRPr lang="zh-CN" altLang="en-US" sz="1350"/>
          </a:p>
          <a:p>
            <a:pPr algn="ctr"/>
            <a:r>
              <a:rPr lang="en-US" altLang="zh-CN" sz="1350"/>
              <a:t>score:info</a:t>
            </a:r>
            <a:endParaRPr lang="en-US" altLang="zh-CN" sz="1350"/>
          </a:p>
        </p:txBody>
      </p:sp>
      <p:sp>
        <p:nvSpPr>
          <p:cNvPr id="5" name="文本框 4"/>
          <p:cNvSpPr txBox="1"/>
          <p:nvPr/>
        </p:nvSpPr>
        <p:spPr>
          <a:xfrm>
            <a:off x="1892141" y="2507298"/>
            <a:ext cx="6438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key</a:t>
            </a:r>
            <a:endParaRPr lang="en-US" altLang="zh-CN" sz="1350"/>
          </a:p>
        </p:txBody>
      </p:sp>
      <p:sp>
        <p:nvSpPr>
          <p:cNvPr id="6" name="文本框 5"/>
          <p:cNvSpPr txBox="1"/>
          <p:nvPr/>
        </p:nvSpPr>
        <p:spPr>
          <a:xfrm>
            <a:off x="5257800" y="1954371"/>
            <a:ext cx="6438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value</a:t>
            </a:r>
            <a:endParaRPr lang="en-US" altLang="zh-CN" sz="135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862739" y="3371215"/>
            <a:ext cx="1657350" cy="12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六、记录文章分值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/>
          <p:nvPr/>
        </p:nvSpPr>
        <p:spPr>
          <a:xfrm>
            <a:off x="2144" y="399415"/>
            <a:ext cx="61317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7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14</a:t>
            </a:r>
            <a:endParaRPr lang="en-US" altLang="zh-CN" sz="27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5127" name="矩形 2"/>
          <p:cNvSpPr/>
          <p:nvPr/>
        </p:nvSpPr>
        <p:spPr>
          <a:xfrm>
            <a:off x="321469" y="1895475"/>
            <a:ext cx="2415064" cy="402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/>
              <a:t>使用</a:t>
            </a:r>
            <a:r>
              <a:rPr lang="en-US" altLang="zh-CN" sz="1350" dirty="0"/>
              <a:t>HASH</a:t>
            </a:r>
            <a:r>
              <a:rPr lang="zh-CN" altLang="en-US" sz="1350" dirty="0"/>
              <a:t>来存储文章信息</a:t>
            </a:r>
            <a:endParaRPr lang="zh-CN" altLang="en-US" sz="135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96253" y="2255044"/>
            <a:ext cx="2145506" cy="1539240"/>
            <a:chOff x="811" y="2935"/>
            <a:chExt cx="4505" cy="3232"/>
          </a:xfrm>
        </p:grpSpPr>
        <p:sp>
          <p:nvSpPr>
            <p:cNvPr id="7" name="圆角矩形 6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50" y="2935"/>
              <a:ext cx="160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article:1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54" y="2946"/>
              <a:ext cx="109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hash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60" y="3513"/>
              <a:ext cx="96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title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55" y="3524"/>
              <a:ext cx="182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road west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0" y="4049"/>
              <a:ext cx="90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link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45" y="4060"/>
              <a:ext cx="176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http://url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1" y="4501"/>
              <a:ext cx="131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poster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56" y="4512"/>
              <a:ext cx="166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user:231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93" y="4974"/>
              <a:ext cx="105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time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88" y="4985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133244533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93" y="5478"/>
              <a:ext cx="116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votes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88" y="5489"/>
              <a:ext cx="93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120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925" y="3466"/>
              <a:ext cx="0" cy="2499"/>
            </a:xfrm>
            <a:prstGeom prst="line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"/>
          <p:cNvSpPr/>
          <p:nvPr/>
        </p:nvSpPr>
        <p:spPr>
          <a:xfrm>
            <a:off x="3333750" y="1880235"/>
            <a:ext cx="2618423" cy="714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/>
              <a:t>使用</a:t>
            </a:r>
            <a:r>
              <a:rPr lang="en-US" altLang="zh-CN" sz="1350" dirty="0"/>
              <a:t>ZSET</a:t>
            </a:r>
            <a:r>
              <a:rPr lang="zh-CN" altLang="en-US" sz="1350" dirty="0"/>
              <a:t>按文章发布时间排序</a:t>
            </a:r>
            <a:endParaRPr lang="zh-CN" altLang="en-US" sz="135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449003" y="2255044"/>
            <a:ext cx="2130266" cy="1539240"/>
            <a:chOff x="811" y="2935"/>
            <a:chExt cx="4473" cy="3232"/>
          </a:xfrm>
        </p:grpSpPr>
        <p:sp>
          <p:nvSpPr>
            <p:cNvPr id="26" name="圆角矩形 25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49" y="2935"/>
              <a:ext cx="107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time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454" y="2946"/>
              <a:ext cx="9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60" y="3513"/>
              <a:ext cx="19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article:001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55" y="3524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163276533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0" y="4049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article:002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5" y="4060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133244533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61" y="4501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256" y="4512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174244263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2925" y="3466"/>
              <a:ext cx="0" cy="2499"/>
            </a:xfrm>
            <a:prstGeom prst="line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80309" y="2250758"/>
            <a:ext cx="2119313" cy="1539240"/>
            <a:chOff x="811" y="2935"/>
            <a:chExt cx="4450" cy="3232"/>
          </a:xfrm>
        </p:grpSpPr>
        <p:sp>
          <p:nvSpPr>
            <p:cNvPr id="38" name="圆角矩形 37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049" y="2935"/>
              <a:ext cx="131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scores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54" y="2946"/>
              <a:ext cx="9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60" y="3513"/>
              <a:ext cx="19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article:001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10" y="3524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174276543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50" y="4049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article:002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00" y="4060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136445273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60" y="4482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1" y="4512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139445679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925" y="3466"/>
              <a:ext cx="0" cy="2499"/>
            </a:xfrm>
            <a:prstGeom prst="line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2"/>
          <p:cNvSpPr/>
          <p:nvPr/>
        </p:nvSpPr>
        <p:spPr>
          <a:xfrm>
            <a:off x="6159341" y="1855470"/>
            <a:ext cx="2618423" cy="402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1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dirty="0"/>
              <a:t>使用</a:t>
            </a:r>
            <a:r>
              <a:rPr lang="en-US" altLang="zh-CN" sz="1350" dirty="0"/>
              <a:t>ZSET</a:t>
            </a:r>
            <a:r>
              <a:rPr lang="zh-CN" altLang="en-US" sz="1350" dirty="0"/>
              <a:t>按文章评分排序</a:t>
            </a:r>
            <a:endParaRPr lang="zh-CN" altLang="en-US" sz="135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188085" y="516255"/>
            <a:ext cx="2630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缓存设计实战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/>
          <p:nvPr/>
        </p:nvSpPr>
        <p:spPr>
          <a:xfrm>
            <a:off x="1158399" y="1082516"/>
            <a:ext cx="5567839" cy="402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1350" b="1" dirty="0">
                <a:solidFill>
                  <a:srgbClr val="FF0000"/>
                </a:solidFill>
              </a:rPr>
              <a:t>A</a:t>
            </a:r>
            <a:r>
              <a:rPr lang="zh-CN" altLang="en-US" sz="1350" b="1" dirty="0">
                <a:solidFill>
                  <a:srgbClr val="FF0000"/>
                </a:solidFill>
              </a:rPr>
              <a:t>〉</a:t>
            </a:r>
            <a:r>
              <a:rPr lang="en-US" altLang="zh-CN" sz="1350" dirty="0"/>
              <a:t>004</a:t>
            </a:r>
            <a:r>
              <a:rPr lang="zh-CN" altLang="en-US" sz="1350" dirty="0"/>
              <a:t>号用户对文章</a:t>
            </a:r>
            <a:r>
              <a:rPr lang="en-US" altLang="zh-CN" sz="1350" dirty="0"/>
              <a:t>article:002</a:t>
            </a:r>
            <a:r>
              <a:rPr lang="zh-CN" altLang="en-US" sz="1350" dirty="0"/>
              <a:t>投了</a:t>
            </a:r>
            <a:r>
              <a:rPr lang="en-US" altLang="zh-CN" sz="1350" dirty="0"/>
              <a:t>1</a:t>
            </a:r>
            <a:r>
              <a:rPr lang="zh-CN" altLang="en-US" sz="1350" dirty="0"/>
              <a:t>张票，文章的评分增加了</a:t>
            </a:r>
            <a:r>
              <a:rPr lang="en-US" altLang="zh-CN" sz="1350" dirty="0"/>
              <a:t>400</a:t>
            </a:r>
            <a:endParaRPr lang="en-US" altLang="zh-CN" sz="135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565616" y="1518603"/>
            <a:ext cx="2119313" cy="1539240"/>
            <a:chOff x="811" y="2935"/>
            <a:chExt cx="4450" cy="3232"/>
          </a:xfrm>
        </p:grpSpPr>
        <p:sp>
          <p:nvSpPr>
            <p:cNvPr id="51" name="圆角矩形 50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049" y="2935"/>
              <a:ext cx="119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scoes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454" y="2946"/>
              <a:ext cx="9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0" y="3513"/>
              <a:ext cx="19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article:001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210" y="3524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174276543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50" y="4049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article:002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200" y="4060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136445</a:t>
              </a:r>
              <a:r>
                <a:rPr lang="en-US" altLang="zh-CN" sz="1350" b="1">
                  <a:solidFill>
                    <a:srgbClr val="FF0000"/>
                  </a:solidFill>
                  <a:sym typeface="+mn-ea"/>
                </a:rPr>
                <a:t>673</a:t>
              </a:r>
              <a:endParaRPr lang="en-US" altLang="zh-CN" sz="135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61" y="4501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211" y="4512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139445679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925" y="3466"/>
              <a:ext cx="0" cy="2499"/>
            </a:xfrm>
            <a:prstGeom prst="line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1288891" y="1548130"/>
            <a:ext cx="2119313" cy="1539240"/>
            <a:chOff x="811" y="2935"/>
            <a:chExt cx="4450" cy="3232"/>
          </a:xfrm>
        </p:grpSpPr>
        <p:sp>
          <p:nvSpPr>
            <p:cNvPr id="63" name="圆角矩形 62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049" y="2935"/>
              <a:ext cx="119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scoes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454" y="2946"/>
              <a:ext cx="97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60" y="3513"/>
              <a:ext cx="19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article:001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210" y="3524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174276543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050" y="4049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</a:t>
              </a:r>
              <a:r>
                <a:rPr lang="en-US" altLang="zh-CN" sz="1350" b="1">
                  <a:solidFill>
                    <a:schemeClr val="bg1"/>
                  </a:solidFill>
                  <a:sym typeface="+mn-ea"/>
                </a:rPr>
                <a:t>002</a:t>
              </a:r>
              <a:endParaRPr lang="en-US" altLang="zh-CN" sz="1350" b="1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200" y="4060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136445</a:t>
              </a:r>
              <a:r>
                <a:rPr lang="en-US" altLang="zh-CN" sz="1350" b="1">
                  <a:solidFill>
                    <a:srgbClr val="FF0000"/>
                  </a:solidFill>
                  <a:sym typeface="+mn-ea"/>
                </a:rPr>
                <a:t>273</a:t>
              </a:r>
              <a:endParaRPr lang="en-US" altLang="zh-CN" sz="135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61" y="4501"/>
              <a:ext cx="1941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article:003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11" y="4512"/>
              <a:ext cx="202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139445679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2925" y="3466"/>
              <a:ext cx="0" cy="2499"/>
            </a:xfrm>
            <a:prstGeom prst="line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V="1">
            <a:off x="3465354" y="2217261"/>
            <a:ext cx="2091690" cy="476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31253" y="3273108"/>
            <a:ext cx="5567839" cy="402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sz="1350" b="1" dirty="0">
                <a:solidFill>
                  <a:srgbClr val="FF0000"/>
                </a:solidFill>
              </a:rPr>
              <a:t>B</a:t>
            </a:r>
            <a:r>
              <a:rPr lang="zh-CN" altLang="en-US" sz="1350" b="1" dirty="0">
                <a:solidFill>
                  <a:srgbClr val="FF0000"/>
                </a:solidFill>
              </a:rPr>
              <a:t>〉</a:t>
            </a:r>
            <a:r>
              <a:rPr lang="en-US" sz="1350" dirty="0"/>
              <a:t>004</a:t>
            </a:r>
            <a:r>
              <a:rPr lang="zh-CN" altLang="en-US" sz="1350" dirty="0"/>
              <a:t>号用户对</a:t>
            </a:r>
            <a:r>
              <a:rPr lang="en-US" altLang="zh-CN" sz="1350" dirty="0"/>
              <a:t>article:002</a:t>
            </a:r>
            <a:r>
              <a:rPr lang="zh-CN" altLang="en-US" sz="1350" dirty="0"/>
              <a:t>文章投票后，会被追加到已投票用户名单里</a:t>
            </a:r>
            <a:endParaRPr lang="zh-CN" altLang="en-US" sz="1350" dirty="0"/>
          </a:p>
        </p:txBody>
      </p:sp>
      <p:grpSp>
        <p:nvGrpSpPr>
          <p:cNvPr id="76" name="组合 75"/>
          <p:cNvGrpSpPr/>
          <p:nvPr/>
        </p:nvGrpSpPr>
        <p:grpSpPr>
          <a:xfrm>
            <a:off x="1268889" y="3678396"/>
            <a:ext cx="2119313" cy="1539240"/>
            <a:chOff x="811" y="2935"/>
            <a:chExt cx="4450" cy="3232"/>
          </a:xfrm>
        </p:grpSpPr>
        <p:sp>
          <p:nvSpPr>
            <p:cNvPr id="77" name="圆角矩形 76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049" y="2935"/>
              <a:ext cx="188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voted:002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454" y="2946"/>
              <a:ext cx="83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094" y="3843"/>
              <a:ext cx="166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user:001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84" y="4379"/>
              <a:ext cx="1663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user:002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95" y="4831"/>
              <a:ext cx="1663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user:003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</p:grpSp>
      <p:cxnSp>
        <p:nvCxnSpPr>
          <p:cNvPr id="84" name="直接箭头连接符 83"/>
          <p:cNvCxnSpPr/>
          <p:nvPr/>
        </p:nvCxnSpPr>
        <p:spPr>
          <a:xfrm flipV="1">
            <a:off x="3445351" y="4336098"/>
            <a:ext cx="2091690" cy="476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5555139" y="3679349"/>
            <a:ext cx="2119313" cy="1539240"/>
            <a:chOff x="811" y="2935"/>
            <a:chExt cx="4450" cy="3232"/>
          </a:xfrm>
        </p:grpSpPr>
        <p:sp>
          <p:nvSpPr>
            <p:cNvPr id="86" name="圆角矩形 85"/>
            <p:cNvSpPr/>
            <p:nvPr/>
          </p:nvSpPr>
          <p:spPr>
            <a:xfrm>
              <a:off x="811" y="2978"/>
              <a:ext cx="4450" cy="31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V="1">
              <a:off x="897" y="3422"/>
              <a:ext cx="4293" cy="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049" y="2935"/>
              <a:ext cx="1885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voted:002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454" y="2946"/>
              <a:ext cx="83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 b="1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set</a:t>
              </a:r>
              <a:endParaRPr lang="en-US" altLang="zh-CN" sz="1350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094" y="3843"/>
              <a:ext cx="166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>
                  <a:solidFill>
                    <a:schemeClr val="bg1"/>
                  </a:solidFill>
                </a:rPr>
                <a:t>user:001</a:t>
              </a:r>
              <a:endParaRPr lang="en-US" altLang="zh-CN" sz="135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084" y="4379"/>
              <a:ext cx="1663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user:002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095" y="4831"/>
              <a:ext cx="1663" cy="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350">
                  <a:solidFill>
                    <a:schemeClr val="bg1"/>
                  </a:solidFill>
                  <a:sym typeface="+mn-ea"/>
                </a:rPr>
                <a:t>user:003</a:t>
              </a:r>
              <a:endParaRPr lang="en-US" altLang="zh-CN" sz="1350">
                <a:solidFill>
                  <a:schemeClr val="bg1"/>
                </a:solidFill>
                <a:sym typeface="+mn-ea"/>
              </a:endParaRPr>
            </a:p>
            <a:p>
              <a:endParaRPr lang="en-US" altLang="zh-CN" sz="135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6167596" y="4782344"/>
            <a:ext cx="7988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350" b="1">
                <a:solidFill>
                  <a:srgbClr val="FF0000"/>
                </a:solidFill>
                <a:sym typeface="+mn-ea"/>
              </a:rPr>
              <a:t>user:004</a:t>
            </a:r>
            <a:endParaRPr lang="en-US" altLang="zh-CN" sz="1350" b="1">
              <a:solidFill>
                <a:srgbClr val="FF0000"/>
              </a:solidFill>
              <a:sym typeface="+mn-ea"/>
            </a:endParaRPr>
          </a:p>
          <a:p>
            <a:endParaRPr lang="en-US" altLang="zh-CN" sz="135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八、缓存数据变化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演示</Application>
  <PresentationFormat>全屏显示(4:3)</PresentationFormat>
  <Paragraphs>281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方正兰亭超细黑简体</vt:lpstr>
      <vt:lpstr>楷体</vt:lpstr>
      <vt:lpstr>Arial Unicode MS</vt:lpstr>
      <vt:lpstr>黑体</vt:lpstr>
      <vt:lpstr>Segoe Print</vt:lpstr>
      <vt:lpstr>Office 主题​​</vt:lpstr>
      <vt:lpstr>PowerPoint 演示文稿</vt:lpstr>
      <vt:lpstr>文章投票功能模块需求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1184</cp:revision>
  <dcterms:created xsi:type="dcterms:W3CDTF">2014-11-09T01:07:00Z</dcterms:created>
  <dcterms:modified xsi:type="dcterms:W3CDTF">2018-12-25T11:11:55Z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