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291" r:id="rId4"/>
    <p:sldId id="395" r:id="rId5"/>
    <p:sldId id="385" r:id="rId6"/>
    <p:sldId id="387" r:id="rId7"/>
    <p:sldId id="388" r:id="rId8"/>
    <p:sldId id="386" r:id="rId9"/>
    <p:sldId id="389" r:id="rId10"/>
    <p:sldId id="396" r:id="rId11"/>
    <p:sldId id="393" r:id="rId13"/>
    <p:sldId id="32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474" y="-108"/>
      </p:cViewPr>
      <p:guideLst>
        <p:guide orient="horz" pos="20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21360" y="2561590"/>
            <a:ext cx="10312400" cy="1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en-US" altLang="zh-CN" sz="360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Redis+Lua</a:t>
            </a:r>
            <a:r>
              <a:rPr lang="zh-CN" altLang="en-US" sz="360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抢红包实战</a:t>
            </a:r>
            <a:endParaRPr lang="zh-CN" altLang="en-US" sz="360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30000"/>
              </a:lnSpc>
            </a:pPr>
            <a:r>
              <a:rPr lang="zh-CN" altLang="en-US" sz="360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360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2985" y="1658620"/>
            <a:ext cx="52800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3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3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James</a:t>
            </a:r>
            <a:endParaRPr lang="en-US" altLang="zh-CN" sz="3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14" y="6560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3682580" y="5355947"/>
            <a:ext cx="4646507" cy="368300"/>
            <a:chOff x="4060522" y="5762295"/>
            <a:chExt cx="4646507" cy="368300"/>
          </a:xfrm>
        </p:grpSpPr>
        <p:grpSp>
          <p:nvGrpSpPr>
            <p:cNvPr id="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768144"/>
              <a:ext cx="360000" cy="360000"/>
              <a:chOff x="4248" y="3232"/>
              <a:chExt cx="600" cy="599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auto">
              <a:xfrm>
                <a:off x="4248" y="3232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" name="Group 16"/>
              <p:cNvGrpSpPr/>
              <p:nvPr/>
            </p:nvGrpSpPr>
            <p:grpSpPr bwMode="auto">
              <a:xfrm>
                <a:off x="4441" y="3368"/>
                <a:ext cx="215" cy="409"/>
                <a:chOff x="4441" y="3368"/>
                <a:chExt cx="215" cy="409"/>
              </a:xfrm>
            </p:grpSpPr>
            <p:sp>
              <p:nvSpPr>
                <p:cNvPr id="13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368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" name="Freeform 18"/>
                <p:cNvSpPr/>
                <p:nvPr/>
              </p:nvSpPr>
              <p:spPr bwMode="auto">
                <a:xfrm>
                  <a:off x="4441" y="3555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762295"/>
              <a:ext cx="429577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defTabSz="1218565"/>
              <a:r>
                <a:rPr lang="zh-CN" altLang="en-US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享学课堂</a:t>
              </a:r>
              <a:r>
                <a:rPr lang="en-US" altLang="zh-CN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James</a:t>
              </a:r>
              <a:r>
                <a:rPr lang="zh-CN" altLang="en-US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 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1076258117</a:t>
              </a:r>
              <a:endPara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/>
          <p:nvPr/>
        </p:nvSpPr>
        <p:spPr>
          <a:xfrm>
            <a:off x="3064510" y="1680210"/>
            <a:ext cx="5202555" cy="1291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  毕！</a:t>
            </a:r>
            <a:endParaRPr lang="zh-CN" altLang="en-US" sz="3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87115" y="4079875"/>
            <a:ext cx="4267200" cy="125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eaLnBrk="1" hangingPunct="1">
              <a:lnSpc>
                <a:spcPct val="140000"/>
              </a:lnSpc>
              <a:spcBef>
                <a:spcPct val="0"/>
              </a:spcBef>
              <a:buNone/>
            </a:pPr>
            <a:endParaRPr lang="zh-CN" altLang="en-US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享学课堂JamesQQ：1076258117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84625" y="3255010"/>
            <a:ext cx="37045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James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829" y="371042"/>
            <a:ext cx="5543917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业务需求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322749" y="1643653"/>
            <a:ext cx="11652140" cy="331978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14300" lvl="2">
              <a:lnSpc>
                <a:spcPct val="21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将所有红包全部存储到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Redis (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红包池子的概念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1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用户抢了多少红包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记录红包被抢的详情信息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1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3,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用户只能抢一次红包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不能重复抢红包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1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4,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........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14300" lvl="2">
              <a:lnSpc>
                <a:spcPct val="210000"/>
              </a:lnSpc>
              <a:spcBef>
                <a:spcPct val="0"/>
              </a:spcBef>
              <a:buClr>
                <a:srgbClr val="FFC000"/>
              </a:buClr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59678" y="380567"/>
            <a:ext cx="77250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抢红包实战预热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318875" y="952098"/>
            <a:ext cx="11350211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14300" lvl="2" indent="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+mj-lt"/>
              <a:buNone/>
            </a:pP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队列：将</a:t>
            </a: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个红包放到</a:t>
            </a: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队列中，用来初始化红包池子</a:t>
            </a: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29235" y="2091055"/>
            <a:ext cx="11913235" cy="3355975"/>
            <a:chOff x="361" y="3908"/>
            <a:chExt cx="18761" cy="5285"/>
          </a:xfrm>
        </p:grpSpPr>
        <p:sp>
          <p:nvSpPr>
            <p:cNvPr id="2" name="矩形 1"/>
            <p:cNvSpPr/>
            <p:nvPr/>
          </p:nvSpPr>
          <p:spPr>
            <a:xfrm>
              <a:off x="361" y="5599"/>
              <a:ext cx="2295" cy="1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/>
                <a:t>hongBaoPoolKey</a:t>
              </a:r>
              <a:endParaRPr lang="en-US" altLang="zh-CN" sz="1200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6" y="3938"/>
              <a:ext cx="103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key</a:t>
              </a:r>
              <a:endParaRPr lang="en-US" altLang="zh-CN" sz="2400" b="1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15683" y="7190"/>
              <a:ext cx="612" cy="1181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5474" y="8371"/>
              <a:ext cx="364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/>
                <a:t>按顺序从队列右依次取红包</a:t>
              </a:r>
              <a:endParaRPr lang="zh-CN" altLang="en-US" sz="1400"/>
            </a:p>
            <a:p>
              <a:endParaRPr lang="en-US" altLang="zh-CN" sz="140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9453" y="6211"/>
              <a:ext cx="1071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5889" y="6211"/>
              <a:ext cx="1071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11665" y="6211"/>
              <a:ext cx="1071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7433" y="5047"/>
              <a:ext cx="11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红包</a:t>
              </a:r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181" y="5047"/>
              <a:ext cx="11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红包</a:t>
              </a:r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763" y="5056"/>
              <a:ext cx="11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红包</a:t>
              </a:r>
              <a:r>
                <a:rPr lang="en-US" altLang="zh-CN"/>
                <a:t>1</a:t>
              </a:r>
              <a:endParaRPr lang="en-US" altLang="zh-CN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7" y="5611"/>
              <a:ext cx="2575" cy="1078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3884" y="5046"/>
              <a:ext cx="12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红包</a:t>
              </a:r>
              <a:r>
                <a:rPr lang="en-US" altLang="zh-CN"/>
                <a:t>N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287" y="6743"/>
              <a:ext cx="269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/>
                <a:t>{id:rid_N, money:15}</a:t>
              </a:r>
              <a:endParaRPr lang="en-US" sz="1400"/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0" y="5611"/>
              <a:ext cx="2575" cy="1078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6900" y="6743"/>
              <a:ext cx="264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/>
                <a:t>{id:rid_4, money:12}</a:t>
              </a:r>
              <a:endParaRPr lang="en-US" sz="1400"/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64" y="5599"/>
              <a:ext cx="2575" cy="1078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0404" y="6731"/>
              <a:ext cx="249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/>
                <a:t>{id:rid_2, money:8}</a:t>
              </a:r>
              <a:endParaRPr lang="en-US" sz="1400"/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88" y="5575"/>
              <a:ext cx="2575" cy="1078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4028" y="6707"/>
              <a:ext cx="249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/>
                <a:t>{id:rid_1, money:9}</a:t>
              </a:r>
              <a:endParaRPr lang="en-US" sz="140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13039" y="6150"/>
              <a:ext cx="1071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6053" y="7678"/>
              <a:ext cx="1534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400" b="1">
                  <a:sym typeface="+mn-ea"/>
                </a:rPr>
                <a:t> </a:t>
              </a:r>
              <a:r>
                <a:rPr lang="zh-CN" altLang="en-US" sz="1400" b="1">
                  <a:sym typeface="+mn-ea"/>
                </a:rPr>
                <a:t>执行</a:t>
              </a:r>
              <a:r>
                <a:rPr lang="en-US" altLang="zh-CN" sz="1400" b="1">
                  <a:sym typeface="+mn-ea"/>
                </a:rPr>
                <a:t>rpop</a:t>
              </a:r>
              <a:endParaRPr lang="zh-CN" altLang="en-US" sz="1400" b="1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43" y="4593"/>
              <a:ext cx="13575" cy="2597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63" y="4593"/>
              <a:ext cx="2293" cy="259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139" y="3908"/>
              <a:ext cx="144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value</a:t>
              </a:r>
              <a:endParaRPr lang="en-US" altLang="zh-CN" sz="2400" b="1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229870" y="4579620"/>
            <a:ext cx="5119370" cy="1383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执行命令，如何将多个红包放到放到</a:t>
            </a:r>
            <a:r>
              <a:rPr lang="en-US" altLang="zh-CN" sz="1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hongBaoPool</a:t>
            </a:r>
            <a:r>
              <a:rPr lang="zh-CN" altLang="en-US" sz="1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中</a:t>
            </a:r>
            <a:endParaRPr lang="zh-CN" altLang="en-US" sz="1400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rgbClr val="FF0000"/>
                </a:solidFill>
              </a:rPr>
              <a:t>lpush  </a:t>
            </a:r>
            <a:r>
              <a:rPr lang="en-US" altLang="zh-CN" sz="1400" b="1"/>
              <a:t>hongBaoPoolKey  </a:t>
            </a:r>
            <a:r>
              <a:rPr lang="en-US" sz="1400" b="1">
                <a:solidFill>
                  <a:schemeClr val="accent1"/>
                </a:solidFill>
                <a:sym typeface="+mn-ea"/>
              </a:rPr>
              <a:t>{id:rid_1, money:9}</a:t>
            </a:r>
            <a:endParaRPr lang="en-US" sz="1400" b="1">
              <a:solidFill>
                <a:schemeClr val="accent1"/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rgbClr val="FF0000"/>
                </a:solidFill>
                <a:sym typeface="+mn-ea"/>
              </a:rPr>
              <a:t>lpush  </a:t>
            </a:r>
            <a:r>
              <a:rPr lang="en-US" altLang="zh-CN" sz="1400" b="1">
                <a:sym typeface="+mn-ea"/>
              </a:rPr>
              <a:t>hongBaoPoolKey  </a:t>
            </a:r>
            <a:r>
              <a:rPr lang="en-US" sz="1400" b="1">
                <a:solidFill>
                  <a:schemeClr val="accent1"/>
                </a:solidFill>
                <a:sym typeface="+mn-ea"/>
              </a:rPr>
              <a:t>{id:rid_2, money:8}</a:t>
            </a:r>
            <a:endParaRPr lang="en-US" altLang="zh-CN" sz="1400" b="1">
              <a:solidFill>
                <a:schemeClr val="accent1"/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rgbClr val="FF0000"/>
                </a:solidFill>
                <a:sym typeface="+mn-ea"/>
              </a:rPr>
              <a:t>lpush  </a:t>
            </a:r>
            <a:r>
              <a:rPr lang="en-US" altLang="zh-CN" sz="1400" b="1">
                <a:sym typeface="+mn-ea"/>
              </a:rPr>
              <a:t>hongBaoPoolKey  </a:t>
            </a:r>
            <a:r>
              <a:rPr lang="en-US" sz="1400" b="1">
                <a:solidFill>
                  <a:schemeClr val="accent1"/>
                </a:solidFill>
                <a:sym typeface="+mn-ea"/>
              </a:rPr>
              <a:t>{id:rid_3, money:12}</a:t>
            </a:r>
            <a:endParaRPr lang="zh-CN" altLang="en-US" sz="1400" b="1">
              <a:solidFill>
                <a:schemeClr val="accent1"/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rgbClr val="FF0000"/>
                </a:solidFill>
                <a:sym typeface="+mn-ea"/>
              </a:rPr>
              <a:t>lpush  </a:t>
            </a:r>
            <a:r>
              <a:rPr lang="en-US" altLang="zh-CN" sz="1400" b="1">
                <a:sym typeface="+mn-ea"/>
              </a:rPr>
              <a:t>hongBaoPoolKey  </a:t>
            </a:r>
            <a:r>
              <a:rPr lang="en-US" sz="1400" b="1">
                <a:solidFill>
                  <a:schemeClr val="accent1"/>
                </a:solidFill>
                <a:sym typeface="+mn-ea"/>
              </a:rPr>
              <a:t>{id:rid_N, money:15}</a:t>
            </a:r>
            <a:endParaRPr lang="en-US" altLang="zh-CN" sz="14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825990" y="5116195"/>
            <a:ext cx="220599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rpop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b="1">
                <a:sym typeface="+mn-ea"/>
              </a:rPr>
              <a:t>hongBaoPool</a:t>
            </a:r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0" y="4925060"/>
            <a:ext cx="4647565" cy="1304925"/>
          </a:xfrm>
          <a:prstGeom prst="rect">
            <a:avLst/>
          </a:prstGeom>
        </p:spPr>
      </p:pic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2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97778" y="371042"/>
            <a:ext cx="77250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抢红包实战用到的基础命令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318875" y="952098"/>
            <a:ext cx="11350211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14300" lvl="2" indent="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+mj-lt"/>
              <a:buNone/>
            </a:pPr>
            <a:r>
              <a:rPr 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类型：记录用户抢了多少钱</a:t>
            </a:r>
            <a:endParaRPr 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4615" y="2083435"/>
            <a:ext cx="11315700" cy="2162175"/>
            <a:chOff x="137" y="3908"/>
            <a:chExt cx="16681" cy="3405"/>
          </a:xfrm>
        </p:grpSpPr>
        <p:sp>
          <p:nvSpPr>
            <p:cNvPr id="2" name="矩形 1"/>
            <p:cNvSpPr/>
            <p:nvPr/>
          </p:nvSpPr>
          <p:spPr>
            <a:xfrm>
              <a:off x="137" y="5599"/>
              <a:ext cx="2746" cy="1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/>
                <a:t>hongBaoDetailListKey</a:t>
              </a:r>
              <a:endParaRPr lang="en-US" altLang="zh-CN" sz="1200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6" y="3938"/>
              <a:ext cx="103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key</a:t>
              </a:r>
              <a:endParaRPr lang="en-US" altLang="zh-CN" sz="2400" b="1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433" y="5047"/>
              <a:ext cx="11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用户</a:t>
              </a:r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181" y="5047"/>
              <a:ext cx="11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用户</a:t>
              </a:r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763" y="5056"/>
              <a:ext cx="11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用户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884" y="5046"/>
              <a:ext cx="12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用户</a:t>
              </a:r>
              <a:r>
                <a:rPr lang="en-US" altLang="zh-CN"/>
                <a:t>N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97" y="6728"/>
              <a:ext cx="345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/>
                <a:t>{id:rid_N, money:15,userId:N}</a:t>
              </a:r>
              <a:endParaRPr lang="en-US" sz="14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097" y="4593"/>
              <a:ext cx="13721" cy="2720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38" y="4593"/>
              <a:ext cx="2745" cy="272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139" y="3908"/>
              <a:ext cx="144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value</a:t>
              </a:r>
              <a:endParaRPr lang="en-US" altLang="zh-CN" sz="2400" b="1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229870" y="4579620"/>
            <a:ext cx="5472430" cy="1383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执行命令，如何将多个红包放到放到</a:t>
            </a:r>
            <a:r>
              <a:rPr lang="en-US" altLang="zh-CN" sz="1400" b="1">
                <a:sym typeface="+mn-ea"/>
              </a:rPr>
              <a:t>hongBaoDetailListKey </a:t>
            </a:r>
            <a:r>
              <a:rPr lang="zh-CN" altLang="en-US" sz="1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中</a:t>
            </a:r>
            <a:endParaRPr lang="zh-CN" altLang="en-US" sz="1400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rgbClr val="FF0000"/>
                </a:solidFill>
              </a:rPr>
              <a:t>lpush  </a:t>
            </a:r>
            <a:r>
              <a:rPr lang="en-US" altLang="zh-CN" sz="1400" b="1">
                <a:sym typeface="+mn-ea"/>
              </a:rPr>
              <a:t>hongBaoDetailListKey </a:t>
            </a:r>
            <a:r>
              <a:rPr lang="en-US" sz="1400">
                <a:sym typeface="+mn-ea"/>
              </a:rPr>
              <a:t>{id:rid_N, money:15,userId:N}</a:t>
            </a:r>
            <a:endParaRPr lang="en-US" sz="1400" b="1">
              <a:solidFill>
                <a:schemeClr val="accent1"/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rgbClr val="FF0000"/>
                </a:solidFill>
                <a:sym typeface="+mn-ea"/>
              </a:rPr>
              <a:t>lpush  </a:t>
            </a:r>
            <a:r>
              <a:rPr lang="en-US" altLang="zh-CN" sz="1400" b="1">
                <a:sym typeface="+mn-ea"/>
              </a:rPr>
              <a:t>hongBaoDetailListKey </a:t>
            </a:r>
            <a:r>
              <a:rPr lang="en-US" sz="1400">
                <a:sym typeface="+mn-ea"/>
              </a:rPr>
              <a:t>{id:rid_8, money:15,userId:3}</a:t>
            </a:r>
            <a:endParaRPr lang="en-US" sz="14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rgbClr val="FF0000"/>
                </a:solidFill>
                <a:sym typeface="+mn-ea"/>
              </a:rPr>
              <a:t>lpush  </a:t>
            </a:r>
            <a:r>
              <a:rPr lang="en-US" altLang="zh-CN" sz="1400" b="1">
                <a:sym typeface="+mn-ea"/>
              </a:rPr>
              <a:t>hongBaoDetailListKey </a:t>
            </a:r>
            <a:r>
              <a:rPr lang="en-US" sz="1400">
                <a:sym typeface="+mn-ea"/>
              </a:rPr>
              <a:t>{id:rid_3, money:15,userId:2}</a:t>
            </a:r>
            <a:endParaRPr lang="en-US" sz="14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rgbClr val="FF0000"/>
                </a:solidFill>
                <a:sym typeface="+mn-ea"/>
              </a:rPr>
              <a:t>lpush  </a:t>
            </a:r>
            <a:r>
              <a:rPr lang="en-US" altLang="zh-CN" sz="1400" b="1">
                <a:sym typeface="+mn-ea"/>
              </a:rPr>
              <a:t>hongBaoDetailListKey </a:t>
            </a:r>
            <a:r>
              <a:rPr lang="en-US" sz="1400">
                <a:sym typeface="+mn-ea"/>
              </a:rPr>
              <a:t>{id:rid_1, money:15,userId:1}</a:t>
            </a:r>
            <a:endParaRPr lang="en-US" altLang="zh-CN" sz="1400" b="1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70" y="4850765"/>
            <a:ext cx="4647565" cy="1304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89085" y="3853180"/>
            <a:ext cx="2422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{id:rid_1, money:15,userId:1}</a:t>
            </a:r>
            <a:endParaRPr 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6795135" y="3856355"/>
            <a:ext cx="2422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{id:rid_3, money:15,userId:2}</a:t>
            </a:r>
            <a:endParaRPr 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4416425" y="3875405"/>
            <a:ext cx="2422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{id:rid_8, money:15,userId:3}</a:t>
            </a:r>
            <a:endParaRPr 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185" y="3215640"/>
            <a:ext cx="666115" cy="655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8725" y="3173095"/>
            <a:ext cx="769620" cy="723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1735" y="3178810"/>
            <a:ext cx="657225" cy="657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6350" y="3093720"/>
            <a:ext cx="861695" cy="827405"/>
          </a:xfrm>
          <a:prstGeom prst="rect">
            <a:avLst/>
          </a:prstGeom>
        </p:spPr>
      </p:pic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3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07303" y="371042"/>
            <a:ext cx="77250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抢红包基础命令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318875" y="952098"/>
            <a:ext cx="11350211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14300" lvl="2" indent="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+mj-lt"/>
              <a:buNone/>
            </a:pP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类型：记录哪些用户已抢过红包，防止重复抢</a:t>
            </a:r>
            <a:endPara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4615" y="2102485"/>
            <a:ext cx="11315700" cy="2143125"/>
            <a:chOff x="137" y="3938"/>
            <a:chExt cx="16681" cy="3375"/>
          </a:xfrm>
        </p:grpSpPr>
        <p:sp>
          <p:nvSpPr>
            <p:cNvPr id="2" name="矩形 1"/>
            <p:cNvSpPr/>
            <p:nvPr/>
          </p:nvSpPr>
          <p:spPr>
            <a:xfrm>
              <a:off x="137" y="5599"/>
              <a:ext cx="2746" cy="1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ym typeface="+mn-ea"/>
                </a:rPr>
                <a:t>userIdRecordKey</a:t>
              </a:r>
              <a:r>
                <a:rPr lang="en-US" sz="1200">
                  <a:sym typeface="+mn-ea"/>
                </a:rPr>
                <a:t> </a:t>
              </a:r>
              <a:endParaRPr lang="en-US" altLang="zh-CN" sz="1200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6" y="3938"/>
              <a:ext cx="103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key</a:t>
              </a:r>
              <a:endParaRPr lang="en-US" altLang="zh-CN" sz="2400" b="1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433" y="5047"/>
              <a:ext cx="11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用户</a:t>
              </a:r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181" y="5047"/>
              <a:ext cx="11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用户</a:t>
              </a:r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763" y="5056"/>
              <a:ext cx="11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用户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884" y="5046"/>
              <a:ext cx="12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用户</a:t>
              </a:r>
              <a:r>
                <a:rPr lang="en-US" altLang="zh-CN"/>
                <a:t>N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435" y="6830"/>
              <a:ext cx="345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/>
                <a:t> 00N</a:t>
              </a:r>
              <a:r>
                <a:rPr lang="zh-CN" altLang="en-US" sz="1400"/>
                <a:t>号用户：</a:t>
              </a:r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43" y="4593"/>
              <a:ext cx="13575" cy="2720"/>
            </a:xfrm>
            <a:prstGeom prst="rect">
              <a:avLst/>
            </a:prstGeom>
            <a:noFill/>
            <a:ln w="254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38" y="4593"/>
              <a:ext cx="2745" cy="259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116" y="3938"/>
              <a:ext cx="306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field : value</a:t>
              </a:r>
              <a:endParaRPr lang="en-US" altLang="zh-CN" sz="2400" b="1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229870" y="4579620"/>
            <a:ext cx="5472430" cy="1383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执行命令，如何将多个红包放到放到</a:t>
            </a:r>
            <a:r>
              <a:rPr lang="en-US" altLang="zh-CN" sz="1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hongBaoPool</a:t>
            </a:r>
            <a:r>
              <a:rPr lang="zh-CN" altLang="en-US" sz="1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中</a:t>
            </a:r>
            <a:endParaRPr lang="zh-CN" altLang="en-US" sz="1400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 b="1">
                <a:solidFill>
                  <a:srgbClr val="FF0000"/>
                </a:solidFill>
              </a:rPr>
              <a:t>hset</a:t>
            </a:r>
            <a:r>
              <a:rPr lang="zh-CN" altLang="en-US" sz="1400" b="1">
                <a:solidFill>
                  <a:srgbClr val="FF0000"/>
                </a:solidFill>
              </a:rPr>
              <a:t>  </a:t>
            </a:r>
            <a:r>
              <a:rPr lang="en-US" altLang="zh-CN" sz="1400" b="1">
                <a:sym typeface="+mn-ea"/>
              </a:rPr>
              <a:t>userIdRecordKey</a:t>
            </a:r>
            <a:r>
              <a:rPr lang="en-US" sz="1400">
                <a:sym typeface="+mn-ea"/>
              </a:rPr>
              <a:t> 001 1</a:t>
            </a:r>
            <a:endParaRPr lang="en-US" sz="1400" b="1">
              <a:solidFill>
                <a:schemeClr val="accent1"/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 b="1">
                <a:solidFill>
                  <a:srgbClr val="FF0000"/>
                </a:solidFill>
                <a:sym typeface="+mn-ea"/>
              </a:rPr>
              <a:t>hset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sz="1400" b="1">
                <a:sym typeface="+mn-ea"/>
              </a:rPr>
              <a:t>userIdRecordKey</a:t>
            </a:r>
            <a:r>
              <a:rPr lang="en-US" sz="1400">
                <a:sym typeface="+mn-ea"/>
              </a:rPr>
              <a:t> 002 1</a:t>
            </a:r>
            <a:endParaRPr lang="en-US" sz="14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 b="1">
                <a:solidFill>
                  <a:srgbClr val="FF0000"/>
                </a:solidFill>
                <a:sym typeface="+mn-ea"/>
              </a:rPr>
              <a:t>hset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sz="1400" b="1">
                <a:sym typeface="+mn-ea"/>
              </a:rPr>
              <a:t>userIdRecordKey</a:t>
            </a:r>
            <a:r>
              <a:rPr lang="en-US" sz="1400">
                <a:sym typeface="+mn-ea"/>
              </a:rPr>
              <a:t> 003 1</a:t>
            </a:r>
            <a:endParaRPr lang="en-US" sz="14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 b="1">
                <a:solidFill>
                  <a:srgbClr val="FF0000"/>
                </a:solidFill>
                <a:sym typeface="+mn-ea"/>
              </a:rPr>
              <a:t>hset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sz="1400" b="1">
                <a:sym typeface="+mn-ea"/>
              </a:rPr>
              <a:t>userIdRecordKey</a:t>
            </a:r>
            <a:r>
              <a:rPr lang="en-US" sz="1400">
                <a:sym typeface="+mn-ea"/>
              </a:rPr>
              <a:t> 00N 1</a:t>
            </a:r>
            <a:endParaRPr lang="en-US" altLang="zh-CN" sz="14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5355" y="3896995"/>
            <a:ext cx="2422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ym typeface="+mn-ea"/>
              </a:rPr>
              <a:t> 001</a:t>
            </a:r>
            <a:r>
              <a:rPr lang="zh-CN" altLang="en-US" sz="1400">
                <a:sym typeface="+mn-ea"/>
              </a:rPr>
              <a:t>号用户：</a:t>
            </a:r>
            <a:r>
              <a:rPr lang="en-US" altLang="zh-CN" sz="1400">
                <a:sym typeface="+mn-ea"/>
              </a:rPr>
              <a:t>1</a:t>
            </a:r>
            <a:endParaRPr 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7345045" y="3875405"/>
            <a:ext cx="2422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ym typeface="+mn-ea"/>
              </a:rPr>
              <a:t> 002</a:t>
            </a:r>
            <a:r>
              <a:rPr lang="zh-CN" altLang="en-US" sz="1400">
                <a:sym typeface="+mn-ea"/>
              </a:rPr>
              <a:t>号用户：</a:t>
            </a:r>
            <a:r>
              <a:rPr lang="en-US" altLang="zh-CN" sz="1400">
                <a:sym typeface="+mn-ea"/>
              </a:rPr>
              <a:t>1</a:t>
            </a:r>
            <a:endParaRPr 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4673600" y="3921125"/>
            <a:ext cx="2422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ym typeface="+mn-ea"/>
              </a:rPr>
              <a:t> 003</a:t>
            </a:r>
            <a:r>
              <a:rPr lang="zh-CN" altLang="en-US" sz="1400">
                <a:sym typeface="+mn-ea"/>
              </a:rPr>
              <a:t>号用户：</a:t>
            </a:r>
            <a:r>
              <a:rPr lang="en-US" altLang="zh-CN" sz="1400">
                <a:sym typeface="+mn-ea"/>
              </a:rPr>
              <a:t>1</a:t>
            </a:r>
            <a:endParaRPr 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185" y="3215640"/>
            <a:ext cx="666115" cy="655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725" y="3173095"/>
            <a:ext cx="769620" cy="723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1735" y="3178810"/>
            <a:ext cx="657225" cy="657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6350" y="3093720"/>
            <a:ext cx="861695" cy="8274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60665" y="2058035"/>
            <a:ext cx="3893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用户</a:t>
            </a:r>
            <a:r>
              <a:rPr lang="en-US" altLang="zh-CN" sz="2400" b="1"/>
              <a:t>ID: 1  //1</a:t>
            </a:r>
            <a:r>
              <a:rPr lang="zh-CN" altLang="en-US" sz="2400" b="1"/>
              <a:t>表示已抢过了</a:t>
            </a:r>
            <a:endParaRPr lang="zh-CN" altLang="en-US" sz="2400" b="1"/>
          </a:p>
        </p:txBody>
      </p: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4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828" y="361517"/>
            <a:ext cx="77250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318875" y="923523"/>
            <a:ext cx="11350211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14300" lvl="2" indent="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+mj-lt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，先初始化红包池：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 indent="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+mj-lt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b="1">
                <a:solidFill>
                  <a:srgbClr val="FF0000"/>
                </a:solidFill>
                <a:sym typeface="+mn-ea"/>
              </a:rPr>
              <a:t>lpush  </a:t>
            </a:r>
            <a:r>
              <a:rPr lang="en-US" altLang="zh-CN" sz="1800" b="1">
                <a:sym typeface="+mn-ea"/>
              </a:rPr>
              <a:t>hongBaoPool  </a:t>
            </a:r>
            <a:r>
              <a:rPr lang="en-US" sz="1800" b="1">
                <a:solidFill>
                  <a:schemeClr val="accent1"/>
                </a:solidFill>
                <a:sym typeface="+mn-ea"/>
              </a:rPr>
              <a:t>{id:rid_1, money:9}  //</a:t>
            </a:r>
            <a:r>
              <a:rPr lang="zh-CN" altLang="en-US" sz="1800" b="1">
                <a:solidFill>
                  <a:schemeClr val="accent1"/>
                </a:solidFill>
                <a:sym typeface="+mn-ea"/>
              </a:rPr>
              <a:t>将</a:t>
            </a:r>
            <a:r>
              <a:rPr lang="en-US" altLang="zh-CN" sz="1800" b="1">
                <a:solidFill>
                  <a:schemeClr val="accent1"/>
                </a:solidFill>
                <a:sym typeface="+mn-ea"/>
              </a:rPr>
              <a:t>N</a:t>
            </a:r>
            <a:r>
              <a:rPr lang="zh-CN" altLang="en-US" sz="1800" b="1">
                <a:solidFill>
                  <a:schemeClr val="accent1"/>
                </a:solidFill>
                <a:sym typeface="+mn-ea"/>
              </a:rPr>
              <a:t>个红包信息放入</a:t>
            </a:r>
            <a:r>
              <a:rPr lang="en-US" altLang="zh-CN" sz="1800" b="1">
                <a:sym typeface="+mn-ea"/>
              </a:rPr>
              <a:t>hongBaoPool </a:t>
            </a:r>
            <a:r>
              <a:rPr lang="zh-CN" altLang="en-US" sz="1800" b="1">
                <a:sym typeface="+mn-ea"/>
              </a:rPr>
              <a:t>中</a:t>
            </a:r>
            <a:endParaRPr lang="zh-CN" altLang="en-US" sz="1800" b="1">
              <a:sym typeface="+mn-ea"/>
            </a:endParaRPr>
          </a:p>
          <a:p>
            <a:pPr marL="114300" lvl="2" indent="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+mj-lt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Lua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实现抢红包流程：</a:t>
            </a:r>
            <a:endParaRPr lang="zh-CN" altLang="en-US" sz="1800" b="1">
              <a:sym typeface="+mn-ea"/>
            </a:endParaRPr>
          </a:p>
          <a:p>
            <a:pPr marL="114300" lvl="2" indent="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+mj-lt"/>
              <a:buNone/>
            </a:pPr>
            <a:r>
              <a:rPr lang="zh-CN" altLang="en-US" sz="1800" b="1">
                <a:sym typeface="+mn-ea"/>
              </a:rPr>
              <a:t>      </a:t>
            </a:r>
            <a:endParaRPr lang="zh-CN" altLang="en-US" sz="18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71855" y="2880995"/>
            <a:ext cx="10020935" cy="3040380"/>
            <a:chOff x="1818" y="4917"/>
            <a:chExt cx="15781" cy="478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7" y="6742"/>
              <a:ext cx="1024" cy="983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818" y="6259"/>
              <a:ext cx="141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用户</a:t>
              </a:r>
              <a:r>
                <a:rPr lang="en-US" altLang="zh-CN" sz="1400"/>
                <a:t>1</a:t>
              </a:r>
              <a:r>
                <a:rPr lang="zh-CN" altLang="en-US" sz="1400"/>
                <a:t>号</a:t>
              </a:r>
              <a:endParaRPr lang="en-US" altLang="zh-CN" sz="1400"/>
            </a:p>
          </p:txBody>
        </p:sp>
        <p:cxnSp>
          <p:nvCxnSpPr>
            <p:cNvPr id="3" name="直接箭头连接符 2"/>
            <p:cNvCxnSpPr>
              <a:stCxn id="12" idx="3"/>
            </p:cNvCxnSpPr>
            <p:nvPr/>
          </p:nvCxnSpPr>
          <p:spPr>
            <a:xfrm>
              <a:off x="2981" y="7234"/>
              <a:ext cx="1776" cy="1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3342" y="6763"/>
              <a:ext cx="141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线程启动</a:t>
              </a:r>
              <a:endParaRPr lang="zh-CN" altLang="en-US" sz="1400"/>
            </a:p>
          </p:txBody>
        </p:sp>
        <p:sp>
          <p:nvSpPr>
            <p:cNvPr id="6" name="菱形 5"/>
            <p:cNvSpPr/>
            <p:nvPr/>
          </p:nvSpPr>
          <p:spPr>
            <a:xfrm>
              <a:off x="4757" y="6483"/>
              <a:ext cx="2973" cy="15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查询</a:t>
              </a:r>
              <a:r>
                <a:rPr lang="en-US" altLang="zh-CN" sz="1200"/>
                <a:t>1</a:t>
              </a:r>
              <a:r>
                <a:rPr lang="zh-CN" altLang="en-US" sz="1200"/>
                <a:t>号</a:t>
              </a:r>
              <a:endParaRPr lang="zh-CN" altLang="en-US" sz="1200"/>
            </a:p>
            <a:p>
              <a:pPr algn="ctr"/>
              <a:r>
                <a:rPr lang="zh-CN" altLang="en-US" sz="1200"/>
                <a:t>用户是否抢过</a:t>
              </a:r>
              <a:endParaRPr lang="zh-CN" altLang="en-US" sz="1200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 flipV="1">
              <a:off x="6216" y="5650"/>
              <a:ext cx="5" cy="8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6101" y="5879"/>
              <a:ext cx="141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已抢过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524" y="5030"/>
              <a:ext cx="1440" cy="6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结束当前用户</a:t>
              </a:r>
              <a:endParaRPr lang="zh-CN" altLang="en-US" sz="120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7730" y="7246"/>
              <a:ext cx="1776" cy="1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7910" y="6847"/>
              <a:ext cx="141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未抢过</a:t>
              </a:r>
              <a:endParaRPr lang="zh-CN" altLang="en-US" sz="12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506" y="6718"/>
              <a:ext cx="2915" cy="1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系统从</a:t>
              </a:r>
              <a:r>
                <a:rPr lang="en-US" altLang="zh-CN" sz="1200" b="1">
                  <a:solidFill>
                    <a:schemeClr val="accent2">
                      <a:lumMod val="60000"/>
                      <a:lumOff val="40000"/>
                    </a:schemeClr>
                  </a:solidFill>
                  <a:sym typeface="+mn-ea"/>
                </a:rPr>
                <a:t>hongBaoPool</a:t>
              </a:r>
              <a:r>
                <a:rPr lang="zh-CN" altLang="en-US" sz="1200" b="1">
                  <a:sym typeface="+mn-ea"/>
                </a:rPr>
                <a:t>红包池发出一个红包</a:t>
              </a:r>
              <a:endParaRPr lang="zh-CN" altLang="en-US" sz="1200" b="1">
                <a:sym typeface="+mn-ea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12400" y="7261"/>
              <a:ext cx="2284" cy="1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2421" y="6853"/>
              <a:ext cx="22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红包与用户</a:t>
              </a:r>
              <a:r>
                <a:rPr lang="en-US" altLang="zh-CN" sz="1200"/>
                <a:t>1</a:t>
              </a:r>
              <a:r>
                <a:rPr lang="zh-CN" altLang="en-US" sz="1200"/>
                <a:t>绑定</a:t>
              </a:r>
              <a:endParaRPr lang="zh-CN" altLang="en-US" sz="12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4684" y="6695"/>
              <a:ext cx="2915" cy="1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ym typeface="+mn-ea"/>
                </a:rPr>
                <a:t>系统将该用户记录到</a:t>
              </a:r>
              <a:r>
                <a:rPr lang="en-US" altLang="zh-CN" sz="1200" b="1">
                  <a:sym typeface="+mn-ea"/>
                </a:rPr>
                <a:t>userIdRecordKey</a:t>
              </a:r>
              <a:r>
                <a:rPr lang="en-US" sz="1200">
                  <a:sym typeface="+mn-ea"/>
                </a:rPr>
                <a:t> </a:t>
              </a:r>
              <a:r>
                <a:rPr lang="zh-CN" altLang="en-US" sz="1200">
                  <a:sym typeface="+mn-ea"/>
                </a:rPr>
                <a:t>，防止重抢</a:t>
              </a:r>
              <a:endParaRPr lang="zh-CN" altLang="en-US" sz="1200" b="1"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421" y="7314"/>
              <a:ext cx="22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    </a:t>
              </a:r>
              <a:r>
                <a:rPr lang="zh-CN" altLang="en-US" sz="1200"/>
                <a:t>用户</a:t>
              </a:r>
              <a:r>
                <a:rPr lang="en-US" altLang="zh-CN" sz="1200"/>
                <a:t>1</a:t>
              </a:r>
              <a:r>
                <a:rPr lang="zh-CN" altLang="en-US" sz="1200"/>
                <a:t>已抢到</a:t>
              </a:r>
              <a:endParaRPr lang="zh-CN" altLang="en-US" sz="120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>
              <a:off x="15991" y="7748"/>
              <a:ext cx="5" cy="92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14684" y="8675"/>
              <a:ext cx="2915" cy="10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b="1">
                  <a:sym typeface="+mn-ea"/>
                </a:rPr>
                <a:t>将红包与用户的信息存入</a:t>
              </a:r>
              <a:r>
                <a:rPr lang="en-US" altLang="zh-CN" sz="1200" b="1">
                  <a:solidFill>
                    <a:schemeClr val="accent2">
                      <a:lumMod val="60000"/>
                      <a:lumOff val="40000"/>
                    </a:schemeClr>
                  </a:solidFill>
                  <a:sym typeface="+mn-ea"/>
                </a:rPr>
                <a:t>hongBaoDetailListKey</a:t>
              </a:r>
              <a:r>
                <a:rPr lang="zh-CN" altLang="en-US" sz="1200" b="1">
                  <a:sym typeface="+mn-ea"/>
                </a:rPr>
                <a:t>详细列表</a:t>
              </a:r>
              <a:endParaRPr lang="zh-CN" altLang="en-US" sz="1200" b="1">
                <a:sym typeface="+mn-ea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1820" y="8880"/>
              <a:ext cx="1440" cy="6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结束</a:t>
              </a:r>
              <a:endParaRPr lang="zh-CN" altLang="en-US" sz="1200"/>
            </a:p>
          </p:txBody>
        </p:sp>
        <p:cxnSp>
          <p:nvCxnSpPr>
            <p:cNvPr id="23" name="直接箭头连接符 22"/>
            <p:cNvCxnSpPr>
              <a:stCxn id="21" idx="1"/>
              <a:endCxn id="22" idx="3"/>
            </p:cNvCxnSpPr>
            <p:nvPr/>
          </p:nvCxnSpPr>
          <p:spPr>
            <a:xfrm flipH="1">
              <a:off x="13260" y="9190"/>
              <a:ext cx="142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0" idx="1"/>
              <a:endCxn id="27" idx="0"/>
            </p:cNvCxnSpPr>
            <p:nvPr/>
          </p:nvCxnSpPr>
          <p:spPr>
            <a:xfrm rot="10800000" flipV="1">
              <a:off x="2526" y="5339"/>
              <a:ext cx="2998" cy="919"/>
            </a:xfrm>
            <a:prstGeom prst="bentConnector2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736" y="4917"/>
              <a:ext cx="264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下一个用户开始</a:t>
              </a:r>
              <a:endParaRPr lang="zh-CN" altLang="en-US" sz="1200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54990" y="5696585"/>
            <a:ext cx="26028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3，代码实战操作与测试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5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97778" y="371042"/>
            <a:ext cx="77250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实现核心业务－什么是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54990" y="1184275"/>
            <a:ext cx="11134090" cy="125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80000"/>
              </a:lnSpc>
            </a:pPr>
            <a:r>
              <a:rPr sz="1400"/>
              <a:t>Lua  是一个小巧的脚本语言</a:t>
            </a:r>
            <a:r>
              <a:rPr lang="zh-CN" sz="1400"/>
              <a:t>，由标准C编写而成，代码简洁优美，几乎在所有操作系统和平台上都可以编译，运行。</a:t>
            </a:r>
            <a:endParaRPr lang="zh-CN" sz="1400"/>
          </a:p>
          <a:p>
            <a:pPr>
              <a:lnSpc>
                <a:spcPct val="180000"/>
              </a:lnSpc>
            </a:pPr>
            <a:r>
              <a:rPr lang="zh-CN" sz="1400"/>
              <a:t>一个完整的Lua解释器不过200k，在目前所有脚本引擎中，Lua的速度是最快的。</a:t>
            </a:r>
            <a:endParaRPr lang="zh-CN" sz="1400"/>
          </a:p>
          <a:p>
            <a:pPr>
              <a:lnSpc>
                <a:spcPct val="180000"/>
              </a:lnSpc>
            </a:pPr>
            <a:r>
              <a:rPr lang="en-US" altLang="zh-CN" sz="1400" b="1"/>
              <a:t>Lua</a:t>
            </a:r>
            <a:r>
              <a:rPr lang="zh-CN" altLang="en-US" sz="1400" b="1"/>
              <a:t>语言里的操作提供原子性。</a:t>
            </a:r>
            <a:endParaRPr lang="zh-CN" altLang="en-US" sz="1400" b="1"/>
          </a:p>
        </p:txBody>
      </p: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6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540" y="3603625"/>
            <a:ext cx="2542540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3745" y="1165860"/>
            <a:ext cx="87433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6379&gt;set name james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6379&gt;eval "return redis.call('get',KEYS[1])" 1 name //1个键,键名为name,返回james</a:t>
            </a:r>
            <a:endParaRPr lang="zh-CN" altLang="en-US"/>
          </a:p>
        </p:txBody>
      </p:sp>
      <p:pic>
        <p:nvPicPr>
          <p:cNvPr id="5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85" y="2503805"/>
            <a:ext cx="7718425" cy="40443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97778" y="371042"/>
            <a:ext cx="77250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Redis+Lua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7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97778" y="371042"/>
            <a:ext cx="77250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实现核心业务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43560" y="1007745"/>
            <a:ext cx="11134090" cy="779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r>
              <a:rPr lang="zh-CN" altLang="en-US" sz="1400"/>
              <a:t>Object object = jedis.eval(</a:t>
            </a:r>
            <a:r>
              <a:rPr lang="en-US" altLang="zh-CN" sz="1400" b="1">
                <a:solidFill>
                  <a:srgbClr val="FF0000"/>
                </a:solidFill>
              </a:rPr>
              <a:t>getHongBaoScript,</a:t>
            </a:r>
            <a:r>
              <a:rPr lang="zh-CN" altLang="en-US" sz="1400" b="1">
                <a:solidFill>
                  <a:srgbClr val="FF0000"/>
                </a:solidFill>
              </a:rPr>
              <a:t>     </a:t>
            </a:r>
            <a:r>
              <a:rPr lang="zh-CN" altLang="en-US" sz="1400" b="1"/>
              <a:t>4</a:t>
            </a:r>
            <a:r>
              <a:rPr lang="zh-CN" altLang="en-US" sz="1400" b="1">
                <a:solidFill>
                  <a:srgbClr val="FF0000"/>
                </a:solidFill>
              </a:rPr>
              <a:t>,         </a:t>
            </a:r>
            <a:r>
              <a:rPr lang="zh-CN" altLang="en-US" sz="1400" b="1">
                <a:solidFill>
                  <a:schemeClr val="accent6">
                    <a:lumMod val="75000"/>
                  </a:schemeClr>
                </a:solidFill>
              </a:rPr>
              <a:t>hongBaoPoolKey</a:t>
            </a:r>
            <a:r>
              <a:rPr lang="zh-CN" altLang="en-US" sz="1400" b="1">
                <a:solidFill>
                  <a:srgbClr val="FF0000"/>
                </a:solidFill>
              </a:rPr>
              <a:t>,</a:t>
            </a:r>
            <a:r>
              <a:rPr lang="zh-CN" altLang="en-US" sz="1400"/>
              <a:t>    </a:t>
            </a:r>
            <a:r>
              <a:rPr lang="zh-CN" altLang="en-US" sz="1400" b="1">
                <a:solidFill>
                  <a:schemeClr val="accent1"/>
                </a:solidFill>
              </a:rPr>
              <a:t>hongBaoDetailListKey</a:t>
            </a:r>
            <a:r>
              <a:rPr lang="zh-CN" altLang="en-US" sz="1400" b="1">
                <a:solidFill>
                  <a:srgbClr val="FF0000"/>
                </a:solidFill>
              </a:rPr>
              <a:t>,</a:t>
            </a:r>
            <a:r>
              <a:rPr lang="zh-CN" altLang="en-US" sz="1400" b="1"/>
              <a:t>  </a:t>
            </a:r>
            <a:r>
              <a:rPr lang="zh-CN" altLang="en-US" sz="1400" b="1">
                <a:solidFill>
                  <a:srgbClr val="00B050"/>
                </a:solidFill>
              </a:rPr>
              <a:t>userIdRecordKey</a:t>
            </a:r>
            <a:r>
              <a:rPr lang="zh-CN" altLang="en-US" sz="1400" b="1">
                <a:solidFill>
                  <a:srgbClr val="FF0000"/>
                </a:solidFill>
              </a:rPr>
              <a:t>,    </a:t>
            </a:r>
            <a:r>
              <a:rPr lang="zh-CN" altLang="en-US" sz="1400" b="1"/>
              <a:t>userid </a:t>
            </a:r>
            <a:r>
              <a:rPr lang="zh-CN" altLang="en-US" sz="1400"/>
              <a:t>);</a:t>
            </a:r>
            <a:endParaRPr lang="zh-CN" altLang="en-US" sz="1400"/>
          </a:p>
          <a:p>
            <a:pPr>
              <a:lnSpc>
                <a:spcPct val="160000"/>
              </a:lnSpc>
            </a:pPr>
            <a:r>
              <a:rPr lang="zh-CN" altLang="en-US" sz="1400"/>
              <a:t>                                              </a:t>
            </a:r>
            <a:r>
              <a:rPr lang="en-US" altLang="zh-CN" sz="1400" b="1"/>
              <a:t>   Lua脚本           </a:t>
            </a:r>
            <a:r>
              <a:rPr lang="en-US" altLang="zh-CN" sz="1400" b="1">
                <a:solidFill>
                  <a:schemeClr val="tx1"/>
                </a:solidFill>
              </a:rPr>
              <a:t>参数个数</a:t>
            </a:r>
            <a:r>
              <a:rPr lang="en-US" altLang="zh-CN" sz="1400" b="1"/>
              <a:t>       KEY[1]                           KEY[2]                             KEY[3]            KEY[4]</a:t>
            </a:r>
            <a:endParaRPr lang="en-US" altLang="zh-CN" sz="1400" b="1"/>
          </a:p>
        </p:txBody>
      </p: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8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310" y="2025015"/>
            <a:ext cx="6153785" cy="4486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2116</Words>
  <Application>WPS 演示</Application>
  <PresentationFormat>自定义</PresentationFormat>
  <Paragraphs>197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方正兰亭超细黑简体</vt:lpstr>
      <vt:lpstr>Arial Unicode MS</vt:lpstr>
      <vt:lpstr>等线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Administrator</cp:lastModifiedBy>
  <cp:revision>599</cp:revision>
  <dcterms:created xsi:type="dcterms:W3CDTF">2016-08-30T15:34:00Z</dcterms:created>
  <dcterms:modified xsi:type="dcterms:W3CDTF">2018-12-27T07:51:34Z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