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30"/>
  </p:handoutMasterIdLst>
  <p:sldIdLst>
    <p:sldId id="291" r:id="rId4"/>
    <p:sldId id="1258" r:id="rId6"/>
    <p:sldId id="1259" r:id="rId7"/>
    <p:sldId id="1260" r:id="rId8"/>
    <p:sldId id="1261" r:id="rId9"/>
    <p:sldId id="1250" r:id="rId10"/>
    <p:sldId id="1251" r:id="rId11"/>
    <p:sldId id="1252" r:id="rId12"/>
    <p:sldId id="1253" r:id="rId13"/>
    <p:sldId id="1254" r:id="rId14"/>
    <p:sldId id="1255" r:id="rId15"/>
    <p:sldId id="1256" r:id="rId16"/>
    <p:sldId id="1257" r:id="rId17"/>
    <p:sldId id="1271" r:id="rId18"/>
    <p:sldId id="1272" r:id="rId19"/>
    <p:sldId id="1273" r:id="rId20"/>
    <p:sldId id="1274" r:id="rId21"/>
    <p:sldId id="1280" r:id="rId22"/>
    <p:sldId id="1276" r:id="rId23"/>
    <p:sldId id="1278" r:id="rId24"/>
    <p:sldId id="1279" r:id="rId25"/>
    <p:sldId id="1277" r:id="rId26"/>
    <p:sldId id="1281" r:id="rId27"/>
    <p:sldId id="1282" r:id="rId28"/>
    <p:sldId id="127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315" autoAdjust="0"/>
  </p:normalViewPr>
  <p:slideViewPr>
    <p:cSldViewPr snapToGrid="0" showGuides="1">
      <p:cViewPr varScale="1">
        <p:scale>
          <a:sx n="103" d="100"/>
          <a:sy n="103" d="100"/>
        </p:scale>
        <p:origin x="-114" y="-522"/>
      </p:cViewPr>
      <p:guideLst>
        <p:guide orient="horz" pos="2470"/>
        <p:guide pos="3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496695" y="1485265"/>
            <a:ext cx="87922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44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Redis性能测试</a:t>
            </a:r>
            <a:r>
              <a:rPr lang="zh-CN" sz="44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sz="44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手写</a:t>
            </a:r>
            <a:r>
              <a:rPr lang="zh-CN" sz="44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及事务</a:t>
            </a:r>
            <a:endParaRPr lang="zh-CN" altLang="en-US" sz="44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26610" y="4826000"/>
            <a:ext cx="1531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讲师：</a:t>
            </a:r>
            <a:r>
              <a:rPr lang="en-US" altLang="zh-CN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endParaRPr lang="en-US" altLang="zh-CN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09</a:t>
            </a:r>
            <a:endParaRPr 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5920105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Jedis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2"/>
          <p:cNvSpPr/>
          <p:nvPr/>
        </p:nvSpPr>
        <p:spPr>
          <a:xfrm>
            <a:off x="846455" y="1661795"/>
            <a:ext cx="6214745" cy="189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500" dirty="0"/>
              <a:t>了解</a:t>
            </a:r>
            <a:r>
              <a:rPr lang="en-US" altLang="zh-CN" sz="1500" dirty="0"/>
              <a:t>Redis</a:t>
            </a:r>
            <a:r>
              <a:rPr lang="zh-CN" altLang="en-US" sz="1500" dirty="0"/>
              <a:t>基本命令特性与效果</a:t>
            </a:r>
            <a:endParaRPr lang="zh-CN" altLang="en-US" sz="1500" dirty="0"/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500" dirty="0"/>
              <a:t>手写自己的</a:t>
            </a:r>
            <a:r>
              <a:rPr lang="en-US" altLang="zh-CN" sz="1500" dirty="0"/>
              <a:t>Jedis</a:t>
            </a:r>
            <a:r>
              <a:rPr lang="zh-CN" altLang="en-US" sz="1500" dirty="0"/>
              <a:t>，完成与</a:t>
            </a:r>
            <a:r>
              <a:rPr lang="en-US" altLang="zh-CN" sz="1500" dirty="0"/>
              <a:t>Redis</a:t>
            </a:r>
            <a:r>
              <a:rPr lang="zh-CN" altLang="en-US" sz="1500" dirty="0"/>
              <a:t>服务端的请求与响应</a:t>
            </a:r>
            <a:endParaRPr lang="zh-CN" altLang="en-US" sz="1500" dirty="0"/>
          </a:p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500" dirty="0"/>
          </a:p>
          <a:p>
            <a:pPr marL="400050" lvl="2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500" dirty="0"/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089025" y="3836035"/>
            <a:ext cx="350520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en-US"/>
              <a:t>Redis</a:t>
            </a:r>
            <a:r>
              <a:rPr lang="zh-CN" altLang="en-US"/>
              <a:t>操作存在的问题：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对于某些操作无法提供批操作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90" y="5191125"/>
            <a:ext cx="3505835" cy="48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10</a:t>
            </a:r>
            <a:endParaRPr 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846455" y="252730"/>
            <a:ext cx="687070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单个指令批量操作误区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510" y="3763645"/>
            <a:ext cx="3371215" cy="2428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795" y="2099310"/>
            <a:ext cx="1007745" cy="3240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615815" y="2099310"/>
            <a:ext cx="1813560" cy="3240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65395" y="2213610"/>
            <a:ext cx="914400" cy="638175"/>
          </a:xfrm>
          <a:prstGeom prst="round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065395" y="3056255"/>
            <a:ext cx="914400" cy="638175"/>
          </a:xfrm>
          <a:prstGeom prst="round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065395" y="4603115"/>
            <a:ext cx="914400" cy="638175"/>
          </a:xfrm>
          <a:prstGeom prst="round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344160" y="1502410"/>
            <a:ext cx="635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947545" y="3088640"/>
            <a:ext cx="2707640" cy="12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918970" y="4056380"/>
            <a:ext cx="2707640" cy="12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918970" y="3234690"/>
            <a:ext cx="266446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902460" y="4222750"/>
            <a:ext cx="266446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87320" y="2576830"/>
            <a:ext cx="1212850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发送命令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673985" y="3688080"/>
            <a:ext cx="1212850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发送命令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683510" y="3241040"/>
            <a:ext cx="1212850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返回结果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656205" y="4229100"/>
            <a:ext cx="1212850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返回结果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云形 22"/>
          <p:cNvSpPr/>
          <p:nvPr/>
        </p:nvSpPr>
        <p:spPr>
          <a:xfrm>
            <a:off x="2611120" y="1677670"/>
            <a:ext cx="1380490" cy="5359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91030" y="5059680"/>
            <a:ext cx="2707640" cy="12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874520" y="5226050"/>
            <a:ext cx="266446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661285" y="4691380"/>
            <a:ext cx="1244600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发送命令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673985" y="5232400"/>
            <a:ext cx="1244600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返回结果</a:t>
            </a:r>
            <a:r>
              <a:rPr lang="en-US" altLang="zh-CN"/>
              <a:t>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11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操作流程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795" y="2236470"/>
            <a:ext cx="1007745" cy="3240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775835" y="2236470"/>
            <a:ext cx="4276090" cy="3240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065395" y="2781300"/>
            <a:ext cx="914400" cy="63817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051550" y="2781300"/>
            <a:ext cx="914400" cy="63817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137400" y="2781300"/>
            <a:ext cx="914400" cy="63817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435725" y="1558290"/>
            <a:ext cx="635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36115" y="2738755"/>
            <a:ext cx="2707640" cy="12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36115" y="2236470"/>
            <a:ext cx="2789555" cy="3683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p>
            <a:r>
              <a:rPr lang="zh-CN" altLang="en-US"/>
              <a:t>将所有命令组装成</a:t>
            </a:r>
            <a:r>
              <a:rPr lang="en-US" altLang="zh-CN"/>
              <a:t>pipeline</a:t>
            </a:r>
            <a:endParaRPr lang="en-US" altLang="zh-CN"/>
          </a:p>
        </p:txBody>
      </p:sp>
      <p:sp>
        <p:nvSpPr>
          <p:cNvPr id="17" name="云形 16"/>
          <p:cNvSpPr/>
          <p:nvPr/>
        </p:nvSpPr>
        <p:spPr>
          <a:xfrm>
            <a:off x="2431415" y="3295650"/>
            <a:ext cx="1380490" cy="5359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874520" y="5004435"/>
            <a:ext cx="266446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67305" y="5071745"/>
            <a:ext cx="124460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返回结果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5048885" y="4558665"/>
            <a:ext cx="914400" cy="638175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结果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6035040" y="4558665"/>
            <a:ext cx="914400" cy="638175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结果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7120890" y="4558665"/>
            <a:ext cx="914400" cy="638175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结果</a:t>
            </a:r>
            <a:r>
              <a:rPr lang="en-US" altLang="zh-CN"/>
              <a:t> 1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515735" y="3461385"/>
            <a:ext cx="0" cy="93599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58155" y="2331085"/>
            <a:ext cx="2144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PIPELINE</a:t>
            </a:r>
            <a:r>
              <a:rPr lang="zh-CN" altLang="en-US"/>
              <a:t>组成命令块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474460" y="37496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单线程执行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12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性能对比实战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996315" y="1605280"/>
          <a:ext cx="6819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1314450"/>
                <a:gridCol w="1704975"/>
                <a:gridCol w="17049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延迟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</a:t>
                      </a:r>
                      <a:r>
                        <a:rPr lang="en-US" altLang="zh-CN"/>
                        <a:t>Pipeline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Pipeline</a:t>
                      </a:r>
                      <a:endParaRPr lang="en-US" altLang="zh-CN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114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内网服务器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1222ms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1532ms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310ms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异地机房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90910ms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92 000ms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1090ms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96315" y="4064635"/>
            <a:ext cx="6670675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结论：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Pipeline</a:t>
            </a:r>
            <a:r>
              <a:rPr lang="zh-CN" altLang="en-US">
                <a:sym typeface="+mn-ea"/>
              </a:rPr>
              <a:t>执行速度与逐条执行要快，特别是客户端与服务端的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网络延迟越大，性能体现越明显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5" y="4628515"/>
            <a:ext cx="7087235" cy="868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13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redis事务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1375" y="1018540"/>
            <a:ext cx="8010525" cy="3745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20000"/>
              </a:lnSpc>
            </a:pPr>
            <a:r>
              <a:rPr lang="zh-CN" altLang="en-US"/>
              <a:t>pipeline是多条命令的组合，为了保证它的原子性，redis提供了简单的事务，。</a:t>
            </a:r>
            <a:endParaRPr lang="zh-CN" altLang="en-US"/>
          </a:p>
          <a:p>
            <a:pPr algn="l">
              <a:lnSpc>
                <a:spcPct val="220000"/>
              </a:lnSpc>
            </a:pPr>
            <a:r>
              <a:rPr lang="zh-CN" altLang="en-US"/>
              <a:t>redis的简单事务，将一组需要一起执行的命令放到multi和exec两个</a:t>
            </a:r>
            <a:endParaRPr lang="zh-CN" altLang="en-US"/>
          </a:p>
          <a:p>
            <a:pPr algn="l">
              <a:lnSpc>
                <a:spcPct val="220000"/>
              </a:lnSpc>
            </a:pPr>
            <a:r>
              <a:rPr lang="zh-CN" altLang="en-US"/>
              <a:t>命令之间，其中multi代表事务开始，exec代表事务结束</a:t>
            </a:r>
            <a:endParaRPr lang="zh-CN" altLang="en-US"/>
          </a:p>
          <a:p>
            <a:pPr algn="l">
              <a:lnSpc>
                <a:spcPct val="220000"/>
              </a:lnSpc>
            </a:pPr>
            <a:r>
              <a:rPr lang="en-US" altLang="zh-CN"/>
              <a:t>watch</a:t>
            </a:r>
            <a:r>
              <a:rPr lang="zh-CN" altLang="en-US"/>
              <a:t>命令：使用</a:t>
            </a:r>
            <a:r>
              <a:rPr lang="en-US" altLang="zh-CN"/>
              <a:t>watch</a:t>
            </a:r>
            <a:r>
              <a:rPr lang="zh-CN" altLang="en-US"/>
              <a:t>后， </a:t>
            </a:r>
            <a:r>
              <a:rPr lang="en-US" altLang="zh-CN"/>
              <a:t>multi</a:t>
            </a:r>
            <a:r>
              <a:rPr lang="zh-CN" altLang="en-US"/>
              <a:t>失效，事务失效</a:t>
            </a:r>
            <a:endParaRPr lang="zh-CN" altLang="en-US"/>
          </a:p>
          <a:p>
            <a:pPr algn="l">
              <a:lnSpc>
                <a:spcPct val="220000"/>
              </a:lnSpc>
            </a:pPr>
            <a:endParaRPr lang="zh-CN" altLang="en-US"/>
          </a:p>
          <a:p>
            <a:pPr algn="l">
              <a:lnSpc>
                <a:spcPct val="220000"/>
              </a:lnSpc>
            </a:pPr>
            <a:r>
              <a:rPr lang="zh-CN" altLang="en-US"/>
              <a:t>总结：</a:t>
            </a:r>
            <a:r>
              <a:rPr lang="en-US" altLang="zh-CN"/>
              <a:t>redis</a:t>
            </a:r>
            <a:r>
              <a:rPr lang="zh-CN" altLang="en-US"/>
              <a:t>提供了简单的事务，不支持事务回滚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14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发布与订阅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7550" y="1177290"/>
            <a:ext cx="9415145" cy="1032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</a:pPr>
            <a:r>
              <a:t>redis提供了“发布、订阅”模式的消息机制，其中消息订阅者与发布者不直接通信，发布者向指定的频道（channel）发布消息，订阅该频道的每个客户端都可以接收到消息</a:t>
            </a:r>
          </a:p>
        </p:txBody>
      </p:sp>
      <p:sp>
        <p:nvSpPr>
          <p:cNvPr id="8" name="矩形 7"/>
          <p:cNvSpPr/>
          <p:nvPr/>
        </p:nvSpPr>
        <p:spPr>
          <a:xfrm>
            <a:off x="654685" y="3425825"/>
            <a:ext cx="1252855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发布者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15815" y="3291840"/>
            <a:ext cx="4276090" cy="1009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065395" y="3468370"/>
            <a:ext cx="3359785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频道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36115" y="3784600"/>
            <a:ext cx="2707640" cy="12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71700" y="3282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发布消息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4" idx="0"/>
          </p:cNvCxnSpPr>
          <p:nvPr/>
        </p:nvCxnSpPr>
        <p:spPr>
          <a:xfrm flipV="1">
            <a:off x="5270500" y="4293235"/>
            <a:ext cx="525780" cy="119761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0"/>
          </p:cNvCxnSpPr>
          <p:nvPr/>
        </p:nvCxnSpPr>
        <p:spPr>
          <a:xfrm flipH="1" flipV="1">
            <a:off x="6876415" y="4364990"/>
            <a:ext cx="17780" cy="11258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207125" y="2848610"/>
            <a:ext cx="1092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43755" y="5490845"/>
            <a:ext cx="1252855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订阅者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67450" y="5490845"/>
            <a:ext cx="1252855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订阅者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43520" y="5490845"/>
            <a:ext cx="1252855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订阅者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H="1" flipV="1">
            <a:off x="8172450" y="4364990"/>
            <a:ext cx="297815" cy="11258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49825" y="4707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订阅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267450" y="4707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订阅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25180" y="4707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订阅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15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发布与订阅命令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0745" y="884555"/>
            <a:ext cx="8006715" cy="1503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70000"/>
              </a:lnSpc>
            </a:pPr>
            <a:r>
              <a:t>redis主要提供发布消息、订阅频道、取消订阅以及按照模式订阅和取消订阅</a:t>
            </a:r>
            <a:r>
              <a:rPr lang="zh-CN"/>
              <a:t>，</a:t>
            </a:r>
            <a:endParaRPr lang="zh-CN"/>
          </a:p>
          <a:p>
            <a:pPr algn="l">
              <a:lnSpc>
                <a:spcPct val="170000"/>
              </a:lnSpc>
            </a:pPr>
            <a:r>
              <a:rPr lang="zh-CN"/>
              <a:t>和很多专业的消息队列（kafka rabbitmq）,redis的发布订阅显得很lower, 比如</a:t>
            </a:r>
            <a:endParaRPr lang="zh-CN"/>
          </a:p>
          <a:p>
            <a:pPr algn="l">
              <a:lnSpc>
                <a:spcPct val="170000"/>
              </a:lnSpc>
            </a:pPr>
            <a:r>
              <a:rPr lang="zh-CN"/>
              <a:t>无法实现消息规程和回溯， 但就是简单，如果能满足应用场景，用这个也可以</a:t>
            </a:r>
            <a:endParaRPr lang="zh-CN"/>
          </a:p>
        </p:txBody>
      </p:sp>
      <p:sp>
        <p:nvSpPr>
          <p:cNvPr id="100" name="文本框 99"/>
          <p:cNvSpPr txBox="1"/>
          <p:nvPr/>
        </p:nvSpPr>
        <p:spPr>
          <a:xfrm>
            <a:off x="880745" y="2426335"/>
            <a:ext cx="5080000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0">
                <a:latin typeface="+mn-ea"/>
                <a:cs typeface="Calibri" panose="020F0502020204030204" charset="0"/>
              </a:rPr>
              <a:t>1，发布消息</a:t>
            </a:r>
            <a:r>
              <a:rPr lang="zh-CN" altLang="en-US" b="0">
                <a:latin typeface="+mn-ea"/>
                <a:cs typeface="Calibri" panose="020F0502020204030204" charset="0"/>
              </a:rPr>
              <a:t>：</a:t>
            </a:r>
            <a:endParaRPr lang="zh-CN" altLang="en-US" b="0">
              <a:latin typeface="+mn-ea"/>
              <a:cs typeface="Calibri" panose="020F0502020204030204" charset="0"/>
            </a:endParaRPr>
          </a:p>
          <a:p>
            <a:pPr indent="0"/>
            <a:r>
              <a:rPr lang="zh-CN" altLang="en-US" b="0">
                <a:latin typeface="+mn-ea"/>
                <a:cs typeface="Calibri" panose="020F0502020204030204" charset="0"/>
              </a:rPr>
              <a:t>   </a:t>
            </a:r>
            <a:r>
              <a:rPr lang="en-US" altLang="zh-CN" b="0">
                <a:latin typeface="+mn-ea"/>
                <a:cs typeface="Calibri" panose="020F0502020204030204" charset="0"/>
              </a:rPr>
              <a:t>publish channel:test "hello world</a:t>
            </a:r>
            <a:r>
              <a:rPr lang="en-US" altLang="zh-CN">
                <a:latin typeface="+mn-ea"/>
                <a:cs typeface="Calibri" panose="020F0502020204030204" charset="0"/>
                <a:sym typeface="+mn-ea"/>
              </a:rPr>
              <a:t>"</a:t>
            </a:r>
            <a:endParaRPr lang="en-US" altLang="zh-CN" b="0">
              <a:latin typeface="+mn-ea"/>
              <a:cs typeface="Calibri" panose="020F0502020204030204" charset="0"/>
            </a:endParaRPr>
          </a:p>
          <a:p>
            <a:pPr indent="0"/>
            <a:endParaRPr lang="en-US" altLang="zh-CN" b="0">
              <a:latin typeface="+mn-ea"/>
              <a:cs typeface="Calibri" panose="020F0502020204030204" charset="0"/>
            </a:endParaRPr>
          </a:p>
          <a:p>
            <a:pPr indent="0"/>
            <a:r>
              <a:rPr lang="en-US" altLang="zh-CN" b="0">
                <a:latin typeface="+mn-ea"/>
                <a:cs typeface="Calibri" panose="020F0502020204030204" charset="0"/>
              </a:rPr>
              <a:t>2，订阅消息</a:t>
            </a:r>
            <a:endParaRPr lang="en-US" altLang="zh-CN" b="0">
              <a:latin typeface="+mn-ea"/>
              <a:cs typeface="Calibri" panose="020F0502020204030204" charset="0"/>
            </a:endParaRPr>
          </a:p>
          <a:p>
            <a:pPr indent="0"/>
            <a:r>
              <a:rPr lang="en-US" altLang="zh-CN" b="0">
                <a:latin typeface="+mn-ea"/>
                <a:cs typeface="Calibri" panose="020F0502020204030204" charset="0"/>
              </a:rPr>
              <a:t>   subscrible channel:test</a:t>
            </a:r>
            <a:endParaRPr lang="en-US" altLang="zh-CN" b="0">
              <a:latin typeface="+mn-ea"/>
              <a:cs typeface="Calibri" panose="020F0502020204030204" charset="0"/>
            </a:endParaRPr>
          </a:p>
          <a:p>
            <a:pPr indent="0"/>
            <a:endParaRPr lang="en-US" altLang="zh-CN" b="0">
              <a:latin typeface="+mn-ea"/>
              <a:cs typeface="Calibri" panose="020F0502020204030204" charset="0"/>
            </a:endParaRPr>
          </a:p>
          <a:p>
            <a:pPr indent="0"/>
            <a:r>
              <a:rPr lang="en-US" altLang="zh-CN" b="0">
                <a:latin typeface="+mn-ea"/>
                <a:cs typeface="Calibri" panose="020F0502020204030204" charset="0"/>
              </a:rPr>
              <a:t>3，查看订阅数</a:t>
            </a:r>
            <a:endParaRPr lang="en-US" altLang="zh-CN" b="0">
              <a:latin typeface="+mn-ea"/>
              <a:cs typeface="Calibri" panose="020F0502020204030204" charset="0"/>
            </a:endParaRPr>
          </a:p>
          <a:p>
            <a:pPr indent="0"/>
            <a:r>
              <a:rPr lang="en-US" altLang="zh-CN" b="0">
                <a:latin typeface="+mn-ea"/>
                <a:cs typeface="Calibri" panose="020F0502020204030204" charset="0"/>
              </a:rPr>
              <a:t>   pubsub numsub channel:test</a:t>
            </a:r>
            <a:endParaRPr lang="en-US" altLang="zh-CN" b="0">
              <a:latin typeface="+mn-ea"/>
              <a:cs typeface="Calibri" panose="020F0502020204030204" charset="0"/>
            </a:endParaRPr>
          </a:p>
          <a:p>
            <a:pPr indent="0"/>
            <a:endParaRPr lang="en-US" altLang="zh-CN" b="0">
              <a:latin typeface="+mn-ea"/>
              <a:cs typeface="Calibri" panose="020F0502020204030204" charset="0"/>
            </a:endParaRPr>
          </a:p>
          <a:p>
            <a:pPr indent="0"/>
            <a:r>
              <a:rPr lang="en-US" altLang="zh-CN" b="0">
                <a:latin typeface="+mn-ea"/>
                <a:cs typeface="Calibri" panose="020F0502020204030204" charset="0"/>
              </a:rPr>
              <a:t>4</a:t>
            </a:r>
            <a:r>
              <a:rPr lang="zh-CN" altLang="en-US" b="0">
                <a:latin typeface="+mn-ea"/>
                <a:cs typeface="Calibri" panose="020F0502020204030204" charset="0"/>
              </a:rPr>
              <a:t>，取消订阅</a:t>
            </a:r>
            <a:endParaRPr lang="zh-CN" altLang="en-US" b="0">
              <a:latin typeface="+mn-ea"/>
              <a:cs typeface="Calibri" panose="020F0502020204030204" charset="0"/>
            </a:endParaRPr>
          </a:p>
          <a:p>
            <a:pPr indent="0"/>
            <a:r>
              <a:rPr lang="zh-CN" altLang="en-US" b="0">
                <a:latin typeface="+mn-ea"/>
                <a:cs typeface="Calibri" panose="020F0502020204030204" charset="0"/>
              </a:rPr>
              <a:t>   unsubscribe channel:test</a:t>
            </a:r>
            <a:endParaRPr lang="zh-CN" altLang="en-US" b="0">
              <a:latin typeface="+mn-ea"/>
              <a:cs typeface="Calibri" panose="020F0502020204030204" charset="0"/>
            </a:endParaRPr>
          </a:p>
          <a:p>
            <a:pPr indent="0"/>
            <a:endParaRPr lang="zh-CN" altLang="en-US" b="0">
              <a:latin typeface="+mn-ea"/>
              <a:cs typeface="Calibri" panose="020F0502020204030204" charset="0"/>
            </a:endParaRPr>
          </a:p>
          <a:p>
            <a:pPr indent="0"/>
            <a:r>
              <a:rPr lang="en-US" altLang="zh-CN" b="0">
                <a:latin typeface="+mn-ea"/>
                <a:cs typeface="Calibri" panose="020F0502020204030204" charset="0"/>
              </a:rPr>
              <a:t>5</a:t>
            </a:r>
            <a:r>
              <a:rPr lang="zh-CN" altLang="en-US" b="0">
                <a:latin typeface="+mn-ea"/>
                <a:cs typeface="Calibri" panose="020F0502020204030204" charset="0"/>
              </a:rPr>
              <a:t>，按模式订阅和取消订阅</a:t>
            </a:r>
            <a:endParaRPr lang="zh-CN" altLang="en-US" b="0">
              <a:latin typeface="+mn-ea"/>
              <a:cs typeface="Calibri" panose="020F0502020204030204" charset="0"/>
            </a:endParaRPr>
          </a:p>
          <a:p>
            <a:pPr indent="0"/>
            <a:r>
              <a:rPr lang="en-US" altLang="zh-CN" b="0">
                <a:latin typeface="+mn-ea"/>
                <a:cs typeface="Calibri" panose="020F0502020204030204" charset="0"/>
              </a:rPr>
              <a:t>   psubscribe ch* </a:t>
            </a:r>
            <a:endParaRPr lang="en-US" altLang="zh-CN" b="0">
              <a:latin typeface="+mn-ea"/>
              <a:cs typeface="Calibri" panose="020F0502020204030204" charset="0"/>
            </a:endParaRPr>
          </a:p>
          <a:p>
            <a:pPr indent="0"/>
            <a:endParaRPr lang="en-US" altLang="zh-CN" b="0">
              <a:latin typeface="+mn-ea"/>
              <a:cs typeface="Calibri" panose="020F0502020204030204" charset="0"/>
            </a:endParaRPr>
          </a:p>
          <a:p>
            <a:pPr indent="0"/>
            <a:r>
              <a:rPr lang="en-US" altLang="zh-CN" b="0">
                <a:latin typeface="+mn-ea"/>
                <a:cs typeface="Calibri" panose="020F0502020204030204" charset="0"/>
              </a:rPr>
              <a:t>   punsubscribe ch*</a:t>
            </a:r>
            <a:endParaRPr lang="en-US" altLang="zh-CN" b="0">
              <a:latin typeface="+mn-ea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16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发布与订阅－应用场景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05" y="1223010"/>
            <a:ext cx="7362190" cy="1503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70000"/>
              </a:lnSpc>
            </a:pPr>
            <a:r>
              <a:rPr lang="en-US"/>
              <a:t>    </a:t>
            </a:r>
            <a:r>
              <a:t>1、今日头条订阅号、微信订阅公众号、新浪微博关注、邮件订阅系统</a:t>
            </a:r>
          </a:p>
          <a:p>
            <a:pPr algn="l">
              <a:lnSpc>
                <a:spcPct val="170000"/>
              </a:lnSpc>
            </a:pPr>
            <a:r>
              <a:t>    2、即使通信系统</a:t>
            </a:r>
          </a:p>
          <a:p>
            <a:pPr algn="l">
              <a:lnSpc>
                <a:spcPct val="170000"/>
              </a:lnSpc>
            </a:pPr>
            <a:r>
              <a:t>    3、群聊部落系统（微信群）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17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键的迁移－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move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05" y="1223010"/>
            <a:ext cx="6654165" cy="2444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70000"/>
              </a:lnSpc>
            </a:pPr>
            <a:r>
              <a:rPr lang="en-US"/>
              <a:t>    </a:t>
            </a:r>
            <a:r>
              <a:t>把部分数据迁移到另一台redis服务器</a:t>
            </a:r>
          </a:p>
          <a:p>
            <a:pPr algn="l">
              <a:lnSpc>
                <a:spcPct val="170000"/>
              </a:lnSpc>
            </a:pPr>
            <a:r>
              <a:t>    move key db  //reids有16个库， 编号为0－15</a:t>
            </a:r>
          </a:p>
          <a:p>
            <a:pPr algn="l">
              <a:lnSpc>
                <a:spcPct val="170000"/>
              </a:lnSpc>
            </a:pPr>
            <a:r>
              <a:t>     set name james1;  move name 5 //迁移到第6个库</a:t>
            </a:r>
          </a:p>
          <a:p>
            <a:pPr algn="l">
              <a:lnSpc>
                <a:spcPct val="170000"/>
              </a:lnSpc>
            </a:pPr>
            <a:r>
              <a:t>     select 5 ;//数据库切换到第6个库， get name  可以取到james1</a:t>
            </a:r>
          </a:p>
          <a:p>
            <a:pPr algn="l">
              <a:lnSpc>
                <a:spcPct val="170000"/>
              </a:lnSpc>
            </a:pPr>
            <a:r>
              <a:t>     这种模式不建议在生产环境使用，在同一个reids里可以玩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18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键的迁移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-dump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05" y="1223010"/>
            <a:ext cx="8477885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</a:pPr>
            <a:r>
              <a:rPr b="1">
                <a:solidFill>
                  <a:srgbClr val="FF0000"/>
                </a:solidFill>
              </a:rPr>
              <a:t>restore key ttl value//实现不同redis实例的键迁移</a:t>
            </a:r>
            <a:endParaRPr b="1">
              <a:solidFill>
                <a:srgbClr val="FF000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b="1"/>
              <a:t>1,</a:t>
            </a:r>
            <a:r>
              <a:rPr b="1"/>
              <a:t>在A服务器上 192.168.42.111</a:t>
            </a:r>
            <a:endParaRPr b="1"/>
          </a:p>
          <a:p>
            <a:pPr algn="l">
              <a:lnSpc>
                <a:spcPct val="170000"/>
              </a:lnSpc>
            </a:pPr>
            <a:r>
              <a:t>       set name james;</a:t>
            </a:r>
          </a:p>
          <a:p>
            <a:pPr algn="l">
              <a:lnSpc>
                <a:spcPct val="170000"/>
              </a:lnSpc>
            </a:pPr>
            <a:r>
              <a:rPr>
                <a:sym typeface="+mn-ea"/>
              </a:rPr>
              <a:t>       </a:t>
            </a:r>
            <a:r>
              <a:t>dump name;       //  得到"\x00\x05james\b\x001\x82;f\"DhJ"</a:t>
            </a:r>
          </a:p>
          <a:p>
            <a:pPr algn="l">
              <a:lnSpc>
                <a:spcPct val="170000"/>
              </a:lnSpc>
            </a:pPr>
            <a:r>
              <a:rPr lang="en-US" b="1"/>
              <a:t>2,</a:t>
            </a:r>
            <a:r>
              <a:rPr b="1"/>
              <a:t>在B服务器上：192.168.</a:t>
            </a:r>
            <a:r>
              <a:rPr lang="en-US" b="1"/>
              <a:t>42</a:t>
            </a:r>
            <a:r>
              <a:rPr b="1"/>
              <a:t>.11</a:t>
            </a:r>
            <a:r>
              <a:rPr lang="en-US" b="1"/>
              <a:t>2</a:t>
            </a:r>
            <a:endParaRPr lang="en-US" b="1"/>
          </a:p>
          <a:p>
            <a:pPr algn="l">
              <a:lnSpc>
                <a:spcPct val="170000"/>
              </a:lnSpc>
            </a:pPr>
            <a:r>
              <a:rPr>
                <a:sym typeface="+mn-ea"/>
              </a:rPr>
              <a:t>       </a:t>
            </a:r>
            <a:r>
              <a:t>restore name 0 "\x00\x05james\b\x001\x82;f\"DhJ"    </a:t>
            </a:r>
            <a:r>
              <a:rPr lang="en-US"/>
              <a:t>//0代表没有过期时间</a:t>
            </a:r>
            <a:endParaRPr lang="en-US"/>
          </a:p>
          <a:p>
            <a:pPr algn="l">
              <a:lnSpc>
                <a:spcPct val="170000"/>
              </a:lnSpc>
            </a:pPr>
            <a:r>
              <a:rPr>
                <a:sym typeface="+mn-ea"/>
              </a:rPr>
              <a:t>       </a:t>
            </a:r>
            <a:r>
              <a:t>get name           //返回james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86410" y="1115060"/>
            <a:ext cx="7411720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与mysql一样:当执行时间超过极大值时，会将发生时间 耗时 命令记录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410" y="2860675"/>
            <a:ext cx="1008380" cy="230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1370" y="32912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cmd5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302125" y="32912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cmd4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319395" y="32912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cmd3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81420" y="32912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cmd2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257415" y="32912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cmd1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112135" y="2487930"/>
            <a:ext cx="5328285" cy="2520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37505" y="2119630"/>
            <a:ext cx="708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>
            <a:off x="7714615" y="4205605"/>
            <a:ext cx="44450" cy="74358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70420" y="5008245"/>
            <a:ext cx="1268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3,</a:t>
            </a:r>
            <a:r>
              <a:rPr lang="zh-CN" altLang="en-US"/>
              <a:t>执行命令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19395" y="2860675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，排队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638300" y="3077210"/>
            <a:ext cx="1800225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638300" y="4589145"/>
            <a:ext cx="194437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39595" y="2616200"/>
            <a:ext cx="280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，发送命令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39595" y="4205605"/>
            <a:ext cx="280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，返回结果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675" y="5643880"/>
            <a:ext cx="5728335" cy="865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命令生命周期：发送 排队 执行 返回慢查询只统计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执行步骤的时间</a:t>
            </a:r>
            <a:endParaRPr lang="zh-CN" altLang="en-US"/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9678" y="380567"/>
            <a:ext cx="77250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Redis慢查询分析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19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键的迁移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-migrate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820872" y="3083560"/>
          <a:ext cx="9995535" cy="1304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975"/>
                <a:gridCol w="2047240"/>
                <a:gridCol w="1073785"/>
                <a:gridCol w="1245235"/>
                <a:gridCol w="925830"/>
                <a:gridCol w="993140"/>
                <a:gridCol w="1513840"/>
                <a:gridCol w="1253490"/>
              </a:tblGrid>
              <a:tr h="3200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migrate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192.168.42.112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6379 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 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replace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48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指令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要迁移的目标IP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迁移键值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目标库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超时时间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迁移后不删除原键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不管目标库是不存在test键都迁移成功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17550" y="1231900"/>
            <a:ext cx="10111105" cy="1640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migrate用于在Redis实例间进行数据迁移，实际上migrate命令是将dump、restore、del三个命令进行组合，从而简化了操作流程。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migrate命令具有原子性，从Redis 3.0.6版本后已经支持迁移多个键的功能。migrate命令的数据传输直接在源Redis和目标Redis上完成，目标Redis完成restore后会发送OK给源Redis。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5180" y="4727575"/>
            <a:ext cx="712914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比如：把</a:t>
            </a:r>
            <a:r>
              <a:rPr lang="en-US" altLang="zh-CN">
                <a:sym typeface="+mn-ea"/>
              </a:rPr>
              <a:t>111</a:t>
            </a:r>
            <a:r>
              <a:rPr lang="zh-CN" altLang="en-US">
                <a:sym typeface="+mn-ea"/>
              </a:rPr>
              <a:t>上的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键值迁移到</a:t>
            </a:r>
            <a:r>
              <a:rPr lang="en-US" altLang="zh-CN">
                <a:sym typeface="+mn-ea"/>
              </a:rPr>
              <a:t>112</a:t>
            </a:r>
            <a:r>
              <a:rPr lang="zh-CN" altLang="en-US">
                <a:sym typeface="+mn-ea"/>
              </a:rPr>
              <a:t>上的</a:t>
            </a:r>
            <a:r>
              <a:rPr lang="en-US" altLang="zh-CN">
                <a:sym typeface="+mn-ea"/>
              </a:rPr>
              <a:t>redis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192.168.42.111:6379&gt;</a:t>
            </a:r>
            <a:r>
              <a:rPr lang="zh-CN" altLang="en-US">
                <a:sym typeface="+mn-ea"/>
              </a:rPr>
              <a:t> migrate 192.168.42.112 6379 name 0 1000 copy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20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的遍历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4855" y="1181735"/>
            <a:ext cx="6646545" cy="5268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70000"/>
              </a:lnSpc>
            </a:pPr>
            <a:r>
              <a:rPr b="1">
                <a:solidFill>
                  <a:srgbClr val="FF0000"/>
                </a:solidFill>
              </a:rPr>
              <a:t>键全量遍历</a:t>
            </a:r>
            <a:endParaRPr b="1">
              <a:solidFill>
                <a:srgbClr val="FF0000"/>
              </a:solidFill>
            </a:endParaRPr>
          </a:p>
          <a:p>
            <a:pPr algn="l">
              <a:lnSpc>
                <a:spcPct val="170000"/>
              </a:lnSpc>
            </a:pPr>
            <a:r>
              <a:t>mset country china city bj name james  //设置3个字符串键值对 </a:t>
            </a:r>
          </a:p>
          <a:p>
            <a:pPr algn="l">
              <a:lnSpc>
                <a:spcPct val="170000"/>
              </a:lnSpc>
            </a:pPr>
            <a:r>
              <a:t>keys  * //返回所有的键, *匹配任意字符多个字符</a:t>
            </a:r>
          </a:p>
          <a:p>
            <a:pPr algn="l">
              <a:lnSpc>
                <a:spcPct val="170000"/>
              </a:lnSpc>
            </a:pPr>
            <a:r>
              <a:t>keys *y //以结尾的键， </a:t>
            </a:r>
          </a:p>
          <a:p>
            <a:pPr algn="l">
              <a:lnSpc>
                <a:spcPct val="170000"/>
              </a:lnSpc>
            </a:pPr>
            <a:r>
              <a:t>keys n*e //以n开头以e结尾，返回name</a:t>
            </a:r>
          </a:p>
          <a:p>
            <a:pPr algn="l">
              <a:lnSpc>
                <a:spcPct val="170000"/>
              </a:lnSpc>
            </a:pPr>
            <a:r>
              <a:t>keys n?me  //  ?问号代表只匹配一个字符  返回name,全局匹配 </a:t>
            </a:r>
          </a:p>
          <a:p>
            <a:pPr algn="l">
              <a:lnSpc>
                <a:spcPct val="170000"/>
              </a:lnSpc>
            </a:pPr>
            <a:r>
              <a:t>keys n?m*   //返回name</a:t>
            </a:r>
          </a:p>
          <a:p>
            <a:pPr algn="l">
              <a:lnSpc>
                <a:spcPct val="170000"/>
              </a:lnSpc>
            </a:pPr>
            <a:r>
              <a:t>keys [j,l]*  //返回以j l开头的所有键  keys [j]ames 全量匹配james</a:t>
            </a:r>
          </a:p>
          <a:p>
            <a:pPr algn="l">
              <a:lnSpc>
                <a:spcPct val="170000"/>
              </a:lnSpc>
            </a:pPr>
          </a:p>
          <a:p>
            <a:pPr algn="l">
              <a:lnSpc>
                <a:spcPct val="170000"/>
              </a:lnSpc>
            </a:pPr>
            <a:r>
              <a:t>考虑到是单线程， 在生产环境不建议使用，如果键多可能会阻塞</a:t>
            </a:r>
          </a:p>
          <a:p>
            <a:pPr algn="l">
              <a:lnSpc>
                <a:spcPct val="170000"/>
              </a:lnSpc>
            </a:pPr>
            <a:r>
              <a:t>如果键少，可以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21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的遍历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3285" y="986790"/>
            <a:ext cx="9822815" cy="33858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70000"/>
              </a:lnSpc>
            </a:pPr>
            <a:r>
              <a:rPr b="1">
                <a:solidFill>
                  <a:srgbClr val="FF0000"/>
                </a:solidFill>
              </a:rPr>
              <a:t>渐进式遍历</a:t>
            </a:r>
            <a:endParaRPr b="1">
              <a:solidFill>
                <a:srgbClr val="FF000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>
                <a:sym typeface="+mn-ea"/>
              </a:rPr>
              <a:t>初始化</a:t>
            </a:r>
            <a:r>
              <a:rPr lang="zh-CN">
                <a:sym typeface="+mn-ea"/>
              </a:rPr>
              <a:t>数据</a:t>
            </a:r>
            <a:endParaRPr lang="zh-CN"/>
          </a:p>
          <a:p>
            <a:pPr algn="l">
              <a:lnSpc>
                <a:spcPct val="170000"/>
              </a:lnSpc>
            </a:pPr>
            <a:r>
              <a:t>       mset n1 1 n2 2 n3 3 n4 4 n5 5 n6 6 n7 7 n8 8 n9 9 n10 10 n11 11 n12 12 n13 13</a:t>
            </a:r>
          </a:p>
          <a:p>
            <a:pPr algn="l">
              <a:lnSpc>
                <a:spcPct val="170000"/>
              </a:lnSpc>
            </a:pPr>
            <a:r>
              <a:rPr lang="en-US"/>
              <a:t>2</a:t>
            </a:r>
            <a:r>
              <a:rPr lang="zh-CN" altLang="en-US"/>
              <a:t>，遍历匹配</a:t>
            </a:r>
            <a:endParaRPr lang="zh-CN" altLang="en-US"/>
          </a:p>
          <a:p>
            <a:pPr algn="l">
              <a:lnSpc>
                <a:spcPct val="170000"/>
              </a:lnSpc>
            </a:pPr>
            <a:r>
              <a:rPr lang="zh-CN" altLang="en-US"/>
              <a:t>       </a:t>
            </a:r>
            <a:r>
              <a:rPr lang="en-US" altLang="zh-CN"/>
              <a:t>scan 0 match n* count 5</a:t>
            </a:r>
            <a:r>
              <a:t>    </a:t>
            </a:r>
            <a:r>
              <a:rPr lang="en-US"/>
              <a:t>////匹配以n开头的键，最大是取5条，第一次scan 0开始</a:t>
            </a:r>
            <a:endParaRPr lang="en-US"/>
          </a:p>
          <a:p>
            <a:pPr algn="l">
              <a:lnSpc>
                <a:spcPct val="170000"/>
              </a:lnSpc>
            </a:pPr>
            <a:r>
              <a:rPr lang="en-US"/>
              <a:t>       第二次从游标4096开始取20个以n开头的键，相当于一页一页的取当最后返回0时，键被取完</a:t>
            </a:r>
            <a:endParaRPr lang="en-US"/>
          </a:p>
          <a:p>
            <a:pPr algn="l">
              <a:lnSpc>
                <a:spcPct val="170000"/>
              </a:lnSpc>
            </a:pPr>
            <a:r>
              <a:rPr lang="en-US"/>
              <a:t>       </a:t>
            </a:r>
            <a:r>
              <a:rPr lang="zh-CN" altLang="en-US"/>
              <a:t>但</a:t>
            </a:r>
            <a:r>
              <a:rPr lang="en-US" altLang="zh-CN"/>
              <a:t>count</a:t>
            </a:r>
            <a:r>
              <a:rPr lang="zh-CN" altLang="en-US"/>
              <a:t>有时不准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22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两种遍历对比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05" y="1223010"/>
            <a:ext cx="9152890" cy="4326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70000"/>
              </a:lnSpc>
            </a:pPr>
            <a:r>
              <a:rPr b="1">
                <a:solidFill>
                  <a:srgbClr val="FF0000"/>
                </a:solidFill>
              </a:rPr>
              <a:t>scan 相比 keys 具备有以下特点:</a:t>
            </a:r>
            <a:endParaRPr b="1">
              <a:solidFill>
                <a:srgbClr val="FF000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/>
              <a:t>1</a:t>
            </a:r>
            <a:r>
              <a:rPr lang="zh-CN" altLang="en-US"/>
              <a:t>，</a:t>
            </a:r>
            <a:r>
              <a:t>通过游标分布进行的，不会阻塞线程;</a:t>
            </a:r>
          </a:p>
          <a:p>
            <a:pPr algn="l">
              <a:lnSpc>
                <a:spcPct val="170000"/>
              </a:lnSpc>
            </a:pPr>
            <a:r>
              <a:rPr lang="en-US"/>
              <a:t>2</a:t>
            </a:r>
            <a:r>
              <a:rPr lang="zh-CN" altLang="en-US"/>
              <a:t>，</a:t>
            </a:r>
            <a:r>
              <a:t>提供 limit 参数，可以控制每次返回结果的最大条数，limit </a:t>
            </a:r>
            <a:r>
              <a:rPr lang="zh-CN"/>
              <a:t>不准，</a:t>
            </a:r>
            <a:r>
              <a:t>返回的结果可多可少;</a:t>
            </a:r>
          </a:p>
          <a:p>
            <a:pPr algn="l">
              <a:lnSpc>
                <a:spcPct val="170000"/>
              </a:lnSpc>
            </a:pPr>
            <a:r>
              <a:rPr lang="en-US" altLang="zh-CN"/>
              <a:t>3</a:t>
            </a:r>
            <a:r>
              <a:rPr lang="zh-CN"/>
              <a:t>，</a:t>
            </a:r>
            <a:r>
              <a:t>同 keys 一样，</a:t>
            </a:r>
            <a:r>
              <a:rPr lang="en-US"/>
              <a:t>Scan</a:t>
            </a:r>
            <a:r>
              <a:t>也提供模式匹配功能;</a:t>
            </a:r>
          </a:p>
          <a:p>
            <a:pPr algn="l">
              <a:lnSpc>
                <a:spcPct val="170000"/>
              </a:lnSpc>
            </a:pPr>
            <a:r>
              <a:rPr lang="en-US"/>
              <a:t>4</a:t>
            </a:r>
            <a:r>
              <a:rPr lang="zh-CN" altLang="en-US"/>
              <a:t>，</a:t>
            </a:r>
            <a:r>
              <a:t>服务器不需要为游标保存状态，游标的唯一状态就是 scan 返回给客户端的游标整数;</a:t>
            </a:r>
          </a:p>
          <a:p>
            <a:pPr algn="l">
              <a:lnSpc>
                <a:spcPct val="170000"/>
              </a:lnSpc>
            </a:pPr>
            <a:r>
              <a:rPr lang="en-US" u="sng"/>
              <a:t>5</a:t>
            </a:r>
            <a:r>
              <a:rPr lang="zh-CN" altLang="en-US" u="sng"/>
              <a:t>，</a:t>
            </a:r>
            <a:r>
              <a:rPr lang="en-US" altLang="zh-CN" u="sng"/>
              <a:t>scan</a:t>
            </a:r>
            <a:r>
              <a:rPr u="sng"/>
              <a:t>返回的结果可能会有重复，需要客户端去重复;</a:t>
            </a:r>
            <a:endParaRPr u="sng"/>
          </a:p>
          <a:p>
            <a:pPr algn="l">
              <a:lnSpc>
                <a:spcPct val="170000"/>
              </a:lnSpc>
            </a:pPr>
            <a:r>
              <a:rPr lang="en-US" u="sng"/>
              <a:t>6</a:t>
            </a:r>
            <a:r>
              <a:rPr lang="zh-CN" altLang="en-US" u="sng"/>
              <a:t>，</a:t>
            </a:r>
            <a:r>
              <a:rPr lang="en-US" altLang="zh-CN" u="sng"/>
              <a:t>scan</a:t>
            </a:r>
            <a:r>
              <a:rPr u="sng"/>
              <a:t>遍历的过程中如果有数据修改，改动后的数据能不能遍历到是不确定的;</a:t>
            </a:r>
            <a:endParaRPr u="sng"/>
          </a:p>
          <a:p>
            <a:pPr algn="l">
              <a:lnSpc>
                <a:spcPct val="170000"/>
              </a:lnSpc>
            </a:pPr>
            <a:r>
              <a:rPr lang="en-US" u="sng"/>
              <a:t>7</a:t>
            </a:r>
            <a:r>
              <a:rPr lang="zh-CN" altLang="en-US" u="sng"/>
              <a:t>，</a:t>
            </a:r>
            <a:r>
              <a:rPr u="sng"/>
              <a:t>单次返回的结果是空的并不意味着遍历结束，而要看返回的游标值是否为零;</a:t>
            </a:r>
            <a:endParaRPr u="sng"/>
          </a:p>
          <a:p>
            <a:pPr algn="l">
              <a:lnSpc>
                <a:spcPct val="170000"/>
              </a:lnSpc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23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52730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其它数据结构的遍历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05" y="1223010"/>
            <a:ext cx="7576185" cy="33858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70000"/>
              </a:lnSpc>
            </a:pPr>
            <a:r>
              <a:rPr b="1">
                <a:solidFill>
                  <a:srgbClr val="FF0000"/>
                </a:solidFill>
              </a:rPr>
              <a:t>除scan字符串外：还有以下:</a:t>
            </a:r>
            <a:endParaRPr b="1">
              <a:solidFill>
                <a:srgbClr val="FF0000"/>
              </a:solidFill>
            </a:endParaRPr>
          </a:p>
          <a:p>
            <a:pPr algn="l">
              <a:lnSpc>
                <a:spcPct val="170000"/>
              </a:lnSpc>
            </a:pPr>
            <a:r>
              <a:t>SCAN 命令用于迭代当前数据库中的数据库键。</a:t>
            </a:r>
          </a:p>
          <a:p>
            <a:pPr algn="l">
              <a:lnSpc>
                <a:spcPct val="170000"/>
              </a:lnSpc>
            </a:pPr>
            <a:r>
              <a:t>SSCAN 命令用于迭代集合键中的元素。</a:t>
            </a:r>
          </a:p>
          <a:p>
            <a:pPr algn="l">
              <a:lnSpc>
                <a:spcPct val="170000"/>
              </a:lnSpc>
            </a:pPr>
            <a:r>
              <a:t>HSCAN 命令用于迭代哈希键中的键值对。</a:t>
            </a:r>
          </a:p>
          <a:p>
            <a:pPr algn="l">
              <a:lnSpc>
                <a:spcPct val="170000"/>
              </a:lnSpc>
            </a:pPr>
            <a:r>
              <a:t>ZSCAN 命令用于迭代有序集合中的元素（包括元素成员和元素分值）。</a:t>
            </a:r>
          </a:p>
          <a:p>
            <a:pPr algn="l">
              <a:lnSpc>
                <a:spcPct val="170000"/>
              </a:lnSpc>
            </a:pPr>
            <a:r>
              <a:t> </a:t>
            </a:r>
          </a:p>
          <a:p>
            <a:pPr algn="l">
              <a:lnSpc>
                <a:spcPct val="170000"/>
              </a:lnSpc>
            </a:pPr>
            <a:r>
              <a:t>  用法和scan一样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496486" y="2848928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3885" y="12801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b="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lang="en-US" altLang="zh-CN" b="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有两种方式，默认为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毫秒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885" y="1920875"/>
            <a:ext cx="812863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1)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，</a:t>
            </a:r>
            <a:r>
              <a:rPr lang="zh-CN" altLang="en-US" b="0">
                <a:latin typeface="+mn-ea"/>
                <a:cs typeface="宋体" panose="02010600030101010101" pitchFamily="2" charset="-122"/>
              </a:rPr>
              <a:t>动态设置</a:t>
            </a:r>
            <a:r>
              <a:rPr lang="en-US" altLang="zh-CN" b="0">
                <a:latin typeface="+mn-ea"/>
                <a:cs typeface="宋体" panose="02010600030101010101" pitchFamily="2" charset="-122"/>
              </a:rPr>
              <a:t>6379:&gt; config set slowlog-log-slower-than 10000  //10</a:t>
            </a:r>
            <a:r>
              <a:rPr lang="zh-CN" altLang="en-US" b="0">
                <a:latin typeface="+mn-ea"/>
                <a:cs typeface="宋体" panose="02010600030101010101" pitchFamily="2" charset="-122"/>
              </a:rPr>
              <a:t>毫秒   </a:t>
            </a:r>
            <a:r>
              <a:rPr lang="zh-CN" altLang="en-US" b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使用</a:t>
            </a:r>
            <a:r>
              <a:rPr lang="en-US" altLang="zh-CN" b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config set</a:t>
            </a:r>
            <a:r>
              <a:rPr lang="zh-CN" altLang="en-US" b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完后</a:t>
            </a:r>
            <a:r>
              <a:rPr lang="en-US" altLang="zh-CN" b="0">
                <a:solidFill>
                  <a:srgbClr val="FF0000"/>
                </a:solidFill>
                <a:latin typeface="+mn-ea"/>
                <a:cs typeface="Calibri" panose="020F0502020204030204" charset="0"/>
              </a:rPr>
              <a:t>,</a:t>
            </a:r>
            <a:r>
              <a:rPr lang="zh-CN" altLang="en-US" b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若想将配置持久化保存到</a:t>
            </a:r>
            <a:r>
              <a:rPr lang="en-US" altLang="zh-CN" b="0">
                <a:solidFill>
                  <a:srgbClr val="FF0000"/>
                </a:solidFill>
                <a:latin typeface="+mn-ea"/>
                <a:cs typeface="Calibri" panose="020F0502020204030204" charset="0"/>
              </a:rPr>
              <a:t>redis.conf</a:t>
            </a:r>
            <a:r>
              <a:rPr lang="zh-CN" altLang="en-US" b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，要执行</a:t>
            </a:r>
            <a:r>
              <a:rPr lang="en-US" altLang="zh-CN" b="0">
                <a:solidFill>
                  <a:srgbClr val="FF0000"/>
                </a:solidFill>
                <a:latin typeface="+mn-ea"/>
                <a:cs typeface="Calibri" panose="020F0502020204030204" charset="0"/>
              </a:rPr>
              <a:t>config rewrite</a:t>
            </a:r>
            <a:r>
              <a:rPr lang="en-US" altLang="zh-CN" b="0">
                <a:latin typeface="+mn-ea"/>
                <a:cs typeface="宋体" panose="02010600030101010101" pitchFamily="2" charset="-122"/>
              </a:rPr>
              <a:t> </a:t>
            </a:r>
            <a:endParaRPr lang="en-US" altLang="zh-CN" b="0">
              <a:latin typeface="+mn-ea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endParaRPr lang="en-US" altLang="zh-CN" b="0">
              <a:latin typeface="+mn-ea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endParaRPr lang="en-US" altLang="zh-CN" b="0">
              <a:latin typeface="+mn-ea"/>
              <a:cs typeface="宋体" panose="02010600030101010101" pitchFamily="2" charset="-122"/>
            </a:endParaRPr>
          </a:p>
          <a:p>
            <a:endParaRPr lang="zh-CN" altLang="en-US">
              <a:latin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03885" y="3642360"/>
            <a:ext cx="7541260" cy="865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redis.conf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修改：找到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slowlog-log-slower-than 10000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，修改保存即可    </a:t>
            </a:r>
            <a:r>
              <a:rPr lang="zh-CN" altLang="en-US" b="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slowlog-log-slower-than =0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记录所有命令 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-1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命令都不记录</a:t>
            </a:r>
            <a:endParaRPr lang="zh-CN" altLang="en-US"/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9678" y="380567"/>
            <a:ext cx="77250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慢查询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极</a:t>
            </a:r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4695" y="1209040"/>
            <a:ext cx="8432165" cy="2444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70000"/>
              </a:lnSpc>
            </a:pPr>
            <a:r>
              <a:rPr lang="zh-CN" altLang="en-US"/>
              <a:t>慢查询记录也是存在队列里的，slow-max-len 存放的记录最大条数，</a:t>
            </a:r>
            <a:endParaRPr lang="zh-CN" altLang="en-US"/>
          </a:p>
          <a:p>
            <a:pPr algn="l">
              <a:lnSpc>
                <a:spcPct val="170000"/>
              </a:lnSpc>
            </a:pPr>
            <a:r>
              <a:rPr lang="zh-CN" altLang="en-US"/>
              <a:t>比如设置的slow-max-len＝10，当有第11条慢查询命令插入时，队列的第一条命令</a:t>
            </a:r>
            <a:endParaRPr lang="zh-CN" altLang="en-US"/>
          </a:p>
          <a:p>
            <a:pPr algn="l">
              <a:lnSpc>
                <a:spcPct val="170000"/>
              </a:lnSpc>
            </a:pPr>
            <a:r>
              <a:rPr lang="zh-CN" altLang="en-US"/>
              <a:t>就会出列，第11条入列到慢查询队列中， 可以config set动态设置，</a:t>
            </a:r>
            <a:endParaRPr lang="zh-CN" altLang="en-US"/>
          </a:p>
          <a:p>
            <a:pPr algn="l">
              <a:lnSpc>
                <a:spcPct val="170000"/>
              </a:lnSpc>
            </a:pPr>
            <a:r>
              <a:rPr lang="zh-CN" altLang="en-US"/>
              <a:t>也可以修改redis.conf完成配置</a:t>
            </a:r>
            <a:endParaRPr lang="zh-CN" altLang="en-US"/>
          </a:p>
          <a:p>
            <a:pPr algn="l">
              <a:lnSpc>
                <a:spcPct val="170000"/>
              </a:lnSpc>
            </a:pPr>
            <a:endParaRPr lang="zh-CN" altLang="en-US"/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9678" y="380567"/>
            <a:ext cx="77250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慢查询原理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20420" y="1275080"/>
            <a:ext cx="8857615" cy="4693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7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获取队列里慢查询的命令：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slowlog get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</a:pPr>
            <a:r>
              <a:rPr lang="zh-CN" altLang="en-US"/>
              <a:t>获取慢查询列表当前的长度：slowlog len    </a:t>
            </a:r>
            <a:r>
              <a:rPr lang="zh-CN" altLang="en-US">
                <a:solidFill>
                  <a:schemeClr val="accent5"/>
                </a:solidFill>
              </a:rPr>
              <a:t>//以上只有1条慢查询，返回1；</a:t>
            </a:r>
            <a:endParaRPr lang="zh-CN" altLang="en-US"/>
          </a:p>
          <a:p>
            <a:pPr indent="0">
              <a:lnSpc>
                <a:spcPct val="170000"/>
              </a:lnSpc>
            </a:pPr>
            <a:r>
              <a:rPr lang="en-US" altLang="zh-CN" b="1">
                <a:solidFill>
                  <a:srgbClr val="FF0000"/>
                </a:solidFill>
              </a:rPr>
              <a:t>1)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zh-CN" altLang="en-US"/>
              <a:t>对慢查询列表清理（重置）：slowlog reset //再查slowlog len 此时返回0 清空；</a:t>
            </a:r>
            <a:endParaRPr lang="zh-CN" altLang="en-US"/>
          </a:p>
          <a:p>
            <a:pPr indent="0">
              <a:lnSpc>
                <a:spcPct val="170000"/>
              </a:lnSpc>
            </a:pP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b="1">
                <a:solidFill>
                  <a:srgbClr val="FF0000"/>
                </a:solidFill>
              </a:rPr>
              <a:t>，</a:t>
            </a:r>
            <a:r>
              <a:rPr lang="zh-CN" altLang="en-US"/>
              <a:t>对于线上slow-max-len配置的建议：线上可加大slow-max-len的值，记录慢查询存长命令时redis会做截断，不会占用大量内存，线上可设置1000以上</a:t>
            </a:r>
            <a:endParaRPr lang="zh-CN" altLang="en-US"/>
          </a:p>
          <a:p>
            <a:pPr indent="0">
              <a:lnSpc>
                <a:spcPct val="170000"/>
              </a:lnSpc>
            </a:pP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b="1">
                <a:solidFill>
                  <a:srgbClr val="FF0000"/>
                </a:solidFill>
              </a:rPr>
              <a:t>，</a:t>
            </a:r>
            <a:r>
              <a:rPr lang="zh-CN" altLang="en-US"/>
              <a:t>对于线上slowlog-log-slower-than配置的建议：默认为10毫秒，根据redis并发量来调整，对于高并发比建议为1毫秒</a:t>
            </a:r>
            <a:endParaRPr lang="zh-CN" altLang="en-US"/>
          </a:p>
          <a:p>
            <a:pPr indent="0">
              <a:lnSpc>
                <a:spcPct val="170000"/>
              </a:lnSpc>
            </a:pP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b="1">
                <a:solidFill>
                  <a:srgbClr val="FF0000"/>
                </a:solidFill>
              </a:rPr>
              <a:t>，</a:t>
            </a:r>
            <a:r>
              <a:rPr lang="zh-CN" altLang="en-US"/>
              <a:t>慢查询是先进先出的队列，访问日志记录出列丢失，需定期执行slow</a:t>
            </a:r>
            <a:r>
              <a:rPr lang="en-US" altLang="zh-CN"/>
              <a:t>log</a:t>
            </a:r>
            <a:r>
              <a:rPr lang="zh-CN" altLang="en-US"/>
              <a:t> get,将结果存储到其它设备中（如mysql）</a:t>
            </a:r>
            <a:endParaRPr lang="zh-CN" altLang="en-US"/>
          </a:p>
          <a:p>
            <a:pPr indent="0">
              <a:lnSpc>
                <a:spcPct val="170000"/>
              </a:lnSpc>
            </a:pP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9678" y="380567"/>
            <a:ext cx="7725055" cy="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慢查询命令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/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9678" y="380567"/>
            <a:ext cx="77250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上线前应该做的事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0" y="4925060"/>
            <a:ext cx="4647565" cy="1304925"/>
          </a:xfrm>
          <a:prstGeom prst="rect">
            <a:avLst/>
          </a:prstGeom>
        </p:spPr>
      </p:pic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3295" y="1344295"/>
            <a:ext cx="11007090" cy="4714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1、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redis-benchmark -h 192.168.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42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.111 -p 6379 -c 100 -n 10000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     100个并发连接，10000个请求，检测服务器性能 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2、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redis-benchmark -h 192.168.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42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.111 -p 6379 -q -d 100</a:t>
            </a:r>
            <a:r>
              <a:rPr lang="zh-CN" altLang="en-US" b="1">
                <a:sym typeface="+mn-ea"/>
              </a:rPr>
              <a:t> 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      测试存取大小为100字节的数据包的性能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3、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redis-benchmark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-h 192.168.42.111 -p 6379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-t set,get -n 100000 -q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      只测试 set,lpush操作的性能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4、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redis-benchmark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-h 192.168.42.111 -p 6379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-n 100000 -q script load "redis.call('set','foo','bar')"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     只测试某些数值存取的性能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3465" y="1344295"/>
            <a:ext cx="16821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1218565"/>
            <a:r>
              <a:rPr lang="en-US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性能实战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15429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运行原理流程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6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1965" y="5544820"/>
            <a:ext cx="86309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发送命令－〉命令排队－〉命令执行－〉返回结果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130" y="2418080"/>
            <a:ext cx="1416050" cy="2304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客户端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80205" y="2848610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mget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330825" y="2848610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mset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400165" y="284797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456805" y="284861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3311525" y="2045335"/>
            <a:ext cx="5328285" cy="2520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81905" y="1627505"/>
            <a:ext cx="1411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Redis-server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4" idx="2"/>
          </p:cNvCxnSpPr>
          <p:nvPr/>
        </p:nvCxnSpPr>
        <p:spPr>
          <a:xfrm flipH="1">
            <a:off x="7905750" y="3763010"/>
            <a:ext cx="8255" cy="68389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14565" y="4485640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C,</a:t>
            </a:r>
            <a:r>
              <a:rPr lang="zh-CN" altLang="en-US"/>
              <a:t>执行指令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78755" y="2418080"/>
            <a:ext cx="1453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，命令排队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837690" y="2634615"/>
            <a:ext cx="1800225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837690" y="4146550"/>
            <a:ext cx="194437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741805" y="2242185"/>
            <a:ext cx="280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，发送请求命令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07515" y="3763010"/>
            <a:ext cx="280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zh-CN" altLang="en-US"/>
              <a:t>，返回操作结果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7410" y="285115"/>
            <a:ext cx="51047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抓包实战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PA_组合 47"/>
          <p:cNvGrpSpPr/>
          <p:nvPr>
            <p:custDataLst>
              <p:tags r:id="rId3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" name="矩形 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7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67410" y="3723005"/>
            <a:ext cx="863092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9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90000"/>
              </a:lnSpc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Jedis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客户端组装的协议为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055" y="1778635"/>
            <a:ext cx="45402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使用</a:t>
            </a:r>
            <a:r>
              <a:rPr lang="en-US" altLang="zh-CN"/>
              <a:t>Jedis</a:t>
            </a:r>
            <a:r>
              <a:rPr lang="zh-CN" altLang="en-US"/>
              <a:t>模拟请求伪服务端，抓包测试分析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75" y="4497070"/>
            <a:ext cx="557149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08</a:t>
            </a:r>
            <a:endParaRPr 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846455" y="243205"/>
            <a:ext cx="7291705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实战环节－将你现有表数据快速存放到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846455" y="1938655"/>
            <a:ext cx="9232265" cy="2099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sym typeface="+mn-ea"/>
              </a:rPr>
              <a:t>技术分析</a:t>
            </a:r>
            <a:endParaRPr lang="zh-CN" altLang="en-US" sz="1800" dirty="0">
              <a:sym typeface="+mn-ea"/>
            </a:endParaRPr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sym typeface="+mn-ea"/>
              </a:rPr>
              <a:t>实战操作</a:t>
            </a:r>
            <a:endParaRPr lang="zh-CN" altLang="en-US" sz="1800" dirty="0">
              <a:sym typeface="+mn-ea"/>
            </a:endParaRPr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1800" dirty="0"/>
          </a:p>
          <a:p>
            <a:pPr marL="400050" lvl="2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1500" dirty="0"/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KSO_WM_UNIT_TABLE_BEAUTIFY" val="smartTable{66982a58-8d85-4da6-a2de-e96bba94302f}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KSO_WM_SLIDE_MODEL_TYPE" val="dynamicNum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4387</Words>
  <Application>WPS 演示</Application>
  <PresentationFormat>自定义</PresentationFormat>
  <Paragraphs>442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Calibri</vt:lpstr>
      <vt:lpstr>Clear Sans Light</vt:lpstr>
      <vt:lpstr>Yu Gothic UI Light</vt:lpstr>
      <vt:lpstr>Times New Roman</vt:lpstr>
      <vt:lpstr>方正兰亭超细黑简体</vt:lpstr>
      <vt:lpstr>黑体</vt:lpstr>
      <vt:lpstr>Calibri</vt:lpstr>
      <vt:lpstr>方正兰亭超细黑简体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10762</cp:lastModifiedBy>
  <cp:revision>665</cp:revision>
  <dcterms:created xsi:type="dcterms:W3CDTF">2016-08-30T15:34:00Z</dcterms:created>
  <dcterms:modified xsi:type="dcterms:W3CDTF">2019-11-12T06:52:15Z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