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1406" r:id="rId3"/>
    <p:sldId id="1419" r:id="rId4"/>
    <p:sldId id="1420" r:id="rId6"/>
    <p:sldId id="1421" r:id="rId7"/>
    <p:sldId id="1422" r:id="rId8"/>
    <p:sldId id="1423" r:id="rId9"/>
    <p:sldId id="1286" r:id="rId10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008F92"/>
    <a:srgbClr val="B95B5B"/>
    <a:srgbClr val="0075BF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3354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08"/>
        <p:guide pos="30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1"/>
        <p:guide pos="22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29615" y="2778443"/>
            <a:ext cx="7734300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sz="27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sz="27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主从原理剖析</a:t>
            </a:r>
            <a:endParaRPr lang="zh-CN" sz="270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286000" y="4412238"/>
            <a:ext cx="4573568" cy="245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72239" y="2101215"/>
            <a:ext cx="40049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61935" y="4798010"/>
            <a:ext cx="3533934" cy="299085"/>
            <a:chOff x="4060522" y="5762295"/>
            <a:chExt cx="4711912" cy="398780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768144"/>
              <a:ext cx="360000" cy="360000"/>
              <a:chOff x="4248" y="3232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232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160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368"/>
                <a:ext cx="215" cy="409"/>
                <a:chOff x="4441" y="3368"/>
                <a:chExt cx="215" cy="409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368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555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762295"/>
              <a:ext cx="4361180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享学课堂</a:t>
              </a:r>
              <a:r>
                <a:rPr lang="en-US" altLang="zh-CN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James</a:t>
              </a:r>
              <a:r>
                <a:rPr lang="zh-CN" altLang="en-US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 </a:t>
              </a:r>
              <a:r>
                <a:rPr lang="zh-CN" altLang="en-US" sz="135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35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1076258117</a:t>
              </a:r>
              <a:endParaRPr lang="en-US" altLang="zh-CN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6"/>
            </p:custDataLst>
          </p:nvPr>
        </p:nvGrpSpPr>
        <p:grpSpPr>
          <a:xfrm>
            <a:off x="0" y="42038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61" y="906452"/>
            <a:ext cx="999497" cy="9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580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主从拓扑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79725" y="2850515"/>
            <a:ext cx="1949450" cy="2495550"/>
            <a:chOff x="4535" y="4489"/>
            <a:chExt cx="3070" cy="3930"/>
          </a:xfrm>
        </p:grpSpPr>
        <p:sp>
          <p:nvSpPr>
            <p:cNvPr id="12" name="圆角矩形 11"/>
            <p:cNvSpPr/>
            <p:nvPr/>
          </p:nvSpPr>
          <p:spPr>
            <a:xfrm>
              <a:off x="4535" y="4489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redisA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535" y="6979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redisB</a:t>
              </a:r>
              <a:endParaRPr lang="en-US" altLang="zh-CN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957" y="5618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885190" y="1194435"/>
            <a:ext cx="78263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一主一从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：用于主节点故障转移从节点，当主节点的“写”命令并发高且需要持久化，可以只在从节点开启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AOF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（主节点不需要）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5800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主从拓扑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5470" y="2850515"/>
            <a:ext cx="8300720" cy="3556000"/>
            <a:chOff x="1261" y="1664"/>
            <a:chExt cx="13072" cy="5600"/>
          </a:xfrm>
        </p:grpSpPr>
        <p:sp>
          <p:nvSpPr>
            <p:cNvPr id="12" name="圆角矩形 11"/>
            <p:cNvSpPr/>
            <p:nvPr/>
          </p:nvSpPr>
          <p:spPr>
            <a:xfrm>
              <a:off x="5665" y="1664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主节点</a:t>
              </a:r>
              <a:endParaRPr lang="zh-CN" altLang="en-US"/>
            </a:p>
            <a:p>
              <a:pPr algn="ctr"/>
              <a:r>
                <a:rPr lang="en-US" altLang="zh-CN"/>
                <a:t>redisA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294" y="5824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redisC</a:t>
              </a:r>
              <a:endParaRPr lang="en-US" altLang="zh-CN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7087" y="2793"/>
              <a:ext cx="0" cy="2947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8736" y="2338"/>
              <a:ext cx="2547" cy="3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1261" y="5824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redisB</a:t>
              </a:r>
              <a:endParaRPr lang="en-US" altLang="zh-CN"/>
            </a:p>
          </p:txBody>
        </p:sp>
        <p:cxnSp>
          <p:nvCxnSpPr>
            <p:cNvPr id="30" name="直接箭头连接符 29"/>
            <p:cNvCxnSpPr>
              <a:endCxn id="3" idx="0"/>
            </p:cNvCxnSpPr>
            <p:nvPr/>
          </p:nvCxnSpPr>
          <p:spPr>
            <a:xfrm flipH="1">
              <a:off x="2797" y="3132"/>
              <a:ext cx="4176" cy="269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9885" y="5824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redisD</a:t>
              </a:r>
              <a:endParaRPr lang="en-US" altLang="zh-CN"/>
            </a:p>
          </p:txBody>
        </p:sp>
        <p:cxnSp>
          <p:nvCxnSpPr>
            <p:cNvPr id="32" name="直接箭头连接符 31"/>
            <p:cNvCxnSpPr>
              <a:stCxn id="12" idx="2"/>
              <a:endCxn id="31" idx="0"/>
            </p:cNvCxnSpPr>
            <p:nvPr/>
          </p:nvCxnSpPr>
          <p:spPr>
            <a:xfrm>
              <a:off x="7201" y="3104"/>
              <a:ext cx="4220" cy="272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/>
            <p:cNvSpPr/>
            <p:nvPr/>
          </p:nvSpPr>
          <p:spPr>
            <a:xfrm>
              <a:off x="11263" y="186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redisE</a:t>
              </a:r>
              <a:endParaRPr lang="en-US" altLang="zh-CN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902970" y="1299845"/>
            <a:ext cx="7774305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一主多从：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针对“读”较多的场景，“读”由多个从节点来分担，但节点越多，主节点同步到多节点的次数也越多，影响带宽，也加重主节点的稳定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5800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主从拓扑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31900" y="2118995"/>
            <a:ext cx="7016750" cy="4635500"/>
            <a:chOff x="584" y="2998"/>
            <a:chExt cx="11050" cy="7300"/>
          </a:xfrm>
        </p:grpSpPr>
        <p:sp>
          <p:nvSpPr>
            <p:cNvPr id="12" name="圆角矩形 11"/>
            <p:cNvSpPr/>
            <p:nvPr/>
          </p:nvSpPr>
          <p:spPr>
            <a:xfrm>
              <a:off x="5493" y="299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主节点</a:t>
              </a:r>
              <a:endParaRPr lang="zh-CN" altLang="en-US"/>
            </a:p>
            <a:p>
              <a:pPr algn="ctr"/>
              <a:r>
                <a:rPr lang="en-US" altLang="zh-CN"/>
                <a:t>redisA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84" y="885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redisC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3" idx="2"/>
            </p:cNvCxnSpPr>
            <p:nvPr/>
          </p:nvCxnSpPr>
          <p:spPr>
            <a:xfrm flipH="1">
              <a:off x="2120" y="7677"/>
              <a:ext cx="2041" cy="1065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33" idx="0"/>
            </p:cNvCxnSpPr>
            <p:nvPr/>
          </p:nvCxnSpPr>
          <p:spPr>
            <a:xfrm>
              <a:off x="4161" y="7822"/>
              <a:ext cx="2641" cy="103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2625" y="6237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redisB</a:t>
              </a:r>
              <a:endParaRPr lang="en-US" altLang="zh-CN"/>
            </a:p>
          </p:txBody>
        </p:sp>
        <p:cxnSp>
          <p:nvCxnSpPr>
            <p:cNvPr id="30" name="直接箭头连接符 29"/>
            <p:cNvCxnSpPr>
              <a:endCxn id="3" idx="0"/>
            </p:cNvCxnSpPr>
            <p:nvPr/>
          </p:nvCxnSpPr>
          <p:spPr>
            <a:xfrm flipH="1">
              <a:off x="4161" y="3545"/>
              <a:ext cx="4176" cy="269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8564" y="590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redisC</a:t>
              </a:r>
              <a:endParaRPr lang="en-US" altLang="zh-CN"/>
            </a:p>
          </p:txBody>
        </p:sp>
        <p:cxnSp>
          <p:nvCxnSpPr>
            <p:cNvPr id="32" name="直接箭头连接符 31"/>
            <p:cNvCxnSpPr>
              <a:stCxn id="12" idx="2"/>
              <a:endCxn id="31" idx="0"/>
            </p:cNvCxnSpPr>
            <p:nvPr/>
          </p:nvCxnSpPr>
          <p:spPr>
            <a:xfrm>
              <a:off x="7029" y="4438"/>
              <a:ext cx="3071" cy="147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/>
            <p:cNvSpPr/>
            <p:nvPr/>
          </p:nvSpPr>
          <p:spPr>
            <a:xfrm>
              <a:off x="5266" y="8858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redisE</a:t>
              </a:r>
              <a:endParaRPr lang="en-US" altLang="zh-CN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902970" y="941070"/>
            <a:ext cx="7774305" cy="1252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树状主从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：一主多从的缺点（主节点推送次数多压力大）可用些方案解决，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主节点只推送一次数据到从节点1，再由从节点2推送到11，减轻主节点推送的压力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四、复制原理</a:t>
            </a:r>
            <a:endParaRPr 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7675" y="1203325"/>
            <a:ext cx="8338820" cy="810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30000"/>
              </a:lnSpc>
            </a:pPr>
            <a:r>
              <a:rPr b="0"/>
              <a:t>执行slave master port后，</a:t>
            </a:r>
            <a:endParaRPr b="0"/>
          </a:p>
          <a:p>
            <a:pPr indent="133350">
              <a:lnSpc>
                <a:spcPct val="130000"/>
              </a:lnSpc>
            </a:pPr>
            <a:r>
              <a:rPr b="0"/>
              <a:t>与主节点连接，同步主节点的数据,6380:&gt;info replication：查看主从及同步信息</a:t>
            </a:r>
            <a:endParaRPr b="0"/>
          </a:p>
        </p:txBody>
      </p:sp>
      <p:grpSp>
        <p:nvGrpSpPr>
          <p:cNvPr id="9" name="组合 9"/>
          <p:cNvGrpSpPr/>
          <p:nvPr/>
        </p:nvGrpSpPr>
        <p:grpSpPr>
          <a:xfrm>
            <a:off x="2739390" y="2158365"/>
            <a:ext cx="3551555" cy="4307205"/>
            <a:chOff x="5959" y="16009"/>
            <a:chExt cx="3693" cy="4907"/>
          </a:xfrm>
        </p:grpSpPr>
        <p:sp>
          <p:nvSpPr>
            <p:cNvPr id="4" name="矩形 4"/>
            <p:cNvSpPr/>
            <p:nvPr/>
          </p:nvSpPr>
          <p:spPr>
            <a:xfrm>
              <a:off x="5971" y="19957"/>
              <a:ext cx="3647" cy="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master:6379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" name="矩形 5"/>
            <p:cNvSpPr/>
            <p:nvPr/>
          </p:nvSpPr>
          <p:spPr>
            <a:xfrm>
              <a:off x="5959" y="16009"/>
              <a:ext cx="3672" cy="1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（配置完slave of 127.0.0.1 6379）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slave 6380启动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矩形 6"/>
            <p:cNvSpPr/>
            <p:nvPr/>
          </p:nvSpPr>
          <p:spPr>
            <a:xfrm>
              <a:off x="5959" y="17457"/>
              <a:ext cx="3693" cy="2207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1，保存主节点信息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2，主从建立socket连接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3，发送ping命令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4，权限验证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5，同步数据集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pPr marL="0" indent="0"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6，命令持续复制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7" name="直接箭头连接符 7"/>
            <p:cNvCxnSpPr>
              <a:stCxn id="5" idx="2"/>
              <a:endCxn id="6" idx="0"/>
            </p:cNvCxnSpPr>
            <p:nvPr/>
          </p:nvCxnSpPr>
          <p:spPr>
            <a:xfrm>
              <a:off x="7796" y="17172"/>
              <a:ext cx="10" cy="28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8"/>
            <p:cNvCxnSpPr/>
            <p:nvPr/>
          </p:nvCxnSpPr>
          <p:spPr>
            <a:xfrm>
              <a:off x="7795" y="19688"/>
              <a:ext cx="11" cy="28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五、数据同步</a:t>
            </a:r>
            <a:endParaRPr 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2880" y="1623060"/>
            <a:ext cx="8656955" cy="36360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 2.8版本以上使用psync命令完成同步，过程分“全量”与“部分”复制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全量复制：</a:t>
            </a:r>
            <a:endParaRPr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一般用于初次复制场景（第一次建立SLAVE后全量）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部分复制：</a:t>
            </a:r>
            <a:endParaRPr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网络出现问题，从节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再次连主时，主节点补发缺少的数据，每次数据增加同步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心跳：</a:t>
            </a:r>
            <a:endParaRPr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主从有长连接心跳，主节点默认每10S向从节点发ping命令，repl-ping-slave-period控制发送频率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05506" y="3075623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/>
    </mc:Choice>
    <mc:Fallback>
      <p:transition spd="slow" advClick="0" advTm="6000"/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演示</Application>
  <PresentationFormat>全屏显示(4:3)</PresentationFormat>
  <Paragraphs>78</Paragraphs>
  <Slides>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Open Sans</vt:lpstr>
      <vt:lpstr>冬青黑体简体中文 W3</vt:lpstr>
      <vt:lpstr>微软雅黑</vt:lpstr>
      <vt:lpstr>FontAwesome</vt:lpstr>
      <vt:lpstr>Lato Light</vt:lpstr>
      <vt:lpstr>Lato Regular</vt:lpstr>
      <vt:lpstr>Calibri</vt:lpstr>
      <vt:lpstr>Calibri</vt:lpstr>
      <vt:lpstr>Times New Roman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10762</cp:lastModifiedBy>
  <cp:revision>1183</cp:revision>
  <dcterms:created xsi:type="dcterms:W3CDTF">2014-11-09T01:07:00Z</dcterms:created>
  <dcterms:modified xsi:type="dcterms:W3CDTF">2019-10-29T08:04:52Z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