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1467" r:id="rId3"/>
    <p:sldId id="1341" r:id="rId4"/>
    <p:sldId id="1400" r:id="rId6"/>
    <p:sldId id="1359" r:id="rId7"/>
    <p:sldId id="1386" r:id="rId8"/>
    <p:sldId id="1401" r:id="rId9"/>
    <p:sldId id="1402" r:id="rId10"/>
    <p:sldId id="1395" r:id="rId11"/>
    <p:sldId id="1403" r:id="rId12"/>
    <p:sldId id="1396" r:id="rId13"/>
    <p:sldId id="1406" r:id="rId14"/>
    <p:sldId id="1408" r:id="rId15"/>
    <p:sldId id="1411" r:id="rId16"/>
    <p:sldId id="1443" r:id="rId17"/>
    <p:sldId id="1412" r:id="rId18"/>
    <p:sldId id="1444" r:id="rId19"/>
    <p:sldId id="1445" r:id="rId20"/>
    <p:sldId id="1446" r:id="rId21"/>
    <p:sldId id="1456" r:id="rId22"/>
    <p:sldId id="1457" r:id="rId23"/>
    <p:sldId id="1417" r:id="rId24"/>
    <p:sldId id="1459" r:id="rId25"/>
    <p:sldId id="1418" r:id="rId26"/>
    <p:sldId id="1447" r:id="rId27"/>
    <p:sldId id="1448" r:id="rId28"/>
    <p:sldId id="1454" r:id="rId29"/>
    <p:sldId id="1455" r:id="rId30"/>
    <p:sldId id="1419" r:id="rId31"/>
    <p:sldId id="1286" r:id="rId32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069"/>
        <p:guide pos="30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59"/>
        <p:guide pos="22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9615" y="2778443"/>
            <a:ext cx="773430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高可用集群</a:t>
            </a:r>
            <a:endParaRPr lang="zh-CN" sz="27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286000" y="4412238"/>
            <a:ext cx="4573568" cy="245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2239" y="2101215"/>
            <a:ext cx="4004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1935" y="4798010"/>
            <a:ext cx="3533934" cy="299085"/>
            <a:chOff x="4060522" y="5762295"/>
            <a:chExt cx="4711912" cy="398780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160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36118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5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6"/>
            </p:custDataLst>
          </p:nvPr>
        </p:nvGrpSpPr>
        <p:grpSpPr>
          <a:xfrm>
            <a:off x="0" y="42038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61" y="906452"/>
            <a:ext cx="999497" cy="9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九、集群搭建－服务启动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2340" y="1441450"/>
            <a:ext cx="7774305" cy="3189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分别启动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redis6379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6389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6390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6391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./redis-server clusterconf/redis6379.conf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clusterconf/redis6380.conf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clusterconf/redis6381.conf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clusterconf/redis6389.conf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clusterconf/redis6390.conf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clusterconf/redis6391.conf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十、集群环境搭建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1975" y="1296670"/>
            <a:ext cx="948436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ruby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来自动分配槽与主从分配，见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安装文档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建议用此方式完成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802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集群健康检测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 ./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redis-trib.rb check 192.168.42.111:6379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8670" y="3447415"/>
            <a:ext cx="83553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如此出现了这个问题，6379的5798槽位号被打开了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1541780"/>
            <a:ext cx="7826375" cy="1734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88085" y="4231640"/>
            <a:ext cx="6145530" cy="152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6380:&gt;cluster setslot 1180 stable;          cluster setslot 2998 stable;         cluster setslot 11212 stable;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其它也一样，分别执行修复完后：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十二、集群测试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9010" y="1493520"/>
            <a:ext cx="877379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此时修复后的健康正常；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当停掉6379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主节点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后，过会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从节点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6389变成主节点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十三、集群－一主多从如何配置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9450" y="2886710"/>
            <a:ext cx="8773795" cy="2414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./redis-trib.rb create --replicas 2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192.168.42.111:6379 192.168.42.111:6380 192.168.42.111:6381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192.168.42.111:6479 192.168.42.111:6480 192.168.42.111:6481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192.168.42.111:6579 192.168.42.111:6580 192.168.42.111:6581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4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315720"/>
            <a:ext cx="6583680" cy="980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十四、集群节点之间的通信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735" y="1256665"/>
            <a:ext cx="889254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节点之间采用Gossip协议进行通信，Gossip协议就是指节点彼此之间不断通信交换信息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89480" y="204406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redis6379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515610" y="204406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redis6380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826510" y="379031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redis6381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2" idx="7"/>
            <a:endCxn id="3" idx="1"/>
          </p:cNvCxnSpPr>
          <p:nvPr/>
        </p:nvCxnSpPr>
        <p:spPr>
          <a:xfrm>
            <a:off x="3630930" y="2275840"/>
            <a:ext cx="2132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923665" y="2708910"/>
            <a:ext cx="15792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12465" y="3645535"/>
            <a:ext cx="56769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780155" y="3356610"/>
            <a:ext cx="36004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94605" y="3284855"/>
            <a:ext cx="485775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4"/>
          </p:cNvCxnSpPr>
          <p:nvPr/>
        </p:nvCxnSpPr>
        <p:spPr>
          <a:xfrm flipH="1">
            <a:off x="5580380" y="3628390"/>
            <a:ext cx="77978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7530" y="5631180"/>
            <a:ext cx="80937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当主从角色变化或新增节点，彼此通过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ping/pong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进行通信知道全部节点的最新状态并达到集群同步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97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十五、集群节点通信－Gossip协议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3080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Gossip协议的主要职责就是信息交换，信息交换的载体就是节点之间彼此发送的Gossip消息，常用的Gossip消息有ping消息、pong消息、meet消息、fail消息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meet消息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：用于通知新节点加入，消息发送者通知接收者加入到当前集群，meet消息通信完后，接收节点会加入到集群中，并进行周期性ping pong交换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ping消息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：集群内交换最频繁的消息，集群内每个节点每秒向其它节点发ping消息，用于检测节点是在在线和状态信息，ping消息发送封装自身节点和其他节点的状态数据；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pong消息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，当接收到ping meet消息时，作为响应消息返回给发送方，用来确认正常通信，pong消息也封闭了自身状态数据；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fail消息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：当节点判定集群内的另一节点下线时，会向集群内广播一个fail消息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75665" y="4300220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184390" y="448373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2" idx="7"/>
          </p:cNvCxnSpPr>
          <p:nvPr/>
        </p:nvCxnSpPr>
        <p:spPr>
          <a:xfrm flipV="1">
            <a:off x="2317115" y="4496435"/>
            <a:ext cx="513524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426335" y="5588635"/>
            <a:ext cx="481012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07715" y="4492625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、</a:t>
            </a:r>
            <a:r>
              <a:rPr lang="en-US" altLang="zh-CN"/>
              <a:t>ping</a:t>
            </a:r>
            <a:r>
              <a:rPr lang="zh-CN" altLang="en-US"/>
              <a:t>、</a:t>
            </a:r>
            <a:r>
              <a:rPr lang="en-US" altLang="zh-CN"/>
              <a:t>pong</a:t>
            </a:r>
            <a:r>
              <a:rPr lang="zh-CN" altLang="en-US"/>
              <a:t>、</a:t>
            </a:r>
            <a:r>
              <a:rPr lang="en-US" altLang="zh-CN"/>
              <a:t>fail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7715" y="5220335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十六、集群节点通信－消息解析流程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11703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以上的所有消息格式为：消息头、消息体，消息头包含发送节点自身状态数据（比如节点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、槽映射、节点角色、是否下线等），接收节点根据消息头可以获取到发送节点的相关数据。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endCxn id="7" idx="0"/>
          </p:cNvCxnSpPr>
          <p:nvPr/>
        </p:nvCxnSpPr>
        <p:spPr>
          <a:xfrm flipH="1">
            <a:off x="3705225" y="2565400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55565" y="412242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33905" y="1954530"/>
            <a:ext cx="329184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收到</a:t>
            </a:r>
            <a:r>
              <a:rPr lang="en-US" altLang="zh-CN"/>
              <a:t>ping/pong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12950" y="2889250"/>
            <a:ext cx="338455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消息解析－〉消息头、消息体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86755" y="2314575"/>
            <a:ext cx="2326640" cy="17411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</a:t>
            </a:r>
            <a:endParaRPr lang="zh-CN" altLang="en-US"/>
          </a:p>
          <a:p>
            <a:pPr algn="ctr"/>
            <a:r>
              <a:rPr lang="zh-CN" altLang="en-US"/>
              <a:t>为新节点？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 flipV="1">
            <a:off x="5397500" y="3185160"/>
            <a:ext cx="389255" cy="28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4643755" y="4055745"/>
            <a:ext cx="2306320" cy="741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39085" y="4798060"/>
            <a:ext cx="178943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消息与其它节点握手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2"/>
            <a:endCxn id="17" idx="0"/>
          </p:cNvCxnSpPr>
          <p:nvPr/>
        </p:nvCxnSpPr>
        <p:spPr>
          <a:xfrm>
            <a:off x="6950075" y="4055745"/>
            <a:ext cx="158750" cy="742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68820" y="419925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104255" y="4798060"/>
            <a:ext cx="2008505" cy="86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更新该节点状态到本地列表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47565" y="5734050"/>
            <a:ext cx="360045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511165" y="5662295"/>
            <a:ext cx="648335" cy="504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25925" y="6166485"/>
            <a:ext cx="1789430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5274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十七、集群节点通信－选择节点后并发关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ping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450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Gossip协议信息的交换机制具有天然的分布式特性，但ping pong发送的频率很高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>
            <a:endCxn id="7" idx="0"/>
          </p:cNvCxnSpPr>
          <p:nvPr/>
        </p:nvCxnSpPr>
        <p:spPr>
          <a:xfrm flipH="1">
            <a:off x="2915920" y="2565400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44600" y="1954530"/>
            <a:ext cx="329184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节点定时任务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3645" y="2889250"/>
            <a:ext cx="338455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每秒执行</a:t>
            </a:r>
            <a:r>
              <a:rPr lang="en-US" altLang="zh-CN"/>
              <a:t>10</a:t>
            </a:r>
            <a:r>
              <a:rPr lang="zh-CN" altLang="en-US"/>
              <a:t>次，间隔</a:t>
            </a:r>
            <a:r>
              <a:rPr lang="en-US" altLang="zh-CN"/>
              <a:t>1</a:t>
            </a:r>
            <a:r>
              <a:rPr lang="zh-CN" altLang="en-US"/>
              <a:t>秒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4600" y="3858895"/>
            <a:ext cx="3363595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选择发送节点：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，每秒选取</a:t>
            </a:r>
            <a:r>
              <a:rPr lang="en-US" altLang="zh-CN"/>
              <a:t>5</a:t>
            </a:r>
            <a:r>
              <a:rPr lang="zh-CN" altLang="en-US"/>
              <a:t>个节点，找出最久没通信的那个节点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，或找出最后</a:t>
            </a:r>
            <a:r>
              <a:rPr lang="en-US" altLang="zh-CN"/>
              <a:t>pong</a:t>
            </a:r>
            <a:r>
              <a:rPr lang="zh-CN" altLang="en-US"/>
              <a:t>回复时间大于</a:t>
            </a:r>
            <a:r>
              <a:rPr lang="en-US" altLang="zh-CN"/>
              <a:t>cluster_node_time/2</a:t>
            </a:r>
            <a:r>
              <a:rPr lang="zh-CN" altLang="en-US"/>
              <a:t>的节点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608195" y="4572635"/>
            <a:ext cx="687070" cy="88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295265" y="3861435"/>
            <a:ext cx="2946400" cy="142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组装消息数据格式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，消息头（节点自身信息）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，消息体（其它节点信息）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20" idx="0"/>
          </p:cNvCxnSpPr>
          <p:nvPr/>
        </p:nvCxnSpPr>
        <p:spPr>
          <a:xfrm>
            <a:off x="6768465" y="5213985"/>
            <a:ext cx="0" cy="831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95265" y="6045200"/>
            <a:ext cx="2946400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887345" y="3537585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5786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集群－新增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6382  6392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主从节点组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9100" y="2114550"/>
            <a:ext cx="2402840" cy="39890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33880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685155" y="311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16330" y="1118870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分布式存储最常见的需求，当我们存储不够用时，要考虑扩容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01975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6389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17370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6380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085465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6390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00860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6381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068955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6391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5155" y="44691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6392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173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的分布式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617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800" y="1508125"/>
            <a:ext cx="72650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RedisCluster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的分布式解决方案，在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3.0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版本后推出的方案，有效地解决了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分布式的需求，当遇到单机内存、并发等瓶颈时，可使用此方案来解决这些问题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001010"/>
            <a:ext cx="5377815" cy="2566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523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集群－主节点加入集群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9100" y="2114550"/>
            <a:ext cx="1273810" cy="4316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33880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5461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16330" y="111887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zh-CN" altLang="en-US"/>
              <a:t>主节点加入集群，重新分配槽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817370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6380</a:t>
            </a:r>
            <a:r>
              <a:rPr lang="zh-CN" altLang="en-US">
                <a:sym typeface="+mn-ea"/>
              </a:rPr>
              <a:t>槽数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5460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00860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6381</a:t>
            </a:r>
            <a:r>
              <a:rPr lang="zh-CN" altLang="en-US">
                <a:sym typeface="+mn-ea"/>
              </a:rPr>
              <a:t>槽数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5460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450" y="2114550"/>
            <a:ext cx="1273810" cy="43961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85155" y="22047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685155" y="33096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68645" y="4412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6381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668645" y="5517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6382</a:t>
            </a:r>
            <a:r>
              <a:rPr lang="zh-CN" altLang="en-US">
                <a:solidFill>
                  <a:srgbClr val="FF0000"/>
                </a:solidFill>
              </a:rPr>
              <a:t>槽数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4096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891155" y="4221480"/>
            <a:ext cx="2617470" cy="514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二十、集群扩容－新增节点操作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105" y="1018540"/>
            <a:ext cx="8632825" cy="587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同目录下新增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redis6382.conf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redis6392.conf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启动两个新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./redis-server clusterconf/redis6382.conf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./redis-server clusterconf/redis6392.conf &amp;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2,</a:t>
            </a:r>
            <a:r>
              <a:rPr lang="zh-CN" altLang="en-US"/>
              <a:t>新增主节点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 </a:t>
            </a:r>
            <a:r>
              <a:rPr lang="en-US" altLang="zh-CN"/>
              <a:t>./</a:t>
            </a:r>
            <a:r>
              <a:rPr lang="zh-CN" altLang="en-US"/>
              <a:t>redis-trib.rb add-node 192.168.42.111:63</a:t>
            </a:r>
            <a:r>
              <a:rPr lang="en-US" altLang="zh-CN"/>
              <a:t>82</a:t>
            </a:r>
            <a:r>
              <a:rPr lang="zh-CN" altLang="en-US"/>
              <a:t> 192.168.42.111:6379  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                      6379</a:t>
            </a:r>
            <a:r>
              <a:rPr lang="zh-CN" altLang="en-US"/>
              <a:t>是原存在的主节点，</a:t>
            </a:r>
            <a:r>
              <a:rPr lang="en-US" altLang="zh-CN"/>
              <a:t>6382</a:t>
            </a:r>
            <a:r>
              <a:rPr lang="zh-CN" altLang="en-US"/>
              <a:t>是新的主节点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3,</a:t>
            </a:r>
            <a:r>
              <a:rPr lang="zh-CN" altLang="en-US"/>
              <a:t>添加从节点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 redis-trib.rb add-node --slave --master-id  062464bc7590400441fafb63f2 192.168.42.111:63</a:t>
            </a:r>
            <a:r>
              <a:rPr lang="en-US" altLang="zh-CN"/>
              <a:t>92</a:t>
            </a:r>
            <a:r>
              <a:rPr lang="zh-CN" altLang="en-US"/>
              <a:t> 192.168.42.111:6379  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--slave，表示添加的是从节点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--master-id 03ccad2ba5dd1e062464bc7590400441fafb63f2,主节点的node id，在这里是前面新添加的6378的node id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192.168.42.111:63</a:t>
            </a:r>
            <a:r>
              <a:rPr lang="en-US" altLang="zh-CN"/>
              <a:t>92</a:t>
            </a:r>
            <a:r>
              <a:rPr lang="zh-CN" altLang="en-US"/>
              <a:t>,新从节点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192.168.42.111:6379集群原存在的旧节点</a:t>
            </a:r>
            <a:endParaRPr lang="zh-CN" altLang="en-US"/>
          </a:p>
          <a:p>
            <a:pPr indent="0">
              <a:lnSpc>
                <a:spcPct val="110000"/>
              </a:lnSpc>
            </a:pP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4</a:t>
            </a:r>
            <a:r>
              <a:rPr lang="zh-CN" altLang="en-US"/>
              <a:t>，redis-trib.rb reshard 192.168.42.111:63</a:t>
            </a:r>
            <a:r>
              <a:rPr lang="en-US" altLang="zh-CN"/>
              <a:t>82   //</a:t>
            </a:r>
            <a:r>
              <a:rPr lang="zh-CN" altLang="en-US"/>
              <a:t>重新分配</a:t>
            </a:r>
            <a:r>
              <a:rPr lang="en-US" altLang="zh-CN"/>
              <a:t>solt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How many slots do you want to move (from 1 to 16384)? 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en-US" altLang="zh-CN"/>
              <a:t> //设置slot数1000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What is the receiving node ID? </a:t>
            </a:r>
            <a:r>
              <a:rPr lang="en-US" altLang="zh-CN">
                <a:solidFill>
                  <a:srgbClr val="FF0000"/>
                </a:solidFill>
              </a:rPr>
              <a:t>464bc7590400441fafb63f2</a:t>
            </a:r>
            <a:r>
              <a:rPr lang="en-US" altLang="zh-CN"/>
              <a:t> //新节点node id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Source node #1:</a:t>
            </a:r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en-US" altLang="zh-CN"/>
              <a:t> //表示全部节点重新洗牌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523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集群－节点下线流程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99155" y="1099185"/>
            <a:ext cx="1206500" cy="1085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下线节点</a:t>
            </a:r>
            <a:endParaRPr lang="en-US" altLang="zh-CN"/>
          </a:p>
        </p:txBody>
      </p:sp>
      <p:sp>
        <p:nvSpPr>
          <p:cNvPr id="5" name="菱形 4"/>
          <p:cNvSpPr/>
          <p:nvPr/>
        </p:nvSpPr>
        <p:spPr>
          <a:xfrm>
            <a:off x="2364105" y="2999105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是否持有槽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02405" y="2185035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71775" y="3913505"/>
            <a:ext cx="1231265" cy="7391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02405" y="3905885"/>
            <a:ext cx="1217930" cy="74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73375" y="391350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05655" y="4017010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481455" y="4652645"/>
            <a:ext cx="2178685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迁移槽到其它节点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335" y="4652645"/>
            <a:ext cx="265557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通知所有节点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2410" y="5850890"/>
            <a:ext cx="265557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关闭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43345" y="5045710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二十二、集群减缩－节点下线操作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130" y="1268730"/>
            <a:ext cx="8632825" cy="4659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从节点6392</a:t>
            </a:r>
            <a:r>
              <a:rPr lang="zh-CN" altLang="en-US">
                <a:solidFill>
                  <a:srgbClr val="FF0000"/>
                </a:solidFill>
              </a:rPr>
              <a:t>删除步骤：</a:t>
            </a:r>
            <a:endParaRPr lang="zh-CN" altLang="en-US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zh-CN"/>
              <a:t>在从节点中，没有分配哈希槽，执行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./redis-trib.rb del-node 192.168.42.111:6392 65ee465423c925326a5 </a:t>
            </a:r>
            <a:r>
              <a:rPr lang="zh-CN" altLang="en-US"/>
              <a:t>（节点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en-US" altLang="zh-CN"/>
              <a:t>。 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从节点6392从集群中删除了。</a:t>
            </a:r>
            <a:endParaRPr lang="en-US" altLang="zh-CN"/>
          </a:p>
          <a:p>
            <a:pPr indent="0">
              <a:lnSpc>
                <a:spcPct val="110000"/>
              </a:lnSpc>
            </a:pP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主节点</a:t>
            </a:r>
            <a:r>
              <a:rPr lang="en-US" altLang="zh-CN">
                <a:solidFill>
                  <a:srgbClr val="FF0000"/>
                </a:solidFill>
              </a:rPr>
              <a:t>6382</a:t>
            </a:r>
            <a:r>
              <a:rPr lang="zh-CN" altLang="en-US">
                <a:solidFill>
                  <a:srgbClr val="FF0000"/>
                </a:solidFill>
              </a:rPr>
              <a:t>删除步骤：</a:t>
            </a:r>
            <a:endParaRPr lang="zh-CN" altLang="en-US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，槽回收，数据转移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./redis-trib.rb reshard 192.168.42.111:</a:t>
            </a:r>
            <a:r>
              <a:rPr lang="en-US" altLang="zh-CN"/>
              <a:t>6382</a:t>
            </a:r>
            <a:endParaRPr lang="en-US" altLang="zh-CN"/>
          </a:p>
          <a:p>
            <a:pPr lvl="1" indent="0"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，输入被删除节点之前分配的槽数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，将被删除节点的数据转存到其它主节点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3</a:t>
            </a:r>
            <a:r>
              <a:rPr lang="zh-CN" altLang="en-US"/>
              <a:t>，输入被删节点的</a:t>
            </a:r>
            <a:r>
              <a:rPr lang="en-US" altLang="zh-CN"/>
              <a:t>ID</a:t>
            </a:r>
            <a:r>
              <a:rPr lang="zh-CN" altLang="en-US"/>
              <a:t>号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4</a:t>
            </a:r>
            <a:r>
              <a:rPr lang="zh-CN" altLang="en-US"/>
              <a:t>，确定删除，完成。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，执行删除：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./redis-trib.rb del-node192.168.42.111</a:t>
            </a:r>
            <a:r>
              <a:rPr lang="en-US" altLang="zh-CN"/>
              <a:t>:6382</a:t>
            </a:r>
            <a:r>
              <a:rPr lang="zh-CN" altLang="en-US"/>
              <a:t> 61f70abd7dc773e6dd15a19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2945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二十三、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集群－路由重定向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50" y="1270635"/>
            <a:ext cx="1151890" cy="526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3250" y="2254250"/>
            <a:ext cx="18224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，计算槽</a:t>
            </a:r>
            <a:endParaRPr lang="zh-CN" altLang="en-US"/>
          </a:p>
          <a:p>
            <a:pPr algn="ctr"/>
            <a:r>
              <a:rPr lang="zh-CN" altLang="en-US"/>
              <a:t>找到对应的节点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34255" y="10553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任意节点</a:t>
            </a: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693160" y="3503295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，是否指</a:t>
            </a:r>
            <a:endParaRPr lang="zh-CN" altLang="en-US"/>
          </a:p>
          <a:p>
            <a:pPr algn="ctr"/>
            <a:r>
              <a:rPr lang="zh-CN" altLang="en-US"/>
              <a:t>           向自身？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59785" y="4949190"/>
            <a:ext cx="18224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3.1 </a:t>
            </a:r>
            <a:r>
              <a:rPr lang="zh-CN" altLang="en-US"/>
              <a:t>回复</a:t>
            </a:r>
            <a:r>
              <a:rPr lang="en-US" altLang="zh-CN"/>
              <a:t>moved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8655" y="4949190"/>
            <a:ext cx="18224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3.2 </a:t>
            </a:r>
            <a:r>
              <a:rPr lang="zh-CN" altLang="en-US"/>
              <a:t>执行命令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80305" y="58877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目标节点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4" idx="2"/>
          </p:cNvCxnSpPr>
          <p:nvPr/>
        </p:nvCxnSpPr>
        <p:spPr>
          <a:xfrm flipV="1">
            <a:off x="2123440" y="1512570"/>
            <a:ext cx="2710815" cy="444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5291455" y="1969770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46700" y="3173095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 flipH="1">
            <a:off x="4271010" y="4417695"/>
            <a:ext cx="1061085" cy="5314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292090" y="4437380"/>
            <a:ext cx="1296035" cy="504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1"/>
          </p:cNvCxnSpPr>
          <p:nvPr/>
        </p:nvCxnSpPr>
        <p:spPr>
          <a:xfrm flipH="1" flipV="1">
            <a:off x="2123440" y="5157470"/>
            <a:ext cx="1236345" cy="222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>
            <a:off x="2063750" y="6029960"/>
            <a:ext cx="2916555" cy="3149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83840" y="116967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，发送键命令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01055" y="441769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47845" y="4437380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 rot="360000">
            <a:off x="2479675" y="6235700"/>
            <a:ext cx="2355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，重定向发送键命令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980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集群－故障转移主观下线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3785" y="1386205"/>
            <a:ext cx="260223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定时任务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99155" y="1314450"/>
            <a:ext cx="1206500" cy="1085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菱形 4"/>
          <p:cNvSpPr/>
          <p:nvPr/>
        </p:nvSpPr>
        <p:spPr>
          <a:xfrm>
            <a:off x="2364105" y="3214370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是否成功？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35505" y="4867910"/>
            <a:ext cx="1152525" cy="10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9125" y="1843405"/>
            <a:ext cx="17278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02405" y="2400300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622665" y="3626485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71775" y="4128770"/>
            <a:ext cx="1231265" cy="7391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02405" y="4121150"/>
            <a:ext cx="1217930" cy="74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22" idx="2"/>
          </p:cNvCxnSpPr>
          <p:nvPr/>
        </p:nvCxnSpPr>
        <p:spPr>
          <a:xfrm flipH="1" flipV="1">
            <a:off x="1144270" y="4625340"/>
            <a:ext cx="991235" cy="748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73375" y="4128770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05655" y="4232275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75660" y="6235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主观下线流程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00445" y="3142615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，与节点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最后通信时间超时，标记为</a:t>
            </a:r>
            <a:r>
              <a:rPr lang="en-US" altLang="zh-CN">
                <a:solidFill>
                  <a:schemeClr val="tx1"/>
                </a:solidFill>
              </a:rPr>
              <a:t>pfail</a:t>
            </a:r>
            <a:r>
              <a:rPr lang="zh-CN" altLang="en-US">
                <a:solidFill>
                  <a:schemeClr val="tx1"/>
                </a:solidFill>
              </a:rPr>
              <a:t>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8270" y="2637155"/>
            <a:ext cx="2655570" cy="57277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更新节点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最后通信时间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100" y="4232275"/>
            <a:ext cx="195834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回复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消息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495540" y="2328545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20335" y="4867910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，通信异常断开连接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216025" y="2203450"/>
            <a:ext cx="2275205" cy="20288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91230" y="2551430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980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二十五、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集群－故障转移客观下线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550" y="2014855"/>
            <a:ext cx="345948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接收</a:t>
            </a:r>
            <a:r>
              <a:rPr lang="en-US" altLang="zh-CN">
                <a:solidFill>
                  <a:schemeClr val="tx1"/>
                </a:solidFill>
              </a:rPr>
              <a:t>ping</a:t>
            </a:r>
            <a:r>
              <a:rPr lang="zh-CN" altLang="en-US">
                <a:solidFill>
                  <a:schemeClr val="tx1"/>
                </a:solidFill>
              </a:rPr>
              <a:t>消息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927860" y="2545080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43915" y="2923540"/>
            <a:ext cx="3459480" cy="10839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消息解析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包含其它</a:t>
            </a:r>
            <a:r>
              <a:rPr lang="en-US" altLang="zh-CN" sz="1600">
                <a:solidFill>
                  <a:schemeClr val="tx1"/>
                </a:solidFill>
              </a:rPr>
              <a:t>pfail</a:t>
            </a:r>
            <a:r>
              <a:rPr lang="zh-CN" altLang="en-US" sz="1600">
                <a:solidFill>
                  <a:schemeClr val="tx1"/>
                </a:solidFill>
              </a:rPr>
              <a:t>节点、主节点发送消息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25" y="4418965"/>
            <a:ext cx="173037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维护故障链表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20" y="4439920"/>
            <a:ext cx="177101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尝试客观下线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11985" y="403542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71775" y="472567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2370" y="1099820"/>
            <a:ext cx="7035165" cy="681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节点真正的下线，集群内多个节点都认为该节点不可用，达成共识，将它下线，如果下线的节点为主节点，还要对它进行故障转移</a:t>
            </a:r>
            <a:endParaRPr lang="zh-CN" altLang="en-US" sz="16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02835" y="472567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62880" y="4418965"/>
            <a:ext cx="14681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计算有效的下线报告数量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751320" y="468376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7111365" y="4222115"/>
            <a:ext cx="188785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是否大于槽节点总数一半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053070" y="5136515"/>
            <a:ext cx="407670" cy="4527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88350" y="5589270"/>
            <a:ext cx="73215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退出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17535" y="5136515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7685405" y="5191760"/>
            <a:ext cx="367665" cy="3975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30135" y="511365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197600" y="5589270"/>
            <a:ext cx="16459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更新为客观下线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5220335" y="5854700"/>
            <a:ext cx="977265" cy="228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035175" y="5589270"/>
            <a:ext cx="318516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向集群广播下线节点的</a:t>
            </a:r>
            <a:r>
              <a:rPr lang="en-US" altLang="zh-CN" sz="1600">
                <a:solidFill>
                  <a:schemeClr val="tx1"/>
                </a:solidFill>
              </a:rPr>
              <a:t>fail</a:t>
            </a:r>
            <a:r>
              <a:rPr lang="zh-CN" altLang="en-US" sz="1600">
                <a:solidFill>
                  <a:schemeClr val="tx1"/>
                </a:solidFill>
              </a:rPr>
              <a:t>消息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065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二十六、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集群－故障恢复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7895" y="2014855"/>
            <a:ext cx="345884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资格检查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793490" y="2545080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07260" y="2923540"/>
            <a:ext cx="3459480" cy="51308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准备选举时间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895" y="384492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发起选举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7260" y="475043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选举投票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77615" y="346138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2370" y="1099820"/>
            <a:ext cx="7035165" cy="681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故障主节点下线后，如果下线节点的是主节点，则需要在它的从节点中选一个替换它，保证集群的高可用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7895" y="565975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替换主节点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761105" y="4377690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744595" y="529399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87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二十七、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redis-cluster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" y="1374140"/>
            <a:ext cx="863282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/>
              <a:t>     </a:t>
            </a:r>
            <a:r>
              <a:rPr lang="zh-CN" altLang="en-US"/>
              <a:t>见工程。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05506" y="307562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二、分布式数据库概念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2194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分布式数据库把整个数据按分区规则映射到多个节点，即把数据划分到多个节点上，每个节点负责整体数据的一个子集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比如我们库有900条用户数据，有3个redis节点，将900条分成3份，分别存入到3个redis节点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1"/>
          <p:cNvGrpSpPr/>
          <p:nvPr/>
        </p:nvGrpSpPr>
        <p:grpSpPr>
          <a:xfrm>
            <a:off x="2080260" y="3571875"/>
            <a:ext cx="5055235" cy="2795270"/>
            <a:chOff x="5887" y="532508"/>
            <a:chExt cx="5328" cy="2536"/>
          </a:xfrm>
        </p:grpSpPr>
        <p:sp>
          <p:nvSpPr>
            <p:cNvPr id="69" name="矩形 69"/>
            <p:cNvSpPr/>
            <p:nvPr/>
          </p:nvSpPr>
          <p:spPr>
            <a:xfrm>
              <a:off x="6538" y="532508"/>
              <a:ext cx="3950" cy="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900条数据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3" name="矩形 73"/>
            <p:cNvSpPr/>
            <p:nvPr/>
          </p:nvSpPr>
          <p:spPr>
            <a:xfrm>
              <a:off x="7787" y="53344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分区规则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4" name="矩形 74"/>
            <p:cNvSpPr/>
            <p:nvPr/>
          </p:nvSpPr>
          <p:spPr>
            <a:xfrm>
              <a:off x="5887" y="534515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redis-1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5" name="矩形 75"/>
            <p:cNvSpPr/>
            <p:nvPr/>
          </p:nvSpPr>
          <p:spPr>
            <a:xfrm>
              <a:off x="7850" y="53449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redis-2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6" name="矩形 76"/>
            <p:cNvSpPr/>
            <p:nvPr/>
          </p:nvSpPr>
          <p:spPr>
            <a:xfrm>
              <a:off x="9775" y="534489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redis-3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77" name="直接箭头连接符 77"/>
            <p:cNvCxnSpPr>
              <a:stCxn id="69" idx="2"/>
              <a:endCxn id="73" idx="0"/>
            </p:cNvCxnSpPr>
            <p:nvPr/>
          </p:nvCxnSpPr>
          <p:spPr>
            <a:xfrm flipH="1">
              <a:off x="8507" y="532933"/>
              <a:ext cx="6" cy="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8"/>
            <p:cNvCxnSpPr>
              <a:stCxn id="73" idx="2"/>
            </p:cNvCxnSpPr>
            <p:nvPr/>
          </p:nvCxnSpPr>
          <p:spPr>
            <a:xfrm flipH="1">
              <a:off x="8501" y="533975"/>
              <a:ext cx="6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9"/>
            <p:cNvCxnSpPr/>
            <p:nvPr/>
          </p:nvCxnSpPr>
          <p:spPr>
            <a:xfrm flipH="1">
              <a:off x="6619" y="534010"/>
              <a:ext cx="1919" cy="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80"/>
            <p:cNvCxnSpPr/>
            <p:nvPr/>
          </p:nvCxnSpPr>
          <p:spPr>
            <a:xfrm>
              <a:off x="8538" y="533999"/>
              <a:ext cx="2000" cy="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>
                <a:sym typeface="+mn-ea"/>
              </a:rPr>
              <a:t>分区规则</a:t>
            </a:r>
            <a:endParaRPr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6410" y="1055370"/>
            <a:ext cx="8079105" cy="2417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10000"/>
              </a:lnSpc>
            </a:pPr>
            <a:r>
              <a:t>常见的分区规则哈希分区和顺序分区，redis集群使用了哈希分区，顺序分区暂用不到，不做具体说明；</a:t>
            </a:r>
          </a:p>
          <a:p>
            <a:pPr indent="0">
              <a:lnSpc>
                <a:spcPct val="210000"/>
              </a:lnSpc>
            </a:pPr>
            <a:r>
              <a:t> </a:t>
            </a:r>
            <a:r>
              <a:rPr lang="en-US"/>
              <a:t>R</a:t>
            </a:r>
            <a:r>
              <a:t>edis</a:t>
            </a:r>
            <a:r>
              <a:rPr lang="en-US"/>
              <a:t>C</a:t>
            </a:r>
            <a:r>
              <a:t>luster采用了哈希分区的“虚拟槽分区”方式（哈希分区分节点取余、一致性哈希分区和虚拟槽分区）。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虚拟槽分区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7900" y="884555"/>
            <a:ext cx="782637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>
                <a:sym typeface="+mn-ea"/>
              </a:rPr>
              <a:t>槽：slot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b="0"/>
              <a:t>RedisCluster采用此分区，所有的键根据哈希函数(CRC16[key]&amp;16383)映射到0－16383槽内，共16384个槽位，每个节点维护部分槽及槽所映射的键值数据</a:t>
            </a:r>
            <a:endParaRPr b="0"/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</a:rPr>
              <a:t>哈希函数</a:t>
            </a:r>
            <a:r>
              <a:rPr b="0"/>
              <a:t>: Hash()=CRC16[key]&amp;16383</a:t>
            </a:r>
            <a:endParaRPr b="0"/>
          </a:p>
        </p:txBody>
      </p:sp>
      <p:grpSp>
        <p:nvGrpSpPr>
          <p:cNvPr id="145" name="组合 145"/>
          <p:cNvGrpSpPr/>
          <p:nvPr/>
        </p:nvGrpSpPr>
        <p:grpSpPr>
          <a:xfrm>
            <a:off x="2072005" y="2748280"/>
            <a:ext cx="4458335" cy="4144645"/>
            <a:chOff x="2832" y="539061"/>
            <a:chExt cx="3728" cy="3461"/>
          </a:xfrm>
        </p:grpSpPr>
        <p:grpSp>
          <p:nvGrpSpPr>
            <p:cNvPr id="102" name="组合 102"/>
            <p:cNvGrpSpPr/>
            <p:nvPr/>
          </p:nvGrpSpPr>
          <p:grpSpPr>
            <a:xfrm>
              <a:off x="2832" y="539061"/>
              <a:ext cx="3728" cy="2998"/>
              <a:chOff x="2832" y="539061"/>
              <a:chExt cx="4616" cy="3086"/>
            </a:xfrm>
          </p:grpSpPr>
          <p:sp>
            <p:nvSpPr>
              <p:cNvPr id="82" name="矩形 82"/>
              <p:cNvSpPr/>
              <p:nvPr/>
            </p:nvSpPr>
            <p:spPr>
              <a:xfrm>
                <a:off x="2832" y="539061"/>
                <a:ext cx="1913" cy="3087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圆角矩形 83"/>
              <p:cNvSpPr/>
              <p:nvPr/>
            </p:nvSpPr>
            <p:spPr>
              <a:xfrm>
                <a:off x="2951" y="539628"/>
                <a:ext cx="16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0~5460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88" name="圆角矩形 88"/>
              <p:cNvSpPr/>
              <p:nvPr/>
            </p:nvSpPr>
            <p:spPr>
              <a:xfrm>
                <a:off x="2939" y="540458"/>
                <a:ext cx="1611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5461~10922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3" name="圆角矩形 93"/>
              <p:cNvSpPr/>
              <p:nvPr/>
            </p:nvSpPr>
            <p:spPr>
              <a:xfrm>
                <a:off x="2964" y="541313"/>
                <a:ext cx="1598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10923~16383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5" name="圆角矩形 95"/>
              <p:cNvSpPr/>
              <p:nvPr/>
            </p:nvSpPr>
            <p:spPr>
              <a:xfrm>
                <a:off x="5673" y="539496"/>
                <a:ext cx="1750" cy="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reids-1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6" name="圆角矩形 96"/>
              <p:cNvSpPr/>
              <p:nvPr/>
            </p:nvSpPr>
            <p:spPr>
              <a:xfrm>
                <a:off x="5648" y="540501"/>
                <a:ext cx="1786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redis-2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7" name="圆角矩形 97"/>
              <p:cNvSpPr/>
              <p:nvPr/>
            </p:nvSpPr>
            <p:spPr>
              <a:xfrm>
                <a:off x="5648" y="541356"/>
                <a:ext cx="18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redis-3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8" name="文本框 98"/>
              <p:cNvSpPr txBox="1"/>
              <p:nvPr/>
            </p:nvSpPr>
            <p:spPr>
              <a:xfrm>
                <a:off x="3221" y="539075"/>
                <a:ext cx="1390" cy="41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kern="100">
                    <a:ln w="9525">
                      <a:noFill/>
                      <a:round/>
                    </a:ln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槽范围</a:t>
                </a:r>
                <a:endParaRPr lang="en-US" altLang="zh-CN" kern="100">
                  <a:ln w="9525">
                    <a:noFill/>
                    <a:round/>
                  </a:ln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99" name="直接箭头连接符 99"/>
              <p:cNvCxnSpPr/>
              <p:nvPr/>
            </p:nvCxnSpPr>
            <p:spPr>
              <a:xfrm>
                <a:off x="4575" y="53989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00"/>
              <p:cNvCxnSpPr/>
              <p:nvPr/>
            </p:nvCxnSpPr>
            <p:spPr>
              <a:xfrm>
                <a:off x="4563" y="54073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1"/>
              <p:cNvCxnSpPr/>
              <p:nvPr/>
            </p:nvCxnSpPr>
            <p:spPr>
              <a:xfrm>
                <a:off x="4563" y="541595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4"/>
            <p:cNvSpPr txBox="1"/>
            <p:nvPr/>
          </p:nvSpPr>
          <p:spPr>
            <a:xfrm>
              <a:off x="3664" y="542104"/>
              <a:ext cx="2052" cy="4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槽与节点的关系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五、槽、键、数据关系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3" name="组合 143"/>
          <p:cNvGrpSpPr/>
          <p:nvPr/>
        </p:nvGrpSpPr>
        <p:grpSpPr>
          <a:xfrm>
            <a:off x="1629410" y="1625600"/>
            <a:ext cx="5319395" cy="4121785"/>
            <a:chOff x="7329" y="539403"/>
            <a:chExt cx="4874" cy="3195"/>
          </a:xfrm>
        </p:grpSpPr>
        <p:grpSp>
          <p:nvGrpSpPr>
            <p:cNvPr id="120" name="组合 120"/>
            <p:cNvGrpSpPr/>
            <p:nvPr/>
          </p:nvGrpSpPr>
          <p:grpSpPr>
            <a:xfrm>
              <a:off x="7329" y="539403"/>
              <a:ext cx="4873" cy="2700"/>
              <a:chOff x="7341" y="539403"/>
              <a:chExt cx="4873" cy="2700"/>
            </a:xfrm>
          </p:grpSpPr>
          <p:grpSp>
            <p:nvGrpSpPr>
              <p:cNvPr id="115" name="组合 115"/>
              <p:cNvGrpSpPr/>
              <p:nvPr/>
            </p:nvGrpSpPr>
            <p:grpSpPr>
              <a:xfrm>
                <a:off x="8907" y="539403"/>
                <a:ext cx="3307" cy="2700"/>
                <a:chOff x="7545" y="539390"/>
                <a:chExt cx="3307" cy="2700"/>
              </a:xfrm>
            </p:grpSpPr>
            <p:sp>
              <p:nvSpPr>
                <p:cNvPr id="104" name="矩形 82"/>
                <p:cNvSpPr/>
                <p:nvPr/>
              </p:nvSpPr>
              <p:spPr>
                <a:xfrm>
                  <a:off x="7545" y="539390"/>
                  <a:ext cx="3307" cy="27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5" name="圆角矩形 83"/>
                <p:cNvSpPr/>
                <p:nvPr/>
              </p:nvSpPr>
              <p:spPr>
                <a:xfrm>
                  <a:off x="7732" y="539954"/>
                  <a:ext cx="1429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0~5460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6" name="圆角矩形 88"/>
                <p:cNvSpPr/>
                <p:nvPr/>
              </p:nvSpPr>
              <p:spPr>
                <a:xfrm>
                  <a:off x="7697" y="540760"/>
                  <a:ext cx="1463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5461~10921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7" name="圆角矩形 93"/>
                <p:cNvSpPr/>
                <p:nvPr/>
              </p:nvSpPr>
              <p:spPr>
                <a:xfrm>
                  <a:off x="7643" y="541531"/>
                  <a:ext cx="1528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10922~16383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8" name="圆角矩形 95"/>
                <p:cNvSpPr/>
                <p:nvPr/>
              </p:nvSpPr>
              <p:spPr>
                <a:xfrm>
                  <a:off x="9827" y="539924"/>
                  <a:ext cx="862" cy="4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9" name="圆角矩形 96"/>
                <p:cNvSpPr/>
                <p:nvPr/>
              </p:nvSpPr>
              <p:spPr>
                <a:xfrm>
                  <a:off x="9819" y="540814"/>
                  <a:ext cx="918" cy="4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10" name="圆角矩形 97"/>
                <p:cNvSpPr/>
                <p:nvPr/>
              </p:nvSpPr>
              <p:spPr>
                <a:xfrm>
                  <a:off x="9819" y="541573"/>
                  <a:ext cx="917" cy="46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11" name="文本框 98"/>
                <p:cNvSpPr txBox="1"/>
                <p:nvPr/>
              </p:nvSpPr>
              <p:spPr>
                <a:xfrm>
                  <a:off x="8735" y="539405"/>
                  <a:ext cx="1510" cy="40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kern="100">
                      <a:solidFill>
                        <a:srgbClr val="000000">
                          <a:alpha val="100000"/>
                        </a:srgbClr>
                      </a:solidFill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RedisCluster</a:t>
                  </a:r>
                  <a:endParaRPr lang="en-US" altLang="zh-CN" kern="100"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6" name="直接箭头连接符 99"/>
                <p:cNvCxnSpPr/>
                <p:nvPr/>
              </p:nvCxnSpPr>
              <p:spPr>
                <a:xfrm>
                  <a:off x="8953" y="540209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00"/>
                <p:cNvCxnSpPr/>
                <p:nvPr/>
              </p:nvCxnSpPr>
              <p:spPr>
                <a:xfrm>
                  <a:off x="8943" y="541025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01"/>
                <p:cNvCxnSpPr/>
                <p:nvPr/>
              </p:nvCxnSpPr>
              <p:spPr>
                <a:xfrm flipV="1">
                  <a:off x="9201" y="541810"/>
                  <a:ext cx="570" cy="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圆角矩形 95"/>
              <p:cNvSpPr/>
              <p:nvPr/>
            </p:nvSpPr>
            <p:spPr>
              <a:xfrm>
                <a:off x="7375" y="539495"/>
                <a:ext cx="1211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keys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  <a:p>
                <a:pPr algn="ctr"/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17" name="圆角矩形 95"/>
              <p:cNvSpPr/>
              <p:nvPr/>
            </p:nvSpPr>
            <p:spPr>
              <a:xfrm>
                <a:off x="7341" y="540513"/>
                <a:ext cx="1236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hash(key)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118" name="直接箭头连接符 118"/>
              <p:cNvCxnSpPr>
                <a:stCxn id="116" idx="2"/>
              </p:cNvCxnSpPr>
              <p:nvPr/>
            </p:nvCxnSpPr>
            <p:spPr>
              <a:xfrm flipH="1">
                <a:off x="7976" y="539977"/>
                <a:ext cx="5" cy="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9"/>
              <p:cNvCxnSpPr>
                <a:stCxn id="117" idx="3"/>
              </p:cNvCxnSpPr>
              <p:nvPr/>
            </p:nvCxnSpPr>
            <p:spPr>
              <a:xfrm flipV="1">
                <a:off x="8577" y="540734"/>
                <a:ext cx="349" cy="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本框 142"/>
            <p:cNvSpPr txBox="1"/>
            <p:nvPr/>
          </p:nvSpPr>
          <p:spPr>
            <a:xfrm>
              <a:off x="7815" y="542181"/>
              <a:ext cx="4388" cy="4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用hash函数将键映射到槽，再由槽指向数据</a:t>
              </a:r>
              <a:endParaRPr lang="en-US" altLang="zh-CN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757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edisCluster的缺陷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5190" y="1194435"/>
            <a:ext cx="782637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a，键的批量操作支持有限，比如mset, mget，如果多个键映射在不同的槽，就不支持了   </a:t>
            </a:r>
            <a:r>
              <a:rPr lang="en-US" b="0"/>
              <a:t>mset name james age 19</a:t>
            </a:r>
            <a:endParaRPr lang="en-US" b="0"/>
          </a:p>
          <a:p>
            <a:pPr indent="0">
              <a:lnSpc>
                <a:spcPct val="160000"/>
              </a:lnSpc>
            </a:pPr>
            <a:r>
              <a:rPr b="0"/>
              <a:t>b，键事务支持有限，当多个</a:t>
            </a:r>
            <a:r>
              <a:rPr lang="zh-CN" b="0"/>
              <a:t>键</a:t>
            </a:r>
            <a:r>
              <a:rPr b="0"/>
              <a:t>分布在不同节点时无法使用事务，同一节点是支持事务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c，键是数据分区的最小粒度，不能将一个很大的键值对映射到不同的节点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d，不支持多数据库，只有0，select 0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e，复制结构只支持</a:t>
            </a:r>
            <a:r>
              <a:rPr lang="zh-CN" b="0"/>
              <a:t>单</a:t>
            </a:r>
            <a:r>
              <a:rPr b="0"/>
              <a:t>层结构，不支持树型结构。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七、集群环境搭建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09220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6389为6379的从节点，6390为6380的从节点，6391为6381的从节点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778000"/>
            <a:ext cx="5255895" cy="469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八、集群搭建－修改配置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27355" y="1541780"/>
            <a:ext cx="85794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分别修改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6379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6380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381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6389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6390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6391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配置文件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6379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为例：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port 6379        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节点端口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cluster-enabled yes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开启集群模式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cluster-node-timeout 15000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节点超时时间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cluster-config-file  /usr/local/bin/clustercon/data/nodes-6379.conf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集群内部配置文件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其它节点的配置和这个一致，改端口即可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4985</Words>
  <Application>WPS 演示</Application>
  <PresentationFormat>全屏显示(4:3)</PresentationFormat>
  <Paragraphs>418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Calibri</vt:lpstr>
      <vt:lpstr>Times New Roman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1495</cp:revision>
  <dcterms:created xsi:type="dcterms:W3CDTF">2014-11-09T01:07:00Z</dcterms:created>
  <dcterms:modified xsi:type="dcterms:W3CDTF">2019-01-06T13:51:36Z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