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423" r:id="rId2"/>
    <p:sldId id="505" r:id="rId3"/>
    <p:sldId id="506" r:id="rId4"/>
    <p:sldId id="549" r:id="rId5"/>
    <p:sldId id="503" r:id="rId6"/>
    <p:sldId id="462" r:id="rId7"/>
    <p:sldId id="501" r:id="rId8"/>
    <p:sldId id="507" r:id="rId9"/>
    <p:sldId id="508" r:id="rId10"/>
    <p:sldId id="509" r:id="rId11"/>
    <p:sldId id="510" r:id="rId12"/>
    <p:sldId id="51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2657"/>
    <a:srgbClr val="19050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438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-82" y="-370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1/13 Mon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970" y="-1905"/>
            <a:ext cx="12163425" cy="68395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1/13 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1/13 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69626" y="125413"/>
            <a:ext cx="9271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6334127"/>
            <a:ext cx="12192000" cy="523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7940" y="6357958"/>
            <a:ext cx="38322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hlinkClick r:id="rId3"/>
              </a:rPr>
              <a:t>http://enjoy.ke.qq.com/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 userDrawn="1"/>
        </p:nvSpPr>
        <p:spPr bwMode="auto">
          <a:xfrm>
            <a:off x="8286752" y="6411915"/>
            <a:ext cx="38322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684504192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05383-4404-43A8-8A36-2A89F7FF4F59}" type="datetime1">
              <a:rPr lang="zh-CN" altLang="en-US"/>
              <a:pPr>
                <a:defRPr/>
              </a:pPr>
              <a:t>1/13 Mon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DAF7B-C9F5-493E-8E84-C72F7BDCB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69626" y="125413"/>
            <a:ext cx="9271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6334127"/>
            <a:ext cx="12192000" cy="523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7940" y="6357958"/>
            <a:ext cx="38322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hlinkClick r:id="rId3"/>
              </a:rPr>
              <a:t>http://enjoy.ke.qq.com/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 userDrawn="1"/>
        </p:nvSpPr>
        <p:spPr bwMode="auto">
          <a:xfrm>
            <a:off x="8286752" y="6478810"/>
            <a:ext cx="38322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684504192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10491469" y="984885"/>
            <a:ext cx="184731" cy="338554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endParaRPr lang="zh-CN" altLang="en-US" sz="1600" b="1" baseline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190501"/>
              </a:solidFill>
              <a:effectLst/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8206108" y="640319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dirty="0" smtClean="0">
                <a:hlinkClick r:id="rId3"/>
              </a:rPr>
              <a:t>http://enjoy.ke.qq.com/</a:t>
            </a:r>
            <a:endParaRPr lang="zh-CN" altLang="en-US" dirty="0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60664" y="6433011"/>
            <a:ext cx="28528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4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学无止境，让学习成为一种享受</a:t>
            </a:r>
            <a:endParaRPr lang="zh-CN" altLang="en-US" sz="1400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1/13 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1/13 Mon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1/13 Mon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1/13 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1/13 Mon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1/13 Mon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1/13 Mon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pPr/>
              <a:t>1/13 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793750" y="2031509"/>
            <a:ext cx="10312400" cy="9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30000"/>
              </a:lnSpc>
            </a:pPr>
            <a:r>
              <a:rPr lang="zh-CN" altLang="en-US" sz="48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分布式架构</a:t>
            </a:r>
            <a:r>
              <a:rPr lang="en-US" altLang="zh-CN" sz="48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-dubbo</a:t>
            </a:r>
            <a:r>
              <a:rPr lang="zh-CN" altLang="en-US" sz="48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进阶</a:t>
            </a:r>
            <a:endParaRPr lang="zh-CN" altLang="en-US" sz="4800" b="1" dirty="0">
              <a:ln w="6350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739984"/>
            <a:ext cx="6098091" cy="29717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64000" y="5155565"/>
            <a:ext cx="29023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8565"/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分享人：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Peter</a:t>
            </a:r>
          </a:p>
        </p:txBody>
      </p:sp>
      <p:grpSp>
        <p:nvGrpSpPr>
          <p:cNvPr id="21" name="PA_组合 20"/>
          <p:cNvGrpSpPr/>
          <p:nvPr>
            <p:custDataLst>
              <p:tags r:id="rId4"/>
            </p:custDataLst>
          </p:nvPr>
        </p:nvGrpSpPr>
        <p:grpSpPr>
          <a:xfrm>
            <a:off x="0" y="44621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601" y="379150"/>
            <a:ext cx="6209841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常规配置（</a:t>
            </a: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方式与</a:t>
            </a: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properties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方式）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6331" y="1283654"/>
            <a:ext cx="8577156" cy="467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、关闭某个服务的启动时检查：</a:t>
            </a:r>
            <a:r>
              <a:rPr lang="en-US" altLang="zh-CN" dirty="0" smtClean="0"/>
              <a:t>(</a:t>
            </a:r>
            <a:r>
              <a:rPr lang="zh-CN" altLang="en-US" dirty="0" smtClean="0"/>
              <a:t>没有提供者时报错</a:t>
            </a:r>
            <a:r>
              <a:rPr lang="en-US" altLang="zh-CN" dirty="0" smtClean="0"/>
              <a:t>)</a:t>
            </a:r>
          </a:p>
          <a:p>
            <a:r>
              <a:rPr lang="en-US" altLang="zh-CN" sz="1400" dirty="0" smtClean="0">
                <a:solidFill>
                  <a:srgbClr val="8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&lt;dubbo:reference </a:t>
            </a:r>
            <a:r>
              <a:rPr lang="en-US" altLang="zh-CN" sz="14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check</a:t>
            </a:r>
            <a:r>
              <a:rPr lang="en-US" altLang="zh-CN" sz="1400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="false" </a:t>
            </a:r>
            <a:r>
              <a:rPr lang="en-US" altLang="zh-CN" sz="1400" dirty="0" smtClean="0">
                <a:solidFill>
                  <a:srgbClr val="8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、关闭所有服务的启动时检查：</a:t>
            </a:r>
            <a:r>
              <a:rPr lang="en-US" altLang="zh-CN" dirty="0" smtClean="0"/>
              <a:t>(</a:t>
            </a:r>
            <a:r>
              <a:rPr lang="zh-CN" altLang="en-US" dirty="0" smtClean="0"/>
              <a:t>没有提供者时报错</a:t>
            </a:r>
            <a:r>
              <a:rPr lang="en-US" altLang="zh-CN" dirty="0" smtClean="0"/>
              <a:t>)  </a:t>
            </a:r>
            <a:r>
              <a:rPr lang="zh-CN" altLang="en-US" dirty="0" smtClean="0"/>
              <a:t>写在定义服务消费者一方</a:t>
            </a:r>
          </a:p>
          <a:p>
            <a:r>
              <a:rPr lang="en-US" altLang="zh-CN" sz="1400" dirty="0" smtClean="0">
                <a:solidFill>
                  <a:srgbClr val="8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&lt;dubbo:consumer </a:t>
            </a:r>
            <a:r>
              <a:rPr lang="en-US" altLang="zh-CN" sz="14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check</a:t>
            </a:r>
            <a:r>
              <a:rPr lang="en-US" altLang="zh-CN" sz="1400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="false" </a:t>
            </a:r>
            <a:r>
              <a:rPr lang="en-US" altLang="zh-CN" sz="1400" dirty="0" smtClean="0">
                <a:solidFill>
                  <a:srgbClr val="8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、关闭注册中心启动时检查：</a:t>
            </a:r>
            <a:r>
              <a:rPr lang="en-US" altLang="zh-CN" dirty="0" smtClean="0"/>
              <a:t>(</a:t>
            </a:r>
            <a:r>
              <a:rPr lang="zh-CN" altLang="en-US" dirty="0" smtClean="0"/>
              <a:t>注册订阅失败时报错</a:t>
            </a:r>
            <a:r>
              <a:rPr lang="en-US" altLang="zh-CN" dirty="0" smtClean="0"/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8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&lt;dubbo:registry </a:t>
            </a:r>
            <a:r>
              <a:rPr lang="en-US" altLang="zh-CN" sz="14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check</a:t>
            </a:r>
            <a:r>
              <a:rPr lang="en-US" altLang="zh-CN" sz="1400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="false" /&gt;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 smtClean="0">
              <a:solidFill>
                <a:srgbClr val="0000FF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/>
              <a:t>4</a:t>
            </a:r>
            <a:r>
              <a:rPr lang="zh-CN" altLang="en-US" dirty="0" smtClean="0"/>
              <a:t>、引用缺省是延迟初始化的，改为饥饿加载</a:t>
            </a:r>
            <a:endParaRPr lang="en-US" altLang="zh-CN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lang="zh-CN" altLang="zh-CN" sz="1400" dirty="0" smtClean="0">
                <a:solidFill>
                  <a:srgbClr val="8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dubbo:reference </a:t>
            </a:r>
            <a:r>
              <a:rPr lang="zh-CN" altLang="zh-CN" sz="14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init</a:t>
            </a:r>
            <a:r>
              <a:rPr lang="zh-CN" altLang="zh-CN" sz="1400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="true"</a:t>
            </a:r>
            <a:r>
              <a:rPr lang="zh-CN" altLang="zh-CN" sz="14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zh-CN" altLang="zh-CN" sz="1400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/&gt;</a:t>
            </a:r>
            <a:r>
              <a:rPr lang="zh-CN" altLang="zh-CN" sz="14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lang="en-US" altLang="zh-CN" sz="14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/>
              <a:t>5</a:t>
            </a:r>
            <a:r>
              <a:rPr lang="zh-CN" altLang="en-US" dirty="0" smtClean="0"/>
              <a:t>、禁用注册</a:t>
            </a:r>
            <a:endParaRPr lang="en-US" altLang="zh-CN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8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&lt;dubbo:registry </a:t>
            </a:r>
            <a:r>
              <a:rPr lang="zh-CN" altLang="zh-CN" sz="14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register</a:t>
            </a:r>
            <a:r>
              <a:rPr lang="zh-CN" altLang="zh-CN" sz="1400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="false"</a:t>
            </a:r>
            <a:r>
              <a:rPr lang="zh-CN" altLang="zh-CN" sz="14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400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 dirty="0" smtClean="0">
              <a:solidFill>
                <a:srgbClr val="0000FF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/>
              <a:t>6</a:t>
            </a:r>
            <a:r>
              <a:rPr lang="zh-CN" altLang="en-US" dirty="0" smtClean="0"/>
              <a:t>、回声测试：所有服务自动实现</a:t>
            </a:r>
            <a:r>
              <a:rPr lang="en-US" altLang="en-US" dirty="0" smtClean="0"/>
              <a:t>EchoService</a:t>
            </a:r>
            <a:r>
              <a:rPr lang="zh-CN" altLang="en-US" dirty="0" smtClean="0"/>
              <a:t>接口，</a:t>
            </a:r>
            <a:r>
              <a:rPr lang="en-US" altLang="en-US" dirty="0" smtClean="0"/>
              <a:t> </a:t>
            </a:r>
            <a:r>
              <a:rPr lang="zh-CN" altLang="en-US" dirty="0" smtClean="0"/>
              <a:t>强转</a:t>
            </a:r>
            <a:r>
              <a:rPr lang="en-US" altLang="en-US" dirty="0" smtClean="0"/>
              <a:t>EchoService</a:t>
            </a:r>
            <a:r>
              <a:rPr lang="zh-CN" altLang="en-US" dirty="0" smtClean="0"/>
              <a:t>测试可用性</a:t>
            </a:r>
            <a:endParaRPr lang="en-US" altLang="zh-CN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8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&lt;</a:t>
            </a:r>
            <a:r>
              <a:rPr lang="zh-CN" altLang="zh-CN" sz="1400" dirty="0" smtClean="0">
                <a:solidFill>
                  <a:srgbClr val="8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dubbo:reference </a:t>
            </a:r>
            <a:r>
              <a:rPr lang="zh-CN" altLang="zh-CN" sz="14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id</a:t>
            </a:r>
            <a:r>
              <a:rPr lang="zh-CN" altLang="zh-CN" sz="1400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=“</a:t>
            </a:r>
            <a:r>
              <a:rPr lang="en-US" altLang="zh-CN" sz="1400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aaa</a:t>
            </a:r>
            <a:r>
              <a:rPr lang="zh-CN" altLang="zh-CN" sz="1400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lang="zh-CN" altLang="zh-CN" sz="1400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interface</a:t>
            </a:r>
            <a:r>
              <a:rPr lang="zh-CN" altLang="zh-CN" sz="1400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="com.xxx.</a:t>
            </a:r>
            <a:r>
              <a:rPr lang="en-US" altLang="zh-CN" sz="1400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Xxx</a:t>
            </a:r>
            <a:r>
              <a:rPr lang="zh-CN" altLang="zh-CN" sz="1400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Service"</a:t>
            </a:r>
            <a:r>
              <a:rPr lang="zh-CN" altLang="zh-CN" sz="1400" dirty="0" smtClean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1400" dirty="0" smtClean="0">
                <a:solidFill>
                  <a:srgbClr val="0000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/>
              <a:t>EchoService echoService = </a:t>
            </a:r>
            <a:r>
              <a:rPr lang="zh-CN" altLang="en-US" sz="1400" dirty="0" smtClean="0"/>
              <a:t>（</a:t>
            </a:r>
            <a:r>
              <a:rPr lang="en-US" sz="1400" dirty="0" smtClean="0"/>
              <a:t> EchoService </a:t>
            </a:r>
            <a:r>
              <a:rPr lang="zh-CN" altLang="en-US" sz="1400" dirty="0" smtClean="0"/>
              <a:t>）</a:t>
            </a:r>
            <a:r>
              <a:rPr lang="en-US" sz="1400" dirty="0" smtClean="0"/>
              <a:t> ctx.getBean(“</a:t>
            </a:r>
            <a:r>
              <a:rPr lang="en-US" altLang="zh-CN" sz="1400" dirty="0" smtClean="0"/>
              <a:t>aaa</a:t>
            </a:r>
            <a:r>
              <a:rPr lang="en-US" sz="1400" dirty="0" smtClean="0"/>
              <a:t>")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zh-CN" altLang="zh-CN" sz="14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601" y="379150"/>
            <a:ext cx="2233304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注解方式配置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2562" y="885301"/>
            <a:ext cx="6821739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注解包扫描</a:t>
            </a:r>
            <a:endParaRPr lang="en-US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@</a:t>
            </a:r>
            <a:r>
              <a:rPr lang="en-US" dirty="0" err="1" smtClean="0"/>
              <a:t>EnableDubbo</a:t>
            </a:r>
            <a:r>
              <a:rPr lang="en-US" dirty="0" smtClean="0"/>
              <a:t>(</a:t>
            </a:r>
            <a:r>
              <a:rPr lang="en-US" dirty="0" err="1" smtClean="0"/>
              <a:t>scanBasePackages</a:t>
            </a:r>
            <a:r>
              <a:rPr lang="en-US" dirty="0" smtClean="0"/>
              <a:t> = </a:t>
            </a:r>
            <a:r>
              <a:rPr lang="en-US" b="1" dirty="0" smtClean="0"/>
              <a:t>"</a:t>
            </a:r>
            <a:r>
              <a:rPr lang="en-US" b="1" dirty="0" err="1" smtClean="0"/>
              <a:t>com.enjoy.service</a:t>
            </a:r>
            <a:r>
              <a:rPr lang="en-US" b="1" dirty="0" smtClean="0"/>
              <a:t>“</a:t>
            </a:r>
            <a:r>
              <a:rPr lang="en-US" dirty="0" smtClean="0"/>
              <a:t>)</a:t>
            </a:r>
            <a:endParaRPr lang="en-US" altLang="zh-CN" b="1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b="1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消</a:t>
            </a:r>
            <a:r>
              <a:rPr lang="zh-CN" altLang="en-US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费端引入服务</a:t>
            </a:r>
            <a:endParaRPr lang="en-US" altLang="zh-CN" b="1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@</a:t>
            </a:r>
            <a:r>
              <a:rPr lang="en-US" dirty="0" smtClean="0"/>
              <a:t>Reference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b="1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服务端暴露服务</a:t>
            </a:r>
            <a:endParaRPr lang="en-US" altLang="zh-CN" b="1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@</a:t>
            </a:r>
            <a:r>
              <a:rPr lang="en-US" dirty="0" smtClean="0"/>
              <a:t>Service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b="1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/>
              <a:t>通用配置：</a:t>
            </a:r>
            <a:endParaRPr lang="en-US" altLang="zh-CN" sz="14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/>
              <a:t>@</a:t>
            </a:r>
            <a:r>
              <a:rPr lang="en-US" sz="1400" dirty="0" err="1" smtClean="0"/>
              <a:t>PropertySource</a:t>
            </a:r>
            <a:r>
              <a:rPr lang="en-US" sz="1400" dirty="0" smtClean="0"/>
              <a:t>(</a:t>
            </a:r>
            <a:r>
              <a:rPr lang="en-US" sz="1400" b="1" dirty="0" smtClean="0"/>
              <a:t>"</a:t>
            </a:r>
            <a:r>
              <a:rPr lang="en-US" sz="1400" b="1" dirty="0" err="1" smtClean="0"/>
              <a:t>classpath</a:t>
            </a:r>
            <a:r>
              <a:rPr lang="en-US" sz="1400" b="1" dirty="0" smtClean="0"/>
              <a:t>:/</a:t>
            </a:r>
            <a:r>
              <a:rPr lang="en-US" sz="1400" b="1" dirty="0" err="1" smtClean="0"/>
              <a:t>dubbo-consumer.properties</a:t>
            </a:r>
            <a:r>
              <a:rPr lang="en-US" sz="1400" b="1" dirty="0" smtClean="0"/>
              <a:t>“</a:t>
            </a:r>
            <a:r>
              <a:rPr lang="en-US" sz="1400" dirty="0" smtClean="0"/>
              <a:t>)</a:t>
            </a:r>
            <a:endParaRPr lang="zh-CN" altLang="zh-CN" sz="14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2633" y="4419228"/>
            <a:ext cx="80168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属性文件中配置</a:t>
            </a:r>
            <a:r>
              <a:rPr lang="en-US" altLang="zh-CN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--</a:t>
            </a:r>
            <a:r>
              <a:rPr lang="en-US" altLang="zh-CN" b="1" dirty="0" err="1" smtClean="0">
                <a:latin typeface="Arial" pitchFamily="34" charset="0"/>
                <a:ea typeface="宋体" pitchFamily="2" charset="-122"/>
                <a:cs typeface="宋体" pitchFamily="2" charset="-122"/>
              </a:rPr>
              <a:t>Dubbo</a:t>
            </a:r>
            <a:r>
              <a:rPr lang="zh-CN" altLang="en-US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公共信息：</a:t>
            </a:r>
            <a:endParaRPr lang="en-US" altLang="zh-CN" b="1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/>
              <a:t>dubbo.application.name</a:t>
            </a:r>
            <a:r>
              <a:rPr lang="en-US" dirty="0" smtClean="0"/>
              <a:t>=</a:t>
            </a:r>
            <a:r>
              <a:rPr lang="en-US" b="1" dirty="0" err="1" smtClean="0"/>
              <a:t>busi</a:t>
            </a:r>
            <a:r>
              <a:rPr lang="en-US" b="1" dirty="0" smtClean="0"/>
              <a:t>-provider  </a:t>
            </a:r>
            <a:r>
              <a:rPr lang="en-US" altLang="zh-CN" b="1" dirty="0" smtClean="0"/>
              <a:t>#</a:t>
            </a:r>
            <a:r>
              <a:rPr lang="zh-CN" altLang="en-US" b="1" dirty="0" smtClean="0"/>
              <a:t>服务名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dubbo.registry.address</a:t>
            </a:r>
            <a:r>
              <a:rPr lang="en-US" dirty="0" smtClean="0"/>
              <a:t>=</a:t>
            </a:r>
            <a:r>
              <a:rPr lang="en-US" b="1" dirty="0" smtClean="0"/>
              <a:t>zookeeper://</a:t>
            </a:r>
            <a:r>
              <a:rPr lang="en-US" b="1" dirty="0" smtClean="0"/>
              <a:t>192.168.0.128:2181  </a:t>
            </a:r>
            <a:r>
              <a:rPr lang="en-US" altLang="zh-CN" b="1" dirty="0" smtClean="0"/>
              <a:t>#</a:t>
            </a:r>
            <a:r>
              <a:rPr lang="zh-CN" altLang="en-US" b="1" dirty="0" smtClean="0"/>
              <a:t>注册中心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dubbo.protocol.name</a:t>
            </a:r>
            <a:r>
              <a:rPr lang="en-US" dirty="0" smtClean="0"/>
              <a:t>=</a:t>
            </a:r>
            <a:r>
              <a:rPr lang="en-US" b="1" dirty="0" err="1" smtClean="0"/>
              <a:t>dubbo</a:t>
            </a:r>
            <a:r>
              <a:rPr lang="en-US" b="1" dirty="0" smtClean="0"/>
              <a:t>  </a:t>
            </a:r>
            <a:r>
              <a:rPr lang="en-US" altLang="zh-CN" b="1" dirty="0" smtClean="0"/>
              <a:t>#</a:t>
            </a:r>
            <a:r>
              <a:rPr lang="zh-CN" altLang="en-US" b="1" dirty="0" smtClean="0"/>
              <a:t>协议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dubbo.protocol.port</a:t>
            </a:r>
            <a:r>
              <a:rPr lang="en-US" dirty="0" smtClean="0"/>
              <a:t>=</a:t>
            </a:r>
            <a:r>
              <a:rPr lang="en-US" b="1" dirty="0" smtClean="0"/>
              <a:t>20880   </a:t>
            </a:r>
            <a:r>
              <a:rPr lang="en-US" altLang="zh-CN" b="1" dirty="0" smtClean="0"/>
              <a:t>#</a:t>
            </a:r>
            <a:r>
              <a:rPr lang="zh-CN" altLang="en-US" b="1" dirty="0" smtClean="0"/>
              <a:t>端口</a:t>
            </a:r>
            <a:endParaRPr lang="en-US" altLang="zh-CN" b="1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345831" y="3818792"/>
            <a:ext cx="11078308" cy="24530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78069" y="1090246"/>
            <a:ext cx="11078308" cy="24530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7601" y="379150"/>
            <a:ext cx="2100255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方式配置</a:t>
            </a:r>
          </a:p>
        </p:txBody>
      </p:sp>
      <p:sp>
        <p:nvSpPr>
          <p:cNvPr id="5" name="矩形 4"/>
          <p:cNvSpPr/>
          <p:nvPr/>
        </p:nvSpPr>
        <p:spPr>
          <a:xfrm>
            <a:off x="1380391" y="1301288"/>
            <a:ext cx="1881555" cy="6154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ApplicationConfig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3994637" y="1313011"/>
            <a:ext cx="1881555" cy="6154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RegistryConfig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6547336" y="1289564"/>
            <a:ext cx="1881555" cy="6154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ProtocolConfig</a:t>
            </a:r>
            <a:endParaRPr lang="zh-CN" altLang="en-US" sz="1200" dirty="0"/>
          </a:p>
        </p:txBody>
      </p:sp>
      <p:sp>
        <p:nvSpPr>
          <p:cNvPr id="19" name="五边形 18"/>
          <p:cNvSpPr/>
          <p:nvPr/>
        </p:nvSpPr>
        <p:spPr>
          <a:xfrm>
            <a:off x="2751979" y="2637711"/>
            <a:ext cx="4607170" cy="484632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ServiceConfig</a:t>
            </a:r>
            <a:endParaRPr lang="zh-CN" altLang="en-US" dirty="0"/>
          </a:p>
        </p:txBody>
      </p:sp>
      <p:sp>
        <p:nvSpPr>
          <p:cNvPr id="20" name="燕尾形 19"/>
          <p:cNvSpPr/>
          <p:nvPr/>
        </p:nvSpPr>
        <p:spPr>
          <a:xfrm>
            <a:off x="8370274" y="2628919"/>
            <a:ext cx="1740878" cy="484632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export()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肘形连接符 23"/>
          <p:cNvCxnSpPr>
            <a:stCxn id="19" idx="0"/>
            <a:endCxn id="5" idx="2"/>
          </p:cNvCxnSpPr>
          <p:nvPr/>
        </p:nvCxnSpPr>
        <p:spPr>
          <a:xfrm rot="16200000" flipV="1">
            <a:off x="3267308" y="970612"/>
            <a:ext cx="720961" cy="26132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9" idx="0"/>
            <a:endCxn id="7" idx="2"/>
          </p:cNvCxnSpPr>
          <p:nvPr/>
        </p:nvCxnSpPr>
        <p:spPr>
          <a:xfrm rot="5400000" flipH="1" flipV="1">
            <a:off x="4580291" y="2282588"/>
            <a:ext cx="709238" cy="10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9" idx="0"/>
            <a:endCxn id="8" idx="2"/>
          </p:cNvCxnSpPr>
          <p:nvPr/>
        </p:nvCxnSpPr>
        <p:spPr>
          <a:xfrm rot="5400000" flipH="1" flipV="1">
            <a:off x="5844918" y="994515"/>
            <a:ext cx="732685" cy="25537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9" idx="3"/>
            <a:endCxn id="20" idx="1"/>
          </p:cNvCxnSpPr>
          <p:nvPr/>
        </p:nvCxnSpPr>
        <p:spPr>
          <a:xfrm flipV="1">
            <a:off x="7359149" y="2871235"/>
            <a:ext cx="1253441" cy="8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383322" y="4328759"/>
            <a:ext cx="1881555" cy="61546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ApplicationConfig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3997568" y="4340482"/>
            <a:ext cx="1881555" cy="61546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RegistryConfig</a:t>
            </a:r>
            <a:endParaRPr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6550267" y="4317035"/>
            <a:ext cx="1881555" cy="61546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ProtocolConfig</a:t>
            </a:r>
            <a:endParaRPr lang="zh-CN" altLang="en-US" sz="1200" dirty="0"/>
          </a:p>
        </p:txBody>
      </p:sp>
      <p:sp>
        <p:nvSpPr>
          <p:cNvPr id="34" name="五边形 33"/>
          <p:cNvSpPr/>
          <p:nvPr/>
        </p:nvSpPr>
        <p:spPr>
          <a:xfrm>
            <a:off x="2754910" y="5665182"/>
            <a:ext cx="4607170" cy="484632"/>
          </a:xfrm>
          <a:prstGeom prst="homePlat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ReferenceConfig</a:t>
            </a:r>
            <a:endParaRPr lang="zh-CN" altLang="en-US" dirty="0"/>
          </a:p>
        </p:txBody>
      </p:sp>
      <p:sp>
        <p:nvSpPr>
          <p:cNvPr id="35" name="燕尾形 34"/>
          <p:cNvSpPr/>
          <p:nvPr/>
        </p:nvSpPr>
        <p:spPr>
          <a:xfrm>
            <a:off x="8373205" y="5656390"/>
            <a:ext cx="1740878" cy="484632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肘形连接符 35"/>
          <p:cNvCxnSpPr>
            <a:stCxn id="34" idx="0"/>
            <a:endCxn id="31" idx="2"/>
          </p:cNvCxnSpPr>
          <p:nvPr/>
        </p:nvCxnSpPr>
        <p:spPr>
          <a:xfrm rot="16200000" flipV="1">
            <a:off x="3270239" y="3998083"/>
            <a:ext cx="720961" cy="26132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34" idx="0"/>
            <a:endCxn id="32" idx="2"/>
          </p:cNvCxnSpPr>
          <p:nvPr/>
        </p:nvCxnSpPr>
        <p:spPr>
          <a:xfrm rot="5400000" flipH="1" flipV="1">
            <a:off x="4583222" y="5310059"/>
            <a:ext cx="709238" cy="10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34" idx="0"/>
            <a:endCxn id="33" idx="2"/>
          </p:cNvCxnSpPr>
          <p:nvPr/>
        </p:nvCxnSpPr>
        <p:spPr>
          <a:xfrm rot="5400000" flipH="1" flipV="1">
            <a:off x="5847849" y="4021986"/>
            <a:ext cx="732685" cy="25537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4" idx="3"/>
            <a:endCxn id="35" idx="1"/>
          </p:cNvCxnSpPr>
          <p:nvPr/>
        </p:nvCxnSpPr>
        <p:spPr>
          <a:xfrm flipV="1">
            <a:off x="7362080" y="5898706"/>
            <a:ext cx="1253441" cy="8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5150" y="1943100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服务端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4138" y="4803531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消费端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8955" y="660504"/>
            <a:ext cx="2574744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分布式服务结构</a:t>
            </a:r>
          </a:p>
        </p:txBody>
      </p:sp>
      <p:sp>
        <p:nvSpPr>
          <p:cNvPr id="17" name="矩形 16"/>
          <p:cNvSpPr/>
          <p:nvPr/>
        </p:nvSpPr>
        <p:spPr>
          <a:xfrm>
            <a:off x="3938982" y="1837592"/>
            <a:ext cx="1125387" cy="33586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服务器</a:t>
            </a:r>
            <a:endParaRPr lang="zh-CN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26909" y="2558562"/>
            <a:ext cx="927182" cy="439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用户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56217" y="3326423"/>
            <a:ext cx="927182" cy="439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商品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68515" y="1802423"/>
            <a:ext cx="483577" cy="33586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负载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21" idx="3"/>
            <a:endCxn id="18" idx="1"/>
          </p:cNvCxnSpPr>
          <p:nvPr/>
        </p:nvCxnSpPr>
        <p:spPr>
          <a:xfrm flipV="1">
            <a:off x="3552092" y="2778370"/>
            <a:ext cx="474817" cy="703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1" idx="3"/>
            <a:endCxn id="20" idx="1"/>
          </p:cNvCxnSpPr>
          <p:nvPr/>
        </p:nvCxnSpPr>
        <p:spPr>
          <a:xfrm>
            <a:off x="3552092" y="3481754"/>
            <a:ext cx="504125" cy="64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图文框 23"/>
          <p:cNvSpPr/>
          <p:nvPr/>
        </p:nvSpPr>
        <p:spPr>
          <a:xfrm>
            <a:off x="905608" y="1749669"/>
            <a:ext cx="1090246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图文框 24"/>
          <p:cNvSpPr/>
          <p:nvPr/>
        </p:nvSpPr>
        <p:spPr>
          <a:xfrm>
            <a:off x="899747" y="2675792"/>
            <a:ext cx="1090246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图文框 25"/>
          <p:cNvSpPr/>
          <p:nvPr/>
        </p:nvSpPr>
        <p:spPr>
          <a:xfrm>
            <a:off x="893886" y="3549161"/>
            <a:ext cx="1090246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图文框 26"/>
          <p:cNvSpPr/>
          <p:nvPr/>
        </p:nvSpPr>
        <p:spPr>
          <a:xfrm>
            <a:off x="896816" y="4615961"/>
            <a:ext cx="1090246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24" idx="3"/>
            <a:endCxn id="21" idx="1"/>
          </p:cNvCxnSpPr>
          <p:nvPr/>
        </p:nvCxnSpPr>
        <p:spPr>
          <a:xfrm>
            <a:off x="1995854" y="2092569"/>
            <a:ext cx="1072661" cy="1389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5" idx="3"/>
            <a:endCxn id="21" idx="1"/>
          </p:cNvCxnSpPr>
          <p:nvPr/>
        </p:nvCxnSpPr>
        <p:spPr>
          <a:xfrm>
            <a:off x="1989993" y="3018692"/>
            <a:ext cx="1078522" cy="463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6" idx="3"/>
            <a:endCxn id="21" idx="1"/>
          </p:cNvCxnSpPr>
          <p:nvPr/>
        </p:nvCxnSpPr>
        <p:spPr>
          <a:xfrm flipV="1">
            <a:off x="1984132" y="3481754"/>
            <a:ext cx="1084383" cy="410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7" idx="3"/>
            <a:endCxn id="21" idx="1"/>
          </p:cNvCxnSpPr>
          <p:nvPr/>
        </p:nvCxnSpPr>
        <p:spPr>
          <a:xfrm flipV="1">
            <a:off x="1987062" y="3481754"/>
            <a:ext cx="1081453" cy="1477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8232530" y="2244968"/>
            <a:ext cx="1433146" cy="914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主数据库</a:t>
            </a:r>
            <a:endParaRPr lang="zh-CN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流程图: 磁盘 32"/>
          <p:cNvSpPr/>
          <p:nvPr/>
        </p:nvSpPr>
        <p:spPr>
          <a:xfrm>
            <a:off x="8423030" y="2611313"/>
            <a:ext cx="914400" cy="492369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244251" y="3768968"/>
            <a:ext cx="1433146" cy="9144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从数据库</a:t>
            </a:r>
            <a:endParaRPr lang="zh-CN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流程图: 磁盘 34"/>
          <p:cNvSpPr/>
          <p:nvPr/>
        </p:nvSpPr>
        <p:spPr>
          <a:xfrm>
            <a:off x="8434751" y="4135313"/>
            <a:ext cx="914400" cy="492369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059144" y="4129454"/>
            <a:ext cx="927182" cy="439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订单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21" idx="3"/>
            <a:endCxn id="36" idx="1"/>
          </p:cNvCxnSpPr>
          <p:nvPr/>
        </p:nvCxnSpPr>
        <p:spPr>
          <a:xfrm>
            <a:off x="3552092" y="3481754"/>
            <a:ext cx="507052" cy="867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928963" y="1849313"/>
            <a:ext cx="1377445" cy="379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服务层服务器</a:t>
            </a:r>
            <a:endParaRPr lang="zh-CN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016890" y="2570284"/>
            <a:ext cx="927182" cy="19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用户服务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046198" y="2907337"/>
            <a:ext cx="927182" cy="19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商品服务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049125" y="3279548"/>
            <a:ext cx="927182" cy="19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订单服务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18" idx="3"/>
            <a:endCxn id="39" idx="1"/>
          </p:cNvCxnSpPr>
          <p:nvPr/>
        </p:nvCxnSpPr>
        <p:spPr>
          <a:xfrm flipV="1">
            <a:off x="4954091" y="2668457"/>
            <a:ext cx="1062799" cy="109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8" idx="3"/>
            <a:endCxn id="40" idx="1"/>
          </p:cNvCxnSpPr>
          <p:nvPr/>
        </p:nvCxnSpPr>
        <p:spPr>
          <a:xfrm>
            <a:off x="4954091" y="2778370"/>
            <a:ext cx="1092107" cy="227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8" idx="3"/>
            <a:endCxn id="41" idx="1"/>
          </p:cNvCxnSpPr>
          <p:nvPr/>
        </p:nvCxnSpPr>
        <p:spPr>
          <a:xfrm>
            <a:off x="4954091" y="2778370"/>
            <a:ext cx="1095034" cy="599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0" idx="3"/>
            <a:endCxn id="38" idx="1"/>
          </p:cNvCxnSpPr>
          <p:nvPr/>
        </p:nvCxnSpPr>
        <p:spPr>
          <a:xfrm>
            <a:off x="4983399" y="3546231"/>
            <a:ext cx="945564" cy="200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6" idx="3"/>
          </p:cNvCxnSpPr>
          <p:nvPr/>
        </p:nvCxnSpPr>
        <p:spPr>
          <a:xfrm>
            <a:off x="4986326" y="4349262"/>
            <a:ext cx="904520" cy="11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6060848" y="3686941"/>
            <a:ext cx="1210390" cy="155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短信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  <a:r>
              <a:rPr lang="zh-CN" altLang="en-US" sz="1200" dirty="0" smtClean="0">
                <a:solidFill>
                  <a:schemeClr val="tx1"/>
                </a:solidFill>
              </a:rPr>
              <a:t>邮件服务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054987" y="4032755"/>
            <a:ext cx="927182" cy="19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支付服务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075503" y="4422547"/>
            <a:ext cx="927182" cy="19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搜索服务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87227" y="4829924"/>
            <a:ext cx="927182" cy="19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.................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090158" y="5246093"/>
            <a:ext cx="927182" cy="19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.................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38" idx="3"/>
            <a:endCxn id="32" idx="1"/>
          </p:cNvCxnSpPr>
          <p:nvPr/>
        </p:nvCxnSpPr>
        <p:spPr>
          <a:xfrm flipV="1">
            <a:off x="7306408" y="2702169"/>
            <a:ext cx="926122" cy="10448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8" idx="3"/>
            <a:endCxn id="34" idx="1"/>
          </p:cNvCxnSpPr>
          <p:nvPr/>
        </p:nvCxnSpPr>
        <p:spPr>
          <a:xfrm>
            <a:off x="7306408" y="3746988"/>
            <a:ext cx="937843" cy="479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61385" y="297180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写</a:t>
            </a:r>
            <a:endParaRPr lang="zh-CN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7731370" y="371328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读</a:t>
            </a:r>
            <a:endParaRPr lang="zh-CN" altLang="en-US" sz="1400" dirty="0"/>
          </a:p>
        </p:txBody>
      </p:sp>
      <p:cxnSp>
        <p:nvCxnSpPr>
          <p:cNvPr id="56" name="直接箭头连接符 55"/>
          <p:cNvCxnSpPr>
            <a:stCxn id="32" idx="2"/>
            <a:endCxn id="34" idx="0"/>
          </p:cNvCxnSpPr>
          <p:nvPr/>
        </p:nvCxnSpPr>
        <p:spPr>
          <a:xfrm rot="16200000" flipH="1">
            <a:off x="8650164" y="3458307"/>
            <a:ext cx="609599" cy="11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968155" y="331469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数据同步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17" y="642919"/>
            <a:ext cx="1821332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示意图</a:t>
            </a:r>
          </a:p>
        </p:txBody>
      </p:sp>
      <p:sp>
        <p:nvSpPr>
          <p:cNvPr id="4" name="矩形 3"/>
          <p:cNvSpPr/>
          <p:nvPr/>
        </p:nvSpPr>
        <p:spPr>
          <a:xfrm>
            <a:off x="1527179" y="2316148"/>
            <a:ext cx="1912939" cy="13319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1628779" y="2784066"/>
            <a:ext cx="16017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>
                <a:ea typeface="宋体" pitchFamily="2" charset="-122"/>
              </a:rPr>
              <a:t>服务消费者</a:t>
            </a:r>
          </a:p>
        </p:txBody>
      </p:sp>
      <p:sp>
        <p:nvSpPr>
          <p:cNvPr id="6" name="矩形 5"/>
          <p:cNvSpPr/>
          <p:nvPr/>
        </p:nvSpPr>
        <p:spPr>
          <a:xfrm>
            <a:off x="7832754" y="2160591"/>
            <a:ext cx="1911351" cy="14922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7964515" y="2692000"/>
            <a:ext cx="16668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ea typeface="宋体" pitchFamily="2" charset="-122"/>
              </a:rPr>
              <a:t>服务提供</a:t>
            </a:r>
            <a:r>
              <a:rPr lang="zh-CN" altLang="en-US" sz="1600" dirty="0" smtClean="0">
                <a:ea typeface="宋体" pitchFamily="2" charset="-122"/>
              </a:rPr>
              <a:t>者</a:t>
            </a:r>
            <a:endParaRPr lang="zh-CN" altLang="en-US" sz="1600" dirty="0">
              <a:ea typeface="宋体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535368" y="3059109"/>
            <a:ext cx="4270397" cy="42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3535369" y="2714620"/>
            <a:ext cx="15240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发起调用</a:t>
            </a:r>
          </a:p>
        </p:txBody>
      </p:sp>
      <p:cxnSp>
        <p:nvCxnSpPr>
          <p:cNvPr id="10" name="直接箭头连接符 9"/>
          <p:cNvCxnSpPr/>
          <p:nvPr/>
        </p:nvCxnSpPr>
        <p:spPr>
          <a:xfrm rot="10800000" flipV="1">
            <a:off x="3484592" y="3405184"/>
            <a:ext cx="4303713" cy="58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9"/>
          <p:cNvSpPr txBox="1">
            <a:spLocks noChangeArrowheads="1"/>
          </p:cNvSpPr>
          <p:nvPr/>
        </p:nvSpPr>
        <p:spPr bwMode="auto">
          <a:xfrm>
            <a:off x="3630619" y="3143248"/>
            <a:ext cx="1771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返回结果</a:t>
            </a:r>
          </a:p>
        </p:txBody>
      </p:sp>
      <p:sp>
        <p:nvSpPr>
          <p:cNvPr id="12" name="左大括号 11"/>
          <p:cNvSpPr/>
          <p:nvPr/>
        </p:nvSpPr>
        <p:spPr>
          <a:xfrm>
            <a:off x="5154629" y="1643050"/>
            <a:ext cx="207264" cy="17002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大括号 12"/>
          <p:cNvSpPr/>
          <p:nvPr/>
        </p:nvSpPr>
        <p:spPr>
          <a:xfrm>
            <a:off x="7154893" y="1643050"/>
            <a:ext cx="302515" cy="17145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53075" y="1779416"/>
            <a:ext cx="1428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协议：</a:t>
            </a:r>
            <a:endParaRPr lang="en-US" altLang="zh-CN" sz="1200" dirty="0" smtClean="0"/>
          </a:p>
          <a:p>
            <a:r>
              <a:rPr lang="en-US" altLang="zh-CN" sz="1200" dirty="0" smtClean="0"/>
              <a:t>http</a:t>
            </a:r>
          </a:p>
          <a:p>
            <a:r>
              <a:rPr lang="en-US" altLang="zh-CN" sz="1200" dirty="0" smtClean="0"/>
              <a:t>Rmi</a:t>
            </a:r>
          </a:p>
          <a:p>
            <a:r>
              <a:rPr lang="en-US" altLang="zh-CN" sz="1200" dirty="0" smtClean="0"/>
              <a:t>Webservice</a:t>
            </a:r>
          </a:p>
          <a:p>
            <a:r>
              <a:rPr lang="en-US" altLang="zh-CN" sz="1200" dirty="0" smtClean="0"/>
              <a:t>Redis</a:t>
            </a:r>
          </a:p>
          <a:p>
            <a:r>
              <a:rPr lang="en-US" altLang="zh-CN" sz="1200" dirty="0" smtClean="0"/>
              <a:t>mysql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1523968" y="1958957"/>
            <a:ext cx="1905013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订单服务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821648" y="1836736"/>
            <a:ext cx="1905013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商品服务</a:t>
            </a:r>
            <a:endParaRPr lang="zh-CN" altLang="en-US" dirty="0"/>
          </a:p>
        </p:txBody>
      </p:sp>
      <p:sp>
        <p:nvSpPr>
          <p:cNvPr id="19" name="梯形 18"/>
          <p:cNvSpPr/>
          <p:nvPr/>
        </p:nvSpPr>
        <p:spPr>
          <a:xfrm>
            <a:off x="5048243" y="3500438"/>
            <a:ext cx="1219200" cy="1216152"/>
          </a:xfrm>
          <a:prstGeom prst="trapezoi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网络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8300" y="287655"/>
            <a:ext cx="649541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 fontAlgn="base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RPC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endParaRPr lang="zh-CN" altLang="en-US" sz="2665" strike="noStrike" noProof="1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PA_组合 47"/>
          <p:cNvGrpSpPr/>
          <p:nvPr/>
        </p:nvGrpSpPr>
        <p:grpSpPr>
          <a:xfrm>
            <a:off x="374650" y="933450"/>
            <a:ext cx="2171700" cy="76200"/>
            <a:chOff x="0" y="2842590"/>
            <a:chExt cx="7054752" cy="89199"/>
          </a:xfrm>
        </p:grpSpPr>
        <p:sp>
          <p:nvSpPr>
            <p:cNvPr id="4" name="矩形 3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base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8" name="矩形 2"/>
          <p:cNvSpPr/>
          <p:nvPr/>
        </p:nvSpPr>
        <p:spPr>
          <a:xfrm>
            <a:off x="204470" y="1165011"/>
            <a:ext cx="6090285" cy="302236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zh-CN" altLang="en-US" sz="1600" dirty="0" smtClean="0">
                <a:latin typeface="+mn-ea"/>
                <a:cs typeface="+mn-ea"/>
                <a:sym typeface="+mn-ea"/>
              </a:rPr>
              <a:t>1.服务端定义接口和服务实现类并且注册服务</a:t>
            </a: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en-US" altLang="zh-CN" sz="1600" smtClean="0">
                <a:latin typeface="+mn-ea"/>
                <a:cs typeface="+mn-ea"/>
                <a:sym typeface="+mn-ea"/>
              </a:rPr>
              <a:t>2.</a:t>
            </a:r>
            <a:r>
              <a:rPr lang="zh-CN" altLang="en-US" sz="1600" dirty="0" smtClean="0">
                <a:latin typeface="+mn-ea"/>
                <a:cs typeface="+mn-ea"/>
                <a:sym typeface="+mn-ea"/>
              </a:rPr>
              <a:t>客户端使用动态代理调用服务</a:t>
            </a:r>
            <a:r>
              <a:rPr lang="en-US" altLang="zh-CN" sz="1600" dirty="0" smtClean="0">
                <a:latin typeface="+mn-ea"/>
                <a:cs typeface="+mn-ea"/>
                <a:sym typeface="+mn-ea"/>
              </a:rPr>
              <a:t>(</a:t>
            </a:r>
            <a:r>
              <a:rPr lang="zh-CN" altLang="zh-CN" sz="1600" dirty="0" smtClean="0">
                <a:latin typeface="+mn-ea"/>
                <a:cs typeface="+mn-ea"/>
                <a:sym typeface="+mn-ea"/>
              </a:rPr>
              <a:t>动态代理</a:t>
            </a:r>
            <a:r>
              <a:rPr lang="en-US" altLang="zh-CN" sz="1600" dirty="0" smtClean="0">
                <a:latin typeface="+mn-ea"/>
                <a:cs typeface="+mn-ea"/>
                <a:sym typeface="+mn-ea"/>
              </a:rPr>
              <a:t>)</a:t>
            </a:r>
            <a:endParaRPr lang="zh-CN" altLang="en-US" sz="1600" dirty="0" smtClean="0">
              <a:latin typeface="+mn-ea"/>
              <a:cs typeface="+mn-ea"/>
              <a:sym typeface="+mn-ea"/>
            </a:endParaRP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en-US" altLang="zh-CN" sz="1600" smtClean="0">
                <a:latin typeface="+mn-ea"/>
                <a:cs typeface="+mn-ea"/>
                <a:sym typeface="+mn-ea"/>
              </a:rPr>
              <a:t>3</a:t>
            </a:r>
            <a:r>
              <a:rPr lang="zh-CN" altLang="en-US" sz="1600" smtClean="0">
                <a:latin typeface="+mn-ea"/>
                <a:cs typeface="+mn-ea"/>
                <a:sym typeface="+mn-ea"/>
              </a:rPr>
              <a:t>.</a:t>
            </a:r>
            <a:r>
              <a:rPr lang="zh-CN" altLang="en-US" sz="1600" dirty="0" smtClean="0">
                <a:latin typeface="+mn-ea"/>
                <a:cs typeface="+mn-ea"/>
                <a:sym typeface="+mn-ea"/>
              </a:rPr>
              <a:t>客户端代理把调用对象、方法、参数序列化成数据</a:t>
            </a:r>
            <a:endParaRPr lang="en-US" altLang="zh-CN" sz="1600" dirty="0" smtClean="0">
              <a:latin typeface="+mn-ea"/>
              <a:cs typeface="+mn-ea"/>
              <a:sym typeface="+mn-ea"/>
            </a:endParaRP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en-US" altLang="zh-CN" sz="1600" smtClean="0">
                <a:latin typeface="+mn-ea"/>
                <a:cs typeface="+mn-ea"/>
                <a:sym typeface="+mn-ea"/>
              </a:rPr>
              <a:t>4</a:t>
            </a:r>
            <a:r>
              <a:rPr lang="zh-CN" altLang="en-US" sz="1600" smtClean="0">
                <a:latin typeface="+mn-ea"/>
                <a:cs typeface="+mn-ea"/>
                <a:sym typeface="+mn-ea"/>
              </a:rPr>
              <a:t>.客户端代理与</a:t>
            </a:r>
            <a:r>
              <a:rPr lang="zh-CN" altLang="en-US" sz="1600" dirty="0" smtClean="0">
                <a:latin typeface="+mn-ea"/>
                <a:cs typeface="+mn-ea"/>
                <a:sym typeface="+mn-ea"/>
              </a:rPr>
              <a:t>服务端通过</a:t>
            </a:r>
            <a:r>
              <a:rPr lang="en-US" altLang="zh-CN" sz="1600" dirty="0" smtClean="0">
                <a:latin typeface="+mn-ea"/>
                <a:cs typeface="+mn-ea"/>
                <a:sym typeface="+mn-ea"/>
              </a:rPr>
              <a:t>Socket</a:t>
            </a:r>
            <a:r>
              <a:rPr lang="zh-CN" altLang="en-US" sz="1600" dirty="0" smtClean="0">
                <a:latin typeface="+mn-ea"/>
                <a:cs typeface="+mn-ea"/>
                <a:sym typeface="+mn-ea"/>
              </a:rPr>
              <a:t>通讯传输数据</a:t>
            </a: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en-US" altLang="zh-CN" sz="1600" smtClean="0">
                <a:latin typeface="+mn-ea"/>
                <a:cs typeface="+mn-ea"/>
                <a:sym typeface="+mn-ea"/>
              </a:rPr>
              <a:t>5.</a:t>
            </a:r>
            <a:r>
              <a:rPr lang="zh-CN" altLang="en-US" sz="1600" dirty="0" smtClean="0">
                <a:latin typeface="+mn-ea"/>
                <a:cs typeface="+mn-ea"/>
                <a:sym typeface="+mn-ea"/>
              </a:rPr>
              <a:t>服务端反序列化数据成对象、方法、参数。</a:t>
            </a:r>
          </a:p>
          <a:p>
            <a:pPr marL="342900" lvl="1" indent="-342900">
              <a:lnSpc>
                <a:spcPct val="170000"/>
              </a:lnSpc>
              <a:buClr>
                <a:srgbClr val="FFC000"/>
              </a:buClr>
              <a:buFont typeface="Wingdings" panose="05000000000000000000" charset="0"/>
              <a:buChar char="ü"/>
            </a:pPr>
            <a:r>
              <a:rPr lang="en-US" altLang="zh-CN" sz="1600" smtClean="0">
                <a:latin typeface="+mn-ea"/>
                <a:cs typeface="+mn-ea"/>
                <a:sym typeface="+mn-ea"/>
              </a:rPr>
              <a:t>6.</a:t>
            </a:r>
            <a:r>
              <a:rPr lang="zh-CN" altLang="en-US" sz="1600" dirty="0" smtClean="0">
                <a:latin typeface="+mn-ea"/>
                <a:cs typeface="+mn-ea"/>
                <a:sym typeface="+mn-ea"/>
              </a:rPr>
              <a:t>服务端代理拿到这些对象和参数后通过反射的机制调用服务的实例。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1614" y="3815171"/>
            <a:ext cx="3765540" cy="243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图片 8" descr="RPC实现过程 (3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399" y="81468"/>
            <a:ext cx="6218555" cy="6418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1213338" y="1186962"/>
            <a:ext cx="8941777" cy="242667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8717" y="642919"/>
            <a:ext cx="3869970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普遍存在的问题需求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41938" y="3815851"/>
            <a:ext cx="83984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需求：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rpc</a:t>
            </a:r>
            <a:r>
              <a:rPr lang="zh-CN" altLang="en-US" dirty="0" smtClean="0"/>
              <a:t>调用需要定制。额外的工作量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、分布式服务中，服务动辄几十上百，相互之间的调用错综复杂，相互依赖严重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、对集群性的服务，需要负载策略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、对集群性的服务，能动态扩展节点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3270724" y="1406768"/>
            <a:ext cx="492370" cy="422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4451824" y="2640622"/>
            <a:ext cx="492370" cy="422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7250710" y="1403837"/>
            <a:ext cx="492370" cy="422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5723778" y="1415560"/>
            <a:ext cx="492370" cy="422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4416655" y="1365737"/>
            <a:ext cx="492370" cy="422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3223832" y="2617176"/>
            <a:ext cx="492370" cy="422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5782394" y="2661137"/>
            <a:ext cx="492370" cy="422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7271224" y="2602522"/>
            <a:ext cx="1424369" cy="6154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cxnSp>
        <p:nvCxnSpPr>
          <p:cNvPr id="28" name="直接箭头连接符 27"/>
          <p:cNvCxnSpPr>
            <a:stCxn id="18" idx="4"/>
            <a:endCxn id="24" idx="7"/>
          </p:cNvCxnSpPr>
          <p:nvPr/>
        </p:nvCxnSpPr>
        <p:spPr>
          <a:xfrm rot="16200000" flipH="1">
            <a:off x="3155411" y="2190295"/>
            <a:ext cx="850183" cy="127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8" idx="4"/>
            <a:endCxn id="20" idx="1"/>
          </p:cNvCxnSpPr>
          <p:nvPr/>
        </p:nvCxnSpPr>
        <p:spPr>
          <a:xfrm rot="16200000" flipH="1">
            <a:off x="3583605" y="1762101"/>
            <a:ext cx="873629" cy="1007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8" idx="4"/>
            <a:endCxn id="25" idx="1"/>
          </p:cNvCxnSpPr>
          <p:nvPr/>
        </p:nvCxnSpPr>
        <p:spPr>
          <a:xfrm rot="16200000" flipH="1">
            <a:off x="4238632" y="1107074"/>
            <a:ext cx="894144" cy="23375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3" idx="4"/>
            <a:endCxn id="20" idx="7"/>
          </p:cNvCxnSpPr>
          <p:nvPr/>
        </p:nvCxnSpPr>
        <p:spPr>
          <a:xfrm rot="16200000" flipH="1">
            <a:off x="4310134" y="2140473"/>
            <a:ext cx="914660" cy="209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3" idx="4"/>
            <a:endCxn id="26" idx="1"/>
          </p:cNvCxnSpPr>
          <p:nvPr/>
        </p:nvCxnSpPr>
        <p:spPr>
          <a:xfrm rot="16200000" flipH="1">
            <a:off x="5618885" y="831722"/>
            <a:ext cx="904888" cy="2816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2" idx="4"/>
            <a:endCxn id="26" idx="1"/>
          </p:cNvCxnSpPr>
          <p:nvPr/>
        </p:nvCxnSpPr>
        <p:spPr>
          <a:xfrm rot="16200000" flipH="1">
            <a:off x="6297358" y="1510194"/>
            <a:ext cx="855065" cy="1509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4" idx="0"/>
            <a:endCxn id="23" idx="3"/>
          </p:cNvCxnSpPr>
          <p:nvPr/>
        </p:nvCxnSpPr>
        <p:spPr>
          <a:xfrm rot="5400000" flipH="1" flipV="1">
            <a:off x="3533782" y="1662197"/>
            <a:ext cx="891214" cy="1018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4" idx="0"/>
            <a:endCxn id="22" idx="3"/>
          </p:cNvCxnSpPr>
          <p:nvPr/>
        </p:nvCxnSpPr>
        <p:spPr>
          <a:xfrm rot="5400000" flipH="1" flipV="1">
            <a:off x="4212255" y="1033548"/>
            <a:ext cx="841391" cy="2325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1" idx="4"/>
            <a:endCxn id="25" idx="7"/>
          </p:cNvCxnSpPr>
          <p:nvPr/>
        </p:nvCxnSpPr>
        <p:spPr>
          <a:xfrm rot="5400000">
            <a:off x="6401240" y="1627286"/>
            <a:ext cx="897075" cy="1294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1" idx="4"/>
            <a:endCxn id="26" idx="7"/>
          </p:cNvCxnSpPr>
          <p:nvPr/>
        </p:nvCxnSpPr>
        <p:spPr>
          <a:xfrm rot="16200000" flipH="1">
            <a:off x="7558553" y="1764209"/>
            <a:ext cx="866788" cy="990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336474" y="1784839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网状调用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7350356" y="2699237"/>
            <a:ext cx="492370" cy="42203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h1</a:t>
            </a:r>
            <a:endParaRPr lang="zh-CN" altLang="en-US" sz="1050" dirty="0"/>
          </a:p>
        </p:txBody>
      </p:sp>
      <p:sp>
        <p:nvSpPr>
          <p:cNvPr id="94" name="椭圆 93"/>
          <p:cNvSpPr/>
          <p:nvPr/>
        </p:nvSpPr>
        <p:spPr>
          <a:xfrm>
            <a:off x="7740149" y="2684583"/>
            <a:ext cx="492370" cy="42203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h2</a:t>
            </a:r>
            <a:endParaRPr lang="zh-CN" altLang="en-US" sz="1050" dirty="0"/>
          </a:p>
        </p:txBody>
      </p:sp>
      <p:sp>
        <p:nvSpPr>
          <p:cNvPr id="95" name="椭圆 94"/>
          <p:cNvSpPr/>
          <p:nvPr/>
        </p:nvSpPr>
        <p:spPr>
          <a:xfrm>
            <a:off x="8103565" y="2678721"/>
            <a:ext cx="492370" cy="42203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h3</a:t>
            </a:r>
            <a:endParaRPr lang="zh-CN" altLang="en-US" sz="10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952464" y="3143248"/>
            <a:ext cx="4286280" cy="1428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--》2011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年开源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  <a:ea typeface="宋体" pitchFamily="2" charset="-122"/>
            </a:endParaRPr>
          </a:p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--》2012-10 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停止重要升级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  <a:ea typeface="宋体" pitchFamily="2" charset="-122"/>
            </a:endParaRPr>
          </a:p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--》2014-10 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停止更新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  <a:ea typeface="宋体" pitchFamily="2" charset="-122"/>
            </a:endParaRPr>
          </a:p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--》2017-10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起死回生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  <a:ea typeface="宋体" pitchFamily="2" charset="-122"/>
            </a:endParaRPr>
          </a:p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--》2018-02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进入 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Apache 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孵化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10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5626" y="371476"/>
            <a:ext cx="3349609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pPr defTabSz="1218565" fontAlgn="auto">
              <a:defRPr/>
            </a:pPr>
            <a:r>
              <a:rPr lang="en-US" altLang="zh-CN" sz="2665" noProof="1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Dubbo</a:t>
            </a:r>
            <a:r>
              <a:rPr lang="zh-CN" altLang="en-US" sz="2665" noProof="1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介绍</a:t>
            </a:r>
          </a:p>
        </p:txBody>
      </p:sp>
      <p:grpSp>
        <p:nvGrpSpPr>
          <p:cNvPr id="11" name="PA_组合 47"/>
          <p:cNvGrpSpPr>
            <a:grpSpLocks/>
          </p:cNvGrpSpPr>
          <p:nvPr/>
        </p:nvGrpSpPr>
        <p:grpSpPr bwMode="auto">
          <a:xfrm>
            <a:off x="555625" y="933452"/>
            <a:ext cx="1198563" cy="74613"/>
            <a:chOff x="0" y="2842590"/>
            <a:chExt cx="7054752" cy="89199"/>
          </a:xfrm>
        </p:grpSpPr>
        <p:sp>
          <p:nvSpPr>
            <p:cNvPr id="12" name="矩形 11"/>
            <p:cNvSpPr/>
            <p:nvPr/>
          </p:nvSpPr>
          <p:spPr>
            <a:xfrm>
              <a:off x="0" y="2842590"/>
              <a:ext cx="1766026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766026" y="2842590"/>
              <a:ext cx="1766020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532047" y="2842590"/>
              <a:ext cx="1756679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288726" y="2842590"/>
              <a:ext cx="1766026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530225" y="1155700"/>
            <a:ext cx="11014075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lvl="1" indent="-28575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dirty="0">
                <a:ea typeface="宋体" pitchFamily="2" charset="-122"/>
              </a:rPr>
              <a:t>一个分布式、高性能、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</a:rPr>
              <a:t>透明化的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RPC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</a:rPr>
              <a:t>服务框架</a:t>
            </a:r>
            <a:r>
              <a:rPr lang="zh-CN" altLang="en-US" dirty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  <a:p>
            <a:pPr marL="285750" lvl="1" indent="-28575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dirty="0">
                <a:ea typeface="宋体" pitchFamily="2" charset="-122"/>
              </a:rPr>
              <a:t>提供服务自动注册、自动发现等高效服务治理方案。</a:t>
            </a:r>
            <a:endParaRPr lang="en-US" altLang="zh-CN" dirty="0">
              <a:ea typeface="宋体" pitchFamily="2" charset="-122"/>
            </a:endParaRPr>
          </a:p>
          <a:p>
            <a:pPr marL="285750" lvl="1" indent="-285750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dirty="0">
                <a:ea typeface="宋体" pitchFamily="2" charset="-122"/>
              </a:rPr>
              <a:t>其功能主要包括：高性能</a:t>
            </a:r>
            <a:r>
              <a:rPr lang="en-US" altLang="zh-CN" dirty="0">
                <a:ea typeface="宋体" pitchFamily="2" charset="-122"/>
              </a:rPr>
              <a:t>NIO</a:t>
            </a:r>
            <a:r>
              <a:rPr lang="zh-CN" altLang="en-US" dirty="0">
                <a:ea typeface="宋体" pitchFamily="2" charset="-122"/>
              </a:rPr>
              <a:t>通讯及多协议集成，服务动态寻址与路由，软负载均衡与容错，依赖分析与降级等。</a:t>
            </a:r>
            <a:endParaRPr lang="zh-CN" altLang="en-US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25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84596" y="1179243"/>
            <a:ext cx="4743451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5626" y="371476"/>
            <a:ext cx="3349609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pPr defTabSz="1218565" fontAlgn="auto">
              <a:defRPr/>
            </a:pP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Dubbo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结构及功能</a:t>
            </a:r>
            <a:endParaRPr lang="zh-CN" altLang="en-US" sz="2665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PA_组合 47"/>
          <p:cNvGrpSpPr>
            <a:grpSpLocks/>
          </p:cNvGrpSpPr>
          <p:nvPr/>
        </p:nvGrpSpPr>
        <p:grpSpPr bwMode="auto">
          <a:xfrm>
            <a:off x="555625" y="933452"/>
            <a:ext cx="1198563" cy="7461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6026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6026" y="2842590"/>
              <a:ext cx="1766020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32047" y="2842590"/>
              <a:ext cx="1756679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88726" y="2842590"/>
              <a:ext cx="1766026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4944" y="4575267"/>
            <a:ext cx="62077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container</a:t>
            </a:r>
            <a:r>
              <a:rPr lang="zh-CN" altLang="en-US" sz="1600" dirty="0" smtClean="0"/>
              <a:t>负责启动、加载、运行</a:t>
            </a:r>
            <a:r>
              <a:rPr lang="en-US" altLang="zh-CN" sz="1600" dirty="0" smtClean="0"/>
              <a:t>provider</a:t>
            </a:r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provider</a:t>
            </a:r>
            <a:r>
              <a:rPr lang="zh-CN" altLang="en-US" sz="1600" dirty="0" smtClean="0"/>
              <a:t>启动时，向</a:t>
            </a:r>
            <a:r>
              <a:rPr lang="en-US" altLang="zh-CN" sz="1600" dirty="0" smtClean="0"/>
              <a:t>registry</a:t>
            </a:r>
            <a:r>
              <a:rPr lang="zh-CN" altLang="en-US" sz="1600" dirty="0" smtClean="0"/>
              <a:t>注册自己的服务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cousumer</a:t>
            </a:r>
            <a:r>
              <a:rPr lang="zh-CN" altLang="en-US" sz="1600" dirty="0" smtClean="0"/>
              <a:t>启动时，向</a:t>
            </a:r>
            <a:r>
              <a:rPr lang="en-US" altLang="zh-CN" sz="1600" dirty="0" smtClean="0"/>
              <a:t>registry</a:t>
            </a:r>
            <a:r>
              <a:rPr lang="zh-CN" altLang="en-US" sz="1600" dirty="0" smtClean="0"/>
              <a:t>订阅自己的服务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registry</a:t>
            </a:r>
            <a:r>
              <a:rPr lang="zh-CN" altLang="en-US" sz="1600" dirty="0" smtClean="0"/>
              <a:t>提供</a:t>
            </a:r>
            <a:r>
              <a:rPr lang="en-US" altLang="zh-CN" sz="1600" dirty="0" smtClean="0"/>
              <a:t>provider</a:t>
            </a:r>
            <a:r>
              <a:rPr lang="zh-CN" altLang="en-US" sz="1600" dirty="0" smtClean="0"/>
              <a:t>列表给</a:t>
            </a:r>
            <a:r>
              <a:rPr lang="en-US" altLang="zh-CN" sz="1600" dirty="0" smtClean="0"/>
              <a:t>consumer</a:t>
            </a:r>
            <a:r>
              <a:rPr lang="zh-CN" altLang="en-US" sz="1600" dirty="0" smtClean="0"/>
              <a:t>，实时推送变动情况</a:t>
            </a:r>
            <a:endParaRPr lang="en-US" altLang="zh-CN" sz="1600" dirty="0" smtClean="0"/>
          </a:p>
          <a:p>
            <a:r>
              <a:rPr lang="en-US" altLang="zh-CN" sz="1600" dirty="0" smtClean="0"/>
              <a:t>5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consumer</a:t>
            </a:r>
            <a:r>
              <a:rPr lang="zh-CN" altLang="en-US" sz="1600" dirty="0" smtClean="0"/>
              <a:t>根据</a:t>
            </a:r>
            <a:r>
              <a:rPr lang="en-US" altLang="zh-CN" sz="1600" dirty="0" smtClean="0"/>
              <a:t>provider</a:t>
            </a:r>
            <a:r>
              <a:rPr lang="zh-CN" altLang="en-US" sz="1600" dirty="0" smtClean="0"/>
              <a:t>列表，按负载算法选一台</a:t>
            </a:r>
            <a:r>
              <a:rPr lang="en-US" altLang="zh-CN" sz="1600" dirty="0" smtClean="0"/>
              <a:t>provider</a:t>
            </a:r>
            <a:r>
              <a:rPr lang="zh-CN" altLang="en-US" sz="1600" dirty="0" smtClean="0"/>
              <a:t>调用</a:t>
            </a:r>
            <a:endParaRPr lang="en-US" altLang="zh-CN" sz="1600" dirty="0" smtClean="0"/>
          </a:p>
          <a:p>
            <a:r>
              <a:rPr lang="en-US" altLang="zh-CN" sz="1600" dirty="0" smtClean="0"/>
              <a:t>6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monitor</a:t>
            </a:r>
            <a:r>
              <a:rPr lang="zh-CN" altLang="en-US" sz="1600" dirty="0" smtClean="0"/>
              <a:t>统计</a:t>
            </a:r>
            <a:r>
              <a:rPr lang="en-US" altLang="zh-CN" sz="1600" dirty="0" smtClean="0"/>
              <a:t>rpc</a:t>
            </a:r>
            <a:r>
              <a:rPr lang="zh-CN" altLang="en-US" sz="1600" dirty="0" smtClean="0"/>
              <a:t>的调用频次</a:t>
            </a:r>
            <a:endParaRPr lang="en-US" altLang="zh-CN" sz="1600" dirty="0" smtClean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601" y="379150"/>
            <a:ext cx="3315331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项目部署中的</a:t>
            </a: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endParaRPr lang="zh-CN" altLang="en-US" sz="2665" noProof="1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3577" y="4818162"/>
            <a:ext cx="10876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、一台应用服务</a:t>
            </a:r>
            <a:r>
              <a:rPr lang="en-US" altLang="zh-CN" dirty="0" smtClean="0"/>
              <a:t>(</a:t>
            </a:r>
            <a:r>
              <a:rPr lang="en-US" dirty="0" smtClean="0"/>
              <a:t>application</a:t>
            </a:r>
            <a:r>
              <a:rPr lang="en-US" altLang="zh-CN" dirty="0" smtClean="0"/>
              <a:t>)</a:t>
            </a:r>
            <a:r>
              <a:rPr lang="zh-CN" altLang="en-US" dirty="0" smtClean="0"/>
              <a:t>内，既有对外提供服务</a:t>
            </a:r>
            <a:r>
              <a:rPr lang="en-US" altLang="zh-CN" dirty="0" smtClean="0"/>
              <a:t>(provider)</a:t>
            </a:r>
            <a:r>
              <a:rPr lang="zh-CN" altLang="en-US" dirty="0" smtClean="0"/>
              <a:t>，也有依赖外部服务</a:t>
            </a:r>
            <a:r>
              <a:rPr lang="en-US" altLang="zh-CN" dirty="0" smtClean="0"/>
              <a:t>(consumer)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provider</a:t>
            </a:r>
            <a:r>
              <a:rPr lang="zh-CN" altLang="en-US" dirty="0" smtClean="0"/>
              <a:t>涉及：</a:t>
            </a:r>
            <a:r>
              <a:rPr lang="en-US" altLang="zh-CN" dirty="0" smtClean="0"/>
              <a:t>registry/protocol/service/method/provider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consumer</a:t>
            </a:r>
            <a:r>
              <a:rPr lang="zh-CN" altLang="en-US" dirty="0" smtClean="0"/>
              <a:t>涉及：</a:t>
            </a:r>
            <a:r>
              <a:rPr lang="en-US" altLang="zh-CN" dirty="0" smtClean="0"/>
              <a:t>registry/reference/method/consumer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、每台服务接口的信息，都会反映到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。以</a:t>
            </a:r>
            <a:r>
              <a:rPr lang="en-US" dirty="0" smtClean="0"/>
              <a:t>application</a:t>
            </a:r>
            <a:r>
              <a:rPr lang="zh-CN" altLang="en-US" dirty="0" smtClean="0"/>
              <a:t>的名称标识属于哪个应用。</a:t>
            </a:r>
            <a:endParaRPr lang="en-US" altLang="zh-CN" dirty="0" smtClean="0"/>
          </a:p>
        </p:txBody>
      </p:sp>
      <p:sp>
        <p:nvSpPr>
          <p:cNvPr id="27" name="矩形 26"/>
          <p:cNvSpPr/>
          <p:nvPr/>
        </p:nvSpPr>
        <p:spPr>
          <a:xfrm>
            <a:off x="2013426" y="2822327"/>
            <a:ext cx="2162908" cy="10111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应用服务器</a:t>
            </a:r>
            <a:r>
              <a:rPr lang="en-US" altLang="zh-CN" sz="1400" dirty="0" smtClean="0">
                <a:solidFill>
                  <a:srgbClr val="FF0000"/>
                </a:solidFill>
              </a:rPr>
              <a:t>A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174602" y="2974726"/>
            <a:ext cx="492370" cy="42203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P1</a:t>
            </a:r>
            <a:endParaRPr lang="zh-CN" altLang="en-US" sz="1050" dirty="0"/>
          </a:p>
        </p:txBody>
      </p:sp>
      <p:sp>
        <p:nvSpPr>
          <p:cNvPr id="31" name="椭圆 30"/>
          <p:cNvSpPr/>
          <p:nvPr/>
        </p:nvSpPr>
        <p:spPr>
          <a:xfrm>
            <a:off x="2731443" y="2960072"/>
            <a:ext cx="492370" cy="42203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P2</a:t>
            </a:r>
            <a:endParaRPr lang="zh-CN" altLang="en-US" sz="1050" dirty="0"/>
          </a:p>
        </p:txBody>
      </p:sp>
      <p:sp>
        <p:nvSpPr>
          <p:cNvPr id="33" name="椭圆 32"/>
          <p:cNvSpPr/>
          <p:nvPr/>
        </p:nvSpPr>
        <p:spPr>
          <a:xfrm>
            <a:off x="3358619" y="2954210"/>
            <a:ext cx="562734" cy="4220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C1</a:t>
            </a:r>
            <a:endParaRPr lang="zh-CN" altLang="en-US" sz="1050" dirty="0"/>
          </a:p>
        </p:txBody>
      </p:sp>
      <p:sp>
        <p:nvSpPr>
          <p:cNvPr id="35" name="矩形 34"/>
          <p:cNvSpPr/>
          <p:nvPr/>
        </p:nvSpPr>
        <p:spPr>
          <a:xfrm>
            <a:off x="4416652" y="835282"/>
            <a:ext cx="2162908" cy="79423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注册中心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481115" y="885111"/>
            <a:ext cx="592029" cy="42203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zk1</a:t>
            </a:r>
            <a:endParaRPr lang="zh-CN" altLang="en-US" sz="1050" dirty="0"/>
          </a:p>
        </p:txBody>
      </p:sp>
      <p:sp>
        <p:nvSpPr>
          <p:cNvPr id="38" name="椭圆 37"/>
          <p:cNvSpPr/>
          <p:nvPr/>
        </p:nvSpPr>
        <p:spPr>
          <a:xfrm>
            <a:off x="5196224" y="888041"/>
            <a:ext cx="597890" cy="42203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zk2</a:t>
            </a:r>
            <a:endParaRPr lang="zh-CN" altLang="en-US" sz="1050" dirty="0"/>
          </a:p>
        </p:txBody>
      </p:sp>
      <p:sp>
        <p:nvSpPr>
          <p:cNvPr id="39" name="椭圆 38"/>
          <p:cNvSpPr/>
          <p:nvPr/>
        </p:nvSpPr>
        <p:spPr>
          <a:xfrm>
            <a:off x="5920125" y="882180"/>
            <a:ext cx="586166" cy="42203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zk3</a:t>
            </a:r>
            <a:endParaRPr lang="zh-CN" altLang="en-US" sz="1050" dirty="0"/>
          </a:p>
        </p:txBody>
      </p:sp>
      <p:sp>
        <p:nvSpPr>
          <p:cNvPr id="40" name="矩形 39"/>
          <p:cNvSpPr/>
          <p:nvPr/>
        </p:nvSpPr>
        <p:spPr>
          <a:xfrm>
            <a:off x="6992803" y="2807690"/>
            <a:ext cx="2162908" cy="106093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应用服务器</a:t>
            </a:r>
            <a:r>
              <a:rPr lang="en-US" altLang="zh-CN" sz="1400" dirty="0" smtClean="0">
                <a:solidFill>
                  <a:srgbClr val="FF0000"/>
                </a:solidFill>
              </a:rPr>
              <a:t>B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180355" y="2960089"/>
            <a:ext cx="492370" cy="42203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P3</a:t>
            </a:r>
            <a:endParaRPr lang="zh-CN" altLang="en-US" sz="1050" dirty="0"/>
          </a:p>
        </p:txBody>
      </p:sp>
      <p:sp>
        <p:nvSpPr>
          <p:cNvPr id="42" name="椭圆 41"/>
          <p:cNvSpPr/>
          <p:nvPr/>
        </p:nvSpPr>
        <p:spPr>
          <a:xfrm>
            <a:off x="7737195" y="2945435"/>
            <a:ext cx="536349" cy="4220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C2</a:t>
            </a:r>
            <a:endParaRPr lang="zh-CN" altLang="en-US" sz="1050" dirty="0"/>
          </a:p>
        </p:txBody>
      </p:sp>
      <p:sp>
        <p:nvSpPr>
          <p:cNvPr id="43" name="椭圆 42"/>
          <p:cNvSpPr/>
          <p:nvPr/>
        </p:nvSpPr>
        <p:spPr>
          <a:xfrm>
            <a:off x="8364371" y="2939573"/>
            <a:ext cx="577389" cy="4220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C3</a:t>
            </a:r>
            <a:endParaRPr lang="zh-CN" altLang="en-US" sz="1050" dirty="0"/>
          </a:p>
        </p:txBody>
      </p:sp>
      <p:cxnSp>
        <p:nvCxnSpPr>
          <p:cNvPr id="45" name="直接箭头连接符 44"/>
          <p:cNvCxnSpPr>
            <a:stCxn id="35" idx="2"/>
            <a:endCxn id="33" idx="0"/>
          </p:cNvCxnSpPr>
          <p:nvPr/>
        </p:nvCxnSpPr>
        <p:spPr>
          <a:xfrm rot="5400000">
            <a:off x="3906701" y="1362805"/>
            <a:ext cx="1324690" cy="185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9550900">
            <a:off x="4431308" y="23035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订阅</a:t>
            </a:r>
            <a:endParaRPr lang="zh-CN" altLang="en-US" sz="1400" dirty="0"/>
          </a:p>
        </p:txBody>
      </p:sp>
      <p:cxnSp>
        <p:nvCxnSpPr>
          <p:cNvPr id="51" name="直接箭头连接符 50"/>
          <p:cNvCxnSpPr>
            <a:stCxn id="31" idx="0"/>
          </p:cNvCxnSpPr>
          <p:nvPr/>
        </p:nvCxnSpPr>
        <p:spPr>
          <a:xfrm rot="5400000" flipH="1" flipV="1">
            <a:off x="3266326" y="1337888"/>
            <a:ext cx="1333487" cy="1910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9550900">
            <a:off x="3634139" y="190208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注册</a:t>
            </a:r>
            <a:endParaRPr lang="zh-CN" altLang="en-US" sz="1400" dirty="0"/>
          </a:p>
        </p:txBody>
      </p:sp>
      <p:cxnSp>
        <p:nvCxnSpPr>
          <p:cNvPr id="59" name="直接箭头连接符 58"/>
          <p:cNvCxnSpPr>
            <a:endCxn id="42" idx="0"/>
          </p:cNvCxnSpPr>
          <p:nvPr/>
        </p:nvCxnSpPr>
        <p:spPr>
          <a:xfrm>
            <a:off x="6567838" y="1652965"/>
            <a:ext cx="1437532" cy="1292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1" idx="0"/>
          </p:cNvCxnSpPr>
          <p:nvPr/>
        </p:nvCxnSpPr>
        <p:spPr>
          <a:xfrm rot="16200000" flipV="1">
            <a:off x="6057879" y="1591428"/>
            <a:ext cx="1298331" cy="1438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 rot="2671238">
            <a:off x="7203816" y="206034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订阅</a:t>
            </a:r>
            <a:endParaRPr lang="zh-CN" altLang="en-US" sz="1400" dirty="0"/>
          </a:p>
        </p:txBody>
      </p:sp>
      <p:sp>
        <p:nvSpPr>
          <p:cNvPr id="74" name="TextBox 73"/>
          <p:cNvSpPr txBox="1"/>
          <p:nvPr/>
        </p:nvSpPr>
        <p:spPr>
          <a:xfrm rot="2574931">
            <a:off x="6186838" y="222153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注册</a:t>
            </a:r>
            <a:endParaRPr lang="zh-CN" altLang="en-US" sz="1400" dirty="0"/>
          </a:p>
        </p:txBody>
      </p:sp>
      <p:sp>
        <p:nvSpPr>
          <p:cNvPr id="75" name="矩形 74"/>
          <p:cNvSpPr/>
          <p:nvPr/>
        </p:nvSpPr>
        <p:spPr>
          <a:xfrm>
            <a:off x="4566120" y="4179285"/>
            <a:ext cx="2162908" cy="32236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monitor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77" name="直接箭头连接符 76"/>
          <p:cNvCxnSpPr>
            <a:stCxn id="27" idx="3"/>
            <a:endCxn id="75" idx="0"/>
          </p:cNvCxnSpPr>
          <p:nvPr/>
        </p:nvCxnSpPr>
        <p:spPr>
          <a:xfrm>
            <a:off x="4176334" y="3327893"/>
            <a:ext cx="1471240" cy="85139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40" idx="1"/>
            <a:endCxn id="75" idx="0"/>
          </p:cNvCxnSpPr>
          <p:nvPr/>
        </p:nvCxnSpPr>
        <p:spPr>
          <a:xfrm rot="10800000" flipV="1">
            <a:off x="5647575" y="3338159"/>
            <a:ext cx="1345229" cy="84112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455" y="124173"/>
            <a:ext cx="1991251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4642337" y="457198"/>
            <a:ext cx="1573824" cy="395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&lt;dubbo:application/&gt;</a:t>
            </a:r>
          </a:p>
          <a:p>
            <a:pPr algn="ctr"/>
            <a:r>
              <a:rPr lang="en-US" sz="1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ApplicationConfig</a:t>
            </a:r>
            <a:r>
              <a:rPr lang="en-US" altLang="zh-CN" sz="1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zh-CN" altLang="en-US" sz="1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698023" y="1418490"/>
            <a:ext cx="1430216" cy="395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&lt;dubbo:registry/&gt;</a:t>
            </a:r>
          </a:p>
          <a:p>
            <a:pPr algn="ctr"/>
            <a:r>
              <a:rPr lang="en-US" sz="1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RegistryConfig</a:t>
            </a:r>
            <a:r>
              <a:rPr lang="en-US" altLang="zh-CN" sz="1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zh-CN" altLang="en-US" sz="1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939555" y="2491156"/>
            <a:ext cx="1573824" cy="395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&lt;dubbo:provider/&gt;</a:t>
            </a:r>
          </a:p>
          <a:p>
            <a:pPr algn="ctr"/>
            <a:r>
              <a:rPr lang="en-US" sz="1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ProviderConfig</a:t>
            </a:r>
            <a:r>
              <a:rPr lang="en-US" altLang="zh-CN" sz="1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zh-CN" altLang="en-US" sz="1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988745" y="3259012"/>
            <a:ext cx="1573824" cy="395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&lt; dubbo:service /&gt;</a:t>
            </a:r>
          </a:p>
          <a:p>
            <a:pPr algn="ctr"/>
            <a:r>
              <a:rPr lang="en-US" sz="1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ServiceConfig</a:t>
            </a:r>
            <a:r>
              <a:rPr lang="en-US" altLang="zh-CN" sz="1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zh-CN" altLang="en-US" sz="1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1907900" y="3261942"/>
            <a:ext cx="1573824" cy="395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&lt; dubbo:protocol /&gt; </a:t>
            </a:r>
          </a:p>
          <a:p>
            <a:pPr algn="ctr"/>
            <a:r>
              <a:rPr lang="en-US" sz="1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ProtocolConfig</a:t>
            </a:r>
            <a:endParaRPr lang="zh-CN" altLang="en-US" sz="1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5084885" y="4363913"/>
            <a:ext cx="1573824" cy="395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&lt; dubbo:method /&gt;</a:t>
            </a:r>
          </a:p>
          <a:p>
            <a:pPr algn="ctr"/>
            <a:r>
              <a:rPr lang="en-US" sz="1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MethodConfig</a:t>
            </a:r>
            <a:r>
              <a:rPr lang="en-US" altLang="zh-CN" sz="1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zh-CN" altLang="en-US" sz="1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679223" y="3259010"/>
            <a:ext cx="1573824" cy="395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&lt; dubbo:reference /&gt; </a:t>
            </a:r>
          </a:p>
          <a:p>
            <a:pPr algn="ctr"/>
            <a:r>
              <a:rPr lang="en-US" sz="1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ReferenceConfig</a:t>
            </a:r>
            <a:endParaRPr lang="zh-CN" altLang="en-US" sz="1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6664570" y="2479427"/>
            <a:ext cx="1573824" cy="395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&lt; dubbo:consumer /&gt;</a:t>
            </a:r>
          </a:p>
          <a:p>
            <a:pPr algn="ctr"/>
            <a:r>
              <a:rPr lang="en-US" sz="1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ConsumerConfig</a:t>
            </a:r>
            <a:r>
              <a:rPr lang="en-US" altLang="zh-CN" sz="1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zh-CN" altLang="en-US" sz="1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096608" y="5140567"/>
            <a:ext cx="1573824" cy="395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&lt; dubbo:argument /&gt;</a:t>
            </a:r>
          </a:p>
          <a:p>
            <a:pPr algn="ctr"/>
            <a:r>
              <a:rPr lang="en-US" sz="1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ArgumentConfig</a:t>
            </a:r>
            <a:r>
              <a:rPr lang="en-US" altLang="zh-CN" sz="1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zh-CN" altLang="en-US" sz="1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9" name="直接箭头连接符 48"/>
          <p:cNvCxnSpPr>
            <a:stCxn id="26" idx="0"/>
            <a:endCxn id="25" idx="2"/>
          </p:cNvCxnSpPr>
          <p:nvPr/>
        </p:nvCxnSpPr>
        <p:spPr>
          <a:xfrm rot="5400000" flipH="1" flipV="1">
            <a:off x="5138371" y="1127612"/>
            <a:ext cx="565639" cy="16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28" idx="0"/>
            <a:endCxn id="26" idx="2"/>
          </p:cNvCxnSpPr>
          <p:nvPr/>
        </p:nvCxnSpPr>
        <p:spPr>
          <a:xfrm rot="5400000" flipH="1" flipV="1">
            <a:off x="4231293" y="1309318"/>
            <a:ext cx="677013" cy="16866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44" idx="0"/>
            <a:endCxn id="26" idx="2"/>
          </p:cNvCxnSpPr>
          <p:nvPr/>
        </p:nvCxnSpPr>
        <p:spPr>
          <a:xfrm rot="16200000" flipV="1">
            <a:off x="6099665" y="1127609"/>
            <a:ext cx="665284" cy="20383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6" idx="0"/>
            <a:endCxn id="44" idx="2"/>
          </p:cNvCxnSpPr>
          <p:nvPr/>
        </p:nvCxnSpPr>
        <p:spPr>
          <a:xfrm rot="16200000" flipV="1">
            <a:off x="7266844" y="3059718"/>
            <a:ext cx="383930" cy="14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32" idx="0"/>
            <a:endCxn id="28" idx="2"/>
          </p:cNvCxnSpPr>
          <p:nvPr/>
        </p:nvCxnSpPr>
        <p:spPr>
          <a:xfrm rot="5400000" flipH="1" flipV="1">
            <a:off x="3023073" y="2558549"/>
            <a:ext cx="375133" cy="10316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30" idx="0"/>
            <a:endCxn id="28" idx="2"/>
          </p:cNvCxnSpPr>
          <p:nvPr/>
        </p:nvCxnSpPr>
        <p:spPr>
          <a:xfrm rot="16200000" flipV="1">
            <a:off x="4064961" y="2548316"/>
            <a:ext cx="372203" cy="10491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46" idx="0"/>
            <a:endCxn id="34" idx="2"/>
          </p:cNvCxnSpPr>
          <p:nvPr/>
        </p:nvCxnSpPr>
        <p:spPr>
          <a:xfrm rot="16200000" flipV="1">
            <a:off x="5687159" y="4944205"/>
            <a:ext cx="381001" cy="11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34" idx="0"/>
            <a:endCxn id="36" idx="2"/>
          </p:cNvCxnSpPr>
          <p:nvPr/>
        </p:nvCxnSpPr>
        <p:spPr>
          <a:xfrm rot="5400000" flipH="1" flipV="1">
            <a:off x="6314341" y="3212119"/>
            <a:ext cx="709250" cy="15943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34" idx="0"/>
            <a:endCxn id="30" idx="2"/>
          </p:cNvCxnSpPr>
          <p:nvPr/>
        </p:nvCxnSpPr>
        <p:spPr>
          <a:xfrm rot="16200000" flipV="1">
            <a:off x="4969103" y="3461219"/>
            <a:ext cx="709248" cy="10961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线形标注 2 76"/>
          <p:cNvSpPr/>
          <p:nvPr/>
        </p:nvSpPr>
        <p:spPr>
          <a:xfrm>
            <a:off x="6664568" y="518744"/>
            <a:ext cx="1090246" cy="4044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5544"/>
              <a:gd name="adj6" fmla="val -43889"/>
            </a:avLst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/>
                </a:solidFill>
              </a:rPr>
              <a:t>当前应用信息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8" name="线形标注 2 77"/>
          <p:cNvSpPr/>
          <p:nvPr/>
        </p:nvSpPr>
        <p:spPr>
          <a:xfrm>
            <a:off x="6755422" y="1348152"/>
            <a:ext cx="1342294" cy="4044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4674"/>
              <a:gd name="adj6" fmla="val -52917"/>
            </a:avLst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/>
                </a:solidFill>
              </a:rPr>
              <a:t>注册中心相关信息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9" name="线形标注 2 78"/>
          <p:cNvSpPr/>
          <p:nvPr/>
        </p:nvSpPr>
        <p:spPr>
          <a:xfrm>
            <a:off x="8701454" y="2397367"/>
            <a:ext cx="1207478" cy="26670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7717"/>
              <a:gd name="adj6" fmla="val -37639"/>
            </a:avLst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/>
                </a:solidFill>
              </a:rPr>
              <a:t>消费方缺省配置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0" name="线形标注 2 79"/>
          <p:cNvSpPr/>
          <p:nvPr/>
        </p:nvSpPr>
        <p:spPr>
          <a:xfrm>
            <a:off x="9085383" y="3200399"/>
            <a:ext cx="2889740" cy="404446"/>
          </a:xfrm>
          <a:prstGeom prst="borderCallout2">
            <a:avLst>
              <a:gd name="adj1" fmla="val 18750"/>
              <a:gd name="adj2" fmla="val -1031"/>
              <a:gd name="adj3" fmla="val 18750"/>
              <a:gd name="adj4" fmla="val -16667"/>
              <a:gd name="adj5" fmla="val 60326"/>
              <a:gd name="adj6" fmla="val -29257"/>
            </a:avLst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/>
                </a:solidFill>
              </a:rPr>
              <a:t>引用服务配置，用于创建一个远程服务代理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1" name="线形标注 2 80"/>
          <p:cNvSpPr/>
          <p:nvPr/>
        </p:nvSpPr>
        <p:spPr>
          <a:xfrm>
            <a:off x="2839916" y="1274881"/>
            <a:ext cx="1216269" cy="266701"/>
          </a:xfrm>
          <a:prstGeom prst="borderCallout2">
            <a:avLst>
              <a:gd name="adj1" fmla="val 104465"/>
              <a:gd name="adj2" fmla="val 43766"/>
              <a:gd name="adj3" fmla="val 272595"/>
              <a:gd name="adj4" fmla="val 41278"/>
              <a:gd name="adj5" fmla="val 466728"/>
              <a:gd name="adj6" fmla="val 33794"/>
            </a:avLst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/>
                </a:solidFill>
              </a:rPr>
              <a:t>服务方缺省配置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2" name="线形标注 2 81"/>
          <p:cNvSpPr/>
          <p:nvPr/>
        </p:nvSpPr>
        <p:spPr>
          <a:xfrm>
            <a:off x="272562" y="2438397"/>
            <a:ext cx="2368062" cy="404446"/>
          </a:xfrm>
          <a:prstGeom prst="borderCallout2">
            <a:avLst>
              <a:gd name="adj1" fmla="val 99185"/>
              <a:gd name="adj2" fmla="val 61038"/>
              <a:gd name="adj3" fmla="val 149184"/>
              <a:gd name="adj4" fmla="val 68727"/>
              <a:gd name="adj5" fmla="val 201630"/>
              <a:gd name="adj6" fmla="val 69870"/>
            </a:avLst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/>
                </a:solidFill>
              </a:rPr>
              <a:t>配置提供服务的协议信息，协议由提供方指定，消费方被动接受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3" name="线形标注 2 82"/>
          <p:cNvSpPr/>
          <p:nvPr/>
        </p:nvSpPr>
        <p:spPr>
          <a:xfrm>
            <a:off x="1233855" y="4190997"/>
            <a:ext cx="2368062" cy="404446"/>
          </a:xfrm>
          <a:prstGeom prst="borderCallout2">
            <a:avLst>
              <a:gd name="adj1" fmla="val -7337"/>
              <a:gd name="adj2" fmla="val 99281"/>
              <a:gd name="adj3" fmla="val -39947"/>
              <a:gd name="adj4" fmla="val 111425"/>
              <a:gd name="adj5" fmla="val -150544"/>
              <a:gd name="adj6" fmla="val 118880"/>
            </a:avLst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/>
                </a:solidFill>
              </a:rPr>
              <a:t>暴露一个服务，定义服务的元信息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4" name="线形标注 2 83"/>
          <p:cNvSpPr/>
          <p:nvPr/>
        </p:nvSpPr>
        <p:spPr>
          <a:xfrm>
            <a:off x="7488113" y="4170482"/>
            <a:ext cx="794241" cy="4044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1195"/>
              <a:gd name="adj6" fmla="val -111176"/>
            </a:avLst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/>
                </a:solidFill>
              </a:rPr>
              <a:t>方法配置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5" name="线形标注 2 84"/>
          <p:cNvSpPr/>
          <p:nvPr/>
        </p:nvSpPr>
        <p:spPr>
          <a:xfrm>
            <a:off x="7596551" y="4815251"/>
            <a:ext cx="1116626" cy="4044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8586"/>
              <a:gd name="adj6" fmla="val -87133"/>
            </a:avLst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/>
                </a:solidFill>
              </a:rPr>
              <a:t>方法参数配置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22031" y="5785327"/>
            <a:ext cx="5506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、标签属性有继承关系，即：下层有设置则使用，未配置则沿用上一级的设置</a:t>
            </a:r>
            <a:endParaRPr lang="en-US" altLang="zh-CN" sz="1200" dirty="0" smtClean="0"/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</a:t>
            </a:r>
            <a:r>
              <a:rPr lang="en-US" sz="1200" dirty="0" smtClean="0"/>
              <a:t> timeout</a:t>
            </a:r>
            <a:r>
              <a:rPr lang="en-US" altLang="zh-CN" sz="1200" dirty="0" smtClean="0"/>
              <a:t>/</a:t>
            </a:r>
            <a:r>
              <a:rPr lang="en-US" sz="1200" dirty="0" smtClean="0"/>
              <a:t>retries</a:t>
            </a:r>
            <a:r>
              <a:rPr lang="en-US" altLang="zh-CN" sz="1200" dirty="0" smtClean="0"/>
              <a:t>/</a:t>
            </a:r>
            <a:r>
              <a:rPr lang="en-US" sz="1200" dirty="0" smtClean="0"/>
              <a:t> loadbalance</a:t>
            </a:r>
            <a:r>
              <a:rPr lang="zh-CN" altLang="en-US" sz="1200" dirty="0" smtClean="0"/>
              <a:t>消费方未设置，则沿用服务方的设置。</a:t>
            </a:r>
            <a:endParaRPr lang="en-US" altLang="zh-CN" sz="1200" dirty="0" smtClean="0"/>
          </a:p>
        </p:txBody>
      </p:sp>
      <p:cxnSp>
        <p:nvCxnSpPr>
          <p:cNvPr id="88" name="直接箭头连接符 87"/>
          <p:cNvCxnSpPr>
            <a:stCxn id="28" idx="3"/>
            <a:endCxn id="44" idx="1"/>
          </p:cNvCxnSpPr>
          <p:nvPr/>
        </p:nvCxnSpPr>
        <p:spPr>
          <a:xfrm flipV="1">
            <a:off x="4513379" y="2677254"/>
            <a:ext cx="2151191" cy="1172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30" idx="3"/>
            <a:endCxn id="36" idx="1"/>
          </p:cNvCxnSpPr>
          <p:nvPr/>
        </p:nvCxnSpPr>
        <p:spPr>
          <a:xfrm flipV="1">
            <a:off x="5562569" y="3456837"/>
            <a:ext cx="1116654" cy="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398477" y="250579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属性继承</a:t>
            </a:r>
            <a:endParaRPr lang="zh-CN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5709139" y="323848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属性继承</a:t>
            </a:r>
            <a:endParaRPr lang="zh-CN" altLang="en-US" sz="8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5498</TotalTime>
  <Words>1244</Words>
  <Application>WPS 演示</Application>
  <PresentationFormat>自定义</PresentationFormat>
  <Paragraphs>184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fei</cp:lastModifiedBy>
  <cp:revision>1447</cp:revision>
  <dcterms:created xsi:type="dcterms:W3CDTF">2016-08-30T15:34:00Z</dcterms:created>
  <dcterms:modified xsi:type="dcterms:W3CDTF">2020-01-13T06:10:00Z</dcterms:modified>
  <cp:category>锐旗设计;https://9ppt.taobao.com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