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23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4" r:id="rId10"/>
    <p:sldId id="547" r:id="rId11"/>
    <p:sldId id="55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82" y="-37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1/15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927" y="144979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62" y="602952"/>
            <a:ext cx="97536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476814" y="4792663"/>
            <a:ext cx="11537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整体步骤：（受限于派发策略，以默认的</a:t>
            </a:r>
            <a:r>
              <a:rPr lang="en-US" altLang="zh-CN" sz="1400" b="1" dirty="0" smtClean="0"/>
              <a:t>all</a:t>
            </a:r>
            <a:r>
              <a:rPr lang="zh-CN" altLang="en-US" sz="1400" b="1" dirty="0" smtClean="0"/>
              <a:t>为例</a:t>
            </a:r>
            <a:r>
              <a:rPr lang="en-US" altLang="zh-CN" sz="1400" b="1" dirty="0" smtClean="0"/>
              <a:t>, </a:t>
            </a:r>
            <a:r>
              <a:rPr lang="zh-CN" altLang="en-US" sz="1400" b="1" dirty="0" smtClean="0"/>
              <a:t>以</a:t>
            </a:r>
            <a:r>
              <a:rPr lang="en-US" altLang="zh-CN" sz="1400" b="1" dirty="0" smtClean="0"/>
              <a:t>netty4</a:t>
            </a:r>
            <a:r>
              <a:rPr lang="zh-CN" altLang="en-US" sz="1400" b="1" dirty="0" smtClean="0"/>
              <a:t>为例）</a:t>
            </a:r>
            <a:endParaRPr lang="zh-CN" altLang="en-US" sz="1400" dirty="0" smtClean="0"/>
          </a:p>
          <a:p>
            <a:r>
              <a:rPr lang="zh-CN" altLang="en-US" sz="1400" dirty="0" smtClean="0"/>
              <a:t>客户端的主线程发出一个请求后获得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，在执行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时进行阻塞等待；</a:t>
            </a:r>
          </a:p>
          <a:p>
            <a:r>
              <a:rPr lang="zh-CN" altLang="en-US" sz="1400" dirty="0" smtClean="0"/>
              <a:t>服务端使用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线程（</a:t>
            </a:r>
            <a:r>
              <a:rPr lang="en-US" altLang="zh-CN" sz="1400" dirty="0" err="1" smtClean="0"/>
              <a:t>netty</a:t>
            </a:r>
            <a:r>
              <a:rPr lang="zh-CN" altLang="en-US" sz="1400" dirty="0" smtClean="0"/>
              <a:t>通信模型）接收到请求后，将请求提交到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线程池中进行处理</a:t>
            </a:r>
          </a:p>
          <a:p>
            <a:r>
              <a:rPr lang="en-US" altLang="zh-CN" sz="1400" dirty="0" smtClean="0"/>
              <a:t>server</a:t>
            </a:r>
            <a:r>
              <a:rPr lang="zh-CN" altLang="en-US" sz="1400" dirty="0" smtClean="0"/>
              <a:t>线程处理完成之后，将相应结果返回给客户端的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线程池（</a:t>
            </a:r>
            <a:r>
              <a:rPr lang="en-US" altLang="zh-CN" sz="1400" dirty="0" err="1" smtClean="0"/>
              <a:t>netty</a:t>
            </a:r>
            <a:r>
              <a:rPr lang="zh-CN" altLang="en-US" sz="1400" dirty="0" smtClean="0"/>
              <a:t>通信模型），最后，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线程将响应结果提交到</a:t>
            </a:r>
            <a:r>
              <a:rPr lang="en-US" altLang="zh-CN" sz="1400" dirty="0" smtClean="0"/>
              <a:t>client</a:t>
            </a:r>
            <a:r>
              <a:rPr lang="zh-CN" altLang="en-US" sz="1400" dirty="0" smtClean="0"/>
              <a:t>线程池进行处理</a:t>
            </a:r>
          </a:p>
          <a:p>
            <a:r>
              <a:rPr lang="en-US" altLang="zh-CN" sz="1400" dirty="0" smtClean="0"/>
              <a:t>client</a:t>
            </a:r>
            <a:r>
              <a:rPr lang="zh-CN" altLang="en-US" sz="1400" dirty="0" smtClean="0"/>
              <a:t>线程将响应结果填充到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中，然后唤醒等待的主线程，主线程获取结果，返回给客户端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601" y="379150"/>
            <a:ext cx="331533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拆解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1218" y="1859353"/>
            <a:ext cx="2551663" cy="2977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service</a:t>
            </a:r>
            <a:endParaRPr lang="zh-CN" altLang="en-US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5581218" y="2156102"/>
            <a:ext cx="2551663" cy="2530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entity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583115" y="1422670"/>
            <a:ext cx="2541106" cy="428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controller</a:t>
            </a:r>
            <a:endParaRPr lang="zh-CN" altLang="en-US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8133025" y="1028700"/>
            <a:ext cx="1054936" cy="196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project</a:t>
            </a:r>
            <a:endParaRPr lang="zh-CN" alt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6185" y="5196253"/>
            <a:ext cx="107864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PS</a:t>
            </a:r>
            <a:r>
              <a:rPr lang="zh-CN" altLang="en-US" sz="1400" dirty="0" smtClean="0">
                <a:solidFill>
                  <a:srgbClr val="C00000"/>
                </a:solidFill>
              </a:rPr>
              <a:t>：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</a:rPr>
              <a:t>因</a:t>
            </a:r>
            <a:r>
              <a:rPr lang="zh-CN" altLang="en-US" sz="1400" dirty="0" smtClean="0">
                <a:solidFill>
                  <a:srgbClr val="C00000"/>
                </a:solidFill>
              </a:rPr>
              <a:t>为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Dubbo</a:t>
            </a:r>
            <a:r>
              <a:rPr lang="zh-CN" altLang="en-US" sz="1400" dirty="0" smtClean="0">
                <a:solidFill>
                  <a:srgbClr val="C00000"/>
                </a:solidFill>
              </a:rPr>
              <a:t>是基于接口实现的</a:t>
            </a:r>
            <a:r>
              <a:rPr lang="en-US" altLang="zh-CN" sz="1400" dirty="0" smtClean="0">
                <a:solidFill>
                  <a:srgbClr val="C00000"/>
                </a:solidFill>
              </a:rPr>
              <a:t>RPC</a:t>
            </a:r>
            <a:r>
              <a:rPr lang="zh-CN" altLang="en-US" sz="1400" dirty="0" smtClean="0">
                <a:solidFill>
                  <a:srgbClr val="C00000"/>
                </a:solidFill>
              </a:rPr>
              <a:t>调用，因此消费方也需要拿到服务方的</a:t>
            </a:r>
            <a:r>
              <a:rPr lang="en-US" altLang="zh-CN" sz="1400" dirty="0" smtClean="0">
                <a:solidFill>
                  <a:srgbClr val="C00000"/>
                </a:solidFill>
              </a:rPr>
              <a:t>service</a:t>
            </a:r>
            <a:r>
              <a:rPr lang="zh-CN" altLang="en-US" sz="1400" dirty="0" smtClean="0">
                <a:solidFill>
                  <a:srgbClr val="C00000"/>
                </a:solidFill>
              </a:rPr>
              <a:t>接口定义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</a:rPr>
              <a:t>通常做法，我们把服务方的</a:t>
            </a:r>
            <a:r>
              <a:rPr lang="en-US" altLang="zh-CN" sz="1400" dirty="0" smtClean="0">
                <a:solidFill>
                  <a:srgbClr val="C00000"/>
                </a:solidFill>
              </a:rPr>
              <a:t>service</a:t>
            </a:r>
            <a:r>
              <a:rPr lang="zh-CN" altLang="en-US" sz="1400" dirty="0" smtClean="0">
                <a:solidFill>
                  <a:srgbClr val="C00000"/>
                </a:solidFill>
              </a:rPr>
              <a:t>接口，以及其涉及到的</a:t>
            </a:r>
            <a:r>
              <a:rPr lang="en-US" altLang="zh-CN" sz="1400" dirty="0" smtClean="0">
                <a:solidFill>
                  <a:srgbClr val="C00000"/>
                </a:solidFill>
              </a:rPr>
              <a:t>entity</a:t>
            </a:r>
            <a:r>
              <a:rPr lang="zh-CN" altLang="en-US" sz="1400" dirty="0" smtClean="0">
                <a:solidFill>
                  <a:srgbClr val="C00000"/>
                </a:solidFill>
              </a:rPr>
              <a:t>实体定义类独立为一个</a:t>
            </a:r>
            <a:r>
              <a:rPr lang="en-US" altLang="zh-CN" sz="1400" dirty="0" smtClean="0">
                <a:solidFill>
                  <a:srgbClr val="C00000"/>
                </a:solidFill>
              </a:rPr>
              <a:t>support</a:t>
            </a:r>
            <a:r>
              <a:rPr lang="zh-CN" altLang="en-US" sz="1400" dirty="0" smtClean="0">
                <a:solidFill>
                  <a:srgbClr val="C00000"/>
                </a:solidFill>
              </a:rPr>
              <a:t>包，上传</a:t>
            </a:r>
            <a:r>
              <a:rPr lang="en-US" altLang="zh-CN" sz="1400" dirty="0" smtClean="0">
                <a:solidFill>
                  <a:srgbClr val="C00000"/>
                </a:solidFill>
              </a:rPr>
              <a:t>maven</a:t>
            </a:r>
            <a:r>
              <a:rPr lang="zh-CN" altLang="en-US" sz="1400" dirty="0" smtClean="0">
                <a:solidFill>
                  <a:srgbClr val="C00000"/>
                </a:solidFill>
              </a:rPr>
              <a:t>仓库供外部消费方引用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9204" y="2416199"/>
            <a:ext cx="2562473" cy="2977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service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9204" y="2712949"/>
            <a:ext cx="2562473" cy="2852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entity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870927" y="1477108"/>
            <a:ext cx="656609" cy="756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923681" y="2488226"/>
            <a:ext cx="641839" cy="483575"/>
          </a:xfrm>
          <a:prstGeom prst="leftBrace">
            <a:avLst>
              <a:gd name="adj1" fmla="val 8333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椭圆 12"/>
          <p:cNvSpPr/>
          <p:nvPr/>
        </p:nvSpPr>
        <p:spPr>
          <a:xfrm>
            <a:off x="2927827" y="1582616"/>
            <a:ext cx="1872762" cy="5539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Bussniess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09888" y="2464777"/>
            <a:ext cx="1872762" cy="5539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Support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2593719" y="3640016"/>
            <a:ext cx="1459523" cy="612648"/>
          </a:xfrm>
          <a:prstGeom prst="wedgeEllipseCallout">
            <a:avLst>
              <a:gd name="adj1" fmla="val 47923"/>
              <a:gd name="adj2" fmla="val -15277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越小越好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3106" y="1058008"/>
            <a:ext cx="844061" cy="3487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17" name="矩形 16"/>
          <p:cNvSpPr/>
          <p:nvPr/>
        </p:nvSpPr>
        <p:spPr>
          <a:xfrm>
            <a:off x="7268315" y="1055077"/>
            <a:ext cx="844061" cy="3487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18" name="矩形 17"/>
          <p:cNvSpPr/>
          <p:nvPr/>
        </p:nvSpPr>
        <p:spPr>
          <a:xfrm>
            <a:off x="6430074" y="1060944"/>
            <a:ext cx="844061" cy="3487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会员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4039888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常用配置策略用法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423" y="1257277"/>
            <a:ext cx="101517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、启动时检查：默认</a:t>
            </a:r>
            <a:r>
              <a:rPr lang="zh-CN" altLang="en-US" dirty="0" smtClean="0"/>
              <a:t>不可用时会抛出异常，为防循环依赖，</a:t>
            </a:r>
            <a:r>
              <a:rPr lang="en-US" dirty="0" smtClean="0"/>
              <a:t> check="false"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、集群容错配置：</a:t>
            </a:r>
            <a:r>
              <a:rPr lang="zh-CN" altLang="en-US" dirty="0" smtClean="0"/>
              <a:t>缺省为 </a:t>
            </a:r>
            <a:r>
              <a:rPr lang="en-US" dirty="0" smtClean="0"/>
              <a:t>failover </a:t>
            </a:r>
            <a:r>
              <a:rPr lang="zh-CN" altLang="en-US" dirty="0" smtClean="0"/>
              <a:t>重试，自动切换其它服务器。其它</a:t>
            </a:r>
            <a:r>
              <a:rPr lang="en-US" altLang="zh-CN" dirty="0" smtClean="0"/>
              <a:t>(</a:t>
            </a:r>
            <a:r>
              <a:rPr lang="en-US" dirty="0" smtClean="0"/>
              <a:t>Failfast</a:t>
            </a:r>
            <a:r>
              <a:rPr lang="en-US" altLang="zh-CN" dirty="0" smtClean="0"/>
              <a:t>/</a:t>
            </a:r>
            <a:r>
              <a:rPr lang="en-US" dirty="0" smtClean="0"/>
              <a:t> Failsafe</a:t>
            </a:r>
            <a:r>
              <a:rPr lang="en-US" altLang="zh-CN" dirty="0" smtClean="0"/>
              <a:t>/</a:t>
            </a:r>
            <a:r>
              <a:rPr lang="en-US" dirty="0" smtClean="0"/>
              <a:t> Failback)</a:t>
            </a:r>
            <a:endParaRPr lang="en-US" altLang="zh-CN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、负载均衡配置：</a:t>
            </a:r>
            <a:r>
              <a:rPr lang="en-US" b="1" dirty="0" smtClean="0"/>
              <a:t> </a:t>
            </a:r>
            <a:r>
              <a:rPr lang="en-US" dirty="0" smtClean="0"/>
              <a:t>Random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/</a:t>
            </a:r>
            <a:r>
              <a:rPr lang="en-US" dirty="0" smtClean="0"/>
              <a:t> RoundRobin</a:t>
            </a:r>
            <a:r>
              <a:rPr lang="zh-CN" altLang="en-US" dirty="0" smtClean="0"/>
              <a:t>轮询</a:t>
            </a:r>
            <a:r>
              <a:rPr lang="en-US" altLang="zh-CN" dirty="0" smtClean="0"/>
              <a:t>/</a:t>
            </a:r>
            <a:r>
              <a:rPr lang="en-US" dirty="0" smtClean="0"/>
              <a:t> LeastActive</a:t>
            </a:r>
            <a:r>
              <a:rPr lang="zh-CN" altLang="en-US" dirty="0" smtClean="0"/>
              <a:t>最少活跃数</a:t>
            </a:r>
            <a:endParaRPr lang="en-US" altLang="zh-CN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、只订阅</a:t>
            </a: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只注册：禁止注册</a:t>
            </a:r>
            <a:r>
              <a:rPr lang="en-US" dirty="0" smtClean="0"/>
              <a:t>register=“false“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禁止订阅</a:t>
            </a:r>
            <a:r>
              <a:rPr lang="en-US" dirty="0" smtClean="0"/>
              <a:t>subscribe="false"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、服务分组：</a:t>
            </a:r>
            <a:r>
              <a:rPr lang="en-US" dirty="0" smtClean="0"/>
              <a:t> group=“</a:t>
            </a:r>
            <a:r>
              <a:rPr lang="en-US" altLang="zh-CN" dirty="0" smtClean="0"/>
              <a:t>xxx</a:t>
            </a:r>
            <a:r>
              <a:rPr lang="en-US" dirty="0" smtClean="0"/>
              <a:t>"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6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、多版本：</a:t>
            </a:r>
            <a:r>
              <a:rPr lang="en-US" dirty="0" smtClean="0"/>
              <a:t> version="1.0.0"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7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、结果缓存：</a:t>
            </a:r>
            <a:r>
              <a:rPr lang="en-US" dirty="0" smtClean="0"/>
              <a:t> cache=“lru”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8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、泛化调用：</a:t>
            </a:r>
            <a:r>
              <a:rPr lang="en-US" dirty="0" smtClean="0"/>
              <a:t> generic=“true”</a:t>
            </a:r>
            <a:r>
              <a:rPr lang="zh-CN" altLang="en-US" dirty="0" smtClean="0"/>
              <a:t>，没有接口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时，强转为</a:t>
            </a:r>
            <a:r>
              <a:rPr lang="en-US" dirty="0" smtClean="0"/>
              <a:t>GenericService</a:t>
            </a:r>
            <a:r>
              <a:rPr lang="zh-CN" altLang="en-US" dirty="0" smtClean="0"/>
              <a:t>类型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9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、回声测试：同上，强转为</a:t>
            </a:r>
            <a:r>
              <a:rPr lang="en-US" dirty="0" smtClean="0"/>
              <a:t>EchoService</a:t>
            </a:r>
            <a:r>
              <a:rPr lang="zh-CN" altLang="en-US" dirty="0" smtClean="0"/>
              <a:t>类型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、异步调用：</a:t>
            </a:r>
            <a:r>
              <a:rPr lang="en-US" dirty="0" smtClean="0"/>
              <a:t> async=“true”</a:t>
            </a:r>
            <a:r>
              <a:rPr lang="zh-CN" altLang="en-US" dirty="0" smtClean="0"/>
              <a:t>，并行调用多个远程服务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11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、事件通知：</a:t>
            </a:r>
            <a:r>
              <a:rPr lang="en-US" dirty="0" smtClean="0"/>
              <a:t> onreturn</a:t>
            </a:r>
            <a:r>
              <a:rPr lang="zh-CN" altLang="en-US" dirty="0" smtClean="0"/>
              <a:t>，</a:t>
            </a:r>
            <a:r>
              <a:rPr lang="en-US" dirty="0" smtClean="0"/>
              <a:t> onthrow = “xxx.onreturn"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67413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启动检查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423" y="1257277"/>
            <a:ext cx="959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&lt;dubbo:consumer check="false"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check=true,</a:t>
            </a:r>
            <a:r>
              <a:rPr lang="zh-CN" altLang="en-US" dirty="0" smtClean="0"/>
              <a:t>检测到某接口没有提供者时，抛异常，阻止系统启动，</a:t>
            </a:r>
            <a:r>
              <a:rPr lang="en-US" dirty="0" smtClean="0"/>
              <a:t> reference</a:t>
            </a:r>
            <a:r>
              <a:rPr lang="zh-CN" altLang="en-US" dirty="0" smtClean="0"/>
              <a:t>对象置</a:t>
            </a:r>
            <a:r>
              <a:rPr lang="en-US" altLang="zh-CN" dirty="0" smtClean="0"/>
              <a:t>null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	</a:t>
            </a:r>
            <a:r>
              <a:rPr lang="zh-CN" altLang="en-US" dirty="0" smtClean="0"/>
              <a:t>在系统测试阶段，开启可快速发现问题。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reference</a:t>
            </a:r>
            <a:r>
              <a:rPr lang="zh-CN" altLang="en-US" dirty="0" smtClean="0"/>
              <a:t>对象为空，则即使后续补进了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，也不能补救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altLang="zh-CN" dirty="0" smtClean="0"/>
              <a:t>check=false</a:t>
            </a:r>
            <a:r>
              <a:rPr lang="zh-CN" altLang="en-US" dirty="0" smtClean="0"/>
              <a:t>，不检测接口是否有提供者，直接为</a:t>
            </a:r>
            <a:r>
              <a:rPr lang="en-US" dirty="0" smtClean="0"/>
              <a:t>reference</a:t>
            </a:r>
            <a:r>
              <a:rPr lang="zh-CN" altLang="en-US" dirty="0" smtClean="0"/>
              <a:t>生成代理对象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zh-CN" altLang="en-US" dirty="0" smtClean="0"/>
              <a:t>只要后续补入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，程序会自动探测到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zh-CN" altLang="en-US" dirty="0" smtClean="0"/>
              <a:t>线上正式环境使用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35700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集群容错配置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423" y="1257277"/>
            <a:ext cx="9808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&lt;dubbo:consumer </a:t>
            </a:r>
            <a:r>
              <a:rPr lang="en-US" b="1" dirty="0" smtClean="0"/>
              <a:t>cluster="failover”</a:t>
            </a:r>
            <a:r>
              <a:rPr lang="en-US" dirty="0" smtClean="0"/>
              <a:t> retries="2" forks="2"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b="1" dirty="0" smtClean="0"/>
              <a:t> Failover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当出现失败，重试其它服务器。</a:t>
            </a:r>
            <a:r>
              <a:rPr lang="en-US" dirty="0" smtClean="0"/>
              <a:t> retries=“2” </a:t>
            </a:r>
            <a:r>
              <a:rPr lang="zh-CN" altLang="en-US" dirty="0" smtClean="0"/>
              <a:t>来设置重试次数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不含第一次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幂等性操作使用，如读操作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b="1" dirty="0" smtClean="0"/>
              <a:t>Failfast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快速失败，只发起一次调用，失败立即报错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非幂等性操作，如写操作</a:t>
            </a:r>
            <a:endParaRPr lang="en-US" altLang="zh-CN" dirty="0" smtClean="0"/>
          </a:p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、</a:t>
            </a:r>
            <a:r>
              <a:rPr lang="en-US" b="1" dirty="0" smtClean="0"/>
              <a:t> Failsafe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出现异常时，直接忽略</a:t>
            </a:r>
            <a:endParaRPr lang="en-US" altLang="zh-CN" dirty="0" smtClean="0"/>
          </a:p>
          <a:p>
            <a:r>
              <a:rPr lang="en-US" b="1" dirty="0" smtClean="0"/>
              <a:t>	</a:t>
            </a:r>
            <a:r>
              <a:rPr lang="zh-CN" altLang="en-US" b="1" dirty="0" smtClean="0"/>
              <a:t>无关紧要的旁支操作，如打日志</a:t>
            </a:r>
            <a:endParaRPr lang="en-US" altLang="zh-CN" b="1" dirty="0" smtClean="0"/>
          </a:p>
          <a:p>
            <a:r>
              <a:rPr lang="en-US" b="1" dirty="0" smtClean="0"/>
              <a:t>4</a:t>
            </a:r>
            <a:r>
              <a:rPr lang="zh-CN" altLang="en-US" b="1" dirty="0" smtClean="0"/>
              <a:t>、</a:t>
            </a:r>
            <a:r>
              <a:rPr lang="en-US" b="1" dirty="0" smtClean="0"/>
              <a:t> Failback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后台记录失败请求，定时重发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后续专业处理</a:t>
            </a:r>
            <a:endParaRPr lang="en-US" altLang="zh-CN" dirty="0" smtClean="0"/>
          </a:p>
          <a:p>
            <a:r>
              <a:rPr lang="en-US" b="1" dirty="0" smtClean="0"/>
              <a:t>5</a:t>
            </a:r>
            <a:r>
              <a:rPr lang="zh-CN" altLang="en-US" b="1" dirty="0" smtClean="0"/>
              <a:t>、</a:t>
            </a:r>
            <a:r>
              <a:rPr lang="en-US" b="1" dirty="0" smtClean="0"/>
              <a:t> Forking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并行调用多个服务器，只要一个成功即返回</a:t>
            </a:r>
            <a:endParaRPr lang="en-US" altLang="zh-CN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 forks=“2” </a:t>
            </a:r>
            <a:r>
              <a:rPr lang="zh-CN" altLang="en-US" dirty="0" smtClean="0"/>
              <a:t>来设置最大并行数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35700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负载均衡配置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423" y="1257277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</a:t>
            </a:r>
            <a:r>
              <a:rPr lang="en-US" b="1" dirty="0" smtClean="0"/>
              <a:t>dubbo:consumer   loadbalance="random"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b="1" dirty="0" smtClean="0"/>
              <a:t> Random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按权重随机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值（服务方设置）来随机</a:t>
            </a:r>
            <a:r>
              <a:rPr lang="en-US" altLang="zh-CN" dirty="0" smtClean="0"/>
              <a:t>--</a:t>
            </a:r>
            <a:r>
              <a:rPr lang="en-US" dirty="0" smtClean="0"/>
              <a:t>	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b="1" dirty="0" smtClean="0"/>
              <a:t>RoundRobin </a:t>
            </a:r>
            <a:r>
              <a:rPr lang="zh-CN" altLang="en-US" b="1" dirty="0" smtClean="0"/>
              <a:t>：轮询</a:t>
            </a:r>
            <a:endParaRPr lang="en-US" altLang="zh-CN" b="1" dirty="0" smtClean="0"/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、</a:t>
            </a:r>
            <a:r>
              <a:rPr lang="en-US" b="1" dirty="0" smtClean="0"/>
              <a:t> LeastActive </a:t>
            </a:r>
            <a:r>
              <a:rPr lang="zh-CN" altLang="en-US" b="1" dirty="0" smtClean="0"/>
              <a:t>：最少活跃数（正在处理的数）</a:t>
            </a:r>
          </a:p>
          <a:p>
            <a:r>
              <a:rPr lang="en-US" b="1" dirty="0" smtClean="0"/>
              <a:t>	</a:t>
            </a:r>
            <a:r>
              <a:rPr lang="zh-CN" altLang="en-US" b="1" dirty="0" smtClean="0"/>
              <a:t>慢的机器，收到的请求少</a:t>
            </a:r>
            <a:endParaRPr lang="en-US" b="1" dirty="0" smtClean="0"/>
          </a:p>
          <a:p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声明式缓存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423" y="1257277"/>
            <a:ext cx="9458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</a:t>
            </a:r>
            <a:r>
              <a:rPr lang="en-US" b="1" dirty="0" smtClean="0"/>
              <a:t>dubbo:reference  interface="com.enjoy.service.ProductService" cache="lru"</a:t>
            </a:r>
            <a:r>
              <a:rPr lang="en-US" dirty="0" smtClean="0"/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参数与返回</a:t>
            </a:r>
            <a:r>
              <a:rPr lang="en-US" altLang="zh-CN" dirty="0" smtClean="0"/>
              <a:t>---key/value</a:t>
            </a:r>
            <a:r>
              <a:rPr lang="zh-CN" altLang="en-US" dirty="0" smtClean="0"/>
              <a:t>形式</a:t>
            </a: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b="1" dirty="0" smtClean="0"/>
              <a:t> </a:t>
            </a:r>
            <a:r>
              <a:rPr lang="en-US" dirty="0" smtClean="0"/>
              <a:t>lru 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基于最近最少使用原则删除多余缓存</a:t>
            </a:r>
            <a:r>
              <a:rPr lang="en-US" dirty="0" smtClean="0"/>
              <a:t>	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threadlocal 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当前线程缓存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异步调用</a:t>
            </a:r>
            <a:r>
              <a:rPr lang="zh-CN" altLang="en-US" sz="2800" dirty="0" smtClean="0"/>
              <a:t> 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4313" y="1749669"/>
            <a:ext cx="2031023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productService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09997" y="3264877"/>
            <a:ext cx="2031023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userService</a:t>
            </a:r>
            <a:endParaRPr lang="zh-CN" altLang="en-US" dirty="0"/>
          </a:p>
        </p:txBody>
      </p:sp>
      <p:sp>
        <p:nvSpPr>
          <p:cNvPr id="11" name="五边形 10"/>
          <p:cNvSpPr/>
          <p:nvPr/>
        </p:nvSpPr>
        <p:spPr>
          <a:xfrm rot="5400000">
            <a:off x="1578163" y="1191361"/>
            <a:ext cx="896815" cy="36048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3" name="燕尾形 12"/>
          <p:cNvSpPr/>
          <p:nvPr/>
        </p:nvSpPr>
        <p:spPr>
          <a:xfrm rot="5400000">
            <a:off x="1793577" y="1784842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1517149" y="2427613"/>
            <a:ext cx="1043359" cy="39670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1796508" y="3185749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1796507" y="3563819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1511288" y="4197799"/>
            <a:ext cx="1043359" cy="39670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7490058" y="1639237"/>
            <a:ext cx="1043359" cy="39670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7769417" y="2397373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7769416" y="2775443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7484197" y="3532511"/>
            <a:ext cx="1043359" cy="39670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11" idx="0"/>
            <a:endCxn id="6" idx="1"/>
          </p:cNvCxnSpPr>
          <p:nvPr/>
        </p:nvCxnSpPr>
        <p:spPr>
          <a:xfrm>
            <a:off x="2206813" y="1281483"/>
            <a:ext cx="1547500" cy="762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1"/>
            <a:endCxn id="14" idx="0"/>
          </p:cNvCxnSpPr>
          <p:nvPr/>
        </p:nvCxnSpPr>
        <p:spPr>
          <a:xfrm rot="10800000" flipV="1">
            <a:off x="2237183" y="2044211"/>
            <a:ext cx="1517130" cy="48257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0"/>
            <a:endCxn id="7" idx="1"/>
          </p:cNvCxnSpPr>
          <p:nvPr/>
        </p:nvCxnSpPr>
        <p:spPr>
          <a:xfrm>
            <a:off x="2237183" y="2526791"/>
            <a:ext cx="1572814" cy="10326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1"/>
            <a:endCxn id="18" idx="0"/>
          </p:cNvCxnSpPr>
          <p:nvPr/>
        </p:nvCxnSpPr>
        <p:spPr>
          <a:xfrm rot="10800000" flipV="1">
            <a:off x="2231323" y="3559419"/>
            <a:ext cx="1578675" cy="73755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2"/>
            <a:endCxn id="6" idx="3"/>
          </p:cNvCxnSpPr>
          <p:nvPr/>
        </p:nvCxnSpPr>
        <p:spPr>
          <a:xfrm rot="10800000" flipV="1">
            <a:off x="5785336" y="1738414"/>
            <a:ext cx="2028048" cy="3057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2"/>
            <a:endCxn id="7" idx="3"/>
          </p:cNvCxnSpPr>
          <p:nvPr/>
        </p:nvCxnSpPr>
        <p:spPr>
          <a:xfrm rot="10800000" flipV="1">
            <a:off x="5841020" y="1738414"/>
            <a:ext cx="1972364" cy="18210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5" idx="2"/>
          </p:cNvCxnSpPr>
          <p:nvPr/>
        </p:nvCxnSpPr>
        <p:spPr>
          <a:xfrm>
            <a:off x="5785336" y="2044212"/>
            <a:ext cx="2022187" cy="15874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3"/>
            <a:endCxn id="35" idx="2"/>
          </p:cNvCxnSpPr>
          <p:nvPr/>
        </p:nvCxnSpPr>
        <p:spPr>
          <a:xfrm>
            <a:off x="5841020" y="3559420"/>
            <a:ext cx="1966503" cy="7226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0446" y="13979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78015" y="27461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91654" y="16031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14393" y="21599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05454" y="2069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34762" y="36986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7470" y="2892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02671" y="3335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813" y="102869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10521" y="155916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95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事件通知</a:t>
            </a:r>
            <a:r>
              <a:rPr lang="zh-CN" altLang="en-US" sz="2800" dirty="0" smtClean="0"/>
              <a:t>  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269" y="1318822"/>
            <a:ext cx="10409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</a:t>
            </a:r>
            <a:r>
              <a:rPr lang="en-US" b="1" dirty="0" smtClean="0"/>
              <a:t>dubbo:method name=“</a:t>
            </a:r>
            <a:r>
              <a:rPr lang="en-US" altLang="zh-CN" b="1" dirty="0" smtClean="0"/>
              <a:t>xxx</a:t>
            </a:r>
            <a:r>
              <a:rPr lang="en-US" b="1" dirty="0" smtClean="0"/>
              <a:t>" onreturn="callBack.onXxx" </a:t>
            </a:r>
            <a:r>
              <a:rPr lang="en-US" dirty="0" smtClean="0"/>
              <a:t>onthrow = “xxx.onreturn" /&gt;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onreturn</a:t>
            </a:r>
            <a:r>
              <a:rPr lang="zh-CN" altLang="en-US" dirty="0" smtClean="0"/>
              <a:t>：方法正常返回，则回调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对象的对应方法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onthrow : </a:t>
            </a:r>
            <a:r>
              <a:rPr lang="zh-CN" altLang="en-US" dirty="0" smtClean="0"/>
              <a:t>方法异常时，则回调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事件通知（回调）</a:t>
            </a:r>
            <a:r>
              <a:rPr lang="zh-CN" altLang="en-US" sz="2800" dirty="0" smtClean="0"/>
              <a:t> 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47" y="4967093"/>
            <a:ext cx="101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&lt;</a:t>
            </a:r>
            <a:r>
              <a:rPr lang="en-US" b="1" dirty="0" smtClean="0"/>
              <a:t>dubbo:method name=“</a:t>
            </a:r>
            <a:r>
              <a:rPr lang="en-US" altLang="zh-CN" b="1" dirty="0" smtClean="0"/>
              <a:t>xxx</a:t>
            </a:r>
            <a:r>
              <a:rPr lang="en-US" b="1" dirty="0" smtClean="0"/>
              <a:t>"   async="true" onreturn="callBack.onOrderSubmit"</a:t>
            </a:r>
            <a:r>
              <a:rPr lang="en-US" dirty="0" smtClean="0"/>
              <a:t>/&gt;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PS</a:t>
            </a:r>
            <a:r>
              <a:rPr lang="zh-CN" altLang="en-US" dirty="0" smtClean="0"/>
              <a:t>：主要在异步方法时使用（方法什么时候返回，什么时候回调处理）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正常返回和异常处理，都对应处理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752688" y="1479107"/>
            <a:ext cx="2031023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productService</a:t>
            </a: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 rot="5400000">
            <a:off x="2707167" y="1695244"/>
            <a:ext cx="896815" cy="36048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9" name="燕尾形 8"/>
          <p:cNvSpPr/>
          <p:nvPr/>
        </p:nvSpPr>
        <p:spPr>
          <a:xfrm rot="5400000">
            <a:off x="4126231" y="2046128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4129162" y="2457949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 rot="5400000">
            <a:off x="4129161" y="2836019"/>
            <a:ext cx="484632" cy="396708"/>
          </a:xfrm>
          <a:prstGeom prst="chevron">
            <a:avLst/>
          </a:prstGeom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5400000">
            <a:off x="3843942" y="3469999"/>
            <a:ext cx="1043359" cy="39670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0"/>
            <a:endCxn id="6" idx="1"/>
          </p:cNvCxnSpPr>
          <p:nvPr/>
        </p:nvCxnSpPr>
        <p:spPr>
          <a:xfrm flipV="1">
            <a:off x="3335817" y="1773650"/>
            <a:ext cx="1416871" cy="117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4806" y="14633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7831" y="153258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形状 27"/>
          <p:cNvCxnSpPr>
            <a:stCxn id="6" idx="2"/>
            <a:endCxn id="13" idx="0"/>
          </p:cNvCxnSpPr>
          <p:nvPr/>
        </p:nvCxnSpPr>
        <p:spPr>
          <a:xfrm rot="5400000">
            <a:off x="4415596" y="2216572"/>
            <a:ext cx="1500985" cy="12042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56991" y="3377683"/>
            <a:ext cx="461665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回调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825</Words>
  <Application>WPS 演示</Application>
  <PresentationFormat>自定义</PresentationFormat>
  <Paragraphs>101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1451</cp:revision>
  <dcterms:created xsi:type="dcterms:W3CDTF">2016-08-30T15:34:00Z</dcterms:created>
  <dcterms:modified xsi:type="dcterms:W3CDTF">2020-01-15T06:12:10Z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