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30" r:id="rId2"/>
    <p:sldId id="531" r:id="rId3"/>
    <p:sldId id="559" r:id="rId4"/>
    <p:sldId id="560" r:id="rId5"/>
    <p:sldId id="561" r:id="rId6"/>
    <p:sldId id="565" r:id="rId7"/>
    <p:sldId id="562" r:id="rId8"/>
    <p:sldId id="5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178" y="-77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1/17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线形标注 1 28"/>
          <p:cNvSpPr/>
          <p:nvPr/>
        </p:nvSpPr>
        <p:spPr>
          <a:xfrm>
            <a:off x="5738326" y="5374432"/>
            <a:ext cx="3629608" cy="783772"/>
          </a:xfrm>
          <a:prstGeom prst="borderCallout1">
            <a:avLst>
              <a:gd name="adj1" fmla="val 3274"/>
              <a:gd name="adj2" fmla="val 41024"/>
              <a:gd name="adj3" fmla="val -123214"/>
              <a:gd name="adj4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81536" y="1035698"/>
            <a:ext cx="7249886" cy="2911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2210862" cy="717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找到的类直接全加载</a:t>
            </a:r>
          </a:p>
        </p:txBody>
      </p:sp>
      <p:sp>
        <p:nvSpPr>
          <p:cNvPr id="4" name="矩形 3"/>
          <p:cNvSpPr/>
          <p:nvPr/>
        </p:nvSpPr>
        <p:spPr>
          <a:xfrm>
            <a:off x="4590661" y="290000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ServiceImplA</a:t>
            </a:r>
          </a:p>
        </p:txBody>
      </p:sp>
      <p:sp>
        <p:nvSpPr>
          <p:cNvPr id="5" name="矩形 4"/>
          <p:cNvSpPr/>
          <p:nvPr/>
        </p:nvSpPr>
        <p:spPr>
          <a:xfrm>
            <a:off x="6713018" y="1503526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15878" y="2912449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ServiceImplB</a:t>
            </a:r>
          </a:p>
        </p:txBody>
      </p:sp>
      <p:sp>
        <p:nvSpPr>
          <p:cNvPr id="8" name="矩形 7"/>
          <p:cNvSpPr/>
          <p:nvPr/>
        </p:nvSpPr>
        <p:spPr>
          <a:xfrm>
            <a:off x="8674359" y="288756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ServiceImplC</a:t>
            </a:r>
          </a:p>
        </p:txBody>
      </p:sp>
      <p:cxnSp>
        <p:nvCxnSpPr>
          <p:cNvPr id="10" name="肘形连接符 9"/>
          <p:cNvCxnSpPr>
            <a:stCxn id="4" idx="0"/>
            <a:endCxn id="5" idx="2"/>
          </p:cNvCxnSpPr>
          <p:nvPr/>
        </p:nvCxnSpPr>
        <p:spPr>
          <a:xfrm rot="5400000" flipH="1" flipV="1">
            <a:off x="6023389" y="1482083"/>
            <a:ext cx="807398" cy="2028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0"/>
            <a:endCxn id="5" idx="2"/>
          </p:cNvCxnSpPr>
          <p:nvPr/>
        </p:nvCxnSpPr>
        <p:spPr>
          <a:xfrm rot="5400000" flipH="1" flipV="1">
            <a:off x="6979777" y="2450913"/>
            <a:ext cx="819839" cy="1032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0"/>
            <a:endCxn id="5" idx="2"/>
          </p:cNvCxnSpPr>
          <p:nvPr/>
        </p:nvCxnSpPr>
        <p:spPr>
          <a:xfrm rot="16200000" flipV="1">
            <a:off x="8071458" y="1462466"/>
            <a:ext cx="794958" cy="20552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34479" y="3993502"/>
            <a:ext cx="1810139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ServiceLoader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84646" y="3946850"/>
            <a:ext cx="7249886" cy="7277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13852" y="4069446"/>
            <a:ext cx="4746171" cy="40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META-INF/services</a:t>
            </a:r>
          </a:p>
        </p:txBody>
      </p:sp>
      <p:cxnSp>
        <p:nvCxnSpPr>
          <p:cNvPr id="24" name="直接箭头连接符 23"/>
          <p:cNvCxnSpPr>
            <a:stCxn id="15" idx="3"/>
            <a:endCxn id="19" idx="1"/>
          </p:cNvCxnSpPr>
          <p:nvPr/>
        </p:nvCxnSpPr>
        <p:spPr>
          <a:xfrm flipV="1">
            <a:off x="2444618" y="4310744"/>
            <a:ext cx="1440028" cy="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5167" y="3965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46236" y="5458408"/>
            <a:ext cx="251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xxx.xxx.</a:t>
            </a:r>
            <a:r>
              <a:rPr lang="en-US" altLang="zh-CN" dirty="0" smtClean="0">
                <a:solidFill>
                  <a:srgbClr val="FF0000"/>
                </a:solidFill>
              </a:rPr>
              <a:t> ServiceImplA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xxx.xxx.</a:t>
            </a:r>
            <a:r>
              <a:rPr lang="en-US" altLang="zh-CN" dirty="0" smtClean="0">
                <a:solidFill>
                  <a:srgbClr val="FF0000"/>
                </a:solidFill>
              </a:rPr>
              <a:t> ServiceImplB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161878"/>
            <a:ext cx="3844322" cy="717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只扫描</a:t>
            </a:r>
            <a:r>
              <a:rPr lang="en-US" altLang="zh-CN" sz="1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@SPI</a:t>
            </a:r>
            <a:r>
              <a:rPr lang="zh-CN" altLang="en-US" sz="1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注解的接口，以键值对形式管理</a:t>
            </a:r>
          </a:p>
        </p:txBody>
      </p:sp>
      <p:sp>
        <p:nvSpPr>
          <p:cNvPr id="4" name="线形标注 1 3"/>
          <p:cNvSpPr/>
          <p:nvPr/>
        </p:nvSpPr>
        <p:spPr>
          <a:xfrm>
            <a:off x="5738326" y="5374432"/>
            <a:ext cx="3629608" cy="783772"/>
          </a:xfrm>
          <a:prstGeom prst="borderCallout1">
            <a:avLst>
              <a:gd name="adj1" fmla="val 3274"/>
              <a:gd name="adj2" fmla="val 41024"/>
              <a:gd name="adj3" fmla="val -123214"/>
              <a:gd name="adj4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81536" y="1035698"/>
            <a:ext cx="7249886" cy="2911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90661" y="290000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ServiceImplA</a:t>
            </a:r>
          </a:p>
        </p:txBody>
      </p:sp>
      <p:sp>
        <p:nvSpPr>
          <p:cNvPr id="7" name="矩形 6"/>
          <p:cNvSpPr/>
          <p:nvPr/>
        </p:nvSpPr>
        <p:spPr>
          <a:xfrm>
            <a:off x="6713018" y="1503526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@SPI</a:t>
            </a:r>
          </a:p>
          <a:p>
            <a:r>
              <a:rPr lang="en-US" altLang="zh-CN" dirty="0" smtClean="0"/>
              <a:t>Service</a:t>
            </a:r>
          </a:p>
        </p:txBody>
      </p:sp>
      <p:sp>
        <p:nvSpPr>
          <p:cNvPr id="8" name="矩形 7"/>
          <p:cNvSpPr/>
          <p:nvPr/>
        </p:nvSpPr>
        <p:spPr>
          <a:xfrm>
            <a:off x="6515878" y="2912449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ServiceImplB</a:t>
            </a:r>
          </a:p>
        </p:txBody>
      </p:sp>
      <p:sp>
        <p:nvSpPr>
          <p:cNvPr id="9" name="矩形 8"/>
          <p:cNvSpPr/>
          <p:nvPr/>
        </p:nvSpPr>
        <p:spPr>
          <a:xfrm>
            <a:off x="8674359" y="288756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ServiceImplC</a:t>
            </a:r>
          </a:p>
        </p:txBody>
      </p:sp>
      <p:cxnSp>
        <p:nvCxnSpPr>
          <p:cNvPr id="10" name="肘形连接符 9"/>
          <p:cNvCxnSpPr>
            <a:stCxn id="6" idx="0"/>
            <a:endCxn id="7" idx="2"/>
          </p:cNvCxnSpPr>
          <p:nvPr/>
        </p:nvCxnSpPr>
        <p:spPr>
          <a:xfrm rot="5400000" flipH="1" flipV="1">
            <a:off x="6023389" y="1482083"/>
            <a:ext cx="807398" cy="2028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0"/>
            <a:endCxn id="7" idx="2"/>
          </p:cNvCxnSpPr>
          <p:nvPr/>
        </p:nvCxnSpPr>
        <p:spPr>
          <a:xfrm rot="5400000" flipH="1" flipV="1">
            <a:off x="6979777" y="2450913"/>
            <a:ext cx="819839" cy="1032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9" idx="0"/>
            <a:endCxn id="7" idx="2"/>
          </p:cNvCxnSpPr>
          <p:nvPr/>
        </p:nvCxnSpPr>
        <p:spPr>
          <a:xfrm rot="16200000" flipV="1">
            <a:off x="8071458" y="1462466"/>
            <a:ext cx="794958" cy="20552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1887" y="3993502"/>
            <a:ext cx="205273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84646" y="3946850"/>
            <a:ext cx="7249886" cy="7277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13852" y="4069446"/>
            <a:ext cx="4746171" cy="40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META-INF/</a:t>
            </a:r>
            <a:r>
              <a:rPr lang="en-US" altLang="zh-CN" dirty="0" err="1" smtClean="0">
                <a:solidFill>
                  <a:srgbClr val="FF0000"/>
                </a:solidFill>
              </a:rPr>
              <a:t>dubbo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2444619" y="4310744"/>
            <a:ext cx="1440027" cy="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5167" y="3965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46236" y="5458408"/>
            <a:ext cx="319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key1=xxx.xxx.</a:t>
            </a:r>
            <a:r>
              <a:rPr lang="en-US" altLang="zh-CN" dirty="0" smtClean="0">
                <a:solidFill>
                  <a:srgbClr val="FF0000"/>
                </a:solidFill>
              </a:rPr>
              <a:t> ServiceImplA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key2=xxx.xxx.</a:t>
            </a:r>
            <a:r>
              <a:rPr lang="en-US" altLang="zh-CN" dirty="0" smtClean="0">
                <a:solidFill>
                  <a:srgbClr val="FF0000"/>
                </a:solidFill>
              </a:rPr>
              <a:t> ServiceImplB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04" y="179973"/>
            <a:ext cx="4913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sz="2800" b="1" dirty="0" smtClean="0"/>
              <a:t>@Activate</a:t>
            </a:r>
            <a:r>
              <a:rPr lang="zh-CN" altLang="en-US" sz="2800" b="1" dirty="0" smtClean="0"/>
              <a:t>注解</a:t>
            </a:r>
            <a:endParaRPr lang="en-US" altLang="zh-CN" sz="2800" b="1" dirty="0" smtClean="0"/>
          </a:p>
          <a:p>
            <a:pPr defTabSz="1218565">
              <a:defRPr/>
            </a:pPr>
            <a:r>
              <a:rPr lang="en-US" altLang="zh-CN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条件值筛选实现类加载，以</a:t>
            </a:r>
            <a:r>
              <a:rPr lang="en-US" altLang="zh-CN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值排序</a:t>
            </a:r>
            <a:endParaRPr lang="zh-CN" altLang="en-US" sz="14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4375" y="995882"/>
            <a:ext cx="7249886" cy="500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72928" y="1614433"/>
            <a:ext cx="3964893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@Activate(group = {</a:t>
            </a:r>
            <a:r>
              <a:rPr lang="en-US" sz="1000" b="1" dirty="0" smtClean="0">
                <a:solidFill>
                  <a:schemeClr val="tx1"/>
                </a:solidFill>
              </a:rPr>
              <a:t>"</a:t>
            </a:r>
            <a:r>
              <a:rPr lang="en-US" sz="1000" b="1" dirty="0" err="1" smtClean="0">
                <a:solidFill>
                  <a:schemeClr val="tx1"/>
                </a:solidFill>
              </a:rPr>
              <a:t>peter"</a:t>
            </a:r>
            <a:r>
              <a:rPr lang="en-US" sz="1000" dirty="0" err="1" smtClean="0">
                <a:solidFill>
                  <a:schemeClr val="tx1"/>
                </a:solidFill>
              </a:rPr>
              <a:t>,</a:t>
            </a:r>
            <a:r>
              <a:rPr lang="en-US" sz="1000" b="1" dirty="0" err="1" smtClean="0">
                <a:solidFill>
                  <a:schemeClr val="tx1"/>
                </a:solidFill>
              </a:rPr>
              <a:t>"james</a:t>
            </a:r>
            <a:r>
              <a:rPr lang="en-US" sz="1000" b="1" dirty="0" smtClean="0">
                <a:solidFill>
                  <a:schemeClr val="tx1"/>
                </a:solidFill>
              </a:rPr>
              <a:t>"</a:t>
            </a:r>
            <a:r>
              <a:rPr lang="en-US" sz="1000" dirty="0" smtClean="0">
                <a:solidFill>
                  <a:schemeClr val="tx1"/>
                </a:solidFill>
              </a:rPr>
              <a:t>})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ServiceImplA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440570" y="3169364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</p:txBody>
      </p:sp>
      <p:sp>
        <p:nvSpPr>
          <p:cNvPr id="8" name="矩形 7"/>
          <p:cNvSpPr/>
          <p:nvPr/>
        </p:nvSpPr>
        <p:spPr>
          <a:xfrm>
            <a:off x="6660704" y="3165928"/>
            <a:ext cx="400427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@Activate(group = </a:t>
            </a:r>
            <a:r>
              <a:rPr lang="en-US" sz="1000" b="1" dirty="0" smtClean="0">
                <a:solidFill>
                  <a:schemeClr val="tx1"/>
                </a:solidFill>
              </a:rPr>
              <a:t>"</a:t>
            </a:r>
            <a:r>
              <a:rPr lang="en-US" sz="1000" b="1" dirty="0" err="1" smtClean="0">
                <a:solidFill>
                  <a:schemeClr val="tx1"/>
                </a:solidFill>
              </a:rPr>
              <a:t>peter"</a:t>
            </a:r>
            <a:r>
              <a:rPr lang="en-US" sz="1000" dirty="0" err="1" smtClean="0">
                <a:solidFill>
                  <a:schemeClr val="tx1"/>
                </a:solidFill>
              </a:rPr>
              <a:t>,order</a:t>
            </a:r>
            <a:r>
              <a:rPr lang="en-US" sz="1000" dirty="0" smtClean="0">
                <a:solidFill>
                  <a:schemeClr val="tx1"/>
                </a:solidFill>
              </a:rPr>
              <a:t> = 3)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ServiceImplB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6664458" y="4480939"/>
            <a:ext cx="400052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@Activate(group = </a:t>
            </a:r>
            <a:r>
              <a:rPr lang="en-US" sz="1000" b="1" dirty="0" smtClean="0">
                <a:solidFill>
                  <a:schemeClr val="tx1"/>
                </a:solidFill>
              </a:rPr>
              <a:t>"</a:t>
            </a:r>
            <a:r>
              <a:rPr lang="en-US" sz="1000" b="1" dirty="0" err="1" smtClean="0">
                <a:solidFill>
                  <a:schemeClr val="tx1"/>
                </a:solidFill>
              </a:rPr>
              <a:t>james"</a:t>
            </a:r>
            <a:r>
              <a:rPr lang="en-US" sz="1000" dirty="0" err="1" smtClean="0">
                <a:solidFill>
                  <a:schemeClr val="tx1"/>
                </a:solidFill>
              </a:rPr>
              <a:t>,order</a:t>
            </a:r>
            <a:r>
              <a:rPr lang="en-US" sz="1000" dirty="0" smtClean="0">
                <a:solidFill>
                  <a:schemeClr val="tx1"/>
                </a:solidFill>
              </a:rPr>
              <a:t> = 1,value = </a:t>
            </a:r>
            <a:r>
              <a:rPr lang="en-US" sz="1000" b="1" dirty="0" smtClean="0">
                <a:solidFill>
                  <a:schemeClr val="tx1"/>
                </a:solidFill>
              </a:rPr>
              <a:t>"test5"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ServiceImplC</a:t>
            </a:r>
            <a:endParaRPr lang="en-US" altLang="zh-CN" dirty="0" smtClean="0"/>
          </a:p>
        </p:txBody>
      </p:sp>
      <p:cxnSp>
        <p:nvCxnSpPr>
          <p:cNvPr id="10" name="肘形连接符 9"/>
          <p:cNvCxnSpPr>
            <a:stCxn id="6" idx="1"/>
            <a:endCxn id="7" idx="3"/>
          </p:cNvCxnSpPr>
          <p:nvPr/>
        </p:nvCxnSpPr>
        <p:spPr>
          <a:xfrm rot="10800000" flipV="1">
            <a:off x="5897162" y="1908974"/>
            <a:ext cx="775766" cy="1554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1"/>
            <a:endCxn id="7" idx="3"/>
          </p:cNvCxnSpPr>
          <p:nvPr/>
        </p:nvCxnSpPr>
        <p:spPr>
          <a:xfrm rot="10800000" flipV="1">
            <a:off x="5897162" y="3460470"/>
            <a:ext cx="763542" cy="34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9" idx="1"/>
            <a:endCxn id="7" idx="3"/>
          </p:cNvCxnSpPr>
          <p:nvPr/>
        </p:nvCxnSpPr>
        <p:spPr>
          <a:xfrm rot="10800000">
            <a:off x="5897162" y="3463907"/>
            <a:ext cx="767296" cy="1311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1887" y="3160583"/>
            <a:ext cx="205273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3" idx="3"/>
            <a:endCxn id="7" idx="1"/>
          </p:cNvCxnSpPr>
          <p:nvPr/>
        </p:nvCxnSpPr>
        <p:spPr>
          <a:xfrm flipV="1">
            <a:off x="2444619" y="3463906"/>
            <a:ext cx="1995951" cy="27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5167" y="3132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41148" y="3856777"/>
            <a:ext cx="212756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getActivateExtension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52" y="152813"/>
            <a:ext cx="3038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sz="2800" b="1" dirty="0" smtClean="0"/>
              <a:t>@Adaptive</a:t>
            </a:r>
            <a:r>
              <a:rPr lang="zh-CN" altLang="en-US" sz="2800" b="1" dirty="0" smtClean="0"/>
              <a:t>注解</a:t>
            </a:r>
            <a:endParaRPr lang="en-US" altLang="zh-CN" sz="2800" b="1" dirty="0" smtClean="0"/>
          </a:p>
          <a:p>
            <a:pPr defTabSz="1218565">
              <a:defRPr/>
            </a:pPr>
            <a:r>
              <a:rPr lang="en-US" altLang="zh-CN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参数值，抉择选哪个实现类</a:t>
            </a:r>
          </a:p>
        </p:txBody>
      </p:sp>
      <p:sp>
        <p:nvSpPr>
          <p:cNvPr id="5" name="矩形 4"/>
          <p:cNvSpPr/>
          <p:nvPr/>
        </p:nvSpPr>
        <p:spPr>
          <a:xfrm>
            <a:off x="3854375" y="995882"/>
            <a:ext cx="7249886" cy="500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2928" y="1614433"/>
            <a:ext cx="3964893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i="1" dirty="0" smtClean="0">
                <a:solidFill>
                  <a:schemeClr val="tx1"/>
                </a:solidFill>
              </a:rPr>
              <a:t>@Adaptive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ServiceImplA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440570" y="3169364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</p:txBody>
      </p:sp>
      <p:sp>
        <p:nvSpPr>
          <p:cNvPr id="8" name="矩形 7"/>
          <p:cNvSpPr/>
          <p:nvPr/>
        </p:nvSpPr>
        <p:spPr>
          <a:xfrm>
            <a:off x="6660704" y="3165928"/>
            <a:ext cx="400427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ServiceImplB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6664458" y="4480939"/>
            <a:ext cx="400052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ServiceImplC</a:t>
            </a:r>
            <a:endParaRPr lang="en-US" altLang="zh-CN" dirty="0" smtClean="0"/>
          </a:p>
        </p:txBody>
      </p:sp>
      <p:cxnSp>
        <p:nvCxnSpPr>
          <p:cNvPr id="10" name="肘形连接符 9"/>
          <p:cNvCxnSpPr>
            <a:stCxn id="6" idx="1"/>
            <a:endCxn id="7" idx="3"/>
          </p:cNvCxnSpPr>
          <p:nvPr/>
        </p:nvCxnSpPr>
        <p:spPr>
          <a:xfrm rot="10800000" flipV="1">
            <a:off x="5897162" y="1908974"/>
            <a:ext cx="775766" cy="1554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1"/>
            <a:endCxn id="7" idx="3"/>
          </p:cNvCxnSpPr>
          <p:nvPr/>
        </p:nvCxnSpPr>
        <p:spPr>
          <a:xfrm rot="10800000" flipV="1">
            <a:off x="5897162" y="3460470"/>
            <a:ext cx="763542" cy="34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9" idx="1"/>
            <a:endCxn id="7" idx="3"/>
          </p:cNvCxnSpPr>
          <p:nvPr/>
        </p:nvCxnSpPr>
        <p:spPr>
          <a:xfrm rot="10800000">
            <a:off x="5897162" y="3463907"/>
            <a:ext cx="767296" cy="1311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1887" y="3160583"/>
            <a:ext cx="205273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3" idx="3"/>
            <a:endCxn id="7" idx="1"/>
          </p:cNvCxnSpPr>
          <p:nvPr/>
        </p:nvCxnSpPr>
        <p:spPr>
          <a:xfrm flipV="1">
            <a:off x="2444619" y="3463906"/>
            <a:ext cx="1995951" cy="27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5167" y="3132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41148" y="3856777"/>
            <a:ext cx="212756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sz="1200" b="1" dirty="0" smtClean="0">
                <a:solidFill>
                  <a:srgbClr val="7030A0"/>
                </a:solidFill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</a:rPr>
              <a:t>getAdaptiveExtension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7" idx="2"/>
          </p:cNvCxnSpPr>
          <p:nvPr/>
        </p:nvCxnSpPr>
        <p:spPr>
          <a:xfrm rot="5400000">
            <a:off x="5002339" y="3916585"/>
            <a:ext cx="324665" cy="8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2657" y="40921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575" y="175209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dubbo</a:t>
            </a:r>
            <a:r>
              <a:rPr lang="en-US" b="1" dirty="0" smtClean="0"/>
              <a:t> </a:t>
            </a:r>
            <a:r>
              <a:rPr lang="en-US" b="1" dirty="0" err="1" smtClean="0"/>
              <a:t>spi</a:t>
            </a:r>
            <a:r>
              <a:rPr lang="zh-CN" altLang="en-US" b="1" dirty="0" smtClean="0"/>
              <a:t>中的</a:t>
            </a:r>
            <a:r>
              <a:rPr lang="en-US" b="1" dirty="0" err="1" smtClean="0"/>
              <a:t>iOC</a:t>
            </a:r>
            <a:endParaRPr 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489139" y="2182536"/>
            <a:ext cx="384637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ServiceAImpl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87630" y="2778556"/>
            <a:ext cx="3846372" cy="353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Private </a:t>
            </a:r>
            <a:r>
              <a:rPr lang="en-US" altLang="zh-CN" dirty="0" err="1" smtClean="0"/>
              <a:t>ServiceB</a:t>
            </a:r>
            <a:r>
              <a:rPr lang="en-US" altLang="zh-CN" dirty="0" smtClean="0"/>
              <a:t>  b</a:t>
            </a:r>
          </a:p>
        </p:txBody>
      </p:sp>
      <p:sp>
        <p:nvSpPr>
          <p:cNvPr id="5" name="矩形 4"/>
          <p:cNvSpPr/>
          <p:nvPr/>
        </p:nvSpPr>
        <p:spPr>
          <a:xfrm>
            <a:off x="1477067" y="3139186"/>
            <a:ext cx="3846372" cy="104351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Public  </a:t>
            </a:r>
            <a:r>
              <a:rPr lang="en-US" altLang="zh-CN" dirty="0" err="1" smtClean="0"/>
              <a:t>ServiceAImpl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ServiceA</a:t>
            </a:r>
            <a:r>
              <a:rPr lang="en-US" altLang="zh-CN" dirty="0" smtClean="0"/>
              <a:t> a){</a:t>
            </a:r>
          </a:p>
          <a:p>
            <a:r>
              <a:rPr lang="en-US" altLang="zh-CN" dirty="0" smtClean="0"/>
              <a:t>	……..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6907793" y="1837853"/>
            <a:ext cx="365760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289"/>
              <a:gd name="adj6" fmla="val -421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SPI</a:t>
            </a:r>
            <a:r>
              <a:rPr lang="zh-CN" altLang="en-US" dirty="0" smtClean="0">
                <a:solidFill>
                  <a:schemeClr val="tx1"/>
                </a:solidFill>
              </a:rPr>
              <a:t>实例化的所有类，都会缓存在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Cached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dirty="0" smtClean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6897230" y="2750744"/>
            <a:ext cx="365760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134"/>
              <a:gd name="adj6" fmla="val -421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遇到成员变量，自动适配实例注入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6859507" y="3781330"/>
            <a:ext cx="365760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99"/>
              <a:gd name="adj6" fmla="val -4135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构造函数参数是自身类型，自动注入</a:t>
            </a:r>
            <a:r>
              <a:rPr lang="en-US" dirty="0" smtClean="0">
                <a:solidFill>
                  <a:schemeClr val="tx1"/>
                </a:solidFill>
              </a:rPr>
              <a:t>Wrapper</a:t>
            </a:r>
            <a:r>
              <a:rPr lang="zh-CN" altLang="en-US" dirty="0" smtClean="0">
                <a:solidFill>
                  <a:schemeClr val="tx1"/>
                </a:solidFill>
              </a:rPr>
              <a:t>实现，类似</a:t>
            </a:r>
            <a:r>
              <a:rPr lang="en-US" altLang="zh-CN" dirty="0" smtClean="0">
                <a:solidFill>
                  <a:schemeClr val="tx1"/>
                </a:solidFill>
              </a:rPr>
              <a:t>AOP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52" y="152813"/>
            <a:ext cx="2893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sz="2800" b="1" dirty="0" smtClean="0"/>
              <a:t>@Adaptive</a:t>
            </a:r>
            <a:r>
              <a:rPr lang="zh-CN" altLang="en-US" sz="2800" b="1" dirty="0" smtClean="0"/>
              <a:t>注解</a:t>
            </a:r>
            <a:endParaRPr lang="en-US" altLang="zh-CN" sz="2800" b="1" dirty="0" smtClean="0"/>
          </a:p>
          <a:p>
            <a:pPr defTabSz="1218565">
              <a:defRPr/>
            </a:pPr>
            <a:r>
              <a:rPr lang="en-US" altLang="zh-CN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静态代理插件逻辑</a:t>
            </a:r>
            <a:endParaRPr lang="zh-CN" altLang="en-US" sz="1400" b="1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01623" y="1511929"/>
            <a:ext cx="4667247" cy="3304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Javassist</a:t>
            </a:r>
            <a:r>
              <a:rPr lang="zh-CN" altLang="en-US" dirty="0" smtClean="0">
                <a:solidFill>
                  <a:schemeClr val="tx1"/>
                </a:solidFill>
              </a:rPr>
              <a:t>动态生成一个</a:t>
            </a:r>
            <a:r>
              <a:rPr lang="en-US" altLang="zh-CN" dirty="0" smtClean="0">
                <a:solidFill>
                  <a:schemeClr val="tx1"/>
                </a:solidFill>
              </a:rPr>
              <a:t>Class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Class.newinstance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7723" y="1974307"/>
            <a:ext cx="1837853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Service.do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409994" y="1965526"/>
            <a:ext cx="205273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3" idx="3"/>
            <a:endCxn id="7" idx="1"/>
          </p:cNvCxnSpPr>
          <p:nvPr/>
        </p:nvCxnSpPr>
        <p:spPr>
          <a:xfrm flipV="1">
            <a:off x="2462726" y="2268849"/>
            <a:ext cx="1384997" cy="27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3274" y="1937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59255" y="2661720"/>
            <a:ext cx="212756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sz="1200" b="1" dirty="0" smtClean="0">
                <a:solidFill>
                  <a:srgbClr val="7030A0"/>
                </a:solidFill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</a:rPr>
              <a:t>getAdaptiveExtension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7" idx="2"/>
          </p:cNvCxnSpPr>
          <p:nvPr/>
        </p:nvCxnSpPr>
        <p:spPr>
          <a:xfrm rot="16200000" flipH="1">
            <a:off x="4633756" y="2696285"/>
            <a:ext cx="324664" cy="58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4743" y="289710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07120" y="5262962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ServiceImplA</a:t>
            </a:r>
          </a:p>
        </p:txBody>
      </p:sp>
      <p:sp>
        <p:nvSpPr>
          <p:cNvPr id="32" name="矩形 31"/>
          <p:cNvSpPr/>
          <p:nvPr/>
        </p:nvSpPr>
        <p:spPr>
          <a:xfrm>
            <a:off x="6640589" y="2218750"/>
            <a:ext cx="3834270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$Adaptive</a:t>
            </a:r>
          </a:p>
        </p:txBody>
      </p:sp>
      <p:sp>
        <p:nvSpPr>
          <p:cNvPr id="33" name="矩形 32"/>
          <p:cNvSpPr/>
          <p:nvPr/>
        </p:nvSpPr>
        <p:spPr>
          <a:xfrm>
            <a:off x="6932337" y="5275403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ServiceImplB</a:t>
            </a:r>
          </a:p>
        </p:txBody>
      </p:sp>
      <p:sp>
        <p:nvSpPr>
          <p:cNvPr id="34" name="矩形 33"/>
          <p:cNvSpPr/>
          <p:nvPr/>
        </p:nvSpPr>
        <p:spPr>
          <a:xfrm>
            <a:off x="9090818" y="5250522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ServiceImplC</a:t>
            </a:r>
          </a:p>
        </p:txBody>
      </p:sp>
      <p:sp>
        <p:nvSpPr>
          <p:cNvPr id="51" name="矩形 50"/>
          <p:cNvSpPr/>
          <p:nvPr/>
        </p:nvSpPr>
        <p:spPr>
          <a:xfrm>
            <a:off x="6628489" y="2813262"/>
            <a:ext cx="3846372" cy="12064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Public  do(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</a:t>
            </a:r>
            <a:r>
              <a:rPr lang="en-US" altLang="zh-CN" sz="1200" dirty="0" smtClean="0"/>
              <a:t>//</a:t>
            </a:r>
            <a:r>
              <a:rPr lang="zh-CN" altLang="en-US" sz="1200" dirty="0" smtClean="0"/>
              <a:t>选择请求转给下面哪个实现类</a:t>
            </a:r>
            <a:endParaRPr lang="en-US" altLang="zh-CN" sz="1200" dirty="0" smtClean="0"/>
          </a:p>
          <a:p>
            <a:r>
              <a:rPr lang="en-US" altLang="zh-CN" sz="1200" dirty="0" smtClean="0"/>
              <a:t>	……..</a:t>
            </a:r>
          </a:p>
          <a:p>
            <a:r>
              <a:rPr lang="en-US" altLang="zh-CN" dirty="0" smtClean="0"/>
              <a:t>}</a:t>
            </a:r>
          </a:p>
        </p:txBody>
      </p:sp>
      <p:cxnSp>
        <p:nvCxnSpPr>
          <p:cNvPr id="53" name="直接箭头连接符 52"/>
          <p:cNvCxnSpPr>
            <a:stCxn id="7" idx="3"/>
          </p:cNvCxnSpPr>
          <p:nvPr/>
        </p:nvCxnSpPr>
        <p:spPr>
          <a:xfrm>
            <a:off x="5685576" y="2268849"/>
            <a:ext cx="534155" cy="12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2"/>
            <a:endCxn id="33" idx="0"/>
          </p:cNvCxnSpPr>
          <p:nvPr/>
        </p:nvCxnSpPr>
        <p:spPr>
          <a:xfrm rot="5400000">
            <a:off x="7525276" y="4249003"/>
            <a:ext cx="1255663" cy="797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2"/>
            <a:endCxn id="34" idx="0"/>
          </p:cNvCxnSpPr>
          <p:nvPr/>
        </p:nvCxnSpPr>
        <p:spPr>
          <a:xfrm rot="16200000" flipH="1">
            <a:off x="8616956" y="3954459"/>
            <a:ext cx="1230782" cy="136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2"/>
            <a:endCxn id="31" idx="0"/>
          </p:cNvCxnSpPr>
          <p:nvPr/>
        </p:nvCxnSpPr>
        <p:spPr>
          <a:xfrm rot="5400000">
            <a:off x="6568887" y="3280174"/>
            <a:ext cx="1243222" cy="2722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52" y="152813"/>
            <a:ext cx="373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sz="2800" b="1" dirty="0" err="1" smtClean="0"/>
              <a:t>J</a:t>
            </a:r>
            <a:r>
              <a:rPr lang="en-US" altLang="zh-CN" sz="2800" b="1" dirty="0" err="1" smtClean="0"/>
              <a:t>avassist</a:t>
            </a:r>
            <a:r>
              <a:rPr lang="zh-CN" altLang="en-US" sz="2800" b="1" dirty="0" smtClean="0"/>
              <a:t>编译</a:t>
            </a:r>
            <a:r>
              <a:rPr lang="en-US" altLang="zh-CN" sz="2800" b="1" dirty="0" smtClean="0"/>
              <a:t>Class</a:t>
            </a:r>
            <a:r>
              <a:rPr lang="zh-CN" altLang="en-US" sz="2800" b="1" dirty="0" smtClean="0"/>
              <a:t>类</a:t>
            </a:r>
            <a:endParaRPr lang="en-US" altLang="zh-CN" sz="28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99603" y="977779"/>
            <a:ext cx="6437014" cy="5078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创建类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0526" y="1650633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ClassPool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32391" y="2871342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CtClass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283959" y="2806459"/>
            <a:ext cx="1524954" cy="30039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CtField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273397" y="3293837"/>
            <a:ext cx="1524954" cy="30039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ctMethod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18810" y="4197675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altLang="zh-CN" dirty="0" smtClean="0"/>
              <a:t>lass</a:t>
            </a:r>
          </a:p>
        </p:txBody>
      </p:sp>
      <p:sp>
        <p:nvSpPr>
          <p:cNvPr id="9" name="矩形 8"/>
          <p:cNvSpPr/>
          <p:nvPr/>
        </p:nvSpPr>
        <p:spPr>
          <a:xfrm>
            <a:off x="699194" y="5345956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altLang="zh-CN" dirty="0" smtClean="0"/>
          </a:p>
        </p:txBody>
      </p:sp>
      <p:sp>
        <p:nvSpPr>
          <p:cNvPr id="10" name="下箭头 9"/>
          <p:cNvSpPr/>
          <p:nvPr/>
        </p:nvSpPr>
        <p:spPr>
          <a:xfrm>
            <a:off x="1394248" y="2263371"/>
            <a:ext cx="316871" cy="55226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374632" y="3511240"/>
            <a:ext cx="316871" cy="55226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373124" y="4786269"/>
            <a:ext cx="316871" cy="55226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6" idx="1"/>
            <a:endCxn id="5" idx="3"/>
          </p:cNvCxnSpPr>
          <p:nvPr/>
        </p:nvCxnSpPr>
        <p:spPr>
          <a:xfrm rot="10800000" flipV="1">
            <a:off x="2376793" y="2956656"/>
            <a:ext cx="907166" cy="2092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1"/>
            <a:endCxn id="5" idx="3"/>
          </p:cNvCxnSpPr>
          <p:nvPr/>
        </p:nvCxnSpPr>
        <p:spPr>
          <a:xfrm rot="10800000">
            <a:off x="2376793" y="3165884"/>
            <a:ext cx="896604" cy="278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6798" y="2362959"/>
            <a:ext cx="1083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makeClass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290" y="3628935"/>
            <a:ext cx="79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toClass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9995" y="4931125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newInstance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99040" y="3274221"/>
            <a:ext cx="965149" cy="30039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altLang="zh-CN" dirty="0" smtClean="0"/>
          </a:p>
        </p:txBody>
      </p:sp>
      <p:cxnSp>
        <p:nvCxnSpPr>
          <p:cNvPr id="24" name="直接箭头连接符 23"/>
          <p:cNvCxnSpPr>
            <a:endCxn id="7" idx="3"/>
          </p:cNvCxnSpPr>
          <p:nvPr/>
        </p:nvCxnSpPr>
        <p:spPr>
          <a:xfrm rot="10800000" flipV="1">
            <a:off x="4798351" y="3422214"/>
            <a:ext cx="669956" cy="21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67349" y="310232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1115" y="307365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84268" y="994377"/>
            <a:ext cx="3241142" cy="5078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编译类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18322" y="2436757"/>
            <a:ext cx="2237145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JavassistCompiler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8661671" y="4291208"/>
            <a:ext cx="164440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altLang="zh-CN" dirty="0" smtClean="0"/>
          </a:p>
        </p:txBody>
      </p:sp>
      <p:sp>
        <p:nvSpPr>
          <p:cNvPr id="31" name="下箭头 30"/>
          <p:cNvSpPr/>
          <p:nvPr/>
        </p:nvSpPr>
        <p:spPr>
          <a:xfrm>
            <a:off x="9240520" y="3120432"/>
            <a:ext cx="316871" cy="108037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575499" y="3482570"/>
            <a:ext cx="152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Compile(String)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等于号 32"/>
          <p:cNvSpPr/>
          <p:nvPr/>
        </p:nvSpPr>
        <p:spPr>
          <a:xfrm>
            <a:off x="6871581" y="3005750"/>
            <a:ext cx="914400" cy="914400"/>
          </a:xfrm>
          <a:prstGeom prst="mathEqua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87569" y="3648808"/>
            <a:ext cx="11808069" cy="13921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扩展点代理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0677" y="2514600"/>
            <a:ext cx="11808069" cy="9407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570098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ExtensionLoader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</a:t>
            </a:r>
          </a:p>
        </p:txBody>
      </p:sp>
      <p:sp>
        <p:nvSpPr>
          <p:cNvPr id="9" name="矩形 8"/>
          <p:cNvSpPr/>
          <p:nvPr/>
        </p:nvSpPr>
        <p:spPr>
          <a:xfrm>
            <a:off x="3276603" y="2702859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8572" y="2685274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46333" y="110198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96352" y="2705790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5173" y="2708721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其它加载点</a:t>
            </a:r>
            <a:r>
              <a:rPr lang="en-US" altLang="zh-CN" dirty="0" smtClean="0"/>
              <a:t>.......</a:t>
            </a:r>
            <a:endParaRPr lang="zh-CN" altLang="en-US" dirty="0"/>
          </a:p>
        </p:txBody>
      </p:sp>
      <p:cxnSp>
        <p:nvCxnSpPr>
          <p:cNvPr id="40" name="形状 39"/>
          <p:cNvCxnSpPr>
            <a:stCxn id="25" idx="2"/>
            <a:endCxn id="13" idx="0"/>
          </p:cNvCxnSpPr>
          <p:nvPr/>
        </p:nvCxnSpPr>
        <p:spPr>
          <a:xfrm rot="5400000">
            <a:off x="2866692" y="121248"/>
            <a:ext cx="994203" cy="41338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5" idx="2"/>
            <a:endCxn id="9" idx="0"/>
          </p:cNvCxnSpPr>
          <p:nvPr/>
        </p:nvCxnSpPr>
        <p:spPr>
          <a:xfrm rot="5400000">
            <a:off x="4211914" y="1484056"/>
            <a:ext cx="1011788" cy="142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5" idx="2"/>
            <a:endCxn id="39" idx="0"/>
          </p:cNvCxnSpPr>
          <p:nvPr/>
        </p:nvCxnSpPr>
        <p:spPr>
          <a:xfrm rot="16200000" flipH="1">
            <a:off x="5645791" y="1475996"/>
            <a:ext cx="1014719" cy="1444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5" idx="2"/>
            <a:endCxn id="37" idx="0"/>
          </p:cNvCxnSpPr>
          <p:nvPr/>
        </p:nvCxnSpPr>
        <p:spPr>
          <a:xfrm rot="16200000" flipH="1">
            <a:off x="6643736" y="478052"/>
            <a:ext cx="1017650" cy="3443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200404" y="3804828"/>
            <a:ext cx="1608990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45125" y="3787243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972905" y="3807759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13" idx="2"/>
            <a:endCxn id="54" idx="0"/>
          </p:cNvCxnSpPr>
          <p:nvPr/>
        </p:nvCxnSpPr>
        <p:spPr>
          <a:xfrm rot="5400000">
            <a:off x="1028703" y="3519077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53" idx="0"/>
          </p:cNvCxnSpPr>
          <p:nvPr/>
        </p:nvCxnSpPr>
        <p:spPr>
          <a:xfrm rot="5400000">
            <a:off x="3748457" y="3548385"/>
            <a:ext cx="5128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2"/>
            <a:endCxn id="56" idx="0"/>
          </p:cNvCxnSpPr>
          <p:nvPr/>
        </p:nvCxnSpPr>
        <p:spPr>
          <a:xfrm rot="5400000">
            <a:off x="6607419" y="3539593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5122" y="4385131"/>
            <a:ext cx="1450731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4537" y="4405646"/>
            <a:ext cx="160606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967045" y="4382200"/>
            <a:ext cx="176139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8991602" y="529884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zh-CN" altLang="en-US" dirty="0"/>
          </a:p>
        </p:txBody>
      </p:sp>
      <p:cxnSp>
        <p:nvCxnSpPr>
          <p:cNvPr id="69" name="形状 68"/>
          <p:cNvCxnSpPr>
            <a:stCxn id="64" idx="2"/>
            <a:endCxn id="67" idx="1"/>
          </p:cNvCxnSpPr>
          <p:nvPr/>
        </p:nvCxnSpPr>
        <p:spPr>
          <a:xfrm rot="16200000" flipH="1">
            <a:off x="4720347" y="1322134"/>
            <a:ext cx="821396" cy="772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形状 70"/>
          <p:cNvCxnSpPr>
            <a:stCxn id="65" idx="2"/>
            <a:endCxn id="67" idx="1"/>
          </p:cNvCxnSpPr>
          <p:nvPr/>
        </p:nvCxnSpPr>
        <p:spPr>
          <a:xfrm rot="16200000" flipH="1">
            <a:off x="6094145" y="2695931"/>
            <a:ext cx="800881" cy="4994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72"/>
          <p:cNvCxnSpPr>
            <a:stCxn id="66" idx="2"/>
            <a:endCxn id="67" idx="1"/>
          </p:cNvCxnSpPr>
          <p:nvPr/>
        </p:nvCxnSpPr>
        <p:spPr>
          <a:xfrm rot="16200000" flipH="1">
            <a:off x="7507509" y="4109295"/>
            <a:ext cx="824327" cy="2143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952647" y="5308140"/>
            <a:ext cx="1599682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getExtension(name)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566566" y="1926378"/>
            <a:ext cx="2339787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getExtensionLoader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(interface)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6942</TotalTime>
  <Words>365</Words>
  <Application>WPS 演示</Application>
  <PresentationFormat>自定义</PresentationFormat>
  <Paragraphs>110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fei</cp:lastModifiedBy>
  <cp:revision>1497</cp:revision>
  <dcterms:created xsi:type="dcterms:W3CDTF">2016-08-30T15:34:00Z</dcterms:created>
  <dcterms:modified xsi:type="dcterms:W3CDTF">2020-01-17T09:19:48Z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