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561" r:id="rId3"/>
    <p:sldId id="570" r:id="rId4"/>
    <p:sldId id="564" r:id="rId5"/>
    <p:sldId id="577" r:id="rId6"/>
    <p:sldId id="582" r:id="rId7"/>
    <p:sldId id="581" r:id="rId8"/>
    <p:sldId id="573" r:id="rId9"/>
    <p:sldId id="578" r:id="rId10"/>
    <p:sldId id="579" r:id="rId11"/>
    <p:sldId id="580" r:id="rId12"/>
    <p:sldId id="57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2657"/>
    <a:srgbClr val="1905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8438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-830" y="-86"/>
      </p:cViewPr>
      <p:guideLst>
        <p:guide orient="horz" pos="20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970" y="-1905"/>
            <a:ext cx="12163425" cy="68395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969626" y="125413"/>
            <a:ext cx="927100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 userDrawn="1"/>
        </p:nvSpPr>
        <p:spPr>
          <a:xfrm>
            <a:off x="0" y="6334127"/>
            <a:ext cx="12192000" cy="523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4" name="TextBox 9"/>
          <p:cNvSpPr txBox="1">
            <a:spLocks noChangeArrowheads="1"/>
          </p:cNvSpPr>
          <p:nvPr userDrawn="1"/>
        </p:nvSpPr>
        <p:spPr bwMode="auto">
          <a:xfrm>
            <a:off x="7940" y="6357958"/>
            <a:ext cx="3832225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  <a:hlinkClick r:id="rId3"/>
              </a:rPr>
              <a:t>http://enjoy.ke.qq.com/</a:t>
            </a:r>
            <a:endParaRPr lang="zh-CN" altLang="en-US" sz="1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TextBox 10"/>
          <p:cNvSpPr txBox="1">
            <a:spLocks noChangeArrowheads="1"/>
          </p:cNvSpPr>
          <p:nvPr userDrawn="1"/>
        </p:nvSpPr>
        <p:spPr bwMode="auto">
          <a:xfrm>
            <a:off x="8286752" y="6478810"/>
            <a:ext cx="3832225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684504192</a:t>
            </a:r>
            <a:endParaRPr lang="zh-CN" altLang="en-US" sz="1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10491469" y="984885"/>
            <a:ext cx="184731" cy="338554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endParaRPr lang="zh-CN" altLang="en-US" sz="1600" b="1" baseline="0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190501"/>
              </a:solidFill>
              <a:effectLst/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8206108" y="640319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dirty="0" smtClean="0">
                <a:hlinkClick r:id="rId3"/>
              </a:rPr>
              <a:t>http://enjoy.ke.qq.com/</a:t>
            </a:r>
            <a:endParaRPr lang="zh-CN" altLang="en-US" dirty="0" smtClean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60664" y="6433011"/>
            <a:ext cx="28528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4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学无止境，让学习成为一种享受</a:t>
            </a:r>
            <a:endParaRPr lang="zh-CN" altLang="en-US" sz="1400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0575" y="175209"/>
            <a:ext cx="2228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dubbo</a:t>
            </a:r>
            <a:r>
              <a:rPr lang="en-US" b="1" dirty="0" smtClean="0"/>
              <a:t> </a:t>
            </a:r>
            <a:r>
              <a:rPr lang="en-US" b="1" dirty="0" err="1" smtClean="0"/>
              <a:t>spi</a:t>
            </a:r>
            <a:r>
              <a:rPr lang="zh-CN" altLang="en-US" b="1" dirty="0" smtClean="0"/>
              <a:t>中的</a:t>
            </a:r>
            <a:r>
              <a:rPr lang="en-US" b="1" dirty="0" err="1" smtClean="0"/>
              <a:t>iOC</a:t>
            </a:r>
            <a:endParaRPr lang="en-US" b="1" dirty="0"/>
          </a:p>
        </p:txBody>
      </p:sp>
      <p:sp>
        <p:nvSpPr>
          <p:cNvPr id="3" name="矩形 2"/>
          <p:cNvSpPr/>
          <p:nvPr/>
        </p:nvSpPr>
        <p:spPr>
          <a:xfrm>
            <a:off x="1489139" y="2182536"/>
            <a:ext cx="3846372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ServiceAImpl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1487630" y="2778556"/>
            <a:ext cx="3846372" cy="3539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Private </a:t>
            </a:r>
            <a:r>
              <a:rPr lang="en-US" altLang="zh-CN" dirty="0" err="1" smtClean="0"/>
              <a:t>ServiceB</a:t>
            </a:r>
            <a:r>
              <a:rPr lang="en-US" altLang="zh-CN" dirty="0" smtClean="0"/>
              <a:t>  b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1477067" y="3139186"/>
            <a:ext cx="3846372" cy="104351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smtClean="0"/>
              <a:t>Public  </a:t>
            </a:r>
            <a:r>
              <a:rPr lang="en-US" altLang="zh-CN" dirty="0" err="1" smtClean="0"/>
              <a:t>ServiceAImpl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ServiceA</a:t>
            </a:r>
            <a:r>
              <a:rPr lang="en-US" altLang="zh-CN" dirty="0" smtClean="0"/>
              <a:t> a){</a:t>
            </a:r>
            <a:endParaRPr lang="en-US" altLang="zh-CN" dirty="0" smtClean="0"/>
          </a:p>
          <a:p>
            <a:r>
              <a:rPr lang="en-US" altLang="zh-CN" dirty="0" smtClean="0"/>
              <a:t>	……..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en-US" altLang="zh-CN" dirty="0" smtClean="0"/>
          </a:p>
        </p:txBody>
      </p:sp>
      <p:sp>
        <p:nvSpPr>
          <p:cNvPr id="6" name="线形标注 2 5"/>
          <p:cNvSpPr/>
          <p:nvPr/>
        </p:nvSpPr>
        <p:spPr>
          <a:xfrm>
            <a:off x="6907793" y="1837853"/>
            <a:ext cx="3657601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3289"/>
              <a:gd name="adj6" fmla="val -4210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SPI</a:t>
            </a:r>
            <a:r>
              <a:rPr lang="zh-CN" altLang="en-US" dirty="0" smtClean="0">
                <a:solidFill>
                  <a:schemeClr val="tx1"/>
                </a:solidFill>
              </a:rPr>
              <a:t>实例化的所有类，都会缓存在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Cached</a:t>
            </a:r>
            <a:r>
              <a:rPr lang="zh-CN" altLang="en-US" dirty="0" smtClean="0">
                <a:solidFill>
                  <a:schemeClr val="tx1"/>
                </a:solidFill>
              </a:rPr>
              <a:t>中</a:t>
            </a:r>
            <a:r>
              <a:rPr lang="en-US" dirty="0" smtClean="0">
                <a:solidFill>
                  <a:schemeClr val="tx1"/>
                </a:solidFill>
              </a:rPr>
              <a:t>Instance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线形标注 2 6"/>
          <p:cNvSpPr/>
          <p:nvPr/>
        </p:nvSpPr>
        <p:spPr>
          <a:xfrm>
            <a:off x="6897230" y="2750744"/>
            <a:ext cx="3657601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7134"/>
              <a:gd name="adj6" fmla="val -421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遇到成员变量，自动适配实例注入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线形标注 2 7"/>
          <p:cNvSpPr/>
          <p:nvPr/>
        </p:nvSpPr>
        <p:spPr>
          <a:xfrm>
            <a:off x="6859507" y="3781330"/>
            <a:ext cx="3657601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199"/>
              <a:gd name="adj6" fmla="val -4135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构造函数参数是自身类型，自动注入</a:t>
            </a:r>
            <a:r>
              <a:rPr lang="en-US" dirty="0" smtClean="0">
                <a:solidFill>
                  <a:schemeClr val="tx1"/>
                </a:solidFill>
              </a:rPr>
              <a:t>Wrapper</a:t>
            </a:r>
            <a:r>
              <a:rPr lang="zh-CN" altLang="en-US" dirty="0" smtClean="0">
                <a:solidFill>
                  <a:schemeClr val="tx1"/>
                </a:solidFill>
              </a:rPr>
              <a:t>实现，类似</a:t>
            </a:r>
            <a:r>
              <a:rPr lang="en-US" altLang="zh-CN" dirty="0" smtClean="0">
                <a:solidFill>
                  <a:schemeClr val="tx1"/>
                </a:solidFill>
              </a:rPr>
              <a:t>AOP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7601" y="379150"/>
            <a:ext cx="2574744" cy="502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服务的引入过程</a:t>
            </a:r>
            <a:endParaRPr lang="zh-CN" altLang="en-US" sz="2665" noProof="1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3189" y="1652954"/>
            <a:ext cx="976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Service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7330" y="3431931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Invoker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82161" y="5304692"/>
            <a:ext cx="112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Exporter</a:t>
            </a:r>
            <a:endParaRPr lang="zh-CN" altLang="en-US" dirty="0"/>
          </a:p>
        </p:txBody>
      </p:sp>
      <p:sp>
        <p:nvSpPr>
          <p:cNvPr id="6" name="下箭头 5"/>
          <p:cNvSpPr/>
          <p:nvPr/>
        </p:nvSpPr>
        <p:spPr>
          <a:xfrm>
            <a:off x="1257300" y="2092569"/>
            <a:ext cx="211015" cy="13364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下箭头 6"/>
          <p:cNvSpPr/>
          <p:nvPr/>
        </p:nvSpPr>
        <p:spPr>
          <a:xfrm>
            <a:off x="1242646" y="3862754"/>
            <a:ext cx="211015" cy="13364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848706" y="1503485"/>
            <a:ext cx="1820010" cy="50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ReferenceBean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3009900" y="3326422"/>
            <a:ext cx="1500554" cy="533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Invoker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2968870" y="5298830"/>
            <a:ext cx="1620716" cy="533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Ref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895603" y="2412024"/>
            <a:ext cx="1723292" cy="501161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Protocol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907323" y="4349263"/>
            <a:ext cx="1723292" cy="501161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ProxyFactory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stCxn id="8" idx="2"/>
            <a:endCxn id="18" idx="0"/>
          </p:cNvCxnSpPr>
          <p:nvPr/>
        </p:nvCxnSpPr>
        <p:spPr>
          <a:xfrm rot="5400000">
            <a:off x="3554291" y="2207604"/>
            <a:ext cx="407378" cy="1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8" idx="2"/>
            <a:endCxn id="16" idx="0"/>
          </p:cNvCxnSpPr>
          <p:nvPr/>
        </p:nvCxnSpPr>
        <p:spPr>
          <a:xfrm rot="16200000" flipH="1">
            <a:off x="3552095" y="3118339"/>
            <a:ext cx="413237" cy="29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6" idx="4"/>
            <a:endCxn id="20" idx="0"/>
          </p:cNvCxnSpPr>
          <p:nvPr/>
        </p:nvCxnSpPr>
        <p:spPr>
          <a:xfrm rot="16200000" flipH="1">
            <a:off x="3519853" y="4100147"/>
            <a:ext cx="489440" cy="8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0" idx="2"/>
            <a:endCxn id="17" idx="0"/>
          </p:cNvCxnSpPr>
          <p:nvPr/>
        </p:nvCxnSpPr>
        <p:spPr>
          <a:xfrm rot="16200000" flipH="1">
            <a:off x="3549895" y="5069497"/>
            <a:ext cx="448406" cy="102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虚尾箭头 28"/>
          <p:cNvSpPr/>
          <p:nvPr/>
        </p:nvSpPr>
        <p:spPr>
          <a:xfrm>
            <a:off x="5029201" y="2391508"/>
            <a:ext cx="2083776" cy="484632"/>
          </a:xfrm>
          <a:prstGeom prst="striped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7329856" y="2370993"/>
            <a:ext cx="2623035" cy="501161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Dubbo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RMI…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31" name="虚尾箭头 30"/>
          <p:cNvSpPr/>
          <p:nvPr/>
        </p:nvSpPr>
        <p:spPr>
          <a:xfrm>
            <a:off x="5049716" y="4363916"/>
            <a:ext cx="2083776" cy="484632"/>
          </a:xfrm>
          <a:prstGeom prst="striped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359163" y="4290647"/>
            <a:ext cx="2623035" cy="501161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Javassist,JDK</a:t>
            </a:r>
            <a:r>
              <a:rPr lang="zh-CN" altLang="en-US" dirty="0" smtClean="0">
                <a:solidFill>
                  <a:schemeClr val="tx1"/>
                </a:solidFill>
              </a:rPr>
              <a:t>动态代理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0029" y="325288"/>
            <a:ext cx="20313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集群容错架构设计</a:t>
            </a:r>
            <a:endParaRPr lang="zh-CN" altLang="en-US" b="1" dirty="0" smtClean="0"/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--</a:t>
            </a:r>
            <a:r>
              <a:rPr lang="zh-CN" altLang="en-US" sz="1400" dirty="0" smtClean="0">
                <a:solidFill>
                  <a:srgbClr val="FF0000"/>
                </a:solidFill>
              </a:rPr>
              <a:t>万物皆是</a:t>
            </a:r>
            <a:r>
              <a:rPr lang="en-US" sz="1400" dirty="0" smtClean="0">
                <a:solidFill>
                  <a:srgbClr val="FF0000"/>
                </a:solidFill>
              </a:rPr>
              <a:t>Invoker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05852" y="1042988"/>
            <a:ext cx="7004050" cy="339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432891" y="5055060"/>
            <a:ext cx="11091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dirty="0" smtClean="0"/>
              <a:t>Directory</a:t>
            </a:r>
            <a:r>
              <a:rPr lang="zh-CN" altLang="en-US" dirty="0" smtClean="0"/>
              <a:t>中找出本次集群中的全部</a:t>
            </a:r>
            <a:r>
              <a:rPr lang="en-US" dirty="0" smtClean="0"/>
              <a:t>invokers </a:t>
            </a:r>
            <a:endParaRPr lang="en-US" dirty="0" smtClean="0"/>
          </a:p>
          <a:p>
            <a:r>
              <a:rPr lang="zh-CN" altLang="en-US" dirty="0" smtClean="0"/>
              <a:t>在</a:t>
            </a:r>
            <a:r>
              <a:rPr lang="en-US" dirty="0" smtClean="0"/>
              <a:t>Router</a:t>
            </a:r>
            <a:r>
              <a:rPr lang="zh-CN" altLang="en-US" dirty="0" smtClean="0"/>
              <a:t>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将上一步的全部</a:t>
            </a:r>
            <a:r>
              <a:rPr lang="en-US" dirty="0" smtClean="0"/>
              <a:t>invokers</a:t>
            </a:r>
            <a:r>
              <a:rPr lang="zh-CN" altLang="en-US" dirty="0" smtClean="0"/>
              <a:t>挑选出能正常执行的</a:t>
            </a:r>
            <a:r>
              <a:rPr lang="en-US" dirty="0" smtClean="0"/>
              <a:t>invokers </a:t>
            </a:r>
            <a:endParaRPr lang="en-US" dirty="0" smtClean="0"/>
          </a:p>
          <a:p>
            <a:r>
              <a:rPr lang="zh-CN" altLang="en-US" dirty="0" smtClean="0"/>
              <a:t>在</a:t>
            </a:r>
            <a:r>
              <a:rPr lang="en-US" dirty="0" err="1" smtClean="0"/>
              <a:t>LoadBalance</a:t>
            </a:r>
            <a:r>
              <a:rPr lang="zh-CN" altLang="en-US" dirty="0" smtClean="0"/>
              <a:t>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将上一步的能正常的执行</a:t>
            </a:r>
            <a:r>
              <a:rPr lang="en-US" dirty="0" smtClean="0"/>
              <a:t>invokers</a:t>
            </a:r>
            <a:r>
              <a:rPr lang="zh-CN" altLang="en-US" dirty="0" smtClean="0"/>
              <a:t>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根据配置的负载均衡策略</a:t>
            </a:r>
            <a:r>
              <a:rPr lang="en-US" altLang="zh-CN" dirty="0" smtClean="0"/>
              <a:t>,</a:t>
            </a:r>
            <a:r>
              <a:rPr lang="zh-CN" altLang="en-US" dirty="0" smtClean="0"/>
              <a:t>挑选出需要执行的</a:t>
            </a:r>
            <a:r>
              <a:rPr lang="en-US" dirty="0" smtClean="0"/>
              <a:t>invoker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0575" y="175209"/>
            <a:ext cx="2228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dubbo</a:t>
            </a:r>
            <a:r>
              <a:rPr lang="en-US" b="1" dirty="0" smtClean="0"/>
              <a:t> </a:t>
            </a:r>
            <a:r>
              <a:rPr lang="en-US" b="1" dirty="0" err="1" smtClean="0"/>
              <a:t>spi</a:t>
            </a:r>
            <a:r>
              <a:rPr lang="zh-CN" altLang="en-US" b="1" dirty="0" smtClean="0"/>
              <a:t>中的</a:t>
            </a:r>
            <a:r>
              <a:rPr lang="en-US" b="1" dirty="0" err="1" smtClean="0"/>
              <a:t>iOC</a:t>
            </a:r>
            <a:endParaRPr lang="en-US" b="1" dirty="0"/>
          </a:p>
        </p:txBody>
      </p:sp>
      <p:sp>
        <p:nvSpPr>
          <p:cNvPr id="9" name="矩形 8"/>
          <p:cNvSpPr/>
          <p:nvPr/>
        </p:nvSpPr>
        <p:spPr>
          <a:xfrm>
            <a:off x="697117" y="2433826"/>
            <a:ext cx="4008084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AdaptiveExtensionFactory</a:t>
            </a:r>
            <a:endParaRPr lang="en-US" altLang="zh-CN" dirty="0" smtClean="0"/>
          </a:p>
        </p:txBody>
      </p:sp>
      <p:sp>
        <p:nvSpPr>
          <p:cNvPr id="10" name="矩形 9"/>
          <p:cNvSpPr/>
          <p:nvPr/>
        </p:nvSpPr>
        <p:spPr>
          <a:xfrm>
            <a:off x="5183155" y="738595"/>
            <a:ext cx="2052913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ExtensionFactory</a:t>
            </a:r>
            <a:endParaRPr lang="en-US" altLang="zh-CN" dirty="0" smtClean="0"/>
          </a:p>
        </p:txBody>
      </p:sp>
      <p:sp>
        <p:nvSpPr>
          <p:cNvPr id="11" name="矩形 10"/>
          <p:cNvSpPr/>
          <p:nvPr/>
        </p:nvSpPr>
        <p:spPr>
          <a:xfrm>
            <a:off x="4986016" y="2147518"/>
            <a:ext cx="2575370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SpiExtensionFactory</a:t>
            </a:r>
            <a:endParaRPr lang="en-US" altLang="zh-CN" dirty="0" smtClean="0"/>
          </a:p>
        </p:txBody>
      </p:sp>
      <p:sp>
        <p:nvSpPr>
          <p:cNvPr id="12" name="矩形 11"/>
          <p:cNvSpPr/>
          <p:nvPr/>
        </p:nvSpPr>
        <p:spPr>
          <a:xfrm>
            <a:off x="8217158" y="2131429"/>
            <a:ext cx="2993035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SpringExtensionFactory</a:t>
            </a:r>
            <a:endParaRPr lang="en-US" altLang="zh-CN" dirty="0" smtClean="0"/>
          </a:p>
        </p:txBody>
      </p:sp>
      <p:cxnSp>
        <p:nvCxnSpPr>
          <p:cNvPr id="13" name="肘形连接符 12"/>
          <p:cNvCxnSpPr>
            <a:stCxn id="9" idx="0"/>
            <a:endCxn id="10" idx="2"/>
          </p:cNvCxnSpPr>
          <p:nvPr/>
        </p:nvCxnSpPr>
        <p:spPr>
          <a:xfrm rot="5400000" flipH="1" flipV="1">
            <a:off x="3902312" y="126527"/>
            <a:ext cx="1106147" cy="3508453"/>
          </a:xfrm>
          <a:prstGeom prst="bentConnector3">
            <a:avLst>
              <a:gd name="adj1" fmla="val 6227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1" idx="0"/>
            <a:endCxn id="10" idx="2"/>
          </p:cNvCxnSpPr>
          <p:nvPr/>
        </p:nvCxnSpPr>
        <p:spPr>
          <a:xfrm rot="16200000" flipV="1">
            <a:off x="5831738" y="1705554"/>
            <a:ext cx="819839" cy="6408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2" idx="0"/>
            <a:endCxn id="10" idx="2"/>
          </p:cNvCxnSpPr>
          <p:nvPr/>
        </p:nvCxnSpPr>
        <p:spPr>
          <a:xfrm rot="16200000" flipV="1">
            <a:off x="7559769" y="-22478"/>
            <a:ext cx="803750" cy="350406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709581" y="3024551"/>
            <a:ext cx="3996074" cy="3539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List factories</a:t>
            </a:r>
            <a:endParaRPr lang="en-US" altLang="zh-CN" dirty="0" smtClean="0"/>
          </a:p>
        </p:txBody>
      </p:sp>
      <p:sp>
        <p:nvSpPr>
          <p:cNvPr id="28" name="矩形 27"/>
          <p:cNvSpPr/>
          <p:nvPr/>
        </p:nvSpPr>
        <p:spPr>
          <a:xfrm>
            <a:off x="699018" y="3385181"/>
            <a:ext cx="3996074" cy="129544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smtClean="0"/>
              <a:t>Public </a:t>
            </a:r>
            <a:r>
              <a:rPr lang="en-US" dirty="0" err="1" smtClean="0"/>
              <a:t>getExtension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type,name</a:t>
            </a:r>
            <a:r>
              <a:rPr lang="en-US" altLang="zh-CN" dirty="0" smtClean="0"/>
              <a:t>){	</a:t>
            </a:r>
            <a:r>
              <a:rPr lang="en-US" dirty="0" smtClean="0"/>
              <a:t> 	</a:t>
            </a:r>
            <a:r>
              <a:rPr lang="en-US" dirty="0" err="1" smtClean="0"/>
              <a:t>factory.getExtension</a:t>
            </a:r>
            <a:endParaRPr lang="en-US" altLang="zh-CN" dirty="0" smtClean="0"/>
          </a:p>
          <a:p>
            <a:r>
              <a:rPr lang="en-US" altLang="zh-CN" dirty="0" smtClean="0"/>
              <a:t>	……..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en-US" altLang="zh-CN" dirty="0" smtClean="0"/>
          </a:p>
        </p:txBody>
      </p:sp>
      <p:cxnSp>
        <p:nvCxnSpPr>
          <p:cNvPr id="32" name="形状 31"/>
          <p:cNvCxnSpPr>
            <a:stCxn id="27" idx="3"/>
            <a:endCxn id="11" idx="2"/>
          </p:cNvCxnSpPr>
          <p:nvPr/>
        </p:nvCxnSpPr>
        <p:spPr>
          <a:xfrm flipV="1">
            <a:off x="4705655" y="2736602"/>
            <a:ext cx="1568046" cy="464921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形状 33"/>
          <p:cNvCxnSpPr>
            <a:stCxn id="27" idx="3"/>
            <a:endCxn id="12" idx="2"/>
          </p:cNvCxnSpPr>
          <p:nvPr/>
        </p:nvCxnSpPr>
        <p:spPr>
          <a:xfrm flipV="1">
            <a:off x="4705655" y="2720513"/>
            <a:ext cx="5008021" cy="481010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45216" y="5024500"/>
            <a:ext cx="5373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</a:t>
            </a:r>
            <a:r>
              <a:rPr lang="en-US" altLang="zh-CN" dirty="0" smtClean="0"/>
              <a:t>SPI</a:t>
            </a:r>
            <a:r>
              <a:rPr lang="zh-CN" altLang="en-US" dirty="0" smtClean="0"/>
              <a:t>实例化对象过程中，发现需要依赖其它对象时</a:t>
            </a:r>
            <a:endParaRPr lang="en-US" altLang="zh-CN" dirty="0" smtClean="0"/>
          </a:p>
          <a:p>
            <a:r>
              <a:rPr lang="zh-CN" altLang="en-US" dirty="0" smtClean="0"/>
              <a:t>将依赖逻辑交给扩展点工厂（三个实现类）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最终依次找</a:t>
            </a:r>
            <a:r>
              <a:rPr lang="en-US" altLang="zh-CN" dirty="0" smtClean="0"/>
              <a:t>SPI</a:t>
            </a:r>
            <a:r>
              <a:rPr lang="zh-CN" altLang="en-US" dirty="0" smtClean="0"/>
              <a:t>依赖，</a:t>
            </a:r>
            <a:r>
              <a:rPr lang="en-US" altLang="zh-CN" dirty="0" err="1" smtClean="0"/>
              <a:t>SpringIOC</a:t>
            </a:r>
            <a:r>
              <a:rPr lang="zh-CN" altLang="en-US" dirty="0" smtClean="0"/>
              <a:t>依赖</a:t>
            </a:r>
            <a:endParaRPr lang="zh-CN" altLang="en-US" dirty="0"/>
          </a:p>
        </p:txBody>
      </p:sp>
      <p:sp>
        <p:nvSpPr>
          <p:cNvPr id="36" name="线形标注 2 35"/>
          <p:cNvSpPr/>
          <p:nvPr/>
        </p:nvSpPr>
        <p:spPr>
          <a:xfrm>
            <a:off x="7978684" y="3735483"/>
            <a:ext cx="3657601" cy="1082702"/>
          </a:xfrm>
          <a:prstGeom prst="borderCallout2">
            <a:avLst>
              <a:gd name="adj1" fmla="val 885"/>
              <a:gd name="adj2" fmla="val 69552"/>
              <a:gd name="adj3" fmla="val -41343"/>
              <a:gd name="adj4" fmla="val 64102"/>
              <a:gd name="adj5" fmla="val -94421"/>
              <a:gd name="adj6" fmla="val 5934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持有的</a:t>
            </a:r>
            <a:r>
              <a:rPr lang="en-US" altLang="zh-CN" dirty="0" smtClean="0">
                <a:solidFill>
                  <a:schemeClr val="tx1"/>
                </a:solidFill>
              </a:rPr>
              <a:t>Spring</a:t>
            </a:r>
            <a:r>
              <a:rPr lang="zh-CN" altLang="en-US" dirty="0" smtClean="0">
                <a:solidFill>
                  <a:schemeClr val="tx1"/>
                </a:solidFill>
              </a:rPr>
              <a:t>容器</a:t>
            </a:r>
            <a:r>
              <a:rPr lang="en-US" altLang="zh-CN" dirty="0" err="1" smtClean="0">
                <a:solidFill>
                  <a:schemeClr val="tx1"/>
                </a:solidFill>
              </a:rPr>
              <a:t>ctx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在</a:t>
            </a:r>
            <a:r>
              <a:rPr lang="en-US" altLang="zh-CN" dirty="0" err="1" smtClean="0">
                <a:solidFill>
                  <a:schemeClr val="tx1"/>
                </a:solidFill>
              </a:rPr>
              <a:t>ServiceBean</a:t>
            </a:r>
            <a:r>
              <a:rPr lang="zh-CN" altLang="en-US" dirty="0" smtClean="0">
                <a:solidFill>
                  <a:schemeClr val="tx1"/>
                </a:solidFill>
              </a:rPr>
              <a:t>与</a:t>
            </a:r>
            <a:r>
              <a:rPr lang="en-US" altLang="zh-CN" dirty="0" err="1" smtClean="0">
                <a:solidFill>
                  <a:schemeClr val="tx1"/>
                </a:solidFill>
              </a:rPr>
              <a:t>ReferenceBean</a:t>
            </a:r>
            <a:r>
              <a:rPr lang="zh-CN" altLang="en-US" dirty="0" smtClean="0">
                <a:solidFill>
                  <a:schemeClr val="tx1"/>
                </a:solidFill>
              </a:rPr>
              <a:t>加载时注入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矩形 74"/>
          <p:cNvSpPr/>
          <p:nvPr/>
        </p:nvSpPr>
        <p:spPr>
          <a:xfrm>
            <a:off x="187569" y="3648808"/>
            <a:ext cx="11808069" cy="139211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 dirty="0" smtClean="0">
                <a:solidFill>
                  <a:srgbClr val="FF0000"/>
                </a:solidFill>
              </a:rPr>
              <a:t>扩展点代理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40677" y="2514600"/>
            <a:ext cx="11808069" cy="94077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 dirty="0" smtClean="0">
                <a:solidFill>
                  <a:srgbClr val="FF0000"/>
                </a:solidFill>
              </a:rPr>
              <a:t>扩展点接口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7601" y="379150"/>
            <a:ext cx="5700984" cy="502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en-US" altLang="zh-CN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r>
              <a:rPr lang="zh-CN" altLang="en-US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ExtensionLoader</a:t>
            </a:r>
            <a:r>
              <a:rPr lang="zh-CN" altLang="en-US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执行逻辑</a:t>
            </a:r>
            <a:endParaRPr lang="zh-CN" altLang="en-US" sz="2665" noProof="1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76603" y="2702859"/>
            <a:ext cx="1456592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Protocol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68572" y="2685274"/>
            <a:ext cx="1456592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Cluster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346333" y="1101987"/>
            <a:ext cx="2168767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ExtensionLoader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5996352" y="2705790"/>
            <a:ext cx="1758464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ProxyFactory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7995173" y="2708721"/>
            <a:ext cx="1758464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其它加载点</a:t>
            </a:r>
            <a:r>
              <a:rPr lang="en-US" altLang="zh-CN" dirty="0" smtClean="0"/>
              <a:t>.......</a:t>
            </a:r>
            <a:endParaRPr lang="zh-CN" altLang="en-US" dirty="0"/>
          </a:p>
        </p:txBody>
      </p:sp>
      <p:cxnSp>
        <p:nvCxnSpPr>
          <p:cNvPr id="40" name="形状 39"/>
          <p:cNvCxnSpPr>
            <a:stCxn id="25" idx="2"/>
            <a:endCxn id="13" idx="0"/>
          </p:cNvCxnSpPr>
          <p:nvPr/>
        </p:nvCxnSpPr>
        <p:spPr>
          <a:xfrm rot="5400000">
            <a:off x="2866692" y="121248"/>
            <a:ext cx="994203" cy="413384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25" idx="2"/>
            <a:endCxn id="9" idx="0"/>
          </p:cNvCxnSpPr>
          <p:nvPr/>
        </p:nvCxnSpPr>
        <p:spPr>
          <a:xfrm rot="5400000">
            <a:off x="4211914" y="1484056"/>
            <a:ext cx="1011788" cy="142581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25" idx="2"/>
            <a:endCxn id="39" idx="0"/>
          </p:cNvCxnSpPr>
          <p:nvPr/>
        </p:nvCxnSpPr>
        <p:spPr>
          <a:xfrm rot="16200000" flipH="1">
            <a:off x="5645791" y="1475996"/>
            <a:ext cx="1014719" cy="144486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25" idx="2"/>
            <a:endCxn id="37" idx="0"/>
          </p:cNvCxnSpPr>
          <p:nvPr/>
        </p:nvCxnSpPr>
        <p:spPr>
          <a:xfrm rot="16200000" flipH="1">
            <a:off x="6643736" y="478052"/>
            <a:ext cx="1017650" cy="34436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3200404" y="3804828"/>
            <a:ext cx="1608990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Protocol</a:t>
            </a:r>
            <a:endParaRPr lang="en-US" dirty="0" smtClean="0"/>
          </a:p>
          <a:p>
            <a:pPr algn="ctr"/>
            <a:r>
              <a:rPr lang="zh-CN" altLang="en-US" dirty="0" smtClean="0"/>
              <a:t>代理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545125" y="3787243"/>
            <a:ext cx="1456592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Cluster</a:t>
            </a:r>
            <a:endParaRPr lang="en-US" dirty="0" smtClean="0"/>
          </a:p>
          <a:p>
            <a:pPr algn="ctr"/>
            <a:r>
              <a:rPr lang="zh-CN" altLang="en-US" dirty="0" smtClean="0"/>
              <a:t>代理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5972905" y="3807759"/>
            <a:ext cx="1758464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ProxyFactory</a:t>
            </a:r>
            <a:r>
              <a:rPr lang="zh-CN" altLang="en-US" dirty="0" smtClean="0"/>
              <a:t>代理</a:t>
            </a:r>
            <a:endParaRPr lang="zh-CN" altLang="en-US" dirty="0"/>
          </a:p>
        </p:txBody>
      </p:sp>
      <p:cxnSp>
        <p:nvCxnSpPr>
          <p:cNvPr id="59" name="直接箭头连接符 58"/>
          <p:cNvCxnSpPr>
            <a:stCxn id="13" idx="2"/>
            <a:endCxn id="54" idx="0"/>
          </p:cNvCxnSpPr>
          <p:nvPr/>
        </p:nvCxnSpPr>
        <p:spPr>
          <a:xfrm rot="5400000">
            <a:off x="1028703" y="3519077"/>
            <a:ext cx="512885" cy="234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9" idx="2"/>
            <a:endCxn id="53" idx="0"/>
          </p:cNvCxnSpPr>
          <p:nvPr/>
        </p:nvCxnSpPr>
        <p:spPr>
          <a:xfrm rot="5400000">
            <a:off x="3748457" y="3548385"/>
            <a:ext cx="51288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39" idx="2"/>
            <a:endCxn id="56" idx="0"/>
          </p:cNvCxnSpPr>
          <p:nvPr/>
        </p:nvCxnSpPr>
        <p:spPr>
          <a:xfrm rot="5400000">
            <a:off x="6607419" y="3539593"/>
            <a:ext cx="512885" cy="234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545122" y="4385131"/>
            <a:ext cx="1450731" cy="38686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Map&lt;spi,</a:t>
            </a:r>
            <a:r>
              <a:rPr lang="zh-CN" altLang="en-US" sz="1200" dirty="0" smtClean="0"/>
              <a:t>实例</a:t>
            </a:r>
            <a:r>
              <a:rPr lang="en-US" altLang="zh-CN" sz="1200" dirty="0" smtClean="0"/>
              <a:t>&gt;</a:t>
            </a:r>
            <a:endParaRPr lang="zh-CN" altLang="en-US" sz="1200" dirty="0"/>
          </a:p>
        </p:txBody>
      </p:sp>
      <p:sp>
        <p:nvSpPr>
          <p:cNvPr id="65" name="矩形 64"/>
          <p:cNvSpPr/>
          <p:nvPr/>
        </p:nvSpPr>
        <p:spPr>
          <a:xfrm>
            <a:off x="3194537" y="4405646"/>
            <a:ext cx="1606063" cy="38686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Map&lt;spi,</a:t>
            </a:r>
            <a:r>
              <a:rPr lang="zh-CN" altLang="en-US" sz="1200" dirty="0" smtClean="0"/>
              <a:t>实例</a:t>
            </a:r>
            <a:r>
              <a:rPr lang="en-US" altLang="zh-CN" sz="1200" dirty="0" smtClean="0"/>
              <a:t>&gt;</a:t>
            </a:r>
            <a:endParaRPr lang="zh-CN" altLang="en-US" sz="1200" dirty="0"/>
          </a:p>
        </p:txBody>
      </p:sp>
      <p:sp>
        <p:nvSpPr>
          <p:cNvPr id="66" name="矩形 65"/>
          <p:cNvSpPr/>
          <p:nvPr/>
        </p:nvSpPr>
        <p:spPr>
          <a:xfrm>
            <a:off x="5967045" y="4382200"/>
            <a:ext cx="1761393" cy="38686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Map&lt;spi,</a:t>
            </a:r>
            <a:r>
              <a:rPr lang="zh-CN" altLang="en-US" sz="1200" dirty="0" smtClean="0"/>
              <a:t>实例</a:t>
            </a:r>
            <a:r>
              <a:rPr lang="en-US" altLang="zh-CN" sz="1200" dirty="0" smtClean="0"/>
              <a:t>&gt;</a:t>
            </a:r>
            <a:endParaRPr lang="zh-CN" altLang="en-US" sz="1200" dirty="0"/>
          </a:p>
        </p:txBody>
      </p:sp>
      <p:sp>
        <p:nvSpPr>
          <p:cNvPr id="67" name="矩形 66"/>
          <p:cNvSpPr/>
          <p:nvPr/>
        </p:nvSpPr>
        <p:spPr>
          <a:xfrm>
            <a:off x="8991602" y="5298847"/>
            <a:ext cx="2168767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instance</a:t>
            </a:r>
            <a:endParaRPr lang="zh-CN" altLang="en-US" dirty="0"/>
          </a:p>
        </p:txBody>
      </p:sp>
      <p:cxnSp>
        <p:nvCxnSpPr>
          <p:cNvPr id="69" name="形状 68"/>
          <p:cNvCxnSpPr>
            <a:stCxn id="64" idx="2"/>
            <a:endCxn id="67" idx="1"/>
          </p:cNvCxnSpPr>
          <p:nvPr/>
        </p:nvCxnSpPr>
        <p:spPr>
          <a:xfrm rot="16200000" flipH="1">
            <a:off x="4720347" y="1322134"/>
            <a:ext cx="821396" cy="77211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形状 70"/>
          <p:cNvCxnSpPr>
            <a:stCxn id="65" idx="2"/>
            <a:endCxn id="67" idx="1"/>
          </p:cNvCxnSpPr>
          <p:nvPr/>
        </p:nvCxnSpPr>
        <p:spPr>
          <a:xfrm rot="16200000" flipH="1">
            <a:off x="6094145" y="2695931"/>
            <a:ext cx="800881" cy="49940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形状 72"/>
          <p:cNvCxnSpPr>
            <a:stCxn id="66" idx="2"/>
            <a:endCxn id="67" idx="1"/>
          </p:cNvCxnSpPr>
          <p:nvPr/>
        </p:nvCxnSpPr>
        <p:spPr>
          <a:xfrm rot="16200000" flipH="1">
            <a:off x="7507509" y="4109295"/>
            <a:ext cx="824327" cy="21438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6952647" y="5308140"/>
            <a:ext cx="1599682" cy="24622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getExtension(name)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5566566" y="1926378"/>
            <a:ext cx="2339787" cy="24622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getExtensionLoader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(interface)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04738" y="1503178"/>
            <a:ext cx="8427185" cy="446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矩形 3"/>
          <p:cNvSpPr/>
          <p:nvPr/>
        </p:nvSpPr>
        <p:spPr>
          <a:xfrm>
            <a:off x="534857" y="342873"/>
            <a:ext cx="77251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Dubbo</a:t>
            </a:r>
            <a:r>
              <a:rPr lang="zh-CN" altLang="en-US" dirty="0" smtClean="0"/>
              <a:t>配置的最终目的，就是将配置的各种属性值，转换成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的属性。</a:t>
            </a:r>
            <a:endParaRPr lang="en-US" altLang="zh-CN" dirty="0" smtClean="0"/>
          </a:p>
          <a:p>
            <a:r>
              <a:rPr lang="en-US" altLang="zh-CN" dirty="0" err="1" smtClean="0"/>
              <a:t>Dubbo</a:t>
            </a:r>
            <a:r>
              <a:rPr lang="zh-CN" altLang="en-US" dirty="0" smtClean="0"/>
              <a:t>的各个标签要转换成的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 （</a:t>
            </a:r>
            <a:r>
              <a:rPr lang="en-US" dirty="0" smtClean="0"/>
              <a:t> </a:t>
            </a:r>
            <a:r>
              <a:rPr lang="en-US" dirty="0" err="1" smtClean="0"/>
              <a:t>BeanDifinition</a:t>
            </a:r>
            <a:r>
              <a:rPr lang="en-US" dirty="0" smtClean="0"/>
              <a:t> </a:t>
            </a:r>
            <a:r>
              <a:rPr lang="zh-CN" altLang="en-US" dirty="0" smtClean="0"/>
              <a:t>）对应如下表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7601" y="379150"/>
            <a:ext cx="4421403" cy="502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en-US" altLang="zh-CN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r>
              <a:rPr lang="zh-CN" altLang="en-US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自定义的</a:t>
            </a:r>
            <a:r>
              <a:rPr lang="en-US" altLang="zh-CN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zh-CN" altLang="en-US" sz="2665" noProof="1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390534" y="1538626"/>
            <a:ext cx="569264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1.dubbo.xsd</a:t>
            </a:r>
            <a:r>
              <a:rPr lang="zh-CN" altLang="en-US" dirty="0" smtClean="0"/>
              <a:t>中引入了</a:t>
            </a:r>
            <a:r>
              <a:rPr lang="en-US" altLang="zh-CN" dirty="0" err="1" smtClean="0"/>
              <a:t>dubbo</a:t>
            </a:r>
            <a:r>
              <a:rPr lang="zh-CN" altLang="en-US" dirty="0" smtClean="0"/>
              <a:t>的命名空间和标签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en-US" altLang="zh-CN" dirty="0" err="1" smtClean="0"/>
              <a:t>DubboNamespaceHandler</a:t>
            </a:r>
            <a:r>
              <a:rPr lang="zh-CN" altLang="en-US" dirty="0" smtClean="0"/>
              <a:t>对应标签解析逻辑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en-US" dirty="0" smtClean="0"/>
              <a:t> </a:t>
            </a:r>
            <a:r>
              <a:rPr lang="en-US" dirty="0" err="1" smtClean="0"/>
              <a:t>spring.handlers、spring.schemas</a:t>
            </a:r>
            <a:r>
              <a:rPr lang="zh-CN" altLang="en-US" dirty="0" smtClean="0"/>
              <a:t>引入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管理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89426" y="966544"/>
            <a:ext cx="5580551" cy="531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7601" y="379150"/>
            <a:ext cx="2621230" cy="502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r>
              <a:rPr lang="en-US" altLang="zh-CN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的过程</a:t>
            </a:r>
            <a:endParaRPr lang="zh-CN" altLang="en-US" sz="2665" noProof="1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31016" y="4447309"/>
            <a:ext cx="1456592" cy="32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refprotocol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522787" y="1183990"/>
            <a:ext cx="4003428" cy="295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DubboNamespaceHandler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482971" y="3257531"/>
            <a:ext cx="2658206" cy="350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ServiceBean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562374" y="2177935"/>
            <a:ext cx="3944817" cy="37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DubboBeanDefinitionParser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2074982" y="4422371"/>
            <a:ext cx="1456592" cy="392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protocol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7391398" y="3316778"/>
            <a:ext cx="2306518" cy="389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ReferenceBean</a:t>
            </a:r>
            <a:endParaRPr lang="zh-CN" altLang="en-US" dirty="0"/>
          </a:p>
        </p:txBody>
      </p:sp>
      <p:cxnSp>
        <p:nvCxnSpPr>
          <p:cNvPr id="46" name="直接箭头连接符 45"/>
          <p:cNvCxnSpPr>
            <a:stCxn id="39" idx="3"/>
            <a:endCxn id="29" idx="2"/>
          </p:cNvCxnSpPr>
          <p:nvPr/>
        </p:nvCxnSpPr>
        <p:spPr>
          <a:xfrm>
            <a:off x="3531574" y="4618405"/>
            <a:ext cx="1317541" cy="37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7" idx="1"/>
            <a:endCxn id="29" idx="0"/>
          </p:cNvCxnSpPr>
          <p:nvPr/>
        </p:nvCxnSpPr>
        <p:spPr>
          <a:xfrm rot="10800000" flipV="1">
            <a:off x="6311654" y="4611821"/>
            <a:ext cx="1519363" cy="10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3" idx="2"/>
            <a:endCxn id="39" idx="0"/>
          </p:cNvCxnSpPr>
          <p:nvPr/>
        </p:nvCxnSpPr>
        <p:spPr>
          <a:xfrm rot="5400000">
            <a:off x="2400353" y="4010649"/>
            <a:ext cx="814647" cy="8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云形 28"/>
          <p:cNvSpPr/>
          <p:nvPr/>
        </p:nvSpPr>
        <p:spPr>
          <a:xfrm>
            <a:off x="4844561" y="4164943"/>
            <a:ext cx="1468316" cy="914400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网络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下箭头 31"/>
          <p:cNvSpPr/>
          <p:nvPr/>
        </p:nvSpPr>
        <p:spPr>
          <a:xfrm>
            <a:off x="5205046" y="465992"/>
            <a:ext cx="474785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3604846" y="4199019"/>
            <a:ext cx="868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export()</a:t>
            </a:r>
            <a:endParaRPr lang="zh-CN" alt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6597162" y="4166780"/>
            <a:ext cx="706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refer</a:t>
            </a:r>
            <a:r>
              <a:rPr lang="en-US" altLang="zh-CN" sz="1400" dirty="0" smtClean="0"/>
              <a:t>()</a:t>
            </a:r>
            <a:endParaRPr lang="zh-CN" altLang="en-US" sz="1400" dirty="0"/>
          </a:p>
        </p:txBody>
      </p:sp>
      <p:cxnSp>
        <p:nvCxnSpPr>
          <p:cNvPr id="66" name="直接箭头连接符 65"/>
          <p:cNvCxnSpPr>
            <a:stCxn id="9" idx="2"/>
            <a:endCxn id="20" idx="0"/>
          </p:cNvCxnSpPr>
          <p:nvPr/>
        </p:nvCxnSpPr>
        <p:spPr>
          <a:xfrm rot="16200000" flipH="1">
            <a:off x="5180507" y="1823659"/>
            <a:ext cx="698270" cy="102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20" idx="2"/>
            <a:endCxn id="13" idx="0"/>
          </p:cNvCxnSpPr>
          <p:nvPr/>
        </p:nvCxnSpPr>
        <p:spPr>
          <a:xfrm rot="5400000">
            <a:off x="3819637" y="1542385"/>
            <a:ext cx="707584" cy="27227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20" idx="2"/>
            <a:endCxn id="42" idx="0"/>
          </p:cNvCxnSpPr>
          <p:nvPr/>
        </p:nvCxnSpPr>
        <p:spPr>
          <a:xfrm rot="16200000" flipH="1">
            <a:off x="6656305" y="1428425"/>
            <a:ext cx="766831" cy="3009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42" idx="2"/>
            <a:endCxn id="7" idx="0"/>
          </p:cNvCxnSpPr>
          <p:nvPr/>
        </p:nvCxnSpPr>
        <p:spPr>
          <a:xfrm rot="16200000" flipH="1">
            <a:off x="8181302" y="4069298"/>
            <a:ext cx="741365" cy="14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32509" y="5611091"/>
            <a:ext cx="261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PS</a:t>
            </a:r>
            <a:r>
              <a:rPr lang="zh-CN" altLang="en-US" dirty="0" smtClean="0">
                <a:solidFill>
                  <a:srgbClr val="FF0000"/>
                </a:solidFill>
              </a:rPr>
              <a:t>：核心过程 </a:t>
            </a:r>
            <a:r>
              <a:rPr lang="en-US" altLang="zh-CN" dirty="0" smtClean="0">
                <a:solidFill>
                  <a:srgbClr val="FF0000"/>
                </a:solidFill>
              </a:rPr>
              <a:t>protocol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7601" y="379150"/>
            <a:ext cx="2016899" cy="502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en-US" altLang="zh-CN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关系图</a:t>
            </a:r>
            <a:endParaRPr lang="zh-CN" altLang="en-US" sz="2665" noProof="1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70987" y="919896"/>
            <a:ext cx="10351138" cy="4935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7601" y="379150"/>
            <a:ext cx="3357009" cy="502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en-US" altLang="zh-CN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r>
              <a:rPr lang="zh-CN" altLang="en-US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自定义的注解</a:t>
            </a:r>
            <a:endParaRPr lang="zh-CN" altLang="en-US" sz="2665" noProof="1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870423" y="2549786"/>
            <a:ext cx="1538654" cy="73855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EnableDubbo</a:t>
            </a:r>
            <a:endParaRPr lang="zh-CN" altLang="en-US" sz="1100" dirty="0"/>
          </a:p>
        </p:txBody>
      </p:sp>
      <p:sp>
        <p:nvSpPr>
          <p:cNvPr id="6" name="椭圆 5"/>
          <p:cNvSpPr/>
          <p:nvPr/>
        </p:nvSpPr>
        <p:spPr>
          <a:xfrm>
            <a:off x="2737324" y="873407"/>
            <a:ext cx="1538654" cy="738554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EnableDubboConfig</a:t>
            </a:r>
            <a:endParaRPr lang="zh-CN" altLang="en-US" sz="1100" dirty="0"/>
          </a:p>
        </p:txBody>
      </p:sp>
      <p:sp>
        <p:nvSpPr>
          <p:cNvPr id="7" name="椭圆 6"/>
          <p:cNvSpPr/>
          <p:nvPr/>
        </p:nvSpPr>
        <p:spPr>
          <a:xfrm>
            <a:off x="2810593" y="3118354"/>
            <a:ext cx="1538654" cy="738554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DubboComponentScan</a:t>
            </a:r>
            <a:endParaRPr lang="zh-CN" altLang="en-US" sz="1100" dirty="0"/>
          </a:p>
        </p:txBody>
      </p:sp>
      <p:cxnSp>
        <p:nvCxnSpPr>
          <p:cNvPr id="9" name="曲线连接符 8"/>
          <p:cNvCxnSpPr>
            <a:stCxn id="5" idx="6"/>
            <a:endCxn id="6" idx="2"/>
          </p:cNvCxnSpPr>
          <p:nvPr/>
        </p:nvCxnSpPr>
        <p:spPr>
          <a:xfrm flipV="1">
            <a:off x="2409077" y="1242684"/>
            <a:ext cx="328247" cy="167637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曲线连接符 10"/>
          <p:cNvCxnSpPr>
            <a:stCxn id="5" idx="6"/>
            <a:endCxn id="7" idx="2"/>
          </p:cNvCxnSpPr>
          <p:nvPr/>
        </p:nvCxnSpPr>
        <p:spPr>
          <a:xfrm>
            <a:off x="2409077" y="2919063"/>
            <a:ext cx="401516" cy="56856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260717" y="1260266"/>
            <a:ext cx="4012222" cy="354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DubboConfigConfiguration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237270" y="1702812"/>
            <a:ext cx="4012222" cy="354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DubboConfigBindingRegistrar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814134" y="4399121"/>
            <a:ext cx="5017476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ReferenceAnnotationBeanPostProcessor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488100" y="4410843"/>
            <a:ext cx="4363914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ServiceAnnotationBeanPostProcessor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266563" y="3191641"/>
            <a:ext cx="4032737" cy="58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DubboComponentScanRegistrar</a:t>
            </a:r>
            <a:endParaRPr lang="zh-CN" altLang="en-US" dirty="0"/>
          </a:p>
        </p:txBody>
      </p:sp>
      <p:cxnSp>
        <p:nvCxnSpPr>
          <p:cNvPr id="21" name="形状 20"/>
          <p:cNvCxnSpPr>
            <a:stCxn id="6" idx="6"/>
          </p:cNvCxnSpPr>
          <p:nvPr/>
        </p:nvCxnSpPr>
        <p:spPr>
          <a:xfrm>
            <a:off x="4275978" y="1242684"/>
            <a:ext cx="946637" cy="1201616"/>
          </a:xfrm>
          <a:prstGeom prst="bentConnector2">
            <a:avLst/>
          </a:prstGeom>
          <a:ln w="571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形状 21"/>
          <p:cNvCxnSpPr>
            <a:stCxn id="7" idx="6"/>
            <a:endCxn id="17" idx="1"/>
          </p:cNvCxnSpPr>
          <p:nvPr/>
        </p:nvCxnSpPr>
        <p:spPr>
          <a:xfrm flipV="1">
            <a:off x="4349247" y="3486183"/>
            <a:ext cx="917316" cy="1448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7" idx="2"/>
            <a:endCxn id="15" idx="0"/>
          </p:cNvCxnSpPr>
          <p:nvPr/>
        </p:nvCxnSpPr>
        <p:spPr>
          <a:xfrm rot="5400000">
            <a:off x="5493704" y="2609893"/>
            <a:ext cx="618396" cy="296006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7" idx="2"/>
            <a:endCxn id="16" idx="0"/>
          </p:cNvCxnSpPr>
          <p:nvPr/>
        </p:nvCxnSpPr>
        <p:spPr>
          <a:xfrm rot="16200000" flipH="1">
            <a:off x="8161435" y="2902221"/>
            <a:ext cx="630118" cy="238712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325315" y="5574323"/>
            <a:ext cx="11262947" cy="46166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lang="en-US" altLang="zh-CN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zh-CN" altLang="zh-CN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scanner.addIncludeFilter(new AnnotationTypeFilter(Service.class))</a:t>
            </a:r>
            <a:r>
              <a:rPr lang="zh-CN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先实例化到</a:t>
            </a:r>
            <a:r>
              <a:rPr lang="en-US" altLang="zh-CN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spring</a:t>
            </a:r>
            <a:r>
              <a:rPr lang="zh-CN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中</a:t>
            </a:r>
            <a:endParaRPr lang="en-US" altLang="zh-CN" sz="1200" dirty="0" smtClean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registry.registerBeanDefinition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beanName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en-US" alt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serviceBeanDefinition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  <a:r>
              <a:rPr lang="zh-CN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注册</a:t>
            </a:r>
            <a:r>
              <a:rPr lang="en-US" altLang="zh-CN" sz="12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dubbo</a:t>
            </a:r>
            <a:r>
              <a:rPr lang="zh-CN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的</a:t>
            </a:r>
            <a:r>
              <a:rPr lang="en-US" altLang="zh-CN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bean</a:t>
            </a:r>
            <a:endParaRPr lang="zh-CN" altLang="zh-CN" sz="1200" dirty="0" smtClean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486901" y="1019908"/>
            <a:ext cx="2012410" cy="11849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Properties</a:t>
            </a:r>
            <a:r>
              <a:rPr lang="zh-CN" altLang="en-US" sz="1600" dirty="0" smtClean="0">
                <a:solidFill>
                  <a:srgbClr val="FF0000"/>
                </a:solidFill>
              </a:rPr>
              <a:t>中配置：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r>
              <a:rPr lang="en-US" sz="1100" dirty="0" smtClean="0"/>
              <a:t>Application</a:t>
            </a:r>
            <a:endParaRPr lang="en-US" sz="1100" dirty="0" smtClean="0"/>
          </a:p>
          <a:p>
            <a:r>
              <a:rPr lang="en-US" sz="1100" dirty="0" smtClean="0"/>
              <a:t>Registry</a:t>
            </a:r>
            <a:endParaRPr lang="en-US" sz="1100" dirty="0" smtClean="0"/>
          </a:p>
          <a:p>
            <a:r>
              <a:rPr lang="en-US" sz="1100" dirty="0" smtClean="0"/>
              <a:t>Protocol</a:t>
            </a:r>
            <a:endParaRPr lang="en-US" sz="1100" dirty="0" smtClean="0"/>
          </a:p>
          <a:p>
            <a:r>
              <a:rPr lang="en-US" sz="1100" dirty="0" smtClean="0"/>
              <a:t>Provider</a:t>
            </a:r>
            <a:endParaRPr lang="en-US" sz="1100" dirty="0" smtClean="0"/>
          </a:p>
          <a:p>
            <a:r>
              <a:rPr lang="en-US" sz="1100" dirty="0" smtClean="0"/>
              <a:t>consumer</a:t>
            </a:r>
            <a:endParaRPr lang="zh-CN" alt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9551379" y="3071445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代码中的注解：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r>
              <a:rPr lang="en-US" altLang="zh-CN" sz="1100" dirty="0" smtClean="0"/>
              <a:t>Reference</a:t>
            </a:r>
            <a:endParaRPr lang="en-US" altLang="zh-CN" sz="1100" dirty="0" smtClean="0"/>
          </a:p>
          <a:p>
            <a:r>
              <a:rPr lang="en-US" altLang="zh-CN" sz="1100" dirty="0" smtClean="0"/>
              <a:t>Service</a:t>
            </a:r>
            <a:endParaRPr lang="zh-CN" altLang="en-US" sz="11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7601" y="379150"/>
            <a:ext cx="2574744" cy="502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2665" noProof="1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服务的暴露过程</a:t>
            </a:r>
            <a:endParaRPr lang="zh-CN" altLang="en-US" sz="2665" noProof="1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3189" y="1652954"/>
            <a:ext cx="976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Service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7330" y="3431931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Invoker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82161" y="5304692"/>
            <a:ext cx="112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Exporter</a:t>
            </a:r>
            <a:endParaRPr lang="zh-CN" altLang="en-US" dirty="0"/>
          </a:p>
        </p:txBody>
      </p:sp>
      <p:sp>
        <p:nvSpPr>
          <p:cNvPr id="6" name="下箭头 5"/>
          <p:cNvSpPr/>
          <p:nvPr/>
        </p:nvSpPr>
        <p:spPr>
          <a:xfrm>
            <a:off x="1257300" y="2092569"/>
            <a:ext cx="211015" cy="13364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下箭头 6"/>
          <p:cNvSpPr/>
          <p:nvPr/>
        </p:nvSpPr>
        <p:spPr>
          <a:xfrm>
            <a:off x="1242646" y="3862754"/>
            <a:ext cx="211015" cy="13364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901464" y="1503485"/>
            <a:ext cx="1723292" cy="50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ServiceBean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8" idx="3"/>
            <a:endCxn id="13" idx="2"/>
          </p:cNvCxnSpPr>
          <p:nvPr/>
        </p:nvCxnSpPr>
        <p:spPr>
          <a:xfrm>
            <a:off x="4624756" y="1754066"/>
            <a:ext cx="923190" cy="175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5547946" y="1529861"/>
            <a:ext cx="826477" cy="483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ref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3009900" y="3326422"/>
            <a:ext cx="1500554" cy="533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Invoker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2968870" y="5298830"/>
            <a:ext cx="1620716" cy="533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Exporter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895603" y="2412024"/>
            <a:ext cx="1723292" cy="501161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ProxyFactory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907323" y="4349263"/>
            <a:ext cx="1723292" cy="501161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Protocol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stCxn id="8" idx="2"/>
            <a:endCxn id="18" idx="0"/>
          </p:cNvCxnSpPr>
          <p:nvPr/>
        </p:nvCxnSpPr>
        <p:spPr>
          <a:xfrm rot="5400000">
            <a:off x="3556491" y="2205405"/>
            <a:ext cx="407378" cy="58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8" idx="2"/>
            <a:endCxn id="16" idx="0"/>
          </p:cNvCxnSpPr>
          <p:nvPr/>
        </p:nvCxnSpPr>
        <p:spPr>
          <a:xfrm rot="16200000" flipH="1">
            <a:off x="3552095" y="3118339"/>
            <a:ext cx="413237" cy="29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6" idx="4"/>
            <a:endCxn id="20" idx="0"/>
          </p:cNvCxnSpPr>
          <p:nvPr/>
        </p:nvCxnSpPr>
        <p:spPr>
          <a:xfrm rot="16200000" flipH="1">
            <a:off x="3519853" y="4100147"/>
            <a:ext cx="489440" cy="8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0" idx="2"/>
            <a:endCxn id="17" idx="0"/>
          </p:cNvCxnSpPr>
          <p:nvPr/>
        </p:nvCxnSpPr>
        <p:spPr>
          <a:xfrm rot="16200000" flipH="1">
            <a:off x="3549895" y="5069497"/>
            <a:ext cx="448406" cy="102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虚尾箭头 28"/>
          <p:cNvSpPr/>
          <p:nvPr/>
        </p:nvSpPr>
        <p:spPr>
          <a:xfrm>
            <a:off x="5029201" y="2391508"/>
            <a:ext cx="2083776" cy="484632"/>
          </a:xfrm>
          <a:prstGeom prst="striped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7329856" y="2370993"/>
            <a:ext cx="2623035" cy="501161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Javassist,JDK</a:t>
            </a:r>
            <a:r>
              <a:rPr lang="zh-CN" altLang="en-US" dirty="0" smtClean="0">
                <a:solidFill>
                  <a:schemeClr val="tx1"/>
                </a:solidFill>
              </a:rPr>
              <a:t>动态代理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虚尾箭头 30"/>
          <p:cNvSpPr/>
          <p:nvPr/>
        </p:nvSpPr>
        <p:spPr>
          <a:xfrm>
            <a:off x="5049716" y="4363916"/>
            <a:ext cx="2083776" cy="484632"/>
          </a:xfrm>
          <a:prstGeom prst="striped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359163" y="4290647"/>
            <a:ext cx="2623035" cy="501161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Dubbo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RMI…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1784</Words>
  <Application>WPS 演示</Application>
  <PresentationFormat>自定义</PresentationFormat>
  <Paragraphs>197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楷体</vt:lpstr>
      <vt:lpstr>微软雅黑</vt:lpstr>
      <vt:lpstr>Courier New</vt:lpstr>
      <vt:lpstr>等线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sugar  rush</cp:lastModifiedBy>
  <cp:revision>1560</cp:revision>
  <dcterms:created xsi:type="dcterms:W3CDTF">2016-08-30T15:34:00Z</dcterms:created>
  <dcterms:modified xsi:type="dcterms:W3CDTF">2020-01-20T08:47:30Z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2052-11.1.0.9329</vt:lpwstr>
  </property>
</Properties>
</file>