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22"/>
  </p:notesMasterIdLst>
  <p:handoutMasterIdLst>
    <p:handoutMasterId r:id="rId23"/>
  </p:handoutMasterIdLst>
  <p:sldIdLst>
    <p:sldId id="462" r:id="rId8"/>
    <p:sldId id="506" r:id="rId9"/>
    <p:sldId id="495" r:id="rId10"/>
    <p:sldId id="486" r:id="rId11"/>
    <p:sldId id="499" r:id="rId12"/>
    <p:sldId id="500" r:id="rId13"/>
    <p:sldId id="502" r:id="rId14"/>
    <p:sldId id="504" r:id="rId15"/>
    <p:sldId id="508" r:id="rId16"/>
    <p:sldId id="514" r:id="rId17"/>
    <p:sldId id="509" r:id="rId18"/>
    <p:sldId id="511" r:id="rId19"/>
    <p:sldId id="515" r:id="rId20"/>
    <p:sldId id="26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04F"/>
    <a:srgbClr val="AD2B26"/>
    <a:srgbClr val="CF5451"/>
    <a:srgbClr val="AD3330"/>
    <a:srgbClr val="CDF2FF"/>
    <a:srgbClr val="B3EBFF"/>
    <a:srgbClr val="3A403E"/>
    <a:srgbClr val="222625"/>
    <a:srgbClr val="313736"/>
    <a:srgbClr val="383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5" autoAdjust="0"/>
    <p:restoredTop sz="95306" autoAdjust="0"/>
  </p:normalViewPr>
  <p:slideViewPr>
    <p:cSldViewPr snapToGrid="0">
      <p:cViewPr varScale="1">
        <p:scale>
          <a:sx n="63" d="100"/>
          <a:sy n="63" d="100"/>
        </p:scale>
        <p:origin x="82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97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微服务框架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/>
              <a:t>SpringCloud</a:t>
            </a:r>
            <a:r>
              <a:rPr kumimoji="1" lang="zh-CN" altLang="en-US"/>
              <a:t>的微服务架构</a:t>
            </a:r>
            <a:r>
              <a:rPr kumimoji="1" lang="en-US" altLang="zh-CN"/>
              <a:t>(2021)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8AD20-0AB8-476B-BA1C-7BA58A1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微服务框架课程介绍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2D5AA-9C6F-4FFA-9B88-C2B4D3209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需要学习那些微服务知识？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6A323A4-C486-4F19-BB85-A0F4E1377A3E}"/>
              </a:ext>
            </a:extLst>
          </p:cNvPr>
          <p:cNvSpPr/>
          <p:nvPr/>
        </p:nvSpPr>
        <p:spPr>
          <a:xfrm>
            <a:off x="668097" y="1617868"/>
            <a:ext cx="2366687" cy="4137937"/>
          </a:xfrm>
          <a:prstGeom prst="ellipse">
            <a:avLst/>
          </a:prstGeom>
          <a:solidFill>
            <a:schemeClr val="bg1"/>
          </a:solidFill>
          <a:ln w="12700">
            <a:solidFill>
              <a:srgbClr val="AD2B2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rgbClr val="AD2B26"/>
                </a:solidFill>
              </a:rPr>
              <a:t>微服务技术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8217C2-1018-4FD3-BDB7-93717AA8E9EF}"/>
              </a:ext>
            </a:extLst>
          </p:cNvPr>
          <p:cNvSpPr txBox="1"/>
          <p:nvPr/>
        </p:nvSpPr>
        <p:spPr>
          <a:xfrm>
            <a:off x="1612962" y="2622834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注册发现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D1D221B-3292-4965-8C61-5D782B2EF03C}"/>
              </a:ext>
            </a:extLst>
          </p:cNvPr>
          <p:cNvSpPr txBox="1"/>
          <p:nvPr/>
        </p:nvSpPr>
        <p:spPr>
          <a:xfrm>
            <a:off x="983611" y="2962321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远程调用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00B50E8-7969-4D1F-9146-5AE1AB81741A}"/>
              </a:ext>
            </a:extLst>
          </p:cNvPr>
          <p:cNvSpPr txBox="1"/>
          <p:nvPr/>
        </p:nvSpPr>
        <p:spPr>
          <a:xfrm>
            <a:off x="1975671" y="2969097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DD10E54-4C29-49E5-990A-2591BD02A981}"/>
              </a:ext>
            </a:extLst>
          </p:cNvPr>
          <p:cNvSpPr txBox="1"/>
          <p:nvPr/>
        </p:nvSpPr>
        <p:spPr>
          <a:xfrm>
            <a:off x="2318240" y="3408137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网关路由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CFAF51E-543F-405D-A08E-F8655BB1FCA3}"/>
              </a:ext>
            </a:extLst>
          </p:cNvPr>
          <p:cNvSpPr txBox="1"/>
          <p:nvPr/>
        </p:nvSpPr>
        <p:spPr>
          <a:xfrm>
            <a:off x="1311650" y="3303723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配置管理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EE8957E-A652-4518-9C98-3E8E4EF31C37}"/>
              </a:ext>
            </a:extLst>
          </p:cNvPr>
          <p:cNvSpPr txBox="1"/>
          <p:nvPr/>
        </p:nvSpPr>
        <p:spPr>
          <a:xfrm>
            <a:off x="1930096" y="3732870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流量控制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3BDB5E0-BDE2-4127-9E4F-8DD6E5EAF55C}"/>
              </a:ext>
            </a:extLst>
          </p:cNvPr>
          <p:cNvSpPr txBox="1"/>
          <p:nvPr/>
        </p:nvSpPr>
        <p:spPr>
          <a:xfrm>
            <a:off x="1056430" y="3828970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系统保护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CA48DDD-7E7E-4FB6-986B-D1001230C2FA}"/>
              </a:ext>
            </a:extLst>
          </p:cNvPr>
          <p:cNvSpPr txBox="1"/>
          <p:nvPr/>
        </p:nvSpPr>
        <p:spPr>
          <a:xfrm>
            <a:off x="2061823" y="4232373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熔断降级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4541B9F-999B-497B-8713-864A66592E40}"/>
              </a:ext>
            </a:extLst>
          </p:cNvPr>
          <p:cNvSpPr txBox="1"/>
          <p:nvPr/>
        </p:nvSpPr>
        <p:spPr>
          <a:xfrm>
            <a:off x="1193084" y="4337769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服务授权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65157DB-10ED-4E63-B026-B682CD9F0D5D}"/>
              </a:ext>
            </a:extLst>
          </p:cNvPr>
          <p:cNvSpPr/>
          <p:nvPr/>
        </p:nvSpPr>
        <p:spPr>
          <a:xfrm>
            <a:off x="5376885" y="1199489"/>
            <a:ext cx="2590694" cy="3572515"/>
          </a:xfrm>
          <a:prstGeom prst="ellipse">
            <a:avLst/>
          </a:prstGeom>
          <a:solidFill>
            <a:schemeClr val="bg1"/>
          </a:solidFill>
          <a:ln w="9525">
            <a:solidFill>
              <a:srgbClr val="AD2B26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rgbClr val="AD2B26"/>
                </a:solidFill>
              </a:rPr>
              <a:t>缓存技术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A1B269-267E-46D7-AC74-74219EA29A16}"/>
              </a:ext>
            </a:extLst>
          </p:cNvPr>
          <p:cNvSpPr txBox="1"/>
          <p:nvPr/>
        </p:nvSpPr>
        <p:spPr>
          <a:xfrm>
            <a:off x="6340254" y="4409586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数据结构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78CCC8A-8945-40BD-9740-FA4F1D074750}"/>
              </a:ext>
            </a:extLst>
          </p:cNvPr>
          <p:cNvSpPr txBox="1"/>
          <p:nvPr/>
        </p:nvSpPr>
        <p:spPr>
          <a:xfrm>
            <a:off x="5565884" y="2287800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缓存穿透、雪崩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CC265A8-09AF-4246-A17C-FF6574082B9A}"/>
              </a:ext>
            </a:extLst>
          </p:cNvPr>
          <p:cNvSpPr txBox="1"/>
          <p:nvPr/>
        </p:nvSpPr>
        <p:spPr>
          <a:xfrm>
            <a:off x="6672232" y="2164689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SpringDataRedis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2A14CE1-90E5-4E1F-92FD-F72B6ED2672B}"/>
              </a:ext>
            </a:extLst>
          </p:cNvPr>
          <p:cNvSpPr txBox="1"/>
          <p:nvPr/>
        </p:nvSpPr>
        <p:spPr>
          <a:xfrm>
            <a:off x="6920872" y="2613310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OpenResty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B56A4BD-82D3-4BA6-A035-91EA14017003}"/>
              </a:ext>
            </a:extLst>
          </p:cNvPr>
          <p:cNvSpPr txBox="1"/>
          <p:nvPr/>
        </p:nvSpPr>
        <p:spPr>
          <a:xfrm>
            <a:off x="5634928" y="3133512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缓存数据同步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92D863E-BEC0-4540-893C-779B017DBEE6}"/>
              </a:ext>
            </a:extLst>
          </p:cNvPr>
          <p:cNvSpPr txBox="1"/>
          <p:nvPr/>
        </p:nvSpPr>
        <p:spPr>
          <a:xfrm>
            <a:off x="6816676" y="3090456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Nginx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本地缓存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4982BDD-B3A3-40E5-B7B2-DB9C435E80F2}"/>
              </a:ext>
            </a:extLst>
          </p:cNvPr>
          <p:cNvSpPr txBox="1"/>
          <p:nvPr/>
        </p:nvSpPr>
        <p:spPr>
          <a:xfrm>
            <a:off x="5833530" y="3785485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多级缓存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1E6D003-53E9-4D70-B41D-B0D4F23A2684}"/>
              </a:ext>
            </a:extLst>
          </p:cNvPr>
          <p:cNvSpPr txBox="1"/>
          <p:nvPr/>
        </p:nvSpPr>
        <p:spPr>
          <a:xfrm>
            <a:off x="6791906" y="389753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C90F1E7-44A3-47D7-ACAE-4081F09F6749}"/>
              </a:ext>
            </a:extLst>
          </p:cNvPr>
          <p:cNvSpPr txBox="1"/>
          <p:nvPr/>
        </p:nvSpPr>
        <p:spPr>
          <a:xfrm>
            <a:off x="6050669" y="4164306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Lua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脚本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EBCD7F6-0970-4293-9B25-672806136C00}"/>
              </a:ext>
            </a:extLst>
          </p:cNvPr>
          <p:cNvSpPr txBox="1"/>
          <p:nvPr/>
        </p:nvSpPr>
        <p:spPr>
          <a:xfrm>
            <a:off x="6694182" y="3467267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数据持久化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7BBA05B-3744-488E-9DA7-85233601E4AD}"/>
              </a:ext>
            </a:extLst>
          </p:cNvPr>
          <p:cNvSpPr txBox="1"/>
          <p:nvPr/>
        </p:nvSpPr>
        <p:spPr>
          <a:xfrm>
            <a:off x="5848243" y="2710656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主从复制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C0E7DED-B509-4F72-A778-E5CBD7E90B69}"/>
              </a:ext>
            </a:extLst>
          </p:cNvPr>
          <p:cNvSpPr/>
          <p:nvPr/>
        </p:nvSpPr>
        <p:spPr>
          <a:xfrm>
            <a:off x="3201310" y="3147538"/>
            <a:ext cx="2232263" cy="3249428"/>
          </a:xfrm>
          <a:prstGeom prst="ellipse">
            <a:avLst/>
          </a:prstGeom>
          <a:solidFill>
            <a:schemeClr val="bg1"/>
          </a:solidFill>
          <a:ln w="12700">
            <a:solidFill>
              <a:srgbClr val="49504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异步通信技术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5435430-22F4-42D6-B542-17F1AACDF442}"/>
              </a:ext>
            </a:extLst>
          </p:cNvPr>
          <p:cNvSpPr txBox="1"/>
          <p:nvPr/>
        </p:nvSpPr>
        <p:spPr>
          <a:xfrm>
            <a:off x="3720228" y="4184339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MQ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消息模型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897FA7F-95D5-4F83-BF6C-75CC410D0250}"/>
              </a:ext>
            </a:extLst>
          </p:cNvPr>
          <p:cNvSpPr txBox="1"/>
          <p:nvPr/>
        </p:nvSpPr>
        <p:spPr>
          <a:xfrm>
            <a:off x="3314982" y="4645013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消息堆积问题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A9928D2-D9BA-44A6-B404-ADBFCB4F295D}"/>
              </a:ext>
            </a:extLst>
          </p:cNvPr>
          <p:cNvSpPr txBox="1"/>
          <p:nvPr/>
        </p:nvSpPr>
        <p:spPr>
          <a:xfrm>
            <a:off x="4197851" y="4513902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SpringAMQP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230D7EF-3F5A-4BC4-94A9-327D6CD5F8ED}"/>
              </a:ext>
            </a:extLst>
          </p:cNvPr>
          <p:cNvSpPr txBox="1"/>
          <p:nvPr/>
        </p:nvSpPr>
        <p:spPr>
          <a:xfrm>
            <a:off x="4345376" y="4843465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消息可靠性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C0E4BE3-7B49-4F21-98D1-78921477C77C}"/>
              </a:ext>
            </a:extLst>
          </p:cNvPr>
          <p:cNvSpPr txBox="1"/>
          <p:nvPr/>
        </p:nvSpPr>
        <p:spPr>
          <a:xfrm>
            <a:off x="3434469" y="5556857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镜像集群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AF111DB-309F-48AC-A04B-29156F100186}"/>
              </a:ext>
            </a:extLst>
          </p:cNvPr>
          <p:cNvSpPr txBox="1"/>
          <p:nvPr/>
        </p:nvSpPr>
        <p:spPr>
          <a:xfrm>
            <a:off x="4247663" y="5362588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延迟队列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50A2770-E98C-49FD-B54F-C9C58240E456}"/>
              </a:ext>
            </a:extLst>
          </p:cNvPr>
          <p:cNvSpPr txBox="1"/>
          <p:nvPr/>
        </p:nvSpPr>
        <p:spPr>
          <a:xfrm>
            <a:off x="4002632" y="5837255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数据持久化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4723E12-6697-4E51-ACCC-44F8DBA3A32F}"/>
              </a:ext>
            </a:extLst>
          </p:cNvPr>
          <p:cNvSpPr txBox="1"/>
          <p:nvPr/>
        </p:nvSpPr>
        <p:spPr>
          <a:xfrm>
            <a:off x="3593706" y="5052020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消息幂等性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470CADA-B81C-45C8-8E01-279FC3C1CF3C}"/>
              </a:ext>
            </a:extLst>
          </p:cNvPr>
          <p:cNvSpPr/>
          <p:nvPr/>
        </p:nvSpPr>
        <p:spPr>
          <a:xfrm>
            <a:off x="9300045" y="1364529"/>
            <a:ext cx="2177830" cy="3249428"/>
          </a:xfrm>
          <a:prstGeom prst="ellipse">
            <a:avLst/>
          </a:prstGeom>
          <a:solidFill>
            <a:schemeClr val="bg1"/>
          </a:solidFill>
          <a:ln w="12700">
            <a:solidFill>
              <a:srgbClr val="AD2B26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rgbClr val="AD2B26"/>
                </a:solidFill>
              </a:rPr>
              <a:t>搜索技术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EC3D3B5-5D6D-4FB1-8CEF-CF4523225CCD}"/>
              </a:ext>
            </a:extLst>
          </p:cNvPr>
          <p:cNvSpPr txBox="1"/>
          <p:nvPr/>
        </p:nvSpPr>
        <p:spPr>
          <a:xfrm>
            <a:off x="9952173" y="2252284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DSL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A66736D-2798-44B0-B2A0-AA6F86C0565E}"/>
              </a:ext>
            </a:extLst>
          </p:cNvPr>
          <p:cNvSpPr txBox="1"/>
          <p:nvPr/>
        </p:nvSpPr>
        <p:spPr>
          <a:xfrm>
            <a:off x="9535231" y="2622369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ES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集群状态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E7B858C-6F53-49BA-A404-3551921857CA}"/>
              </a:ext>
            </a:extLst>
          </p:cNvPr>
          <p:cNvSpPr txBox="1"/>
          <p:nvPr/>
        </p:nvSpPr>
        <p:spPr>
          <a:xfrm>
            <a:off x="10506950" y="2517559"/>
            <a:ext cx="63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RestAPI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0819EDF-FC75-43AC-8989-9FF35AA39A07}"/>
              </a:ext>
            </a:extLst>
          </p:cNvPr>
          <p:cNvSpPr txBox="1"/>
          <p:nvPr/>
        </p:nvSpPr>
        <p:spPr>
          <a:xfrm>
            <a:off x="10690954" y="2903076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数据同步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D2E92CA-EB57-470D-B4CA-FA38F73EA542}"/>
              </a:ext>
            </a:extLst>
          </p:cNvPr>
          <p:cNvSpPr txBox="1"/>
          <p:nvPr/>
        </p:nvSpPr>
        <p:spPr>
          <a:xfrm>
            <a:off x="9822696" y="2970917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集群脑裂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2D5982F-BF83-41BF-8D1C-7EDA30F6682A}"/>
              </a:ext>
            </a:extLst>
          </p:cNvPr>
          <p:cNvSpPr txBox="1"/>
          <p:nvPr/>
        </p:nvSpPr>
        <p:spPr>
          <a:xfrm>
            <a:off x="9572776" y="3429453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深度分页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57FD124-D7CB-40CA-AC4A-8193637F8C28}"/>
              </a:ext>
            </a:extLst>
          </p:cNvPr>
          <p:cNvSpPr txBox="1"/>
          <p:nvPr/>
        </p:nvSpPr>
        <p:spPr>
          <a:xfrm>
            <a:off x="10435592" y="3331430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自动补全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C6312EA-BE4E-4489-96C3-B36AD456188B}"/>
              </a:ext>
            </a:extLst>
          </p:cNvPr>
          <p:cNvSpPr txBox="1"/>
          <p:nvPr/>
        </p:nvSpPr>
        <p:spPr>
          <a:xfrm>
            <a:off x="10617740" y="3744553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拼音分词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EB46B1E-BD5F-4087-80E9-964E740D28E8}"/>
              </a:ext>
            </a:extLst>
          </p:cNvPr>
          <p:cNvSpPr txBox="1"/>
          <p:nvPr/>
        </p:nvSpPr>
        <p:spPr>
          <a:xfrm>
            <a:off x="9916518" y="3863585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地理坐标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3A6B0222-4482-44EA-B81C-346409DF00E8}"/>
              </a:ext>
            </a:extLst>
          </p:cNvPr>
          <p:cNvSpPr/>
          <p:nvPr/>
        </p:nvSpPr>
        <p:spPr>
          <a:xfrm>
            <a:off x="7750672" y="3784948"/>
            <a:ext cx="2010221" cy="2935951"/>
          </a:xfrm>
          <a:prstGeom prst="ellipse">
            <a:avLst/>
          </a:prstGeom>
          <a:solidFill>
            <a:schemeClr val="bg1"/>
          </a:solidFill>
          <a:ln w="9525">
            <a:solidFill>
              <a:srgbClr val="49504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DevOps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5CC72C6-3176-4132-9D43-3C5E71D9B2BE}"/>
              </a:ext>
            </a:extLst>
          </p:cNvPr>
          <p:cNvSpPr txBox="1"/>
          <p:nvPr/>
        </p:nvSpPr>
        <p:spPr>
          <a:xfrm>
            <a:off x="7934372" y="5867192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7CEEC2C-4C18-4B98-8E97-0814CBB0FEBF}"/>
              </a:ext>
            </a:extLst>
          </p:cNvPr>
          <p:cNvSpPr txBox="1"/>
          <p:nvPr/>
        </p:nvSpPr>
        <p:spPr>
          <a:xfrm>
            <a:off x="7813613" y="4938464"/>
            <a:ext cx="1173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DockerCompose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93D4A5A-6AA9-4E3B-B142-4C5C65E17F59}"/>
              </a:ext>
            </a:extLst>
          </p:cNvPr>
          <p:cNvSpPr txBox="1"/>
          <p:nvPr/>
        </p:nvSpPr>
        <p:spPr>
          <a:xfrm>
            <a:off x="8786736" y="4706282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Dockerfile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0CB2971-EB2E-464F-9191-489E74D5FFE5}"/>
              </a:ext>
            </a:extLst>
          </p:cNvPr>
          <p:cNvSpPr txBox="1"/>
          <p:nvPr/>
        </p:nvSpPr>
        <p:spPr>
          <a:xfrm>
            <a:off x="8575987" y="5170646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DockerSwarm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D517F64-7D39-421D-A837-811512A43978}"/>
              </a:ext>
            </a:extLst>
          </p:cNvPr>
          <p:cNvSpPr txBox="1"/>
          <p:nvPr/>
        </p:nvSpPr>
        <p:spPr>
          <a:xfrm>
            <a:off x="8348955" y="6099375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Kubernetes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AF13E20-2435-42A8-8C47-C0A7BBBF4FC4}"/>
              </a:ext>
            </a:extLst>
          </p:cNvPr>
          <p:cNvSpPr txBox="1"/>
          <p:nvPr/>
        </p:nvSpPr>
        <p:spPr>
          <a:xfrm>
            <a:off x="8789278" y="5635010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Rancher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E2A58A29-D0CC-4526-BE45-94250F2E7946}"/>
              </a:ext>
            </a:extLst>
          </p:cNvPr>
          <p:cNvSpPr txBox="1"/>
          <p:nvPr/>
        </p:nvSpPr>
        <p:spPr>
          <a:xfrm>
            <a:off x="8094941" y="5402828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Jenkins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24E3154-8B7F-4571-BAE8-56BD3018A5A8}"/>
              </a:ext>
            </a:extLst>
          </p:cNvPr>
          <p:cNvSpPr txBox="1"/>
          <p:nvPr/>
        </p:nvSpPr>
        <p:spPr>
          <a:xfrm>
            <a:off x="1076700" y="4669276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分布式事务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E9213A0-25F7-40BB-9539-D1C8069DEA58}"/>
              </a:ext>
            </a:extLst>
          </p:cNvPr>
          <p:cNvSpPr txBox="1"/>
          <p:nvPr/>
        </p:nvSpPr>
        <p:spPr>
          <a:xfrm>
            <a:off x="1929064" y="4658658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TCC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模型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9AF3758-FE5E-4C75-BEFD-C0A0D37C90EF}"/>
              </a:ext>
            </a:extLst>
          </p:cNvPr>
          <p:cNvSpPr txBox="1"/>
          <p:nvPr/>
        </p:nvSpPr>
        <p:spPr>
          <a:xfrm>
            <a:off x="1505832" y="4985693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AT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模型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59AF5E59-A0D3-4F9D-AE1E-3CADA359974E}"/>
              </a:ext>
            </a:extLst>
          </p:cNvPr>
          <p:cNvSpPr txBox="1"/>
          <p:nvPr/>
        </p:nvSpPr>
        <p:spPr>
          <a:xfrm>
            <a:off x="1710213" y="5252923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Seata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8658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47" grpId="0" animBg="1"/>
      <p:bldP spid="35" grpId="0" animBg="1"/>
      <p:bldP spid="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>
            <a:extLst>
              <a:ext uri="{FF2B5EF4-FFF2-40B4-BE49-F238E27FC236}">
                <a16:creationId xmlns:a16="http://schemas.microsoft.com/office/drawing/2014/main" id="{4778657C-A335-444A-B165-FDC55D916556}"/>
              </a:ext>
            </a:extLst>
          </p:cNvPr>
          <p:cNvGrpSpPr/>
          <p:nvPr/>
        </p:nvGrpSpPr>
        <p:grpSpPr>
          <a:xfrm>
            <a:off x="7174814" y="4694523"/>
            <a:ext cx="1242340" cy="1193515"/>
            <a:chOff x="1025912" y="1973767"/>
            <a:chExt cx="1918010" cy="1940312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20A65403-BBE5-49DB-90F8-30A88A3C80D5}"/>
                </a:ext>
              </a:extLst>
            </p:cNvPr>
            <p:cNvSpPr/>
            <p:nvPr/>
          </p:nvSpPr>
          <p:spPr>
            <a:xfrm>
              <a:off x="1025912" y="1973767"/>
              <a:ext cx="1918010" cy="19403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AD2B26"/>
              </a:solidFill>
            </a:ln>
            <a:effectLst>
              <a:outerShdw blurRad="50800" dist="50800" dir="5400000" sx="102000" sy="102000" rotWithShape="0">
                <a:srgbClr val="000000">
                  <a:alpha val="27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09 Redis</a:t>
              </a:r>
              <a:r>
                <a:rPr lang="zh-CN" altLang="en-US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集群</a:t>
              </a:r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7F3FD7C4-2EA9-49E4-A553-49117A7F3A99}"/>
                </a:ext>
              </a:extLst>
            </p:cNvPr>
            <p:cNvSpPr/>
            <p:nvPr/>
          </p:nvSpPr>
          <p:spPr>
            <a:xfrm>
              <a:off x="1025912" y="3813717"/>
              <a:ext cx="1918010" cy="10036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18F2FBBF-39DC-43D0-A760-A9437BD3466C}"/>
              </a:ext>
            </a:extLst>
          </p:cNvPr>
          <p:cNvGrpSpPr/>
          <p:nvPr/>
        </p:nvGrpSpPr>
        <p:grpSpPr>
          <a:xfrm>
            <a:off x="7998947" y="3359367"/>
            <a:ext cx="1242340" cy="1193515"/>
            <a:chOff x="1025912" y="1973767"/>
            <a:chExt cx="1918010" cy="1940312"/>
          </a:xfrm>
        </p:grpSpPr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0C997C54-B746-4D67-8D35-4EB31F3099A5}"/>
                </a:ext>
              </a:extLst>
            </p:cNvPr>
            <p:cNvSpPr/>
            <p:nvPr/>
          </p:nvSpPr>
          <p:spPr>
            <a:xfrm>
              <a:off x="1025912" y="1973767"/>
              <a:ext cx="1918010" cy="19403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AD2B26"/>
              </a:solidFill>
            </a:ln>
            <a:effectLst>
              <a:outerShdw blurRad="50800" dist="50800" dir="5400000" sx="102000" sy="102000" rotWithShape="0">
                <a:srgbClr val="000000">
                  <a:alpha val="27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08 </a:t>
              </a:r>
              <a:r>
                <a:rPr lang="zh-CN" altLang="en-US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多级缓存</a:t>
              </a:r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633364A-77CB-4BC1-BA40-1D5518079B30}"/>
                </a:ext>
              </a:extLst>
            </p:cNvPr>
            <p:cNvSpPr/>
            <p:nvPr/>
          </p:nvSpPr>
          <p:spPr>
            <a:xfrm>
              <a:off x="1025912" y="3813717"/>
              <a:ext cx="1918010" cy="10036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F19DC9EC-CCD1-4F3A-90E3-CD3B43CAB72D}"/>
              </a:ext>
            </a:extLst>
          </p:cNvPr>
          <p:cNvGrpSpPr/>
          <p:nvPr/>
        </p:nvGrpSpPr>
        <p:grpSpPr>
          <a:xfrm>
            <a:off x="6658914" y="2376517"/>
            <a:ext cx="1245086" cy="1195384"/>
            <a:chOff x="1025912" y="1973767"/>
            <a:chExt cx="1918010" cy="1940312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D1F847D2-49D0-4B91-A398-263FDD8D945B}"/>
                </a:ext>
              </a:extLst>
            </p:cNvPr>
            <p:cNvSpPr/>
            <p:nvPr/>
          </p:nvSpPr>
          <p:spPr>
            <a:xfrm>
              <a:off x="1025912" y="1973767"/>
              <a:ext cx="1918010" cy="19403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49504F"/>
              </a:solidFill>
            </a:ln>
            <a:effectLst>
              <a:outerShdw blurRad="50800" dist="50800" dir="5400000" sx="102000" sy="102000" rotWithShape="0">
                <a:srgbClr val="000000">
                  <a:alpha val="27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04 </a:t>
              </a:r>
              <a:r>
                <a:rPr lang="zh-CN" altLang="en-US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分布式缓存</a:t>
              </a:r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</a:p>
            <a:p>
              <a:pPr algn="ctr">
                <a:lnSpc>
                  <a:spcPct val="120000"/>
                </a:lnSpc>
              </a:pPr>
              <a:endPara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>
                <a:lnSpc>
                  <a:spcPct val="120000"/>
                </a:lnSpc>
              </a:pPr>
              <a:endPara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06F2970D-7D1C-4EBC-8D57-943DB02C55C8}"/>
                </a:ext>
              </a:extLst>
            </p:cNvPr>
            <p:cNvSpPr/>
            <p:nvPr/>
          </p:nvSpPr>
          <p:spPr>
            <a:xfrm>
              <a:off x="1025912" y="3813717"/>
              <a:ext cx="1918010" cy="100362"/>
            </a:xfrm>
            <a:prstGeom prst="rect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AF61440D-D42E-45AB-BA51-924C4E9BDB61}"/>
              </a:ext>
            </a:extLst>
          </p:cNvPr>
          <p:cNvGrpSpPr/>
          <p:nvPr/>
        </p:nvGrpSpPr>
        <p:grpSpPr>
          <a:xfrm>
            <a:off x="9943816" y="4945359"/>
            <a:ext cx="1245086" cy="1195384"/>
            <a:chOff x="1025912" y="1973767"/>
            <a:chExt cx="1918010" cy="1940312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F5BEAA0-AA10-4CA2-9779-06E458F36F40}"/>
                </a:ext>
              </a:extLst>
            </p:cNvPr>
            <p:cNvSpPr/>
            <p:nvPr/>
          </p:nvSpPr>
          <p:spPr>
            <a:xfrm>
              <a:off x="1025912" y="1973767"/>
              <a:ext cx="1918010" cy="19403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49504F"/>
              </a:solidFill>
            </a:ln>
            <a:effectLst>
              <a:outerShdw blurRad="50800" dist="50800" dir="5400000" sx="102000" sy="102000" rotWithShape="0">
                <a:srgbClr val="000000">
                  <a:alpha val="27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02 Docker</a:t>
              </a:r>
              <a:r>
                <a:rPr lang="zh-CN" altLang="en-US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技术</a:t>
              </a:r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</a:p>
            <a:p>
              <a:pPr algn="ctr">
                <a:lnSpc>
                  <a:spcPct val="120000"/>
                </a:lnSpc>
              </a:pPr>
              <a:endPara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>
                <a:lnSpc>
                  <a:spcPct val="120000"/>
                </a:lnSpc>
              </a:pPr>
              <a:endPara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58B72276-2CBC-4215-AD95-6E22D6E45136}"/>
                </a:ext>
              </a:extLst>
            </p:cNvPr>
            <p:cNvSpPr/>
            <p:nvPr/>
          </p:nvSpPr>
          <p:spPr>
            <a:xfrm>
              <a:off x="1025912" y="3813717"/>
              <a:ext cx="1918010" cy="100362"/>
            </a:xfrm>
            <a:prstGeom prst="rect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73862B36-2904-42DF-93A5-8D3216EFEB76}"/>
              </a:ext>
            </a:extLst>
          </p:cNvPr>
          <p:cNvGrpSpPr/>
          <p:nvPr/>
        </p:nvGrpSpPr>
        <p:grpSpPr>
          <a:xfrm>
            <a:off x="10019092" y="2198989"/>
            <a:ext cx="1245086" cy="1195384"/>
            <a:chOff x="1025912" y="1973767"/>
            <a:chExt cx="1918010" cy="1940312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4A5B713-AD41-4A71-9A71-D5228D2CE4D4}"/>
                </a:ext>
              </a:extLst>
            </p:cNvPr>
            <p:cNvSpPr/>
            <p:nvPr/>
          </p:nvSpPr>
          <p:spPr>
            <a:xfrm>
              <a:off x="1025912" y="1973767"/>
              <a:ext cx="1918010" cy="19403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49504F"/>
              </a:solidFill>
            </a:ln>
            <a:effectLst>
              <a:outerShdw blurRad="50800" dist="50800" dir="5400000" sx="102000" sy="102000" rotWithShape="0">
                <a:srgbClr val="000000">
                  <a:alpha val="27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05 </a:t>
              </a:r>
              <a:r>
                <a:rPr lang="zh-CN" altLang="en-US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分布式搜索</a:t>
              </a:r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</a:p>
            <a:p>
              <a:pPr algn="ctr">
                <a:lnSpc>
                  <a:spcPct val="120000"/>
                </a:lnSpc>
              </a:pPr>
              <a:endPara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>
                <a:lnSpc>
                  <a:spcPct val="120000"/>
                </a:lnSpc>
              </a:pPr>
              <a:endPara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C3F0507-08C9-4D36-9FA5-D351C66CCE9B}"/>
                </a:ext>
              </a:extLst>
            </p:cNvPr>
            <p:cNvSpPr/>
            <p:nvPr/>
          </p:nvSpPr>
          <p:spPr>
            <a:xfrm>
              <a:off x="1025912" y="3813717"/>
              <a:ext cx="1918010" cy="100362"/>
            </a:xfrm>
            <a:prstGeom prst="rect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EB1703EF-43F3-445C-B87D-578A0E129DC6}"/>
              </a:ext>
            </a:extLst>
          </p:cNvPr>
          <p:cNvGrpSpPr/>
          <p:nvPr/>
        </p:nvGrpSpPr>
        <p:grpSpPr>
          <a:xfrm>
            <a:off x="4471286" y="4059287"/>
            <a:ext cx="1374207" cy="1193515"/>
            <a:chOff x="1025912" y="1973767"/>
            <a:chExt cx="1918010" cy="1940312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87BD4E96-D880-438A-B31A-F7E616EF602B}"/>
                </a:ext>
              </a:extLst>
            </p:cNvPr>
            <p:cNvSpPr/>
            <p:nvPr/>
          </p:nvSpPr>
          <p:spPr>
            <a:xfrm>
              <a:off x="1025912" y="1973767"/>
              <a:ext cx="1918010" cy="19403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AD2B26"/>
              </a:solidFill>
            </a:ln>
            <a:effectLst>
              <a:outerShdw blurRad="50800" dist="50800" dir="5400000" sx="102000" sy="102000" rotWithShape="0">
                <a:srgbClr val="000000">
                  <a:alpha val="27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10 </a:t>
              </a:r>
              <a:r>
                <a:rPr lang="zh-CN" altLang="en-US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可靠消息服务</a:t>
              </a:r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5C854B57-D747-48D0-8DDD-949EEC6F1508}"/>
                </a:ext>
              </a:extLst>
            </p:cNvPr>
            <p:cNvSpPr/>
            <p:nvPr/>
          </p:nvSpPr>
          <p:spPr>
            <a:xfrm>
              <a:off x="1025912" y="3813717"/>
              <a:ext cx="1918010" cy="10036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3948DF8C-E6E1-42E3-A917-712103A065CE}"/>
              </a:ext>
            </a:extLst>
          </p:cNvPr>
          <p:cNvGrpSpPr/>
          <p:nvPr/>
        </p:nvGrpSpPr>
        <p:grpSpPr>
          <a:xfrm>
            <a:off x="4227313" y="2713844"/>
            <a:ext cx="1245086" cy="1195384"/>
            <a:chOff x="1025912" y="1973767"/>
            <a:chExt cx="1918010" cy="1940312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0C63E1D9-6634-46D0-B052-39FD68D27D3B}"/>
                </a:ext>
              </a:extLst>
            </p:cNvPr>
            <p:cNvSpPr/>
            <p:nvPr/>
          </p:nvSpPr>
          <p:spPr>
            <a:xfrm>
              <a:off x="1025912" y="1973767"/>
              <a:ext cx="1918010" cy="19403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49504F"/>
              </a:solidFill>
            </a:ln>
            <a:effectLst>
              <a:outerShdw blurRad="50800" dist="50800" dir="5400000" sx="102000" sy="102000" rotWithShape="0">
                <a:srgbClr val="000000">
                  <a:alpha val="27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03 </a:t>
              </a:r>
              <a:r>
                <a:rPr lang="zh-CN" altLang="en-US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异步通信</a:t>
              </a:r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</a:p>
            <a:p>
              <a:pPr algn="ctr">
                <a:lnSpc>
                  <a:spcPct val="120000"/>
                </a:lnSpc>
              </a:pPr>
              <a:endPara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>
                <a:lnSpc>
                  <a:spcPct val="120000"/>
                </a:lnSpc>
              </a:pPr>
              <a:endPara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0242C5BD-1541-4037-A9C9-FCF819FA7E42}"/>
                </a:ext>
              </a:extLst>
            </p:cNvPr>
            <p:cNvSpPr/>
            <p:nvPr/>
          </p:nvSpPr>
          <p:spPr>
            <a:xfrm>
              <a:off x="1025912" y="3813717"/>
              <a:ext cx="1918010" cy="100362"/>
            </a:xfrm>
            <a:prstGeom prst="rect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AEA9CF96-7568-4FB6-A034-B68493234627}"/>
              </a:ext>
            </a:extLst>
          </p:cNvPr>
          <p:cNvGrpSpPr/>
          <p:nvPr/>
        </p:nvGrpSpPr>
        <p:grpSpPr>
          <a:xfrm>
            <a:off x="2177369" y="3359367"/>
            <a:ext cx="1242340" cy="1193515"/>
            <a:chOff x="1025912" y="1973767"/>
            <a:chExt cx="1918010" cy="1940312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130026D-F7D2-4517-AE57-6024FD9DF816}"/>
                </a:ext>
              </a:extLst>
            </p:cNvPr>
            <p:cNvSpPr/>
            <p:nvPr/>
          </p:nvSpPr>
          <p:spPr>
            <a:xfrm>
              <a:off x="1025912" y="1973767"/>
              <a:ext cx="1918010" cy="19403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AD2B26"/>
              </a:solidFill>
            </a:ln>
            <a:effectLst>
              <a:outerShdw blurRad="50800" dist="50800" dir="5400000" sx="102000" sy="102000" rotWithShape="0">
                <a:srgbClr val="000000">
                  <a:alpha val="27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06 </a:t>
              </a:r>
              <a:r>
                <a:rPr lang="zh-CN" altLang="en-US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微服务保护</a:t>
              </a:r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AEBF03A3-8962-4044-9C7F-0A9B5952E370}"/>
                </a:ext>
              </a:extLst>
            </p:cNvPr>
            <p:cNvSpPr/>
            <p:nvPr/>
          </p:nvSpPr>
          <p:spPr>
            <a:xfrm>
              <a:off x="1025912" y="3813717"/>
              <a:ext cx="1918010" cy="10036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A99B2AD1-F894-46B0-A10A-EBA7B1333771}"/>
              </a:ext>
            </a:extLst>
          </p:cNvPr>
          <p:cNvGrpSpPr/>
          <p:nvPr/>
        </p:nvGrpSpPr>
        <p:grpSpPr>
          <a:xfrm>
            <a:off x="669940" y="2626209"/>
            <a:ext cx="1245086" cy="1195384"/>
            <a:chOff x="1025912" y="1973767"/>
            <a:chExt cx="1918010" cy="1940312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84138301-944E-4030-BE9C-CA8B985452C5}"/>
                </a:ext>
              </a:extLst>
            </p:cNvPr>
            <p:cNvSpPr/>
            <p:nvPr/>
          </p:nvSpPr>
          <p:spPr>
            <a:xfrm>
              <a:off x="1025912" y="1973767"/>
              <a:ext cx="1918010" cy="19403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49504F"/>
              </a:solidFill>
            </a:ln>
            <a:effectLst>
              <a:outerShdw blurRad="50800" dist="50800" dir="5400000" sx="102000" sy="102000" rotWithShape="0">
                <a:srgbClr val="000000">
                  <a:alpha val="27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01 </a:t>
              </a:r>
              <a:r>
                <a:rPr lang="zh-CN" altLang="en-US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微服务治理</a:t>
              </a:r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</a:p>
            <a:p>
              <a:pPr algn="ctr">
                <a:lnSpc>
                  <a:spcPct val="120000"/>
                </a:lnSpc>
              </a:pPr>
              <a:endPara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>
                <a:lnSpc>
                  <a:spcPct val="120000"/>
                </a:lnSpc>
              </a:pPr>
              <a:endPara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9ED18539-D424-46F6-A709-3FE1F48A3933}"/>
                </a:ext>
              </a:extLst>
            </p:cNvPr>
            <p:cNvSpPr/>
            <p:nvPr/>
          </p:nvSpPr>
          <p:spPr>
            <a:xfrm>
              <a:off x="1025912" y="3813717"/>
              <a:ext cx="1918010" cy="100362"/>
            </a:xfrm>
            <a:prstGeom prst="rect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428AD20-0AB8-476B-BA1C-7BA58A1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微服务框架课程介绍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2D5AA-9C6F-4FFA-9B88-C2B4D3209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需要学习那些微服务知识？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6A323A4-C486-4F19-BB85-A0F4E1377A3E}"/>
              </a:ext>
            </a:extLst>
          </p:cNvPr>
          <p:cNvSpPr/>
          <p:nvPr/>
        </p:nvSpPr>
        <p:spPr>
          <a:xfrm>
            <a:off x="292963" y="1553591"/>
            <a:ext cx="3294022" cy="4864964"/>
          </a:xfrm>
          <a:prstGeom prst="ellipse">
            <a:avLst/>
          </a:prstGeom>
          <a:noFill/>
          <a:ln w="12700">
            <a:solidFill>
              <a:srgbClr val="AD2B2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rgbClr val="AD2B26"/>
                </a:solidFill>
              </a:rPr>
              <a:t>微服务技术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8217C2-1018-4FD3-BDB7-93717AA8E9EF}"/>
              </a:ext>
            </a:extLst>
          </p:cNvPr>
          <p:cNvSpPr txBox="1"/>
          <p:nvPr/>
        </p:nvSpPr>
        <p:spPr>
          <a:xfrm>
            <a:off x="927694" y="2977680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注册发现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D1D221B-3292-4965-8C61-5D782B2EF03C}"/>
              </a:ext>
            </a:extLst>
          </p:cNvPr>
          <p:cNvSpPr txBox="1"/>
          <p:nvPr/>
        </p:nvSpPr>
        <p:spPr>
          <a:xfrm>
            <a:off x="927694" y="3144608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远程调用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DD10E54-4C29-49E5-990A-2591BD02A981}"/>
              </a:ext>
            </a:extLst>
          </p:cNvPr>
          <p:cNvSpPr txBox="1"/>
          <p:nvPr/>
        </p:nvSpPr>
        <p:spPr>
          <a:xfrm>
            <a:off x="927694" y="3478465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网关路由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CFAF51E-543F-405D-A08E-F8655BB1FCA3}"/>
              </a:ext>
            </a:extLst>
          </p:cNvPr>
          <p:cNvSpPr txBox="1"/>
          <p:nvPr/>
        </p:nvSpPr>
        <p:spPr>
          <a:xfrm>
            <a:off x="927694" y="3311536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配置管理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EE8957E-A652-4518-9C98-3E8E4EF31C37}"/>
              </a:ext>
            </a:extLst>
          </p:cNvPr>
          <p:cNvSpPr txBox="1"/>
          <p:nvPr/>
        </p:nvSpPr>
        <p:spPr>
          <a:xfrm>
            <a:off x="2446855" y="3722994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流量控制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3BDB5E0-BDE2-4127-9E4F-8DD6E5EAF55C}"/>
              </a:ext>
            </a:extLst>
          </p:cNvPr>
          <p:cNvSpPr txBox="1"/>
          <p:nvPr/>
        </p:nvSpPr>
        <p:spPr>
          <a:xfrm>
            <a:off x="2446855" y="3888327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系统保护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CA48DDD-7E7E-4FB6-986B-D1001230C2FA}"/>
              </a:ext>
            </a:extLst>
          </p:cNvPr>
          <p:cNvSpPr txBox="1"/>
          <p:nvPr/>
        </p:nvSpPr>
        <p:spPr>
          <a:xfrm>
            <a:off x="2446855" y="4053660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熔断降级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4541B9F-999B-497B-8713-864A66592E40}"/>
              </a:ext>
            </a:extLst>
          </p:cNvPr>
          <p:cNvSpPr txBox="1"/>
          <p:nvPr/>
        </p:nvSpPr>
        <p:spPr>
          <a:xfrm>
            <a:off x="2446855" y="4218993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服务授权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65157DB-10ED-4E63-B026-B682CD9F0D5D}"/>
              </a:ext>
            </a:extLst>
          </p:cNvPr>
          <p:cNvSpPr/>
          <p:nvPr/>
        </p:nvSpPr>
        <p:spPr>
          <a:xfrm>
            <a:off x="6283575" y="1128238"/>
            <a:ext cx="3198205" cy="5192895"/>
          </a:xfrm>
          <a:prstGeom prst="ellipse">
            <a:avLst/>
          </a:prstGeom>
          <a:noFill/>
          <a:ln w="9525">
            <a:solidFill>
              <a:srgbClr val="AD2B26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rgbClr val="AD2B26"/>
                </a:solidFill>
              </a:rPr>
              <a:t>缓存技术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A1B269-267E-46D7-AC74-74219EA29A16}"/>
              </a:ext>
            </a:extLst>
          </p:cNvPr>
          <p:cNvSpPr txBox="1"/>
          <p:nvPr/>
        </p:nvSpPr>
        <p:spPr>
          <a:xfrm>
            <a:off x="6777476" y="2736338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数据结构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78CCC8A-8945-40BD-9740-FA4F1D074750}"/>
              </a:ext>
            </a:extLst>
          </p:cNvPr>
          <p:cNvSpPr txBox="1"/>
          <p:nvPr/>
        </p:nvSpPr>
        <p:spPr>
          <a:xfrm>
            <a:off x="6751828" y="3096116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缓存穿透、雪崩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CC265A8-09AF-4246-A17C-FF6574082B9A}"/>
              </a:ext>
            </a:extLst>
          </p:cNvPr>
          <p:cNvSpPr txBox="1"/>
          <p:nvPr/>
        </p:nvSpPr>
        <p:spPr>
          <a:xfrm>
            <a:off x="6687708" y="2916227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SpringDataRedis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2A14CE1-90E5-4E1F-92FD-F72B6ED2672B}"/>
              </a:ext>
            </a:extLst>
          </p:cNvPr>
          <p:cNvSpPr txBox="1"/>
          <p:nvPr/>
        </p:nvSpPr>
        <p:spPr>
          <a:xfrm>
            <a:off x="8201573" y="3683027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OpenResty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B56A4BD-82D3-4BA6-A035-91EA14017003}"/>
              </a:ext>
            </a:extLst>
          </p:cNvPr>
          <p:cNvSpPr txBox="1"/>
          <p:nvPr/>
        </p:nvSpPr>
        <p:spPr>
          <a:xfrm>
            <a:off x="8147875" y="4059287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缓存数据同步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92D863E-BEC0-4540-893C-779B017DBEE6}"/>
              </a:ext>
            </a:extLst>
          </p:cNvPr>
          <p:cNvSpPr txBox="1"/>
          <p:nvPr/>
        </p:nvSpPr>
        <p:spPr>
          <a:xfrm>
            <a:off x="8097379" y="4247417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Nginx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本地缓存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4982BDD-B3A3-40E5-B7B2-DB9C435E80F2}"/>
              </a:ext>
            </a:extLst>
          </p:cNvPr>
          <p:cNvSpPr txBox="1"/>
          <p:nvPr/>
        </p:nvSpPr>
        <p:spPr>
          <a:xfrm>
            <a:off x="8274512" y="3871157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多级缓存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1E6D003-53E9-4D70-B41D-B0D4F23A2684}"/>
              </a:ext>
            </a:extLst>
          </p:cNvPr>
          <p:cNvSpPr txBox="1"/>
          <p:nvPr/>
        </p:nvSpPr>
        <p:spPr>
          <a:xfrm>
            <a:off x="7412706" y="5579135"/>
            <a:ext cx="766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C90F1E7-44A3-47D7-ACAE-4081F09F6749}"/>
              </a:ext>
            </a:extLst>
          </p:cNvPr>
          <p:cNvSpPr txBox="1"/>
          <p:nvPr/>
        </p:nvSpPr>
        <p:spPr>
          <a:xfrm>
            <a:off x="7465605" y="5400459"/>
            <a:ext cx="660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Lua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脚本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EBCD7F6-0970-4293-9B25-672806136C00}"/>
              </a:ext>
            </a:extLst>
          </p:cNvPr>
          <p:cNvSpPr txBox="1"/>
          <p:nvPr/>
        </p:nvSpPr>
        <p:spPr>
          <a:xfrm>
            <a:off x="7387058" y="5043107"/>
            <a:ext cx="817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数据持久化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7BBA05B-3744-488E-9DA7-85233601E4AD}"/>
              </a:ext>
            </a:extLst>
          </p:cNvPr>
          <p:cNvSpPr txBox="1"/>
          <p:nvPr/>
        </p:nvSpPr>
        <p:spPr>
          <a:xfrm>
            <a:off x="7286069" y="5221783"/>
            <a:ext cx="1019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主从复制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C0E7DED-B509-4F72-A778-E5CBD7E90B69}"/>
              </a:ext>
            </a:extLst>
          </p:cNvPr>
          <p:cNvSpPr/>
          <p:nvPr/>
        </p:nvSpPr>
        <p:spPr>
          <a:xfrm>
            <a:off x="3935002" y="1544817"/>
            <a:ext cx="2212404" cy="4427609"/>
          </a:xfrm>
          <a:prstGeom prst="ellipse">
            <a:avLst/>
          </a:prstGeom>
          <a:noFill/>
          <a:ln w="12700">
            <a:solidFill>
              <a:srgbClr val="49504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异步通信技术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5435430-22F4-42D6-B542-17F1AACDF442}"/>
              </a:ext>
            </a:extLst>
          </p:cNvPr>
          <p:cNvSpPr txBox="1"/>
          <p:nvPr/>
        </p:nvSpPr>
        <p:spPr>
          <a:xfrm>
            <a:off x="4434417" y="3076191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MQ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消息模型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897FA7F-95D5-4F83-BF6C-75CC410D0250}"/>
              </a:ext>
            </a:extLst>
          </p:cNvPr>
          <p:cNvSpPr txBox="1"/>
          <p:nvPr/>
        </p:nvSpPr>
        <p:spPr>
          <a:xfrm>
            <a:off x="4407968" y="3420011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消息堆积问题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A9928D2-D9BA-44A6-B404-ADBFCB4F295D}"/>
              </a:ext>
            </a:extLst>
          </p:cNvPr>
          <p:cNvSpPr txBox="1"/>
          <p:nvPr/>
        </p:nvSpPr>
        <p:spPr>
          <a:xfrm>
            <a:off x="4408769" y="3248101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SpringAMQP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230D7EF-3F5A-4BC4-94A9-327D6CD5F8ED}"/>
              </a:ext>
            </a:extLst>
          </p:cNvPr>
          <p:cNvSpPr txBox="1"/>
          <p:nvPr/>
        </p:nvSpPr>
        <p:spPr>
          <a:xfrm>
            <a:off x="4742942" y="4413218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消息可靠性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C0E4BE3-7B49-4F21-98D1-78921477C77C}"/>
              </a:ext>
            </a:extLst>
          </p:cNvPr>
          <p:cNvSpPr txBox="1"/>
          <p:nvPr/>
        </p:nvSpPr>
        <p:spPr>
          <a:xfrm>
            <a:off x="4806261" y="4583039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镜像集群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AF111DB-309F-48AC-A04B-29156F100186}"/>
              </a:ext>
            </a:extLst>
          </p:cNvPr>
          <p:cNvSpPr txBox="1"/>
          <p:nvPr/>
        </p:nvSpPr>
        <p:spPr>
          <a:xfrm>
            <a:off x="4806261" y="4752860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延迟队列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50A2770-E98C-49FD-B54F-C9C58240E456}"/>
              </a:ext>
            </a:extLst>
          </p:cNvPr>
          <p:cNvSpPr txBox="1"/>
          <p:nvPr/>
        </p:nvSpPr>
        <p:spPr>
          <a:xfrm>
            <a:off x="4471286" y="3591921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数据持久化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4723E12-6697-4E51-ACCC-44F8DBA3A32F}"/>
              </a:ext>
            </a:extLst>
          </p:cNvPr>
          <p:cNvSpPr txBox="1"/>
          <p:nvPr/>
        </p:nvSpPr>
        <p:spPr>
          <a:xfrm>
            <a:off x="4742942" y="4922680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消息幂等性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470CADA-B81C-45C8-8E01-279FC3C1CF3C}"/>
              </a:ext>
            </a:extLst>
          </p:cNvPr>
          <p:cNvSpPr/>
          <p:nvPr/>
        </p:nvSpPr>
        <p:spPr>
          <a:xfrm>
            <a:off x="9587595" y="1427861"/>
            <a:ext cx="2121320" cy="2331901"/>
          </a:xfrm>
          <a:prstGeom prst="ellipse">
            <a:avLst/>
          </a:prstGeom>
          <a:noFill/>
          <a:ln w="12700">
            <a:solidFill>
              <a:srgbClr val="AD2B26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rgbClr val="AD2B26"/>
                </a:solidFill>
              </a:rPr>
              <a:t>搜索技术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EC3D3B5-5D6D-4FB1-8CEF-CF4523225CCD}"/>
              </a:ext>
            </a:extLst>
          </p:cNvPr>
          <p:cNvSpPr txBox="1"/>
          <p:nvPr/>
        </p:nvSpPr>
        <p:spPr>
          <a:xfrm>
            <a:off x="10308852" y="2600422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DSL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A66736D-2798-44B0-B2A0-AA6F86C0565E}"/>
              </a:ext>
            </a:extLst>
          </p:cNvPr>
          <p:cNvSpPr txBox="1"/>
          <p:nvPr/>
        </p:nvSpPr>
        <p:spPr>
          <a:xfrm>
            <a:off x="10208986" y="2942240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ES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集群状态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E7B858C-6F53-49BA-A404-3551921857CA}"/>
              </a:ext>
            </a:extLst>
          </p:cNvPr>
          <p:cNvSpPr txBox="1"/>
          <p:nvPr/>
        </p:nvSpPr>
        <p:spPr>
          <a:xfrm>
            <a:off x="10308852" y="2767324"/>
            <a:ext cx="63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RestAPI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0819EDF-FC75-43AC-8989-9FF35AA39A07}"/>
              </a:ext>
            </a:extLst>
          </p:cNvPr>
          <p:cNvSpPr txBox="1"/>
          <p:nvPr/>
        </p:nvSpPr>
        <p:spPr>
          <a:xfrm>
            <a:off x="10475886" y="3078467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3A6B0222-4482-44EA-B81C-346409DF00E8}"/>
              </a:ext>
            </a:extLst>
          </p:cNvPr>
          <p:cNvSpPr/>
          <p:nvPr/>
        </p:nvSpPr>
        <p:spPr>
          <a:xfrm>
            <a:off x="9472924" y="4155771"/>
            <a:ext cx="2121319" cy="2364570"/>
          </a:xfrm>
          <a:prstGeom prst="ellipse">
            <a:avLst/>
          </a:prstGeom>
          <a:noFill/>
          <a:ln w="9525">
            <a:solidFill>
              <a:srgbClr val="49504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DevOps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5CC72C6-3176-4132-9D43-3C5E71D9B2BE}"/>
              </a:ext>
            </a:extLst>
          </p:cNvPr>
          <p:cNvSpPr txBox="1"/>
          <p:nvPr/>
        </p:nvSpPr>
        <p:spPr>
          <a:xfrm>
            <a:off x="10137396" y="5266721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7CEEC2C-4C18-4B98-8E97-0814CBB0FEBF}"/>
              </a:ext>
            </a:extLst>
          </p:cNvPr>
          <p:cNvSpPr txBox="1"/>
          <p:nvPr/>
        </p:nvSpPr>
        <p:spPr>
          <a:xfrm>
            <a:off x="9979500" y="5604699"/>
            <a:ext cx="1173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DockerCompose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93D4A5A-6AA9-4E3B-B142-4C5C65E17F59}"/>
              </a:ext>
            </a:extLst>
          </p:cNvPr>
          <p:cNvSpPr txBox="1"/>
          <p:nvPr/>
        </p:nvSpPr>
        <p:spPr>
          <a:xfrm>
            <a:off x="10169456" y="5435710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Dockerfile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D517F64-7D39-421D-A837-811512A43978}"/>
              </a:ext>
            </a:extLst>
          </p:cNvPr>
          <p:cNvSpPr txBox="1"/>
          <p:nvPr/>
        </p:nvSpPr>
        <p:spPr>
          <a:xfrm>
            <a:off x="10416318" y="5773688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CE16F900-4621-4899-A982-6010E3500DA5}"/>
              </a:ext>
            </a:extLst>
          </p:cNvPr>
          <p:cNvSpPr txBox="1"/>
          <p:nvPr/>
        </p:nvSpPr>
        <p:spPr>
          <a:xfrm>
            <a:off x="7137350" y="3276005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C0C04DDD-18C7-480E-90C8-5054BC29F5E7}"/>
              </a:ext>
            </a:extLst>
          </p:cNvPr>
          <p:cNvGrpSpPr/>
          <p:nvPr/>
        </p:nvGrpSpPr>
        <p:grpSpPr>
          <a:xfrm>
            <a:off x="997739" y="4691310"/>
            <a:ext cx="1242340" cy="1193515"/>
            <a:chOff x="1025912" y="1973767"/>
            <a:chExt cx="1918010" cy="1940312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4319BAEA-1733-447C-ADD7-18A22732BB5F}"/>
                </a:ext>
              </a:extLst>
            </p:cNvPr>
            <p:cNvSpPr/>
            <p:nvPr/>
          </p:nvSpPr>
          <p:spPr>
            <a:xfrm>
              <a:off x="1025912" y="1973767"/>
              <a:ext cx="1918010" cy="19403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AD2B26"/>
              </a:solidFill>
            </a:ln>
            <a:effectLst>
              <a:outerShdw blurRad="50800" dist="50800" dir="5400000" sx="102000" sy="102000" rotWithShape="0">
                <a:srgbClr val="000000">
                  <a:alpha val="27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07 </a:t>
              </a:r>
              <a:r>
                <a:rPr lang="zh-CN" altLang="en-US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分布式事务</a:t>
              </a:r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3D0E7F27-3BC2-46A5-B62D-0F01C1582164}"/>
                </a:ext>
              </a:extLst>
            </p:cNvPr>
            <p:cNvSpPr/>
            <p:nvPr/>
          </p:nvSpPr>
          <p:spPr>
            <a:xfrm>
              <a:off x="1025912" y="3813717"/>
              <a:ext cx="1918010" cy="10036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06" name="文本框 105">
            <a:extLst>
              <a:ext uri="{FF2B5EF4-FFF2-40B4-BE49-F238E27FC236}">
                <a16:creationId xmlns:a16="http://schemas.microsoft.com/office/drawing/2014/main" id="{9F844614-F906-4453-A035-F49469414523}"/>
              </a:ext>
            </a:extLst>
          </p:cNvPr>
          <p:cNvSpPr txBox="1"/>
          <p:nvPr/>
        </p:nvSpPr>
        <p:spPr>
          <a:xfrm>
            <a:off x="1215970" y="5058188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分布式事务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ADF8A2F1-3B7D-4F63-9558-4E2B7AFB78D5}"/>
              </a:ext>
            </a:extLst>
          </p:cNvPr>
          <p:cNvSpPr txBox="1"/>
          <p:nvPr/>
        </p:nvSpPr>
        <p:spPr>
          <a:xfrm>
            <a:off x="1295319" y="5233360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TCC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模型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65A8ACE-4D73-443E-B6C5-43793B2A0082}"/>
              </a:ext>
            </a:extLst>
          </p:cNvPr>
          <p:cNvSpPr txBox="1"/>
          <p:nvPr/>
        </p:nvSpPr>
        <p:spPr>
          <a:xfrm>
            <a:off x="1329783" y="5408532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AT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模型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96F8C35-2BD0-4464-A833-5542215ABC67}"/>
              </a:ext>
            </a:extLst>
          </p:cNvPr>
          <p:cNvSpPr txBox="1"/>
          <p:nvPr/>
        </p:nvSpPr>
        <p:spPr>
          <a:xfrm>
            <a:off x="1351638" y="5583705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Seata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2161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8AD20-0AB8-476B-BA1C-7BA58A1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微服务框架课程介绍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2D5AA-9C6F-4FFA-9B88-C2B4D3209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需要学习那些微服务知识？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6A323A4-C486-4F19-BB85-A0F4E1377A3E}"/>
              </a:ext>
            </a:extLst>
          </p:cNvPr>
          <p:cNvSpPr/>
          <p:nvPr/>
        </p:nvSpPr>
        <p:spPr>
          <a:xfrm>
            <a:off x="292963" y="1553591"/>
            <a:ext cx="3294022" cy="4864964"/>
          </a:xfrm>
          <a:prstGeom prst="ellipse">
            <a:avLst/>
          </a:prstGeom>
          <a:noFill/>
          <a:ln w="12700">
            <a:solidFill>
              <a:srgbClr val="AD2B2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rgbClr val="AD2B26"/>
                </a:solidFill>
              </a:rPr>
              <a:t>微服务技术</a:t>
            </a:r>
            <a:endParaRPr lang="en-US" altLang="zh-CN">
              <a:solidFill>
                <a:srgbClr val="AD2B26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D9531E3-7CE2-422F-A62C-5683DB3187AF}"/>
              </a:ext>
            </a:extLst>
          </p:cNvPr>
          <p:cNvGrpSpPr/>
          <p:nvPr/>
        </p:nvGrpSpPr>
        <p:grpSpPr>
          <a:xfrm>
            <a:off x="669940" y="2626209"/>
            <a:ext cx="1245086" cy="1195384"/>
            <a:chOff x="669940" y="2626209"/>
            <a:chExt cx="1245086" cy="1195384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A99B2AD1-F894-46B0-A10A-EBA7B1333771}"/>
                </a:ext>
              </a:extLst>
            </p:cNvPr>
            <p:cNvGrpSpPr/>
            <p:nvPr/>
          </p:nvGrpSpPr>
          <p:grpSpPr>
            <a:xfrm>
              <a:off x="669940" y="2626209"/>
              <a:ext cx="1245086" cy="1195384"/>
              <a:chOff x="1025912" y="1973767"/>
              <a:chExt cx="1918010" cy="1940312"/>
            </a:xfrm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84138301-944E-4030-BE9C-CA8B985452C5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49504F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01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微服务治理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0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</a:p>
              <a:p>
                <a:pPr algn="ctr">
                  <a:lnSpc>
                    <a:spcPct val="120000"/>
                  </a:lnSpc>
                </a:pP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9ED18539-D424-46F6-A709-3FE1F48A3933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495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68217C2-1018-4FD3-BDB7-93717AA8E9EF}"/>
                </a:ext>
              </a:extLst>
            </p:cNvPr>
            <p:cNvSpPr txBox="1"/>
            <p:nvPr/>
          </p:nvSpPr>
          <p:spPr>
            <a:xfrm>
              <a:off x="927694" y="2977680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注册发现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D1D221B-3292-4965-8C61-5D782B2EF03C}"/>
                </a:ext>
              </a:extLst>
            </p:cNvPr>
            <p:cNvSpPr txBox="1"/>
            <p:nvPr/>
          </p:nvSpPr>
          <p:spPr>
            <a:xfrm>
              <a:off x="927694" y="3144608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远程调用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DD10E54-4C29-49E5-990A-2591BD02A981}"/>
                </a:ext>
              </a:extLst>
            </p:cNvPr>
            <p:cNvSpPr txBox="1"/>
            <p:nvPr/>
          </p:nvSpPr>
          <p:spPr>
            <a:xfrm>
              <a:off x="927694" y="3478465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网关路由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CFAF51E-543F-405D-A08E-F8655BB1FCA3}"/>
                </a:ext>
              </a:extLst>
            </p:cNvPr>
            <p:cNvSpPr txBox="1"/>
            <p:nvPr/>
          </p:nvSpPr>
          <p:spPr>
            <a:xfrm>
              <a:off x="927694" y="3311536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配置管理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8CE25E87-9797-48BC-A036-B909B27E075F}"/>
              </a:ext>
            </a:extLst>
          </p:cNvPr>
          <p:cNvGrpSpPr/>
          <p:nvPr/>
        </p:nvGrpSpPr>
        <p:grpSpPr>
          <a:xfrm>
            <a:off x="2177369" y="3359367"/>
            <a:ext cx="1242340" cy="1193515"/>
            <a:chOff x="2177369" y="3359367"/>
            <a:chExt cx="1242340" cy="119351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EA9CF96-7568-4FB6-A034-B68493234627}"/>
                </a:ext>
              </a:extLst>
            </p:cNvPr>
            <p:cNvGrpSpPr/>
            <p:nvPr/>
          </p:nvGrpSpPr>
          <p:grpSpPr>
            <a:xfrm>
              <a:off x="2177369" y="3359367"/>
              <a:ext cx="1242340" cy="1193515"/>
              <a:chOff x="1025912" y="1973767"/>
              <a:chExt cx="1918010" cy="1940312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E130026D-F7D2-4517-AE57-6024FD9DF816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AD2B26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06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微服务保护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AEBF03A3-8962-4044-9C7F-0A9B5952E370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EE8957E-A652-4518-9C98-3E8E4EF31C37}"/>
                </a:ext>
              </a:extLst>
            </p:cNvPr>
            <p:cNvSpPr txBox="1"/>
            <p:nvPr/>
          </p:nvSpPr>
          <p:spPr>
            <a:xfrm>
              <a:off x="2446855" y="3722994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流量控制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3BDB5E0-BDE2-4127-9E4F-8DD6E5EAF55C}"/>
                </a:ext>
              </a:extLst>
            </p:cNvPr>
            <p:cNvSpPr txBox="1"/>
            <p:nvPr/>
          </p:nvSpPr>
          <p:spPr>
            <a:xfrm>
              <a:off x="2446855" y="3888327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系统保护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CA48DDD-7E7E-4FB6-986B-D1001230C2FA}"/>
                </a:ext>
              </a:extLst>
            </p:cNvPr>
            <p:cNvSpPr txBox="1"/>
            <p:nvPr/>
          </p:nvSpPr>
          <p:spPr>
            <a:xfrm>
              <a:off x="2446855" y="4053660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熔断降级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4541B9F-999B-497B-8713-864A66592E40}"/>
                </a:ext>
              </a:extLst>
            </p:cNvPr>
            <p:cNvSpPr txBox="1"/>
            <p:nvPr/>
          </p:nvSpPr>
          <p:spPr>
            <a:xfrm>
              <a:off x="2446855" y="4218993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服务授权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4" name="椭圆 13">
            <a:extLst>
              <a:ext uri="{FF2B5EF4-FFF2-40B4-BE49-F238E27FC236}">
                <a16:creationId xmlns:a16="http://schemas.microsoft.com/office/drawing/2014/main" id="{D65157DB-10ED-4E63-B026-B682CD9F0D5D}"/>
              </a:ext>
            </a:extLst>
          </p:cNvPr>
          <p:cNvSpPr/>
          <p:nvPr/>
        </p:nvSpPr>
        <p:spPr>
          <a:xfrm>
            <a:off x="6283575" y="1128238"/>
            <a:ext cx="3198205" cy="5192895"/>
          </a:xfrm>
          <a:prstGeom prst="ellipse">
            <a:avLst/>
          </a:prstGeom>
          <a:noFill/>
          <a:ln w="9525">
            <a:solidFill>
              <a:srgbClr val="AD2B26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rgbClr val="AD2B26"/>
                </a:solidFill>
              </a:rPr>
              <a:t>缓存技术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BCC1446-5077-480E-AC75-57C1BE6D82EB}"/>
              </a:ext>
            </a:extLst>
          </p:cNvPr>
          <p:cNvGrpSpPr/>
          <p:nvPr/>
        </p:nvGrpSpPr>
        <p:grpSpPr>
          <a:xfrm>
            <a:off x="7998947" y="3359367"/>
            <a:ext cx="1242340" cy="1193515"/>
            <a:chOff x="7998947" y="3359367"/>
            <a:chExt cx="1242340" cy="1193515"/>
          </a:xfrm>
        </p:grpSpPr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18F2FBBF-39DC-43D0-A760-A9437BD3466C}"/>
                </a:ext>
              </a:extLst>
            </p:cNvPr>
            <p:cNvGrpSpPr/>
            <p:nvPr/>
          </p:nvGrpSpPr>
          <p:grpSpPr>
            <a:xfrm>
              <a:off x="7998947" y="3359367"/>
              <a:ext cx="1242340" cy="1193515"/>
              <a:chOff x="1025912" y="1973767"/>
              <a:chExt cx="1918010" cy="1940312"/>
            </a:xfrm>
          </p:grpSpPr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0C997C54-B746-4D67-8D35-4EB31F3099A5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AD2B26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08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多级缓存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5633364A-77CB-4BC1-BA40-1D5518079B30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2A14CE1-90E5-4E1F-92FD-F72B6ED2672B}"/>
                </a:ext>
              </a:extLst>
            </p:cNvPr>
            <p:cNvSpPr txBox="1"/>
            <p:nvPr/>
          </p:nvSpPr>
          <p:spPr>
            <a:xfrm>
              <a:off x="8201573" y="3683027"/>
              <a:ext cx="8370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OpenResty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B56A4BD-82D3-4BA6-A035-91EA14017003}"/>
                </a:ext>
              </a:extLst>
            </p:cNvPr>
            <p:cNvSpPr txBox="1"/>
            <p:nvPr/>
          </p:nvSpPr>
          <p:spPr>
            <a:xfrm>
              <a:off x="8147875" y="4059287"/>
              <a:ext cx="9444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缓存数据同步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92D863E-BEC0-4540-893C-779B017DBEE6}"/>
                </a:ext>
              </a:extLst>
            </p:cNvPr>
            <p:cNvSpPr txBox="1"/>
            <p:nvPr/>
          </p:nvSpPr>
          <p:spPr>
            <a:xfrm>
              <a:off x="8097379" y="4247417"/>
              <a:ext cx="10454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Nginx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本地缓存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4982BDD-B3A3-40E5-B7B2-DB9C435E80F2}"/>
                </a:ext>
              </a:extLst>
            </p:cNvPr>
            <p:cNvSpPr txBox="1"/>
            <p:nvPr/>
          </p:nvSpPr>
          <p:spPr>
            <a:xfrm>
              <a:off x="8274512" y="3871157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多级缓存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662D2CC-8ABC-44F5-B4A2-8991B48B73A5}"/>
              </a:ext>
            </a:extLst>
          </p:cNvPr>
          <p:cNvGrpSpPr/>
          <p:nvPr/>
        </p:nvGrpSpPr>
        <p:grpSpPr>
          <a:xfrm>
            <a:off x="7174814" y="4694523"/>
            <a:ext cx="1242340" cy="1193515"/>
            <a:chOff x="7174814" y="4694523"/>
            <a:chExt cx="1242340" cy="1193515"/>
          </a:xfrm>
        </p:grpSpPr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4778657C-A335-444A-B165-FDC55D916556}"/>
                </a:ext>
              </a:extLst>
            </p:cNvPr>
            <p:cNvGrpSpPr/>
            <p:nvPr/>
          </p:nvGrpSpPr>
          <p:grpSpPr>
            <a:xfrm>
              <a:off x="7174814" y="4694523"/>
              <a:ext cx="1242340" cy="1193515"/>
              <a:chOff x="1025912" y="1973767"/>
              <a:chExt cx="1918010" cy="1940312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20A65403-BBE5-49DB-90F8-30A88A3C80D5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AD2B26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09 Redis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集群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7F3FD7C4-2EA9-49E4-A553-49117A7F3A99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1E6D003-53E9-4D70-B41D-B0D4F23A2684}"/>
                </a:ext>
              </a:extLst>
            </p:cNvPr>
            <p:cNvSpPr txBox="1"/>
            <p:nvPr/>
          </p:nvSpPr>
          <p:spPr>
            <a:xfrm>
              <a:off x="7412706" y="5579135"/>
              <a:ext cx="7665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Redis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集群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C90F1E7-44A3-47D7-ACAE-4081F09F6749}"/>
                </a:ext>
              </a:extLst>
            </p:cNvPr>
            <p:cNvSpPr txBox="1"/>
            <p:nvPr/>
          </p:nvSpPr>
          <p:spPr>
            <a:xfrm>
              <a:off x="7465605" y="5400459"/>
              <a:ext cx="6607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Lua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脚本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EBCD7F6-0970-4293-9B25-672806136C00}"/>
                </a:ext>
              </a:extLst>
            </p:cNvPr>
            <p:cNvSpPr txBox="1"/>
            <p:nvPr/>
          </p:nvSpPr>
          <p:spPr>
            <a:xfrm>
              <a:off x="7387058" y="5043107"/>
              <a:ext cx="8178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数据持久化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7BBA05B-3744-488E-9DA7-85233601E4AD}"/>
                </a:ext>
              </a:extLst>
            </p:cNvPr>
            <p:cNvSpPr txBox="1"/>
            <p:nvPr/>
          </p:nvSpPr>
          <p:spPr>
            <a:xfrm>
              <a:off x="7286069" y="5221783"/>
              <a:ext cx="10198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Redis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主从复制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47" name="椭圆 46">
            <a:extLst>
              <a:ext uri="{FF2B5EF4-FFF2-40B4-BE49-F238E27FC236}">
                <a16:creationId xmlns:a16="http://schemas.microsoft.com/office/drawing/2014/main" id="{DC0E7DED-B509-4F72-A778-E5CBD7E90B69}"/>
              </a:ext>
            </a:extLst>
          </p:cNvPr>
          <p:cNvSpPr/>
          <p:nvPr/>
        </p:nvSpPr>
        <p:spPr>
          <a:xfrm>
            <a:off x="3935002" y="1544817"/>
            <a:ext cx="2212404" cy="4427609"/>
          </a:xfrm>
          <a:prstGeom prst="ellipse">
            <a:avLst/>
          </a:prstGeom>
          <a:noFill/>
          <a:ln w="12700">
            <a:solidFill>
              <a:srgbClr val="49504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异步通信技术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1004DB7-A0CD-4057-9570-6AB2C039C7FF}"/>
              </a:ext>
            </a:extLst>
          </p:cNvPr>
          <p:cNvGrpSpPr/>
          <p:nvPr/>
        </p:nvGrpSpPr>
        <p:grpSpPr>
          <a:xfrm>
            <a:off x="4227313" y="2713844"/>
            <a:ext cx="1245086" cy="1195384"/>
            <a:chOff x="4227313" y="2713844"/>
            <a:chExt cx="1245086" cy="1195384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3948DF8C-E6E1-42E3-A917-712103A065CE}"/>
                </a:ext>
              </a:extLst>
            </p:cNvPr>
            <p:cNvGrpSpPr/>
            <p:nvPr/>
          </p:nvGrpSpPr>
          <p:grpSpPr>
            <a:xfrm>
              <a:off x="4227313" y="2713844"/>
              <a:ext cx="1245086" cy="1195384"/>
              <a:chOff x="1025912" y="1973767"/>
              <a:chExt cx="1918010" cy="1940312"/>
            </a:xfrm>
          </p:grpSpPr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C63E1D9-6634-46D0-B052-39FD68D27D3B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49504F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03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异步通信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0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</a:p>
              <a:p>
                <a:pPr algn="ctr">
                  <a:lnSpc>
                    <a:spcPct val="120000"/>
                  </a:lnSpc>
                </a:pP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0242C5BD-1541-4037-A9C9-FCF819FA7E42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495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75435430-22F4-42D6-B542-17F1AACDF442}"/>
                </a:ext>
              </a:extLst>
            </p:cNvPr>
            <p:cNvSpPr txBox="1"/>
            <p:nvPr/>
          </p:nvSpPr>
          <p:spPr>
            <a:xfrm>
              <a:off x="4434417" y="3076191"/>
              <a:ext cx="8915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MQ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消息模型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897FA7F-95D5-4F83-BF6C-75CC410D0250}"/>
                </a:ext>
              </a:extLst>
            </p:cNvPr>
            <p:cNvSpPr txBox="1"/>
            <p:nvPr/>
          </p:nvSpPr>
          <p:spPr>
            <a:xfrm>
              <a:off x="4407968" y="3420011"/>
              <a:ext cx="9444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消息堆积问题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CA9928D2-D9BA-44A6-B404-ADBFCB4F295D}"/>
                </a:ext>
              </a:extLst>
            </p:cNvPr>
            <p:cNvSpPr txBox="1"/>
            <p:nvPr/>
          </p:nvSpPr>
          <p:spPr>
            <a:xfrm>
              <a:off x="4408769" y="3248101"/>
              <a:ext cx="9428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SpringAMQP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750A2770-E98C-49FD-B54F-C9C58240E456}"/>
                </a:ext>
              </a:extLst>
            </p:cNvPr>
            <p:cNvSpPr txBox="1"/>
            <p:nvPr/>
          </p:nvSpPr>
          <p:spPr>
            <a:xfrm>
              <a:off x="4471286" y="3591921"/>
              <a:ext cx="8178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数据持久化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D20F242-5256-4B2D-A803-28C4254F2531}"/>
              </a:ext>
            </a:extLst>
          </p:cNvPr>
          <p:cNvGrpSpPr/>
          <p:nvPr/>
        </p:nvGrpSpPr>
        <p:grpSpPr>
          <a:xfrm>
            <a:off x="4471286" y="4059287"/>
            <a:ext cx="1374207" cy="1193515"/>
            <a:chOff x="4471286" y="4059287"/>
            <a:chExt cx="1374207" cy="1193515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EB1703EF-43F3-445C-B87D-578A0E129DC6}"/>
                </a:ext>
              </a:extLst>
            </p:cNvPr>
            <p:cNvGrpSpPr/>
            <p:nvPr/>
          </p:nvGrpSpPr>
          <p:grpSpPr>
            <a:xfrm>
              <a:off x="4471286" y="4059287"/>
              <a:ext cx="1374207" cy="1193515"/>
              <a:chOff x="1025912" y="1973767"/>
              <a:chExt cx="1918010" cy="1940312"/>
            </a:xfrm>
          </p:grpSpPr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87BD4E96-D880-438A-B31A-F7E616EF602B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AD2B26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10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可靠消息服务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5C854B57-D747-48D0-8DDD-949EEC6F1508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230D7EF-3F5A-4BC4-94A9-327D6CD5F8ED}"/>
                </a:ext>
              </a:extLst>
            </p:cNvPr>
            <p:cNvSpPr txBox="1"/>
            <p:nvPr/>
          </p:nvSpPr>
          <p:spPr>
            <a:xfrm>
              <a:off x="4742942" y="4413218"/>
              <a:ext cx="8178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消息可靠性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C0E4BE3-7B49-4F21-98D1-78921477C77C}"/>
                </a:ext>
              </a:extLst>
            </p:cNvPr>
            <p:cNvSpPr txBox="1"/>
            <p:nvPr/>
          </p:nvSpPr>
          <p:spPr>
            <a:xfrm>
              <a:off x="4806261" y="4583039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镜像集群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AAF111DB-309F-48AC-A04B-29156F100186}"/>
                </a:ext>
              </a:extLst>
            </p:cNvPr>
            <p:cNvSpPr txBox="1"/>
            <p:nvPr/>
          </p:nvSpPr>
          <p:spPr>
            <a:xfrm>
              <a:off x="4806261" y="4752860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延迟队列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4723E12-6697-4E51-ACCC-44F8DBA3A32F}"/>
                </a:ext>
              </a:extLst>
            </p:cNvPr>
            <p:cNvSpPr txBox="1"/>
            <p:nvPr/>
          </p:nvSpPr>
          <p:spPr>
            <a:xfrm>
              <a:off x="4742942" y="4922680"/>
              <a:ext cx="8178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消息幂等性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35" name="椭圆 34">
            <a:extLst>
              <a:ext uri="{FF2B5EF4-FFF2-40B4-BE49-F238E27FC236}">
                <a16:creationId xmlns:a16="http://schemas.microsoft.com/office/drawing/2014/main" id="{C470CADA-B81C-45C8-8E01-279FC3C1CF3C}"/>
              </a:ext>
            </a:extLst>
          </p:cNvPr>
          <p:cNvSpPr/>
          <p:nvPr/>
        </p:nvSpPr>
        <p:spPr>
          <a:xfrm>
            <a:off x="9587595" y="1427861"/>
            <a:ext cx="2121320" cy="2331901"/>
          </a:xfrm>
          <a:prstGeom prst="ellipse">
            <a:avLst/>
          </a:prstGeom>
          <a:noFill/>
          <a:ln w="12700">
            <a:solidFill>
              <a:srgbClr val="AD2B26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rgbClr val="AD2B26"/>
                </a:solidFill>
              </a:rPr>
              <a:t>搜索技术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1632DCE-34A7-4DD0-B5C0-CCC06D022EE4}"/>
              </a:ext>
            </a:extLst>
          </p:cNvPr>
          <p:cNvGrpSpPr/>
          <p:nvPr/>
        </p:nvGrpSpPr>
        <p:grpSpPr>
          <a:xfrm>
            <a:off x="10019092" y="2198989"/>
            <a:ext cx="1245086" cy="1195384"/>
            <a:chOff x="10019092" y="2198989"/>
            <a:chExt cx="1245086" cy="1195384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73862B36-2904-42DF-93A5-8D3216EFEB76}"/>
                </a:ext>
              </a:extLst>
            </p:cNvPr>
            <p:cNvGrpSpPr/>
            <p:nvPr/>
          </p:nvGrpSpPr>
          <p:grpSpPr>
            <a:xfrm>
              <a:off x="10019092" y="2198989"/>
              <a:ext cx="1245086" cy="1195384"/>
              <a:chOff x="1025912" y="1973767"/>
              <a:chExt cx="1918010" cy="1940312"/>
            </a:xfrm>
          </p:grpSpPr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84A5B713-AD41-4A71-9A71-D5228D2CE4D4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49504F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05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分布式搜索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0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</a:p>
              <a:p>
                <a:pPr algn="ctr">
                  <a:lnSpc>
                    <a:spcPct val="120000"/>
                  </a:lnSpc>
                </a:pP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BC3F0507-08C9-4D36-9FA5-D351C66CCE9B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495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EC3D3B5-5D6D-4FB1-8CEF-CF4523225CCD}"/>
                </a:ext>
              </a:extLst>
            </p:cNvPr>
            <p:cNvSpPr txBox="1"/>
            <p:nvPr/>
          </p:nvSpPr>
          <p:spPr>
            <a:xfrm>
              <a:off x="10308852" y="2600422"/>
              <a:ext cx="6655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DSL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语句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A66736D-2798-44B0-B2A0-AA6F86C0565E}"/>
                </a:ext>
              </a:extLst>
            </p:cNvPr>
            <p:cNvSpPr txBox="1"/>
            <p:nvPr/>
          </p:nvSpPr>
          <p:spPr>
            <a:xfrm>
              <a:off x="10208986" y="29422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ES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集群状态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E7B858C-6F53-49BA-A404-3551921857CA}"/>
                </a:ext>
              </a:extLst>
            </p:cNvPr>
            <p:cNvSpPr txBox="1"/>
            <p:nvPr/>
          </p:nvSpPr>
          <p:spPr>
            <a:xfrm>
              <a:off x="10308852" y="2767324"/>
              <a:ext cx="638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RestAPI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0819EDF-FC75-43AC-8989-9FF35AA39A07}"/>
                </a:ext>
              </a:extLst>
            </p:cNvPr>
            <p:cNvSpPr txBox="1"/>
            <p:nvPr/>
          </p:nvSpPr>
          <p:spPr>
            <a:xfrm>
              <a:off x="10475886" y="3078467"/>
              <a:ext cx="300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...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63" name="椭圆 62">
            <a:extLst>
              <a:ext uri="{FF2B5EF4-FFF2-40B4-BE49-F238E27FC236}">
                <a16:creationId xmlns:a16="http://schemas.microsoft.com/office/drawing/2014/main" id="{3A6B0222-4482-44EA-B81C-346409DF00E8}"/>
              </a:ext>
            </a:extLst>
          </p:cNvPr>
          <p:cNvSpPr/>
          <p:nvPr/>
        </p:nvSpPr>
        <p:spPr>
          <a:xfrm>
            <a:off x="9472924" y="4155771"/>
            <a:ext cx="2121319" cy="2364570"/>
          </a:xfrm>
          <a:prstGeom prst="ellipse">
            <a:avLst/>
          </a:prstGeom>
          <a:noFill/>
          <a:ln w="9525">
            <a:solidFill>
              <a:srgbClr val="49504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DevOps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BDEDDF7-00FC-4647-86A3-2016C29300F0}"/>
              </a:ext>
            </a:extLst>
          </p:cNvPr>
          <p:cNvGrpSpPr/>
          <p:nvPr/>
        </p:nvGrpSpPr>
        <p:grpSpPr>
          <a:xfrm>
            <a:off x="9943816" y="4945359"/>
            <a:ext cx="1245086" cy="1195384"/>
            <a:chOff x="9943816" y="4945359"/>
            <a:chExt cx="1245086" cy="1195384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AF61440D-D42E-45AB-BA51-924C4E9BDB61}"/>
                </a:ext>
              </a:extLst>
            </p:cNvPr>
            <p:cNvGrpSpPr/>
            <p:nvPr/>
          </p:nvGrpSpPr>
          <p:grpSpPr>
            <a:xfrm>
              <a:off x="9943816" y="4945359"/>
              <a:ext cx="1245086" cy="1195384"/>
              <a:chOff x="1025912" y="1973767"/>
              <a:chExt cx="1918010" cy="1940312"/>
            </a:xfrm>
          </p:grpSpPr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FF5BEAA0-AA10-4CA2-9779-06E458F36F40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49504F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02 Docker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技术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0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</a:p>
              <a:p>
                <a:pPr algn="ctr">
                  <a:lnSpc>
                    <a:spcPct val="120000"/>
                  </a:lnSpc>
                </a:pP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8B72276-2CBC-4215-AD95-6E22D6E45136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495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5CC72C6-3176-4132-9D43-3C5E71D9B2BE}"/>
                </a:ext>
              </a:extLst>
            </p:cNvPr>
            <p:cNvSpPr txBox="1"/>
            <p:nvPr/>
          </p:nvSpPr>
          <p:spPr>
            <a:xfrm>
              <a:off x="10137396" y="526672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Docker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使用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C7CEEC2C-4C18-4B98-8E97-0814CBB0FEBF}"/>
                </a:ext>
              </a:extLst>
            </p:cNvPr>
            <p:cNvSpPr txBox="1"/>
            <p:nvPr/>
          </p:nvSpPr>
          <p:spPr>
            <a:xfrm>
              <a:off x="9979500" y="5604699"/>
              <a:ext cx="11737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DockerCompose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993D4A5A-6AA9-4E3B-B142-4C5C65E17F59}"/>
                </a:ext>
              </a:extLst>
            </p:cNvPr>
            <p:cNvSpPr txBox="1"/>
            <p:nvPr/>
          </p:nvSpPr>
          <p:spPr>
            <a:xfrm>
              <a:off x="10169456" y="5435710"/>
              <a:ext cx="7938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Dockerfile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2D517F64-7D39-421D-A837-811512A43978}"/>
                </a:ext>
              </a:extLst>
            </p:cNvPr>
            <p:cNvSpPr txBox="1"/>
            <p:nvPr/>
          </p:nvSpPr>
          <p:spPr>
            <a:xfrm>
              <a:off x="10416318" y="5773688"/>
              <a:ext cx="300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...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E8FD1A3-D393-4AC1-9E73-33D5FC02BA70}"/>
              </a:ext>
            </a:extLst>
          </p:cNvPr>
          <p:cNvGrpSpPr/>
          <p:nvPr/>
        </p:nvGrpSpPr>
        <p:grpSpPr>
          <a:xfrm>
            <a:off x="6658914" y="2376517"/>
            <a:ext cx="1245086" cy="1195384"/>
            <a:chOff x="6658914" y="2376517"/>
            <a:chExt cx="1245086" cy="1195384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F19DC9EC-CCD1-4F3A-90E3-CD3B43CAB72D}"/>
                </a:ext>
              </a:extLst>
            </p:cNvPr>
            <p:cNvGrpSpPr/>
            <p:nvPr/>
          </p:nvGrpSpPr>
          <p:grpSpPr>
            <a:xfrm>
              <a:off x="6658914" y="2376517"/>
              <a:ext cx="1245086" cy="1195384"/>
              <a:chOff x="1025912" y="1973767"/>
              <a:chExt cx="1918010" cy="1940312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D1F847D2-49D0-4B91-A398-263FDD8D945B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49504F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04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分布式缓存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0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</a:p>
              <a:p>
                <a:pPr algn="ctr">
                  <a:lnSpc>
                    <a:spcPct val="120000"/>
                  </a:lnSpc>
                </a:pP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06F2970D-7D1C-4EBC-8D57-943DB02C55C8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495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BA1B269-267E-46D7-AC74-74219EA29A16}"/>
                </a:ext>
              </a:extLst>
            </p:cNvPr>
            <p:cNvSpPr txBox="1"/>
            <p:nvPr/>
          </p:nvSpPr>
          <p:spPr>
            <a:xfrm>
              <a:off x="6777476" y="2736338"/>
              <a:ext cx="10198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Redis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数据结构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78CCC8A-8945-40BD-9740-FA4F1D074750}"/>
                </a:ext>
              </a:extLst>
            </p:cNvPr>
            <p:cNvSpPr txBox="1"/>
            <p:nvPr/>
          </p:nvSpPr>
          <p:spPr>
            <a:xfrm>
              <a:off x="6751828" y="3096116"/>
              <a:ext cx="10711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缓存穿透、雪崩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CC265A8-09AF-4246-A17C-FF6574082B9A}"/>
                </a:ext>
              </a:extLst>
            </p:cNvPr>
            <p:cNvSpPr txBox="1"/>
            <p:nvPr/>
          </p:nvSpPr>
          <p:spPr>
            <a:xfrm>
              <a:off x="6687708" y="2916227"/>
              <a:ext cx="11993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SpringDataRedis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CE16F900-4621-4899-A982-6010E3500DA5}"/>
                </a:ext>
              </a:extLst>
            </p:cNvPr>
            <p:cNvSpPr txBox="1"/>
            <p:nvPr/>
          </p:nvSpPr>
          <p:spPr>
            <a:xfrm>
              <a:off x="7137350" y="3276005"/>
              <a:ext cx="300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...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C5AFCB7-E894-4827-AB46-C20192B76929}"/>
              </a:ext>
            </a:extLst>
          </p:cNvPr>
          <p:cNvGrpSpPr/>
          <p:nvPr/>
        </p:nvGrpSpPr>
        <p:grpSpPr>
          <a:xfrm>
            <a:off x="997739" y="4691310"/>
            <a:ext cx="1242340" cy="1193515"/>
            <a:chOff x="997739" y="4691310"/>
            <a:chExt cx="1242340" cy="1193515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C0C04DDD-18C7-480E-90C8-5054BC29F5E7}"/>
                </a:ext>
              </a:extLst>
            </p:cNvPr>
            <p:cNvGrpSpPr/>
            <p:nvPr/>
          </p:nvGrpSpPr>
          <p:grpSpPr>
            <a:xfrm>
              <a:off x="997739" y="4691310"/>
              <a:ext cx="1242340" cy="1193515"/>
              <a:chOff x="1025912" y="1973767"/>
              <a:chExt cx="1918010" cy="1940312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4319BAEA-1733-447C-ADD7-18A22732BB5F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AD2B26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07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分布式事务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3D0E7F27-3BC2-46A5-B62D-0F01C1582164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9F844614-F906-4453-A035-F49469414523}"/>
                </a:ext>
              </a:extLst>
            </p:cNvPr>
            <p:cNvSpPr txBox="1"/>
            <p:nvPr/>
          </p:nvSpPr>
          <p:spPr>
            <a:xfrm>
              <a:off x="1215970" y="5058188"/>
              <a:ext cx="8178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分布式事务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ADF8A2F1-3B7D-4F63-9558-4E2B7AFB78D5}"/>
                </a:ext>
              </a:extLst>
            </p:cNvPr>
            <p:cNvSpPr txBox="1"/>
            <p:nvPr/>
          </p:nvSpPr>
          <p:spPr>
            <a:xfrm>
              <a:off x="1295319" y="5233360"/>
              <a:ext cx="6591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TCC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模型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065A8ACE-4D73-443E-B6C5-43793B2A0082}"/>
                </a:ext>
              </a:extLst>
            </p:cNvPr>
            <p:cNvSpPr txBox="1"/>
            <p:nvPr/>
          </p:nvSpPr>
          <p:spPr>
            <a:xfrm>
              <a:off x="1329783" y="5408532"/>
              <a:ext cx="5902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AT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模型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B96F8C35-2BD0-4464-A833-5542215ABC67}"/>
                </a:ext>
              </a:extLst>
            </p:cNvPr>
            <p:cNvSpPr txBox="1"/>
            <p:nvPr/>
          </p:nvSpPr>
          <p:spPr>
            <a:xfrm>
              <a:off x="1351638" y="5583705"/>
              <a:ext cx="5309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Seata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918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0CD27A6B-5885-4AAE-8CF2-2272FDD77E11}"/>
              </a:ext>
            </a:extLst>
          </p:cNvPr>
          <p:cNvSpPr/>
          <p:nvPr/>
        </p:nvSpPr>
        <p:spPr>
          <a:xfrm>
            <a:off x="0" y="4043336"/>
            <a:ext cx="12192000" cy="1988822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28B761AD-4972-4AF4-B32F-2B00B4E39704}"/>
              </a:ext>
            </a:extLst>
          </p:cNvPr>
          <p:cNvSpPr/>
          <p:nvPr/>
        </p:nvSpPr>
        <p:spPr>
          <a:xfrm>
            <a:off x="0" y="2059619"/>
            <a:ext cx="12192000" cy="198882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428AD20-0AB8-476B-BA1C-7BA58A1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微服务框架课程介绍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2D5AA-9C6F-4FFA-9B88-C2B4D3209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学习路径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D9531E3-7CE2-422F-A62C-5683DB3187AF}"/>
              </a:ext>
            </a:extLst>
          </p:cNvPr>
          <p:cNvGrpSpPr/>
          <p:nvPr/>
        </p:nvGrpSpPr>
        <p:grpSpPr>
          <a:xfrm>
            <a:off x="1017377" y="2432380"/>
            <a:ext cx="1245086" cy="1195384"/>
            <a:chOff x="669940" y="2626209"/>
            <a:chExt cx="1245086" cy="1195384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A99B2AD1-F894-46B0-A10A-EBA7B1333771}"/>
                </a:ext>
              </a:extLst>
            </p:cNvPr>
            <p:cNvGrpSpPr/>
            <p:nvPr/>
          </p:nvGrpSpPr>
          <p:grpSpPr>
            <a:xfrm>
              <a:off x="669940" y="2626209"/>
              <a:ext cx="1245086" cy="1195384"/>
              <a:chOff x="1025912" y="1973767"/>
              <a:chExt cx="1918010" cy="1940312"/>
            </a:xfrm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84138301-944E-4030-BE9C-CA8B985452C5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49504F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01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微服务治理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0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</a:p>
              <a:p>
                <a:pPr algn="ctr">
                  <a:lnSpc>
                    <a:spcPct val="120000"/>
                  </a:lnSpc>
                </a:pP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9ED18539-D424-46F6-A709-3FE1F48A3933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495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68217C2-1018-4FD3-BDB7-93717AA8E9EF}"/>
                </a:ext>
              </a:extLst>
            </p:cNvPr>
            <p:cNvSpPr txBox="1"/>
            <p:nvPr/>
          </p:nvSpPr>
          <p:spPr>
            <a:xfrm>
              <a:off x="927694" y="2977680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注册发现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D1D221B-3292-4965-8C61-5D782B2EF03C}"/>
                </a:ext>
              </a:extLst>
            </p:cNvPr>
            <p:cNvSpPr txBox="1"/>
            <p:nvPr/>
          </p:nvSpPr>
          <p:spPr>
            <a:xfrm>
              <a:off x="927694" y="3144608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远程调用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DD10E54-4C29-49E5-990A-2591BD02A981}"/>
                </a:ext>
              </a:extLst>
            </p:cNvPr>
            <p:cNvSpPr txBox="1"/>
            <p:nvPr/>
          </p:nvSpPr>
          <p:spPr>
            <a:xfrm>
              <a:off x="927694" y="3478465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网关路由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CFAF51E-543F-405D-A08E-F8655BB1FCA3}"/>
                </a:ext>
              </a:extLst>
            </p:cNvPr>
            <p:cNvSpPr txBox="1"/>
            <p:nvPr/>
          </p:nvSpPr>
          <p:spPr>
            <a:xfrm>
              <a:off x="927694" y="3311536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配置管理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8CE25E87-9797-48BC-A036-B909B27E075F}"/>
              </a:ext>
            </a:extLst>
          </p:cNvPr>
          <p:cNvGrpSpPr/>
          <p:nvPr/>
        </p:nvGrpSpPr>
        <p:grpSpPr>
          <a:xfrm>
            <a:off x="1370434" y="4425386"/>
            <a:ext cx="1242340" cy="1193515"/>
            <a:chOff x="2177369" y="3359367"/>
            <a:chExt cx="1242340" cy="119351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EA9CF96-7568-4FB6-A034-B68493234627}"/>
                </a:ext>
              </a:extLst>
            </p:cNvPr>
            <p:cNvGrpSpPr/>
            <p:nvPr/>
          </p:nvGrpSpPr>
          <p:grpSpPr>
            <a:xfrm>
              <a:off x="2177369" y="3359367"/>
              <a:ext cx="1242340" cy="1193515"/>
              <a:chOff x="1025912" y="1973767"/>
              <a:chExt cx="1918010" cy="1940312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E130026D-F7D2-4517-AE57-6024FD9DF816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AD2B26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06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微服务保护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AEBF03A3-8962-4044-9C7F-0A9B5952E370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EE8957E-A652-4518-9C98-3E8E4EF31C37}"/>
                </a:ext>
              </a:extLst>
            </p:cNvPr>
            <p:cNvSpPr txBox="1"/>
            <p:nvPr/>
          </p:nvSpPr>
          <p:spPr>
            <a:xfrm>
              <a:off x="2446855" y="3722994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流量控制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3BDB5E0-BDE2-4127-9E4F-8DD6E5EAF55C}"/>
                </a:ext>
              </a:extLst>
            </p:cNvPr>
            <p:cNvSpPr txBox="1"/>
            <p:nvPr/>
          </p:nvSpPr>
          <p:spPr>
            <a:xfrm>
              <a:off x="2446855" y="3888327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系统保护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CA48DDD-7E7E-4FB6-986B-D1001230C2FA}"/>
                </a:ext>
              </a:extLst>
            </p:cNvPr>
            <p:cNvSpPr txBox="1"/>
            <p:nvPr/>
          </p:nvSpPr>
          <p:spPr>
            <a:xfrm>
              <a:off x="2446855" y="4053660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熔断降级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4541B9F-999B-497B-8713-864A66592E40}"/>
                </a:ext>
              </a:extLst>
            </p:cNvPr>
            <p:cNvSpPr txBox="1"/>
            <p:nvPr/>
          </p:nvSpPr>
          <p:spPr>
            <a:xfrm>
              <a:off x="2446855" y="4218993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服务授权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BCC1446-5077-480E-AC75-57C1BE6D82EB}"/>
              </a:ext>
            </a:extLst>
          </p:cNvPr>
          <p:cNvGrpSpPr/>
          <p:nvPr/>
        </p:nvGrpSpPr>
        <p:grpSpPr>
          <a:xfrm>
            <a:off x="5607532" y="4425386"/>
            <a:ext cx="1242340" cy="1193515"/>
            <a:chOff x="7998947" y="3359367"/>
            <a:chExt cx="1242340" cy="1193515"/>
          </a:xfrm>
        </p:grpSpPr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18F2FBBF-39DC-43D0-A760-A9437BD3466C}"/>
                </a:ext>
              </a:extLst>
            </p:cNvPr>
            <p:cNvGrpSpPr/>
            <p:nvPr/>
          </p:nvGrpSpPr>
          <p:grpSpPr>
            <a:xfrm>
              <a:off x="7998947" y="3359367"/>
              <a:ext cx="1242340" cy="1193515"/>
              <a:chOff x="1025912" y="1973767"/>
              <a:chExt cx="1918010" cy="1940312"/>
            </a:xfrm>
          </p:grpSpPr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0C997C54-B746-4D67-8D35-4EB31F3099A5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AD2B26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08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多级缓存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5633364A-77CB-4BC1-BA40-1D5518079B30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2A14CE1-90E5-4E1F-92FD-F72B6ED2672B}"/>
                </a:ext>
              </a:extLst>
            </p:cNvPr>
            <p:cNvSpPr txBox="1"/>
            <p:nvPr/>
          </p:nvSpPr>
          <p:spPr>
            <a:xfrm>
              <a:off x="8201573" y="3683027"/>
              <a:ext cx="8370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OpenResty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B56A4BD-82D3-4BA6-A035-91EA14017003}"/>
                </a:ext>
              </a:extLst>
            </p:cNvPr>
            <p:cNvSpPr txBox="1"/>
            <p:nvPr/>
          </p:nvSpPr>
          <p:spPr>
            <a:xfrm>
              <a:off x="8147875" y="4059287"/>
              <a:ext cx="9444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缓存数据同步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92D863E-BEC0-4540-893C-779B017DBEE6}"/>
                </a:ext>
              </a:extLst>
            </p:cNvPr>
            <p:cNvSpPr txBox="1"/>
            <p:nvPr/>
          </p:nvSpPr>
          <p:spPr>
            <a:xfrm>
              <a:off x="8097379" y="4247417"/>
              <a:ext cx="10454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Nginx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本地缓存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4982BDD-B3A3-40E5-B7B2-DB9C435E80F2}"/>
                </a:ext>
              </a:extLst>
            </p:cNvPr>
            <p:cNvSpPr txBox="1"/>
            <p:nvPr/>
          </p:nvSpPr>
          <p:spPr>
            <a:xfrm>
              <a:off x="8274512" y="3871157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多级缓存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662D2CC-8ABC-44F5-B4A2-8991B48B73A5}"/>
              </a:ext>
            </a:extLst>
          </p:cNvPr>
          <p:cNvGrpSpPr/>
          <p:nvPr/>
        </p:nvGrpSpPr>
        <p:grpSpPr>
          <a:xfrm>
            <a:off x="7726081" y="4425386"/>
            <a:ext cx="1242340" cy="1193515"/>
            <a:chOff x="7174814" y="4694523"/>
            <a:chExt cx="1242340" cy="1193515"/>
          </a:xfrm>
        </p:grpSpPr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4778657C-A335-444A-B165-FDC55D916556}"/>
                </a:ext>
              </a:extLst>
            </p:cNvPr>
            <p:cNvGrpSpPr/>
            <p:nvPr/>
          </p:nvGrpSpPr>
          <p:grpSpPr>
            <a:xfrm>
              <a:off x="7174814" y="4694523"/>
              <a:ext cx="1242340" cy="1193515"/>
              <a:chOff x="1025912" y="1973767"/>
              <a:chExt cx="1918010" cy="1940312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20A65403-BBE5-49DB-90F8-30A88A3C80D5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AD2B26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09 Redis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集群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7F3FD7C4-2EA9-49E4-A553-49117A7F3A99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1E6D003-53E9-4D70-B41D-B0D4F23A2684}"/>
                </a:ext>
              </a:extLst>
            </p:cNvPr>
            <p:cNvSpPr txBox="1"/>
            <p:nvPr/>
          </p:nvSpPr>
          <p:spPr>
            <a:xfrm>
              <a:off x="7412706" y="5579135"/>
              <a:ext cx="7665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Redis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集群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C90F1E7-44A3-47D7-ACAE-4081F09F6749}"/>
                </a:ext>
              </a:extLst>
            </p:cNvPr>
            <p:cNvSpPr txBox="1"/>
            <p:nvPr/>
          </p:nvSpPr>
          <p:spPr>
            <a:xfrm>
              <a:off x="7465605" y="5400459"/>
              <a:ext cx="6607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Lua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脚本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EBCD7F6-0970-4293-9B25-672806136C00}"/>
                </a:ext>
              </a:extLst>
            </p:cNvPr>
            <p:cNvSpPr txBox="1"/>
            <p:nvPr/>
          </p:nvSpPr>
          <p:spPr>
            <a:xfrm>
              <a:off x="7387058" y="5043107"/>
              <a:ext cx="8178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数据持久化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7BBA05B-3744-488E-9DA7-85233601E4AD}"/>
                </a:ext>
              </a:extLst>
            </p:cNvPr>
            <p:cNvSpPr txBox="1"/>
            <p:nvPr/>
          </p:nvSpPr>
          <p:spPr>
            <a:xfrm>
              <a:off x="7286069" y="5221783"/>
              <a:ext cx="10198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Redis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主从复制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1004DB7-A0CD-4057-9570-6AB2C039C7FF}"/>
              </a:ext>
            </a:extLst>
          </p:cNvPr>
          <p:cNvGrpSpPr/>
          <p:nvPr/>
        </p:nvGrpSpPr>
        <p:grpSpPr>
          <a:xfrm>
            <a:off x="5262667" y="2432380"/>
            <a:ext cx="1245086" cy="1195384"/>
            <a:chOff x="4227313" y="2713844"/>
            <a:chExt cx="1245086" cy="1195384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3948DF8C-E6E1-42E3-A917-712103A065CE}"/>
                </a:ext>
              </a:extLst>
            </p:cNvPr>
            <p:cNvGrpSpPr/>
            <p:nvPr/>
          </p:nvGrpSpPr>
          <p:grpSpPr>
            <a:xfrm>
              <a:off x="4227313" y="2713844"/>
              <a:ext cx="1245086" cy="1195384"/>
              <a:chOff x="1025912" y="1973767"/>
              <a:chExt cx="1918010" cy="1940312"/>
            </a:xfrm>
          </p:grpSpPr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C63E1D9-6634-46D0-B052-39FD68D27D3B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49504F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03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异步通信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0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</a:p>
              <a:p>
                <a:pPr algn="ctr">
                  <a:lnSpc>
                    <a:spcPct val="120000"/>
                  </a:lnSpc>
                </a:pP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0242C5BD-1541-4037-A9C9-FCF819FA7E42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495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75435430-22F4-42D6-B542-17F1AACDF442}"/>
                </a:ext>
              </a:extLst>
            </p:cNvPr>
            <p:cNvSpPr txBox="1"/>
            <p:nvPr/>
          </p:nvSpPr>
          <p:spPr>
            <a:xfrm>
              <a:off x="4434417" y="3076191"/>
              <a:ext cx="8915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MQ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消息模型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897FA7F-95D5-4F83-BF6C-75CC410D0250}"/>
                </a:ext>
              </a:extLst>
            </p:cNvPr>
            <p:cNvSpPr txBox="1"/>
            <p:nvPr/>
          </p:nvSpPr>
          <p:spPr>
            <a:xfrm>
              <a:off x="4407968" y="3420011"/>
              <a:ext cx="9444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消息堆积问题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CA9928D2-D9BA-44A6-B404-ADBFCB4F295D}"/>
                </a:ext>
              </a:extLst>
            </p:cNvPr>
            <p:cNvSpPr txBox="1"/>
            <p:nvPr/>
          </p:nvSpPr>
          <p:spPr>
            <a:xfrm>
              <a:off x="4408769" y="3248101"/>
              <a:ext cx="9428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SpringAMQP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750A2770-E98C-49FD-B54F-C9C58240E456}"/>
                </a:ext>
              </a:extLst>
            </p:cNvPr>
            <p:cNvSpPr txBox="1"/>
            <p:nvPr/>
          </p:nvSpPr>
          <p:spPr>
            <a:xfrm>
              <a:off x="4471286" y="3591921"/>
              <a:ext cx="8178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数据持久化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D20F242-5256-4B2D-A803-28C4254F2531}"/>
              </a:ext>
            </a:extLst>
          </p:cNvPr>
          <p:cNvGrpSpPr/>
          <p:nvPr/>
        </p:nvGrpSpPr>
        <p:grpSpPr>
          <a:xfrm>
            <a:off x="9844630" y="4425386"/>
            <a:ext cx="1374207" cy="1193515"/>
            <a:chOff x="4471286" y="4059287"/>
            <a:chExt cx="1374207" cy="1193515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EB1703EF-43F3-445C-B87D-578A0E129DC6}"/>
                </a:ext>
              </a:extLst>
            </p:cNvPr>
            <p:cNvGrpSpPr/>
            <p:nvPr/>
          </p:nvGrpSpPr>
          <p:grpSpPr>
            <a:xfrm>
              <a:off x="4471286" y="4059287"/>
              <a:ext cx="1374207" cy="1193515"/>
              <a:chOff x="1025912" y="1973767"/>
              <a:chExt cx="1918010" cy="1940312"/>
            </a:xfrm>
          </p:grpSpPr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87BD4E96-D880-438A-B31A-F7E616EF602B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AD2B26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10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可靠消息服务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5C854B57-D747-48D0-8DDD-949EEC6F1508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230D7EF-3F5A-4BC4-94A9-327D6CD5F8ED}"/>
                </a:ext>
              </a:extLst>
            </p:cNvPr>
            <p:cNvSpPr txBox="1"/>
            <p:nvPr/>
          </p:nvSpPr>
          <p:spPr>
            <a:xfrm>
              <a:off x="4742942" y="4413218"/>
              <a:ext cx="8178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消息可靠性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C0E4BE3-7B49-4F21-98D1-78921477C77C}"/>
                </a:ext>
              </a:extLst>
            </p:cNvPr>
            <p:cNvSpPr txBox="1"/>
            <p:nvPr/>
          </p:nvSpPr>
          <p:spPr>
            <a:xfrm>
              <a:off x="4806261" y="4583039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镜像集群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AAF111DB-309F-48AC-A04B-29156F100186}"/>
                </a:ext>
              </a:extLst>
            </p:cNvPr>
            <p:cNvSpPr txBox="1"/>
            <p:nvPr/>
          </p:nvSpPr>
          <p:spPr>
            <a:xfrm>
              <a:off x="4806261" y="4752860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延迟队列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4723E12-6697-4E51-ACCC-44F8DBA3A32F}"/>
                </a:ext>
              </a:extLst>
            </p:cNvPr>
            <p:cNvSpPr txBox="1"/>
            <p:nvPr/>
          </p:nvSpPr>
          <p:spPr>
            <a:xfrm>
              <a:off x="4742942" y="4922680"/>
              <a:ext cx="8178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消息幂等性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1632DCE-34A7-4DD0-B5C0-CCC06D022EE4}"/>
              </a:ext>
            </a:extLst>
          </p:cNvPr>
          <p:cNvGrpSpPr/>
          <p:nvPr/>
        </p:nvGrpSpPr>
        <p:grpSpPr>
          <a:xfrm>
            <a:off x="9507957" y="2432380"/>
            <a:ext cx="1245086" cy="1195384"/>
            <a:chOff x="10019092" y="2198989"/>
            <a:chExt cx="1245086" cy="1195384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73862B36-2904-42DF-93A5-8D3216EFEB76}"/>
                </a:ext>
              </a:extLst>
            </p:cNvPr>
            <p:cNvGrpSpPr/>
            <p:nvPr/>
          </p:nvGrpSpPr>
          <p:grpSpPr>
            <a:xfrm>
              <a:off x="10019092" y="2198989"/>
              <a:ext cx="1245086" cy="1195384"/>
              <a:chOff x="1025912" y="1973767"/>
              <a:chExt cx="1918010" cy="1940312"/>
            </a:xfrm>
          </p:grpSpPr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84A5B713-AD41-4A71-9A71-D5228D2CE4D4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49504F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05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分布式搜索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0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</a:p>
              <a:p>
                <a:pPr algn="ctr">
                  <a:lnSpc>
                    <a:spcPct val="120000"/>
                  </a:lnSpc>
                </a:pP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BC3F0507-08C9-4D36-9FA5-D351C66CCE9B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495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EC3D3B5-5D6D-4FB1-8CEF-CF4523225CCD}"/>
                </a:ext>
              </a:extLst>
            </p:cNvPr>
            <p:cNvSpPr txBox="1"/>
            <p:nvPr/>
          </p:nvSpPr>
          <p:spPr>
            <a:xfrm>
              <a:off x="10308852" y="2600422"/>
              <a:ext cx="6655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DSL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语句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A66736D-2798-44B0-B2A0-AA6F86C0565E}"/>
                </a:ext>
              </a:extLst>
            </p:cNvPr>
            <p:cNvSpPr txBox="1"/>
            <p:nvPr/>
          </p:nvSpPr>
          <p:spPr>
            <a:xfrm>
              <a:off x="10208986" y="29422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ES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集群状态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E7B858C-6F53-49BA-A404-3551921857CA}"/>
                </a:ext>
              </a:extLst>
            </p:cNvPr>
            <p:cNvSpPr txBox="1"/>
            <p:nvPr/>
          </p:nvSpPr>
          <p:spPr>
            <a:xfrm>
              <a:off x="10308852" y="2767324"/>
              <a:ext cx="638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RestAPI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0819EDF-FC75-43AC-8989-9FF35AA39A07}"/>
                </a:ext>
              </a:extLst>
            </p:cNvPr>
            <p:cNvSpPr txBox="1"/>
            <p:nvPr/>
          </p:nvSpPr>
          <p:spPr>
            <a:xfrm>
              <a:off x="10475886" y="3078467"/>
              <a:ext cx="300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...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BDEDDF7-00FC-4647-86A3-2016C29300F0}"/>
              </a:ext>
            </a:extLst>
          </p:cNvPr>
          <p:cNvGrpSpPr/>
          <p:nvPr/>
        </p:nvGrpSpPr>
        <p:grpSpPr>
          <a:xfrm>
            <a:off x="3140022" y="2432380"/>
            <a:ext cx="1245086" cy="1195384"/>
            <a:chOff x="9943816" y="4945359"/>
            <a:chExt cx="1245086" cy="1195384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AF61440D-D42E-45AB-BA51-924C4E9BDB61}"/>
                </a:ext>
              </a:extLst>
            </p:cNvPr>
            <p:cNvGrpSpPr/>
            <p:nvPr/>
          </p:nvGrpSpPr>
          <p:grpSpPr>
            <a:xfrm>
              <a:off x="9943816" y="4945359"/>
              <a:ext cx="1245086" cy="1195384"/>
              <a:chOff x="1025912" y="1973767"/>
              <a:chExt cx="1918010" cy="1940312"/>
            </a:xfrm>
          </p:grpSpPr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FF5BEAA0-AA10-4CA2-9779-06E458F36F40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49504F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02 Docker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技术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0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</a:p>
              <a:p>
                <a:pPr algn="ctr">
                  <a:lnSpc>
                    <a:spcPct val="120000"/>
                  </a:lnSpc>
                </a:pP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8B72276-2CBC-4215-AD95-6E22D6E45136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495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5CC72C6-3176-4132-9D43-3C5E71D9B2BE}"/>
                </a:ext>
              </a:extLst>
            </p:cNvPr>
            <p:cNvSpPr txBox="1"/>
            <p:nvPr/>
          </p:nvSpPr>
          <p:spPr>
            <a:xfrm>
              <a:off x="10137396" y="526672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Docker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使用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C7CEEC2C-4C18-4B98-8E97-0814CBB0FEBF}"/>
                </a:ext>
              </a:extLst>
            </p:cNvPr>
            <p:cNvSpPr txBox="1"/>
            <p:nvPr/>
          </p:nvSpPr>
          <p:spPr>
            <a:xfrm>
              <a:off x="9979500" y="5604699"/>
              <a:ext cx="11737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DockerCompose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993D4A5A-6AA9-4E3B-B142-4C5C65E17F59}"/>
                </a:ext>
              </a:extLst>
            </p:cNvPr>
            <p:cNvSpPr txBox="1"/>
            <p:nvPr/>
          </p:nvSpPr>
          <p:spPr>
            <a:xfrm>
              <a:off x="10169456" y="5435710"/>
              <a:ext cx="7938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Dockerfile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2D517F64-7D39-421D-A837-811512A43978}"/>
                </a:ext>
              </a:extLst>
            </p:cNvPr>
            <p:cNvSpPr txBox="1"/>
            <p:nvPr/>
          </p:nvSpPr>
          <p:spPr>
            <a:xfrm>
              <a:off x="10416318" y="5773688"/>
              <a:ext cx="300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...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E8FD1A3-D393-4AC1-9E73-33D5FC02BA70}"/>
              </a:ext>
            </a:extLst>
          </p:cNvPr>
          <p:cNvGrpSpPr/>
          <p:nvPr/>
        </p:nvGrpSpPr>
        <p:grpSpPr>
          <a:xfrm>
            <a:off x="7385312" y="2432380"/>
            <a:ext cx="1245086" cy="1195384"/>
            <a:chOff x="6658914" y="2376517"/>
            <a:chExt cx="1245086" cy="1195384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F19DC9EC-CCD1-4F3A-90E3-CD3B43CAB72D}"/>
                </a:ext>
              </a:extLst>
            </p:cNvPr>
            <p:cNvGrpSpPr/>
            <p:nvPr/>
          </p:nvGrpSpPr>
          <p:grpSpPr>
            <a:xfrm>
              <a:off x="6658914" y="2376517"/>
              <a:ext cx="1245086" cy="1195384"/>
              <a:chOff x="1025912" y="1973767"/>
              <a:chExt cx="1918010" cy="1940312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D1F847D2-49D0-4B91-A398-263FDD8D945B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49504F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04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分布式缓存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0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</a:p>
              <a:p>
                <a:pPr algn="ctr">
                  <a:lnSpc>
                    <a:spcPct val="120000"/>
                  </a:lnSpc>
                </a:pP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06F2970D-7D1C-4EBC-8D57-943DB02C55C8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495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BA1B269-267E-46D7-AC74-74219EA29A16}"/>
                </a:ext>
              </a:extLst>
            </p:cNvPr>
            <p:cNvSpPr txBox="1"/>
            <p:nvPr/>
          </p:nvSpPr>
          <p:spPr>
            <a:xfrm>
              <a:off x="6777476" y="2736338"/>
              <a:ext cx="10198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Redis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数据结构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78CCC8A-8945-40BD-9740-FA4F1D074750}"/>
                </a:ext>
              </a:extLst>
            </p:cNvPr>
            <p:cNvSpPr txBox="1"/>
            <p:nvPr/>
          </p:nvSpPr>
          <p:spPr>
            <a:xfrm>
              <a:off x="6751828" y="3096116"/>
              <a:ext cx="10711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缓存穿透、雪崩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CC265A8-09AF-4246-A17C-FF6574082B9A}"/>
                </a:ext>
              </a:extLst>
            </p:cNvPr>
            <p:cNvSpPr txBox="1"/>
            <p:nvPr/>
          </p:nvSpPr>
          <p:spPr>
            <a:xfrm>
              <a:off x="6687708" y="2916227"/>
              <a:ext cx="11993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SpringDataRedis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CE16F900-4621-4899-A982-6010E3500DA5}"/>
                </a:ext>
              </a:extLst>
            </p:cNvPr>
            <p:cNvSpPr txBox="1"/>
            <p:nvPr/>
          </p:nvSpPr>
          <p:spPr>
            <a:xfrm>
              <a:off x="7137350" y="3276005"/>
              <a:ext cx="300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...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C5AFCB7-E894-4827-AB46-C20192B76929}"/>
              </a:ext>
            </a:extLst>
          </p:cNvPr>
          <p:cNvGrpSpPr/>
          <p:nvPr/>
        </p:nvGrpSpPr>
        <p:grpSpPr>
          <a:xfrm>
            <a:off x="3488983" y="4425386"/>
            <a:ext cx="1242340" cy="1193515"/>
            <a:chOff x="997739" y="4691310"/>
            <a:chExt cx="1242340" cy="1193515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C0C04DDD-18C7-480E-90C8-5054BC29F5E7}"/>
                </a:ext>
              </a:extLst>
            </p:cNvPr>
            <p:cNvGrpSpPr/>
            <p:nvPr/>
          </p:nvGrpSpPr>
          <p:grpSpPr>
            <a:xfrm>
              <a:off x="997739" y="4691310"/>
              <a:ext cx="1242340" cy="1193515"/>
              <a:chOff x="1025912" y="1973767"/>
              <a:chExt cx="1918010" cy="1940312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4319BAEA-1733-447C-ADD7-18A22732BB5F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AD2B26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07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分布式事务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3D0E7F27-3BC2-46A5-B62D-0F01C1582164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9F844614-F906-4453-A035-F49469414523}"/>
                </a:ext>
              </a:extLst>
            </p:cNvPr>
            <p:cNvSpPr txBox="1"/>
            <p:nvPr/>
          </p:nvSpPr>
          <p:spPr>
            <a:xfrm>
              <a:off x="1215970" y="5058188"/>
              <a:ext cx="8178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分布式事务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ADF8A2F1-3B7D-4F63-9558-4E2B7AFB78D5}"/>
                </a:ext>
              </a:extLst>
            </p:cNvPr>
            <p:cNvSpPr txBox="1"/>
            <p:nvPr/>
          </p:nvSpPr>
          <p:spPr>
            <a:xfrm>
              <a:off x="1295319" y="5233360"/>
              <a:ext cx="6591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TCC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模型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065A8ACE-4D73-443E-B6C5-43793B2A0082}"/>
                </a:ext>
              </a:extLst>
            </p:cNvPr>
            <p:cNvSpPr txBox="1"/>
            <p:nvPr/>
          </p:nvSpPr>
          <p:spPr>
            <a:xfrm>
              <a:off x="1329783" y="5408532"/>
              <a:ext cx="5902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AT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模型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B96F8C35-2BD0-4464-A833-5542215ABC67}"/>
                </a:ext>
              </a:extLst>
            </p:cNvPr>
            <p:cNvSpPr txBox="1"/>
            <p:nvPr/>
          </p:nvSpPr>
          <p:spPr>
            <a:xfrm>
              <a:off x="1351638" y="5583705"/>
              <a:ext cx="5309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Seata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04" name="文本框 103">
            <a:extLst>
              <a:ext uri="{FF2B5EF4-FFF2-40B4-BE49-F238E27FC236}">
                <a16:creationId xmlns:a16="http://schemas.microsoft.com/office/drawing/2014/main" id="{44E76B97-6666-437E-8A6D-331A103396F7}"/>
              </a:ext>
            </a:extLst>
          </p:cNvPr>
          <p:cNvSpPr txBox="1"/>
          <p:nvPr/>
        </p:nvSpPr>
        <p:spPr>
          <a:xfrm>
            <a:off x="11319069" y="2587584"/>
            <a:ext cx="301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实用篇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B24E18A-7C0C-46F9-8E3E-7887135F8801}"/>
              </a:ext>
            </a:extLst>
          </p:cNvPr>
          <p:cNvSpPr txBox="1"/>
          <p:nvPr/>
        </p:nvSpPr>
        <p:spPr>
          <a:xfrm>
            <a:off x="450456" y="4533425"/>
            <a:ext cx="301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高级篇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9388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2" grpId="0" animBg="1"/>
      <p:bldP spid="104" grpId="0"/>
      <p:bldP spid="10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6A1BC8B-2499-4B65-B180-4C1B28C994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为什么学？</a:t>
            </a:r>
            <a:endParaRPr lang="en-US" altLang="zh-CN"/>
          </a:p>
          <a:p>
            <a:r>
              <a:rPr lang="zh-CN" altLang="en-US"/>
              <a:t>学哪些？</a:t>
            </a:r>
            <a:endParaRPr lang="en-US" altLang="zh-CN"/>
          </a:p>
          <a:p>
            <a:r>
              <a:rPr lang="zh-CN" altLang="en-US"/>
              <a:t>怎么学？</a:t>
            </a:r>
          </a:p>
        </p:txBody>
      </p:sp>
    </p:spTree>
    <p:extLst>
      <p:ext uri="{BB962C8B-B14F-4D97-AF65-F5344CB8AC3E}">
        <p14:creationId xmlns:p14="http://schemas.microsoft.com/office/powerpoint/2010/main" val="359729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8AD20-0AB8-476B-BA1C-7BA58A1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微服务框架课程介绍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2D5AA-9C6F-4FFA-9B88-C2B4D3209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为什么要学习微服务框架知识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858349F-8A15-4A7F-9844-AA7E890E6560}"/>
              </a:ext>
            </a:extLst>
          </p:cNvPr>
          <p:cNvGrpSpPr/>
          <p:nvPr/>
        </p:nvGrpSpPr>
        <p:grpSpPr>
          <a:xfrm>
            <a:off x="4839644" y="2420300"/>
            <a:ext cx="2623274" cy="2624725"/>
            <a:chOff x="5790691" y="1195100"/>
            <a:chExt cx="2623274" cy="2624725"/>
          </a:xfrm>
        </p:grpSpPr>
        <p:cxnSp>
          <p:nvCxnSpPr>
            <p:cNvPr id="63" name="直接连接符 26">
              <a:extLst>
                <a:ext uri="{FF2B5EF4-FFF2-40B4-BE49-F238E27FC236}">
                  <a16:creationId xmlns:a16="http://schemas.microsoft.com/office/drawing/2014/main" id="{846388E8-3E11-45F9-8D9F-9E17A0596B2D}"/>
                </a:ext>
              </a:extLst>
            </p:cNvPr>
            <p:cNvCxnSpPr/>
            <p:nvPr/>
          </p:nvCxnSpPr>
          <p:spPr>
            <a:xfrm flipV="1">
              <a:off x="7602913" y="2511925"/>
              <a:ext cx="16373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28">
              <a:extLst>
                <a:ext uri="{FF2B5EF4-FFF2-40B4-BE49-F238E27FC236}">
                  <a16:creationId xmlns:a16="http://schemas.microsoft.com/office/drawing/2014/main" id="{EEB347DA-04EC-4D53-ADF9-AFC810ED0AD6}"/>
                </a:ext>
              </a:extLst>
            </p:cNvPr>
            <p:cNvCxnSpPr/>
            <p:nvPr/>
          </p:nvCxnSpPr>
          <p:spPr>
            <a:xfrm flipH="1" flipV="1">
              <a:off x="6424444" y="2511925"/>
              <a:ext cx="18995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9B89645-BB0C-4EB0-82A1-4C7F7D9AC9FD}"/>
                </a:ext>
              </a:extLst>
            </p:cNvPr>
            <p:cNvGrpSpPr/>
            <p:nvPr/>
          </p:nvGrpSpPr>
          <p:grpSpPr>
            <a:xfrm>
              <a:off x="5790691" y="1195100"/>
              <a:ext cx="2623274" cy="2624725"/>
              <a:chOff x="5790691" y="1195100"/>
              <a:chExt cx="2623274" cy="2624725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7A072E49-4A2B-4F34-82B7-CB4ECF78C6B9}"/>
                  </a:ext>
                </a:extLst>
              </p:cNvPr>
              <p:cNvGrpSpPr/>
              <p:nvPr/>
            </p:nvGrpSpPr>
            <p:grpSpPr>
              <a:xfrm>
                <a:off x="5790691" y="1195100"/>
                <a:ext cx="2623274" cy="2624725"/>
                <a:chOff x="4784363" y="2555512"/>
                <a:chExt cx="2623274" cy="2624725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07EBA2AE-9F3A-40DA-B40F-BBA0F133D11C}"/>
                    </a:ext>
                  </a:extLst>
                </p:cNvPr>
                <p:cNvGrpSpPr/>
                <p:nvPr/>
              </p:nvGrpSpPr>
              <p:grpSpPr>
                <a:xfrm>
                  <a:off x="4784363" y="2555512"/>
                  <a:ext cx="2623274" cy="2624725"/>
                  <a:chOff x="4784363" y="2555512"/>
                  <a:chExt cx="2623274" cy="2624725"/>
                </a:xfrm>
              </p:grpSpPr>
              <p:sp>
                <p:nvSpPr>
                  <p:cNvPr id="58" name="îSḻïḍê">
                    <a:extLst>
                      <a:ext uri="{FF2B5EF4-FFF2-40B4-BE49-F238E27FC236}">
                        <a16:creationId xmlns:a16="http://schemas.microsoft.com/office/drawing/2014/main" id="{2754802E-6086-402A-B2CB-755A5168F9D9}"/>
                      </a:ext>
                    </a:extLst>
                  </p:cNvPr>
                  <p:cNvSpPr/>
                  <p:nvPr/>
                </p:nvSpPr>
                <p:spPr>
                  <a:xfrm>
                    <a:off x="5589511" y="3359935"/>
                    <a:ext cx="1018789" cy="1018789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>
                    <a:outerShdw blurRad="101600" dist="762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en-US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  <p:sp>
                <p:nvSpPr>
                  <p:cNvPr id="59" name="iSľiḑé">
                    <a:extLst>
                      <a:ext uri="{FF2B5EF4-FFF2-40B4-BE49-F238E27FC236}">
                        <a16:creationId xmlns:a16="http://schemas.microsoft.com/office/drawing/2014/main" id="{69A3971A-C131-47C8-9BD1-99C95328B7E9}"/>
                      </a:ext>
                    </a:extLst>
                  </p:cNvPr>
                  <p:cNvSpPr/>
                  <p:nvPr/>
                </p:nvSpPr>
                <p:spPr>
                  <a:xfrm>
                    <a:off x="5831252" y="3591444"/>
                    <a:ext cx="535308" cy="555772"/>
                  </a:xfrm>
                  <a:custGeom>
                    <a:avLst/>
                    <a:gdLst>
                      <a:gd name="connsiteX0" fmla="*/ 332623 w 583294"/>
                      <a:gd name="connsiteY0" fmla="*/ 296967 h 605593"/>
                      <a:gd name="connsiteX1" fmla="*/ 316983 w 583294"/>
                      <a:gd name="connsiteY1" fmla="*/ 302537 h 605593"/>
                      <a:gd name="connsiteX2" fmla="*/ 311624 w 583294"/>
                      <a:gd name="connsiteY2" fmla="*/ 308872 h 605593"/>
                      <a:gd name="connsiteX3" fmla="*/ 311624 w 583294"/>
                      <a:gd name="connsiteY3" fmla="*/ 325036 h 605593"/>
                      <a:gd name="connsiteX4" fmla="*/ 309108 w 583294"/>
                      <a:gd name="connsiteY4" fmla="*/ 326784 h 605593"/>
                      <a:gd name="connsiteX5" fmla="*/ 307467 w 583294"/>
                      <a:gd name="connsiteY5" fmla="*/ 331698 h 605593"/>
                      <a:gd name="connsiteX6" fmla="*/ 311077 w 583294"/>
                      <a:gd name="connsiteY6" fmla="*/ 366102 h 605593"/>
                      <a:gd name="connsiteX7" fmla="*/ 315780 w 583294"/>
                      <a:gd name="connsiteY7" fmla="*/ 371673 h 605593"/>
                      <a:gd name="connsiteX8" fmla="*/ 317530 w 583294"/>
                      <a:gd name="connsiteY8" fmla="*/ 371891 h 605593"/>
                      <a:gd name="connsiteX9" fmla="*/ 322670 w 583294"/>
                      <a:gd name="connsiteY9" fmla="*/ 369379 h 605593"/>
                      <a:gd name="connsiteX10" fmla="*/ 340826 w 583294"/>
                      <a:gd name="connsiteY10" fmla="*/ 345242 h 605593"/>
                      <a:gd name="connsiteX11" fmla="*/ 342139 w 583294"/>
                      <a:gd name="connsiteY11" fmla="*/ 341310 h 605593"/>
                      <a:gd name="connsiteX12" fmla="*/ 342139 w 583294"/>
                      <a:gd name="connsiteY12" fmla="*/ 302646 h 605593"/>
                      <a:gd name="connsiteX13" fmla="*/ 339076 w 583294"/>
                      <a:gd name="connsiteY13" fmla="*/ 297076 h 605593"/>
                      <a:gd name="connsiteX14" fmla="*/ 332623 w 583294"/>
                      <a:gd name="connsiteY14" fmla="*/ 296967 h 605593"/>
                      <a:gd name="connsiteX15" fmla="*/ 250702 w 583294"/>
                      <a:gd name="connsiteY15" fmla="*/ 296967 h 605593"/>
                      <a:gd name="connsiteX16" fmla="*/ 244249 w 583294"/>
                      <a:gd name="connsiteY16" fmla="*/ 297076 h 605593"/>
                      <a:gd name="connsiteX17" fmla="*/ 241187 w 583294"/>
                      <a:gd name="connsiteY17" fmla="*/ 302646 h 605593"/>
                      <a:gd name="connsiteX18" fmla="*/ 241077 w 583294"/>
                      <a:gd name="connsiteY18" fmla="*/ 341310 h 605593"/>
                      <a:gd name="connsiteX19" fmla="*/ 242390 w 583294"/>
                      <a:gd name="connsiteY19" fmla="*/ 345242 h 605593"/>
                      <a:gd name="connsiteX20" fmla="*/ 260655 w 583294"/>
                      <a:gd name="connsiteY20" fmla="*/ 369379 h 605593"/>
                      <a:gd name="connsiteX21" fmla="*/ 265796 w 583294"/>
                      <a:gd name="connsiteY21" fmla="*/ 371891 h 605593"/>
                      <a:gd name="connsiteX22" fmla="*/ 267546 w 583294"/>
                      <a:gd name="connsiteY22" fmla="*/ 371673 h 605593"/>
                      <a:gd name="connsiteX23" fmla="*/ 272249 w 583294"/>
                      <a:gd name="connsiteY23" fmla="*/ 366102 h 605593"/>
                      <a:gd name="connsiteX24" fmla="*/ 275858 w 583294"/>
                      <a:gd name="connsiteY24" fmla="*/ 331698 h 605593"/>
                      <a:gd name="connsiteX25" fmla="*/ 274218 w 583294"/>
                      <a:gd name="connsiteY25" fmla="*/ 326674 h 605593"/>
                      <a:gd name="connsiteX26" fmla="*/ 271702 w 583294"/>
                      <a:gd name="connsiteY26" fmla="*/ 325036 h 605593"/>
                      <a:gd name="connsiteX27" fmla="*/ 271702 w 583294"/>
                      <a:gd name="connsiteY27" fmla="*/ 308872 h 605593"/>
                      <a:gd name="connsiteX28" fmla="*/ 266343 w 583294"/>
                      <a:gd name="connsiteY28" fmla="*/ 302537 h 605593"/>
                      <a:gd name="connsiteX29" fmla="*/ 250702 w 583294"/>
                      <a:gd name="connsiteY29" fmla="*/ 296967 h 605593"/>
                      <a:gd name="connsiteX30" fmla="*/ 30625 w 583294"/>
                      <a:gd name="connsiteY30" fmla="*/ 270619 h 605593"/>
                      <a:gd name="connsiteX31" fmla="*/ 94718 w 583294"/>
                      <a:gd name="connsiteY31" fmla="*/ 270619 h 605593"/>
                      <a:gd name="connsiteX32" fmla="*/ 125343 w 583294"/>
                      <a:gd name="connsiteY32" fmla="*/ 301200 h 605593"/>
                      <a:gd name="connsiteX33" fmla="*/ 293999 w 583294"/>
                      <a:gd name="connsiteY33" fmla="*/ 469616 h 605593"/>
                      <a:gd name="connsiteX34" fmla="*/ 462654 w 583294"/>
                      <a:gd name="connsiteY34" fmla="*/ 301200 h 605593"/>
                      <a:gd name="connsiteX35" fmla="*/ 493279 w 583294"/>
                      <a:gd name="connsiteY35" fmla="*/ 270619 h 605593"/>
                      <a:gd name="connsiteX36" fmla="*/ 552669 w 583294"/>
                      <a:gd name="connsiteY36" fmla="*/ 270619 h 605593"/>
                      <a:gd name="connsiteX37" fmla="*/ 583294 w 583294"/>
                      <a:gd name="connsiteY37" fmla="*/ 301200 h 605593"/>
                      <a:gd name="connsiteX38" fmla="*/ 552669 w 583294"/>
                      <a:gd name="connsiteY38" fmla="*/ 331782 h 605593"/>
                      <a:gd name="connsiteX39" fmla="*/ 521935 w 583294"/>
                      <a:gd name="connsiteY39" fmla="*/ 331782 h 605593"/>
                      <a:gd name="connsiteX40" fmla="*/ 478513 w 583294"/>
                      <a:gd name="connsiteY40" fmla="*/ 438052 h 605593"/>
                      <a:gd name="connsiteX41" fmla="*/ 504982 w 583294"/>
                      <a:gd name="connsiteY41" fmla="*/ 464592 h 605593"/>
                      <a:gd name="connsiteX42" fmla="*/ 504982 w 583294"/>
                      <a:gd name="connsiteY42" fmla="*/ 507842 h 605593"/>
                      <a:gd name="connsiteX43" fmla="*/ 483326 w 583294"/>
                      <a:gd name="connsiteY43" fmla="*/ 516798 h 605593"/>
                      <a:gd name="connsiteX44" fmla="*/ 461670 w 583294"/>
                      <a:gd name="connsiteY44" fmla="*/ 507842 h 605593"/>
                      <a:gd name="connsiteX45" fmla="*/ 435638 w 583294"/>
                      <a:gd name="connsiteY45" fmla="*/ 481957 h 605593"/>
                      <a:gd name="connsiteX46" fmla="*/ 322327 w 583294"/>
                      <a:gd name="connsiteY46" fmla="*/ 529140 h 605593"/>
                      <a:gd name="connsiteX47" fmla="*/ 322327 w 583294"/>
                      <a:gd name="connsiteY47" fmla="*/ 575012 h 605593"/>
                      <a:gd name="connsiteX48" fmla="*/ 291592 w 583294"/>
                      <a:gd name="connsiteY48" fmla="*/ 605593 h 605593"/>
                      <a:gd name="connsiteX49" fmla="*/ 260967 w 583294"/>
                      <a:gd name="connsiteY49" fmla="*/ 575012 h 605593"/>
                      <a:gd name="connsiteX50" fmla="*/ 260967 w 583294"/>
                      <a:gd name="connsiteY50" fmla="*/ 528485 h 605593"/>
                      <a:gd name="connsiteX51" fmla="*/ 149624 w 583294"/>
                      <a:gd name="connsiteY51" fmla="*/ 479882 h 605593"/>
                      <a:gd name="connsiteX52" fmla="*/ 121624 w 583294"/>
                      <a:gd name="connsiteY52" fmla="*/ 507842 h 605593"/>
                      <a:gd name="connsiteX53" fmla="*/ 99968 w 583294"/>
                      <a:gd name="connsiteY53" fmla="*/ 516798 h 605593"/>
                      <a:gd name="connsiteX54" fmla="*/ 78312 w 583294"/>
                      <a:gd name="connsiteY54" fmla="*/ 507842 h 605593"/>
                      <a:gd name="connsiteX55" fmla="*/ 78312 w 583294"/>
                      <a:gd name="connsiteY55" fmla="*/ 464592 h 605593"/>
                      <a:gd name="connsiteX56" fmla="*/ 107515 w 583294"/>
                      <a:gd name="connsiteY56" fmla="*/ 435430 h 605593"/>
                      <a:gd name="connsiteX57" fmla="*/ 66062 w 583294"/>
                      <a:gd name="connsiteY57" fmla="*/ 331782 h 605593"/>
                      <a:gd name="connsiteX58" fmla="*/ 30625 w 583294"/>
                      <a:gd name="connsiteY58" fmla="*/ 331782 h 605593"/>
                      <a:gd name="connsiteX59" fmla="*/ 0 w 583294"/>
                      <a:gd name="connsiteY59" fmla="*/ 301200 h 605593"/>
                      <a:gd name="connsiteX60" fmla="*/ 30625 w 583294"/>
                      <a:gd name="connsiteY60" fmla="*/ 270619 h 605593"/>
                      <a:gd name="connsiteX61" fmla="*/ 260655 w 583294"/>
                      <a:gd name="connsiteY61" fmla="*/ 122871 h 605593"/>
                      <a:gd name="connsiteX62" fmla="*/ 215703 w 583294"/>
                      <a:gd name="connsiteY62" fmla="*/ 134776 h 605593"/>
                      <a:gd name="connsiteX63" fmla="*/ 212093 w 583294"/>
                      <a:gd name="connsiteY63" fmla="*/ 140565 h 605593"/>
                      <a:gd name="connsiteX64" fmla="*/ 212093 w 583294"/>
                      <a:gd name="connsiteY64" fmla="*/ 152142 h 605593"/>
                      <a:gd name="connsiteX65" fmla="*/ 209468 w 583294"/>
                      <a:gd name="connsiteY65" fmla="*/ 152142 h 605593"/>
                      <a:gd name="connsiteX66" fmla="*/ 203015 w 583294"/>
                      <a:gd name="connsiteY66" fmla="*/ 158586 h 605593"/>
                      <a:gd name="connsiteX67" fmla="*/ 203015 w 583294"/>
                      <a:gd name="connsiteY67" fmla="*/ 169289 h 605593"/>
                      <a:gd name="connsiteX68" fmla="*/ 205969 w 583294"/>
                      <a:gd name="connsiteY68" fmla="*/ 174641 h 605593"/>
                      <a:gd name="connsiteX69" fmla="*/ 212203 w 583294"/>
                      <a:gd name="connsiteY69" fmla="*/ 178791 h 605593"/>
                      <a:gd name="connsiteX70" fmla="*/ 212640 w 583294"/>
                      <a:gd name="connsiteY70" fmla="*/ 181413 h 605593"/>
                      <a:gd name="connsiteX71" fmla="*/ 235828 w 583294"/>
                      <a:gd name="connsiteY71" fmla="*/ 235039 h 605593"/>
                      <a:gd name="connsiteX72" fmla="*/ 274218 w 583294"/>
                      <a:gd name="connsiteY72" fmla="*/ 268242 h 605593"/>
                      <a:gd name="connsiteX73" fmla="*/ 309108 w 583294"/>
                      <a:gd name="connsiteY73" fmla="*/ 268242 h 605593"/>
                      <a:gd name="connsiteX74" fmla="*/ 347498 w 583294"/>
                      <a:gd name="connsiteY74" fmla="*/ 235039 h 605593"/>
                      <a:gd name="connsiteX75" fmla="*/ 370685 w 583294"/>
                      <a:gd name="connsiteY75" fmla="*/ 181413 h 605593"/>
                      <a:gd name="connsiteX76" fmla="*/ 371123 w 583294"/>
                      <a:gd name="connsiteY76" fmla="*/ 178791 h 605593"/>
                      <a:gd name="connsiteX77" fmla="*/ 377357 w 583294"/>
                      <a:gd name="connsiteY77" fmla="*/ 174641 h 605593"/>
                      <a:gd name="connsiteX78" fmla="*/ 380310 w 583294"/>
                      <a:gd name="connsiteY78" fmla="*/ 169289 h 605593"/>
                      <a:gd name="connsiteX79" fmla="*/ 380310 w 583294"/>
                      <a:gd name="connsiteY79" fmla="*/ 158586 h 605593"/>
                      <a:gd name="connsiteX80" fmla="*/ 373857 w 583294"/>
                      <a:gd name="connsiteY80" fmla="*/ 152142 h 605593"/>
                      <a:gd name="connsiteX81" fmla="*/ 370248 w 583294"/>
                      <a:gd name="connsiteY81" fmla="*/ 152142 h 605593"/>
                      <a:gd name="connsiteX82" fmla="*/ 368279 w 583294"/>
                      <a:gd name="connsiteY82" fmla="*/ 149958 h 605593"/>
                      <a:gd name="connsiteX83" fmla="*/ 362045 w 583294"/>
                      <a:gd name="connsiteY83" fmla="*/ 149521 h 605593"/>
                      <a:gd name="connsiteX84" fmla="*/ 336451 w 583294"/>
                      <a:gd name="connsiteY84" fmla="*/ 155309 h 605593"/>
                      <a:gd name="connsiteX85" fmla="*/ 296749 w 583294"/>
                      <a:gd name="connsiteY85" fmla="*/ 137288 h 605593"/>
                      <a:gd name="connsiteX86" fmla="*/ 260655 w 583294"/>
                      <a:gd name="connsiteY86" fmla="*/ 122871 h 605593"/>
                      <a:gd name="connsiteX87" fmla="*/ 275311 w 583294"/>
                      <a:gd name="connsiteY87" fmla="*/ 0 h 605593"/>
                      <a:gd name="connsiteX88" fmla="*/ 308014 w 583294"/>
                      <a:gd name="connsiteY88" fmla="*/ 0 h 605593"/>
                      <a:gd name="connsiteX89" fmla="*/ 409185 w 583294"/>
                      <a:gd name="connsiteY89" fmla="*/ 101027 h 605593"/>
                      <a:gd name="connsiteX90" fmla="*/ 409185 w 583294"/>
                      <a:gd name="connsiteY90" fmla="*/ 132701 h 605593"/>
                      <a:gd name="connsiteX91" fmla="*/ 414982 w 583294"/>
                      <a:gd name="connsiteY91" fmla="*/ 150722 h 605593"/>
                      <a:gd name="connsiteX92" fmla="*/ 414982 w 583294"/>
                      <a:gd name="connsiteY92" fmla="*/ 173331 h 605593"/>
                      <a:gd name="connsiteX93" fmla="*/ 403826 w 583294"/>
                      <a:gd name="connsiteY93" fmla="*/ 197140 h 605593"/>
                      <a:gd name="connsiteX94" fmla="*/ 397263 w 583294"/>
                      <a:gd name="connsiteY94" fmla="*/ 214288 h 605593"/>
                      <a:gd name="connsiteX95" fmla="*/ 375498 w 583294"/>
                      <a:gd name="connsiteY95" fmla="*/ 255136 h 605593"/>
                      <a:gd name="connsiteX96" fmla="*/ 360732 w 583294"/>
                      <a:gd name="connsiteY96" fmla="*/ 273922 h 605593"/>
                      <a:gd name="connsiteX97" fmla="*/ 371670 w 583294"/>
                      <a:gd name="connsiteY97" fmla="*/ 287574 h 605593"/>
                      <a:gd name="connsiteX98" fmla="*/ 432919 w 583294"/>
                      <a:gd name="connsiteY98" fmla="*/ 306141 h 605593"/>
                      <a:gd name="connsiteX99" fmla="*/ 294014 w 583294"/>
                      <a:gd name="connsiteY99" fmla="*/ 433272 h 605593"/>
                      <a:gd name="connsiteX100" fmla="*/ 154891 w 583294"/>
                      <a:gd name="connsiteY100" fmla="*/ 304721 h 605593"/>
                      <a:gd name="connsiteX101" fmla="*/ 211656 w 583294"/>
                      <a:gd name="connsiteY101" fmla="*/ 287574 h 605593"/>
                      <a:gd name="connsiteX102" fmla="*/ 222593 w 583294"/>
                      <a:gd name="connsiteY102" fmla="*/ 273922 h 605593"/>
                      <a:gd name="connsiteX103" fmla="*/ 207828 w 583294"/>
                      <a:gd name="connsiteY103" fmla="*/ 255136 h 605593"/>
                      <a:gd name="connsiteX104" fmla="*/ 186063 w 583294"/>
                      <a:gd name="connsiteY104" fmla="*/ 214288 h 605593"/>
                      <a:gd name="connsiteX105" fmla="*/ 179500 w 583294"/>
                      <a:gd name="connsiteY105" fmla="*/ 197140 h 605593"/>
                      <a:gd name="connsiteX106" fmla="*/ 168344 w 583294"/>
                      <a:gd name="connsiteY106" fmla="*/ 173331 h 605593"/>
                      <a:gd name="connsiteX107" fmla="*/ 168344 w 583294"/>
                      <a:gd name="connsiteY107" fmla="*/ 150722 h 605593"/>
                      <a:gd name="connsiteX108" fmla="*/ 174141 w 583294"/>
                      <a:gd name="connsiteY108" fmla="*/ 132701 h 605593"/>
                      <a:gd name="connsiteX109" fmla="*/ 174141 w 583294"/>
                      <a:gd name="connsiteY109" fmla="*/ 101027 h 605593"/>
                      <a:gd name="connsiteX110" fmla="*/ 275311 w 583294"/>
                      <a:gd name="connsiteY110" fmla="*/ 0 h 6055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</a:cxnLst>
                    <a:rect l="l" t="t" r="r" b="b"/>
                    <a:pathLst>
                      <a:path w="583294" h="605593">
                        <a:moveTo>
                          <a:pt x="332623" y="296967"/>
                        </a:moveTo>
                        <a:cubicBezTo>
                          <a:pt x="327373" y="299697"/>
                          <a:pt x="322123" y="301663"/>
                          <a:pt x="316983" y="302537"/>
                        </a:cubicBezTo>
                        <a:cubicBezTo>
                          <a:pt x="313811" y="303083"/>
                          <a:pt x="311624" y="305814"/>
                          <a:pt x="311624" y="308872"/>
                        </a:cubicBezTo>
                        <a:lnTo>
                          <a:pt x="311624" y="325036"/>
                        </a:lnTo>
                        <a:cubicBezTo>
                          <a:pt x="310639" y="325364"/>
                          <a:pt x="309874" y="326019"/>
                          <a:pt x="309108" y="326784"/>
                        </a:cubicBezTo>
                        <a:cubicBezTo>
                          <a:pt x="307905" y="328094"/>
                          <a:pt x="307358" y="329951"/>
                          <a:pt x="307467" y="331698"/>
                        </a:cubicBezTo>
                        <a:lnTo>
                          <a:pt x="311077" y="366102"/>
                        </a:lnTo>
                        <a:cubicBezTo>
                          <a:pt x="311295" y="368724"/>
                          <a:pt x="313155" y="371017"/>
                          <a:pt x="315780" y="371673"/>
                        </a:cubicBezTo>
                        <a:cubicBezTo>
                          <a:pt x="316327" y="371891"/>
                          <a:pt x="316983" y="371891"/>
                          <a:pt x="317530" y="371891"/>
                        </a:cubicBezTo>
                        <a:cubicBezTo>
                          <a:pt x="319498" y="371891"/>
                          <a:pt x="321467" y="371017"/>
                          <a:pt x="322670" y="369379"/>
                        </a:cubicBezTo>
                        <a:lnTo>
                          <a:pt x="340826" y="345242"/>
                        </a:lnTo>
                        <a:cubicBezTo>
                          <a:pt x="341701" y="344149"/>
                          <a:pt x="342139" y="342730"/>
                          <a:pt x="342139" y="341310"/>
                        </a:cubicBezTo>
                        <a:lnTo>
                          <a:pt x="342139" y="302646"/>
                        </a:lnTo>
                        <a:cubicBezTo>
                          <a:pt x="342139" y="300353"/>
                          <a:pt x="340936" y="298277"/>
                          <a:pt x="339076" y="297076"/>
                        </a:cubicBezTo>
                        <a:cubicBezTo>
                          <a:pt x="337108" y="295984"/>
                          <a:pt x="334701" y="295875"/>
                          <a:pt x="332623" y="296967"/>
                        </a:cubicBezTo>
                        <a:close/>
                        <a:moveTo>
                          <a:pt x="250702" y="296967"/>
                        </a:moveTo>
                        <a:cubicBezTo>
                          <a:pt x="248624" y="295875"/>
                          <a:pt x="246218" y="295984"/>
                          <a:pt x="244249" y="297076"/>
                        </a:cubicBezTo>
                        <a:cubicBezTo>
                          <a:pt x="242281" y="298277"/>
                          <a:pt x="241187" y="300353"/>
                          <a:pt x="241187" y="302646"/>
                        </a:cubicBezTo>
                        <a:lnTo>
                          <a:pt x="241077" y="341310"/>
                        </a:lnTo>
                        <a:cubicBezTo>
                          <a:pt x="241077" y="342730"/>
                          <a:pt x="241624" y="344149"/>
                          <a:pt x="242390" y="345242"/>
                        </a:cubicBezTo>
                        <a:lnTo>
                          <a:pt x="260655" y="369379"/>
                        </a:lnTo>
                        <a:cubicBezTo>
                          <a:pt x="261859" y="371017"/>
                          <a:pt x="263827" y="371891"/>
                          <a:pt x="265796" y="371891"/>
                        </a:cubicBezTo>
                        <a:cubicBezTo>
                          <a:pt x="266343" y="371891"/>
                          <a:pt x="266999" y="371891"/>
                          <a:pt x="267546" y="371673"/>
                        </a:cubicBezTo>
                        <a:cubicBezTo>
                          <a:pt x="270171" y="371017"/>
                          <a:pt x="272030" y="368833"/>
                          <a:pt x="272249" y="366102"/>
                        </a:cubicBezTo>
                        <a:lnTo>
                          <a:pt x="275858" y="331698"/>
                        </a:lnTo>
                        <a:cubicBezTo>
                          <a:pt x="275968" y="329951"/>
                          <a:pt x="275421" y="328094"/>
                          <a:pt x="274218" y="326674"/>
                        </a:cubicBezTo>
                        <a:cubicBezTo>
                          <a:pt x="273452" y="326019"/>
                          <a:pt x="272687" y="325364"/>
                          <a:pt x="271702" y="325036"/>
                        </a:cubicBezTo>
                        <a:lnTo>
                          <a:pt x="271702" y="308872"/>
                        </a:lnTo>
                        <a:cubicBezTo>
                          <a:pt x="271702" y="305814"/>
                          <a:pt x="269515" y="303083"/>
                          <a:pt x="266343" y="302537"/>
                        </a:cubicBezTo>
                        <a:cubicBezTo>
                          <a:pt x="261202" y="301663"/>
                          <a:pt x="255952" y="299697"/>
                          <a:pt x="250702" y="296967"/>
                        </a:cubicBezTo>
                        <a:close/>
                        <a:moveTo>
                          <a:pt x="30625" y="270619"/>
                        </a:moveTo>
                        <a:lnTo>
                          <a:pt x="94718" y="270619"/>
                        </a:lnTo>
                        <a:cubicBezTo>
                          <a:pt x="111562" y="270619"/>
                          <a:pt x="125343" y="284271"/>
                          <a:pt x="125343" y="301200"/>
                        </a:cubicBezTo>
                        <a:cubicBezTo>
                          <a:pt x="125343" y="394036"/>
                          <a:pt x="201030" y="469616"/>
                          <a:pt x="293999" y="469616"/>
                        </a:cubicBezTo>
                        <a:cubicBezTo>
                          <a:pt x="386967" y="469616"/>
                          <a:pt x="462654" y="394036"/>
                          <a:pt x="462654" y="301200"/>
                        </a:cubicBezTo>
                        <a:cubicBezTo>
                          <a:pt x="462654" y="284271"/>
                          <a:pt x="476326" y="270619"/>
                          <a:pt x="493279" y="270619"/>
                        </a:cubicBezTo>
                        <a:lnTo>
                          <a:pt x="552669" y="270619"/>
                        </a:lnTo>
                        <a:cubicBezTo>
                          <a:pt x="569622" y="270619"/>
                          <a:pt x="583294" y="284271"/>
                          <a:pt x="583294" y="301200"/>
                        </a:cubicBezTo>
                        <a:cubicBezTo>
                          <a:pt x="583294" y="318129"/>
                          <a:pt x="569622" y="331782"/>
                          <a:pt x="552669" y="331782"/>
                        </a:cubicBezTo>
                        <a:lnTo>
                          <a:pt x="521935" y="331782"/>
                        </a:lnTo>
                        <a:cubicBezTo>
                          <a:pt x="516576" y="371319"/>
                          <a:pt x="501263" y="407579"/>
                          <a:pt x="478513" y="438052"/>
                        </a:cubicBezTo>
                        <a:lnTo>
                          <a:pt x="504982" y="464592"/>
                        </a:lnTo>
                        <a:cubicBezTo>
                          <a:pt x="516904" y="476497"/>
                          <a:pt x="516904" y="495937"/>
                          <a:pt x="504982" y="507842"/>
                        </a:cubicBezTo>
                        <a:cubicBezTo>
                          <a:pt x="498966" y="513849"/>
                          <a:pt x="491091" y="516798"/>
                          <a:pt x="483326" y="516798"/>
                        </a:cubicBezTo>
                        <a:cubicBezTo>
                          <a:pt x="475451" y="516798"/>
                          <a:pt x="467576" y="513849"/>
                          <a:pt x="461670" y="507842"/>
                        </a:cubicBezTo>
                        <a:lnTo>
                          <a:pt x="435638" y="481957"/>
                        </a:lnTo>
                        <a:cubicBezTo>
                          <a:pt x="403592" y="507078"/>
                          <a:pt x="364764" y="523897"/>
                          <a:pt x="322327" y="529140"/>
                        </a:cubicBezTo>
                        <a:lnTo>
                          <a:pt x="322327" y="575012"/>
                        </a:lnTo>
                        <a:cubicBezTo>
                          <a:pt x="322327" y="591832"/>
                          <a:pt x="308545" y="605593"/>
                          <a:pt x="291592" y="605593"/>
                        </a:cubicBezTo>
                        <a:cubicBezTo>
                          <a:pt x="274749" y="605593"/>
                          <a:pt x="260967" y="591832"/>
                          <a:pt x="260967" y="575012"/>
                        </a:cubicBezTo>
                        <a:lnTo>
                          <a:pt x="260967" y="528485"/>
                        </a:lnTo>
                        <a:cubicBezTo>
                          <a:pt x="219186" y="522478"/>
                          <a:pt x="181015" y="505221"/>
                          <a:pt x="149624" y="479882"/>
                        </a:cubicBezTo>
                        <a:lnTo>
                          <a:pt x="121624" y="507842"/>
                        </a:lnTo>
                        <a:cubicBezTo>
                          <a:pt x="115718" y="513849"/>
                          <a:pt x="107843" y="516798"/>
                          <a:pt x="99968" y="516798"/>
                        </a:cubicBezTo>
                        <a:cubicBezTo>
                          <a:pt x="92093" y="516798"/>
                          <a:pt x="84328" y="513849"/>
                          <a:pt x="78312" y="507842"/>
                        </a:cubicBezTo>
                        <a:cubicBezTo>
                          <a:pt x="66281" y="495937"/>
                          <a:pt x="66281" y="476497"/>
                          <a:pt x="78312" y="464592"/>
                        </a:cubicBezTo>
                        <a:lnTo>
                          <a:pt x="107515" y="435430"/>
                        </a:lnTo>
                        <a:cubicBezTo>
                          <a:pt x="85859" y="405504"/>
                          <a:pt x="71203" y="370117"/>
                          <a:pt x="66062" y="331782"/>
                        </a:cubicBezTo>
                        <a:lnTo>
                          <a:pt x="30625" y="331782"/>
                        </a:lnTo>
                        <a:cubicBezTo>
                          <a:pt x="13672" y="331782"/>
                          <a:pt x="0" y="318129"/>
                          <a:pt x="0" y="301200"/>
                        </a:cubicBezTo>
                        <a:cubicBezTo>
                          <a:pt x="0" y="284271"/>
                          <a:pt x="13672" y="270619"/>
                          <a:pt x="30625" y="270619"/>
                        </a:cubicBezTo>
                        <a:close/>
                        <a:moveTo>
                          <a:pt x="260655" y="122871"/>
                        </a:moveTo>
                        <a:cubicBezTo>
                          <a:pt x="242390" y="122871"/>
                          <a:pt x="224671" y="130298"/>
                          <a:pt x="215703" y="134776"/>
                        </a:cubicBezTo>
                        <a:cubicBezTo>
                          <a:pt x="213515" y="135868"/>
                          <a:pt x="212093" y="138162"/>
                          <a:pt x="212093" y="140565"/>
                        </a:cubicBezTo>
                        <a:lnTo>
                          <a:pt x="212093" y="152142"/>
                        </a:lnTo>
                        <a:lnTo>
                          <a:pt x="209468" y="152142"/>
                        </a:lnTo>
                        <a:cubicBezTo>
                          <a:pt x="205859" y="152142"/>
                          <a:pt x="203015" y="154982"/>
                          <a:pt x="203015" y="158586"/>
                        </a:cubicBezTo>
                        <a:lnTo>
                          <a:pt x="203015" y="169289"/>
                        </a:lnTo>
                        <a:cubicBezTo>
                          <a:pt x="203015" y="171474"/>
                          <a:pt x="204109" y="173440"/>
                          <a:pt x="205969" y="174641"/>
                        </a:cubicBezTo>
                        <a:lnTo>
                          <a:pt x="212203" y="178791"/>
                        </a:lnTo>
                        <a:lnTo>
                          <a:pt x="212640" y="181413"/>
                        </a:lnTo>
                        <a:cubicBezTo>
                          <a:pt x="214609" y="196922"/>
                          <a:pt x="223359" y="216909"/>
                          <a:pt x="235828" y="235039"/>
                        </a:cubicBezTo>
                        <a:cubicBezTo>
                          <a:pt x="251687" y="257975"/>
                          <a:pt x="266562" y="268242"/>
                          <a:pt x="274218" y="268242"/>
                        </a:cubicBezTo>
                        <a:lnTo>
                          <a:pt x="309108" y="268242"/>
                        </a:lnTo>
                        <a:cubicBezTo>
                          <a:pt x="316764" y="268242"/>
                          <a:pt x="331639" y="257975"/>
                          <a:pt x="347498" y="235039"/>
                        </a:cubicBezTo>
                        <a:cubicBezTo>
                          <a:pt x="359967" y="216909"/>
                          <a:pt x="368717" y="196922"/>
                          <a:pt x="370685" y="181413"/>
                        </a:cubicBezTo>
                        <a:lnTo>
                          <a:pt x="371123" y="178791"/>
                        </a:lnTo>
                        <a:lnTo>
                          <a:pt x="377357" y="174641"/>
                        </a:lnTo>
                        <a:cubicBezTo>
                          <a:pt x="379217" y="173440"/>
                          <a:pt x="380310" y="171474"/>
                          <a:pt x="380310" y="169289"/>
                        </a:cubicBezTo>
                        <a:lnTo>
                          <a:pt x="380310" y="158586"/>
                        </a:lnTo>
                        <a:cubicBezTo>
                          <a:pt x="380310" y="154982"/>
                          <a:pt x="377357" y="152142"/>
                          <a:pt x="373857" y="152142"/>
                        </a:cubicBezTo>
                        <a:lnTo>
                          <a:pt x="370248" y="152142"/>
                        </a:lnTo>
                        <a:cubicBezTo>
                          <a:pt x="369810" y="151268"/>
                          <a:pt x="369045" y="150504"/>
                          <a:pt x="368279" y="149958"/>
                        </a:cubicBezTo>
                        <a:cubicBezTo>
                          <a:pt x="366420" y="148756"/>
                          <a:pt x="364014" y="148538"/>
                          <a:pt x="362045" y="149521"/>
                        </a:cubicBezTo>
                        <a:cubicBezTo>
                          <a:pt x="353404" y="153343"/>
                          <a:pt x="344764" y="155309"/>
                          <a:pt x="336451" y="155309"/>
                        </a:cubicBezTo>
                        <a:cubicBezTo>
                          <a:pt x="321686" y="155309"/>
                          <a:pt x="308342" y="149302"/>
                          <a:pt x="296749" y="137288"/>
                        </a:cubicBezTo>
                        <a:cubicBezTo>
                          <a:pt x="287452" y="127786"/>
                          <a:pt x="275311" y="122871"/>
                          <a:pt x="260655" y="122871"/>
                        </a:cubicBezTo>
                        <a:close/>
                        <a:moveTo>
                          <a:pt x="275311" y="0"/>
                        </a:moveTo>
                        <a:lnTo>
                          <a:pt x="308014" y="0"/>
                        </a:lnTo>
                        <a:cubicBezTo>
                          <a:pt x="363795" y="0"/>
                          <a:pt x="409185" y="45326"/>
                          <a:pt x="409185" y="101027"/>
                        </a:cubicBezTo>
                        <a:lnTo>
                          <a:pt x="409185" y="132701"/>
                        </a:lnTo>
                        <a:cubicBezTo>
                          <a:pt x="412904" y="137944"/>
                          <a:pt x="414982" y="144278"/>
                          <a:pt x="414982" y="150722"/>
                        </a:cubicBezTo>
                        <a:lnTo>
                          <a:pt x="414982" y="173331"/>
                        </a:lnTo>
                        <a:cubicBezTo>
                          <a:pt x="414982" y="182505"/>
                          <a:pt x="410826" y="191352"/>
                          <a:pt x="403826" y="197140"/>
                        </a:cubicBezTo>
                        <a:cubicBezTo>
                          <a:pt x="402076" y="202820"/>
                          <a:pt x="399888" y="208608"/>
                          <a:pt x="397263" y="214288"/>
                        </a:cubicBezTo>
                        <a:cubicBezTo>
                          <a:pt x="392013" y="227940"/>
                          <a:pt x="384576" y="242029"/>
                          <a:pt x="375498" y="255136"/>
                        </a:cubicBezTo>
                        <a:cubicBezTo>
                          <a:pt x="371670" y="260706"/>
                          <a:pt x="366639" y="267368"/>
                          <a:pt x="360732" y="273922"/>
                        </a:cubicBezTo>
                        <a:cubicBezTo>
                          <a:pt x="366092" y="277853"/>
                          <a:pt x="370029" y="282331"/>
                          <a:pt x="371670" y="287574"/>
                        </a:cubicBezTo>
                        <a:lnTo>
                          <a:pt x="432919" y="306141"/>
                        </a:lnTo>
                        <a:cubicBezTo>
                          <a:pt x="426685" y="377243"/>
                          <a:pt x="366748" y="433272"/>
                          <a:pt x="294014" y="433272"/>
                        </a:cubicBezTo>
                        <a:cubicBezTo>
                          <a:pt x="220734" y="433272"/>
                          <a:pt x="160469" y="376478"/>
                          <a:pt x="154891" y="304721"/>
                        </a:cubicBezTo>
                        <a:lnTo>
                          <a:pt x="211656" y="287574"/>
                        </a:lnTo>
                        <a:cubicBezTo>
                          <a:pt x="213297" y="282331"/>
                          <a:pt x="217234" y="277853"/>
                          <a:pt x="222593" y="273922"/>
                        </a:cubicBezTo>
                        <a:cubicBezTo>
                          <a:pt x="216687" y="267368"/>
                          <a:pt x="211656" y="260706"/>
                          <a:pt x="207828" y="255136"/>
                        </a:cubicBezTo>
                        <a:cubicBezTo>
                          <a:pt x="198750" y="242029"/>
                          <a:pt x="191312" y="227940"/>
                          <a:pt x="186063" y="214288"/>
                        </a:cubicBezTo>
                        <a:cubicBezTo>
                          <a:pt x="183438" y="208608"/>
                          <a:pt x="181250" y="202820"/>
                          <a:pt x="179500" y="197140"/>
                        </a:cubicBezTo>
                        <a:cubicBezTo>
                          <a:pt x="172500" y="191242"/>
                          <a:pt x="168344" y="182505"/>
                          <a:pt x="168344" y="173331"/>
                        </a:cubicBezTo>
                        <a:lnTo>
                          <a:pt x="168344" y="150722"/>
                        </a:lnTo>
                        <a:cubicBezTo>
                          <a:pt x="168344" y="144278"/>
                          <a:pt x="170422" y="137944"/>
                          <a:pt x="174141" y="132701"/>
                        </a:cubicBezTo>
                        <a:lnTo>
                          <a:pt x="174141" y="101027"/>
                        </a:lnTo>
                        <a:cubicBezTo>
                          <a:pt x="174141" y="45326"/>
                          <a:pt x="219531" y="0"/>
                          <a:pt x="275311" y="0"/>
                        </a:cubicBezTo>
                        <a:close/>
                      </a:path>
                    </a:pathLst>
                  </a:custGeom>
                  <a:solidFill>
                    <a:srgbClr val="C00000"/>
                  </a:solidFill>
                  <a:ln w="3175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defTabSz="914354"/>
                    <a:endParaRPr lang="zh-CN" altLang="en-US" sz="2000" b="1" i="1">
                      <a:solidFill>
                        <a:schemeClr val="tx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  <p:sp>
                <p:nvSpPr>
                  <p:cNvPr id="68" name="iṥ1îḓe">
                    <a:extLst>
                      <a:ext uri="{FF2B5EF4-FFF2-40B4-BE49-F238E27FC236}">
                        <a16:creationId xmlns:a16="http://schemas.microsoft.com/office/drawing/2014/main" id="{72F738F6-398B-4286-9DF2-281B95698C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6919" y="4497169"/>
                    <a:ext cx="898162" cy="683068"/>
                  </a:xfrm>
                  <a:custGeom>
                    <a:avLst/>
                    <a:gdLst>
                      <a:gd name="T0" fmla="*/ 647 w 647"/>
                      <a:gd name="T1" fmla="*/ 413 h 492"/>
                      <a:gd name="T2" fmla="*/ 647 w 647"/>
                      <a:gd name="T3" fmla="*/ 413 h 492"/>
                      <a:gd name="T4" fmla="*/ 0 w 647"/>
                      <a:gd name="T5" fmla="*/ 415 h 492"/>
                      <a:gd name="T6" fmla="*/ 153 w 647"/>
                      <a:gd name="T7" fmla="*/ 1 h 492"/>
                      <a:gd name="T8" fmla="*/ 492 w 647"/>
                      <a:gd name="T9" fmla="*/ 0 h 492"/>
                      <a:gd name="T10" fmla="*/ 492 w 647"/>
                      <a:gd name="T11" fmla="*/ 0 h 492"/>
                      <a:gd name="T12" fmla="*/ 647 w 647"/>
                      <a:gd name="T13" fmla="*/ 413 h 4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47" h="492">
                        <a:moveTo>
                          <a:pt x="647" y="413"/>
                        </a:moveTo>
                        <a:cubicBezTo>
                          <a:pt x="647" y="413"/>
                          <a:pt x="647" y="413"/>
                          <a:pt x="647" y="413"/>
                        </a:cubicBezTo>
                        <a:cubicBezTo>
                          <a:pt x="439" y="491"/>
                          <a:pt x="209" y="492"/>
                          <a:pt x="0" y="415"/>
                        </a:cubicBezTo>
                        <a:cubicBezTo>
                          <a:pt x="153" y="1"/>
                          <a:pt x="153" y="1"/>
                          <a:pt x="153" y="1"/>
                        </a:cubicBezTo>
                        <a:cubicBezTo>
                          <a:pt x="263" y="41"/>
                          <a:pt x="383" y="41"/>
                          <a:pt x="492" y="0"/>
                        </a:cubicBezTo>
                        <a:cubicBezTo>
                          <a:pt x="492" y="0"/>
                          <a:pt x="492" y="0"/>
                          <a:pt x="492" y="0"/>
                        </a:cubicBezTo>
                        <a:cubicBezTo>
                          <a:pt x="647" y="413"/>
                          <a:pt x="647" y="413"/>
                          <a:pt x="647" y="413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  <p:sp>
                <p:nvSpPr>
                  <p:cNvPr id="110" name="iŝḷïḓê">
                    <a:extLst>
                      <a:ext uri="{FF2B5EF4-FFF2-40B4-BE49-F238E27FC236}">
                        <a16:creationId xmlns:a16="http://schemas.microsoft.com/office/drawing/2014/main" id="{FBBE29E4-0FFD-48B3-A581-B4501938B7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7646" y="2555512"/>
                    <a:ext cx="896709" cy="683068"/>
                  </a:xfrm>
                  <a:custGeom>
                    <a:avLst/>
                    <a:gdLst>
                      <a:gd name="T0" fmla="*/ 494 w 647"/>
                      <a:gd name="T1" fmla="*/ 491 h 492"/>
                      <a:gd name="T2" fmla="*/ 156 w 647"/>
                      <a:gd name="T3" fmla="*/ 492 h 492"/>
                      <a:gd name="T4" fmla="*/ 155 w 647"/>
                      <a:gd name="T5" fmla="*/ 492 h 492"/>
                      <a:gd name="T6" fmla="*/ 0 w 647"/>
                      <a:gd name="T7" fmla="*/ 79 h 492"/>
                      <a:gd name="T8" fmla="*/ 1 w 647"/>
                      <a:gd name="T9" fmla="*/ 79 h 492"/>
                      <a:gd name="T10" fmla="*/ 647 w 647"/>
                      <a:gd name="T11" fmla="*/ 77 h 492"/>
                      <a:gd name="T12" fmla="*/ 494 w 647"/>
                      <a:gd name="T13" fmla="*/ 491 h 4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47" h="492">
                        <a:moveTo>
                          <a:pt x="494" y="491"/>
                        </a:moveTo>
                        <a:cubicBezTo>
                          <a:pt x="385" y="450"/>
                          <a:pt x="265" y="451"/>
                          <a:pt x="156" y="492"/>
                        </a:cubicBezTo>
                        <a:cubicBezTo>
                          <a:pt x="155" y="492"/>
                          <a:pt x="155" y="492"/>
                          <a:pt x="155" y="492"/>
                        </a:cubicBezTo>
                        <a:cubicBezTo>
                          <a:pt x="0" y="79"/>
                          <a:pt x="0" y="79"/>
                          <a:pt x="0" y="79"/>
                        </a:cubicBezTo>
                        <a:cubicBezTo>
                          <a:pt x="1" y="79"/>
                          <a:pt x="1" y="79"/>
                          <a:pt x="1" y="79"/>
                        </a:cubicBezTo>
                        <a:cubicBezTo>
                          <a:pt x="209" y="1"/>
                          <a:pt x="439" y="0"/>
                          <a:pt x="647" y="77"/>
                        </a:cubicBezTo>
                        <a:cubicBezTo>
                          <a:pt x="494" y="491"/>
                          <a:pt x="494" y="491"/>
                          <a:pt x="494" y="491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  <p:sp>
                <p:nvSpPr>
                  <p:cNvPr id="111" name="îşlíḑé">
                    <a:extLst>
                      <a:ext uri="{FF2B5EF4-FFF2-40B4-BE49-F238E27FC236}">
                        <a16:creationId xmlns:a16="http://schemas.microsoft.com/office/drawing/2014/main" id="{1078C31F-C9DB-4F41-8766-B4304BE58B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24569" y="3419522"/>
                    <a:ext cx="683068" cy="899615"/>
                  </a:xfrm>
                  <a:custGeom>
                    <a:avLst/>
                    <a:gdLst>
                      <a:gd name="T0" fmla="*/ 415 w 493"/>
                      <a:gd name="T1" fmla="*/ 649 h 649"/>
                      <a:gd name="T2" fmla="*/ 2 w 493"/>
                      <a:gd name="T3" fmla="*/ 495 h 649"/>
                      <a:gd name="T4" fmla="*/ 1 w 493"/>
                      <a:gd name="T5" fmla="*/ 156 h 649"/>
                      <a:gd name="T6" fmla="*/ 0 w 493"/>
                      <a:gd name="T7" fmla="*/ 155 h 649"/>
                      <a:gd name="T8" fmla="*/ 413 w 493"/>
                      <a:gd name="T9" fmla="*/ 0 h 649"/>
                      <a:gd name="T10" fmla="*/ 414 w 493"/>
                      <a:gd name="T11" fmla="*/ 1 h 649"/>
                      <a:gd name="T12" fmla="*/ 415 w 493"/>
                      <a:gd name="T13" fmla="*/ 649 h 6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3" h="649">
                        <a:moveTo>
                          <a:pt x="415" y="649"/>
                        </a:moveTo>
                        <a:cubicBezTo>
                          <a:pt x="2" y="495"/>
                          <a:pt x="2" y="495"/>
                          <a:pt x="2" y="495"/>
                        </a:cubicBezTo>
                        <a:cubicBezTo>
                          <a:pt x="42" y="386"/>
                          <a:pt x="42" y="266"/>
                          <a:pt x="1" y="156"/>
                        </a:cubicBezTo>
                        <a:cubicBezTo>
                          <a:pt x="0" y="155"/>
                          <a:pt x="0" y="155"/>
                          <a:pt x="0" y="155"/>
                        </a:cubicBezTo>
                        <a:cubicBezTo>
                          <a:pt x="413" y="0"/>
                          <a:pt x="413" y="0"/>
                          <a:pt x="413" y="0"/>
                        </a:cubicBezTo>
                        <a:cubicBezTo>
                          <a:pt x="414" y="1"/>
                          <a:pt x="414" y="1"/>
                          <a:pt x="414" y="1"/>
                        </a:cubicBezTo>
                        <a:cubicBezTo>
                          <a:pt x="492" y="210"/>
                          <a:pt x="493" y="440"/>
                          <a:pt x="415" y="649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  <p:sp>
                <p:nvSpPr>
                  <p:cNvPr id="112" name="íSlíḓè">
                    <a:extLst>
                      <a:ext uri="{FF2B5EF4-FFF2-40B4-BE49-F238E27FC236}">
                        <a16:creationId xmlns:a16="http://schemas.microsoft.com/office/drawing/2014/main" id="{A6D37CD2-C6B3-444E-A557-1761C1E45C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84363" y="3420975"/>
                    <a:ext cx="681615" cy="896709"/>
                  </a:xfrm>
                  <a:custGeom>
                    <a:avLst/>
                    <a:gdLst>
                      <a:gd name="T0" fmla="*/ 492 w 492"/>
                      <a:gd name="T1" fmla="*/ 492 h 647"/>
                      <a:gd name="T2" fmla="*/ 79 w 492"/>
                      <a:gd name="T3" fmla="*/ 647 h 647"/>
                      <a:gd name="T4" fmla="*/ 78 w 492"/>
                      <a:gd name="T5" fmla="*/ 646 h 647"/>
                      <a:gd name="T6" fmla="*/ 77 w 492"/>
                      <a:gd name="T7" fmla="*/ 0 h 647"/>
                      <a:gd name="T8" fmla="*/ 491 w 492"/>
                      <a:gd name="T9" fmla="*/ 153 h 647"/>
                      <a:gd name="T10" fmla="*/ 491 w 492"/>
                      <a:gd name="T11" fmla="*/ 491 h 647"/>
                      <a:gd name="T12" fmla="*/ 492 w 492"/>
                      <a:gd name="T13" fmla="*/ 492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2" h="647">
                        <a:moveTo>
                          <a:pt x="492" y="492"/>
                        </a:moveTo>
                        <a:cubicBezTo>
                          <a:pt x="79" y="647"/>
                          <a:pt x="79" y="647"/>
                          <a:pt x="79" y="647"/>
                        </a:cubicBezTo>
                        <a:cubicBezTo>
                          <a:pt x="78" y="646"/>
                          <a:pt x="78" y="646"/>
                          <a:pt x="78" y="646"/>
                        </a:cubicBezTo>
                        <a:cubicBezTo>
                          <a:pt x="0" y="438"/>
                          <a:pt x="0" y="208"/>
                          <a:pt x="77" y="0"/>
                        </a:cubicBezTo>
                        <a:cubicBezTo>
                          <a:pt x="491" y="153"/>
                          <a:pt x="491" y="153"/>
                          <a:pt x="491" y="153"/>
                        </a:cubicBezTo>
                        <a:cubicBezTo>
                          <a:pt x="450" y="262"/>
                          <a:pt x="451" y="382"/>
                          <a:pt x="491" y="491"/>
                        </a:cubicBezTo>
                        <a:cubicBezTo>
                          <a:pt x="492" y="492"/>
                          <a:pt x="492" y="492"/>
                          <a:pt x="492" y="492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</p:grpSp>
            <p:sp>
              <p:nvSpPr>
                <p:cNvPr id="113" name="iŝ1íḋè">
                  <a:extLst>
                    <a:ext uri="{FF2B5EF4-FFF2-40B4-BE49-F238E27FC236}">
                      <a16:creationId xmlns:a16="http://schemas.microsoft.com/office/drawing/2014/main" id="{138E5CF2-0A7D-4954-B52E-3895A296564C}"/>
                    </a:ext>
                  </a:extLst>
                </p:cNvPr>
                <p:cNvSpPr/>
                <p:nvPr/>
              </p:nvSpPr>
              <p:spPr>
                <a:xfrm>
                  <a:off x="5966157" y="2782751"/>
                  <a:ext cx="259688" cy="228590"/>
                </a:xfrm>
                <a:custGeom>
                  <a:avLst/>
                  <a:gdLst>
                    <a:gd name="connsiteX0" fmla="*/ 18335 w 604256"/>
                    <a:gd name="connsiteY0" fmla="*/ 334272 h 531895"/>
                    <a:gd name="connsiteX1" fmla="*/ 37988 w 604256"/>
                    <a:gd name="connsiteY1" fmla="*/ 336249 h 531895"/>
                    <a:gd name="connsiteX2" fmla="*/ 302130 w 604256"/>
                    <a:gd name="connsiteY2" fmla="*/ 476833 h 531895"/>
                    <a:gd name="connsiteX3" fmla="*/ 566126 w 604256"/>
                    <a:gd name="connsiteY3" fmla="*/ 336249 h 531895"/>
                    <a:gd name="connsiteX4" fmla="*/ 601178 w 604256"/>
                    <a:gd name="connsiteY4" fmla="*/ 346793 h 531895"/>
                    <a:gd name="connsiteX5" fmla="*/ 590619 w 604256"/>
                    <a:gd name="connsiteY5" fmla="*/ 381793 h 531895"/>
                    <a:gd name="connsiteX6" fmla="*/ 314303 w 604256"/>
                    <a:gd name="connsiteY6" fmla="*/ 528820 h 531895"/>
                    <a:gd name="connsiteX7" fmla="*/ 302130 w 604256"/>
                    <a:gd name="connsiteY7" fmla="*/ 531895 h 531895"/>
                    <a:gd name="connsiteX8" fmla="*/ 289957 w 604256"/>
                    <a:gd name="connsiteY8" fmla="*/ 528820 h 531895"/>
                    <a:gd name="connsiteX9" fmla="*/ 13641 w 604256"/>
                    <a:gd name="connsiteY9" fmla="*/ 381793 h 531895"/>
                    <a:gd name="connsiteX10" fmla="*/ 3082 w 604256"/>
                    <a:gd name="connsiteY10" fmla="*/ 346793 h 531895"/>
                    <a:gd name="connsiteX11" fmla="*/ 18335 w 604256"/>
                    <a:gd name="connsiteY11" fmla="*/ 334272 h 531895"/>
                    <a:gd name="connsiteX12" fmla="*/ 18335 w 604256"/>
                    <a:gd name="connsiteY12" fmla="*/ 233364 h 531895"/>
                    <a:gd name="connsiteX13" fmla="*/ 37988 w 604256"/>
                    <a:gd name="connsiteY13" fmla="*/ 235341 h 531895"/>
                    <a:gd name="connsiteX14" fmla="*/ 302130 w 604256"/>
                    <a:gd name="connsiteY14" fmla="*/ 375925 h 531895"/>
                    <a:gd name="connsiteX15" fmla="*/ 566126 w 604256"/>
                    <a:gd name="connsiteY15" fmla="*/ 235341 h 531895"/>
                    <a:gd name="connsiteX16" fmla="*/ 601178 w 604256"/>
                    <a:gd name="connsiteY16" fmla="*/ 245885 h 531895"/>
                    <a:gd name="connsiteX17" fmla="*/ 590619 w 604256"/>
                    <a:gd name="connsiteY17" fmla="*/ 280885 h 531895"/>
                    <a:gd name="connsiteX18" fmla="*/ 314303 w 604256"/>
                    <a:gd name="connsiteY18" fmla="*/ 428058 h 531895"/>
                    <a:gd name="connsiteX19" fmla="*/ 302130 w 604256"/>
                    <a:gd name="connsiteY19" fmla="*/ 430987 h 531895"/>
                    <a:gd name="connsiteX20" fmla="*/ 289957 w 604256"/>
                    <a:gd name="connsiteY20" fmla="*/ 428058 h 531895"/>
                    <a:gd name="connsiteX21" fmla="*/ 13641 w 604256"/>
                    <a:gd name="connsiteY21" fmla="*/ 280885 h 531895"/>
                    <a:gd name="connsiteX22" fmla="*/ 3082 w 604256"/>
                    <a:gd name="connsiteY22" fmla="*/ 245885 h 531895"/>
                    <a:gd name="connsiteX23" fmla="*/ 18335 w 604256"/>
                    <a:gd name="connsiteY23" fmla="*/ 233364 h 531895"/>
                    <a:gd name="connsiteX24" fmla="*/ 291571 w 604256"/>
                    <a:gd name="connsiteY24" fmla="*/ 2196 h 531895"/>
                    <a:gd name="connsiteX25" fmla="*/ 312689 w 604256"/>
                    <a:gd name="connsiteY25" fmla="*/ 2196 h 531895"/>
                    <a:gd name="connsiteX26" fmla="*/ 588846 w 604256"/>
                    <a:gd name="connsiteY26" fmla="*/ 125214 h 531895"/>
                    <a:gd name="connsiteX27" fmla="*/ 604245 w 604256"/>
                    <a:gd name="connsiteY27" fmla="*/ 147914 h 531895"/>
                    <a:gd name="connsiteX28" fmla="*/ 590605 w 604256"/>
                    <a:gd name="connsiteY28" fmla="*/ 171639 h 531895"/>
                    <a:gd name="connsiteX29" fmla="*/ 314303 w 604256"/>
                    <a:gd name="connsiteY29" fmla="*/ 318676 h 531895"/>
                    <a:gd name="connsiteX30" fmla="*/ 302130 w 604256"/>
                    <a:gd name="connsiteY30" fmla="*/ 321751 h 531895"/>
                    <a:gd name="connsiteX31" fmla="*/ 289957 w 604256"/>
                    <a:gd name="connsiteY31" fmla="*/ 318676 h 531895"/>
                    <a:gd name="connsiteX32" fmla="*/ 13654 w 604256"/>
                    <a:gd name="connsiteY32" fmla="*/ 171639 h 531895"/>
                    <a:gd name="connsiteX33" fmla="*/ 15 w 604256"/>
                    <a:gd name="connsiteY33" fmla="*/ 147914 h 531895"/>
                    <a:gd name="connsiteX34" fmla="*/ 15414 w 604256"/>
                    <a:gd name="connsiteY34" fmla="*/ 125214 h 531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4256" h="531895">
                      <a:moveTo>
                        <a:pt x="18335" y="334272"/>
                      </a:moveTo>
                      <a:cubicBezTo>
                        <a:pt x="24642" y="332369"/>
                        <a:pt x="31682" y="332881"/>
                        <a:pt x="37988" y="336249"/>
                      </a:cubicBezTo>
                      <a:lnTo>
                        <a:pt x="302130" y="476833"/>
                      </a:lnTo>
                      <a:lnTo>
                        <a:pt x="566126" y="336249"/>
                      </a:lnTo>
                      <a:cubicBezTo>
                        <a:pt x="578739" y="329513"/>
                        <a:pt x="594432" y="334199"/>
                        <a:pt x="601178" y="346793"/>
                      </a:cubicBezTo>
                      <a:cubicBezTo>
                        <a:pt x="607925" y="359387"/>
                        <a:pt x="603085" y="375056"/>
                        <a:pt x="590619" y="381793"/>
                      </a:cubicBezTo>
                      <a:lnTo>
                        <a:pt x="314303" y="528820"/>
                      </a:lnTo>
                      <a:cubicBezTo>
                        <a:pt x="310490" y="530870"/>
                        <a:pt x="306383" y="531895"/>
                        <a:pt x="302130" y="531895"/>
                      </a:cubicBezTo>
                      <a:cubicBezTo>
                        <a:pt x="297877" y="531895"/>
                        <a:pt x="293770" y="530870"/>
                        <a:pt x="289957" y="528820"/>
                      </a:cubicBezTo>
                      <a:lnTo>
                        <a:pt x="13641" y="381793"/>
                      </a:lnTo>
                      <a:cubicBezTo>
                        <a:pt x="1028" y="375056"/>
                        <a:pt x="-3665" y="359387"/>
                        <a:pt x="3082" y="346793"/>
                      </a:cubicBezTo>
                      <a:cubicBezTo>
                        <a:pt x="6455" y="340496"/>
                        <a:pt x="12028" y="336176"/>
                        <a:pt x="18335" y="334272"/>
                      </a:cubicBezTo>
                      <a:close/>
                      <a:moveTo>
                        <a:pt x="18335" y="233364"/>
                      </a:moveTo>
                      <a:cubicBezTo>
                        <a:pt x="24642" y="231461"/>
                        <a:pt x="31682" y="231973"/>
                        <a:pt x="37988" y="235341"/>
                      </a:cubicBezTo>
                      <a:lnTo>
                        <a:pt x="302130" y="375925"/>
                      </a:lnTo>
                      <a:lnTo>
                        <a:pt x="566126" y="235341"/>
                      </a:lnTo>
                      <a:cubicBezTo>
                        <a:pt x="578739" y="228605"/>
                        <a:pt x="594432" y="233291"/>
                        <a:pt x="601178" y="245885"/>
                      </a:cubicBezTo>
                      <a:cubicBezTo>
                        <a:pt x="607925" y="258479"/>
                        <a:pt x="603085" y="274148"/>
                        <a:pt x="590619" y="280885"/>
                      </a:cubicBezTo>
                      <a:lnTo>
                        <a:pt x="314303" y="428058"/>
                      </a:lnTo>
                      <a:cubicBezTo>
                        <a:pt x="310490" y="430108"/>
                        <a:pt x="306383" y="430987"/>
                        <a:pt x="302130" y="430987"/>
                      </a:cubicBezTo>
                      <a:cubicBezTo>
                        <a:pt x="297877" y="430987"/>
                        <a:pt x="293770" y="430108"/>
                        <a:pt x="289957" y="428058"/>
                      </a:cubicBezTo>
                      <a:lnTo>
                        <a:pt x="13641" y="280885"/>
                      </a:lnTo>
                      <a:cubicBezTo>
                        <a:pt x="1028" y="274148"/>
                        <a:pt x="-3665" y="258479"/>
                        <a:pt x="3082" y="245885"/>
                      </a:cubicBezTo>
                      <a:cubicBezTo>
                        <a:pt x="6455" y="239588"/>
                        <a:pt x="12028" y="235268"/>
                        <a:pt x="18335" y="233364"/>
                      </a:cubicBezTo>
                      <a:close/>
                      <a:moveTo>
                        <a:pt x="291571" y="2196"/>
                      </a:moveTo>
                      <a:cubicBezTo>
                        <a:pt x="298317" y="-733"/>
                        <a:pt x="305943" y="-733"/>
                        <a:pt x="312689" y="2196"/>
                      </a:cubicBezTo>
                      <a:lnTo>
                        <a:pt x="588846" y="125214"/>
                      </a:lnTo>
                      <a:cubicBezTo>
                        <a:pt x="597938" y="129315"/>
                        <a:pt x="603805" y="138102"/>
                        <a:pt x="604245" y="147914"/>
                      </a:cubicBezTo>
                      <a:cubicBezTo>
                        <a:pt x="604538" y="157726"/>
                        <a:pt x="599258" y="166953"/>
                        <a:pt x="590605" y="171639"/>
                      </a:cubicBezTo>
                      <a:lnTo>
                        <a:pt x="314303" y="318676"/>
                      </a:lnTo>
                      <a:cubicBezTo>
                        <a:pt x="310489" y="320726"/>
                        <a:pt x="306383" y="321751"/>
                        <a:pt x="302130" y="321751"/>
                      </a:cubicBezTo>
                      <a:cubicBezTo>
                        <a:pt x="297877" y="321751"/>
                        <a:pt x="293771" y="320726"/>
                        <a:pt x="289957" y="318676"/>
                      </a:cubicBezTo>
                      <a:lnTo>
                        <a:pt x="13654" y="171639"/>
                      </a:lnTo>
                      <a:cubicBezTo>
                        <a:pt x="5002" y="166953"/>
                        <a:pt x="-278" y="157726"/>
                        <a:pt x="15" y="147914"/>
                      </a:cubicBezTo>
                      <a:cubicBezTo>
                        <a:pt x="309" y="138102"/>
                        <a:pt x="6322" y="129315"/>
                        <a:pt x="15414" y="125214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3175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114" name="iṡlïdè">
                  <a:extLst>
                    <a:ext uri="{FF2B5EF4-FFF2-40B4-BE49-F238E27FC236}">
                      <a16:creationId xmlns:a16="http://schemas.microsoft.com/office/drawing/2014/main" id="{BD348EC1-0FA4-4F28-BE82-1F0DB51A6F31}"/>
                    </a:ext>
                  </a:extLst>
                </p:cNvPr>
                <p:cNvSpPr/>
                <p:nvPr/>
              </p:nvSpPr>
              <p:spPr>
                <a:xfrm>
                  <a:off x="6936260" y="3755034"/>
                  <a:ext cx="259688" cy="228590"/>
                </a:xfrm>
                <a:custGeom>
                  <a:avLst/>
                  <a:gdLst>
                    <a:gd name="connsiteX0" fmla="*/ 18335 w 604256"/>
                    <a:gd name="connsiteY0" fmla="*/ 334272 h 531895"/>
                    <a:gd name="connsiteX1" fmla="*/ 37988 w 604256"/>
                    <a:gd name="connsiteY1" fmla="*/ 336249 h 531895"/>
                    <a:gd name="connsiteX2" fmla="*/ 302130 w 604256"/>
                    <a:gd name="connsiteY2" fmla="*/ 476833 h 531895"/>
                    <a:gd name="connsiteX3" fmla="*/ 566126 w 604256"/>
                    <a:gd name="connsiteY3" fmla="*/ 336249 h 531895"/>
                    <a:gd name="connsiteX4" fmla="*/ 601178 w 604256"/>
                    <a:gd name="connsiteY4" fmla="*/ 346793 h 531895"/>
                    <a:gd name="connsiteX5" fmla="*/ 590619 w 604256"/>
                    <a:gd name="connsiteY5" fmla="*/ 381793 h 531895"/>
                    <a:gd name="connsiteX6" fmla="*/ 314303 w 604256"/>
                    <a:gd name="connsiteY6" fmla="*/ 528820 h 531895"/>
                    <a:gd name="connsiteX7" fmla="*/ 302130 w 604256"/>
                    <a:gd name="connsiteY7" fmla="*/ 531895 h 531895"/>
                    <a:gd name="connsiteX8" fmla="*/ 289957 w 604256"/>
                    <a:gd name="connsiteY8" fmla="*/ 528820 h 531895"/>
                    <a:gd name="connsiteX9" fmla="*/ 13641 w 604256"/>
                    <a:gd name="connsiteY9" fmla="*/ 381793 h 531895"/>
                    <a:gd name="connsiteX10" fmla="*/ 3082 w 604256"/>
                    <a:gd name="connsiteY10" fmla="*/ 346793 h 531895"/>
                    <a:gd name="connsiteX11" fmla="*/ 18335 w 604256"/>
                    <a:gd name="connsiteY11" fmla="*/ 334272 h 531895"/>
                    <a:gd name="connsiteX12" fmla="*/ 18335 w 604256"/>
                    <a:gd name="connsiteY12" fmla="*/ 233364 h 531895"/>
                    <a:gd name="connsiteX13" fmla="*/ 37988 w 604256"/>
                    <a:gd name="connsiteY13" fmla="*/ 235341 h 531895"/>
                    <a:gd name="connsiteX14" fmla="*/ 302130 w 604256"/>
                    <a:gd name="connsiteY14" fmla="*/ 375925 h 531895"/>
                    <a:gd name="connsiteX15" fmla="*/ 566126 w 604256"/>
                    <a:gd name="connsiteY15" fmla="*/ 235341 h 531895"/>
                    <a:gd name="connsiteX16" fmla="*/ 601178 w 604256"/>
                    <a:gd name="connsiteY16" fmla="*/ 245885 h 531895"/>
                    <a:gd name="connsiteX17" fmla="*/ 590619 w 604256"/>
                    <a:gd name="connsiteY17" fmla="*/ 280885 h 531895"/>
                    <a:gd name="connsiteX18" fmla="*/ 314303 w 604256"/>
                    <a:gd name="connsiteY18" fmla="*/ 428058 h 531895"/>
                    <a:gd name="connsiteX19" fmla="*/ 302130 w 604256"/>
                    <a:gd name="connsiteY19" fmla="*/ 430987 h 531895"/>
                    <a:gd name="connsiteX20" fmla="*/ 289957 w 604256"/>
                    <a:gd name="connsiteY20" fmla="*/ 428058 h 531895"/>
                    <a:gd name="connsiteX21" fmla="*/ 13641 w 604256"/>
                    <a:gd name="connsiteY21" fmla="*/ 280885 h 531895"/>
                    <a:gd name="connsiteX22" fmla="*/ 3082 w 604256"/>
                    <a:gd name="connsiteY22" fmla="*/ 245885 h 531895"/>
                    <a:gd name="connsiteX23" fmla="*/ 18335 w 604256"/>
                    <a:gd name="connsiteY23" fmla="*/ 233364 h 531895"/>
                    <a:gd name="connsiteX24" fmla="*/ 291571 w 604256"/>
                    <a:gd name="connsiteY24" fmla="*/ 2196 h 531895"/>
                    <a:gd name="connsiteX25" fmla="*/ 312689 w 604256"/>
                    <a:gd name="connsiteY25" fmla="*/ 2196 h 531895"/>
                    <a:gd name="connsiteX26" fmla="*/ 588846 w 604256"/>
                    <a:gd name="connsiteY26" fmla="*/ 125214 h 531895"/>
                    <a:gd name="connsiteX27" fmla="*/ 604245 w 604256"/>
                    <a:gd name="connsiteY27" fmla="*/ 147914 h 531895"/>
                    <a:gd name="connsiteX28" fmla="*/ 590605 w 604256"/>
                    <a:gd name="connsiteY28" fmla="*/ 171639 h 531895"/>
                    <a:gd name="connsiteX29" fmla="*/ 314303 w 604256"/>
                    <a:gd name="connsiteY29" fmla="*/ 318676 h 531895"/>
                    <a:gd name="connsiteX30" fmla="*/ 302130 w 604256"/>
                    <a:gd name="connsiteY30" fmla="*/ 321751 h 531895"/>
                    <a:gd name="connsiteX31" fmla="*/ 289957 w 604256"/>
                    <a:gd name="connsiteY31" fmla="*/ 318676 h 531895"/>
                    <a:gd name="connsiteX32" fmla="*/ 13654 w 604256"/>
                    <a:gd name="connsiteY32" fmla="*/ 171639 h 531895"/>
                    <a:gd name="connsiteX33" fmla="*/ 15 w 604256"/>
                    <a:gd name="connsiteY33" fmla="*/ 147914 h 531895"/>
                    <a:gd name="connsiteX34" fmla="*/ 15414 w 604256"/>
                    <a:gd name="connsiteY34" fmla="*/ 125214 h 531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4256" h="531895">
                      <a:moveTo>
                        <a:pt x="18335" y="334272"/>
                      </a:moveTo>
                      <a:cubicBezTo>
                        <a:pt x="24642" y="332369"/>
                        <a:pt x="31682" y="332881"/>
                        <a:pt x="37988" y="336249"/>
                      </a:cubicBezTo>
                      <a:lnTo>
                        <a:pt x="302130" y="476833"/>
                      </a:lnTo>
                      <a:lnTo>
                        <a:pt x="566126" y="336249"/>
                      </a:lnTo>
                      <a:cubicBezTo>
                        <a:pt x="578739" y="329513"/>
                        <a:pt x="594432" y="334199"/>
                        <a:pt x="601178" y="346793"/>
                      </a:cubicBezTo>
                      <a:cubicBezTo>
                        <a:pt x="607925" y="359387"/>
                        <a:pt x="603085" y="375056"/>
                        <a:pt x="590619" y="381793"/>
                      </a:cubicBezTo>
                      <a:lnTo>
                        <a:pt x="314303" y="528820"/>
                      </a:lnTo>
                      <a:cubicBezTo>
                        <a:pt x="310490" y="530870"/>
                        <a:pt x="306383" y="531895"/>
                        <a:pt x="302130" y="531895"/>
                      </a:cubicBezTo>
                      <a:cubicBezTo>
                        <a:pt x="297877" y="531895"/>
                        <a:pt x="293770" y="530870"/>
                        <a:pt x="289957" y="528820"/>
                      </a:cubicBezTo>
                      <a:lnTo>
                        <a:pt x="13641" y="381793"/>
                      </a:lnTo>
                      <a:cubicBezTo>
                        <a:pt x="1028" y="375056"/>
                        <a:pt x="-3665" y="359387"/>
                        <a:pt x="3082" y="346793"/>
                      </a:cubicBezTo>
                      <a:cubicBezTo>
                        <a:pt x="6455" y="340496"/>
                        <a:pt x="12028" y="336176"/>
                        <a:pt x="18335" y="334272"/>
                      </a:cubicBezTo>
                      <a:close/>
                      <a:moveTo>
                        <a:pt x="18335" y="233364"/>
                      </a:moveTo>
                      <a:cubicBezTo>
                        <a:pt x="24642" y="231461"/>
                        <a:pt x="31682" y="231973"/>
                        <a:pt x="37988" y="235341"/>
                      </a:cubicBezTo>
                      <a:lnTo>
                        <a:pt x="302130" y="375925"/>
                      </a:lnTo>
                      <a:lnTo>
                        <a:pt x="566126" y="235341"/>
                      </a:lnTo>
                      <a:cubicBezTo>
                        <a:pt x="578739" y="228605"/>
                        <a:pt x="594432" y="233291"/>
                        <a:pt x="601178" y="245885"/>
                      </a:cubicBezTo>
                      <a:cubicBezTo>
                        <a:pt x="607925" y="258479"/>
                        <a:pt x="603085" y="274148"/>
                        <a:pt x="590619" y="280885"/>
                      </a:cubicBezTo>
                      <a:lnTo>
                        <a:pt x="314303" y="428058"/>
                      </a:lnTo>
                      <a:cubicBezTo>
                        <a:pt x="310490" y="430108"/>
                        <a:pt x="306383" y="430987"/>
                        <a:pt x="302130" y="430987"/>
                      </a:cubicBezTo>
                      <a:cubicBezTo>
                        <a:pt x="297877" y="430987"/>
                        <a:pt x="293770" y="430108"/>
                        <a:pt x="289957" y="428058"/>
                      </a:cubicBezTo>
                      <a:lnTo>
                        <a:pt x="13641" y="280885"/>
                      </a:lnTo>
                      <a:cubicBezTo>
                        <a:pt x="1028" y="274148"/>
                        <a:pt x="-3665" y="258479"/>
                        <a:pt x="3082" y="245885"/>
                      </a:cubicBezTo>
                      <a:cubicBezTo>
                        <a:pt x="6455" y="239588"/>
                        <a:pt x="12028" y="235268"/>
                        <a:pt x="18335" y="233364"/>
                      </a:cubicBezTo>
                      <a:close/>
                      <a:moveTo>
                        <a:pt x="291571" y="2196"/>
                      </a:moveTo>
                      <a:cubicBezTo>
                        <a:pt x="298317" y="-733"/>
                        <a:pt x="305943" y="-733"/>
                        <a:pt x="312689" y="2196"/>
                      </a:cubicBezTo>
                      <a:lnTo>
                        <a:pt x="588846" y="125214"/>
                      </a:lnTo>
                      <a:cubicBezTo>
                        <a:pt x="597938" y="129315"/>
                        <a:pt x="603805" y="138102"/>
                        <a:pt x="604245" y="147914"/>
                      </a:cubicBezTo>
                      <a:cubicBezTo>
                        <a:pt x="604538" y="157726"/>
                        <a:pt x="599258" y="166953"/>
                        <a:pt x="590605" y="171639"/>
                      </a:cubicBezTo>
                      <a:lnTo>
                        <a:pt x="314303" y="318676"/>
                      </a:lnTo>
                      <a:cubicBezTo>
                        <a:pt x="310489" y="320726"/>
                        <a:pt x="306383" y="321751"/>
                        <a:pt x="302130" y="321751"/>
                      </a:cubicBezTo>
                      <a:cubicBezTo>
                        <a:pt x="297877" y="321751"/>
                        <a:pt x="293771" y="320726"/>
                        <a:pt x="289957" y="318676"/>
                      </a:cubicBezTo>
                      <a:lnTo>
                        <a:pt x="13654" y="171639"/>
                      </a:lnTo>
                      <a:cubicBezTo>
                        <a:pt x="5002" y="166953"/>
                        <a:pt x="-278" y="157726"/>
                        <a:pt x="15" y="147914"/>
                      </a:cubicBezTo>
                      <a:cubicBezTo>
                        <a:pt x="309" y="138102"/>
                        <a:pt x="6322" y="129315"/>
                        <a:pt x="15414" y="125214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3175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115" name="iṩḷíḑe">
                  <a:extLst>
                    <a:ext uri="{FF2B5EF4-FFF2-40B4-BE49-F238E27FC236}">
                      <a16:creationId xmlns:a16="http://schemas.microsoft.com/office/drawing/2014/main" id="{2D9BFD5A-B2A8-495F-9BB8-7DDACBBD7C67}"/>
                    </a:ext>
                  </a:extLst>
                </p:cNvPr>
                <p:cNvSpPr/>
                <p:nvPr/>
              </p:nvSpPr>
              <p:spPr>
                <a:xfrm>
                  <a:off x="5966157" y="4724409"/>
                  <a:ext cx="259688" cy="228590"/>
                </a:xfrm>
                <a:custGeom>
                  <a:avLst/>
                  <a:gdLst>
                    <a:gd name="connsiteX0" fmla="*/ 18335 w 604256"/>
                    <a:gd name="connsiteY0" fmla="*/ 334272 h 531895"/>
                    <a:gd name="connsiteX1" fmla="*/ 37988 w 604256"/>
                    <a:gd name="connsiteY1" fmla="*/ 336249 h 531895"/>
                    <a:gd name="connsiteX2" fmla="*/ 302130 w 604256"/>
                    <a:gd name="connsiteY2" fmla="*/ 476833 h 531895"/>
                    <a:gd name="connsiteX3" fmla="*/ 566126 w 604256"/>
                    <a:gd name="connsiteY3" fmla="*/ 336249 h 531895"/>
                    <a:gd name="connsiteX4" fmla="*/ 601178 w 604256"/>
                    <a:gd name="connsiteY4" fmla="*/ 346793 h 531895"/>
                    <a:gd name="connsiteX5" fmla="*/ 590619 w 604256"/>
                    <a:gd name="connsiteY5" fmla="*/ 381793 h 531895"/>
                    <a:gd name="connsiteX6" fmla="*/ 314303 w 604256"/>
                    <a:gd name="connsiteY6" fmla="*/ 528820 h 531895"/>
                    <a:gd name="connsiteX7" fmla="*/ 302130 w 604256"/>
                    <a:gd name="connsiteY7" fmla="*/ 531895 h 531895"/>
                    <a:gd name="connsiteX8" fmla="*/ 289957 w 604256"/>
                    <a:gd name="connsiteY8" fmla="*/ 528820 h 531895"/>
                    <a:gd name="connsiteX9" fmla="*/ 13641 w 604256"/>
                    <a:gd name="connsiteY9" fmla="*/ 381793 h 531895"/>
                    <a:gd name="connsiteX10" fmla="*/ 3082 w 604256"/>
                    <a:gd name="connsiteY10" fmla="*/ 346793 h 531895"/>
                    <a:gd name="connsiteX11" fmla="*/ 18335 w 604256"/>
                    <a:gd name="connsiteY11" fmla="*/ 334272 h 531895"/>
                    <a:gd name="connsiteX12" fmla="*/ 18335 w 604256"/>
                    <a:gd name="connsiteY12" fmla="*/ 233364 h 531895"/>
                    <a:gd name="connsiteX13" fmla="*/ 37988 w 604256"/>
                    <a:gd name="connsiteY13" fmla="*/ 235341 h 531895"/>
                    <a:gd name="connsiteX14" fmla="*/ 302130 w 604256"/>
                    <a:gd name="connsiteY14" fmla="*/ 375925 h 531895"/>
                    <a:gd name="connsiteX15" fmla="*/ 566126 w 604256"/>
                    <a:gd name="connsiteY15" fmla="*/ 235341 h 531895"/>
                    <a:gd name="connsiteX16" fmla="*/ 601178 w 604256"/>
                    <a:gd name="connsiteY16" fmla="*/ 245885 h 531895"/>
                    <a:gd name="connsiteX17" fmla="*/ 590619 w 604256"/>
                    <a:gd name="connsiteY17" fmla="*/ 280885 h 531895"/>
                    <a:gd name="connsiteX18" fmla="*/ 314303 w 604256"/>
                    <a:gd name="connsiteY18" fmla="*/ 428058 h 531895"/>
                    <a:gd name="connsiteX19" fmla="*/ 302130 w 604256"/>
                    <a:gd name="connsiteY19" fmla="*/ 430987 h 531895"/>
                    <a:gd name="connsiteX20" fmla="*/ 289957 w 604256"/>
                    <a:gd name="connsiteY20" fmla="*/ 428058 h 531895"/>
                    <a:gd name="connsiteX21" fmla="*/ 13641 w 604256"/>
                    <a:gd name="connsiteY21" fmla="*/ 280885 h 531895"/>
                    <a:gd name="connsiteX22" fmla="*/ 3082 w 604256"/>
                    <a:gd name="connsiteY22" fmla="*/ 245885 h 531895"/>
                    <a:gd name="connsiteX23" fmla="*/ 18335 w 604256"/>
                    <a:gd name="connsiteY23" fmla="*/ 233364 h 531895"/>
                    <a:gd name="connsiteX24" fmla="*/ 291571 w 604256"/>
                    <a:gd name="connsiteY24" fmla="*/ 2196 h 531895"/>
                    <a:gd name="connsiteX25" fmla="*/ 312689 w 604256"/>
                    <a:gd name="connsiteY25" fmla="*/ 2196 h 531895"/>
                    <a:gd name="connsiteX26" fmla="*/ 588846 w 604256"/>
                    <a:gd name="connsiteY26" fmla="*/ 125214 h 531895"/>
                    <a:gd name="connsiteX27" fmla="*/ 604245 w 604256"/>
                    <a:gd name="connsiteY27" fmla="*/ 147914 h 531895"/>
                    <a:gd name="connsiteX28" fmla="*/ 590605 w 604256"/>
                    <a:gd name="connsiteY28" fmla="*/ 171639 h 531895"/>
                    <a:gd name="connsiteX29" fmla="*/ 314303 w 604256"/>
                    <a:gd name="connsiteY29" fmla="*/ 318676 h 531895"/>
                    <a:gd name="connsiteX30" fmla="*/ 302130 w 604256"/>
                    <a:gd name="connsiteY30" fmla="*/ 321751 h 531895"/>
                    <a:gd name="connsiteX31" fmla="*/ 289957 w 604256"/>
                    <a:gd name="connsiteY31" fmla="*/ 318676 h 531895"/>
                    <a:gd name="connsiteX32" fmla="*/ 13654 w 604256"/>
                    <a:gd name="connsiteY32" fmla="*/ 171639 h 531895"/>
                    <a:gd name="connsiteX33" fmla="*/ 15 w 604256"/>
                    <a:gd name="connsiteY33" fmla="*/ 147914 h 531895"/>
                    <a:gd name="connsiteX34" fmla="*/ 15414 w 604256"/>
                    <a:gd name="connsiteY34" fmla="*/ 125214 h 531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4256" h="531895">
                      <a:moveTo>
                        <a:pt x="18335" y="334272"/>
                      </a:moveTo>
                      <a:cubicBezTo>
                        <a:pt x="24642" y="332369"/>
                        <a:pt x="31682" y="332881"/>
                        <a:pt x="37988" y="336249"/>
                      </a:cubicBezTo>
                      <a:lnTo>
                        <a:pt x="302130" y="476833"/>
                      </a:lnTo>
                      <a:lnTo>
                        <a:pt x="566126" y="336249"/>
                      </a:lnTo>
                      <a:cubicBezTo>
                        <a:pt x="578739" y="329513"/>
                        <a:pt x="594432" y="334199"/>
                        <a:pt x="601178" y="346793"/>
                      </a:cubicBezTo>
                      <a:cubicBezTo>
                        <a:pt x="607925" y="359387"/>
                        <a:pt x="603085" y="375056"/>
                        <a:pt x="590619" y="381793"/>
                      </a:cubicBezTo>
                      <a:lnTo>
                        <a:pt x="314303" y="528820"/>
                      </a:lnTo>
                      <a:cubicBezTo>
                        <a:pt x="310490" y="530870"/>
                        <a:pt x="306383" y="531895"/>
                        <a:pt x="302130" y="531895"/>
                      </a:cubicBezTo>
                      <a:cubicBezTo>
                        <a:pt x="297877" y="531895"/>
                        <a:pt x="293770" y="530870"/>
                        <a:pt x="289957" y="528820"/>
                      </a:cubicBezTo>
                      <a:lnTo>
                        <a:pt x="13641" y="381793"/>
                      </a:lnTo>
                      <a:cubicBezTo>
                        <a:pt x="1028" y="375056"/>
                        <a:pt x="-3665" y="359387"/>
                        <a:pt x="3082" y="346793"/>
                      </a:cubicBezTo>
                      <a:cubicBezTo>
                        <a:pt x="6455" y="340496"/>
                        <a:pt x="12028" y="336176"/>
                        <a:pt x="18335" y="334272"/>
                      </a:cubicBezTo>
                      <a:close/>
                      <a:moveTo>
                        <a:pt x="18335" y="233364"/>
                      </a:moveTo>
                      <a:cubicBezTo>
                        <a:pt x="24642" y="231461"/>
                        <a:pt x="31682" y="231973"/>
                        <a:pt x="37988" y="235341"/>
                      </a:cubicBezTo>
                      <a:lnTo>
                        <a:pt x="302130" y="375925"/>
                      </a:lnTo>
                      <a:lnTo>
                        <a:pt x="566126" y="235341"/>
                      </a:lnTo>
                      <a:cubicBezTo>
                        <a:pt x="578739" y="228605"/>
                        <a:pt x="594432" y="233291"/>
                        <a:pt x="601178" y="245885"/>
                      </a:cubicBezTo>
                      <a:cubicBezTo>
                        <a:pt x="607925" y="258479"/>
                        <a:pt x="603085" y="274148"/>
                        <a:pt x="590619" y="280885"/>
                      </a:cubicBezTo>
                      <a:lnTo>
                        <a:pt x="314303" y="428058"/>
                      </a:lnTo>
                      <a:cubicBezTo>
                        <a:pt x="310490" y="430108"/>
                        <a:pt x="306383" y="430987"/>
                        <a:pt x="302130" y="430987"/>
                      </a:cubicBezTo>
                      <a:cubicBezTo>
                        <a:pt x="297877" y="430987"/>
                        <a:pt x="293770" y="430108"/>
                        <a:pt x="289957" y="428058"/>
                      </a:cubicBezTo>
                      <a:lnTo>
                        <a:pt x="13641" y="280885"/>
                      </a:lnTo>
                      <a:cubicBezTo>
                        <a:pt x="1028" y="274148"/>
                        <a:pt x="-3665" y="258479"/>
                        <a:pt x="3082" y="245885"/>
                      </a:cubicBezTo>
                      <a:cubicBezTo>
                        <a:pt x="6455" y="239588"/>
                        <a:pt x="12028" y="235268"/>
                        <a:pt x="18335" y="233364"/>
                      </a:cubicBezTo>
                      <a:close/>
                      <a:moveTo>
                        <a:pt x="291571" y="2196"/>
                      </a:moveTo>
                      <a:cubicBezTo>
                        <a:pt x="298317" y="-733"/>
                        <a:pt x="305943" y="-733"/>
                        <a:pt x="312689" y="2196"/>
                      </a:cubicBezTo>
                      <a:lnTo>
                        <a:pt x="588846" y="125214"/>
                      </a:lnTo>
                      <a:cubicBezTo>
                        <a:pt x="597938" y="129315"/>
                        <a:pt x="603805" y="138102"/>
                        <a:pt x="604245" y="147914"/>
                      </a:cubicBezTo>
                      <a:cubicBezTo>
                        <a:pt x="604538" y="157726"/>
                        <a:pt x="599258" y="166953"/>
                        <a:pt x="590605" y="171639"/>
                      </a:cubicBezTo>
                      <a:lnTo>
                        <a:pt x="314303" y="318676"/>
                      </a:lnTo>
                      <a:cubicBezTo>
                        <a:pt x="310489" y="320726"/>
                        <a:pt x="306383" y="321751"/>
                        <a:pt x="302130" y="321751"/>
                      </a:cubicBezTo>
                      <a:cubicBezTo>
                        <a:pt x="297877" y="321751"/>
                        <a:pt x="293771" y="320726"/>
                        <a:pt x="289957" y="318676"/>
                      </a:cubicBezTo>
                      <a:lnTo>
                        <a:pt x="13654" y="171639"/>
                      </a:lnTo>
                      <a:cubicBezTo>
                        <a:pt x="5002" y="166953"/>
                        <a:pt x="-278" y="157726"/>
                        <a:pt x="15" y="147914"/>
                      </a:cubicBezTo>
                      <a:cubicBezTo>
                        <a:pt x="309" y="138102"/>
                        <a:pt x="6322" y="129315"/>
                        <a:pt x="15414" y="125214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3175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116" name="ïṩľïďê">
                  <a:extLst>
                    <a:ext uri="{FF2B5EF4-FFF2-40B4-BE49-F238E27FC236}">
                      <a16:creationId xmlns:a16="http://schemas.microsoft.com/office/drawing/2014/main" id="{D33A3589-631F-45BD-BC05-2CB79ECB86F8}"/>
                    </a:ext>
                  </a:extLst>
                </p:cNvPr>
                <p:cNvSpPr/>
                <p:nvPr/>
              </p:nvSpPr>
              <p:spPr>
                <a:xfrm>
                  <a:off x="4995327" y="3755034"/>
                  <a:ext cx="259688" cy="228590"/>
                </a:xfrm>
                <a:custGeom>
                  <a:avLst/>
                  <a:gdLst>
                    <a:gd name="connsiteX0" fmla="*/ 18335 w 604256"/>
                    <a:gd name="connsiteY0" fmla="*/ 334272 h 531895"/>
                    <a:gd name="connsiteX1" fmla="*/ 37988 w 604256"/>
                    <a:gd name="connsiteY1" fmla="*/ 336249 h 531895"/>
                    <a:gd name="connsiteX2" fmla="*/ 302130 w 604256"/>
                    <a:gd name="connsiteY2" fmla="*/ 476833 h 531895"/>
                    <a:gd name="connsiteX3" fmla="*/ 566126 w 604256"/>
                    <a:gd name="connsiteY3" fmla="*/ 336249 h 531895"/>
                    <a:gd name="connsiteX4" fmla="*/ 601178 w 604256"/>
                    <a:gd name="connsiteY4" fmla="*/ 346793 h 531895"/>
                    <a:gd name="connsiteX5" fmla="*/ 590619 w 604256"/>
                    <a:gd name="connsiteY5" fmla="*/ 381793 h 531895"/>
                    <a:gd name="connsiteX6" fmla="*/ 314303 w 604256"/>
                    <a:gd name="connsiteY6" fmla="*/ 528820 h 531895"/>
                    <a:gd name="connsiteX7" fmla="*/ 302130 w 604256"/>
                    <a:gd name="connsiteY7" fmla="*/ 531895 h 531895"/>
                    <a:gd name="connsiteX8" fmla="*/ 289957 w 604256"/>
                    <a:gd name="connsiteY8" fmla="*/ 528820 h 531895"/>
                    <a:gd name="connsiteX9" fmla="*/ 13641 w 604256"/>
                    <a:gd name="connsiteY9" fmla="*/ 381793 h 531895"/>
                    <a:gd name="connsiteX10" fmla="*/ 3082 w 604256"/>
                    <a:gd name="connsiteY10" fmla="*/ 346793 h 531895"/>
                    <a:gd name="connsiteX11" fmla="*/ 18335 w 604256"/>
                    <a:gd name="connsiteY11" fmla="*/ 334272 h 531895"/>
                    <a:gd name="connsiteX12" fmla="*/ 18335 w 604256"/>
                    <a:gd name="connsiteY12" fmla="*/ 233364 h 531895"/>
                    <a:gd name="connsiteX13" fmla="*/ 37988 w 604256"/>
                    <a:gd name="connsiteY13" fmla="*/ 235341 h 531895"/>
                    <a:gd name="connsiteX14" fmla="*/ 302130 w 604256"/>
                    <a:gd name="connsiteY14" fmla="*/ 375925 h 531895"/>
                    <a:gd name="connsiteX15" fmla="*/ 566126 w 604256"/>
                    <a:gd name="connsiteY15" fmla="*/ 235341 h 531895"/>
                    <a:gd name="connsiteX16" fmla="*/ 601178 w 604256"/>
                    <a:gd name="connsiteY16" fmla="*/ 245885 h 531895"/>
                    <a:gd name="connsiteX17" fmla="*/ 590619 w 604256"/>
                    <a:gd name="connsiteY17" fmla="*/ 280885 h 531895"/>
                    <a:gd name="connsiteX18" fmla="*/ 314303 w 604256"/>
                    <a:gd name="connsiteY18" fmla="*/ 428058 h 531895"/>
                    <a:gd name="connsiteX19" fmla="*/ 302130 w 604256"/>
                    <a:gd name="connsiteY19" fmla="*/ 430987 h 531895"/>
                    <a:gd name="connsiteX20" fmla="*/ 289957 w 604256"/>
                    <a:gd name="connsiteY20" fmla="*/ 428058 h 531895"/>
                    <a:gd name="connsiteX21" fmla="*/ 13641 w 604256"/>
                    <a:gd name="connsiteY21" fmla="*/ 280885 h 531895"/>
                    <a:gd name="connsiteX22" fmla="*/ 3082 w 604256"/>
                    <a:gd name="connsiteY22" fmla="*/ 245885 h 531895"/>
                    <a:gd name="connsiteX23" fmla="*/ 18335 w 604256"/>
                    <a:gd name="connsiteY23" fmla="*/ 233364 h 531895"/>
                    <a:gd name="connsiteX24" fmla="*/ 291571 w 604256"/>
                    <a:gd name="connsiteY24" fmla="*/ 2196 h 531895"/>
                    <a:gd name="connsiteX25" fmla="*/ 312689 w 604256"/>
                    <a:gd name="connsiteY25" fmla="*/ 2196 h 531895"/>
                    <a:gd name="connsiteX26" fmla="*/ 588846 w 604256"/>
                    <a:gd name="connsiteY26" fmla="*/ 125214 h 531895"/>
                    <a:gd name="connsiteX27" fmla="*/ 604245 w 604256"/>
                    <a:gd name="connsiteY27" fmla="*/ 147914 h 531895"/>
                    <a:gd name="connsiteX28" fmla="*/ 590605 w 604256"/>
                    <a:gd name="connsiteY28" fmla="*/ 171639 h 531895"/>
                    <a:gd name="connsiteX29" fmla="*/ 314303 w 604256"/>
                    <a:gd name="connsiteY29" fmla="*/ 318676 h 531895"/>
                    <a:gd name="connsiteX30" fmla="*/ 302130 w 604256"/>
                    <a:gd name="connsiteY30" fmla="*/ 321751 h 531895"/>
                    <a:gd name="connsiteX31" fmla="*/ 289957 w 604256"/>
                    <a:gd name="connsiteY31" fmla="*/ 318676 h 531895"/>
                    <a:gd name="connsiteX32" fmla="*/ 13654 w 604256"/>
                    <a:gd name="connsiteY32" fmla="*/ 171639 h 531895"/>
                    <a:gd name="connsiteX33" fmla="*/ 15 w 604256"/>
                    <a:gd name="connsiteY33" fmla="*/ 147914 h 531895"/>
                    <a:gd name="connsiteX34" fmla="*/ 15414 w 604256"/>
                    <a:gd name="connsiteY34" fmla="*/ 125214 h 531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4256" h="531895">
                      <a:moveTo>
                        <a:pt x="18335" y="334272"/>
                      </a:moveTo>
                      <a:cubicBezTo>
                        <a:pt x="24642" y="332369"/>
                        <a:pt x="31682" y="332881"/>
                        <a:pt x="37988" y="336249"/>
                      </a:cubicBezTo>
                      <a:lnTo>
                        <a:pt x="302130" y="476833"/>
                      </a:lnTo>
                      <a:lnTo>
                        <a:pt x="566126" y="336249"/>
                      </a:lnTo>
                      <a:cubicBezTo>
                        <a:pt x="578739" y="329513"/>
                        <a:pt x="594432" y="334199"/>
                        <a:pt x="601178" y="346793"/>
                      </a:cubicBezTo>
                      <a:cubicBezTo>
                        <a:pt x="607925" y="359387"/>
                        <a:pt x="603085" y="375056"/>
                        <a:pt x="590619" y="381793"/>
                      </a:cubicBezTo>
                      <a:lnTo>
                        <a:pt x="314303" y="528820"/>
                      </a:lnTo>
                      <a:cubicBezTo>
                        <a:pt x="310490" y="530870"/>
                        <a:pt x="306383" y="531895"/>
                        <a:pt x="302130" y="531895"/>
                      </a:cubicBezTo>
                      <a:cubicBezTo>
                        <a:pt x="297877" y="531895"/>
                        <a:pt x="293770" y="530870"/>
                        <a:pt x="289957" y="528820"/>
                      </a:cubicBezTo>
                      <a:lnTo>
                        <a:pt x="13641" y="381793"/>
                      </a:lnTo>
                      <a:cubicBezTo>
                        <a:pt x="1028" y="375056"/>
                        <a:pt x="-3665" y="359387"/>
                        <a:pt x="3082" y="346793"/>
                      </a:cubicBezTo>
                      <a:cubicBezTo>
                        <a:pt x="6455" y="340496"/>
                        <a:pt x="12028" y="336176"/>
                        <a:pt x="18335" y="334272"/>
                      </a:cubicBezTo>
                      <a:close/>
                      <a:moveTo>
                        <a:pt x="18335" y="233364"/>
                      </a:moveTo>
                      <a:cubicBezTo>
                        <a:pt x="24642" y="231461"/>
                        <a:pt x="31682" y="231973"/>
                        <a:pt x="37988" y="235341"/>
                      </a:cubicBezTo>
                      <a:lnTo>
                        <a:pt x="302130" y="375925"/>
                      </a:lnTo>
                      <a:lnTo>
                        <a:pt x="566126" y="235341"/>
                      </a:lnTo>
                      <a:cubicBezTo>
                        <a:pt x="578739" y="228605"/>
                        <a:pt x="594432" y="233291"/>
                        <a:pt x="601178" y="245885"/>
                      </a:cubicBezTo>
                      <a:cubicBezTo>
                        <a:pt x="607925" y="258479"/>
                        <a:pt x="603085" y="274148"/>
                        <a:pt x="590619" y="280885"/>
                      </a:cubicBezTo>
                      <a:lnTo>
                        <a:pt x="314303" y="428058"/>
                      </a:lnTo>
                      <a:cubicBezTo>
                        <a:pt x="310490" y="430108"/>
                        <a:pt x="306383" y="430987"/>
                        <a:pt x="302130" y="430987"/>
                      </a:cubicBezTo>
                      <a:cubicBezTo>
                        <a:pt x="297877" y="430987"/>
                        <a:pt x="293770" y="430108"/>
                        <a:pt x="289957" y="428058"/>
                      </a:cubicBezTo>
                      <a:lnTo>
                        <a:pt x="13641" y="280885"/>
                      </a:lnTo>
                      <a:cubicBezTo>
                        <a:pt x="1028" y="274148"/>
                        <a:pt x="-3665" y="258479"/>
                        <a:pt x="3082" y="245885"/>
                      </a:cubicBezTo>
                      <a:cubicBezTo>
                        <a:pt x="6455" y="239588"/>
                        <a:pt x="12028" y="235268"/>
                        <a:pt x="18335" y="233364"/>
                      </a:cubicBezTo>
                      <a:close/>
                      <a:moveTo>
                        <a:pt x="291571" y="2196"/>
                      </a:moveTo>
                      <a:cubicBezTo>
                        <a:pt x="298317" y="-733"/>
                        <a:pt x="305943" y="-733"/>
                        <a:pt x="312689" y="2196"/>
                      </a:cubicBezTo>
                      <a:lnTo>
                        <a:pt x="588846" y="125214"/>
                      </a:lnTo>
                      <a:cubicBezTo>
                        <a:pt x="597938" y="129315"/>
                        <a:pt x="603805" y="138102"/>
                        <a:pt x="604245" y="147914"/>
                      </a:cubicBezTo>
                      <a:cubicBezTo>
                        <a:pt x="604538" y="157726"/>
                        <a:pt x="599258" y="166953"/>
                        <a:pt x="590605" y="171639"/>
                      </a:cubicBezTo>
                      <a:lnTo>
                        <a:pt x="314303" y="318676"/>
                      </a:lnTo>
                      <a:cubicBezTo>
                        <a:pt x="310489" y="320726"/>
                        <a:pt x="306383" y="321751"/>
                        <a:pt x="302130" y="321751"/>
                      </a:cubicBezTo>
                      <a:cubicBezTo>
                        <a:pt x="297877" y="321751"/>
                        <a:pt x="293771" y="320726"/>
                        <a:pt x="289957" y="318676"/>
                      </a:cubicBezTo>
                      <a:lnTo>
                        <a:pt x="13654" y="171639"/>
                      </a:lnTo>
                      <a:cubicBezTo>
                        <a:pt x="5002" y="166953"/>
                        <a:pt x="-278" y="157726"/>
                        <a:pt x="15" y="147914"/>
                      </a:cubicBezTo>
                      <a:cubicBezTo>
                        <a:pt x="309" y="138102"/>
                        <a:pt x="6322" y="129315"/>
                        <a:pt x="15414" y="125214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3175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cxnSp>
            <p:nvCxnSpPr>
              <p:cNvPr id="66" name="直接连接符 29">
                <a:extLst>
                  <a:ext uri="{FF2B5EF4-FFF2-40B4-BE49-F238E27FC236}">
                    <a16:creationId xmlns:a16="http://schemas.microsoft.com/office/drawing/2014/main" id="{2A9848C5-354C-4F82-9F76-3C929190D1D1}"/>
                  </a:ext>
                </a:extLst>
              </p:cNvPr>
              <p:cNvCxnSpPr>
                <a:cxnSpLocks/>
                <a:stCxn id="58" idx="0"/>
              </p:cNvCxnSpPr>
              <p:nvPr/>
            </p:nvCxnSpPr>
            <p:spPr>
              <a:xfrm flipH="1" flipV="1">
                <a:off x="7102328" y="1839656"/>
                <a:ext cx="0" cy="159867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30">
                <a:extLst>
                  <a:ext uri="{FF2B5EF4-FFF2-40B4-BE49-F238E27FC236}">
                    <a16:creationId xmlns:a16="http://schemas.microsoft.com/office/drawing/2014/main" id="{9FC9ABF7-E172-47C0-A314-9A2ADCA86154}"/>
                  </a:ext>
                </a:extLst>
              </p:cNvPr>
              <p:cNvCxnSpPr>
                <a:cxnSpLocks/>
                <a:stCxn id="58" idx="4"/>
              </p:cNvCxnSpPr>
              <p:nvPr/>
            </p:nvCxnSpPr>
            <p:spPr>
              <a:xfrm flipH="1">
                <a:off x="7100876" y="3018312"/>
                <a:ext cx="0" cy="171493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58ACE15-75A0-42B9-B900-830AE59DF6B7}"/>
              </a:ext>
            </a:extLst>
          </p:cNvPr>
          <p:cNvGrpSpPr/>
          <p:nvPr/>
        </p:nvGrpSpPr>
        <p:grpSpPr>
          <a:xfrm>
            <a:off x="5545405" y="3116002"/>
            <a:ext cx="1369104" cy="1386099"/>
            <a:chOff x="6514383" y="4094314"/>
            <a:chExt cx="1369104" cy="1386099"/>
          </a:xfrm>
        </p:grpSpPr>
        <p:cxnSp>
          <p:nvCxnSpPr>
            <p:cNvPr id="61" name="直接连接符 24">
              <a:extLst>
                <a:ext uri="{FF2B5EF4-FFF2-40B4-BE49-F238E27FC236}">
                  <a16:creationId xmlns:a16="http://schemas.microsoft.com/office/drawing/2014/main" id="{4A66896B-09BB-4B4D-B982-E10F40FF593A}"/>
                </a:ext>
              </a:extLst>
            </p:cNvPr>
            <p:cNvCxnSpPr>
              <a:stCxn id="58" idx="5"/>
            </p:cNvCxnSpPr>
            <p:nvPr/>
          </p:nvCxnSpPr>
          <p:spPr>
            <a:xfrm>
              <a:off x="6514383" y="4094314"/>
              <a:ext cx="319602" cy="32069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ï$ļîḓé">
              <a:extLst>
                <a:ext uri="{FF2B5EF4-FFF2-40B4-BE49-F238E27FC236}">
                  <a16:creationId xmlns:a16="http://schemas.microsoft.com/office/drawing/2014/main" id="{0D26078E-245F-4387-B34F-6B600DD37E2F}"/>
                </a:ext>
              </a:extLst>
            </p:cNvPr>
            <p:cNvSpPr/>
            <p:nvPr/>
          </p:nvSpPr>
          <p:spPr bwMode="auto">
            <a:xfrm>
              <a:off x="6544964" y="4141890"/>
              <a:ext cx="1338523" cy="1338523"/>
            </a:xfrm>
            <a:custGeom>
              <a:avLst/>
              <a:gdLst>
                <a:gd name="T0" fmla="*/ 277 w 966"/>
                <a:gd name="T1" fmla="*/ 966 h 966"/>
                <a:gd name="T2" fmla="*/ 0 w 966"/>
                <a:gd name="T3" fmla="*/ 362 h 966"/>
                <a:gd name="T4" fmla="*/ 360 w 966"/>
                <a:gd name="T5" fmla="*/ 0 h 966"/>
                <a:gd name="T6" fmla="*/ 966 w 966"/>
                <a:gd name="T7" fmla="*/ 275 h 966"/>
                <a:gd name="T8" fmla="*/ 277 w 966"/>
                <a:gd name="T9" fmla="*/ 966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6">
                  <a:moveTo>
                    <a:pt x="277" y="966"/>
                  </a:moveTo>
                  <a:cubicBezTo>
                    <a:pt x="0" y="362"/>
                    <a:pt x="0" y="362"/>
                    <a:pt x="0" y="362"/>
                  </a:cubicBezTo>
                  <a:cubicBezTo>
                    <a:pt x="160" y="289"/>
                    <a:pt x="287" y="160"/>
                    <a:pt x="360" y="0"/>
                  </a:cubicBezTo>
                  <a:cubicBezTo>
                    <a:pt x="966" y="275"/>
                    <a:pt x="966" y="275"/>
                    <a:pt x="966" y="275"/>
                  </a:cubicBezTo>
                  <a:cubicBezTo>
                    <a:pt x="827" y="581"/>
                    <a:pt x="582" y="826"/>
                    <a:pt x="277" y="966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3</a:t>
              </a:r>
              <a:endParaRPr lang="en-US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E814B2-9AA5-43AA-8D58-806115F46A2A}"/>
              </a:ext>
            </a:extLst>
          </p:cNvPr>
          <p:cNvGrpSpPr/>
          <p:nvPr/>
        </p:nvGrpSpPr>
        <p:grpSpPr>
          <a:xfrm>
            <a:off x="5592601" y="3118510"/>
            <a:ext cx="1398940" cy="1368340"/>
            <a:chOff x="6454143" y="2103525"/>
            <a:chExt cx="1398940" cy="1368340"/>
          </a:xfrm>
        </p:grpSpPr>
        <p:cxnSp>
          <p:nvCxnSpPr>
            <p:cNvPr id="62" name="直接连接符 25">
              <a:extLst>
                <a:ext uri="{FF2B5EF4-FFF2-40B4-BE49-F238E27FC236}">
                  <a16:creationId xmlns:a16="http://schemas.microsoft.com/office/drawing/2014/main" id="{A2B96CE7-405F-43CD-ACFC-04541164D0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4143" y="3100189"/>
              <a:ext cx="329414" cy="37167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ïsļîḍè">
              <a:extLst>
                <a:ext uri="{FF2B5EF4-FFF2-40B4-BE49-F238E27FC236}">
                  <a16:creationId xmlns:a16="http://schemas.microsoft.com/office/drawing/2014/main" id="{BBF5C8D3-7207-4888-89FB-790B6C4E9232}"/>
                </a:ext>
              </a:extLst>
            </p:cNvPr>
            <p:cNvSpPr/>
            <p:nvPr/>
          </p:nvSpPr>
          <p:spPr bwMode="auto">
            <a:xfrm>
              <a:off x="6514560" y="2103525"/>
              <a:ext cx="1338523" cy="1338523"/>
            </a:xfrm>
            <a:custGeom>
              <a:avLst/>
              <a:gdLst>
                <a:gd name="T0" fmla="*/ 362 w 966"/>
                <a:gd name="T1" fmla="*/ 965 h 965"/>
                <a:gd name="T2" fmla="*/ 0 w 966"/>
                <a:gd name="T3" fmla="*/ 606 h 965"/>
                <a:gd name="T4" fmla="*/ 274 w 966"/>
                <a:gd name="T5" fmla="*/ 0 h 965"/>
                <a:gd name="T6" fmla="*/ 966 w 966"/>
                <a:gd name="T7" fmla="*/ 687 h 965"/>
                <a:gd name="T8" fmla="*/ 362 w 966"/>
                <a:gd name="T9" fmla="*/ 965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5">
                  <a:moveTo>
                    <a:pt x="362" y="965"/>
                  </a:moveTo>
                  <a:cubicBezTo>
                    <a:pt x="289" y="806"/>
                    <a:pt x="160" y="678"/>
                    <a:pt x="0" y="606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580" y="138"/>
                    <a:pt x="826" y="383"/>
                    <a:pt x="966" y="687"/>
                  </a:cubicBezTo>
                  <a:cubicBezTo>
                    <a:pt x="362" y="965"/>
                    <a:pt x="362" y="965"/>
                    <a:pt x="362" y="965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</a:t>
              </a:r>
              <a:endParaRPr lang="en-US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0815B34-7451-4D12-946E-97E763826485}"/>
              </a:ext>
            </a:extLst>
          </p:cNvPr>
          <p:cNvGrpSpPr/>
          <p:nvPr/>
        </p:nvGrpSpPr>
        <p:grpSpPr>
          <a:xfrm>
            <a:off x="5452486" y="3081808"/>
            <a:ext cx="1379658" cy="1382108"/>
            <a:chOff x="4409410" y="1883359"/>
            <a:chExt cx="1379658" cy="1382108"/>
          </a:xfrm>
        </p:grpSpPr>
        <p:cxnSp>
          <p:nvCxnSpPr>
            <p:cNvPr id="60" name="直接连接符 23">
              <a:extLst>
                <a:ext uri="{FF2B5EF4-FFF2-40B4-BE49-F238E27FC236}">
                  <a16:creationId xmlns:a16="http://schemas.microsoft.com/office/drawing/2014/main" id="{15DF7512-2E47-4F95-9711-5222563C2D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22598" y="2898997"/>
              <a:ext cx="366470" cy="36647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îṡ1íḍè">
              <a:extLst>
                <a:ext uri="{FF2B5EF4-FFF2-40B4-BE49-F238E27FC236}">
                  <a16:creationId xmlns:a16="http://schemas.microsoft.com/office/drawing/2014/main" id="{46640695-B056-4AE3-A737-8BB7A393533A}"/>
                </a:ext>
              </a:extLst>
            </p:cNvPr>
            <p:cNvSpPr/>
            <p:nvPr/>
          </p:nvSpPr>
          <p:spPr bwMode="auto">
            <a:xfrm>
              <a:off x="4409410" y="1883359"/>
              <a:ext cx="1338523" cy="1338523"/>
            </a:xfrm>
            <a:custGeom>
              <a:avLst/>
              <a:gdLst>
                <a:gd name="T0" fmla="*/ 606 w 965"/>
                <a:gd name="T1" fmla="*/ 966 h 966"/>
                <a:gd name="T2" fmla="*/ 0 w 965"/>
                <a:gd name="T3" fmla="*/ 692 h 966"/>
                <a:gd name="T4" fmla="*/ 688 w 965"/>
                <a:gd name="T5" fmla="*/ 0 h 966"/>
                <a:gd name="T6" fmla="*/ 965 w 965"/>
                <a:gd name="T7" fmla="*/ 604 h 966"/>
                <a:gd name="T8" fmla="*/ 606 w 965"/>
                <a:gd name="T9" fmla="*/ 966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5" h="966">
                  <a:moveTo>
                    <a:pt x="606" y="966"/>
                  </a:moveTo>
                  <a:cubicBezTo>
                    <a:pt x="0" y="692"/>
                    <a:pt x="0" y="692"/>
                    <a:pt x="0" y="692"/>
                  </a:cubicBezTo>
                  <a:cubicBezTo>
                    <a:pt x="139" y="386"/>
                    <a:pt x="383" y="140"/>
                    <a:pt x="688" y="0"/>
                  </a:cubicBezTo>
                  <a:cubicBezTo>
                    <a:pt x="965" y="604"/>
                    <a:pt x="965" y="604"/>
                    <a:pt x="965" y="604"/>
                  </a:cubicBezTo>
                  <a:cubicBezTo>
                    <a:pt x="806" y="677"/>
                    <a:pt x="678" y="806"/>
                    <a:pt x="606" y="966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</a:t>
              </a:r>
              <a:endParaRPr lang="en-US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17" name="矩形 116">
            <a:extLst>
              <a:ext uri="{FF2B5EF4-FFF2-40B4-BE49-F238E27FC236}">
                <a16:creationId xmlns:a16="http://schemas.microsoft.com/office/drawing/2014/main" id="{7EB973EF-5DEC-4149-BB88-8B49B4EE0E73}"/>
              </a:ext>
            </a:extLst>
          </p:cNvPr>
          <p:cNvSpPr/>
          <p:nvPr/>
        </p:nvSpPr>
        <p:spPr>
          <a:xfrm>
            <a:off x="8159120" y="2202412"/>
            <a:ext cx="1322781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激发程序员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8" name="矩形 47">
            <a:extLst>
              <a:ext uri="{FF2B5EF4-FFF2-40B4-BE49-F238E27FC236}">
                <a16:creationId xmlns:a16="http://schemas.microsoft.com/office/drawing/2014/main" id="{2211D597-1470-475E-B0E1-5D733A368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8582" y="2571736"/>
            <a:ext cx="3043118" cy="853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itchFamily="34" charset="-122"/>
              </a:rPr>
              <a:t>架构师和操作人员受性能驱动，使用最好的工具来解决他们遇到的技术和业务问题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itchFamily="34" charset="-122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F4A8F034-2D82-4276-992D-5287EABB7C12}"/>
              </a:ext>
            </a:extLst>
          </p:cNvPr>
          <p:cNvSpPr/>
          <p:nvPr/>
        </p:nvSpPr>
        <p:spPr>
          <a:xfrm>
            <a:off x="3241883" y="2212731"/>
            <a:ext cx="926839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找工作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0" name="矩形 47">
            <a:extLst>
              <a:ext uri="{FF2B5EF4-FFF2-40B4-BE49-F238E27FC236}">
                <a16:creationId xmlns:a16="http://schemas.microsoft.com/office/drawing/2014/main" id="{5B6736A5-1DC8-49F6-97C4-DAAD65B1C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039" y="2580168"/>
            <a:ext cx="3126682" cy="59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itchFamily="34" charset="-122"/>
              </a:rPr>
              <a:t>面试必问微服务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itchFamily="34" charset="-122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itchFamily="34" charset="-122"/>
              </a:rPr>
              <a:t>企业开发也都使用微服务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itchFamily="34" charset="-122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0EBD5A4B-5DAB-4F37-83F0-7B3B8501E24C}"/>
              </a:ext>
            </a:extLst>
          </p:cNvPr>
          <p:cNvSpPr/>
          <p:nvPr/>
        </p:nvSpPr>
        <p:spPr>
          <a:xfrm>
            <a:off x="8155776" y="4378027"/>
            <a:ext cx="1095153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快速迭代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2" name="矩形 47">
            <a:extLst>
              <a:ext uri="{FF2B5EF4-FFF2-40B4-BE49-F238E27FC236}">
                <a16:creationId xmlns:a16="http://schemas.microsoft.com/office/drawing/2014/main" id="{AE1BE7C0-E0B6-4A11-88C1-001FD2000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776" y="4735137"/>
            <a:ext cx="3043118" cy="59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itchFamily="34" charset="-122"/>
              </a:rPr>
              <a:t>互联网发展迅速，业务更新迭代快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itchFamily="34" charset="-122"/>
              </a:rPr>
              <a:t>微服务符合敏捷开发需求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itchFamily="34" charset="-122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3BB5AE22-A63F-448C-AF12-D922962DD2C7}"/>
              </a:ext>
            </a:extLst>
          </p:cNvPr>
          <p:cNvSpPr/>
          <p:nvPr/>
        </p:nvSpPr>
        <p:spPr>
          <a:xfrm>
            <a:off x="3051632" y="4379914"/>
            <a:ext cx="1095154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降低成本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4" name="矩形 47">
            <a:extLst>
              <a:ext uri="{FF2B5EF4-FFF2-40B4-BE49-F238E27FC236}">
                <a16:creationId xmlns:a16="http://schemas.microsoft.com/office/drawing/2014/main" id="{2682944E-E5F9-4AD2-B3E5-466317C01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104" y="4747351"/>
            <a:ext cx="3126682" cy="59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itchFamily="34" charset="-122"/>
              </a:rPr>
              <a:t>互联网发展迅速，业务更新迭代快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itchFamily="34" charset="-122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itchFamily="34" charset="-122"/>
              </a:rPr>
              <a:t>微服务符合敏捷开发需求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54DA718-D1E8-4DE6-B995-28DA3F179DF2}"/>
              </a:ext>
            </a:extLst>
          </p:cNvPr>
          <p:cNvGrpSpPr/>
          <p:nvPr/>
        </p:nvGrpSpPr>
        <p:grpSpPr>
          <a:xfrm>
            <a:off x="5514236" y="3107716"/>
            <a:ext cx="1375787" cy="1437933"/>
            <a:chOff x="4338917" y="4192840"/>
            <a:chExt cx="1375787" cy="1437933"/>
          </a:xfrm>
        </p:grpSpPr>
        <p:cxnSp>
          <p:nvCxnSpPr>
            <p:cNvPr id="64" name="直接连接符 27">
              <a:extLst>
                <a:ext uri="{FF2B5EF4-FFF2-40B4-BE49-F238E27FC236}">
                  <a16:creationId xmlns:a16="http://schemas.microsoft.com/office/drawing/2014/main" id="{2DB9A96B-9ACC-4EBC-8CA8-097081B905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8234" y="4192840"/>
              <a:ext cx="366470" cy="36065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ísḷíďê">
              <a:extLst>
                <a:ext uri="{FF2B5EF4-FFF2-40B4-BE49-F238E27FC236}">
                  <a16:creationId xmlns:a16="http://schemas.microsoft.com/office/drawing/2014/main" id="{9B3BB3E0-F477-4F36-B5EB-92B959131C6D}"/>
                </a:ext>
              </a:extLst>
            </p:cNvPr>
            <p:cNvSpPr/>
            <p:nvPr/>
          </p:nvSpPr>
          <p:spPr bwMode="auto">
            <a:xfrm>
              <a:off x="4338917" y="4292250"/>
              <a:ext cx="1338523" cy="1338523"/>
            </a:xfrm>
            <a:custGeom>
              <a:avLst/>
              <a:gdLst>
                <a:gd name="T0" fmla="*/ 691 w 966"/>
                <a:gd name="T1" fmla="*/ 965 h 965"/>
                <a:gd name="T2" fmla="*/ 0 w 966"/>
                <a:gd name="T3" fmla="*/ 277 h 965"/>
                <a:gd name="T4" fmla="*/ 604 w 966"/>
                <a:gd name="T5" fmla="*/ 0 h 965"/>
                <a:gd name="T6" fmla="*/ 966 w 966"/>
                <a:gd name="T7" fmla="*/ 360 h 965"/>
                <a:gd name="T8" fmla="*/ 691 w 966"/>
                <a:gd name="T9" fmla="*/ 965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5">
                  <a:moveTo>
                    <a:pt x="691" y="965"/>
                  </a:moveTo>
                  <a:cubicBezTo>
                    <a:pt x="385" y="826"/>
                    <a:pt x="140" y="582"/>
                    <a:pt x="0" y="277"/>
                  </a:cubicBezTo>
                  <a:cubicBezTo>
                    <a:pt x="604" y="0"/>
                    <a:pt x="604" y="0"/>
                    <a:pt x="604" y="0"/>
                  </a:cubicBezTo>
                  <a:cubicBezTo>
                    <a:pt x="677" y="159"/>
                    <a:pt x="805" y="287"/>
                    <a:pt x="966" y="360"/>
                  </a:cubicBezTo>
                  <a:cubicBezTo>
                    <a:pt x="691" y="965"/>
                    <a:pt x="691" y="965"/>
                    <a:pt x="691" y="965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4</a:t>
              </a:r>
              <a:endParaRPr lang="en-US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7540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 L -0.08881 -0.1638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0" y="-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85185E-6 L 0.0763 -0.1703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-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0.08359 0.14954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-0.09192 0.13958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96" y="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B9815C8F-7C00-4321-9CF0-05EEC094ECDD}"/>
              </a:ext>
            </a:extLst>
          </p:cNvPr>
          <p:cNvSpPr/>
          <p:nvPr/>
        </p:nvSpPr>
        <p:spPr>
          <a:xfrm>
            <a:off x="4173871" y="2686754"/>
            <a:ext cx="4435074" cy="2935111"/>
          </a:xfrm>
          <a:prstGeom prst="roundRect">
            <a:avLst>
              <a:gd name="adj" fmla="val 474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</a:t>
            </a:r>
            <a:endParaRPr lang="en-US" altLang="zh-CN">
              <a:solidFill>
                <a:schemeClr val="accent5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务</a:t>
            </a:r>
            <a:endParaRPr lang="en-US" altLang="zh-CN">
              <a:solidFill>
                <a:schemeClr val="accent5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</a:t>
            </a:r>
            <a:endParaRPr lang="en-US" altLang="zh-CN">
              <a:solidFill>
                <a:schemeClr val="accent5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群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428AD20-0AB8-476B-BA1C-7BA58A1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微服务框架课程介绍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2D5AA-9C6F-4FFA-9B88-C2B4D3209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需要学习那些微服务知识？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16F9B97-A052-463E-B01A-6C8FB599B36E}"/>
              </a:ext>
            </a:extLst>
          </p:cNvPr>
          <p:cNvGrpSpPr/>
          <p:nvPr/>
        </p:nvGrpSpPr>
        <p:grpSpPr>
          <a:xfrm>
            <a:off x="6688677" y="4812051"/>
            <a:ext cx="561157" cy="551273"/>
            <a:chOff x="9848527" y="3462444"/>
            <a:chExt cx="1399567" cy="1399567"/>
          </a:xfrm>
        </p:grpSpPr>
        <p:pic>
          <p:nvPicPr>
            <p:cNvPr id="48" name="图形 47">
              <a:extLst>
                <a:ext uri="{FF2B5EF4-FFF2-40B4-BE49-F238E27FC236}">
                  <a16:creationId xmlns:a16="http://schemas.microsoft.com/office/drawing/2014/main" id="{B5BE3DCB-172E-4997-93BE-486B9CF1C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E6FCFEE-2711-4A41-AC77-3669C6D6286F}"/>
                </a:ext>
              </a:extLst>
            </p:cNvPr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445DC19-942F-40F2-AF67-981BA48F09F0}"/>
              </a:ext>
            </a:extLst>
          </p:cNvPr>
          <p:cNvGrpSpPr/>
          <p:nvPr/>
        </p:nvGrpSpPr>
        <p:grpSpPr>
          <a:xfrm>
            <a:off x="4814557" y="4812051"/>
            <a:ext cx="561157" cy="551273"/>
            <a:chOff x="5177729" y="2108903"/>
            <a:chExt cx="1399567" cy="1399567"/>
          </a:xfrm>
        </p:grpSpPr>
        <p:pic>
          <p:nvPicPr>
            <p:cNvPr id="50" name="图形 49">
              <a:extLst>
                <a:ext uri="{FF2B5EF4-FFF2-40B4-BE49-F238E27FC236}">
                  <a16:creationId xmlns:a16="http://schemas.microsoft.com/office/drawing/2014/main" id="{40F66855-5404-4271-9F5F-1D1C33426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352E9E9D-3278-4E70-9939-F51D7B11D8ED}"/>
                </a:ext>
              </a:extLst>
            </p:cNvPr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DF03A90-144E-4CF2-88ED-AEA28E21B1F0}"/>
              </a:ext>
            </a:extLst>
          </p:cNvPr>
          <p:cNvGrpSpPr/>
          <p:nvPr/>
        </p:nvGrpSpPr>
        <p:grpSpPr>
          <a:xfrm>
            <a:off x="6688677" y="2955088"/>
            <a:ext cx="561157" cy="551273"/>
            <a:chOff x="3974962" y="3994894"/>
            <a:chExt cx="1399567" cy="1399567"/>
          </a:xfrm>
        </p:grpSpPr>
        <p:pic>
          <p:nvPicPr>
            <p:cNvPr id="49" name="图形 48">
              <a:extLst>
                <a:ext uri="{FF2B5EF4-FFF2-40B4-BE49-F238E27FC236}">
                  <a16:creationId xmlns:a16="http://schemas.microsoft.com/office/drawing/2014/main" id="{0199AC41-473F-4987-83C1-855007B93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D7A83B61-8EFB-480C-9619-BD610322C82D}"/>
                </a:ext>
              </a:extLst>
            </p:cNvPr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B5C78B8-D32D-4633-91BC-089724FD143B}"/>
              </a:ext>
            </a:extLst>
          </p:cNvPr>
          <p:cNvGrpSpPr/>
          <p:nvPr/>
        </p:nvGrpSpPr>
        <p:grpSpPr>
          <a:xfrm>
            <a:off x="4814557" y="2955088"/>
            <a:ext cx="561157" cy="551273"/>
            <a:chOff x="8387693" y="4466462"/>
            <a:chExt cx="1399567" cy="1399567"/>
          </a:xfrm>
        </p:grpSpPr>
        <p:pic>
          <p:nvPicPr>
            <p:cNvPr id="53" name="图形 52">
              <a:extLst>
                <a:ext uri="{FF2B5EF4-FFF2-40B4-BE49-F238E27FC236}">
                  <a16:creationId xmlns:a16="http://schemas.microsoft.com/office/drawing/2014/main" id="{FF2E4799-A50D-45AC-8916-F7E92A363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DE358839-7F83-4CF6-B681-303D33EABD06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592A6177-0DAE-419E-92DC-9FCD2BA12276}"/>
              </a:ext>
            </a:extLst>
          </p:cNvPr>
          <p:cNvGrpSpPr/>
          <p:nvPr/>
        </p:nvGrpSpPr>
        <p:grpSpPr>
          <a:xfrm>
            <a:off x="7625736" y="4812051"/>
            <a:ext cx="561157" cy="551273"/>
            <a:chOff x="9848527" y="3462444"/>
            <a:chExt cx="1399567" cy="1399567"/>
          </a:xfrm>
        </p:grpSpPr>
        <p:pic>
          <p:nvPicPr>
            <p:cNvPr id="104" name="图形 103">
              <a:extLst>
                <a:ext uri="{FF2B5EF4-FFF2-40B4-BE49-F238E27FC236}">
                  <a16:creationId xmlns:a16="http://schemas.microsoft.com/office/drawing/2014/main" id="{2EDCD592-ECFF-4987-974F-78570870D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105" name="矩形: 圆角 104">
              <a:extLst>
                <a:ext uri="{FF2B5EF4-FFF2-40B4-BE49-F238E27FC236}">
                  <a16:creationId xmlns:a16="http://schemas.microsoft.com/office/drawing/2014/main" id="{F8047DE0-620B-4E16-9724-2F96AD9E6D3C}"/>
                </a:ext>
              </a:extLst>
            </p:cNvPr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554F263E-D2B5-43E7-BCB0-ED71C7DFC87C}"/>
              </a:ext>
            </a:extLst>
          </p:cNvPr>
          <p:cNvGrpSpPr/>
          <p:nvPr/>
        </p:nvGrpSpPr>
        <p:grpSpPr>
          <a:xfrm>
            <a:off x="7625736" y="2955088"/>
            <a:ext cx="561157" cy="551273"/>
            <a:chOff x="3974962" y="3994894"/>
            <a:chExt cx="1399567" cy="1399567"/>
          </a:xfrm>
        </p:grpSpPr>
        <p:pic>
          <p:nvPicPr>
            <p:cNvPr id="107" name="图形 106">
              <a:extLst>
                <a:ext uri="{FF2B5EF4-FFF2-40B4-BE49-F238E27FC236}">
                  <a16:creationId xmlns:a16="http://schemas.microsoft.com/office/drawing/2014/main" id="{887B9E5E-B960-420E-B9DA-45DA7DF33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9CDB2AFC-37F5-4951-9BF4-F6BE630CD285}"/>
                </a:ext>
              </a:extLst>
            </p:cNvPr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59DBECCA-64C1-4349-9939-9E6DF6AC3D3A}"/>
              </a:ext>
            </a:extLst>
          </p:cNvPr>
          <p:cNvGrpSpPr/>
          <p:nvPr/>
        </p:nvGrpSpPr>
        <p:grpSpPr>
          <a:xfrm>
            <a:off x="5751617" y="4812051"/>
            <a:ext cx="561157" cy="551273"/>
            <a:chOff x="5177729" y="2108903"/>
            <a:chExt cx="1399567" cy="1399567"/>
          </a:xfrm>
        </p:grpSpPr>
        <p:pic>
          <p:nvPicPr>
            <p:cNvPr id="110" name="图形 109">
              <a:extLst>
                <a:ext uri="{FF2B5EF4-FFF2-40B4-BE49-F238E27FC236}">
                  <a16:creationId xmlns:a16="http://schemas.microsoft.com/office/drawing/2014/main" id="{63D2383C-DC14-4FE8-87B9-3F67A3A7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111" name="矩形: 圆角 110">
              <a:extLst>
                <a:ext uri="{FF2B5EF4-FFF2-40B4-BE49-F238E27FC236}">
                  <a16:creationId xmlns:a16="http://schemas.microsoft.com/office/drawing/2014/main" id="{837BEDCB-10B9-4543-95D5-C3A917474252}"/>
                </a:ext>
              </a:extLst>
            </p:cNvPr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A538E078-959C-4AB5-A193-6434BD801896}"/>
              </a:ext>
            </a:extLst>
          </p:cNvPr>
          <p:cNvGrpSpPr/>
          <p:nvPr/>
        </p:nvGrpSpPr>
        <p:grpSpPr>
          <a:xfrm>
            <a:off x="5751617" y="2955088"/>
            <a:ext cx="561157" cy="551273"/>
            <a:chOff x="8387693" y="4466462"/>
            <a:chExt cx="1399567" cy="1399567"/>
          </a:xfrm>
        </p:grpSpPr>
        <p:pic>
          <p:nvPicPr>
            <p:cNvPr id="116" name="图形 115">
              <a:extLst>
                <a:ext uri="{FF2B5EF4-FFF2-40B4-BE49-F238E27FC236}">
                  <a16:creationId xmlns:a16="http://schemas.microsoft.com/office/drawing/2014/main" id="{4B8077D8-E00B-4FA3-BF56-82E01C8D7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5894B5FB-3B9C-4733-A151-BF2958F66FC7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F60FA394-8327-4EF4-ADA1-F49738619641}"/>
              </a:ext>
            </a:extLst>
          </p:cNvPr>
          <p:cNvGrpSpPr/>
          <p:nvPr/>
        </p:nvGrpSpPr>
        <p:grpSpPr>
          <a:xfrm>
            <a:off x="4814557" y="3883570"/>
            <a:ext cx="561157" cy="551273"/>
            <a:chOff x="8387693" y="4466462"/>
            <a:chExt cx="1399567" cy="1399567"/>
          </a:xfrm>
        </p:grpSpPr>
        <p:pic>
          <p:nvPicPr>
            <p:cNvPr id="85" name="图形 84">
              <a:extLst>
                <a:ext uri="{FF2B5EF4-FFF2-40B4-BE49-F238E27FC236}">
                  <a16:creationId xmlns:a16="http://schemas.microsoft.com/office/drawing/2014/main" id="{63D5F7C0-06B5-4027-8E70-5869AEEA3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52B9EC06-D3C6-4A06-8376-F38C5FA6A1B8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D634C7DB-5424-4C25-B3D5-2F30C0CBD673}"/>
              </a:ext>
            </a:extLst>
          </p:cNvPr>
          <p:cNvGrpSpPr/>
          <p:nvPr/>
        </p:nvGrpSpPr>
        <p:grpSpPr>
          <a:xfrm>
            <a:off x="5751617" y="3883570"/>
            <a:ext cx="561157" cy="551273"/>
            <a:chOff x="8387693" y="4466462"/>
            <a:chExt cx="1399567" cy="1399567"/>
          </a:xfrm>
        </p:grpSpPr>
        <p:pic>
          <p:nvPicPr>
            <p:cNvPr id="90" name="图形 89">
              <a:extLst>
                <a:ext uri="{FF2B5EF4-FFF2-40B4-BE49-F238E27FC236}">
                  <a16:creationId xmlns:a16="http://schemas.microsoft.com/office/drawing/2014/main" id="{7D333CA7-32CA-4219-A82E-C3F9C1FD9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053CE3C2-4221-49F9-A276-67734E06CB47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D52A8BD0-0714-42BB-8850-50700D691AFE}"/>
              </a:ext>
            </a:extLst>
          </p:cNvPr>
          <p:cNvGrpSpPr/>
          <p:nvPr/>
        </p:nvGrpSpPr>
        <p:grpSpPr>
          <a:xfrm>
            <a:off x="6688677" y="3883570"/>
            <a:ext cx="561157" cy="551273"/>
            <a:chOff x="8387693" y="4466462"/>
            <a:chExt cx="1399567" cy="1399567"/>
          </a:xfrm>
        </p:grpSpPr>
        <p:pic>
          <p:nvPicPr>
            <p:cNvPr id="94" name="图形 93">
              <a:extLst>
                <a:ext uri="{FF2B5EF4-FFF2-40B4-BE49-F238E27FC236}">
                  <a16:creationId xmlns:a16="http://schemas.microsoft.com/office/drawing/2014/main" id="{5F552298-08E4-420E-AB68-3D29ED4EE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F3138091-3F58-47AC-9172-B16FACBFE7AD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44AEB34C-C3AA-4EEA-A2B4-188AECBA6C6F}"/>
              </a:ext>
            </a:extLst>
          </p:cNvPr>
          <p:cNvGrpSpPr/>
          <p:nvPr/>
        </p:nvGrpSpPr>
        <p:grpSpPr>
          <a:xfrm>
            <a:off x="7625736" y="3883570"/>
            <a:ext cx="561157" cy="551273"/>
            <a:chOff x="8387693" y="4466462"/>
            <a:chExt cx="1399567" cy="1399567"/>
          </a:xfrm>
        </p:grpSpPr>
        <p:pic>
          <p:nvPicPr>
            <p:cNvPr id="97" name="图形 96">
              <a:extLst>
                <a:ext uri="{FF2B5EF4-FFF2-40B4-BE49-F238E27FC236}">
                  <a16:creationId xmlns:a16="http://schemas.microsoft.com/office/drawing/2014/main" id="{EAFBB3A7-7BD4-414B-91F0-EA09FBD57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3489A1FA-41E2-484F-8B04-C1D76CF4BAA1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C24F3AE-2446-47F4-9FCF-9FD6CC18955F}"/>
              </a:ext>
            </a:extLst>
          </p:cNvPr>
          <p:cNvCxnSpPr>
            <a:stCxn id="53" idx="2"/>
            <a:endCxn id="90" idx="0"/>
          </p:cNvCxnSpPr>
          <p:nvPr/>
        </p:nvCxnSpPr>
        <p:spPr>
          <a:xfrm>
            <a:off x="5095136" y="3506361"/>
            <a:ext cx="93706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50566D0-53CA-4E6D-BB0F-94BC00719B97}"/>
              </a:ext>
            </a:extLst>
          </p:cNvPr>
          <p:cNvCxnSpPr>
            <a:cxnSpLocks/>
            <a:stCxn id="53" idx="2"/>
            <a:endCxn id="85" idx="0"/>
          </p:cNvCxnSpPr>
          <p:nvPr/>
        </p:nvCxnSpPr>
        <p:spPr>
          <a:xfrm>
            <a:off x="5095136" y="3506361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6F2A3F8B-03D8-4D08-8C79-F2D20C7042C4}"/>
              </a:ext>
            </a:extLst>
          </p:cNvPr>
          <p:cNvCxnSpPr>
            <a:cxnSpLocks/>
            <a:stCxn id="53" idx="2"/>
            <a:endCxn id="94" idx="0"/>
          </p:cNvCxnSpPr>
          <p:nvPr/>
        </p:nvCxnSpPr>
        <p:spPr>
          <a:xfrm>
            <a:off x="5095136" y="3506361"/>
            <a:ext cx="187412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8654614C-667C-4D43-96CF-F41C97C7F48E}"/>
              </a:ext>
            </a:extLst>
          </p:cNvPr>
          <p:cNvCxnSpPr>
            <a:cxnSpLocks/>
            <a:stCxn id="107" idx="2"/>
            <a:endCxn id="90" idx="0"/>
          </p:cNvCxnSpPr>
          <p:nvPr/>
        </p:nvCxnSpPr>
        <p:spPr>
          <a:xfrm flipH="1">
            <a:off x="6032196" y="3506361"/>
            <a:ext cx="1874119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85AAE7EF-5AB7-42DB-A838-02C13938147B}"/>
              </a:ext>
            </a:extLst>
          </p:cNvPr>
          <p:cNvCxnSpPr>
            <a:cxnSpLocks/>
            <a:stCxn id="107" idx="2"/>
            <a:endCxn id="94" idx="0"/>
          </p:cNvCxnSpPr>
          <p:nvPr/>
        </p:nvCxnSpPr>
        <p:spPr>
          <a:xfrm flipH="1">
            <a:off x="6969256" y="3506361"/>
            <a:ext cx="937059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17721E5B-45AF-4E4B-BBB4-1909F262C756}"/>
              </a:ext>
            </a:extLst>
          </p:cNvPr>
          <p:cNvCxnSpPr>
            <a:cxnSpLocks/>
            <a:stCxn id="107" idx="2"/>
            <a:endCxn id="97" idx="0"/>
          </p:cNvCxnSpPr>
          <p:nvPr/>
        </p:nvCxnSpPr>
        <p:spPr>
          <a:xfrm>
            <a:off x="7906315" y="3506361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94CBC81F-4DB0-40E4-94D9-F56527CB0138}"/>
              </a:ext>
            </a:extLst>
          </p:cNvPr>
          <p:cNvCxnSpPr>
            <a:cxnSpLocks/>
            <a:stCxn id="49" idx="2"/>
            <a:endCxn id="97" idx="0"/>
          </p:cNvCxnSpPr>
          <p:nvPr/>
        </p:nvCxnSpPr>
        <p:spPr>
          <a:xfrm>
            <a:off x="6969256" y="3506361"/>
            <a:ext cx="937059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4693BB1F-D15F-4CCE-942E-A7FD790F54CE}"/>
              </a:ext>
            </a:extLst>
          </p:cNvPr>
          <p:cNvCxnSpPr>
            <a:cxnSpLocks/>
            <a:stCxn id="49" idx="2"/>
            <a:endCxn id="90" idx="0"/>
          </p:cNvCxnSpPr>
          <p:nvPr/>
        </p:nvCxnSpPr>
        <p:spPr>
          <a:xfrm flipH="1">
            <a:off x="6032196" y="3506361"/>
            <a:ext cx="93706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39FDA38F-F664-4B56-850E-504D836FB1DA}"/>
              </a:ext>
            </a:extLst>
          </p:cNvPr>
          <p:cNvCxnSpPr>
            <a:cxnSpLocks/>
            <a:stCxn id="49" idx="2"/>
            <a:endCxn id="94" idx="0"/>
          </p:cNvCxnSpPr>
          <p:nvPr/>
        </p:nvCxnSpPr>
        <p:spPr>
          <a:xfrm>
            <a:off x="6969256" y="3506361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7826024C-9058-4BC9-87EE-ADE2DA559294}"/>
              </a:ext>
            </a:extLst>
          </p:cNvPr>
          <p:cNvCxnSpPr>
            <a:cxnSpLocks/>
            <a:stCxn id="116" idx="2"/>
            <a:endCxn id="94" idx="0"/>
          </p:cNvCxnSpPr>
          <p:nvPr/>
        </p:nvCxnSpPr>
        <p:spPr>
          <a:xfrm>
            <a:off x="6032196" y="3506361"/>
            <a:ext cx="93706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116C7C2-F535-41C0-8934-C6851984900E}"/>
              </a:ext>
            </a:extLst>
          </p:cNvPr>
          <p:cNvCxnSpPr>
            <a:cxnSpLocks/>
            <a:stCxn id="116" idx="2"/>
            <a:endCxn id="90" idx="0"/>
          </p:cNvCxnSpPr>
          <p:nvPr/>
        </p:nvCxnSpPr>
        <p:spPr>
          <a:xfrm>
            <a:off x="6032196" y="3506361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D215A48D-5686-4398-A04B-AF32D107AF2C}"/>
              </a:ext>
            </a:extLst>
          </p:cNvPr>
          <p:cNvCxnSpPr>
            <a:cxnSpLocks/>
            <a:stCxn id="116" idx="2"/>
            <a:endCxn id="85" idx="0"/>
          </p:cNvCxnSpPr>
          <p:nvPr/>
        </p:nvCxnSpPr>
        <p:spPr>
          <a:xfrm flipH="1">
            <a:off x="5095136" y="3506361"/>
            <a:ext cx="93706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796C9EE-D7D3-44D0-8992-25AA93ED76D4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5117714" y="4433783"/>
            <a:ext cx="914482" cy="37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F7AA3ADE-20BD-403C-B55E-A096DCE89FF9}"/>
              </a:ext>
            </a:extLst>
          </p:cNvPr>
          <p:cNvCxnSpPr>
            <a:cxnSpLocks/>
          </p:cNvCxnSpPr>
          <p:nvPr/>
        </p:nvCxnSpPr>
        <p:spPr>
          <a:xfrm>
            <a:off x="5117714" y="4433783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91BD4CC5-95B5-4BAB-B753-55D60E2F50F1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5117714" y="4433783"/>
            <a:ext cx="1851542" cy="37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64E53FD7-F946-41B8-BB22-D99762D5B70E}"/>
              </a:ext>
            </a:extLst>
          </p:cNvPr>
          <p:cNvCxnSpPr>
            <a:cxnSpLocks/>
            <a:stCxn id="97" idx="2"/>
            <a:endCxn id="110" idx="0"/>
          </p:cNvCxnSpPr>
          <p:nvPr/>
        </p:nvCxnSpPr>
        <p:spPr>
          <a:xfrm flipH="1">
            <a:off x="6032196" y="4434843"/>
            <a:ext cx="1874119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A586DD2F-C28C-47CD-A6AE-1D255299DCFF}"/>
              </a:ext>
            </a:extLst>
          </p:cNvPr>
          <p:cNvCxnSpPr>
            <a:cxnSpLocks/>
            <a:stCxn id="97" idx="2"/>
            <a:endCxn id="48" idx="0"/>
          </p:cNvCxnSpPr>
          <p:nvPr/>
        </p:nvCxnSpPr>
        <p:spPr>
          <a:xfrm flipH="1">
            <a:off x="6969256" y="4434843"/>
            <a:ext cx="937059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21DB6CCD-9B15-40EF-A7EA-A15579104490}"/>
              </a:ext>
            </a:extLst>
          </p:cNvPr>
          <p:cNvCxnSpPr>
            <a:cxnSpLocks/>
            <a:stCxn id="97" idx="2"/>
            <a:endCxn id="104" idx="0"/>
          </p:cNvCxnSpPr>
          <p:nvPr/>
        </p:nvCxnSpPr>
        <p:spPr>
          <a:xfrm>
            <a:off x="7906315" y="4434843"/>
            <a:ext cx="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850C8E2-3607-4014-8F90-6BCD5C9A4A17}"/>
              </a:ext>
            </a:extLst>
          </p:cNvPr>
          <p:cNvCxnSpPr>
            <a:cxnSpLocks/>
            <a:stCxn id="94" idx="2"/>
            <a:endCxn id="104" idx="0"/>
          </p:cNvCxnSpPr>
          <p:nvPr/>
        </p:nvCxnSpPr>
        <p:spPr>
          <a:xfrm>
            <a:off x="6969256" y="4434843"/>
            <a:ext cx="937059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F1C6B116-6D8A-4A21-9024-7CDE14439A2C}"/>
              </a:ext>
            </a:extLst>
          </p:cNvPr>
          <p:cNvCxnSpPr>
            <a:cxnSpLocks/>
            <a:stCxn id="94" idx="2"/>
            <a:endCxn id="110" idx="0"/>
          </p:cNvCxnSpPr>
          <p:nvPr/>
        </p:nvCxnSpPr>
        <p:spPr>
          <a:xfrm flipH="1">
            <a:off x="6032196" y="4434843"/>
            <a:ext cx="93706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1F3B8B11-E8C5-4614-B00B-3DCBB5E51DF9}"/>
              </a:ext>
            </a:extLst>
          </p:cNvPr>
          <p:cNvCxnSpPr>
            <a:cxnSpLocks/>
            <a:stCxn id="94" idx="2"/>
            <a:endCxn id="48" idx="0"/>
          </p:cNvCxnSpPr>
          <p:nvPr/>
        </p:nvCxnSpPr>
        <p:spPr>
          <a:xfrm>
            <a:off x="6969256" y="4434843"/>
            <a:ext cx="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3C02F071-5222-42F5-BFCB-5DAA4D885980}"/>
              </a:ext>
            </a:extLst>
          </p:cNvPr>
          <p:cNvCxnSpPr>
            <a:cxnSpLocks/>
            <a:stCxn id="90" idx="2"/>
            <a:endCxn id="48" idx="0"/>
          </p:cNvCxnSpPr>
          <p:nvPr/>
        </p:nvCxnSpPr>
        <p:spPr>
          <a:xfrm>
            <a:off x="6032196" y="4434843"/>
            <a:ext cx="93706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4BC784C4-A48A-4EBF-91C6-FCFB3F260E5F}"/>
              </a:ext>
            </a:extLst>
          </p:cNvPr>
          <p:cNvCxnSpPr>
            <a:cxnSpLocks/>
            <a:stCxn id="90" idx="2"/>
            <a:endCxn id="110" idx="0"/>
          </p:cNvCxnSpPr>
          <p:nvPr/>
        </p:nvCxnSpPr>
        <p:spPr>
          <a:xfrm>
            <a:off x="6032196" y="4434843"/>
            <a:ext cx="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B3A17816-AA8F-406B-8E44-C94039CCB749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5117716" y="4434843"/>
            <a:ext cx="914480" cy="376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90" name="组合 289">
            <a:extLst>
              <a:ext uri="{FF2B5EF4-FFF2-40B4-BE49-F238E27FC236}">
                <a16:creationId xmlns:a16="http://schemas.microsoft.com/office/drawing/2014/main" id="{D86405B7-3D82-4A00-9034-F786EC688991}"/>
              </a:ext>
            </a:extLst>
          </p:cNvPr>
          <p:cNvGrpSpPr/>
          <p:nvPr/>
        </p:nvGrpSpPr>
        <p:grpSpPr>
          <a:xfrm>
            <a:off x="3746065" y="1094896"/>
            <a:ext cx="2505459" cy="1073427"/>
            <a:chOff x="4979529" y="1094896"/>
            <a:chExt cx="2505459" cy="1073427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2DDB2151-3042-46DC-8405-5C6EED538712}"/>
                </a:ext>
              </a:extLst>
            </p:cNvPr>
            <p:cNvSpPr/>
            <p:nvPr/>
          </p:nvSpPr>
          <p:spPr>
            <a:xfrm>
              <a:off x="4979529" y="1094896"/>
              <a:ext cx="2505459" cy="1073427"/>
            </a:xfrm>
            <a:prstGeom prst="roundRect">
              <a:avLst>
                <a:gd name="adj" fmla="val 1035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>
                  <a:solidFill>
                    <a:schemeClr val="accent4">
                      <a:lumMod val="75000"/>
                    </a:schemeClr>
                  </a:solidFill>
                </a:rPr>
                <a:t>注册中心</a:t>
              </a:r>
            </a:p>
          </p:txBody>
        </p: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C0AFCD11-7104-49EA-BD2C-4318ABBF0A04}"/>
                </a:ext>
              </a:extLst>
            </p:cNvPr>
            <p:cNvGrpSpPr/>
            <p:nvPr/>
          </p:nvGrpSpPr>
          <p:grpSpPr>
            <a:xfrm>
              <a:off x="5201728" y="1483218"/>
              <a:ext cx="561157" cy="551273"/>
              <a:chOff x="3974962" y="3994894"/>
              <a:chExt cx="1399567" cy="1399567"/>
            </a:xfrm>
          </p:grpSpPr>
          <p:pic>
            <p:nvPicPr>
              <p:cNvPr id="152" name="图形 151">
                <a:extLst>
                  <a:ext uri="{FF2B5EF4-FFF2-40B4-BE49-F238E27FC236}">
                    <a16:creationId xmlns:a16="http://schemas.microsoft.com/office/drawing/2014/main" id="{DAD36EF4-DE0D-4B99-A296-03D0DA517D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4962" y="3994894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53" name="矩形: 圆角 152">
                <a:extLst>
                  <a:ext uri="{FF2B5EF4-FFF2-40B4-BE49-F238E27FC236}">
                    <a16:creationId xmlns:a16="http://schemas.microsoft.com/office/drawing/2014/main" id="{D0FC4E17-4494-45AE-A76A-5AF17BEAADAC}"/>
                  </a:ext>
                </a:extLst>
              </p:cNvPr>
              <p:cNvSpPr/>
              <p:nvPr/>
            </p:nvSpPr>
            <p:spPr>
              <a:xfrm>
                <a:off x="4600977" y="4650557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商品功能</a:t>
                </a:r>
              </a:p>
            </p:txBody>
          </p: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93D040DE-99E1-4B32-96E7-04BBD8CFA878}"/>
                </a:ext>
              </a:extLst>
            </p:cNvPr>
            <p:cNvGrpSpPr/>
            <p:nvPr/>
          </p:nvGrpSpPr>
          <p:grpSpPr>
            <a:xfrm>
              <a:off x="5954416" y="1483218"/>
              <a:ext cx="561157" cy="551273"/>
              <a:chOff x="3974962" y="3994894"/>
              <a:chExt cx="1399567" cy="1399567"/>
            </a:xfrm>
          </p:grpSpPr>
          <p:pic>
            <p:nvPicPr>
              <p:cNvPr id="155" name="图形 154">
                <a:extLst>
                  <a:ext uri="{FF2B5EF4-FFF2-40B4-BE49-F238E27FC236}">
                    <a16:creationId xmlns:a16="http://schemas.microsoft.com/office/drawing/2014/main" id="{80365A17-CAAE-425A-B2C2-3346D4FAB0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4962" y="3994894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56" name="矩形: 圆角 155">
                <a:extLst>
                  <a:ext uri="{FF2B5EF4-FFF2-40B4-BE49-F238E27FC236}">
                    <a16:creationId xmlns:a16="http://schemas.microsoft.com/office/drawing/2014/main" id="{FC1D5632-58F7-455D-8C55-42A801CEE4C0}"/>
                  </a:ext>
                </a:extLst>
              </p:cNvPr>
              <p:cNvSpPr/>
              <p:nvPr/>
            </p:nvSpPr>
            <p:spPr>
              <a:xfrm>
                <a:off x="4600977" y="4650557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商品功能</a:t>
                </a:r>
              </a:p>
            </p:txBody>
          </p:sp>
        </p:grp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C432CED5-20C0-460A-BADC-CB11B2A2AA2B}"/>
                </a:ext>
              </a:extLst>
            </p:cNvPr>
            <p:cNvGrpSpPr/>
            <p:nvPr/>
          </p:nvGrpSpPr>
          <p:grpSpPr>
            <a:xfrm>
              <a:off x="6707104" y="1483218"/>
              <a:ext cx="561157" cy="551273"/>
              <a:chOff x="3974962" y="3994894"/>
              <a:chExt cx="1399567" cy="1399567"/>
            </a:xfrm>
          </p:grpSpPr>
          <p:pic>
            <p:nvPicPr>
              <p:cNvPr id="158" name="图形 157">
                <a:extLst>
                  <a:ext uri="{FF2B5EF4-FFF2-40B4-BE49-F238E27FC236}">
                    <a16:creationId xmlns:a16="http://schemas.microsoft.com/office/drawing/2014/main" id="{2307AE94-7F4D-4394-B8E1-BC94EE6C27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4962" y="3994894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59" name="矩形: 圆角 158">
                <a:extLst>
                  <a:ext uri="{FF2B5EF4-FFF2-40B4-BE49-F238E27FC236}">
                    <a16:creationId xmlns:a16="http://schemas.microsoft.com/office/drawing/2014/main" id="{91D2BB99-FDF4-43DD-8118-A6F0434BD899}"/>
                  </a:ext>
                </a:extLst>
              </p:cNvPr>
              <p:cNvSpPr/>
              <p:nvPr/>
            </p:nvSpPr>
            <p:spPr>
              <a:xfrm>
                <a:off x="4600977" y="4650557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商品功能</a:t>
                </a:r>
              </a:p>
            </p:txBody>
          </p:sp>
        </p:grpSp>
      </p:grpSp>
      <p:grpSp>
        <p:nvGrpSpPr>
          <p:cNvPr id="293" name="组合 292">
            <a:extLst>
              <a:ext uri="{FF2B5EF4-FFF2-40B4-BE49-F238E27FC236}">
                <a16:creationId xmlns:a16="http://schemas.microsoft.com/office/drawing/2014/main" id="{D089DC09-8BFC-45F8-8764-8812074BF814}"/>
              </a:ext>
            </a:extLst>
          </p:cNvPr>
          <p:cNvGrpSpPr/>
          <p:nvPr/>
        </p:nvGrpSpPr>
        <p:grpSpPr>
          <a:xfrm>
            <a:off x="2141652" y="2686754"/>
            <a:ext cx="1192885" cy="2935111"/>
            <a:chOff x="2663053" y="2686754"/>
            <a:chExt cx="1192885" cy="2935111"/>
          </a:xfrm>
        </p:grpSpPr>
        <p:sp>
          <p:nvSpPr>
            <p:cNvPr id="161" name="矩形: 圆角 160">
              <a:extLst>
                <a:ext uri="{FF2B5EF4-FFF2-40B4-BE49-F238E27FC236}">
                  <a16:creationId xmlns:a16="http://schemas.microsoft.com/office/drawing/2014/main" id="{7AC24A42-A49D-497F-9312-2F98ED66F9F1}"/>
                </a:ext>
              </a:extLst>
            </p:cNvPr>
            <p:cNvSpPr/>
            <p:nvPr/>
          </p:nvSpPr>
          <p:spPr>
            <a:xfrm>
              <a:off x="2663053" y="2686754"/>
              <a:ext cx="1192885" cy="2935111"/>
            </a:xfrm>
            <a:prstGeom prst="roundRect">
              <a:avLst>
                <a:gd name="adj" fmla="val 109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服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务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网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关</a:t>
              </a:r>
            </a:p>
          </p:txBody>
        </p:sp>
        <p:grpSp>
          <p:nvGrpSpPr>
            <p:cNvPr id="165" name="组合 164">
              <a:extLst>
                <a:ext uri="{FF2B5EF4-FFF2-40B4-BE49-F238E27FC236}">
                  <a16:creationId xmlns:a16="http://schemas.microsoft.com/office/drawing/2014/main" id="{0E90353F-518C-42BE-B6C5-654684DC48E7}"/>
                </a:ext>
              </a:extLst>
            </p:cNvPr>
            <p:cNvGrpSpPr/>
            <p:nvPr/>
          </p:nvGrpSpPr>
          <p:grpSpPr>
            <a:xfrm>
              <a:off x="3123940" y="2901687"/>
              <a:ext cx="561157" cy="551273"/>
              <a:chOff x="8387693" y="4466462"/>
              <a:chExt cx="1399567" cy="1399567"/>
            </a:xfrm>
          </p:grpSpPr>
          <p:pic>
            <p:nvPicPr>
              <p:cNvPr id="166" name="图形 165">
                <a:extLst>
                  <a:ext uri="{FF2B5EF4-FFF2-40B4-BE49-F238E27FC236}">
                    <a16:creationId xmlns:a16="http://schemas.microsoft.com/office/drawing/2014/main" id="{7700537D-34BC-4BED-AE7F-C4111841FD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67" name="矩形: 圆角 166">
                <a:extLst>
                  <a:ext uri="{FF2B5EF4-FFF2-40B4-BE49-F238E27FC236}">
                    <a16:creationId xmlns:a16="http://schemas.microsoft.com/office/drawing/2014/main" id="{EFC5F473-84F9-4220-BA04-9A3D0018E943}"/>
                  </a:ext>
                </a:extLst>
              </p:cNvPr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227A84D8-2714-4E6C-947C-9BA9D9E3C639}"/>
                </a:ext>
              </a:extLst>
            </p:cNvPr>
            <p:cNvGrpSpPr/>
            <p:nvPr/>
          </p:nvGrpSpPr>
          <p:grpSpPr>
            <a:xfrm>
              <a:off x="3123940" y="3553670"/>
              <a:ext cx="561157" cy="551273"/>
              <a:chOff x="8387693" y="4466462"/>
              <a:chExt cx="1399567" cy="1399567"/>
            </a:xfrm>
          </p:grpSpPr>
          <p:pic>
            <p:nvPicPr>
              <p:cNvPr id="169" name="图形 168">
                <a:extLst>
                  <a:ext uri="{FF2B5EF4-FFF2-40B4-BE49-F238E27FC236}">
                    <a16:creationId xmlns:a16="http://schemas.microsoft.com/office/drawing/2014/main" id="{34438928-34A7-46B5-9B8D-C69A89318D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70" name="矩形: 圆角 169">
                <a:extLst>
                  <a:ext uri="{FF2B5EF4-FFF2-40B4-BE49-F238E27FC236}">
                    <a16:creationId xmlns:a16="http://schemas.microsoft.com/office/drawing/2014/main" id="{5CECBF15-042D-4274-BC75-E7B2B4673EC9}"/>
                  </a:ext>
                </a:extLst>
              </p:cNvPr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  <p:grpSp>
          <p:nvGrpSpPr>
            <p:cNvPr id="171" name="组合 170">
              <a:extLst>
                <a:ext uri="{FF2B5EF4-FFF2-40B4-BE49-F238E27FC236}">
                  <a16:creationId xmlns:a16="http://schemas.microsoft.com/office/drawing/2014/main" id="{23E3D5CC-409F-426E-945C-FA015384CDA5}"/>
                </a:ext>
              </a:extLst>
            </p:cNvPr>
            <p:cNvGrpSpPr/>
            <p:nvPr/>
          </p:nvGrpSpPr>
          <p:grpSpPr>
            <a:xfrm>
              <a:off x="3123940" y="4205653"/>
              <a:ext cx="561157" cy="551273"/>
              <a:chOff x="8387693" y="4466462"/>
              <a:chExt cx="1399567" cy="1399567"/>
            </a:xfrm>
          </p:grpSpPr>
          <p:pic>
            <p:nvPicPr>
              <p:cNvPr id="172" name="图形 171">
                <a:extLst>
                  <a:ext uri="{FF2B5EF4-FFF2-40B4-BE49-F238E27FC236}">
                    <a16:creationId xmlns:a16="http://schemas.microsoft.com/office/drawing/2014/main" id="{E4C69535-CA4E-4E51-B6BF-3D5C5AC648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73" name="矩形: 圆角 172">
                <a:extLst>
                  <a:ext uri="{FF2B5EF4-FFF2-40B4-BE49-F238E27FC236}">
                    <a16:creationId xmlns:a16="http://schemas.microsoft.com/office/drawing/2014/main" id="{B0E165E2-E0C8-440A-979C-C655E31D49B8}"/>
                  </a:ext>
                </a:extLst>
              </p:cNvPr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A7005729-40B8-4120-86D3-AD89C5AC93D9}"/>
                </a:ext>
              </a:extLst>
            </p:cNvPr>
            <p:cNvGrpSpPr/>
            <p:nvPr/>
          </p:nvGrpSpPr>
          <p:grpSpPr>
            <a:xfrm>
              <a:off x="3123940" y="4857635"/>
              <a:ext cx="561157" cy="551273"/>
              <a:chOff x="8387693" y="4466462"/>
              <a:chExt cx="1399567" cy="1399567"/>
            </a:xfrm>
          </p:grpSpPr>
          <p:pic>
            <p:nvPicPr>
              <p:cNvPr id="175" name="图形 174">
                <a:extLst>
                  <a:ext uri="{FF2B5EF4-FFF2-40B4-BE49-F238E27FC236}">
                    <a16:creationId xmlns:a16="http://schemas.microsoft.com/office/drawing/2014/main" id="{76CABABF-8139-4DE7-A70D-91E9A6A44D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76" name="矩形: 圆角 175">
                <a:extLst>
                  <a:ext uri="{FF2B5EF4-FFF2-40B4-BE49-F238E27FC236}">
                    <a16:creationId xmlns:a16="http://schemas.microsoft.com/office/drawing/2014/main" id="{91B62C0D-3500-4B4F-B553-626F217C25C1}"/>
                  </a:ext>
                </a:extLst>
              </p:cNvPr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</p:grpSp>
      <p:pic>
        <p:nvPicPr>
          <p:cNvPr id="177" name="图形 176">
            <a:extLst>
              <a:ext uri="{FF2B5EF4-FFF2-40B4-BE49-F238E27FC236}">
                <a16:creationId xmlns:a16="http://schemas.microsoft.com/office/drawing/2014/main" id="{95F067C0-D62D-467B-98BE-247328D27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977" y="3649961"/>
            <a:ext cx="991032" cy="991032"/>
          </a:xfrm>
          <a:prstGeom prst="rect">
            <a:avLst/>
          </a:prstGeom>
        </p:spPr>
      </p:pic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2A7FB159-5264-4B06-B25B-FC967AF528C9}"/>
              </a:ext>
            </a:extLst>
          </p:cNvPr>
          <p:cNvCxnSpPr>
            <a:stCxn id="177" idx="3"/>
            <a:endCxn id="161" idx="1"/>
          </p:cNvCxnSpPr>
          <p:nvPr/>
        </p:nvCxnSpPr>
        <p:spPr>
          <a:xfrm>
            <a:off x="1320009" y="4145477"/>
            <a:ext cx="821643" cy="8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1" name="组合 290">
            <a:extLst>
              <a:ext uri="{FF2B5EF4-FFF2-40B4-BE49-F238E27FC236}">
                <a16:creationId xmlns:a16="http://schemas.microsoft.com/office/drawing/2014/main" id="{AFA581B7-2E3C-42A5-AB4C-7B940450EE9D}"/>
              </a:ext>
            </a:extLst>
          </p:cNvPr>
          <p:cNvGrpSpPr/>
          <p:nvPr/>
        </p:nvGrpSpPr>
        <p:grpSpPr>
          <a:xfrm>
            <a:off x="6437091" y="1094896"/>
            <a:ext cx="2376559" cy="1073427"/>
            <a:chOff x="7670555" y="1094896"/>
            <a:chExt cx="2376559" cy="1073427"/>
          </a:xfrm>
        </p:grpSpPr>
        <p:sp>
          <p:nvSpPr>
            <p:cNvPr id="194" name="矩形: 圆角 193">
              <a:extLst>
                <a:ext uri="{FF2B5EF4-FFF2-40B4-BE49-F238E27FC236}">
                  <a16:creationId xmlns:a16="http://schemas.microsoft.com/office/drawing/2014/main" id="{3EECD2BC-674B-4074-93A5-9F0ABB8045ED}"/>
                </a:ext>
              </a:extLst>
            </p:cNvPr>
            <p:cNvSpPr/>
            <p:nvPr/>
          </p:nvSpPr>
          <p:spPr>
            <a:xfrm>
              <a:off x="7670555" y="1094896"/>
              <a:ext cx="2376559" cy="1073427"/>
            </a:xfrm>
            <a:prstGeom prst="roundRect">
              <a:avLst>
                <a:gd name="adj" fmla="val 10357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>
                  <a:solidFill>
                    <a:schemeClr val="accent6">
                      <a:lumMod val="50000"/>
                    </a:schemeClr>
                  </a:solidFill>
                </a:rPr>
                <a:t>配置中心</a:t>
              </a:r>
            </a:p>
          </p:txBody>
        </p:sp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45436B83-161A-4A2A-B49C-D45A46793747}"/>
                </a:ext>
              </a:extLst>
            </p:cNvPr>
            <p:cNvGrpSpPr/>
            <p:nvPr/>
          </p:nvGrpSpPr>
          <p:grpSpPr>
            <a:xfrm>
              <a:off x="7863183" y="1483218"/>
              <a:ext cx="561157" cy="551273"/>
              <a:chOff x="8387693" y="4466462"/>
              <a:chExt cx="1399567" cy="1399567"/>
            </a:xfrm>
          </p:grpSpPr>
          <p:pic>
            <p:nvPicPr>
              <p:cNvPr id="196" name="图形 195">
                <a:extLst>
                  <a:ext uri="{FF2B5EF4-FFF2-40B4-BE49-F238E27FC236}">
                    <a16:creationId xmlns:a16="http://schemas.microsoft.com/office/drawing/2014/main" id="{2BFA662D-B3B5-4C99-959E-EBC1791F75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97" name="矩形: 圆角 196">
                <a:extLst>
                  <a:ext uri="{FF2B5EF4-FFF2-40B4-BE49-F238E27FC236}">
                    <a16:creationId xmlns:a16="http://schemas.microsoft.com/office/drawing/2014/main" id="{806FE71B-BC54-4800-B6C6-535D0E17A868}"/>
                  </a:ext>
                </a:extLst>
              </p:cNvPr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7B1357B7-6F52-434F-B513-04A05C483F7A}"/>
                </a:ext>
              </a:extLst>
            </p:cNvPr>
            <p:cNvGrpSpPr/>
            <p:nvPr/>
          </p:nvGrpSpPr>
          <p:grpSpPr>
            <a:xfrm>
              <a:off x="8584821" y="1483218"/>
              <a:ext cx="561157" cy="551273"/>
              <a:chOff x="8387693" y="4466462"/>
              <a:chExt cx="1399567" cy="1399567"/>
            </a:xfrm>
          </p:grpSpPr>
          <p:pic>
            <p:nvPicPr>
              <p:cNvPr id="205" name="图形 204">
                <a:extLst>
                  <a:ext uri="{FF2B5EF4-FFF2-40B4-BE49-F238E27FC236}">
                    <a16:creationId xmlns:a16="http://schemas.microsoft.com/office/drawing/2014/main" id="{A77BA23C-96D5-4A14-8613-8F93EA5BCD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206" name="矩形: 圆角 205">
                <a:extLst>
                  <a:ext uri="{FF2B5EF4-FFF2-40B4-BE49-F238E27FC236}">
                    <a16:creationId xmlns:a16="http://schemas.microsoft.com/office/drawing/2014/main" id="{7B600091-3FB1-4E94-B623-BD02B1B29F34}"/>
                  </a:ext>
                </a:extLst>
              </p:cNvPr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  <p:grpSp>
          <p:nvGrpSpPr>
            <p:cNvPr id="207" name="组合 206">
              <a:extLst>
                <a:ext uri="{FF2B5EF4-FFF2-40B4-BE49-F238E27FC236}">
                  <a16:creationId xmlns:a16="http://schemas.microsoft.com/office/drawing/2014/main" id="{7D2CD03D-7E8E-4ABA-BEBC-2472E6070A94}"/>
                </a:ext>
              </a:extLst>
            </p:cNvPr>
            <p:cNvGrpSpPr/>
            <p:nvPr/>
          </p:nvGrpSpPr>
          <p:grpSpPr>
            <a:xfrm>
              <a:off x="9306460" y="1483218"/>
              <a:ext cx="561157" cy="551273"/>
              <a:chOff x="8387693" y="4466462"/>
              <a:chExt cx="1399567" cy="1399567"/>
            </a:xfrm>
          </p:grpSpPr>
          <p:pic>
            <p:nvPicPr>
              <p:cNvPr id="208" name="图形 207">
                <a:extLst>
                  <a:ext uri="{FF2B5EF4-FFF2-40B4-BE49-F238E27FC236}">
                    <a16:creationId xmlns:a16="http://schemas.microsoft.com/office/drawing/2014/main" id="{5D830C1C-EA26-4979-8650-BFEBADBFBC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209" name="矩形: 圆角 208">
                <a:extLst>
                  <a:ext uri="{FF2B5EF4-FFF2-40B4-BE49-F238E27FC236}">
                    <a16:creationId xmlns:a16="http://schemas.microsoft.com/office/drawing/2014/main" id="{74B04058-0D41-47BC-98A1-51ABCD0FBA69}"/>
                  </a:ext>
                </a:extLst>
              </p:cNvPr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</p:grpSp>
      <p:cxnSp>
        <p:nvCxnSpPr>
          <p:cNvPr id="221" name="连接符: 肘形 220">
            <a:extLst>
              <a:ext uri="{FF2B5EF4-FFF2-40B4-BE49-F238E27FC236}">
                <a16:creationId xmlns:a16="http://schemas.microsoft.com/office/drawing/2014/main" id="{F4E47208-B077-4DC0-8B11-1CAB55393D59}"/>
              </a:ext>
            </a:extLst>
          </p:cNvPr>
          <p:cNvCxnSpPr>
            <a:cxnSpLocks/>
            <a:stCxn id="42" idx="0"/>
            <a:endCxn id="39" idx="2"/>
          </p:cNvCxnSpPr>
          <p:nvPr/>
        </p:nvCxnSpPr>
        <p:spPr>
          <a:xfrm rot="16200000" flipV="1">
            <a:off x="5435887" y="1731232"/>
            <a:ext cx="518431" cy="139261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组合 291">
            <a:extLst>
              <a:ext uri="{FF2B5EF4-FFF2-40B4-BE49-F238E27FC236}">
                <a16:creationId xmlns:a16="http://schemas.microsoft.com/office/drawing/2014/main" id="{CF193924-6951-4A21-AAAF-2175D2F20BE6}"/>
              </a:ext>
            </a:extLst>
          </p:cNvPr>
          <p:cNvGrpSpPr/>
          <p:nvPr/>
        </p:nvGrpSpPr>
        <p:grpSpPr>
          <a:xfrm>
            <a:off x="6391408" y="2168324"/>
            <a:ext cx="1655854" cy="522620"/>
            <a:chOff x="6391408" y="2168324"/>
            <a:chExt cx="1655854" cy="522620"/>
          </a:xfrm>
        </p:grpSpPr>
        <p:cxnSp>
          <p:nvCxnSpPr>
            <p:cNvPr id="217" name="连接符: 肘形 216">
              <a:extLst>
                <a:ext uri="{FF2B5EF4-FFF2-40B4-BE49-F238E27FC236}">
                  <a16:creationId xmlns:a16="http://schemas.microsoft.com/office/drawing/2014/main" id="{D88B55B5-24AA-4835-BF32-5B8E54384B26}"/>
                </a:ext>
              </a:extLst>
            </p:cNvPr>
            <p:cNvCxnSpPr>
              <a:cxnSpLocks/>
              <a:stCxn id="42" idx="0"/>
              <a:endCxn id="194" idx="2"/>
            </p:cNvCxnSpPr>
            <p:nvPr/>
          </p:nvCxnSpPr>
          <p:spPr>
            <a:xfrm rot="5400000" flipH="1" flipV="1">
              <a:off x="6749174" y="1810558"/>
              <a:ext cx="518431" cy="123396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文本框 230">
              <a:extLst>
                <a:ext uri="{FF2B5EF4-FFF2-40B4-BE49-F238E27FC236}">
                  <a16:creationId xmlns:a16="http://schemas.microsoft.com/office/drawing/2014/main" id="{74AA52EF-1D9B-41E3-937F-C9F8A1023CF4}"/>
                </a:ext>
              </a:extLst>
            </p:cNvPr>
            <p:cNvSpPr txBox="1"/>
            <p:nvPr/>
          </p:nvSpPr>
          <p:spPr>
            <a:xfrm>
              <a:off x="6958502" y="2413945"/>
              <a:ext cx="1088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拉取配置信息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32" name="文本框 231">
            <a:extLst>
              <a:ext uri="{FF2B5EF4-FFF2-40B4-BE49-F238E27FC236}">
                <a16:creationId xmlns:a16="http://schemas.microsoft.com/office/drawing/2014/main" id="{42A29986-8907-417D-A8B1-9CDDBBFB9FF4}"/>
              </a:ext>
            </a:extLst>
          </p:cNvPr>
          <p:cNvSpPr txBox="1"/>
          <p:nvPr/>
        </p:nvSpPr>
        <p:spPr>
          <a:xfrm>
            <a:off x="4413832" y="2439379"/>
            <a:ext cx="1540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拉取或注册服务信息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94" name="组合 293">
            <a:extLst>
              <a:ext uri="{FF2B5EF4-FFF2-40B4-BE49-F238E27FC236}">
                <a16:creationId xmlns:a16="http://schemas.microsoft.com/office/drawing/2014/main" id="{28A53C86-6F38-426B-8932-B19609CF195C}"/>
              </a:ext>
            </a:extLst>
          </p:cNvPr>
          <p:cNvGrpSpPr/>
          <p:nvPr/>
        </p:nvGrpSpPr>
        <p:grpSpPr>
          <a:xfrm>
            <a:off x="3334537" y="3894248"/>
            <a:ext cx="900247" cy="545376"/>
            <a:chOff x="3334537" y="3894248"/>
            <a:chExt cx="900247" cy="545376"/>
          </a:xfrm>
        </p:grpSpPr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1D061335-B7C8-4394-9C33-F77D7EA8B4E5}"/>
                </a:ext>
              </a:extLst>
            </p:cNvPr>
            <p:cNvCxnSpPr>
              <a:cxnSpLocks/>
              <a:stCxn id="161" idx="3"/>
              <a:endCxn id="42" idx="1"/>
            </p:cNvCxnSpPr>
            <p:nvPr/>
          </p:nvCxnSpPr>
          <p:spPr>
            <a:xfrm>
              <a:off x="3334537" y="4154310"/>
              <a:ext cx="8393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文本框 233">
              <a:extLst>
                <a:ext uri="{FF2B5EF4-FFF2-40B4-BE49-F238E27FC236}">
                  <a16:creationId xmlns:a16="http://schemas.microsoft.com/office/drawing/2014/main" id="{494B1CB3-E865-4E28-A193-B0EA52D31DFB}"/>
                </a:ext>
              </a:extLst>
            </p:cNvPr>
            <p:cNvSpPr txBox="1"/>
            <p:nvPr/>
          </p:nvSpPr>
          <p:spPr>
            <a:xfrm>
              <a:off x="3447389" y="3894248"/>
              <a:ext cx="787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请求路由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47" name="文本框 246">
              <a:extLst>
                <a:ext uri="{FF2B5EF4-FFF2-40B4-BE49-F238E27FC236}">
                  <a16:creationId xmlns:a16="http://schemas.microsoft.com/office/drawing/2014/main" id="{9743448E-B006-4EC3-BC5A-780B628D89D7}"/>
                </a:ext>
              </a:extLst>
            </p:cNvPr>
            <p:cNvSpPr txBox="1"/>
            <p:nvPr/>
          </p:nvSpPr>
          <p:spPr>
            <a:xfrm>
              <a:off x="3436840" y="4162625"/>
              <a:ext cx="787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负载均衡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96" name="组合 295">
            <a:extLst>
              <a:ext uri="{FF2B5EF4-FFF2-40B4-BE49-F238E27FC236}">
                <a16:creationId xmlns:a16="http://schemas.microsoft.com/office/drawing/2014/main" id="{91DC8E41-E73C-4749-8BCA-115D71907022}"/>
              </a:ext>
            </a:extLst>
          </p:cNvPr>
          <p:cNvGrpSpPr/>
          <p:nvPr/>
        </p:nvGrpSpPr>
        <p:grpSpPr>
          <a:xfrm>
            <a:off x="3734341" y="5917920"/>
            <a:ext cx="5323786" cy="706052"/>
            <a:chOff x="4559173" y="5917920"/>
            <a:chExt cx="5809953" cy="706052"/>
          </a:xfrm>
        </p:grpSpPr>
        <p:sp>
          <p:nvSpPr>
            <p:cNvPr id="249" name="矩形: 圆角 248">
              <a:extLst>
                <a:ext uri="{FF2B5EF4-FFF2-40B4-BE49-F238E27FC236}">
                  <a16:creationId xmlns:a16="http://schemas.microsoft.com/office/drawing/2014/main" id="{3CD879A9-27FD-41B5-AA59-E881A8A94702}"/>
                </a:ext>
              </a:extLst>
            </p:cNvPr>
            <p:cNvSpPr/>
            <p:nvPr/>
          </p:nvSpPr>
          <p:spPr>
            <a:xfrm>
              <a:off x="4559173" y="5917920"/>
              <a:ext cx="5809953" cy="706052"/>
            </a:xfrm>
            <a:prstGeom prst="roundRect">
              <a:avLst>
                <a:gd name="adj" fmla="val 1035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>
                  <a:solidFill>
                    <a:schemeClr val="accent3">
                      <a:lumMod val="75000"/>
                    </a:schemeClr>
                  </a:solidFill>
                </a:rPr>
                <a:t>消息</a:t>
              </a:r>
              <a:endParaRPr lang="en-US" altLang="zh-CN">
                <a:solidFill>
                  <a:schemeClr val="accent3">
                    <a:lumMod val="75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accent3">
                      <a:lumMod val="75000"/>
                    </a:schemeClr>
                  </a:solidFill>
                </a:rPr>
                <a:t>队列</a:t>
              </a:r>
              <a:endParaRPr lang="en-US" altLang="zh-CN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grpSp>
          <p:nvGrpSpPr>
            <p:cNvPr id="250" name="组合 249">
              <a:extLst>
                <a:ext uri="{FF2B5EF4-FFF2-40B4-BE49-F238E27FC236}">
                  <a16:creationId xmlns:a16="http://schemas.microsoft.com/office/drawing/2014/main" id="{C21C447E-CF0B-4595-AE05-E9DE00986119}"/>
                </a:ext>
              </a:extLst>
            </p:cNvPr>
            <p:cNvGrpSpPr/>
            <p:nvPr/>
          </p:nvGrpSpPr>
          <p:grpSpPr>
            <a:xfrm>
              <a:off x="5317877" y="5992943"/>
              <a:ext cx="602911" cy="551273"/>
              <a:chOff x="10213144" y="3424860"/>
              <a:chExt cx="1503703" cy="1399567"/>
            </a:xfrm>
          </p:grpSpPr>
          <p:pic>
            <p:nvPicPr>
              <p:cNvPr id="251" name="图形 250">
                <a:extLst>
                  <a:ext uri="{FF2B5EF4-FFF2-40B4-BE49-F238E27FC236}">
                    <a16:creationId xmlns:a16="http://schemas.microsoft.com/office/drawing/2014/main" id="{821B8761-98F7-4115-BDE2-B9F48BC65B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213144" y="3424860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252" name="矩形: 圆角 251">
                <a:extLst>
                  <a:ext uri="{FF2B5EF4-FFF2-40B4-BE49-F238E27FC236}">
                    <a16:creationId xmlns:a16="http://schemas.microsoft.com/office/drawing/2014/main" id="{7B57005C-479A-40FA-BF8C-CF4F207C8DE6}"/>
                  </a:ext>
                </a:extLst>
              </p:cNvPr>
              <p:cNvSpPr/>
              <p:nvPr/>
            </p:nvSpPr>
            <p:spPr>
              <a:xfrm>
                <a:off x="10985883" y="4081275"/>
                <a:ext cx="730964" cy="712781"/>
              </a:xfrm>
              <a:prstGeom prst="round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</a:p>
            </p:txBody>
          </p:sp>
        </p:grpSp>
        <p:grpSp>
          <p:nvGrpSpPr>
            <p:cNvPr id="253" name="组合 252">
              <a:extLst>
                <a:ext uri="{FF2B5EF4-FFF2-40B4-BE49-F238E27FC236}">
                  <a16:creationId xmlns:a16="http://schemas.microsoft.com/office/drawing/2014/main" id="{D551DAFB-84EC-4D20-9D71-7BDEBC7C1A78}"/>
                </a:ext>
              </a:extLst>
            </p:cNvPr>
            <p:cNvGrpSpPr/>
            <p:nvPr/>
          </p:nvGrpSpPr>
          <p:grpSpPr>
            <a:xfrm>
              <a:off x="6306410" y="6007747"/>
              <a:ext cx="619831" cy="551273"/>
              <a:chOff x="9972771" y="3462444"/>
              <a:chExt cx="1545902" cy="1399567"/>
            </a:xfrm>
          </p:grpSpPr>
          <p:pic>
            <p:nvPicPr>
              <p:cNvPr id="254" name="图形 253">
                <a:extLst>
                  <a:ext uri="{FF2B5EF4-FFF2-40B4-BE49-F238E27FC236}">
                    <a16:creationId xmlns:a16="http://schemas.microsoft.com/office/drawing/2014/main" id="{75049C54-6CF8-4DB9-80D9-3C31E82FAB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972771" y="3462444"/>
                <a:ext cx="1399568" cy="1399567"/>
              </a:xfrm>
              <a:prstGeom prst="rect">
                <a:avLst/>
              </a:prstGeom>
            </p:spPr>
          </p:pic>
          <p:sp>
            <p:nvSpPr>
              <p:cNvPr id="255" name="矩形: 圆角 254">
                <a:extLst>
                  <a:ext uri="{FF2B5EF4-FFF2-40B4-BE49-F238E27FC236}">
                    <a16:creationId xmlns:a16="http://schemas.microsoft.com/office/drawing/2014/main" id="{59DC10BB-8952-45FA-ABC9-F5D3E71E2956}"/>
                  </a:ext>
                </a:extLst>
              </p:cNvPr>
              <p:cNvSpPr/>
              <p:nvPr/>
            </p:nvSpPr>
            <p:spPr>
              <a:xfrm>
                <a:off x="10787709" y="4081274"/>
                <a:ext cx="730964" cy="712781"/>
              </a:xfrm>
              <a:prstGeom prst="round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</a:p>
            </p:txBody>
          </p:sp>
        </p:grpSp>
        <p:grpSp>
          <p:nvGrpSpPr>
            <p:cNvPr id="256" name="组合 255">
              <a:extLst>
                <a:ext uri="{FF2B5EF4-FFF2-40B4-BE49-F238E27FC236}">
                  <a16:creationId xmlns:a16="http://schemas.microsoft.com/office/drawing/2014/main" id="{D4405AFD-5F81-48B8-8E3D-C2EEDBFB36FE}"/>
                </a:ext>
              </a:extLst>
            </p:cNvPr>
            <p:cNvGrpSpPr/>
            <p:nvPr/>
          </p:nvGrpSpPr>
          <p:grpSpPr>
            <a:xfrm>
              <a:off x="7251522" y="5992943"/>
              <a:ext cx="626563" cy="551273"/>
              <a:chOff x="9624132" y="3424860"/>
              <a:chExt cx="1562695" cy="1399567"/>
            </a:xfrm>
          </p:grpSpPr>
          <p:pic>
            <p:nvPicPr>
              <p:cNvPr id="257" name="图形 256">
                <a:extLst>
                  <a:ext uri="{FF2B5EF4-FFF2-40B4-BE49-F238E27FC236}">
                    <a16:creationId xmlns:a16="http://schemas.microsoft.com/office/drawing/2014/main" id="{A7DB8B36-E697-42F4-8AF1-52BFFE8766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24132" y="3424860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258" name="矩形: 圆角 257">
                <a:extLst>
                  <a:ext uri="{FF2B5EF4-FFF2-40B4-BE49-F238E27FC236}">
                    <a16:creationId xmlns:a16="http://schemas.microsoft.com/office/drawing/2014/main" id="{EFE4DA53-05D1-4B9E-A087-16EC969AAE08}"/>
                  </a:ext>
                </a:extLst>
              </p:cNvPr>
              <p:cNvSpPr/>
              <p:nvPr/>
            </p:nvSpPr>
            <p:spPr>
              <a:xfrm>
                <a:off x="10455861" y="4081274"/>
                <a:ext cx="730966" cy="712782"/>
              </a:xfrm>
              <a:prstGeom prst="round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</a:p>
            </p:txBody>
          </p:sp>
        </p:grpSp>
        <p:grpSp>
          <p:nvGrpSpPr>
            <p:cNvPr id="259" name="组合 258">
              <a:extLst>
                <a:ext uri="{FF2B5EF4-FFF2-40B4-BE49-F238E27FC236}">
                  <a16:creationId xmlns:a16="http://schemas.microsoft.com/office/drawing/2014/main" id="{2F1EF3F5-D995-43D6-BB51-AD572BA72AB6}"/>
                </a:ext>
              </a:extLst>
            </p:cNvPr>
            <p:cNvGrpSpPr/>
            <p:nvPr/>
          </p:nvGrpSpPr>
          <p:grpSpPr>
            <a:xfrm>
              <a:off x="8294917" y="5996619"/>
              <a:ext cx="614846" cy="551273"/>
              <a:chOff x="9520614" y="3434192"/>
              <a:chExt cx="1533474" cy="1399567"/>
            </a:xfrm>
          </p:grpSpPr>
          <p:pic>
            <p:nvPicPr>
              <p:cNvPr id="260" name="图形 259">
                <a:extLst>
                  <a:ext uri="{FF2B5EF4-FFF2-40B4-BE49-F238E27FC236}">
                    <a16:creationId xmlns:a16="http://schemas.microsoft.com/office/drawing/2014/main" id="{3633FE39-CAF7-4154-A995-20ADD37054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520614" y="343419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261" name="矩形: 圆角 260">
                <a:extLst>
                  <a:ext uri="{FF2B5EF4-FFF2-40B4-BE49-F238E27FC236}">
                    <a16:creationId xmlns:a16="http://schemas.microsoft.com/office/drawing/2014/main" id="{EA3E4628-7F2A-45E5-A253-6ACE715834F3}"/>
                  </a:ext>
                </a:extLst>
              </p:cNvPr>
              <p:cNvSpPr/>
              <p:nvPr/>
            </p:nvSpPr>
            <p:spPr>
              <a:xfrm>
                <a:off x="10323120" y="4081274"/>
                <a:ext cx="730968" cy="712781"/>
              </a:xfrm>
              <a:prstGeom prst="round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</a:p>
            </p:txBody>
          </p:sp>
        </p:grpSp>
        <p:grpSp>
          <p:nvGrpSpPr>
            <p:cNvPr id="262" name="组合 261">
              <a:extLst>
                <a:ext uri="{FF2B5EF4-FFF2-40B4-BE49-F238E27FC236}">
                  <a16:creationId xmlns:a16="http://schemas.microsoft.com/office/drawing/2014/main" id="{5CE74CBD-9CF8-4E20-A9CC-3C1E5A607F90}"/>
                </a:ext>
              </a:extLst>
            </p:cNvPr>
            <p:cNvGrpSpPr/>
            <p:nvPr/>
          </p:nvGrpSpPr>
          <p:grpSpPr>
            <a:xfrm>
              <a:off x="9332127" y="5995684"/>
              <a:ext cx="622618" cy="551273"/>
              <a:chOff x="9401672" y="3431819"/>
              <a:chExt cx="1552861" cy="1399567"/>
            </a:xfrm>
          </p:grpSpPr>
          <p:pic>
            <p:nvPicPr>
              <p:cNvPr id="263" name="图形 262">
                <a:extLst>
                  <a:ext uri="{FF2B5EF4-FFF2-40B4-BE49-F238E27FC236}">
                    <a16:creationId xmlns:a16="http://schemas.microsoft.com/office/drawing/2014/main" id="{024D7EE6-3694-4F05-85FD-4FC5CD21FB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401672" y="3431819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264" name="矩形: 圆角 263">
                <a:extLst>
                  <a:ext uri="{FF2B5EF4-FFF2-40B4-BE49-F238E27FC236}">
                    <a16:creationId xmlns:a16="http://schemas.microsoft.com/office/drawing/2014/main" id="{BFC5A707-A712-42B5-8360-8969B53ACE44}"/>
                  </a:ext>
                </a:extLst>
              </p:cNvPr>
              <p:cNvSpPr/>
              <p:nvPr/>
            </p:nvSpPr>
            <p:spPr>
              <a:xfrm>
                <a:off x="10223564" y="4081275"/>
                <a:ext cx="730969" cy="712781"/>
              </a:xfrm>
              <a:prstGeom prst="round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</a:p>
            </p:txBody>
          </p:sp>
        </p:grpSp>
      </p:grpSp>
      <p:cxnSp>
        <p:nvCxnSpPr>
          <p:cNvPr id="270" name="直接箭头连接符 269">
            <a:extLst>
              <a:ext uri="{FF2B5EF4-FFF2-40B4-BE49-F238E27FC236}">
                <a16:creationId xmlns:a16="http://schemas.microsoft.com/office/drawing/2014/main" id="{8BB3FBD2-7042-425E-BEFE-AF35DEDB8ABE}"/>
              </a:ext>
            </a:extLst>
          </p:cNvPr>
          <p:cNvCxnSpPr>
            <a:cxnSpLocks/>
            <a:stCxn id="42" idx="2"/>
            <a:endCxn id="249" idx="0"/>
          </p:cNvCxnSpPr>
          <p:nvPr/>
        </p:nvCxnSpPr>
        <p:spPr>
          <a:xfrm>
            <a:off x="6391408" y="5621865"/>
            <a:ext cx="4826" cy="296055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圆柱体 277">
            <a:extLst>
              <a:ext uri="{FF2B5EF4-FFF2-40B4-BE49-F238E27FC236}">
                <a16:creationId xmlns:a16="http://schemas.microsoft.com/office/drawing/2014/main" id="{35E8301F-F7B2-4CF5-94A3-03979C9EEAFA}"/>
              </a:ext>
            </a:extLst>
          </p:cNvPr>
          <p:cNvSpPr/>
          <p:nvPr/>
        </p:nvSpPr>
        <p:spPr>
          <a:xfrm>
            <a:off x="10983009" y="3706445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280" name="直接箭头连接符 279">
            <a:extLst>
              <a:ext uri="{FF2B5EF4-FFF2-40B4-BE49-F238E27FC236}">
                <a16:creationId xmlns:a16="http://schemas.microsoft.com/office/drawing/2014/main" id="{77F951D0-876A-42FF-B215-AEFB782655C8}"/>
              </a:ext>
            </a:extLst>
          </p:cNvPr>
          <p:cNvCxnSpPr>
            <a:cxnSpLocks/>
            <a:stCxn id="42" idx="3"/>
            <a:endCxn id="278" idx="2"/>
          </p:cNvCxnSpPr>
          <p:nvPr/>
        </p:nvCxnSpPr>
        <p:spPr>
          <a:xfrm flipV="1">
            <a:off x="8608945" y="4131190"/>
            <a:ext cx="2374064" cy="2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5AB53F26-CDA4-4F4F-80CE-393816A0DFBD}"/>
              </a:ext>
            </a:extLst>
          </p:cNvPr>
          <p:cNvGrpSpPr/>
          <p:nvPr/>
        </p:nvGrpSpPr>
        <p:grpSpPr>
          <a:xfrm>
            <a:off x="9304562" y="2411524"/>
            <a:ext cx="1192885" cy="1580145"/>
            <a:chOff x="2663053" y="2686755"/>
            <a:chExt cx="1192885" cy="1580145"/>
          </a:xfrm>
        </p:grpSpPr>
        <p:sp>
          <p:nvSpPr>
            <p:cNvPr id="180" name="矩形: 圆角 179">
              <a:extLst>
                <a:ext uri="{FF2B5EF4-FFF2-40B4-BE49-F238E27FC236}">
                  <a16:creationId xmlns:a16="http://schemas.microsoft.com/office/drawing/2014/main" id="{E2C99D53-C961-4F40-ABC0-8C7E5823E4ED}"/>
                </a:ext>
              </a:extLst>
            </p:cNvPr>
            <p:cNvSpPr/>
            <p:nvPr/>
          </p:nvSpPr>
          <p:spPr>
            <a:xfrm>
              <a:off x="2663053" y="2686755"/>
              <a:ext cx="1192885" cy="1580145"/>
            </a:xfrm>
            <a:prstGeom prst="roundRect">
              <a:avLst>
                <a:gd name="adj" fmla="val 1098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分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布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式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缓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存</a:t>
              </a:r>
            </a:p>
          </p:txBody>
        </p:sp>
        <p:grpSp>
          <p:nvGrpSpPr>
            <p:cNvPr id="181" name="组合 180">
              <a:extLst>
                <a:ext uri="{FF2B5EF4-FFF2-40B4-BE49-F238E27FC236}">
                  <a16:creationId xmlns:a16="http://schemas.microsoft.com/office/drawing/2014/main" id="{1CEAD2FE-EC6D-4DC3-9EA7-9700F048A688}"/>
                </a:ext>
              </a:extLst>
            </p:cNvPr>
            <p:cNvGrpSpPr/>
            <p:nvPr/>
          </p:nvGrpSpPr>
          <p:grpSpPr>
            <a:xfrm>
              <a:off x="3123940" y="2901687"/>
              <a:ext cx="561157" cy="551273"/>
              <a:chOff x="8387693" y="4466462"/>
              <a:chExt cx="1399567" cy="1399567"/>
            </a:xfrm>
          </p:grpSpPr>
          <p:pic>
            <p:nvPicPr>
              <p:cNvPr id="192" name="图形 191">
                <a:extLst>
                  <a:ext uri="{FF2B5EF4-FFF2-40B4-BE49-F238E27FC236}">
                    <a16:creationId xmlns:a16="http://schemas.microsoft.com/office/drawing/2014/main" id="{9709B3DA-6079-4BA7-9EB6-8A47CD7107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93" name="矩形: 圆角 192">
                <a:extLst>
                  <a:ext uri="{FF2B5EF4-FFF2-40B4-BE49-F238E27FC236}">
                    <a16:creationId xmlns:a16="http://schemas.microsoft.com/office/drawing/2014/main" id="{32C5E007-4B9A-4BA7-AF93-B5E970AC8C51}"/>
                  </a:ext>
                </a:extLst>
              </p:cNvPr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  <p:grpSp>
          <p:nvGrpSpPr>
            <p:cNvPr id="182" name="组合 181">
              <a:extLst>
                <a:ext uri="{FF2B5EF4-FFF2-40B4-BE49-F238E27FC236}">
                  <a16:creationId xmlns:a16="http://schemas.microsoft.com/office/drawing/2014/main" id="{45EBC59E-FBEA-4695-851F-AA11212A7C04}"/>
                </a:ext>
              </a:extLst>
            </p:cNvPr>
            <p:cNvGrpSpPr/>
            <p:nvPr/>
          </p:nvGrpSpPr>
          <p:grpSpPr>
            <a:xfrm>
              <a:off x="3123940" y="3553670"/>
              <a:ext cx="561157" cy="551273"/>
              <a:chOff x="8387693" y="4466462"/>
              <a:chExt cx="1399567" cy="1399567"/>
            </a:xfrm>
          </p:grpSpPr>
          <p:pic>
            <p:nvPicPr>
              <p:cNvPr id="190" name="图形 189">
                <a:extLst>
                  <a:ext uri="{FF2B5EF4-FFF2-40B4-BE49-F238E27FC236}">
                    <a16:creationId xmlns:a16="http://schemas.microsoft.com/office/drawing/2014/main" id="{5CE8848E-C4D6-4BFC-A7E4-CCBC08C335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91" name="矩形: 圆角 190">
                <a:extLst>
                  <a:ext uri="{FF2B5EF4-FFF2-40B4-BE49-F238E27FC236}">
                    <a16:creationId xmlns:a16="http://schemas.microsoft.com/office/drawing/2014/main" id="{8BCAA3DB-039C-4076-B7FB-C9E19E0E9B65}"/>
                  </a:ext>
                </a:extLst>
              </p:cNvPr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</p:grp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2E4D8651-AC52-44E8-8312-BE76F4744B08}"/>
              </a:ext>
            </a:extLst>
          </p:cNvPr>
          <p:cNvCxnSpPr>
            <a:cxnSpLocks/>
            <a:stCxn id="42" idx="3"/>
            <a:endCxn id="180" idx="1"/>
          </p:cNvCxnSpPr>
          <p:nvPr/>
        </p:nvCxnSpPr>
        <p:spPr>
          <a:xfrm flipV="1">
            <a:off x="8608945" y="3201597"/>
            <a:ext cx="695617" cy="952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0F445850-DA59-4A7A-9BF5-30C4568ED435}"/>
              </a:ext>
            </a:extLst>
          </p:cNvPr>
          <p:cNvGrpSpPr/>
          <p:nvPr/>
        </p:nvGrpSpPr>
        <p:grpSpPr>
          <a:xfrm>
            <a:off x="9344874" y="4310722"/>
            <a:ext cx="1192885" cy="1487665"/>
            <a:chOff x="2663053" y="2686755"/>
            <a:chExt cx="1192885" cy="1580145"/>
          </a:xfrm>
        </p:grpSpPr>
        <p:sp>
          <p:nvSpPr>
            <p:cNvPr id="202" name="矩形: 圆角 201">
              <a:extLst>
                <a:ext uri="{FF2B5EF4-FFF2-40B4-BE49-F238E27FC236}">
                  <a16:creationId xmlns:a16="http://schemas.microsoft.com/office/drawing/2014/main" id="{D7621C8F-F54D-4563-BFD9-1A0E002FEF64}"/>
                </a:ext>
              </a:extLst>
            </p:cNvPr>
            <p:cNvSpPr/>
            <p:nvPr/>
          </p:nvSpPr>
          <p:spPr>
            <a:xfrm>
              <a:off x="2663053" y="2686755"/>
              <a:ext cx="1192885" cy="1580145"/>
            </a:xfrm>
            <a:prstGeom prst="roundRect">
              <a:avLst>
                <a:gd name="adj" fmla="val 1098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分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布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式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搜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索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CFB7C496-D523-433B-B760-CA9128E00E40}"/>
                </a:ext>
              </a:extLst>
            </p:cNvPr>
            <p:cNvGrpSpPr/>
            <p:nvPr/>
          </p:nvGrpSpPr>
          <p:grpSpPr>
            <a:xfrm>
              <a:off x="3123940" y="2901687"/>
              <a:ext cx="561157" cy="551273"/>
              <a:chOff x="8387693" y="4466462"/>
              <a:chExt cx="1399567" cy="1399567"/>
            </a:xfrm>
          </p:grpSpPr>
          <p:pic>
            <p:nvPicPr>
              <p:cNvPr id="213" name="图形 212">
                <a:extLst>
                  <a:ext uri="{FF2B5EF4-FFF2-40B4-BE49-F238E27FC236}">
                    <a16:creationId xmlns:a16="http://schemas.microsoft.com/office/drawing/2014/main" id="{96FC1689-BF36-4EED-8223-21C341D8A9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214" name="矩形: 圆角 213">
                <a:extLst>
                  <a:ext uri="{FF2B5EF4-FFF2-40B4-BE49-F238E27FC236}">
                    <a16:creationId xmlns:a16="http://schemas.microsoft.com/office/drawing/2014/main" id="{75AF2DAF-1700-429C-95A6-B69BE1ABBE53}"/>
                  </a:ext>
                </a:extLst>
              </p:cNvPr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  <p:grpSp>
          <p:nvGrpSpPr>
            <p:cNvPr id="210" name="组合 209">
              <a:extLst>
                <a:ext uri="{FF2B5EF4-FFF2-40B4-BE49-F238E27FC236}">
                  <a16:creationId xmlns:a16="http://schemas.microsoft.com/office/drawing/2014/main" id="{C57011FC-5805-4312-9FBB-DF261A1486B3}"/>
                </a:ext>
              </a:extLst>
            </p:cNvPr>
            <p:cNvGrpSpPr/>
            <p:nvPr/>
          </p:nvGrpSpPr>
          <p:grpSpPr>
            <a:xfrm>
              <a:off x="3123940" y="3553670"/>
              <a:ext cx="561157" cy="551273"/>
              <a:chOff x="8387693" y="4466462"/>
              <a:chExt cx="1399567" cy="1399567"/>
            </a:xfrm>
          </p:grpSpPr>
          <p:pic>
            <p:nvPicPr>
              <p:cNvPr id="211" name="图形 210">
                <a:extLst>
                  <a:ext uri="{FF2B5EF4-FFF2-40B4-BE49-F238E27FC236}">
                    <a16:creationId xmlns:a16="http://schemas.microsoft.com/office/drawing/2014/main" id="{A9D9F77E-9F03-4DA0-B6AD-B8CE7DC1C4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212" name="矩形: 圆角 211">
                <a:extLst>
                  <a:ext uri="{FF2B5EF4-FFF2-40B4-BE49-F238E27FC236}">
                    <a16:creationId xmlns:a16="http://schemas.microsoft.com/office/drawing/2014/main" id="{25D881C1-EB0F-45DA-8844-98D7B06EC0FC}"/>
                  </a:ext>
                </a:extLst>
              </p:cNvPr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</p:grp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1AB8BCD-9895-43AD-A2F9-3999C73F8377}"/>
              </a:ext>
            </a:extLst>
          </p:cNvPr>
          <p:cNvCxnSpPr>
            <a:stCxn id="42" idx="3"/>
            <a:endCxn id="202" idx="1"/>
          </p:cNvCxnSpPr>
          <p:nvPr/>
        </p:nvCxnSpPr>
        <p:spPr>
          <a:xfrm>
            <a:off x="8608945" y="4154310"/>
            <a:ext cx="735929" cy="90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连接符: 肘形 159">
            <a:extLst>
              <a:ext uri="{FF2B5EF4-FFF2-40B4-BE49-F238E27FC236}">
                <a16:creationId xmlns:a16="http://schemas.microsoft.com/office/drawing/2014/main" id="{57C437D6-0E74-4BFB-9401-2E916B2C61F6}"/>
              </a:ext>
            </a:extLst>
          </p:cNvPr>
          <p:cNvCxnSpPr>
            <a:cxnSpLocks/>
            <a:stCxn id="180" idx="3"/>
            <a:endCxn id="278" idx="1"/>
          </p:cNvCxnSpPr>
          <p:nvPr/>
        </p:nvCxnSpPr>
        <p:spPr>
          <a:xfrm>
            <a:off x="10497447" y="3201597"/>
            <a:ext cx="912233" cy="5048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5B1CAAE2-F72A-4475-8562-A6252A2CA451}"/>
              </a:ext>
            </a:extLst>
          </p:cNvPr>
          <p:cNvCxnSpPr>
            <a:cxnSpLocks/>
          </p:cNvCxnSpPr>
          <p:nvPr/>
        </p:nvCxnSpPr>
        <p:spPr>
          <a:xfrm>
            <a:off x="5544858" y="5630243"/>
            <a:ext cx="4826" cy="296055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E341E874-EC07-4FD9-A484-94E0FF25046A}"/>
              </a:ext>
            </a:extLst>
          </p:cNvPr>
          <p:cNvCxnSpPr>
            <a:cxnSpLocks/>
          </p:cNvCxnSpPr>
          <p:nvPr/>
        </p:nvCxnSpPr>
        <p:spPr>
          <a:xfrm>
            <a:off x="7165831" y="5630243"/>
            <a:ext cx="4826" cy="296055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B1D61B27-D026-41EB-91A6-129ED15AF19D}"/>
              </a:ext>
            </a:extLst>
          </p:cNvPr>
          <p:cNvCxnSpPr>
            <a:cxnSpLocks/>
          </p:cNvCxnSpPr>
          <p:nvPr/>
        </p:nvCxnSpPr>
        <p:spPr>
          <a:xfrm>
            <a:off x="4734469" y="5603744"/>
            <a:ext cx="4826" cy="296055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2EF0695E-7DEF-4DC9-9249-893735D4C6DB}"/>
              </a:ext>
            </a:extLst>
          </p:cNvPr>
          <p:cNvCxnSpPr>
            <a:cxnSpLocks/>
          </p:cNvCxnSpPr>
          <p:nvPr/>
        </p:nvCxnSpPr>
        <p:spPr>
          <a:xfrm>
            <a:off x="8020478" y="5603744"/>
            <a:ext cx="4826" cy="296055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92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000"/>
                            </p:stCondLst>
                            <p:childTnLst>
                              <p:par>
                                <p:cTn id="2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26" presetID="16" presetClass="entr" presetSubtype="42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6" presetClass="entr" presetSubtype="42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6" presetClass="entr" presetSubtype="42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6" presetClass="entr" presetSubtype="42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6" presetClass="entr" presetSubtype="42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/>
      <p:bldP spid="27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ED4BCF-95B8-4E4B-884F-DB44595D5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773" y="770137"/>
            <a:ext cx="10053039" cy="60163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428AD20-0AB8-476B-BA1C-7BA58A1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微服务框架课程介绍</a:t>
            </a:r>
          </a:p>
        </p:txBody>
      </p:sp>
      <p:pic>
        <p:nvPicPr>
          <p:cNvPr id="177" name="图形 176">
            <a:extLst>
              <a:ext uri="{FF2B5EF4-FFF2-40B4-BE49-F238E27FC236}">
                <a16:creationId xmlns:a16="http://schemas.microsoft.com/office/drawing/2014/main" id="{95F067C0-D62D-467B-98BE-247328D27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8977" y="3649961"/>
            <a:ext cx="991032" cy="991032"/>
          </a:xfrm>
          <a:prstGeom prst="rect">
            <a:avLst/>
          </a:prstGeom>
        </p:spPr>
      </p:pic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2A7FB159-5264-4B06-B25B-FC967AF528C9}"/>
              </a:ext>
            </a:extLst>
          </p:cNvPr>
          <p:cNvCxnSpPr>
            <a:cxnSpLocks/>
            <a:stCxn id="177" idx="3"/>
          </p:cNvCxnSpPr>
          <p:nvPr/>
        </p:nvCxnSpPr>
        <p:spPr>
          <a:xfrm>
            <a:off x="1320009" y="4145477"/>
            <a:ext cx="821643" cy="8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2D5AA-9C6F-4FFA-9B88-C2B4D3209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需要学习那些微服务知识？</a:t>
            </a:r>
          </a:p>
        </p:txBody>
      </p:sp>
    </p:spTree>
    <p:extLst>
      <p:ext uri="{BB962C8B-B14F-4D97-AF65-F5344CB8AC3E}">
        <p14:creationId xmlns:p14="http://schemas.microsoft.com/office/powerpoint/2010/main" val="143772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>
            <a:extLst>
              <a:ext uri="{FF2B5EF4-FFF2-40B4-BE49-F238E27FC236}">
                <a16:creationId xmlns:a16="http://schemas.microsoft.com/office/drawing/2014/main" id="{D30EB94A-78DB-4FE1-8942-A8D2A7509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382" y="2149233"/>
            <a:ext cx="5911386" cy="353771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428AD20-0AB8-476B-BA1C-7BA58A1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微服务框架课程介绍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2D5AA-9C6F-4FFA-9B88-C2B4D3209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需要学习那些微服务知识？</a:t>
            </a:r>
          </a:p>
        </p:txBody>
      </p:sp>
      <p:pic>
        <p:nvPicPr>
          <p:cNvPr id="75" name="图形 74">
            <a:extLst>
              <a:ext uri="{FF2B5EF4-FFF2-40B4-BE49-F238E27FC236}">
                <a16:creationId xmlns:a16="http://schemas.microsoft.com/office/drawing/2014/main" id="{124686FD-78FE-4805-A4F1-72B898C37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8977" y="3649961"/>
            <a:ext cx="991032" cy="991032"/>
          </a:xfrm>
          <a:prstGeom prst="rect">
            <a:avLst/>
          </a:prstGeom>
        </p:spPr>
      </p:pic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FB49B39D-A1AF-4369-8763-33A577738CA0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1320009" y="4145477"/>
            <a:ext cx="1570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4EAC18D4-F79D-40F9-AF68-340B9C9C3FC4}"/>
              </a:ext>
            </a:extLst>
          </p:cNvPr>
          <p:cNvSpPr/>
          <p:nvPr/>
        </p:nvSpPr>
        <p:spPr>
          <a:xfrm>
            <a:off x="2885230" y="1381033"/>
            <a:ext cx="5898782" cy="5105149"/>
          </a:xfrm>
          <a:prstGeom prst="roundRect">
            <a:avLst>
              <a:gd name="adj" fmla="val 1488"/>
            </a:avLst>
          </a:prstGeom>
          <a:solidFill>
            <a:schemeClr val="accent3">
              <a:lumMod val="20000"/>
              <a:lumOff val="80000"/>
              <a:alpha val="16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21E3655-6FCE-41C2-81EB-D3FB39E880C3}"/>
              </a:ext>
            </a:extLst>
          </p:cNvPr>
          <p:cNvGrpSpPr/>
          <p:nvPr/>
        </p:nvGrpSpPr>
        <p:grpSpPr>
          <a:xfrm>
            <a:off x="2890382" y="5780130"/>
            <a:ext cx="5898783" cy="706052"/>
            <a:chOff x="2890382" y="5780130"/>
            <a:chExt cx="5898783" cy="706052"/>
          </a:xfrm>
        </p:grpSpPr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6A7A0D50-65DD-41F6-B552-E386261C23B3}"/>
                </a:ext>
              </a:extLst>
            </p:cNvPr>
            <p:cNvSpPr/>
            <p:nvPr/>
          </p:nvSpPr>
          <p:spPr>
            <a:xfrm>
              <a:off x="2890382" y="5780130"/>
              <a:ext cx="5898783" cy="706052"/>
            </a:xfrm>
            <a:prstGeom prst="roundRect">
              <a:avLst>
                <a:gd name="adj" fmla="val 10357"/>
              </a:avLst>
            </a:prstGeom>
            <a:solidFill>
              <a:srgbClr val="CDF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>
                  <a:solidFill>
                    <a:srgbClr val="00B0F0"/>
                  </a:solidFill>
                </a:rPr>
                <a:t>分布式</a:t>
              </a:r>
              <a:endParaRPr lang="en-US" altLang="zh-CN">
                <a:solidFill>
                  <a:srgbClr val="00B0F0"/>
                </a:solidFill>
              </a:endParaRPr>
            </a:p>
            <a:p>
              <a:r>
                <a:rPr lang="zh-CN" altLang="en-US">
                  <a:solidFill>
                    <a:srgbClr val="00B0F0"/>
                  </a:solidFill>
                </a:rPr>
                <a:t>日志服务</a:t>
              </a:r>
              <a:endParaRPr lang="en-US" altLang="zh-CN">
                <a:solidFill>
                  <a:srgbClr val="00B0F0"/>
                </a:solidFill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15675AD9-3027-49A5-A23F-D907CC713293}"/>
                </a:ext>
              </a:extLst>
            </p:cNvPr>
            <p:cNvGrpSpPr/>
            <p:nvPr/>
          </p:nvGrpSpPr>
          <p:grpSpPr>
            <a:xfrm>
              <a:off x="5024075" y="5872401"/>
              <a:ext cx="552460" cy="551273"/>
              <a:chOff x="10213144" y="3424860"/>
              <a:chExt cx="1503703" cy="1399567"/>
            </a:xfrm>
          </p:grpSpPr>
          <p:pic>
            <p:nvPicPr>
              <p:cNvPr id="48" name="图形 47">
                <a:extLst>
                  <a:ext uri="{FF2B5EF4-FFF2-40B4-BE49-F238E27FC236}">
                    <a16:creationId xmlns:a16="http://schemas.microsoft.com/office/drawing/2014/main" id="{4AF525CC-C322-415D-86B9-A27EE05E47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213144" y="3424860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2886F056-5083-4395-B0A4-3B52FB090EDA}"/>
                  </a:ext>
                </a:extLst>
              </p:cNvPr>
              <p:cNvSpPr/>
              <p:nvPr/>
            </p:nvSpPr>
            <p:spPr>
              <a:xfrm>
                <a:off x="10985883" y="4081275"/>
                <a:ext cx="730964" cy="712781"/>
              </a:xfrm>
              <a:prstGeom prst="roundRect">
                <a:avLst/>
              </a:prstGeom>
              <a:solidFill>
                <a:srgbClr val="00B0F0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0B797A2B-93F0-418E-A7AF-AFA35F458868}"/>
                </a:ext>
              </a:extLst>
            </p:cNvPr>
            <p:cNvGrpSpPr/>
            <p:nvPr/>
          </p:nvGrpSpPr>
          <p:grpSpPr>
            <a:xfrm>
              <a:off x="5967789" y="5872401"/>
              <a:ext cx="567965" cy="551273"/>
              <a:chOff x="9972771" y="3462444"/>
              <a:chExt cx="1545902" cy="1399567"/>
            </a:xfrm>
          </p:grpSpPr>
          <p:pic>
            <p:nvPicPr>
              <p:cNvPr id="51" name="图形 50">
                <a:extLst>
                  <a:ext uri="{FF2B5EF4-FFF2-40B4-BE49-F238E27FC236}">
                    <a16:creationId xmlns:a16="http://schemas.microsoft.com/office/drawing/2014/main" id="{CD1E8A6A-1BC8-406C-A4E2-38C32B01A7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972771" y="3462444"/>
                <a:ext cx="1399568" cy="1399567"/>
              </a:xfrm>
              <a:prstGeom prst="rect">
                <a:avLst/>
              </a:prstGeom>
            </p:spPr>
          </p:pic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13404347-A346-412F-88F4-A4C9E1F2B3C3}"/>
                  </a:ext>
                </a:extLst>
              </p:cNvPr>
              <p:cNvSpPr/>
              <p:nvPr/>
            </p:nvSpPr>
            <p:spPr>
              <a:xfrm>
                <a:off x="10787709" y="4081274"/>
                <a:ext cx="730964" cy="712781"/>
              </a:xfrm>
              <a:prstGeom prst="roundRect">
                <a:avLst/>
              </a:prstGeom>
              <a:solidFill>
                <a:srgbClr val="00B0F0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B27413BE-8F4D-44F6-8770-25299CE97771}"/>
                </a:ext>
              </a:extLst>
            </p:cNvPr>
            <p:cNvGrpSpPr/>
            <p:nvPr/>
          </p:nvGrpSpPr>
          <p:grpSpPr>
            <a:xfrm>
              <a:off x="6927008" y="5872401"/>
              <a:ext cx="552460" cy="551273"/>
              <a:chOff x="10213144" y="3424860"/>
              <a:chExt cx="1503703" cy="1399567"/>
            </a:xfrm>
          </p:grpSpPr>
          <p:pic>
            <p:nvPicPr>
              <p:cNvPr id="67" name="图形 66">
                <a:extLst>
                  <a:ext uri="{FF2B5EF4-FFF2-40B4-BE49-F238E27FC236}">
                    <a16:creationId xmlns:a16="http://schemas.microsoft.com/office/drawing/2014/main" id="{48BEDDAA-9E54-4D10-9E7D-73FA0A836A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213144" y="3424860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2A041B21-0007-4DBA-BB65-EC9B43AD6AE8}"/>
                  </a:ext>
                </a:extLst>
              </p:cNvPr>
              <p:cNvSpPr/>
              <p:nvPr/>
            </p:nvSpPr>
            <p:spPr>
              <a:xfrm>
                <a:off x="10985883" y="4081275"/>
                <a:ext cx="730964" cy="712781"/>
              </a:xfrm>
              <a:prstGeom prst="roundRect">
                <a:avLst/>
              </a:prstGeom>
              <a:solidFill>
                <a:srgbClr val="00B0F0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AB5E690F-EFB1-4098-9BB6-4B1C1BCE2C8F}"/>
                </a:ext>
              </a:extLst>
            </p:cNvPr>
            <p:cNvGrpSpPr/>
            <p:nvPr/>
          </p:nvGrpSpPr>
          <p:grpSpPr>
            <a:xfrm>
              <a:off x="7870723" y="5872401"/>
              <a:ext cx="567965" cy="551273"/>
              <a:chOff x="9972771" y="3462444"/>
              <a:chExt cx="1545902" cy="1399567"/>
            </a:xfrm>
          </p:grpSpPr>
          <p:pic>
            <p:nvPicPr>
              <p:cNvPr id="70" name="图形 69">
                <a:extLst>
                  <a:ext uri="{FF2B5EF4-FFF2-40B4-BE49-F238E27FC236}">
                    <a16:creationId xmlns:a16="http://schemas.microsoft.com/office/drawing/2014/main" id="{A253DC2F-DFE7-4F4C-8311-BC7701F783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972771" y="3462444"/>
                <a:ext cx="1399568" cy="1399567"/>
              </a:xfrm>
              <a:prstGeom prst="rect">
                <a:avLst/>
              </a:prstGeom>
            </p:spPr>
          </p:pic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DC7F3D1C-6B18-48B7-969C-7B7550924D13}"/>
                  </a:ext>
                </a:extLst>
              </p:cNvPr>
              <p:cNvSpPr/>
              <p:nvPr/>
            </p:nvSpPr>
            <p:spPr>
              <a:xfrm>
                <a:off x="10787709" y="4081274"/>
                <a:ext cx="730964" cy="712781"/>
              </a:xfrm>
              <a:prstGeom prst="roundRect">
                <a:avLst/>
              </a:prstGeom>
              <a:solidFill>
                <a:srgbClr val="00B0F0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</a:p>
            </p:txBody>
          </p:sp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EB581B00-62A7-4AEB-8F15-6658540B6234}"/>
                </a:ext>
              </a:extLst>
            </p:cNvPr>
            <p:cNvGrpSpPr/>
            <p:nvPr/>
          </p:nvGrpSpPr>
          <p:grpSpPr>
            <a:xfrm>
              <a:off x="4080361" y="5872401"/>
              <a:ext cx="552460" cy="551273"/>
              <a:chOff x="10213144" y="3424860"/>
              <a:chExt cx="1503703" cy="1399567"/>
            </a:xfrm>
          </p:grpSpPr>
          <p:pic>
            <p:nvPicPr>
              <p:cNvPr id="73" name="图形 72">
                <a:extLst>
                  <a:ext uri="{FF2B5EF4-FFF2-40B4-BE49-F238E27FC236}">
                    <a16:creationId xmlns:a16="http://schemas.microsoft.com/office/drawing/2014/main" id="{929746B6-CAB0-4950-988B-844D32AC19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213144" y="3424860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315F333D-94C1-4F57-BF82-0B13CB4CE855}"/>
                  </a:ext>
                </a:extLst>
              </p:cNvPr>
              <p:cNvSpPr/>
              <p:nvPr/>
            </p:nvSpPr>
            <p:spPr>
              <a:xfrm>
                <a:off x="10985883" y="4081275"/>
                <a:ext cx="730964" cy="712781"/>
              </a:xfrm>
              <a:prstGeom prst="roundRect">
                <a:avLst/>
              </a:prstGeom>
              <a:solidFill>
                <a:srgbClr val="00B0F0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</a:p>
            </p:txBody>
          </p:sp>
        </p:grp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16D98C4F-E167-44AA-B450-8749432DC5BF}"/>
              </a:ext>
            </a:extLst>
          </p:cNvPr>
          <p:cNvGrpSpPr/>
          <p:nvPr/>
        </p:nvGrpSpPr>
        <p:grpSpPr>
          <a:xfrm>
            <a:off x="2890383" y="1381033"/>
            <a:ext cx="5898782" cy="706052"/>
            <a:chOff x="2890383" y="1381033"/>
            <a:chExt cx="5898782" cy="706052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CBFF874-424E-4F72-9FFF-EEA809F729F6}"/>
                </a:ext>
              </a:extLst>
            </p:cNvPr>
            <p:cNvSpPr/>
            <p:nvPr/>
          </p:nvSpPr>
          <p:spPr>
            <a:xfrm>
              <a:off x="2890383" y="1381033"/>
              <a:ext cx="5898782" cy="706052"/>
            </a:xfrm>
            <a:prstGeom prst="roundRect">
              <a:avLst>
                <a:gd name="adj" fmla="val 10357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>
                  <a:solidFill>
                    <a:schemeClr val="bg2">
                      <a:lumMod val="25000"/>
                    </a:schemeClr>
                  </a:solidFill>
                </a:rPr>
                <a:t>系统监控</a:t>
              </a:r>
              <a:endParaRPr lang="en-US" altLang="zh-CN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bg2">
                      <a:lumMod val="25000"/>
                    </a:schemeClr>
                  </a:solidFill>
                </a:rPr>
                <a:t>链路追踪</a:t>
              </a:r>
              <a:endParaRPr lang="en-US" altLang="zh-CN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ECED808-BC95-479E-B55D-E690D0277263}"/>
                </a:ext>
              </a:extLst>
            </p:cNvPr>
            <p:cNvGrpSpPr/>
            <p:nvPr/>
          </p:nvGrpSpPr>
          <p:grpSpPr>
            <a:xfrm>
              <a:off x="4141893" y="1476826"/>
              <a:ext cx="552460" cy="551273"/>
              <a:chOff x="10213144" y="3424860"/>
              <a:chExt cx="1503703" cy="1399567"/>
            </a:xfrm>
          </p:grpSpPr>
          <p:pic>
            <p:nvPicPr>
              <p:cNvPr id="24" name="图形 23">
                <a:extLst>
                  <a:ext uri="{FF2B5EF4-FFF2-40B4-BE49-F238E27FC236}">
                    <a16:creationId xmlns:a16="http://schemas.microsoft.com/office/drawing/2014/main" id="{9FD39B1E-6A9E-43E3-BE43-978C4649A2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213144" y="3424860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8D94FEA4-8331-4693-B6F0-2FF7DEBE8B65}"/>
                  </a:ext>
                </a:extLst>
              </p:cNvPr>
              <p:cNvSpPr/>
              <p:nvPr/>
            </p:nvSpPr>
            <p:spPr>
              <a:xfrm>
                <a:off x="10985883" y="4081275"/>
                <a:ext cx="730964" cy="712781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21CF821D-0BE8-410B-9B71-D7A22E70322F}"/>
                </a:ext>
              </a:extLst>
            </p:cNvPr>
            <p:cNvGrpSpPr/>
            <p:nvPr/>
          </p:nvGrpSpPr>
          <p:grpSpPr>
            <a:xfrm>
              <a:off x="6014020" y="1476826"/>
              <a:ext cx="567965" cy="551273"/>
              <a:chOff x="9972771" y="3462444"/>
              <a:chExt cx="1545902" cy="1399567"/>
            </a:xfrm>
          </p:grpSpPr>
          <p:pic>
            <p:nvPicPr>
              <p:cNvPr id="22" name="图形 21">
                <a:extLst>
                  <a:ext uri="{FF2B5EF4-FFF2-40B4-BE49-F238E27FC236}">
                    <a16:creationId xmlns:a16="http://schemas.microsoft.com/office/drawing/2014/main" id="{F351B481-8EB8-4124-BBDB-5BC146D6A8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972771" y="3462444"/>
                <a:ext cx="1399568" cy="1399567"/>
              </a:xfrm>
              <a:prstGeom prst="rect">
                <a:avLst/>
              </a:prstGeom>
            </p:spPr>
          </p:pic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04E52619-6E31-4695-BE66-181C0A1BF934}"/>
                  </a:ext>
                </a:extLst>
              </p:cNvPr>
              <p:cNvSpPr/>
              <p:nvPr/>
            </p:nvSpPr>
            <p:spPr>
              <a:xfrm>
                <a:off x="10787709" y="4081274"/>
                <a:ext cx="730964" cy="712781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7D71BF99-BE54-42F3-8DCF-E63B034B4043}"/>
                </a:ext>
              </a:extLst>
            </p:cNvPr>
            <p:cNvGrpSpPr/>
            <p:nvPr/>
          </p:nvGrpSpPr>
          <p:grpSpPr>
            <a:xfrm>
              <a:off x="6957836" y="1476826"/>
              <a:ext cx="552460" cy="551273"/>
              <a:chOff x="10213144" y="3424860"/>
              <a:chExt cx="1503703" cy="1399567"/>
            </a:xfrm>
          </p:grpSpPr>
          <p:pic>
            <p:nvPicPr>
              <p:cNvPr id="58" name="图形 57">
                <a:extLst>
                  <a:ext uri="{FF2B5EF4-FFF2-40B4-BE49-F238E27FC236}">
                    <a16:creationId xmlns:a16="http://schemas.microsoft.com/office/drawing/2014/main" id="{C5CD5019-6BBE-4E85-BC82-FD18568DDC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213144" y="3424860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8F72FB3F-07B6-4B5E-BA9C-F4DC82D03C21}"/>
                  </a:ext>
                </a:extLst>
              </p:cNvPr>
              <p:cNvSpPr/>
              <p:nvPr/>
            </p:nvSpPr>
            <p:spPr>
              <a:xfrm>
                <a:off x="10985883" y="4081275"/>
                <a:ext cx="730964" cy="712781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1C378B84-3496-4878-8636-EE48C2E21153}"/>
                </a:ext>
              </a:extLst>
            </p:cNvPr>
            <p:cNvGrpSpPr/>
            <p:nvPr/>
          </p:nvGrpSpPr>
          <p:grpSpPr>
            <a:xfrm>
              <a:off x="7886149" y="1476826"/>
              <a:ext cx="567965" cy="551273"/>
              <a:chOff x="9972771" y="3462444"/>
              <a:chExt cx="1545902" cy="1399567"/>
            </a:xfrm>
          </p:grpSpPr>
          <p:pic>
            <p:nvPicPr>
              <p:cNvPr id="61" name="图形 60">
                <a:extLst>
                  <a:ext uri="{FF2B5EF4-FFF2-40B4-BE49-F238E27FC236}">
                    <a16:creationId xmlns:a16="http://schemas.microsoft.com/office/drawing/2014/main" id="{D60E84F5-80E6-458B-A7DB-D9DE8498A6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972771" y="3462444"/>
                <a:ext cx="1399568" cy="1399567"/>
              </a:xfrm>
              <a:prstGeom prst="rect">
                <a:avLst/>
              </a:prstGeom>
            </p:spPr>
          </p:pic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0E8A1F04-E731-4C07-827E-5CA3EDCAC79F}"/>
                  </a:ext>
                </a:extLst>
              </p:cNvPr>
              <p:cNvSpPr/>
              <p:nvPr/>
            </p:nvSpPr>
            <p:spPr>
              <a:xfrm>
                <a:off x="10787709" y="4081274"/>
                <a:ext cx="730964" cy="712781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D8DDD092-EB96-4414-9CB2-ACA8A042EE1E}"/>
                </a:ext>
              </a:extLst>
            </p:cNvPr>
            <p:cNvGrpSpPr/>
            <p:nvPr/>
          </p:nvGrpSpPr>
          <p:grpSpPr>
            <a:xfrm>
              <a:off x="5070204" y="1476826"/>
              <a:ext cx="567965" cy="551273"/>
              <a:chOff x="9972771" y="3462444"/>
              <a:chExt cx="1545902" cy="1399567"/>
            </a:xfrm>
          </p:grpSpPr>
          <p:pic>
            <p:nvPicPr>
              <p:cNvPr id="64" name="图形 63">
                <a:extLst>
                  <a:ext uri="{FF2B5EF4-FFF2-40B4-BE49-F238E27FC236}">
                    <a16:creationId xmlns:a16="http://schemas.microsoft.com/office/drawing/2014/main" id="{F8A965C6-A07B-40A8-984F-77D110EA1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972771" y="3462444"/>
                <a:ext cx="1399568" cy="1399567"/>
              </a:xfrm>
              <a:prstGeom prst="rect">
                <a:avLst/>
              </a:prstGeom>
            </p:spPr>
          </p:pic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E3A235E5-5304-46AC-A1CC-C270FD023926}"/>
                  </a:ext>
                </a:extLst>
              </p:cNvPr>
              <p:cNvSpPr/>
              <p:nvPr/>
            </p:nvSpPr>
            <p:spPr>
              <a:xfrm>
                <a:off x="10787709" y="4081274"/>
                <a:ext cx="730964" cy="712781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7562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8AD20-0AB8-476B-BA1C-7BA58A1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微服务框架课程介绍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2D5AA-9C6F-4FFA-9B88-C2B4D3209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需要学习那些微服务知识？</a:t>
            </a:r>
          </a:p>
        </p:txBody>
      </p:sp>
      <p:pic>
        <p:nvPicPr>
          <p:cNvPr id="75" name="图形 74">
            <a:extLst>
              <a:ext uri="{FF2B5EF4-FFF2-40B4-BE49-F238E27FC236}">
                <a16:creationId xmlns:a16="http://schemas.microsoft.com/office/drawing/2014/main" id="{124686FD-78FE-4805-A4F1-72B898C37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977" y="3649961"/>
            <a:ext cx="991032" cy="991032"/>
          </a:xfrm>
          <a:prstGeom prst="rect">
            <a:avLst/>
          </a:prstGeom>
        </p:spPr>
      </p:pic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FB49B39D-A1AF-4369-8763-33A577738CA0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1320009" y="4145477"/>
            <a:ext cx="1570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C32459EE-C588-4868-80F7-FF6F78CE6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376" y="1390481"/>
            <a:ext cx="5901993" cy="509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30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9FD34EB-EFFC-4ECA-AB13-2EFB082E33BD}"/>
              </a:ext>
            </a:extLst>
          </p:cNvPr>
          <p:cNvSpPr/>
          <p:nvPr/>
        </p:nvSpPr>
        <p:spPr>
          <a:xfrm>
            <a:off x="6537959" y="1960472"/>
            <a:ext cx="4773929" cy="3788794"/>
          </a:xfrm>
          <a:prstGeom prst="roundRect">
            <a:avLst>
              <a:gd name="adj" fmla="val 3357"/>
            </a:avLst>
          </a:prstGeom>
          <a:solidFill>
            <a:schemeClr val="accent6">
              <a:lumMod val="20000"/>
              <a:lumOff val="8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428AD20-0AB8-476B-BA1C-7BA58A1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微服务框架课程介绍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2D5AA-9C6F-4FFA-9B88-C2B4D3209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需要学习那些微服务知识？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4D8A3E-9B84-4096-844D-70E81408F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608" y="3523918"/>
            <a:ext cx="1843365" cy="564583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6F04AD6-4F49-45A2-A195-09DFDAD6F2D4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>
            <a:off x="5188132" y="3806202"/>
            <a:ext cx="1606476" cy="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>
            <a:extLst>
              <a:ext uri="{FF2B5EF4-FFF2-40B4-BE49-F238E27FC236}">
                <a16:creationId xmlns:a16="http://schemas.microsoft.com/office/drawing/2014/main" id="{75895794-CB38-4657-9C71-7ECF51687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69294" y="3394138"/>
            <a:ext cx="958041" cy="824144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384D022-FDBF-4660-9345-D783571BCF05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8637973" y="3806210"/>
            <a:ext cx="1131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2376E58-83B0-4E19-A049-77C44BE3278D}"/>
              </a:ext>
            </a:extLst>
          </p:cNvPr>
          <p:cNvGrpSpPr/>
          <p:nvPr/>
        </p:nvGrpSpPr>
        <p:grpSpPr>
          <a:xfrm>
            <a:off x="9581340" y="2227779"/>
            <a:ext cx="1333948" cy="887383"/>
            <a:chOff x="9387030" y="2635982"/>
            <a:chExt cx="1333948" cy="88738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4D6738E-FD6E-4DC0-ABB8-DBB9E9667D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4755" y="2635982"/>
              <a:ext cx="558498" cy="558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D03CCAB-FC7E-4104-80EA-9D122E5305BF}"/>
                </a:ext>
              </a:extLst>
            </p:cNvPr>
            <p:cNvSpPr txBox="1"/>
            <p:nvPr/>
          </p:nvSpPr>
          <p:spPr>
            <a:xfrm>
              <a:off x="9387030" y="3215588"/>
              <a:ext cx="13339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00009000000000000" pitchFamily="49" charset="0"/>
                  <a:ea typeface="阿里巴巴普惠体" panose="00020600040101010101" pitchFamily="18" charset="-122"/>
                  <a:cs typeface="JetBrains Mono" panose="02000009000000000000" pitchFamily="49" charset="0"/>
                </a:rPr>
                <a:t>kubernetes</a:t>
              </a:r>
              <a:endPara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endParaRPr>
            </a:p>
          </p:txBody>
        </p:sp>
      </p:grpSp>
      <p:pic>
        <p:nvPicPr>
          <p:cNvPr id="1032" name="Picture 8" descr="Rancher Brand Guidelines &amp; Resources">
            <a:extLst>
              <a:ext uri="{FF2B5EF4-FFF2-40B4-BE49-F238E27FC236}">
                <a16:creationId xmlns:a16="http://schemas.microsoft.com/office/drawing/2014/main" id="{01FF90AC-0F06-4C8D-943E-6A5B09680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198" y="4594788"/>
            <a:ext cx="1262231" cy="64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B7087DE-5CD2-4605-A86F-83A55A1005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759" y="1911805"/>
            <a:ext cx="4385373" cy="378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98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8AD20-0AB8-476B-BA1C-7BA58A1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微服务框架课程介绍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2D5AA-9C6F-4FFA-9B88-C2B4D3209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需要学习那些微服务知识？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8217C2-1018-4FD3-BDB7-93717AA8E9EF}"/>
              </a:ext>
            </a:extLst>
          </p:cNvPr>
          <p:cNvSpPr txBox="1"/>
          <p:nvPr/>
        </p:nvSpPr>
        <p:spPr>
          <a:xfrm>
            <a:off x="1612962" y="2622834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注册发现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D1D221B-3292-4965-8C61-5D782B2EF03C}"/>
              </a:ext>
            </a:extLst>
          </p:cNvPr>
          <p:cNvSpPr txBox="1"/>
          <p:nvPr/>
        </p:nvSpPr>
        <p:spPr>
          <a:xfrm>
            <a:off x="9325615" y="4143753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远程调用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00B50E8-7969-4D1F-9146-5AE1AB81741A}"/>
              </a:ext>
            </a:extLst>
          </p:cNvPr>
          <p:cNvSpPr txBox="1"/>
          <p:nvPr/>
        </p:nvSpPr>
        <p:spPr>
          <a:xfrm>
            <a:off x="1975671" y="2969097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DD10E54-4C29-49E5-990A-2591BD02A981}"/>
              </a:ext>
            </a:extLst>
          </p:cNvPr>
          <p:cNvSpPr txBox="1"/>
          <p:nvPr/>
        </p:nvSpPr>
        <p:spPr>
          <a:xfrm>
            <a:off x="3314982" y="3485530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网关路由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CFAF51E-543F-405D-A08E-F8655BB1FCA3}"/>
              </a:ext>
            </a:extLst>
          </p:cNvPr>
          <p:cNvSpPr txBox="1"/>
          <p:nvPr/>
        </p:nvSpPr>
        <p:spPr>
          <a:xfrm>
            <a:off x="8348955" y="3681657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配置管理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EE8957E-A652-4518-9C98-3E8E4EF31C37}"/>
              </a:ext>
            </a:extLst>
          </p:cNvPr>
          <p:cNvSpPr txBox="1"/>
          <p:nvPr/>
        </p:nvSpPr>
        <p:spPr>
          <a:xfrm>
            <a:off x="9063621" y="4919091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流量控制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3BDB5E0-BDE2-4127-9E4F-8DD6E5EAF55C}"/>
              </a:ext>
            </a:extLst>
          </p:cNvPr>
          <p:cNvSpPr txBox="1"/>
          <p:nvPr/>
        </p:nvSpPr>
        <p:spPr>
          <a:xfrm>
            <a:off x="1056430" y="3828970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系统保护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CA48DDD-7E7E-4FB6-986B-D1001230C2FA}"/>
              </a:ext>
            </a:extLst>
          </p:cNvPr>
          <p:cNvSpPr txBox="1"/>
          <p:nvPr/>
        </p:nvSpPr>
        <p:spPr>
          <a:xfrm>
            <a:off x="9481901" y="2318091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熔断降级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4541B9F-999B-497B-8713-864A66592E40}"/>
              </a:ext>
            </a:extLst>
          </p:cNvPr>
          <p:cNvSpPr txBox="1"/>
          <p:nvPr/>
        </p:nvSpPr>
        <p:spPr>
          <a:xfrm>
            <a:off x="3373598" y="4146402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服务授权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A1B269-267E-46D7-AC74-74219EA29A16}"/>
              </a:ext>
            </a:extLst>
          </p:cNvPr>
          <p:cNvSpPr txBox="1"/>
          <p:nvPr/>
        </p:nvSpPr>
        <p:spPr>
          <a:xfrm>
            <a:off x="6340254" y="4409586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数据结构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78CCC8A-8945-40BD-9740-FA4F1D074750}"/>
              </a:ext>
            </a:extLst>
          </p:cNvPr>
          <p:cNvSpPr txBox="1"/>
          <p:nvPr/>
        </p:nvSpPr>
        <p:spPr>
          <a:xfrm>
            <a:off x="6168444" y="5803078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缓存穿透、雪崩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CC265A8-09AF-4246-A17C-FF6574082B9A}"/>
              </a:ext>
            </a:extLst>
          </p:cNvPr>
          <p:cNvSpPr txBox="1"/>
          <p:nvPr/>
        </p:nvSpPr>
        <p:spPr>
          <a:xfrm>
            <a:off x="2596374" y="1845212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SpringDataRedis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2A14CE1-90E5-4E1F-92FD-F72B6ED2672B}"/>
              </a:ext>
            </a:extLst>
          </p:cNvPr>
          <p:cNvSpPr txBox="1"/>
          <p:nvPr/>
        </p:nvSpPr>
        <p:spPr>
          <a:xfrm>
            <a:off x="668743" y="3272407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OpenResty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B56A4BD-82D3-4BA6-A035-91EA14017003}"/>
              </a:ext>
            </a:extLst>
          </p:cNvPr>
          <p:cNvSpPr txBox="1"/>
          <p:nvPr/>
        </p:nvSpPr>
        <p:spPr>
          <a:xfrm>
            <a:off x="1904079" y="5926188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缓存数据同步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92D863E-BEC0-4540-893C-779B017DBEE6}"/>
              </a:ext>
            </a:extLst>
          </p:cNvPr>
          <p:cNvSpPr txBox="1"/>
          <p:nvPr/>
        </p:nvSpPr>
        <p:spPr>
          <a:xfrm>
            <a:off x="6816676" y="3090456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Nginx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本地缓存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4982BDD-B3A3-40E5-B7B2-DB9C435E80F2}"/>
              </a:ext>
            </a:extLst>
          </p:cNvPr>
          <p:cNvSpPr txBox="1"/>
          <p:nvPr/>
        </p:nvSpPr>
        <p:spPr>
          <a:xfrm>
            <a:off x="1939299" y="3576517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多级缓存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1E6D003-53E9-4D70-B41D-B0D4F23A2684}"/>
              </a:ext>
            </a:extLst>
          </p:cNvPr>
          <p:cNvSpPr txBox="1"/>
          <p:nvPr/>
        </p:nvSpPr>
        <p:spPr>
          <a:xfrm>
            <a:off x="1829817" y="4269380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C90F1E7-44A3-47D7-ACAE-4081F09F6749}"/>
              </a:ext>
            </a:extLst>
          </p:cNvPr>
          <p:cNvSpPr txBox="1"/>
          <p:nvPr/>
        </p:nvSpPr>
        <p:spPr>
          <a:xfrm>
            <a:off x="7009036" y="3863387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Lua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脚本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EBCD7F6-0970-4293-9B25-672806136C00}"/>
              </a:ext>
            </a:extLst>
          </p:cNvPr>
          <p:cNvSpPr txBox="1"/>
          <p:nvPr/>
        </p:nvSpPr>
        <p:spPr>
          <a:xfrm>
            <a:off x="8300160" y="4360051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数据持久化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7BBA05B-3744-488E-9DA7-85233601E4AD}"/>
              </a:ext>
            </a:extLst>
          </p:cNvPr>
          <p:cNvSpPr txBox="1"/>
          <p:nvPr/>
        </p:nvSpPr>
        <p:spPr>
          <a:xfrm>
            <a:off x="5848243" y="2710656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主从复制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5435430-22F4-42D6-B542-17F1AACDF442}"/>
              </a:ext>
            </a:extLst>
          </p:cNvPr>
          <p:cNvSpPr txBox="1"/>
          <p:nvPr/>
        </p:nvSpPr>
        <p:spPr>
          <a:xfrm>
            <a:off x="4193162" y="3557657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MQ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消息模型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897FA7F-95D5-4F83-BF6C-75CC410D0250}"/>
              </a:ext>
            </a:extLst>
          </p:cNvPr>
          <p:cNvSpPr txBox="1"/>
          <p:nvPr/>
        </p:nvSpPr>
        <p:spPr>
          <a:xfrm>
            <a:off x="4530135" y="4089247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消息堆积问题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A9928D2-D9BA-44A6-B404-ADBFCB4F295D}"/>
              </a:ext>
            </a:extLst>
          </p:cNvPr>
          <p:cNvSpPr txBox="1"/>
          <p:nvPr/>
        </p:nvSpPr>
        <p:spPr>
          <a:xfrm>
            <a:off x="7757961" y="4749044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SpringAMQP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230D7EF-3F5A-4BC4-94A9-327D6CD5F8ED}"/>
              </a:ext>
            </a:extLst>
          </p:cNvPr>
          <p:cNvSpPr txBox="1"/>
          <p:nvPr/>
        </p:nvSpPr>
        <p:spPr>
          <a:xfrm>
            <a:off x="6486975" y="5255762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消息可靠性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C0E4BE3-7B49-4F21-98D1-78921477C77C}"/>
              </a:ext>
            </a:extLst>
          </p:cNvPr>
          <p:cNvSpPr txBox="1"/>
          <p:nvPr/>
        </p:nvSpPr>
        <p:spPr>
          <a:xfrm>
            <a:off x="10535702" y="5733807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镜像集群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AF111DB-309F-48AC-A04B-29156F100186}"/>
              </a:ext>
            </a:extLst>
          </p:cNvPr>
          <p:cNvSpPr txBox="1"/>
          <p:nvPr/>
        </p:nvSpPr>
        <p:spPr>
          <a:xfrm>
            <a:off x="7516547" y="1821383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延迟队列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50A2770-E98C-49FD-B54F-C9C58240E456}"/>
              </a:ext>
            </a:extLst>
          </p:cNvPr>
          <p:cNvSpPr txBox="1"/>
          <p:nvPr/>
        </p:nvSpPr>
        <p:spPr>
          <a:xfrm>
            <a:off x="4002632" y="5837255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数据持久化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4723E12-6697-4E51-ACCC-44F8DBA3A32F}"/>
              </a:ext>
            </a:extLst>
          </p:cNvPr>
          <p:cNvSpPr txBox="1"/>
          <p:nvPr/>
        </p:nvSpPr>
        <p:spPr>
          <a:xfrm>
            <a:off x="7847746" y="5238118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消息幂等性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EC3D3B5-5D6D-4FB1-8CEF-CF4523225CCD}"/>
              </a:ext>
            </a:extLst>
          </p:cNvPr>
          <p:cNvSpPr txBox="1"/>
          <p:nvPr/>
        </p:nvSpPr>
        <p:spPr>
          <a:xfrm>
            <a:off x="2972980" y="2590275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DSL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A66736D-2798-44B0-B2A0-AA6F86C0565E}"/>
              </a:ext>
            </a:extLst>
          </p:cNvPr>
          <p:cNvSpPr txBox="1"/>
          <p:nvPr/>
        </p:nvSpPr>
        <p:spPr>
          <a:xfrm>
            <a:off x="6060280" y="3504741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ES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集群状态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E7B858C-6F53-49BA-A404-3551921857CA}"/>
              </a:ext>
            </a:extLst>
          </p:cNvPr>
          <p:cNvSpPr txBox="1"/>
          <p:nvPr/>
        </p:nvSpPr>
        <p:spPr>
          <a:xfrm>
            <a:off x="10506950" y="2517559"/>
            <a:ext cx="63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RestAPI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0819EDF-FC75-43AC-8989-9FF35AA39A07}"/>
              </a:ext>
            </a:extLst>
          </p:cNvPr>
          <p:cNvSpPr txBox="1"/>
          <p:nvPr/>
        </p:nvSpPr>
        <p:spPr>
          <a:xfrm>
            <a:off x="965083" y="5644106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数据同步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D2E92CA-EB57-470D-B4CA-FA38F73EA542}"/>
              </a:ext>
            </a:extLst>
          </p:cNvPr>
          <p:cNvSpPr txBox="1"/>
          <p:nvPr/>
        </p:nvSpPr>
        <p:spPr>
          <a:xfrm>
            <a:off x="9822696" y="2970917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集群脑裂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2D5982F-BF83-41BF-8D1C-7EDA30F6682A}"/>
              </a:ext>
            </a:extLst>
          </p:cNvPr>
          <p:cNvSpPr txBox="1"/>
          <p:nvPr/>
        </p:nvSpPr>
        <p:spPr>
          <a:xfrm>
            <a:off x="4964928" y="2049038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深度分页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57FD124-D7CB-40CA-AC4A-8193637F8C28}"/>
              </a:ext>
            </a:extLst>
          </p:cNvPr>
          <p:cNvSpPr txBox="1"/>
          <p:nvPr/>
        </p:nvSpPr>
        <p:spPr>
          <a:xfrm>
            <a:off x="10435592" y="3331430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自动补全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C6312EA-BE4E-4489-96C3-B36AD456188B}"/>
              </a:ext>
            </a:extLst>
          </p:cNvPr>
          <p:cNvSpPr txBox="1"/>
          <p:nvPr/>
        </p:nvSpPr>
        <p:spPr>
          <a:xfrm>
            <a:off x="965084" y="4385681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拼音分词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EB46B1E-BD5F-4087-80E9-964E740D28E8}"/>
              </a:ext>
            </a:extLst>
          </p:cNvPr>
          <p:cNvSpPr txBox="1"/>
          <p:nvPr/>
        </p:nvSpPr>
        <p:spPr>
          <a:xfrm>
            <a:off x="1138602" y="2006062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地理坐标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5CC72C6-3176-4132-9D43-3C5E71D9B2BE}"/>
              </a:ext>
            </a:extLst>
          </p:cNvPr>
          <p:cNvSpPr txBox="1"/>
          <p:nvPr/>
        </p:nvSpPr>
        <p:spPr>
          <a:xfrm>
            <a:off x="3878386" y="2476558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7CEEC2C-4C18-4B98-8E97-0814CBB0FEBF}"/>
              </a:ext>
            </a:extLst>
          </p:cNvPr>
          <p:cNvSpPr txBox="1"/>
          <p:nvPr/>
        </p:nvSpPr>
        <p:spPr>
          <a:xfrm>
            <a:off x="8717281" y="1576830"/>
            <a:ext cx="1173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DockerCompose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93D4A5A-6AA9-4E3B-B142-4C5C65E17F59}"/>
              </a:ext>
            </a:extLst>
          </p:cNvPr>
          <p:cNvSpPr txBox="1"/>
          <p:nvPr/>
        </p:nvSpPr>
        <p:spPr>
          <a:xfrm>
            <a:off x="2668249" y="4862582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Dockerfile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0CB2971-EB2E-464F-9191-489E74D5FFE5}"/>
              </a:ext>
            </a:extLst>
          </p:cNvPr>
          <p:cNvSpPr txBox="1"/>
          <p:nvPr/>
        </p:nvSpPr>
        <p:spPr>
          <a:xfrm>
            <a:off x="4167973" y="5131199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DockerSwarm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D517F64-7D39-421D-A837-811512A43978}"/>
              </a:ext>
            </a:extLst>
          </p:cNvPr>
          <p:cNvSpPr txBox="1"/>
          <p:nvPr/>
        </p:nvSpPr>
        <p:spPr>
          <a:xfrm>
            <a:off x="8887834" y="5642609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Kubernetes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AF13E20-2435-42A8-8C47-C0A7BBBF4FC4}"/>
              </a:ext>
            </a:extLst>
          </p:cNvPr>
          <p:cNvSpPr txBox="1"/>
          <p:nvPr/>
        </p:nvSpPr>
        <p:spPr>
          <a:xfrm>
            <a:off x="2353806" y="5412736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Rancher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E2A58A29-D0CC-4526-BE45-94250F2E7946}"/>
              </a:ext>
            </a:extLst>
          </p:cNvPr>
          <p:cNvSpPr txBox="1"/>
          <p:nvPr/>
        </p:nvSpPr>
        <p:spPr>
          <a:xfrm>
            <a:off x="5149814" y="5721143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Jenkins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24E3154-8B7F-4571-BAE8-56BD3018A5A8}"/>
              </a:ext>
            </a:extLst>
          </p:cNvPr>
          <p:cNvSpPr txBox="1"/>
          <p:nvPr/>
        </p:nvSpPr>
        <p:spPr>
          <a:xfrm>
            <a:off x="8240217" y="2443006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分布式事务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E9213A0-25F7-40BB-9539-D1C8069DEA58}"/>
              </a:ext>
            </a:extLst>
          </p:cNvPr>
          <p:cNvSpPr txBox="1"/>
          <p:nvPr/>
        </p:nvSpPr>
        <p:spPr>
          <a:xfrm>
            <a:off x="10448701" y="4702523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TCC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模型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9AF3758-FE5E-4C75-BEFD-C0A0D37C90EF}"/>
              </a:ext>
            </a:extLst>
          </p:cNvPr>
          <p:cNvSpPr txBox="1"/>
          <p:nvPr/>
        </p:nvSpPr>
        <p:spPr>
          <a:xfrm>
            <a:off x="1505832" y="4985693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AT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模型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59AF5E59-A0D3-4F9D-AE1E-3CADA359974E}"/>
              </a:ext>
            </a:extLst>
          </p:cNvPr>
          <p:cNvSpPr txBox="1"/>
          <p:nvPr/>
        </p:nvSpPr>
        <p:spPr>
          <a:xfrm>
            <a:off x="1710213" y="5252923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Seata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751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15" grpId="0"/>
      <p:bldP spid="16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48" grpId="0"/>
      <p:bldP spid="49" grpId="0"/>
      <p:bldP spid="50" grpId="0"/>
      <p:bldP spid="51" grpId="0"/>
      <p:bldP spid="52" grpId="0"/>
      <p:bldP spid="53" grpId="0"/>
      <p:bldP spid="57" grpId="0"/>
      <p:bldP spid="58" grpId="0"/>
      <p:bldP spid="36" grpId="0"/>
      <p:bldP spid="37" grpId="0"/>
      <p:bldP spid="38" grpId="0"/>
      <p:bldP spid="39" grpId="0"/>
      <p:bldP spid="44" grpId="0"/>
      <p:bldP spid="59" grpId="0"/>
      <p:bldP spid="60" grpId="0"/>
      <p:bldP spid="61" grpId="0"/>
      <p:bldP spid="62" grpId="0"/>
      <p:bldP spid="64" grpId="0"/>
      <p:bldP spid="65" grpId="0"/>
      <p:bldP spid="66" grpId="0"/>
      <p:bldP spid="67" grpId="0"/>
      <p:bldP spid="68" grpId="0"/>
      <p:bldP spid="69" grpId="0"/>
      <p:bldP spid="71" grpId="0"/>
      <p:bldP spid="72" grpId="0"/>
      <p:bldP spid="73" grpId="0"/>
      <p:bldP spid="74" grpId="0"/>
      <p:bldP spid="77" grpId="0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C8A65159-5F27-4349-BE1D-83DFCF575720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F9B219BF-4BE1-4BD3-A248-D2924423A0E1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0A890113-FFCA-442C-927D-13B1F6790480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B94ED4CF-1959-48D1-849F-2BE499B49977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BD2F8185-49D1-4D9A-B0B9-6AE45272565B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16FCAB38-CB3E-4C26-B3F9-C03D93C4B13E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A733B2B7-54CE-4164-A250-34B3AD2D2D25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编程学科双元产品模板</Template>
  <TotalTime>2381</TotalTime>
  <Words>927</Words>
  <Application>Microsoft Office PowerPoint</Application>
  <PresentationFormat>宽屏</PresentationFormat>
  <Paragraphs>438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14</vt:i4>
      </vt:variant>
    </vt:vector>
  </HeadingPairs>
  <TitlesOfParts>
    <vt:vector size="3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JetBrains Mono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微服务框架</vt:lpstr>
      <vt:lpstr>PowerPoint 演示文稿</vt:lpstr>
      <vt:lpstr>微服务框架课程介绍</vt:lpstr>
      <vt:lpstr>微服务框架课程介绍</vt:lpstr>
      <vt:lpstr>微服务框架课程介绍</vt:lpstr>
      <vt:lpstr>微服务框架课程介绍</vt:lpstr>
      <vt:lpstr>微服务框架课程介绍</vt:lpstr>
      <vt:lpstr>微服务框架课程介绍</vt:lpstr>
      <vt:lpstr>微服务框架课程介绍</vt:lpstr>
      <vt:lpstr>微服务框架课程介绍</vt:lpstr>
      <vt:lpstr>微服务框架课程介绍</vt:lpstr>
      <vt:lpstr>微服务框架课程介绍</vt:lpstr>
      <vt:lpstr>微服务框架课程介绍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输入标题</dc:title>
  <dc:creator>huyi zhang</dc:creator>
  <cp:lastModifiedBy>huyi zhang</cp:lastModifiedBy>
  <cp:revision>248</cp:revision>
  <dcterms:created xsi:type="dcterms:W3CDTF">2021-03-23T01:42:42Z</dcterms:created>
  <dcterms:modified xsi:type="dcterms:W3CDTF">2021-04-14T03:58:07Z</dcterms:modified>
</cp:coreProperties>
</file>