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2"/>
  </p:notesMasterIdLst>
  <p:handoutMasterIdLst>
    <p:handoutMasterId r:id="rId73"/>
  </p:handoutMasterIdLst>
  <p:sldIdLst>
    <p:sldId id="462" r:id="rId8"/>
    <p:sldId id="463" r:id="rId9"/>
    <p:sldId id="465" r:id="rId10"/>
    <p:sldId id="474" r:id="rId11"/>
    <p:sldId id="475" r:id="rId12"/>
    <p:sldId id="484" r:id="rId13"/>
    <p:sldId id="483" r:id="rId14"/>
    <p:sldId id="476" r:id="rId15"/>
    <p:sldId id="542" r:id="rId16"/>
    <p:sldId id="482" r:id="rId17"/>
    <p:sldId id="477" r:id="rId18"/>
    <p:sldId id="493" r:id="rId19"/>
    <p:sldId id="480" r:id="rId20"/>
    <p:sldId id="481" r:id="rId21"/>
    <p:sldId id="485" r:id="rId22"/>
    <p:sldId id="479" r:id="rId23"/>
    <p:sldId id="486" r:id="rId24"/>
    <p:sldId id="488" r:id="rId25"/>
    <p:sldId id="489" r:id="rId26"/>
    <p:sldId id="491" r:id="rId27"/>
    <p:sldId id="54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9" r:id="rId43"/>
    <p:sldId id="508" r:id="rId44"/>
    <p:sldId id="544" r:id="rId45"/>
    <p:sldId id="510" r:id="rId46"/>
    <p:sldId id="511" r:id="rId47"/>
    <p:sldId id="513" r:id="rId48"/>
    <p:sldId id="514" r:id="rId49"/>
    <p:sldId id="550" r:id="rId50"/>
    <p:sldId id="551" r:id="rId51"/>
    <p:sldId id="522" r:id="rId52"/>
    <p:sldId id="525" r:id="rId53"/>
    <p:sldId id="527" r:id="rId54"/>
    <p:sldId id="554" r:id="rId55"/>
    <p:sldId id="555" r:id="rId56"/>
    <p:sldId id="545" r:id="rId57"/>
    <p:sldId id="546" r:id="rId58"/>
    <p:sldId id="547" r:id="rId59"/>
    <p:sldId id="548" r:id="rId60"/>
    <p:sldId id="515" r:id="rId61"/>
    <p:sldId id="518" r:id="rId62"/>
    <p:sldId id="519" r:id="rId63"/>
    <p:sldId id="556" r:id="rId64"/>
    <p:sldId id="558" r:id="rId65"/>
    <p:sldId id="560" r:id="rId66"/>
    <p:sldId id="520" r:id="rId67"/>
    <p:sldId id="521" r:id="rId68"/>
    <p:sldId id="557" r:id="rId69"/>
    <p:sldId id="559" r:id="rId70"/>
    <p:sldId id="264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F5"/>
    <a:srgbClr val="F303E2"/>
    <a:srgbClr val="AD2B26"/>
    <a:srgbClr val="FF8800"/>
    <a:srgbClr val="595959"/>
    <a:srgbClr val="1DD921"/>
    <a:srgbClr val="EBF1DE"/>
    <a:srgbClr val="EF921C"/>
    <a:srgbClr val="F9FCF6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2021-05-21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geo-quer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geo-quer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-function-score-query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ort-search-result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bs.amap.com/demo/jsapi-v2/example/map/click-to-get-lnglat/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paginate-search-results.html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elasticsearch</a:t>
            </a:r>
            <a:r>
              <a:rPr kumimoji="1" lang="zh-CN" altLang="en-US"/>
              <a:t>搜索功能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精确查询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一般是查找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等类型字段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。所以</a:t>
            </a:r>
            <a:r>
              <a:rPr lang="zh-CN" altLang="en-US">
                <a:solidFill>
                  <a:srgbClr val="AD2B26"/>
                </a:solidFill>
                <a:latin typeface="+mn-ea"/>
              </a:rPr>
              <a:t>不会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对搜索条件分词。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常见的有：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：根据词条精确值查询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：根据值的范围查询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19E2E0-656D-4017-BCF9-360FDDB1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5" y="3253864"/>
            <a:ext cx="10265030" cy="2484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74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</a:t>
            </a:r>
            <a:r>
              <a:rPr lang="en-US" altLang="zh-CN"/>
              <a:t>-</a:t>
            </a:r>
            <a:r>
              <a:rPr lang="zh-CN" altLang="en-US"/>
              <a:t>语法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精确查询常见的有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查询和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。语法如下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查询：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					range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D12843-ABBD-4368-8320-FA0D09DE2D2D}"/>
              </a:ext>
            </a:extLst>
          </p:cNvPr>
          <p:cNvSpPr txBox="1"/>
          <p:nvPr/>
        </p:nvSpPr>
        <p:spPr>
          <a:xfrm>
            <a:off x="782320" y="2581381"/>
            <a:ext cx="2856682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term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"term"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"value"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"VALUE"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3CBED9-66FF-4067-81A8-A173550BD905}"/>
              </a:ext>
            </a:extLst>
          </p:cNvPr>
          <p:cNvSpPr txBox="1"/>
          <p:nvPr/>
        </p:nvSpPr>
        <p:spPr>
          <a:xfrm>
            <a:off x="6302534" y="2542499"/>
            <a:ext cx="2754922" cy="267765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range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"range"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"gte"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"lte"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20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84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0502AD-4544-436B-9620-528114F39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精确查询常见的有哪些？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term</a:t>
            </a:r>
            <a:r>
              <a:rPr lang="zh-CN" altLang="en-US" sz="1600"/>
              <a:t>查询：根据词条精确匹配，一般搜索</a:t>
            </a:r>
            <a:r>
              <a:rPr lang="en-US" altLang="zh-CN" sz="1600"/>
              <a:t>keyword</a:t>
            </a:r>
            <a:r>
              <a:rPr lang="zh-CN" altLang="en-US" sz="1600"/>
              <a:t>类型、数值类型、布尔类型、日期类型字段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range</a:t>
            </a:r>
            <a:r>
              <a:rPr lang="zh-CN" altLang="en-US" sz="1600"/>
              <a:t>查询：根据数值范围查询，可以是数值、日期的范围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A9B784-C749-4702-9A61-24B57D3C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精确查询</a:t>
            </a:r>
          </a:p>
        </p:txBody>
      </p:sp>
    </p:spTree>
    <p:extLst>
      <p:ext uri="{BB962C8B-B14F-4D97-AF65-F5344CB8AC3E}">
        <p14:creationId xmlns:p14="http://schemas.microsoft.com/office/powerpoint/2010/main" val="411719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根据经纬度查询。常见的使用场景包括：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携程：搜索我附近的酒店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</a:rPr>
              <a:t>滴滴：搜索我附近的出租车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微信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：搜索我附近的人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F8983A-E170-487E-BA6B-237D647D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29" y="2237140"/>
            <a:ext cx="3436918" cy="36807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C19381-98AF-46A6-A006-A1F2C062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07" y="1742600"/>
            <a:ext cx="2694453" cy="4669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48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F07BB46-385C-462A-BDE2-E103FBCC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  <a:hlinkClick r:id="rId3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：查询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geo_point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值落在某个矩形范围的所有文档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712C4D-423B-4617-B7D5-70F5763D784B}"/>
              </a:ext>
            </a:extLst>
          </p:cNvPr>
          <p:cNvSpPr txBox="1"/>
          <p:nvPr/>
        </p:nvSpPr>
        <p:spPr>
          <a:xfrm>
            <a:off x="782320" y="2572454"/>
            <a:ext cx="3704494" cy="397031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geo_bounding_box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"geo_bounding_box"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"top_left"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31.1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121.5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"bottom_right"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30.9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121.7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ADAAC-F063-43C7-A05A-FF9CD1FE0158}"/>
              </a:ext>
            </a:extLst>
          </p:cNvPr>
          <p:cNvSpPr/>
          <p:nvPr/>
        </p:nvSpPr>
        <p:spPr>
          <a:xfrm>
            <a:off x="8376566" y="5005733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04B151-0F0B-4944-AB28-52BA2EA1930A}"/>
              </a:ext>
            </a:extLst>
          </p:cNvPr>
          <p:cNvSpPr/>
          <p:nvPr/>
        </p:nvSpPr>
        <p:spPr>
          <a:xfrm>
            <a:off x="8376567" y="5005734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5EAE6EB-2053-47E0-904C-C70100363EA4}"/>
              </a:ext>
            </a:extLst>
          </p:cNvPr>
          <p:cNvSpPr/>
          <p:nvPr/>
        </p:nvSpPr>
        <p:spPr>
          <a:xfrm>
            <a:off x="9733823" y="584346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828A325-FFF4-4DB1-B793-F63FCE2B8E51}"/>
              </a:ext>
            </a:extLst>
          </p:cNvPr>
          <p:cNvSpPr/>
          <p:nvPr/>
        </p:nvSpPr>
        <p:spPr>
          <a:xfrm>
            <a:off x="8354995" y="49828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>
            <a:extLst>
              <a:ext uri="{FF2B5EF4-FFF2-40B4-BE49-F238E27FC236}">
                <a16:creationId xmlns:a16="http://schemas.microsoft.com/office/drawing/2014/main" id="{E49C09A2-FD39-420E-ABEA-76815BB6BA3B}"/>
              </a:ext>
            </a:extLst>
          </p:cNvPr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9584E724-299D-4D4B-BEFC-B410CC50D58B}"/>
              </a:ext>
            </a:extLst>
          </p:cNvPr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泪滴形 21">
            <a:extLst>
              <a:ext uri="{FF2B5EF4-FFF2-40B4-BE49-F238E27FC236}">
                <a16:creationId xmlns:a16="http://schemas.microsoft.com/office/drawing/2014/main" id="{1AC30C9F-5A6B-4231-9853-C1F176EED777}"/>
              </a:ext>
            </a:extLst>
          </p:cNvPr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泪滴形 22">
            <a:extLst>
              <a:ext uri="{FF2B5EF4-FFF2-40B4-BE49-F238E27FC236}">
                <a16:creationId xmlns:a16="http://schemas.microsoft.com/office/drawing/2014/main" id="{491D75E5-D6E8-4162-A652-2CB378CC4BD3}"/>
              </a:ext>
            </a:extLst>
          </p:cNvPr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8CF9EB30-E317-4FA2-96EE-614217F9FA73}"/>
              </a:ext>
            </a:extLst>
          </p:cNvPr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733E431D-8B55-4BFF-B237-2E20BBD86C3C}"/>
              </a:ext>
            </a:extLst>
          </p:cNvPr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>
            <a:extLst>
              <a:ext uri="{FF2B5EF4-FFF2-40B4-BE49-F238E27FC236}">
                <a16:creationId xmlns:a16="http://schemas.microsoft.com/office/drawing/2014/main" id="{28A6A755-FC70-4AC4-A6CF-87DA385C0A78}"/>
              </a:ext>
            </a:extLst>
          </p:cNvPr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>
            <a:extLst>
              <a:ext uri="{FF2B5EF4-FFF2-40B4-BE49-F238E27FC236}">
                <a16:creationId xmlns:a16="http://schemas.microsoft.com/office/drawing/2014/main" id="{7C47AC7A-CBD8-4EA9-945A-E8190280E9B7}"/>
              </a:ext>
            </a:extLst>
          </p:cNvPr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泪滴形 27">
            <a:extLst>
              <a:ext uri="{FF2B5EF4-FFF2-40B4-BE49-F238E27FC236}">
                <a16:creationId xmlns:a16="http://schemas.microsoft.com/office/drawing/2014/main" id="{5BE6FE33-CE06-42C9-BCAC-5879EC16ED8B}"/>
              </a:ext>
            </a:extLst>
          </p:cNvPr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泪滴形 28">
            <a:extLst>
              <a:ext uri="{FF2B5EF4-FFF2-40B4-BE49-F238E27FC236}">
                <a16:creationId xmlns:a16="http://schemas.microsoft.com/office/drawing/2014/main" id="{F5F7BC11-08E6-4C6B-938B-D1D17AC0BDA8}"/>
              </a:ext>
            </a:extLst>
          </p:cNvPr>
          <p:cNvSpPr/>
          <p:nvPr/>
        </p:nvSpPr>
        <p:spPr>
          <a:xfrm rot="7977223">
            <a:off x="8444172" y="5036304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>
            <a:extLst>
              <a:ext uri="{FF2B5EF4-FFF2-40B4-BE49-F238E27FC236}">
                <a16:creationId xmlns:a16="http://schemas.microsoft.com/office/drawing/2014/main" id="{59C30550-8FBD-4499-A229-5903F87A56AA}"/>
              </a:ext>
            </a:extLst>
          </p:cNvPr>
          <p:cNvSpPr/>
          <p:nvPr/>
        </p:nvSpPr>
        <p:spPr>
          <a:xfrm rot="7977223">
            <a:off x="9361296" y="5617859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泪滴形 30">
            <a:extLst>
              <a:ext uri="{FF2B5EF4-FFF2-40B4-BE49-F238E27FC236}">
                <a16:creationId xmlns:a16="http://schemas.microsoft.com/office/drawing/2014/main" id="{5C6C8721-F098-492A-A32A-603D9ED45F09}"/>
              </a:ext>
            </a:extLst>
          </p:cNvPr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2.59259E-6 L -0.00039 -0.01922 " pathEditMode="relative" rAng="0" ptsTypes="AA">
                                      <p:cBhvr>
                                        <p:cTn id="9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1.11111E-6 L 2.29167E-6 -0.01829 " pathEditMode="relative" rAng="0" ptsTypes="AA">
                                      <p:cBhvr>
                                        <p:cTn id="9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16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041EB19-40A6-47FC-A448-EA31401B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  <a:hlinkClick r:id="rId3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：查询到指定中心点小于某个距离值的所有文档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102F4-CDEA-4EC9-B203-549BF7FEDA09}"/>
              </a:ext>
            </a:extLst>
          </p:cNvPr>
          <p:cNvSpPr txBox="1"/>
          <p:nvPr/>
        </p:nvSpPr>
        <p:spPr>
          <a:xfrm>
            <a:off x="782320" y="3240866"/>
            <a:ext cx="4552782" cy="2246769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geo_distance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"geo_distance"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"distance"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"15km"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"31.21,121.5"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842CC3-E9E0-4528-AD12-D3DBF89B0C6E}"/>
              </a:ext>
            </a:extLst>
          </p:cNvPr>
          <p:cNvSpPr/>
          <p:nvPr/>
        </p:nvSpPr>
        <p:spPr>
          <a:xfrm>
            <a:off x="7667286" y="3518279"/>
            <a:ext cx="1686990" cy="168372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1D021F-9340-477E-AA6A-F5254C0A59C1}"/>
              </a:ext>
            </a:extLst>
          </p:cNvPr>
          <p:cNvCxnSpPr>
            <a:cxnSpLocks/>
          </p:cNvCxnSpPr>
          <p:nvPr/>
        </p:nvCxnSpPr>
        <p:spPr>
          <a:xfrm flipH="1" flipV="1">
            <a:off x="8519659" y="3518279"/>
            <a:ext cx="5862" cy="84271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FA5CE2A-9A42-4BFA-8EEB-F05DBA988D05}"/>
              </a:ext>
            </a:extLst>
          </p:cNvPr>
          <p:cNvSpPr txBox="1"/>
          <p:nvPr/>
        </p:nvSpPr>
        <p:spPr>
          <a:xfrm>
            <a:off x="8499230" y="3709314"/>
            <a:ext cx="55656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+mn-lt"/>
                <a:ea typeface="+mn-ea"/>
              </a:rPr>
              <a:t>15km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E19FBE-E877-48B4-954F-3ED70174ECDA}"/>
              </a:ext>
            </a:extLst>
          </p:cNvPr>
          <p:cNvSpPr/>
          <p:nvPr/>
        </p:nvSpPr>
        <p:spPr>
          <a:xfrm>
            <a:off x="8499230" y="4334609"/>
            <a:ext cx="58615" cy="5861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85BCA4E5-50A9-4D59-B5AD-C983D90D8897}"/>
              </a:ext>
            </a:extLst>
          </p:cNvPr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>
            <a:extLst>
              <a:ext uri="{FF2B5EF4-FFF2-40B4-BE49-F238E27FC236}">
                <a16:creationId xmlns:a16="http://schemas.microsoft.com/office/drawing/2014/main" id="{926EA738-7506-4BC1-B291-22CFE3A50DC0}"/>
              </a:ext>
            </a:extLst>
          </p:cNvPr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6D41E1E9-884D-4F92-BA97-E134C4C2F163}"/>
              </a:ext>
            </a:extLst>
          </p:cNvPr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056B9D58-0B7E-4CD6-860A-BDFD3AC147E2}"/>
              </a:ext>
            </a:extLst>
          </p:cNvPr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>
            <a:extLst>
              <a:ext uri="{FF2B5EF4-FFF2-40B4-BE49-F238E27FC236}">
                <a16:creationId xmlns:a16="http://schemas.microsoft.com/office/drawing/2014/main" id="{47DBCECE-0E78-413A-9FB8-8918FAE21AE9}"/>
              </a:ext>
            </a:extLst>
          </p:cNvPr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>
            <a:extLst>
              <a:ext uri="{FF2B5EF4-FFF2-40B4-BE49-F238E27FC236}">
                <a16:creationId xmlns:a16="http://schemas.microsoft.com/office/drawing/2014/main" id="{94534938-1BAF-4C60-AFD5-04A3A9A36796}"/>
              </a:ext>
            </a:extLst>
          </p:cNvPr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9984F39A-F0E6-44C7-AFC9-A88373450219}"/>
              </a:ext>
            </a:extLst>
          </p:cNvPr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>
            <a:extLst>
              <a:ext uri="{FF2B5EF4-FFF2-40B4-BE49-F238E27FC236}">
                <a16:creationId xmlns:a16="http://schemas.microsoft.com/office/drawing/2014/main" id="{808FAE8C-B473-49CC-A8F4-B588DA3052B8}"/>
              </a:ext>
            </a:extLst>
          </p:cNvPr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泪滴形 21">
            <a:extLst>
              <a:ext uri="{FF2B5EF4-FFF2-40B4-BE49-F238E27FC236}">
                <a16:creationId xmlns:a16="http://schemas.microsoft.com/office/drawing/2014/main" id="{3CF2A423-C962-4DFE-AE17-7A577A91B536}"/>
              </a:ext>
            </a:extLst>
          </p:cNvPr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泪滴形 22">
            <a:extLst>
              <a:ext uri="{FF2B5EF4-FFF2-40B4-BE49-F238E27FC236}">
                <a16:creationId xmlns:a16="http://schemas.microsoft.com/office/drawing/2014/main" id="{97D5F69B-22AB-4BE4-B21C-68ABAB442D16}"/>
              </a:ext>
            </a:extLst>
          </p:cNvPr>
          <p:cNvSpPr/>
          <p:nvPr/>
        </p:nvSpPr>
        <p:spPr>
          <a:xfrm rot="7977223">
            <a:off x="7583100" y="3355027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CCD657FB-5F11-4FC5-AF9B-6DC669BCBD7B}"/>
              </a:ext>
            </a:extLst>
          </p:cNvPr>
          <p:cNvSpPr/>
          <p:nvPr/>
        </p:nvSpPr>
        <p:spPr>
          <a:xfrm rot="7977223">
            <a:off x="7214294" y="4032741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506C568A-6732-4080-A969-BBCF828972B6}"/>
              </a:ext>
            </a:extLst>
          </p:cNvPr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2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1" grpId="0"/>
      <p:bldP spid="10" grpId="0" animBg="1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643355" cy="2528764"/>
          </a:xfrm>
        </p:spPr>
        <p:txBody>
          <a:bodyPr/>
          <a:lstStyle/>
          <a:p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）查询：复合查询可以将其它简单查询组合起来，实现更复杂的搜索逻辑，例如：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fuction score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：算分函数查询，可以控制文档相关性算分，控制文档排名。例如百度竞价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26E280-3090-432C-B2FE-E6B41883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40" y="2866547"/>
            <a:ext cx="6947646" cy="3051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959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9F33EE-7386-4254-B5A3-23DC02EE406C}"/>
              </a:ext>
            </a:extLst>
          </p:cNvPr>
          <p:cNvGrpSpPr/>
          <p:nvPr/>
        </p:nvGrpSpPr>
        <p:grpSpPr>
          <a:xfrm>
            <a:off x="6095998" y="3492321"/>
            <a:ext cx="5220929" cy="1448489"/>
            <a:chOff x="5928852" y="2638425"/>
            <a:chExt cx="4503174" cy="11232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B17E29-E31E-4C1A-BA3D-68757C8CE085}"/>
                </a:ext>
              </a:extLst>
            </p:cNvPr>
            <p:cNvSpPr/>
            <p:nvPr/>
          </p:nvSpPr>
          <p:spPr>
            <a:xfrm>
              <a:off x="5928852" y="2638425"/>
              <a:ext cx="4503174" cy="1123291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/>
                <a:t>TF-IDF</a:t>
              </a:r>
              <a:r>
                <a:rPr lang="zh-CN" altLang="en-US" sz="1400"/>
                <a:t>算法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FB4215A-2FA2-412C-A2FF-C83DD19E3037}"/>
                    </a:ext>
                  </a:extLst>
                </p:cNvPr>
                <p:cNvSpPr txBox="1"/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IDF(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逆文档频率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) = </a:t>
                  </a: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𝐿𝑜𝑔</m:t>
                      </m:r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总数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包含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的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总数</m:t>
                          </m:r>
                        </m:den>
                      </m:f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score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阿里巴巴普惠体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TF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</a:rPr>
                            <m:t>词条频率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) ∗ 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IDF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</a:rPr>
                            <m:t>逆文档频率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)</m:t>
                          </m:r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FB4215A-2FA2-412C-A2FF-C83DD19E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blipFill>
                  <a:blip r:embed="rId2"/>
                  <a:stretch>
                    <a:fillRect l="-426" b="-5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相关性算分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当我们利用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查询时，文档结果会根据与搜索词条的关联度打分（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_score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），返回结果时按照分值降序排列。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例如，我们搜索 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虹桥如家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，结果如下：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5C5B7C-F869-4429-861F-87BBFA88F4DC}"/>
              </a:ext>
            </a:extLst>
          </p:cNvPr>
          <p:cNvSpPr txBox="1"/>
          <p:nvPr/>
        </p:nvSpPr>
        <p:spPr>
          <a:xfrm>
            <a:off x="710880" y="2638424"/>
            <a:ext cx="4283907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17.850193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虹桥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12.259849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外滩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11.91091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迪士尼如家酒店真不错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D6AB38-7EE0-4096-8692-1C63FB79E243}"/>
              </a:ext>
            </a:extLst>
          </p:cNvPr>
          <p:cNvGrpSpPr/>
          <p:nvPr/>
        </p:nvGrpSpPr>
        <p:grpSpPr>
          <a:xfrm>
            <a:off x="6095998" y="2612892"/>
            <a:ext cx="5220929" cy="663604"/>
            <a:chOff x="5928852" y="2638425"/>
            <a:chExt cx="4503174" cy="5146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293288-9F62-4513-BF2A-A73BFDBFAE1F}"/>
                </a:ext>
              </a:extLst>
            </p:cNvPr>
            <p:cNvSpPr/>
            <p:nvPr/>
          </p:nvSpPr>
          <p:spPr>
            <a:xfrm>
              <a:off x="5928852" y="2638425"/>
              <a:ext cx="4503174" cy="514619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4C031E0-96CE-4C97-8EE7-92B48057DC4A}"/>
                    </a:ext>
                  </a:extLst>
                </p:cNvPr>
                <p:cNvSpPr txBox="1"/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TF(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词条频率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出现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次数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中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总数</m:t>
                          </m:r>
                        </m:den>
                      </m:f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4C031E0-96CE-4C97-8EE7-92B48057D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blipFill>
                  <a:blip r:embed="rId3"/>
                  <a:stretch>
                    <a:fillRect l="-427" b="-85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770975-A2EB-4931-B844-1E8E88673745}"/>
              </a:ext>
            </a:extLst>
          </p:cNvPr>
          <p:cNvGrpSpPr/>
          <p:nvPr/>
        </p:nvGrpSpPr>
        <p:grpSpPr>
          <a:xfrm>
            <a:off x="6096000" y="5185583"/>
            <a:ext cx="5220930" cy="1222076"/>
            <a:chOff x="5928852" y="3296288"/>
            <a:chExt cx="4503174" cy="1473895"/>
          </a:xfr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323F6C-4A95-4B29-8970-5FCB31483016}"/>
                </a:ext>
              </a:extLst>
            </p:cNvPr>
            <p:cNvSpPr/>
            <p:nvPr/>
          </p:nvSpPr>
          <p:spPr>
            <a:xfrm>
              <a:off x="5928852" y="3296288"/>
              <a:ext cx="4503174" cy="1473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/>
                <a:t>BM25</a:t>
              </a:r>
              <a:r>
                <a:rPr lang="zh-CN" altLang="en-US" sz="1400"/>
                <a:t>算法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6A9BDB-3BB6-4474-99C9-CEAED853BDE0}"/>
                    </a:ext>
                  </a:extLst>
                </p:cNvPr>
                <p:cNvSpPr txBox="1"/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</a:rPr>
                    <a:t>Score(Q,d)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阿里巴巴普惠体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阿里巴巴普惠体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阿里巴巴普惠体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阿里巴巴普惠体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𝑁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 −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+0.5</m:t>
                                      </m:r>
                                    </m:num>
                                    <m:den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+0.5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 </m:t>
                          </m:r>
                          <m:f>
                            <m:f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 (1 −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 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 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𝑑𝑙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6A9BDB-3BB6-4474-99C9-CEAED853B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blipFill>
                  <a:blip r:embed="rId4"/>
                  <a:stretch>
                    <a:fillRect l="-368" t="-47727" b="-602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772BE01-91AA-4D2E-867B-C20D340B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001" y="2613022"/>
            <a:ext cx="5498926" cy="3843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28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elasticsearch</a:t>
            </a:r>
            <a:r>
              <a:rPr lang="zh-CN" altLang="en-US"/>
              <a:t>中的相关性打分算法是什么？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TF-IDF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之前，会随着词频增加而越来越大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BM25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之后，会随着词频增加而增大，但增长曲线会趋于水平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相关性算分</a:t>
            </a:r>
          </a:p>
        </p:txBody>
      </p:sp>
    </p:spTree>
    <p:extLst>
      <p:ext uri="{BB962C8B-B14F-4D97-AF65-F5344CB8AC3E}">
        <p14:creationId xmlns:p14="http://schemas.microsoft.com/office/powerpoint/2010/main" val="305236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Function Score Query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使用 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  <a:hlinkClick r:id="rId2"/>
              </a:rPr>
              <a:t>function score query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，可以修改文档的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相关性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算分（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query score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）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，根据新得到的算分排序。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370589-62CD-4EB6-9A64-8ECDD84DF788}"/>
              </a:ext>
            </a:extLst>
          </p:cNvPr>
          <p:cNvSpPr txBox="1"/>
          <p:nvPr/>
        </p:nvSpPr>
        <p:spPr>
          <a:xfrm>
            <a:off x="827420" y="2255380"/>
            <a:ext cx="10698799" cy="427020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400">
                <a:solidFill>
                  <a:srgbClr val="AD2B26"/>
                </a:solidFill>
                <a:latin typeface="Source code pro" panose="020B0509030403020204" pitchFamily="49" charset="0"/>
              </a:rPr>
              <a:t>外滩</a:t>
            </a: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 },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}},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      "boost_mode"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"multiply"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7DA163-8341-47B0-BD88-6FFDE6591ADE}"/>
              </a:ext>
            </a:extLst>
          </p:cNvPr>
          <p:cNvSpPr txBox="1"/>
          <p:nvPr/>
        </p:nvSpPr>
        <p:spPr>
          <a:xfrm>
            <a:off x="6409769" y="2563170"/>
            <a:ext cx="4220135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+mn-lt"/>
                <a:ea typeface="+mn-ea"/>
              </a:rPr>
              <a:t>原始查询条件，搜索文档并根据相关性打分</a:t>
            </a:r>
            <a:r>
              <a:rPr lang="en-US" altLang="zh-CN" sz="1200">
                <a:solidFill>
                  <a:srgbClr val="595959"/>
                </a:solidFill>
                <a:latin typeface="+mn-lt"/>
                <a:ea typeface="+mn-ea"/>
              </a:rPr>
              <a:t>(query score)</a:t>
            </a:r>
            <a:endParaRPr lang="zh-CN" altLang="en-US" sz="1200" dirty="0">
              <a:solidFill>
                <a:srgbClr val="595959"/>
              </a:solidFill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6E659-E6D2-4F77-A936-1F61AB9239DA}"/>
              </a:ext>
            </a:extLst>
          </p:cNvPr>
          <p:cNvSpPr/>
          <p:nvPr/>
        </p:nvSpPr>
        <p:spPr>
          <a:xfrm>
            <a:off x="1443318" y="3437965"/>
            <a:ext cx="4111908" cy="235401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680BB1-DC8B-460D-A004-523C71EFCDD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555226" y="2713724"/>
            <a:ext cx="854543" cy="841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F4DA23-DF92-4430-B7AE-71DB238BE6DF}"/>
              </a:ext>
            </a:extLst>
          </p:cNvPr>
          <p:cNvSpPr/>
          <p:nvPr/>
        </p:nvSpPr>
        <p:spPr>
          <a:xfrm>
            <a:off x="1443318" y="5401311"/>
            <a:ext cx="3281082" cy="239959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CDF6B-A732-4982-BE86-061DF0A4451F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>
            <a:off x="4724400" y="5521291"/>
            <a:ext cx="1685370" cy="345470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71EDDDA-6299-451D-ADD2-A52DF96AE95B}"/>
              </a:ext>
            </a:extLst>
          </p:cNvPr>
          <p:cNvSpPr txBox="1"/>
          <p:nvPr/>
        </p:nvSpPr>
        <p:spPr>
          <a:xfrm>
            <a:off x="6409769" y="3131924"/>
            <a:ext cx="3476401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FF88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</a:rPr>
              <a:t>过滤条件，符合条件的文档才会被重新算分</a:t>
            </a:r>
            <a:endParaRPr lang="en-US" altLang="zh-CN" sz="1200">
              <a:solidFill>
                <a:srgbClr val="595959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9D01310-D321-45DF-90C2-91EA36E83471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 flipV="1">
            <a:off x="5378821" y="3282478"/>
            <a:ext cx="1030948" cy="1108006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8848418-A8D3-4C19-AE2B-1E27E8464AF9}"/>
              </a:ext>
            </a:extLst>
          </p:cNvPr>
          <p:cNvSpPr/>
          <p:nvPr/>
        </p:nvSpPr>
        <p:spPr>
          <a:xfrm>
            <a:off x="1949480" y="4272783"/>
            <a:ext cx="3429341" cy="235401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84288EA-02F6-4FCF-8A6B-1BE45E294074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5378821" y="4393908"/>
            <a:ext cx="1030949" cy="2936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BB5807-4EF6-4E7D-B71B-151F9F5F7EC4}"/>
              </a:ext>
            </a:extLst>
          </p:cNvPr>
          <p:cNvSpPr/>
          <p:nvPr/>
        </p:nvSpPr>
        <p:spPr>
          <a:xfrm>
            <a:off x="1949480" y="4569836"/>
            <a:ext cx="3429341" cy="235401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3">
            <a:extLst>
              <a:ext uri="{FF2B5EF4-FFF2-40B4-BE49-F238E27FC236}">
                <a16:creationId xmlns:a16="http://schemas.microsoft.com/office/drawing/2014/main" id="{A8CDE524-1577-4F13-B047-F4594C90BBA3}"/>
              </a:ext>
            </a:extLst>
          </p:cNvPr>
          <p:cNvSpPr txBox="1">
            <a:spLocks/>
          </p:cNvSpPr>
          <p:nvPr/>
        </p:nvSpPr>
        <p:spPr>
          <a:xfrm>
            <a:off x="6409770" y="3700678"/>
            <a:ext cx="4661354" cy="138645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</a:rPr>
              <a:t>算分函数，算分函数的结果称为</a:t>
            </a:r>
            <a:r>
              <a:rPr lang="en-US" altLang="zh-CN" sz="1200">
                <a:solidFill>
                  <a:srgbClr val="595959"/>
                </a:solidFill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</a:rPr>
              <a:t>，将来会与</a:t>
            </a:r>
            <a:r>
              <a:rPr lang="en-US" altLang="zh-CN" sz="1200">
                <a:solidFill>
                  <a:srgbClr val="595959"/>
                </a:solidFill>
              </a:rPr>
              <a:t>query score</a:t>
            </a:r>
            <a:r>
              <a:rPr lang="zh-CN" altLang="en-US" sz="1200">
                <a:solidFill>
                  <a:srgbClr val="595959"/>
                </a:solidFill>
              </a:rPr>
              <a:t>运算，得到新算分，常见的算分函数有：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weight</a:t>
            </a:r>
            <a:r>
              <a:rPr lang="zh-CN" altLang="en-US" sz="1200">
                <a:solidFill>
                  <a:srgbClr val="595959"/>
                </a:solidFill>
              </a:rPr>
              <a:t>：给一个常量值，作为函数结果（</a:t>
            </a:r>
            <a:r>
              <a:rPr lang="en-US" altLang="zh-CN" sz="1200">
                <a:solidFill>
                  <a:srgbClr val="595959"/>
                </a:solidFill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</a:rPr>
              <a:t>）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field_value_factor</a:t>
            </a:r>
            <a:r>
              <a:rPr lang="zh-CN" altLang="en-US" sz="1200">
                <a:solidFill>
                  <a:srgbClr val="595959"/>
                </a:solidFill>
              </a:rPr>
              <a:t>：用文档中的某个字段值作为函数结果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random_score</a:t>
            </a:r>
            <a:r>
              <a:rPr lang="zh-CN" altLang="en-US" sz="1200">
                <a:solidFill>
                  <a:srgbClr val="595959"/>
                </a:solidFill>
              </a:rPr>
              <a:t>：随机生成一个值，作为函数结果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script_score</a:t>
            </a:r>
            <a:r>
              <a:rPr lang="zh-CN" altLang="en-US" sz="1200">
                <a:solidFill>
                  <a:srgbClr val="595959"/>
                </a:solidFill>
              </a:rPr>
              <a:t>：自定义计算公式，公式结果作为函数结果</a:t>
            </a:r>
            <a:endParaRPr lang="en-US" altLang="zh-CN" sz="1200">
              <a:solidFill>
                <a:srgbClr val="595959"/>
              </a:solidFill>
            </a:endParaRPr>
          </a:p>
        </p:txBody>
      </p:sp>
      <p:sp>
        <p:nvSpPr>
          <p:cNvPr id="63" name="文本占位符 3">
            <a:extLst>
              <a:ext uri="{FF2B5EF4-FFF2-40B4-BE49-F238E27FC236}">
                <a16:creationId xmlns:a16="http://schemas.microsoft.com/office/drawing/2014/main" id="{5D2028B7-7C47-487E-809F-DA852E989768}"/>
              </a:ext>
            </a:extLst>
          </p:cNvPr>
          <p:cNvSpPr txBox="1">
            <a:spLocks/>
          </p:cNvSpPr>
          <p:nvPr/>
        </p:nvSpPr>
        <p:spPr>
          <a:xfrm>
            <a:off x="6409770" y="5354783"/>
            <a:ext cx="4661354" cy="1023955"/>
          </a:xfrm>
          <a:prstGeom prst="rect">
            <a:avLst/>
          </a:prstGeom>
          <a:solidFill>
            <a:schemeClr val="bg1"/>
          </a:solidFill>
          <a:ln w="12700">
            <a:solidFill>
              <a:srgbClr val="F303E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</a:rPr>
              <a:t>加权模式，定义</a:t>
            </a:r>
            <a:r>
              <a:rPr lang="en-US" altLang="zh-CN" sz="1200">
                <a:solidFill>
                  <a:srgbClr val="595959"/>
                </a:solidFill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</a:rPr>
              <a:t>与</a:t>
            </a:r>
            <a:r>
              <a:rPr lang="en-US" altLang="zh-CN" sz="1200">
                <a:solidFill>
                  <a:srgbClr val="595959"/>
                </a:solidFill>
              </a:rPr>
              <a:t>query score</a:t>
            </a:r>
            <a:r>
              <a:rPr lang="zh-CN" altLang="en-US" sz="1200">
                <a:solidFill>
                  <a:srgbClr val="595959"/>
                </a:solidFill>
              </a:rPr>
              <a:t>的运算方式，包括：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multiply</a:t>
            </a:r>
            <a:r>
              <a:rPr lang="zh-CN" altLang="en-US" sz="1200">
                <a:solidFill>
                  <a:srgbClr val="595959"/>
                </a:solidFill>
              </a:rPr>
              <a:t>：两者相乘。默认就是这个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replace</a:t>
            </a:r>
            <a:r>
              <a:rPr lang="zh-CN" altLang="en-US" sz="1200">
                <a:solidFill>
                  <a:srgbClr val="595959"/>
                </a:solidFill>
              </a:rPr>
              <a:t>：用</a:t>
            </a:r>
            <a:r>
              <a:rPr lang="en-US" altLang="zh-CN" sz="1200">
                <a:solidFill>
                  <a:srgbClr val="595959"/>
                </a:solidFill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</a:rPr>
              <a:t>替换 </a:t>
            </a:r>
            <a:r>
              <a:rPr lang="en-US" altLang="zh-CN" sz="1200">
                <a:solidFill>
                  <a:srgbClr val="595959"/>
                </a:solidFill>
              </a:rPr>
              <a:t>query score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595959"/>
                </a:solidFill>
              </a:rPr>
              <a:t>其它</a:t>
            </a:r>
            <a:r>
              <a:rPr lang="zh-CN" altLang="en-US" sz="1200">
                <a:solidFill>
                  <a:srgbClr val="595959"/>
                </a:solidFill>
              </a:rPr>
              <a:t>：</a:t>
            </a:r>
            <a:r>
              <a:rPr lang="en-US" altLang="zh-CN" sz="1200">
                <a:solidFill>
                  <a:srgbClr val="595959"/>
                </a:solidFill>
              </a:rPr>
              <a:t>sum</a:t>
            </a:r>
            <a:r>
              <a:rPr lang="zh-CN" altLang="en-US" sz="1200">
                <a:solidFill>
                  <a:srgbClr val="595959"/>
                </a:solidFill>
              </a:rPr>
              <a:t>、</a:t>
            </a:r>
            <a:r>
              <a:rPr lang="en-US" altLang="zh-CN" sz="1200">
                <a:solidFill>
                  <a:srgbClr val="595959"/>
                </a:solidFill>
              </a:rPr>
              <a:t>avg</a:t>
            </a:r>
            <a:r>
              <a:rPr lang="zh-CN" altLang="en-US" sz="1200">
                <a:solidFill>
                  <a:srgbClr val="595959"/>
                </a:solidFill>
              </a:rPr>
              <a:t>、</a:t>
            </a:r>
            <a:r>
              <a:rPr lang="en-US" altLang="zh-CN" sz="1200">
                <a:solidFill>
                  <a:srgbClr val="595959"/>
                </a:solidFill>
              </a:rPr>
              <a:t>max</a:t>
            </a:r>
            <a:r>
              <a:rPr lang="zh-CN" altLang="en-US" sz="1200">
                <a:solidFill>
                  <a:srgbClr val="595959"/>
                </a:solidFill>
              </a:rPr>
              <a:t>、</a:t>
            </a:r>
            <a:r>
              <a:rPr lang="en-US" altLang="zh-CN" sz="1200">
                <a:solidFill>
                  <a:srgbClr val="595959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74976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31" grpId="0" animBg="1"/>
      <p:bldP spid="37" grpId="0" animBg="1"/>
      <p:bldP spid="50" grpId="0" animBg="1"/>
      <p:bldP spid="58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搜索结果处理</a:t>
            </a:r>
            <a:endParaRPr kumimoji="1" lang="en-US" altLang="zh-CN"/>
          </a:p>
          <a:p>
            <a:r>
              <a:rPr kumimoji="1" lang="en-US" altLang="zh-CN"/>
              <a:t>RestClient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黑马旅游案例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DE282-2DB0-4356-BBB8-E8E356D8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-Function Score Query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19181-4E3F-4183-9442-0DEF285E2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给“如家”这个品牌的酒店排名靠前一些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CCF14-BB35-4E7F-BBEE-5A43A93B4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377985" cy="4219575"/>
          </a:xfrm>
        </p:spPr>
        <p:txBody>
          <a:bodyPr/>
          <a:lstStyle/>
          <a:p>
            <a:r>
              <a:rPr lang="zh-CN" altLang="en-US"/>
              <a:t>把这个问题翻译一下，</a:t>
            </a:r>
            <a:r>
              <a:rPr lang="en-US" altLang="zh-CN"/>
              <a:t>function score</a:t>
            </a:r>
            <a:r>
              <a:rPr lang="zh-CN" altLang="en-US"/>
              <a:t>需要的三要素：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哪些文档需要算分加权？</a:t>
            </a:r>
            <a:endParaRPr lang="en-US" altLang="zh-CN"/>
          </a:p>
          <a:p>
            <a:pPr marL="900000" lvl="1" indent="-28575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品牌为如家的酒店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算分函数是什么？</a:t>
            </a:r>
            <a:endParaRPr lang="en-US" altLang="zh-CN"/>
          </a:p>
          <a:p>
            <a:pPr marL="900000" lvl="1" indent="-342900">
              <a:buFont typeface="Wingdings" panose="05000000000000000000" pitchFamily="2" charset="2"/>
              <a:buChar char="ü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就可以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加权模式是什么？</a:t>
            </a:r>
            <a:endParaRPr lang="en-US" altLang="zh-CN"/>
          </a:p>
          <a:p>
            <a:pPr marL="900000" lvl="1" indent="-34290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求和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D146A-0FFC-45BB-8FED-FD019AA58858}"/>
              </a:ext>
            </a:extLst>
          </p:cNvPr>
          <p:cNvSpPr txBox="1"/>
          <p:nvPr/>
        </p:nvSpPr>
        <p:spPr>
          <a:xfrm>
            <a:off x="5995060" y="2240854"/>
            <a:ext cx="4726362" cy="360098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...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算分函数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满足的条件，品牌必须是如家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算分权重为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"boost_mode"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"sum"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154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function score query</a:t>
            </a:r>
            <a:r>
              <a:rPr lang="zh-CN" altLang="en-US"/>
              <a:t>定义的三要素是什么？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过滤条件：哪些文档要加分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算分函数：如何计算</a:t>
            </a:r>
            <a:r>
              <a:rPr lang="en-US" altLang="zh-CN" sz="1400"/>
              <a:t>function 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加权方式：</a:t>
            </a:r>
            <a:r>
              <a:rPr lang="en-US" altLang="zh-CN" sz="1400"/>
              <a:t>function score </a:t>
            </a:r>
            <a:r>
              <a:rPr lang="zh-CN" altLang="en-US" sz="1400"/>
              <a:t>与 </a:t>
            </a:r>
            <a:r>
              <a:rPr lang="en-US" altLang="zh-CN" sz="1400"/>
              <a:t>query score</a:t>
            </a:r>
            <a:r>
              <a:rPr lang="zh-CN" altLang="en-US" sz="1400"/>
              <a:t>如何运算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-Function Score Query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 </a:t>
            </a:r>
            <a:r>
              <a:rPr lang="en-US" altLang="zh-CN"/>
              <a:t>Boolean Query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051685" cy="2528764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布尔查询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是一个或多个查询子句的组合。子查询的组合方式有：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must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：必须匹配每个子查询，类似“与”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should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：选择性匹配子查询，类似“或”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must_not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：必须不匹配，不参与算分，类似“非”</a:t>
            </a:r>
            <a:endParaRPr lang="en-US" altLang="zh-CN">
              <a:solidFill>
                <a:srgbClr val="21252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filter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：必须匹配，不参与算分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D5510-B093-4A42-ACB6-A4EF87FF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9" y="3997935"/>
            <a:ext cx="9259102" cy="2408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4BCD6E-78D7-4226-8035-BD6B90C167FC}"/>
              </a:ext>
            </a:extLst>
          </p:cNvPr>
          <p:cNvSpPr txBox="1"/>
          <p:nvPr/>
        </p:nvSpPr>
        <p:spPr>
          <a:xfrm>
            <a:off x="6060280" y="2370596"/>
            <a:ext cx="5122606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city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上海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"should"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皇冠假日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}},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{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"term"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华美达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 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"gte"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45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}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23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A44C-5861-4E97-9111-91B8B15F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kumimoji="1" lang="en-US" altLang="zh-CN"/>
              <a:t>-bool</a:t>
            </a:r>
            <a:r>
              <a:rPr kumimoji="1" lang="zh-CN" altLang="en-US"/>
              <a:t>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8BFD-FC55-4B96-816A-E891C9FF4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bool</a:t>
            </a:r>
            <a:r>
              <a:rPr lang="zh-CN" altLang="en-US"/>
              <a:t>查询实现功能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AA8B0-F05E-4BF8-900E-B0FEEAAA2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需求：搜索名字包含“如家”，价格不高于</a:t>
            </a:r>
            <a:r>
              <a:rPr lang="en-US" altLang="zh-CN"/>
              <a:t>400</a:t>
            </a:r>
            <a:r>
              <a:rPr lang="zh-CN" altLang="en-US"/>
              <a:t>，在坐标</a:t>
            </a:r>
            <a:r>
              <a:rPr lang="en-US" altLang="zh-CN"/>
              <a:t>31.21,121.5</a:t>
            </a:r>
            <a:r>
              <a:rPr lang="zh-CN" altLang="en-US"/>
              <a:t>周围</a:t>
            </a:r>
            <a:r>
              <a:rPr lang="en-US" altLang="zh-CN"/>
              <a:t>10km</a:t>
            </a:r>
            <a:r>
              <a:rPr lang="zh-CN" altLang="en-US"/>
              <a:t>范围内的酒店。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937F68-C773-4DA6-8640-03F42F5C93BE}"/>
              </a:ext>
            </a:extLst>
          </p:cNvPr>
          <p:cNvSpPr txBox="1"/>
          <p:nvPr/>
        </p:nvSpPr>
        <p:spPr>
          <a:xfrm>
            <a:off x="2195450" y="2187339"/>
            <a:ext cx="8501777" cy="452431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"10km"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"lat"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31.21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121.5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607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EE6860-29C0-4EC9-BB0F-377FC3D39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84002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bool</a:t>
            </a:r>
            <a:r>
              <a:rPr lang="zh-CN" altLang="en-US"/>
              <a:t>查询有几种逻辑关系？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</a:t>
            </a:r>
            <a:r>
              <a:rPr lang="zh-CN" altLang="en-US" sz="1600"/>
              <a:t>：必须匹配的条件，可以理解为“与”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should</a:t>
            </a:r>
            <a:r>
              <a:rPr lang="zh-CN" altLang="en-US" sz="1600"/>
              <a:t>：选择性匹配的条件，可以理解为“或”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must_not</a:t>
            </a:r>
            <a:r>
              <a:rPr lang="zh-CN" altLang="en-US" sz="1600"/>
              <a:t>：必须不匹配的条件，不参与打分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filter</a:t>
            </a:r>
            <a:r>
              <a:rPr lang="zh-CN" altLang="en-US" sz="1600"/>
              <a:t>：必须匹配的条件，不参与打分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785F96-92E2-4B20-9C40-F8ADA6B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-bool</a:t>
            </a:r>
            <a:r>
              <a:rPr lang="zh-CN" altLang="en-US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35228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7EAB-A537-4245-AA02-3C2261787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438C2-51B0-4230-8040-CD124965C46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排序</a:t>
            </a:r>
            <a:endParaRPr lang="en-US" altLang="zh-CN"/>
          </a:p>
          <a:p>
            <a:r>
              <a:rPr lang="zh-CN" altLang="en-US"/>
              <a:t>分页</a:t>
            </a:r>
            <a:endParaRPr lang="en-US" altLang="zh-CN"/>
          </a:p>
          <a:p>
            <a:r>
              <a:rPr lang="zh-CN" altLang="en-US"/>
              <a:t>高亮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7CDC3-943C-418A-A9BC-6B9822C34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3611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支持对搜索</a:t>
            </a:r>
            <a:r>
              <a:rPr lang="zh-CN" altLang="en-US">
                <a:hlinkClick r:id="rId2"/>
              </a:rPr>
              <a:t>结果排序</a:t>
            </a:r>
            <a:r>
              <a:rPr lang="zh-CN" altLang="en-US"/>
              <a:t>，默认是根据相关度算分（</a:t>
            </a:r>
            <a:r>
              <a:rPr lang="en-US" altLang="zh-CN"/>
              <a:t>_score</a:t>
            </a:r>
            <a:r>
              <a:rPr lang="zh-CN" altLang="en-US"/>
              <a:t>）来排序。可以排序字段类型有：</a:t>
            </a:r>
            <a:r>
              <a:rPr lang="en-US" altLang="zh-CN"/>
              <a:t>keyword</a:t>
            </a:r>
            <a:r>
              <a:rPr lang="zh-CN" altLang="en-US"/>
              <a:t>类型、数值类型、地理坐标类型、日期类型等。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8E1DA-C9DB-4C70-AC64-C85859F4D32F}"/>
              </a:ext>
            </a:extLst>
          </p:cNvPr>
          <p:cNvSpPr txBox="1"/>
          <p:nvPr/>
        </p:nvSpPr>
        <p:spPr>
          <a:xfrm>
            <a:off x="710877" y="2864058"/>
            <a:ext cx="5701497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"desc"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排序字段和排序方式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DESC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3F46A6-4B88-4C40-A972-3457B9800446}"/>
              </a:ext>
            </a:extLst>
          </p:cNvPr>
          <p:cNvSpPr txBox="1"/>
          <p:nvPr/>
        </p:nvSpPr>
        <p:spPr>
          <a:xfrm>
            <a:off x="7286752" y="2648614"/>
            <a:ext cx="4122928" cy="332398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纬度，经度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56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66C8C-F7E2-437A-83F6-C36A618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14926-2EDF-48A3-ACA1-D51F8B43C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对酒店数据按照用户评价降序排序，评价相同的按照价格升序排序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BC639-1D98-43E8-8759-E1E6A95E33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评价是</a:t>
            </a:r>
            <a:r>
              <a:rPr lang="en-US" altLang="zh-CN"/>
              <a:t>score</a:t>
            </a:r>
            <a:r>
              <a:rPr lang="zh-CN" altLang="en-US"/>
              <a:t>字段，价格是</a:t>
            </a:r>
            <a:r>
              <a:rPr lang="en-US" altLang="zh-CN"/>
              <a:t>price</a:t>
            </a:r>
            <a:r>
              <a:rPr lang="zh-CN" altLang="en-US"/>
              <a:t>字段，按照顺序添加两个排序规则即可。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1A15F4-CE74-40F6-8CD3-79B972B5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312226"/>
            <a:ext cx="9440738" cy="4310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73113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66C8C-F7E2-437A-83F6-C36A618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14926-2EDF-48A3-ACA1-D51F8B43C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实现对酒店数据按照到你的位置坐标的距离升序排序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BC639-1D98-43E8-8759-E1E6A95E33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获取经纬度的方式：</a:t>
            </a:r>
            <a:r>
              <a:rPr lang="en-US" altLang="zh-CN">
                <a:hlinkClick r:id="rId2"/>
              </a:rPr>
              <a:t>https://lbs.amap.com/demo/jsapi-v2/example/map/click-to-get-lnglat/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D4058-7583-436D-87B9-054B24D2E397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B063F-326C-4960-8C74-C6587A45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12" y="2351318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94810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17502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 默认情况下只返回</a:t>
            </a:r>
            <a:r>
              <a:rPr lang="en-US" altLang="zh-CN"/>
              <a:t>top10</a:t>
            </a:r>
            <a:r>
              <a:rPr lang="zh-CN" altLang="en-US"/>
              <a:t>的数据。而如果要查询更多数据就需要修改分页参数了。</a:t>
            </a:r>
            <a:endParaRPr lang="en-US" altLang="zh-CN"/>
          </a:p>
          <a:p>
            <a:r>
              <a:rPr lang="en-US" altLang="zh-CN"/>
              <a:t>elasticsearch</a:t>
            </a:r>
            <a:r>
              <a:rPr lang="zh-CN" altLang="en-US"/>
              <a:t>中通过修改</a:t>
            </a:r>
            <a:r>
              <a:rPr lang="en-US" altLang="zh-CN"/>
              <a:t>from</a:t>
            </a:r>
            <a:r>
              <a:rPr lang="zh-CN" altLang="en-US"/>
              <a:t>、</a:t>
            </a:r>
            <a:r>
              <a:rPr lang="en-US" altLang="zh-CN"/>
              <a:t>size</a:t>
            </a:r>
            <a:r>
              <a:rPr lang="zh-CN" altLang="en-US"/>
              <a:t>参数来控制要返回的分页结果：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8E1DA-C9DB-4C70-AC64-C85859F4D32F}"/>
              </a:ext>
            </a:extLst>
          </p:cNvPr>
          <p:cNvSpPr txBox="1"/>
          <p:nvPr/>
        </p:nvSpPr>
        <p:spPr>
          <a:xfrm>
            <a:off x="782320" y="2521059"/>
            <a:ext cx="4165865" cy="361310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990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分页开始的位置，默认为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期望获取的文档总数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216C88-0481-4A45-A588-2EA01345F809}"/>
              </a:ext>
            </a:extLst>
          </p:cNvPr>
          <p:cNvSpPr/>
          <p:nvPr/>
        </p:nvSpPr>
        <p:spPr>
          <a:xfrm>
            <a:off x="6189182" y="3220987"/>
            <a:ext cx="1156447" cy="1281953"/>
          </a:xfrm>
          <a:prstGeom prst="roundRect">
            <a:avLst>
              <a:gd name="adj" fmla="val 10465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confont-11673-5560682">
            <a:extLst>
              <a:ext uri="{FF2B5EF4-FFF2-40B4-BE49-F238E27FC236}">
                <a16:creationId xmlns:a16="http://schemas.microsoft.com/office/drawing/2014/main" id="{BEBC5BE2-5E55-4E3D-8F10-D6B139199A1D}"/>
              </a:ext>
            </a:extLst>
          </p:cNvPr>
          <p:cNvSpPr/>
          <p:nvPr/>
        </p:nvSpPr>
        <p:spPr>
          <a:xfrm>
            <a:off x="6462564" y="3440535"/>
            <a:ext cx="609685" cy="573915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2A08E2-FF49-4FD8-B7F7-30339E7C2E9F}"/>
              </a:ext>
            </a:extLst>
          </p:cNvPr>
          <p:cNvSpPr txBox="1"/>
          <p:nvPr/>
        </p:nvSpPr>
        <p:spPr>
          <a:xfrm>
            <a:off x="6378087" y="408608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iconfont-11673-5560705">
            <a:extLst>
              <a:ext uri="{FF2B5EF4-FFF2-40B4-BE49-F238E27FC236}">
                <a16:creationId xmlns:a16="http://schemas.microsoft.com/office/drawing/2014/main" id="{740EA6CF-2DA3-481B-BA06-7BA3AC0A1934}"/>
              </a:ext>
            </a:extLst>
          </p:cNvPr>
          <p:cNvSpPr/>
          <p:nvPr/>
        </p:nvSpPr>
        <p:spPr>
          <a:xfrm>
            <a:off x="9595777" y="366204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73A6C4-7A95-4A24-8C4C-CD3CCECAA2A3}"/>
              </a:ext>
            </a:extLst>
          </p:cNvPr>
          <p:cNvSpPr txBox="1"/>
          <p:nvPr/>
        </p:nvSpPr>
        <p:spPr>
          <a:xfrm>
            <a:off x="5916050" y="4719756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排序，获取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前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B1C62E5-BE22-4493-AF67-57DE95A900F7}"/>
              </a:ext>
            </a:extLst>
          </p:cNvPr>
          <p:cNvSpPr/>
          <p:nvPr/>
        </p:nvSpPr>
        <p:spPr>
          <a:xfrm>
            <a:off x="8089703" y="3593770"/>
            <a:ext cx="762000" cy="746227"/>
          </a:xfrm>
          <a:prstGeom prst="rightArrow">
            <a:avLst>
              <a:gd name="adj1" fmla="val 43043"/>
              <a:gd name="adj2" fmla="val 4478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confont-11673-5560705">
            <a:extLst>
              <a:ext uri="{FF2B5EF4-FFF2-40B4-BE49-F238E27FC236}">
                <a16:creationId xmlns:a16="http://schemas.microsoft.com/office/drawing/2014/main" id="{8B1B6C65-116A-46E5-BF9D-358C6DC6B64A}"/>
              </a:ext>
            </a:extLst>
          </p:cNvPr>
          <p:cNvSpPr/>
          <p:nvPr/>
        </p:nvSpPr>
        <p:spPr>
          <a:xfrm>
            <a:off x="10231625" y="3662039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A169AE-9107-4FDF-809E-5909DC2D48A2}"/>
              </a:ext>
            </a:extLst>
          </p:cNvPr>
          <p:cNvSpPr txBox="1"/>
          <p:nvPr/>
        </p:nvSpPr>
        <p:spPr>
          <a:xfrm>
            <a:off x="9336519" y="4719756"/>
            <a:ext cx="1491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截取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990~1000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条文档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92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216712"/>
          </a:xfrm>
        </p:spPr>
        <p:txBody>
          <a:bodyPr/>
          <a:lstStyle/>
          <a:p>
            <a:r>
              <a:rPr lang="en-US" altLang="zh-CN" sz="1400"/>
              <a:t>DSL</a:t>
            </a:r>
            <a:r>
              <a:rPr lang="zh-CN" altLang="en-US" sz="1400"/>
              <a:t>查询分类</a:t>
            </a:r>
            <a:endParaRPr lang="en-US" altLang="zh-CN" sz="1400"/>
          </a:p>
          <a:p>
            <a:r>
              <a:rPr lang="zh-CN" altLang="en-US" sz="1400"/>
              <a:t>全文检索查询</a:t>
            </a:r>
            <a:endParaRPr lang="en-US" altLang="zh-CN" sz="1400" dirty="0"/>
          </a:p>
          <a:p>
            <a:r>
              <a:rPr lang="zh-CN" altLang="en-US" sz="1400"/>
              <a:t>精准查询</a:t>
            </a:r>
            <a:endParaRPr lang="en-US" altLang="zh-CN" sz="1400"/>
          </a:p>
          <a:p>
            <a:r>
              <a:rPr lang="zh-CN" altLang="en-US" sz="1400"/>
              <a:t>地理坐标查询</a:t>
            </a:r>
            <a:endParaRPr lang="en-US" altLang="zh-CN" sz="1400"/>
          </a:p>
          <a:p>
            <a:r>
              <a:rPr lang="zh-CN" altLang="en-US" sz="1400"/>
              <a:t>组合查询</a:t>
            </a:r>
            <a:endParaRPr lang="en-US" altLang="zh-CN" sz="140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51C453A-A1F0-4A1A-9B7F-6E50D536FB25}"/>
              </a:ext>
            </a:extLst>
          </p:cNvPr>
          <p:cNvSpPr/>
          <p:nvPr/>
        </p:nvSpPr>
        <p:spPr>
          <a:xfrm>
            <a:off x="5536504" y="2229633"/>
            <a:ext cx="5873176" cy="181627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ES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集群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46228"/>
          </a:xfrm>
        </p:spPr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是分布式的，所以会面临深度分页问题。例如按</a:t>
            </a:r>
            <a:r>
              <a:rPr lang="en-US" altLang="zh-CN"/>
              <a:t>price</a:t>
            </a:r>
            <a:r>
              <a:rPr lang="zh-CN" altLang="en-US"/>
              <a:t>排序后，获取</a:t>
            </a:r>
            <a:r>
              <a:rPr lang="en-US" altLang="zh-CN"/>
              <a:t>from = 990</a:t>
            </a:r>
            <a:r>
              <a:rPr lang="zh-CN" altLang="en-US"/>
              <a:t>，</a:t>
            </a:r>
            <a:r>
              <a:rPr lang="en-US" altLang="zh-CN"/>
              <a:t>size =10</a:t>
            </a:r>
            <a:r>
              <a:rPr lang="zh-CN" altLang="en-US"/>
              <a:t>的数据：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00B848-E52C-4B19-96E6-768E684C24A0}"/>
              </a:ext>
            </a:extLst>
          </p:cNvPr>
          <p:cNvGrpSpPr/>
          <p:nvPr/>
        </p:nvGrpSpPr>
        <p:grpSpPr>
          <a:xfrm>
            <a:off x="5854170" y="2771233"/>
            <a:ext cx="986050" cy="1104625"/>
            <a:chOff x="5854170" y="2482852"/>
            <a:chExt cx="986050" cy="110462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B760139-D894-4E23-BA01-ACA305CFBE00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shard1</a:t>
              </a:r>
              <a:endParaRPr lang="zh-CN" altLang="en-US" sz="1100"/>
            </a:p>
          </p:txBody>
        </p:sp>
        <p:sp>
          <p:nvSpPr>
            <p:cNvPr id="9" name="iconfont-11673-5560682">
              <a:extLst>
                <a:ext uri="{FF2B5EF4-FFF2-40B4-BE49-F238E27FC236}">
                  <a16:creationId xmlns:a16="http://schemas.microsoft.com/office/drawing/2014/main" id="{EF5AB0FF-2FFE-40AF-8887-33EFFDCEC4C1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1BF190-7624-43A7-9E51-5066892EBE46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703B528-7E47-40DA-9055-03CDCF37C2D2}"/>
              </a:ext>
            </a:extLst>
          </p:cNvPr>
          <p:cNvGrpSpPr/>
          <p:nvPr/>
        </p:nvGrpSpPr>
        <p:grpSpPr>
          <a:xfrm>
            <a:off x="7256648" y="2771233"/>
            <a:ext cx="986050" cy="1104625"/>
            <a:chOff x="5854170" y="2482852"/>
            <a:chExt cx="986050" cy="1104625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0324C779-EEE3-447D-B764-D2FF32411C89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shard2</a:t>
              </a:r>
              <a:endParaRPr lang="zh-CN" altLang="en-US" sz="1100"/>
            </a:p>
          </p:txBody>
        </p:sp>
        <p:sp>
          <p:nvSpPr>
            <p:cNvPr id="42" name="iconfont-11673-5560682">
              <a:extLst>
                <a:ext uri="{FF2B5EF4-FFF2-40B4-BE49-F238E27FC236}">
                  <a16:creationId xmlns:a16="http://schemas.microsoft.com/office/drawing/2014/main" id="{774CF968-3F54-42C2-A546-F325B603143D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785D388-5E1E-44AF-B4B1-3E98F5F3D7DB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6DC0FC-DDAF-4962-80A9-01BEFE9DC0B4}"/>
              </a:ext>
            </a:extLst>
          </p:cNvPr>
          <p:cNvGrpSpPr/>
          <p:nvPr/>
        </p:nvGrpSpPr>
        <p:grpSpPr>
          <a:xfrm>
            <a:off x="10061605" y="2771233"/>
            <a:ext cx="986050" cy="1104625"/>
            <a:chOff x="5854170" y="2482852"/>
            <a:chExt cx="986050" cy="110462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11F0EAA-BF26-426E-95D6-29F5BEAFD8A1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46" name="iconfont-11673-5560682">
              <a:extLst>
                <a:ext uri="{FF2B5EF4-FFF2-40B4-BE49-F238E27FC236}">
                  <a16:creationId xmlns:a16="http://schemas.microsoft.com/office/drawing/2014/main" id="{B8116C97-A548-44F4-A550-0FCF18516236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90BB4CC-158F-44F6-92E5-1C0D32E81F9C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B342ED6-BFA5-4CA9-B291-2CC11252B6B2}"/>
              </a:ext>
            </a:extLst>
          </p:cNvPr>
          <p:cNvGrpSpPr/>
          <p:nvPr/>
        </p:nvGrpSpPr>
        <p:grpSpPr>
          <a:xfrm>
            <a:off x="8659126" y="2771233"/>
            <a:ext cx="986050" cy="1104625"/>
            <a:chOff x="5854170" y="2482852"/>
            <a:chExt cx="986050" cy="1104625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1F509FD-06A9-43EE-B0FE-D4065CCEE1A4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50" name="iconfont-11673-5560682">
              <a:extLst>
                <a:ext uri="{FF2B5EF4-FFF2-40B4-BE49-F238E27FC236}">
                  <a16:creationId xmlns:a16="http://schemas.microsoft.com/office/drawing/2014/main" id="{AB1AC600-D758-4CF0-AE33-C524569BD20B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95F9E4A-6FE2-46AE-ADAC-3A8466EDD801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2" name="箭头: 下 51">
            <a:extLst>
              <a:ext uri="{FF2B5EF4-FFF2-40B4-BE49-F238E27FC236}">
                <a16:creationId xmlns:a16="http://schemas.microsoft.com/office/drawing/2014/main" id="{00DDEAF1-D454-4300-B3DF-53E10D53D8B9}"/>
              </a:ext>
            </a:extLst>
          </p:cNvPr>
          <p:cNvSpPr/>
          <p:nvPr/>
        </p:nvSpPr>
        <p:spPr>
          <a:xfrm>
            <a:off x="7771853" y="4302185"/>
            <a:ext cx="1402478" cy="664926"/>
          </a:xfrm>
          <a:prstGeom prst="downArrow">
            <a:avLst>
              <a:gd name="adj1" fmla="val 37496"/>
              <a:gd name="adj2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iconfont-11673-5560682">
            <a:extLst>
              <a:ext uri="{FF2B5EF4-FFF2-40B4-BE49-F238E27FC236}">
                <a16:creationId xmlns:a16="http://schemas.microsoft.com/office/drawing/2014/main" id="{788D3752-FBD4-431B-8D01-F99984004D95}"/>
              </a:ext>
            </a:extLst>
          </p:cNvPr>
          <p:cNvSpPr/>
          <p:nvPr/>
        </p:nvSpPr>
        <p:spPr>
          <a:xfrm>
            <a:off x="8213167" y="5201999"/>
            <a:ext cx="519851" cy="494527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2514B8F-1726-4994-9BFE-47682FD0BD2F}"/>
              </a:ext>
            </a:extLst>
          </p:cNvPr>
          <p:cNvSpPr txBox="1"/>
          <p:nvPr/>
        </p:nvSpPr>
        <p:spPr>
          <a:xfrm>
            <a:off x="7984476" y="5777505"/>
            <a:ext cx="977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7EC0BC8-7A60-4727-B8B5-A50EFE913C92}"/>
              </a:ext>
            </a:extLst>
          </p:cNvPr>
          <p:cNvSpPr txBox="1"/>
          <p:nvPr/>
        </p:nvSpPr>
        <p:spPr>
          <a:xfrm>
            <a:off x="9174331" y="450217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聚合所有结果，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重新排序选取前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DB484A8D-6B5A-41DA-B03E-32A6119952D9}"/>
              </a:ext>
            </a:extLst>
          </p:cNvPr>
          <p:cNvSpPr txBox="1">
            <a:spLocks/>
          </p:cNvSpPr>
          <p:nvPr/>
        </p:nvSpPr>
        <p:spPr>
          <a:xfrm>
            <a:off x="710880" y="2140219"/>
            <a:ext cx="4463599" cy="2456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首先在每个数据分片上都排序并查询前</a:t>
            </a:r>
            <a:r>
              <a:rPr lang="en-US" altLang="zh-CN"/>
              <a:t>1000</a:t>
            </a:r>
            <a:r>
              <a:rPr lang="zh-CN" altLang="en-US"/>
              <a:t>条文档。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然后将所有节点的结果聚合，在内存中重新排序选出前</a:t>
            </a:r>
            <a:r>
              <a:rPr lang="en-US" altLang="zh-CN"/>
              <a:t>1000</a:t>
            </a:r>
            <a:r>
              <a:rPr lang="zh-CN" altLang="en-US"/>
              <a:t>条文档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最后从这</a:t>
            </a:r>
            <a:r>
              <a:rPr lang="en-US" altLang="zh-CN"/>
              <a:t>1000</a:t>
            </a:r>
            <a:r>
              <a:rPr lang="zh-CN" altLang="en-US"/>
              <a:t>条中，选取从</a:t>
            </a:r>
            <a:r>
              <a:rPr lang="en-US" altLang="zh-CN"/>
              <a:t>990</a:t>
            </a:r>
            <a:r>
              <a:rPr lang="zh-CN" altLang="en-US"/>
              <a:t>开始的</a:t>
            </a:r>
            <a:r>
              <a:rPr lang="en-US" altLang="zh-CN"/>
              <a:t>10</a:t>
            </a:r>
            <a:r>
              <a:rPr lang="zh-CN" altLang="en-US"/>
              <a:t>条文档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0" name="文本占位符 3">
            <a:extLst>
              <a:ext uri="{FF2B5EF4-FFF2-40B4-BE49-F238E27FC236}">
                <a16:creationId xmlns:a16="http://schemas.microsoft.com/office/drawing/2014/main" id="{5C694B02-34B2-4D47-B595-34325346A65E}"/>
              </a:ext>
            </a:extLst>
          </p:cNvPr>
          <p:cNvSpPr txBox="1">
            <a:spLocks/>
          </p:cNvSpPr>
          <p:nvPr/>
        </p:nvSpPr>
        <p:spPr>
          <a:xfrm>
            <a:off x="710880" y="4733008"/>
            <a:ext cx="4463599" cy="1563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如果搜索页数过深，或者结果集（</a:t>
            </a:r>
            <a:r>
              <a:rPr lang="en-US" altLang="zh-CN"/>
              <a:t>from + size</a:t>
            </a:r>
            <a:r>
              <a:rPr lang="zh-CN" altLang="en-US"/>
              <a:t>）越大，对内存和</a:t>
            </a:r>
            <a:r>
              <a:rPr lang="en-US" altLang="zh-CN"/>
              <a:t>CPU</a:t>
            </a:r>
            <a:r>
              <a:rPr lang="zh-CN" altLang="en-US"/>
              <a:t>的消耗也越高。因此</a:t>
            </a:r>
            <a:r>
              <a:rPr lang="en-US" altLang="zh-CN"/>
              <a:t>ES</a:t>
            </a:r>
            <a:r>
              <a:rPr lang="zh-CN" altLang="en-US"/>
              <a:t>设定结果集查询的上限是</a:t>
            </a:r>
            <a:r>
              <a:rPr lang="en-US" altLang="zh-CN"/>
              <a:t>10000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6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深度分页解决方案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94070"/>
          </a:xfrm>
        </p:spPr>
        <p:txBody>
          <a:bodyPr/>
          <a:lstStyle/>
          <a:p>
            <a:r>
              <a:rPr lang="zh-CN" altLang="en-US"/>
              <a:t>针对深度分页，</a:t>
            </a:r>
            <a:r>
              <a:rPr lang="en-US" altLang="zh-CN"/>
              <a:t>ES</a:t>
            </a:r>
            <a:r>
              <a:rPr lang="zh-CN" altLang="en-US"/>
              <a:t>提供了两种解决方案，</a:t>
            </a:r>
            <a:r>
              <a:rPr lang="zh-CN" altLang="en-US">
                <a:hlinkClick r:id="rId3"/>
              </a:rPr>
              <a:t>官方文档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 after</a:t>
            </a:r>
            <a:r>
              <a:rPr lang="zh-CN" altLang="en-US"/>
              <a:t>：分页时需要排序，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原理是从上一次的排序值开始，查询下一页数据。官方</a:t>
            </a:r>
            <a:r>
              <a:rPr lang="zh-CN" altLang="en-US"/>
              <a:t>推荐使用的方式。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scroll</a:t>
            </a:r>
            <a:r>
              <a:rPr lang="zh-CN" altLang="en-US"/>
              <a:t>：原理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将排序数据形成快照，保存在内存。</a:t>
            </a:r>
            <a:r>
              <a:rPr lang="zh-CN" altLang="en-US"/>
              <a:t>官方已经不推荐使用。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2965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E92337-1A81-406A-B851-8CE9ADF5D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from + size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缺点：深度分页问题，默认查询上限（</a:t>
            </a:r>
            <a:r>
              <a:rPr lang="en-US" altLang="zh-CN" sz="1400"/>
              <a:t>from + size</a:t>
            </a:r>
            <a:r>
              <a:rPr lang="zh-CN" altLang="en-US" sz="1400"/>
              <a:t>）是</a:t>
            </a:r>
            <a:r>
              <a:rPr lang="en-US" altLang="zh-CN" sz="1400"/>
              <a:t>10000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场景：百度、京东、谷歌、淘宝这样的随机翻页搜索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after search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缺点：只能向后逐页查询，不支持随机翻页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场景：没有随机翻页需求的搜索，例如手机向下滚动翻页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scroll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zh-CN" altLang="en-US" sz="1400"/>
              <a:t>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缺点：会有额外内存消耗，并且搜索结果是非实时的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场景：海量数据的获取和迁移。从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ES7.1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开始不推荐，建议用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after search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方案。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E08223-1268-496E-A68E-562D88AB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  <a:r>
              <a:rPr lang="en-US" altLang="zh-CN"/>
              <a:t>-</a:t>
            </a:r>
            <a:r>
              <a:rPr lang="zh-CN" altLang="en-US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218362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高亮：就是在搜索结果中把搜索关键字突出显示。</a:t>
            </a:r>
            <a:endParaRPr lang="en-US" altLang="zh-CN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0312A95-AF35-4965-B5FC-FD8C3A464B11}"/>
              </a:ext>
            </a:extLst>
          </p:cNvPr>
          <p:cNvSpPr txBox="1">
            <a:spLocks/>
          </p:cNvSpPr>
          <p:nvPr/>
        </p:nvSpPr>
        <p:spPr>
          <a:xfrm>
            <a:off x="710880" y="2029230"/>
            <a:ext cx="5092847" cy="1570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原理是这样的：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将搜索结果中的关键字用标签标记出来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在页面中给标签添加</a:t>
            </a:r>
            <a:r>
              <a:rPr lang="en-US" altLang="zh-CN" sz="1400"/>
              <a:t>css</a:t>
            </a:r>
            <a:r>
              <a:rPr lang="zh-CN" altLang="en-US" sz="1400"/>
              <a:t>样式</a:t>
            </a:r>
            <a:endParaRPr lang="en-US" altLang="zh-CN" sz="1400"/>
          </a:p>
          <a:p>
            <a:r>
              <a:rPr lang="zh-CN" altLang="en-US" sz="1400"/>
              <a:t>语法：</a:t>
            </a:r>
            <a:endParaRPr lang="en-US" altLang="zh-CN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E84206-8498-4A8B-90C6-DFFEFB7D833B}"/>
              </a:ext>
            </a:extLst>
          </p:cNvPr>
          <p:cNvSpPr txBox="1"/>
          <p:nvPr/>
        </p:nvSpPr>
        <p:spPr>
          <a:xfrm>
            <a:off x="710880" y="3599299"/>
            <a:ext cx="5092847" cy="30469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"TEXT"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指定要高亮的字段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"pre_tags"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"&lt;em&gt;"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 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用来标记高亮字段的前置标签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"post_tags"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"&lt;/em&gt;"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用来标记高亮字段的后置标签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E78816-CFAA-437E-9484-C53CFBFA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54" y="2029230"/>
            <a:ext cx="5322466" cy="4405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50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E92337-1A81-406A-B851-8CE9ADF5D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prstClr val="black"/>
                </a:solidFill>
              </a:rPr>
              <a:t>搜索结果处理整体语法：</a:t>
            </a: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E08223-1268-496E-A68E-562D88AB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AFCDA-AFC8-4341-AB8C-9921B51982BD}"/>
              </a:ext>
            </a:extLst>
          </p:cNvPr>
          <p:cNvSpPr txBox="1"/>
          <p:nvPr/>
        </p:nvSpPr>
        <p:spPr>
          <a:xfrm>
            <a:off x="5126584" y="1463040"/>
            <a:ext cx="609391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分页开始的位置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期望获取的文档总数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普通排序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距离排序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"31.040699,121.618075"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高亮字段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"pre_tags"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用来标记高亮字段的前置标签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"post_tags"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"&lt;/em&gt;"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用来标记高亮字段的后置标签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24954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F780F-CC0A-4368-9266-E3C33060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60D4-97C7-431A-B621-D1671F24F1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369106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match</a:t>
            </a:r>
            <a:r>
              <a:rPr lang="zh-CN" altLang="en-US"/>
              <a:t>查询</a:t>
            </a:r>
            <a:endParaRPr lang="en-US" altLang="zh-CN"/>
          </a:p>
          <a:p>
            <a:r>
              <a:rPr lang="zh-CN" altLang="en-US"/>
              <a:t>精确查询</a:t>
            </a:r>
            <a:endParaRPr lang="en-US" altLang="zh-CN"/>
          </a:p>
          <a:p>
            <a:r>
              <a:rPr lang="zh-CN" altLang="en-US"/>
              <a:t>复合查询</a:t>
            </a:r>
            <a:endParaRPr lang="en-US" altLang="zh-CN"/>
          </a:p>
          <a:p>
            <a:r>
              <a:rPr lang="zh-CN" altLang="en-US"/>
              <a:t>排序、分页、高亮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A3E31-A48E-4DB7-9032-482940D91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5714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我们通过</a:t>
            </a:r>
            <a:r>
              <a:rPr lang="en-US" altLang="zh-CN"/>
              <a:t>match_all</a:t>
            </a:r>
            <a:r>
              <a:rPr lang="zh-CN" altLang="en-US"/>
              <a:t>来演示下基本的</a:t>
            </a:r>
            <a:r>
              <a:rPr lang="en-US" altLang="zh-CN"/>
              <a:t>API</a:t>
            </a:r>
            <a:r>
              <a:rPr lang="zh-CN" altLang="en-US"/>
              <a:t>，先看请求</a:t>
            </a:r>
            <a:r>
              <a:rPr lang="en-US" altLang="zh-CN"/>
              <a:t>DSL</a:t>
            </a:r>
            <a:r>
              <a:rPr lang="zh-CN" altLang="en-US"/>
              <a:t>的组织：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31FD4-21E6-4EFD-806F-D0988DA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51686"/>
            <a:ext cx="7221812" cy="310912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Request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 request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组织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DSL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.query(QueryBuilders.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matchAllQuery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发送请求，得到响应结果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SearchResponse response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.search(request, RequestOptions.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i="1">
                <a:solidFill>
                  <a:srgbClr val="808080"/>
                </a:solidFill>
                <a:latin typeface="Source Code Pro" panose="020B0509030403020204" pitchFamily="49" charset="0"/>
              </a:rPr>
              <a:t>// ...</a:t>
            </a:r>
            <a:r>
              <a:rPr lang="zh-CN" altLang="en-US" sz="1200" i="1">
                <a:solidFill>
                  <a:srgbClr val="808080"/>
                </a:solidFill>
                <a:latin typeface="Source Code Pro" panose="020B0509030403020204" pitchFamily="49" charset="0"/>
              </a:rPr>
              <a:t>解析响应结果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1B1028-1A72-46C1-B29F-28B15590728D}"/>
              </a:ext>
            </a:extLst>
          </p:cNvPr>
          <p:cNvSpPr txBox="1"/>
          <p:nvPr/>
        </p:nvSpPr>
        <p:spPr>
          <a:xfrm>
            <a:off x="8809359" y="2619658"/>
            <a:ext cx="2625373" cy="17251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490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/indexName/_search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DEE246-6D53-4B47-81D0-8E81ACEC8F5D}"/>
              </a:ext>
            </a:extLst>
          </p:cNvPr>
          <p:cNvSpPr/>
          <p:nvPr/>
        </p:nvSpPr>
        <p:spPr>
          <a:xfrm>
            <a:off x="1089764" y="3031643"/>
            <a:ext cx="5711869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BD3802-E3CA-4D3A-9C9E-522C7E962F7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6801633" y="2809013"/>
            <a:ext cx="2141949" cy="379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351DB9B-98C0-4C1C-98D3-EF328E977E05}"/>
              </a:ext>
            </a:extLst>
          </p:cNvPr>
          <p:cNvSpPr/>
          <p:nvPr/>
        </p:nvSpPr>
        <p:spPr>
          <a:xfrm>
            <a:off x="1089763" y="3861394"/>
            <a:ext cx="5711869" cy="294434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8931F9-BB24-4034-9115-38778089C565}"/>
              </a:ext>
            </a:extLst>
          </p:cNvPr>
          <p:cNvSpPr/>
          <p:nvPr/>
        </p:nvSpPr>
        <p:spPr>
          <a:xfrm>
            <a:off x="8943582" y="2657236"/>
            <a:ext cx="2179529" cy="30355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18FFA7-E72A-4E1F-8C43-B1D0CD3B9381}"/>
              </a:ext>
            </a:extLst>
          </p:cNvPr>
          <p:cNvSpPr/>
          <p:nvPr/>
        </p:nvSpPr>
        <p:spPr>
          <a:xfrm>
            <a:off x="8943583" y="3231714"/>
            <a:ext cx="2179527" cy="801667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44AA1C-089A-4462-8500-9478CFB7C2A6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801632" y="3632548"/>
            <a:ext cx="2141951" cy="376063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6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3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我们通过</a:t>
            </a:r>
            <a:r>
              <a:rPr lang="en-US" altLang="zh-CN"/>
              <a:t>match_all</a:t>
            </a:r>
            <a:r>
              <a:rPr lang="zh-CN" altLang="en-US"/>
              <a:t>来演示下基本的</a:t>
            </a:r>
            <a:r>
              <a:rPr lang="en-US" altLang="zh-CN"/>
              <a:t>API</a:t>
            </a:r>
            <a:r>
              <a:rPr lang="zh-CN" altLang="en-US"/>
              <a:t>，再看结果的解析：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31FD4-21E6-4EFD-806F-D0988DA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15132"/>
            <a:ext cx="7221812" cy="44941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2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en-US" altLang="zh-CN" sz="1200" i="1">
                <a:solidFill>
                  <a:srgbClr val="808080"/>
                </a:solidFill>
                <a:latin typeface="Source Code Pro" panose="020B0509030403020204" pitchFamily="49" charset="0"/>
              </a:rPr>
              <a:t>... </a:t>
            </a:r>
            <a:r>
              <a:rPr lang="zh-CN" altLang="en-US" sz="1200" i="1">
                <a:solidFill>
                  <a:srgbClr val="808080"/>
                </a:solidFill>
                <a:latin typeface="Source Code Pro" panose="020B0509030403020204" pitchFamily="49" charset="0"/>
              </a:rPr>
              <a:t>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解析结果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SearchHits searchHits = response.getHits();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查询的总条数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total = searchHits.getTotalHits().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查询的结果数组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SearchHit[] hits = searchHits.getHits();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(SearchHit hit : hits)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hit.getSourceAsString();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.println(json);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761414-1D7C-4F14-AFE4-6280B1FC2164}"/>
              </a:ext>
            </a:extLst>
          </p:cNvPr>
          <p:cNvSpPr txBox="1"/>
          <p:nvPr/>
        </p:nvSpPr>
        <p:spPr>
          <a:xfrm>
            <a:off x="8587607" y="1268933"/>
            <a:ext cx="3009963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"value"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"relation"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"eq"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"max_score"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"heima"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"Java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讲师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赵云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  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...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BAA104-F2BF-458B-9ED8-6735EC8D7370}"/>
              </a:ext>
            </a:extLst>
          </p:cNvPr>
          <p:cNvSpPr/>
          <p:nvPr/>
        </p:nvSpPr>
        <p:spPr>
          <a:xfrm>
            <a:off x="1122708" y="3274356"/>
            <a:ext cx="5711869" cy="302659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908D07-5ADC-4C0D-8A48-438549BBE46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834577" y="2089661"/>
            <a:ext cx="1896064" cy="1336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4B84BE4-B439-4921-BE1D-FD36FC6B50FD}"/>
              </a:ext>
            </a:extLst>
          </p:cNvPr>
          <p:cNvSpPr/>
          <p:nvPr/>
        </p:nvSpPr>
        <p:spPr>
          <a:xfrm>
            <a:off x="8730641" y="1947135"/>
            <a:ext cx="2805830" cy="442139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1511B6-FD0D-44F3-A562-72BD950C28F1}"/>
              </a:ext>
            </a:extLst>
          </p:cNvPr>
          <p:cNvSpPr/>
          <p:nvPr/>
        </p:nvSpPr>
        <p:spPr>
          <a:xfrm>
            <a:off x="8881718" y="2219903"/>
            <a:ext cx="2541253" cy="84392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B7A1A4-3C97-449E-8CF8-722B419E8E19}"/>
              </a:ext>
            </a:extLst>
          </p:cNvPr>
          <p:cNvSpPr/>
          <p:nvPr/>
        </p:nvSpPr>
        <p:spPr>
          <a:xfrm>
            <a:off x="1122708" y="3815298"/>
            <a:ext cx="5439457" cy="2874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00C65D-D1B3-42F1-9010-860DD4F14C6F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562165" y="2641866"/>
            <a:ext cx="2319553" cy="13171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351DB9B-98C0-4C1C-98D3-EF328E977E05}"/>
              </a:ext>
            </a:extLst>
          </p:cNvPr>
          <p:cNvSpPr/>
          <p:nvPr/>
        </p:nvSpPr>
        <p:spPr>
          <a:xfrm>
            <a:off x="1122707" y="4386099"/>
            <a:ext cx="5439457" cy="269848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09D8C1-A6CB-4A5E-A20B-4CDEDDB93832}"/>
              </a:ext>
            </a:extLst>
          </p:cNvPr>
          <p:cNvSpPr/>
          <p:nvPr/>
        </p:nvSpPr>
        <p:spPr>
          <a:xfrm>
            <a:off x="8880953" y="3274356"/>
            <a:ext cx="2542018" cy="2889776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B20D38F-7601-40DC-970E-F46DCC04440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562164" y="4521023"/>
            <a:ext cx="2318789" cy="198221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EBC5B46-9AFC-49B8-A390-62C7C450C373}"/>
              </a:ext>
            </a:extLst>
          </p:cNvPr>
          <p:cNvSpPr/>
          <p:nvPr/>
        </p:nvSpPr>
        <p:spPr>
          <a:xfrm>
            <a:off x="9256733" y="4615031"/>
            <a:ext cx="2066796" cy="845866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E9F0B65-F119-484C-970B-60B2E71F5632}"/>
              </a:ext>
            </a:extLst>
          </p:cNvPr>
          <p:cNvSpPr/>
          <p:nvPr/>
        </p:nvSpPr>
        <p:spPr>
          <a:xfrm>
            <a:off x="1122707" y="5202000"/>
            <a:ext cx="4973293" cy="269848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C7556A-6092-4F0E-8B0E-51B4322C09F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flipV="1">
            <a:off x="6096000" y="5037964"/>
            <a:ext cx="3160733" cy="298960"/>
          </a:xfrm>
          <a:prstGeom prst="straightConnector1">
            <a:avLst/>
          </a:prstGeom>
          <a:ln w="1270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8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5" grpId="0" animBg="1"/>
      <p:bldP spid="26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</a:t>
            </a:r>
            <a:r>
              <a:rPr lang="en-US" altLang="zh-CN"/>
              <a:t>DSL</a:t>
            </a:r>
            <a:r>
              <a:rPr lang="zh-CN" altLang="en-US"/>
              <a:t>是通过</a:t>
            </a:r>
            <a:r>
              <a:rPr lang="en-US" altLang="zh-CN"/>
              <a:t>HighLevelRestClient</a:t>
            </a:r>
            <a:r>
              <a:rPr lang="zh-CN" altLang="en-US"/>
              <a:t>中的</a:t>
            </a:r>
            <a:r>
              <a:rPr lang="en-US" altLang="zh-CN"/>
              <a:t>resource()</a:t>
            </a:r>
            <a:r>
              <a:rPr lang="zh-CN" altLang="en-US"/>
              <a:t>来实现的，其中包含了查询、排序、分页、高亮等所有功能：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982AC4-0B6A-4AF1-B711-F15F194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75" y="2120161"/>
            <a:ext cx="6477561" cy="4503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51055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中其中构建查询条件的核心部分是由一个名为</a:t>
            </a:r>
            <a:r>
              <a:rPr lang="en-US" altLang="zh-CN"/>
              <a:t>QueryBuilders</a:t>
            </a:r>
            <a:r>
              <a:rPr lang="zh-CN" altLang="en-US"/>
              <a:t>的工具类提供的，其中包含了各种查询方法：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64C51-7D60-43C3-A1E3-0F017A6F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4" y="2371921"/>
            <a:ext cx="5691114" cy="3402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358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/>
              <a:t>DSL Query</a:t>
            </a:r>
            <a:r>
              <a:rPr lang="zh-CN" altLang="en-US"/>
              <a:t>的分类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Elasticsearch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提供了基于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JSON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的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DSL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  <a:hlinkClick r:id="rId2"/>
              </a:rPr>
              <a:t>Domain Specific  Language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）来定义查询。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常见的查询类型包括：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查询所有：查询出所有数据，一般测试用。例如：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match_all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全文检索（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full text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）查询：利用分词器对用户输入内容分词，然后去倒排索引库中匹配。例如：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match_query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multi_match_query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精确查询：根据精确词条值查找数据，一般是查找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等类型字段。例如：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ids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地理（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geo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）查询：根据经纬度查询。例如：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）查询：复合查询可以将上述各种查询条件组合起来，合并查询条件。例如：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bool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function_score</a:t>
            </a:r>
          </a:p>
        </p:txBody>
      </p:sp>
    </p:spTree>
    <p:extLst>
      <p:ext uri="{BB962C8B-B14F-4D97-AF65-F5344CB8AC3E}">
        <p14:creationId xmlns:p14="http://schemas.microsoft.com/office/powerpoint/2010/main" val="311975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45A3B8-F4FC-4E0B-B3A2-8D2493A4C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查询的基本步骤是：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SearchRequest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准备</a:t>
            </a:r>
            <a:r>
              <a:rPr lang="en-US" altLang="zh-CN"/>
              <a:t>Request.source()</a:t>
            </a:r>
            <a:r>
              <a:rPr lang="zh-CN" altLang="en-US"/>
              <a:t>，也就是</a:t>
            </a:r>
            <a:r>
              <a:rPr lang="en-US" altLang="zh-CN"/>
              <a:t>DSL</a:t>
            </a:r>
            <a:r>
              <a:rPr lang="zh-CN" altLang="en-US"/>
              <a:t>。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QueryBuilders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来构建查询条件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Request.source() 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发送请求，得到结果</a:t>
            </a:r>
            <a:endParaRPr lang="en-US" altLang="zh-CN"/>
          </a:p>
          <a:p>
            <a:r>
              <a:rPr lang="zh-CN" altLang="en-US"/>
              <a:t>解析结果（参考</a:t>
            </a:r>
            <a:r>
              <a:rPr lang="en-US" altLang="zh-CN"/>
              <a:t>JSON</a:t>
            </a:r>
            <a:r>
              <a:rPr lang="zh-CN" altLang="en-US"/>
              <a:t>结果，从外到内，逐层解析）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479260-8236-4594-B05F-F4C031E5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</p:spTree>
    <p:extLst>
      <p:ext uri="{BB962C8B-B14F-4D97-AF65-F5344CB8AC3E}">
        <p14:creationId xmlns:p14="http://schemas.microsoft.com/office/powerpoint/2010/main" val="69920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86778"/>
          </a:xfrm>
        </p:spPr>
        <p:txBody>
          <a:bodyPr/>
          <a:lstStyle/>
          <a:p>
            <a:r>
              <a:rPr lang="zh-CN" altLang="en-US"/>
              <a:t>全文检索的</a:t>
            </a: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查询与</a:t>
            </a:r>
            <a:r>
              <a:rPr lang="en-US" altLang="zh-CN"/>
              <a:t>match_all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基本一致。差别是查询条件，也就是</a:t>
            </a:r>
            <a:r>
              <a:rPr lang="en-US" altLang="zh-CN"/>
              <a:t>query</a:t>
            </a:r>
            <a:r>
              <a:rPr lang="zh-CN" altLang="en-US"/>
              <a:t>的部分。</a:t>
            </a:r>
            <a:endParaRPr lang="en-US" altLang="zh-CN"/>
          </a:p>
          <a:p>
            <a:r>
              <a:rPr lang="zh-CN" altLang="en-US"/>
              <a:t>同样是利用</a:t>
            </a:r>
            <a:r>
              <a:rPr lang="en-US" altLang="zh-CN"/>
              <a:t>QueryBuilders</a:t>
            </a:r>
            <a:r>
              <a:rPr lang="zh-CN" altLang="en-US"/>
              <a:t>提供的方法：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752693"/>
            <a:ext cx="6702643" cy="1352614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单字段查询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all</a:t>
            </a:r>
            <a:r>
              <a:rPr lang="zh-CN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multiMatchQuery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"business"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E6C34-CEF5-4085-89E3-24F31E933849}"/>
              </a:ext>
            </a:extLst>
          </p:cNvPr>
          <p:cNvSpPr txBox="1"/>
          <p:nvPr/>
        </p:nvSpPr>
        <p:spPr>
          <a:xfrm>
            <a:off x="8179310" y="2099656"/>
            <a:ext cx="3230370" cy="45243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"match_all"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"multi_match"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91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精确查询常见的有</a:t>
            </a:r>
            <a:r>
              <a:rPr lang="en-US" altLang="zh-CN"/>
              <a:t>term</a:t>
            </a:r>
            <a:r>
              <a:rPr lang="zh-CN" altLang="en-US"/>
              <a:t>查询和</a:t>
            </a:r>
            <a:r>
              <a:rPr lang="en-US" altLang="zh-CN"/>
              <a:t>range</a:t>
            </a:r>
            <a:r>
              <a:rPr lang="zh-CN" altLang="en-US"/>
              <a:t>查询，同样利用</a:t>
            </a:r>
            <a:r>
              <a:rPr lang="en-US" altLang="zh-CN"/>
              <a:t>QueryBuilders</a:t>
            </a:r>
            <a:r>
              <a:rPr lang="zh-CN" altLang="en-US"/>
              <a:t>实现：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74111"/>
            <a:ext cx="5994720" cy="134972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词条查询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city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杭州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范围查询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rangeQuery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).gte(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).lte(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15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417E1A-4FDF-49C4-871C-DC6AE997FBC4}"/>
              </a:ext>
            </a:extLst>
          </p:cNvPr>
          <p:cNvSpPr txBox="1"/>
          <p:nvPr/>
        </p:nvSpPr>
        <p:spPr>
          <a:xfrm>
            <a:off x="6876666" y="2131232"/>
            <a:ext cx="4604454" cy="353943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杭州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03076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  <a:r>
              <a:rPr lang="en-US" altLang="zh-CN"/>
              <a:t>-boolean query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精确查询常见的有</a:t>
            </a:r>
            <a:r>
              <a:rPr lang="en-US" altLang="zh-CN"/>
              <a:t>term</a:t>
            </a:r>
            <a:r>
              <a:rPr lang="zh-CN" altLang="en-US"/>
              <a:t>查询和</a:t>
            </a:r>
            <a:r>
              <a:rPr lang="en-US" altLang="zh-CN"/>
              <a:t>range</a:t>
            </a:r>
            <a:r>
              <a:rPr lang="zh-CN" altLang="en-US"/>
              <a:t>查询，同样利用</a:t>
            </a:r>
            <a:r>
              <a:rPr lang="en-US" altLang="zh-CN"/>
              <a:t>QueryBuilders</a:t>
            </a:r>
            <a:r>
              <a:rPr lang="zh-CN" altLang="en-US"/>
              <a:t>实现：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417E1A-4FDF-49C4-871C-DC6AE997FBC4}"/>
              </a:ext>
            </a:extLst>
          </p:cNvPr>
          <p:cNvSpPr txBox="1"/>
          <p:nvPr/>
        </p:nvSpPr>
        <p:spPr>
          <a:xfrm>
            <a:off x="7796981" y="2431520"/>
            <a:ext cx="3684139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杭州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250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9C5F21-F580-4684-91F8-66F78488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425224"/>
            <a:ext cx="5975055" cy="172412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创建布尔查询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BoolQueryBuilder boolQuery = 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must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boolQuery.must(QueryBuilders.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杭州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filter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boolQuery.filter(QueryBuilders.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rangeQuery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).lte(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250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1132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45A3B8-F4FC-4E0B-B3A2-8D2493A4C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要构建查询条件，只要记住一个类：</a:t>
            </a:r>
            <a:r>
              <a:rPr lang="en-US" altLang="zh-CN"/>
              <a:t>QueryBuilders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479260-8236-4594-B05F-F4C031E5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</p:spTree>
    <p:extLst>
      <p:ext uri="{BB962C8B-B14F-4D97-AF65-F5344CB8AC3E}">
        <p14:creationId xmlns:p14="http://schemas.microsoft.com/office/powerpoint/2010/main" val="163695847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排序和分页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搜索结果的排序和分页是与</a:t>
            </a:r>
            <a:r>
              <a:rPr lang="en-US" altLang="zh-CN"/>
              <a:t>query</a:t>
            </a:r>
            <a:r>
              <a:rPr lang="zh-CN" altLang="en-US"/>
              <a:t>同级的参数，对应的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371921"/>
            <a:ext cx="6291804" cy="211852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query(QueryBuilders.matchAllQuery())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分页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request.source().from(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).size(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80D932-20A5-4042-AA51-12E1F66135DB}"/>
              </a:ext>
            </a:extLst>
          </p:cNvPr>
          <p:cNvSpPr txBox="1"/>
          <p:nvPr/>
        </p:nvSpPr>
        <p:spPr>
          <a:xfrm>
            <a:off x="8256607" y="2371921"/>
            <a:ext cx="3224513" cy="295779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/indexName/_search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"desc"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C839FA-4D57-43FF-A03A-B012CA241CE5}"/>
              </a:ext>
            </a:extLst>
          </p:cNvPr>
          <p:cNvSpPr/>
          <p:nvPr/>
        </p:nvSpPr>
        <p:spPr>
          <a:xfrm>
            <a:off x="745605" y="3307466"/>
            <a:ext cx="3386558" cy="24306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6549AB-CC00-40F2-BF74-27A26A002F3D}"/>
              </a:ext>
            </a:extLst>
          </p:cNvPr>
          <p:cNvSpPr/>
          <p:nvPr/>
        </p:nvSpPr>
        <p:spPr>
          <a:xfrm>
            <a:off x="8510594" y="3500134"/>
            <a:ext cx="971306" cy="4567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754F7-0DFC-40C0-B424-7E4FD734979D}"/>
              </a:ext>
            </a:extLst>
          </p:cNvPr>
          <p:cNvSpPr/>
          <p:nvPr/>
        </p:nvSpPr>
        <p:spPr>
          <a:xfrm>
            <a:off x="745605" y="3824049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6B616D-67B7-42D9-A8CD-F1B4F9E57605}"/>
              </a:ext>
            </a:extLst>
          </p:cNvPr>
          <p:cNvSpPr/>
          <p:nvPr/>
        </p:nvSpPr>
        <p:spPr>
          <a:xfrm>
            <a:off x="8574889" y="4158186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945E6-4CBA-458C-BF12-085E5701AFF7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4132163" y="3429000"/>
            <a:ext cx="4378431" cy="29949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34D7BB-186C-46A1-8F2B-BD2D72B7B6D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058137" y="3945583"/>
            <a:ext cx="3516752" cy="54486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809272C-95C1-4DA4-A5A6-FF0AF4B20DC8}"/>
              </a:ext>
            </a:extLst>
          </p:cNvPr>
          <p:cNvSpPr/>
          <p:nvPr/>
        </p:nvSpPr>
        <p:spPr>
          <a:xfrm>
            <a:off x="710880" y="3018503"/>
            <a:ext cx="6049986" cy="1297858"/>
          </a:xfrm>
          <a:prstGeom prst="rect">
            <a:avLst/>
          </a:prstGeom>
          <a:solidFill>
            <a:srgbClr val="F8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3" grpId="0" animBg="1"/>
      <p:bldP spid="1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D0B18F4-CBD8-4E2C-B49F-573C2AC4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33" y="2874640"/>
            <a:ext cx="5253361" cy="156004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request.source().highlighter(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HighlightBuilder()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.field(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是否需要与查询字段匹配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.requireFieldMatch(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4E1CE4-2C9C-4FFE-AD86-B586548FEB04}"/>
              </a:ext>
            </a:extLst>
          </p:cNvPr>
          <p:cNvSpPr txBox="1"/>
          <p:nvPr/>
        </p:nvSpPr>
        <p:spPr>
          <a:xfrm>
            <a:off x="7794502" y="2069390"/>
            <a:ext cx="3686618" cy="421814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"require_field_match"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"false"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</a:t>
            </a:r>
            <a:r>
              <a:rPr lang="en-US" altLang="zh-CN"/>
              <a:t>API</a:t>
            </a:r>
            <a:r>
              <a:rPr lang="zh-CN" altLang="en-US"/>
              <a:t>包括请求</a:t>
            </a:r>
            <a:r>
              <a:rPr lang="en-US" altLang="zh-CN"/>
              <a:t>DSL</a:t>
            </a:r>
            <a:r>
              <a:rPr lang="zh-CN" altLang="en-US"/>
              <a:t>构建和结果解析两部分。我们先看请求的</a:t>
            </a:r>
            <a:r>
              <a:rPr lang="en-US" altLang="zh-CN"/>
              <a:t>DSL</a:t>
            </a:r>
            <a:r>
              <a:rPr lang="zh-CN" altLang="en-US"/>
              <a:t>构建：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C839FA-4D57-43FF-A03A-B012CA241CE5}"/>
              </a:ext>
            </a:extLst>
          </p:cNvPr>
          <p:cNvSpPr/>
          <p:nvPr/>
        </p:nvSpPr>
        <p:spPr>
          <a:xfrm>
            <a:off x="1412110" y="3227172"/>
            <a:ext cx="2609283" cy="9512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6549AB-CC00-40F2-BF74-27A26A002F3D}"/>
              </a:ext>
            </a:extLst>
          </p:cNvPr>
          <p:cNvSpPr/>
          <p:nvPr/>
        </p:nvSpPr>
        <p:spPr>
          <a:xfrm>
            <a:off x="8186622" y="4611329"/>
            <a:ext cx="3223058" cy="81607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945E6-4CBA-458C-BF12-085E5701AFF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021393" y="3702817"/>
            <a:ext cx="4165229" cy="131655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高亮结果解析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高亮的结果处理相对比较麻烦：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56" y="2271236"/>
            <a:ext cx="6291804" cy="421711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HotelDoc hotelDoc = JSON.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(hit.getSourceAsString(), HotelDoc.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处理高亮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Map&lt;String, HighlightField&gt; highlightFields = hit.getHighlightFields();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(!CollectionUtils.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(highlightFields))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获取高亮字段结果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HighlightField highlightField = highlightFields.get(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(highlightField 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取出高亮结果数组中的第一个，就是酒店名称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highlightField.getFragments()[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hotelDoc.setName(name);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80D932-20A5-4042-AA51-12E1F66135DB}"/>
              </a:ext>
            </a:extLst>
          </p:cNvPr>
          <p:cNvSpPr txBox="1"/>
          <p:nvPr/>
        </p:nvSpPr>
        <p:spPr>
          <a:xfrm>
            <a:off x="7699578" y="1626050"/>
            <a:ext cx="3860148" cy="4730590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"339952837"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2.8947515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339952837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"39.73167, 116.132482"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"pic"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"t0.jpg"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&lt;/em&gt;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C839FA-4D57-43FF-A03A-B012CA241CE5}"/>
              </a:ext>
            </a:extLst>
          </p:cNvPr>
          <p:cNvSpPr/>
          <p:nvPr/>
        </p:nvSpPr>
        <p:spPr>
          <a:xfrm>
            <a:off x="654783" y="2664477"/>
            <a:ext cx="5746015" cy="4774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6549AB-CC00-40F2-BF74-27A26A002F3D}"/>
              </a:ext>
            </a:extLst>
          </p:cNvPr>
          <p:cNvSpPr/>
          <p:nvPr/>
        </p:nvSpPr>
        <p:spPr>
          <a:xfrm>
            <a:off x="7943917" y="2770990"/>
            <a:ext cx="3537204" cy="207953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754F7-0DFC-40C0-B424-7E4FD734979D}"/>
              </a:ext>
            </a:extLst>
          </p:cNvPr>
          <p:cNvSpPr/>
          <p:nvPr/>
        </p:nvSpPr>
        <p:spPr>
          <a:xfrm>
            <a:off x="651887" y="3494275"/>
            <a:ext cx="4659773" cy="47741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6B616D-67B7-42D9-A8CD-F1B4F9E57605}"/>
              </a:ext>
            </a:extLst>
          </p:cNvPr>
          <p:cNvSpPr/>
          <p:nvPr/>
        </p:nvSpPr>
        <p:spPr>
          <a:xfrm>
            <a:off x="7943916" y="4955459"/>
            <a:ext cx="3537203" cy="142892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497043-20B7-48DF-B40F-20F22C646D97}"/>
              </a:ext>
            </a:extLst>
          </p:cNvPr>
          <p:cNvSpPr/>
          <p:nvPr/>
        </p:nvSpPr>
        <p:spPr>
          <a:xfrm>
            <a:off x="952210" y="4564773"/>
            <a:ext cx="5760813" cy="273445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C0508C-B7E6-4205-96D4-692C9ECBDEF1}"/>
              </a:ext>
            </a:extLst>
          </p:cNvPr>
          <p:cNvSpPr/>
          <p:nvPr/>
        </p:nvSpPr>
        <p:spPr>
          <a:xfrm>
            <a:off x="8101070" y="5197987"/>
            <a:ext cx="3207396" cy="877766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945E6-4CBA-458C-BF12-085E5701AFF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400798" y="2786012"/>
            <a:ext cx="1543118" cy="11717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34D7BB-186C-46A1-8F2B-BD2D72B7B6D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311660" y="3732982"/>
            <a:ext cx="2573264" cy="12739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18103B-879C-4AD1-9C7B-694B7F4105C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3023" y="4701496"/>
            <a:ext cx="1388047" cy="524458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30CBB93-B61B-4F4E-BAE7-3B457EC81CBB}"/>
              </a:ext>
            </a:extLst>
          </p:cNvPr>
          <p:cNvSpPr/>
          <p:nvPr/>
        </p:nvSpPr>
        <p:spPr>
          <a:xfrm>
            <a:off x="1367678" y="5390440"/>
            <a:ext cx="5345345" cy="273445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6885C17-80D8-42CC-A32E-FB3041655C75}"/>
              </a:ext>
            </a:extLst>
          </p:cNvPr>
          <p:cNvSpPr/>
          <p:nvPr/>
        </p:nvSpPr>
        <p:spPr>
          <a:xfrm>
            <a:off x="8303054" y="5390440"/>
            <a:ext cx="2912814" cy="246430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124C2C-F612-4667-A64B-697609FA80A3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6713023" y="5513655"/>
            <a:ext cx="1590031" cy="135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4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 animBg="1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BFBCA4-C9B6-47D8-BA79-C51C92C7A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285777" cy="4511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所有搜索</a:t>
            </a:r>
            <a:r>
              <a:rPr lang="en-US" altLang="zh-CN"/>
              <a:t>DSL</a:t>
            </a:r>
            <a:r>
              <a:rPr lang="zh-CN" altLang="en-US"/>
              <a:t>的构建，记住一个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SearchRequest</a:t>
            </a:r>
            <a:r>
              <a:rPr lang="zh-CN" altLang="en-US"/>
              <a:t>的</a:t>
            </a:r>
            <a:r>
              <a:rPr lang="en-US" altLang="zh-CN"/>
              <a:t>source()</a:t>
            </a:r>
            <a:r>
              <a:rPr lang="zh-CN" altLang="en-US"/>
              <a:t>方法。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高亮结果解析是参考</a:t>
            </a:r>
            <a:r>
              <a:rPr lang="en-US" altLang="zh-CN"/>
              <a:t>JSON</a:t>
            </a:r>
            <a:r>
              <a:rPr lang="zh-CN" altLang="en-US"/>
              <a:t>结果，逐层解析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5A39E9-A355-458C-A309-B4D052C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r>
              <a:rPr lang="en-US" altLang="zh-CN"/>
              <a:t>-</a:t>
            </a:r>
            <a:r>
              <a:rPr lang="zh-CN" altLang="en-US"/>
              <a:t>结果处理</a:t>
            </a:r>
          </a:p>
        </p:txBody>
      </p:sp>
    </p:spTree>
    <p:extLst>
      <p:ext uri="{BB962C8B-B14F-4D97-AF65-F5344CB8AC3E}">
        <p14:creationId xmlns:p14="http://schemas.microsoft.com/office/powerpoint/2010/main" val="147569349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9C54F-C60E-472F-9FC8-13341B130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C147C-4C70-4E58-B6D1-2AA4DCD49C3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酒店搜索和分页</a:t>
            </a:r>
            <a:endParaRPr lang="en-US" altLang="zh-CN"/>
          </a:p>
          <a:p>
            <a:r>
              <a:rPr lang="zh-CN" altLang="en-US"/>
              <a:t>酒店结果过滤</a:t>
            </a:r>
            <a:endParaRPr lang="en-US" altLang="zh-CN"/>
          </a:p>
          <a:p>
            <a:r>
              <a:rPr lang="zh-CN" altLang="en-US"/>
              <a:t>我周边的酒店</a:t>
            </a:r>
            <a:endParaRPr lang="en-US" altLang="zh-CN"/>
          </a:p>
          <a:p>
            <a:r>
              <a:rPr lang="zh-CN" altLang="en-US"/>
              <a:t>酒店竞价排名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86C51-13EC-4CE1-8054-DF9A84E549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8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/>
              <a:t>DSL Query</a:t>
            </a:r>
            <a:r>
              <a:rPr lang="zh-CN" altLang="en-US" sz="1800"/>
              <a:t>基本语法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查询的基本语法如下：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31B3E9-3C55-4513-A10B-5E385074ED9A}"/>
              </a:ext>
            </a:extLst>
          </p:cNvPr>
          <p:cNvSpPr txBox="1"/>
          <p:nvPr/>
        </p:nvSpPr>
        <p:spPr>
          <a:xfrm>
            <a:off x="1229172" y="2254056"/>
            <a:ext cx="3692026" cy="212365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AD2B26"/>
                </a:solidFill>
                <a:effectLst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 /indexName/_search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</a:rPr>
              <a:t>查询类型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</a:rPr>
              <a:t>查询条件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600" b="0">
                <a:solidFill>
                  <a:srgbClr val="A31515"/>
                </a:solidFill>
                <a:effectLst/>
              </a:rPr>
              <a:t>条件值</a:t>
            </a:r>
            <a:r>
              <a:rPr lang="en-US" altLang="zh-CN" sz="1600" b="0">
                <a:solidFill>
                  <a:srgbClr val="A31515"/>
                </a:solidFill>
                <a:effectLst/>
              </a:rPr>
              <a:t>"</a:t>
            </a:r>
            <a:endParaRPr lang="zh-CN" altLang="en-US" sz="1600" b="0">
              <a:solidFill>
                <a:srgbClr val="000000"/>
              </a:solidFill>
              <a:effectLst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102F4-CDEA-4EC9-B203-549BF7FEDA09}"/>
              </a:ext>
            </a:extLst>
          </p:cNvPr>
          <p:cNvSpPr txBox="1"/>
          <p:nvPr/>
        </p:nvSpPr>
        <p:spPr>
          <a:xfrm>
            <a:off x="7270804" y="2254056"/>
            <a:ext cx="3692026" cy="206210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92D050"/>
                </a:solidFill>
                <a:effectLst/>
              </a:rPr>
              <a:t>// </a:t>
            </a:r>
            <a:r>
              <a:rPr lang="zh-CN" altLang="en-US" sz="1600" b="0">
                <a:solidFill>
                  <a:srgbClr val="92D050"/>
                </a:solidFill>
                <a:effectLst/>
              </a:rPr>
              <a:t>查询所有</a:t>
            </a:r>
            <a:endParaRPr lang="en-US" altLang="zh-CN" sz="1600" b="0">
              <a:solidFill>
                <a:srgbClr val="92D050"/>
              </a:solidFill>
              <a:effectLst/>
            </a:endParaRPr>
          </a:p>
          <a:p>
            <a:r>
              <a:rPr lang="en-US" altLang="zh-CN" sz="1600" b="0">
                <a:solidFill>
                  <a:srgbClr val="AD2B26"/>
                </a:solidFill>
                <a:effectLst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 /indexName/_search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"match_all"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   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4C28387-90C3-48FA-B485-CBAB103CBBFA}"/>
              </a:ext>
            </a:extLst>
          </p:cNvPr>
          <p:cNvSpPr/>
          <p:nvPr/>
        </p:nvSpPr>
        <p:spPr>
          <a:xfrm>
            <a:off x="5828824" y="2827370"/>
            <a:ext cx="613775" cy="977030"/>
          </a:xfrm>
          <a:prstGeom prst="rightArrow">
            <a:avLst/>
          </a:prstGeom>
          <a:gradFill flip="none" rotWithShape="1">
            <a:gsLst>
              <a:gs pos="0">
                <a:srgbClr val="FAFCF5"/>
              </a:gs>
              <a:gs pos="70000">
                <a:srgbClr val="F9FCF6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6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：实现黑马旅游的酒店搜索功能，完成关键字搜索和分页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我们课前提供的</a:t>
            </a:r>
            <a:r>
              <a:rPr lang="en-US" altLang="zh-CN"/>
              <a:t>hotel-demo</a:t>
            </a:r>
            <a:r>
              <a:rPr lang="zh-CN" altLang="en-US"/>
              <a:t>项目中，自带了前端页面，启动后可以看到：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先实现其中的关键字搜索功能，实现步骤如下：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定义实体类，接收前端请求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controller</a:t>
            </a:r>
            <a:r>
              <a:rPr lang="zh-CN" altLang="en-US"/>
              <a:t>接口，接收页面请求，调用</a:t>
            </a:r>
            <a:r>
              <a:rPr lang="en-US" altLang="zh-CN"/>
              <a:t>IHotelService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IHotelService</a:t>
            </a:r>
            <a:r>
              <a:rPr lang="zh-CN" altLang="en-US"/>
              <a:t>中的</a:t>
            </a:r>
            <a:r>
              <a:rPr lang="en-US" altLang="zh-CN"/>
              <a:t>search</a:t>
            </a:r>
            <a:r>
              <a:rPr lang="zh-CN" altLang="en-US"/>
              <a:t>方法，利用</a:t>
            </a:r>
            <a:r>
              <a:rPr lang="en-US" altLang="zh-CN"/>
              <a:t>match</a:t>
            </a:r>
            <a:r>
              <a:rPr lang="zh-CN" altLang="en-US"/>
              <a:t>查询实现根据关键字搜索酒店信息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8D18DE-3267-4483-BAE4-66DED138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4" y="2101890"/>
            <a:ext cx="8084601" cy="2224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8A6045-8043-4929-BCE9-88951FFE293A}"/>
              </a:ext>
            </a:extLst>
          </p:cNvPr>
          <p:cNvSpPr/>
          <p:nvPr/>
        </p:nvSpPr>
        <p:spPr>
          <a:xfrm>
            <a:off x="5024283" y="2340076"/>
            <a:ext cx="2694038" cy="403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7B63C9-39ED-416B-828E-85121ABC6682}"/>
              </a:ext>
            </a:extLst>
          </p:cNvPr>
          <p:cNvSpPr/>
          <p:nvPr/>
        </p:nvSpPr>
        <p:spPr>
          <a:xfrm>
            <a:off x="8445909" y="4068280"/>
            <a:ext cx="1789471" cy="257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9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A67-968B-491A-8C9C-24C9B57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3904-9A41-4E38-AB92-7EFB99F1D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：定义类，接收前端请求参数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36BAA-E4C0-4282-9B52-E1D3A40D4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格式如下：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CAF6D8-901F-4F29-8507-682FDE3A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169750"/>
            <a:ext cx="7801100" cy="231922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1765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A67-968B-491A-8C9C-24C9B57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3904-9A41-4E38-AB92-7EFB99F1D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：定义</a:t>
            </a:r>
            <a:r>
              <a:rPr lang="en-US" altLang="zh-CN"/>
              <a:t>controller</a:t>
            </a:r>
            <a:r>
              <a:rPr lang="zh-CN" altLang="en-US"/>
              <a:t>接口，接收前端请求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36BAA-E4C0-4282-9B52-E1D3A40D4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</a:t>
            </a:r>
            <a:r>
              <a:rPr lang="en-US" altLang="zh-CN"/>
              <a:t>HotelController</a:t>
            </a:r>
            <a:r>
              <a:rPr lang="zh-CN" altLang="en-US"/>
              <a:t>，声明查询接口，满足下列要求：</a:t>
            </a:r>
            <a:endParaRPr lang="en-US" altLang="zh-CN"/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请求路径：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/hotel/list</a:t>
            </a:r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请求参数：对象，类型为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RequestParam</a:t>
            </a:r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PageResult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，包含两个属性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total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：总条数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List&lt;HotelDoc&gt; hotels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：酒店数据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13698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A67-968B-491A-8C9C-24C9B57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3904-9A41-4E38-AB92-7EFB99F1D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：在</a:t>
            </a:r>
            <a:r>
              <a:rPr lang="en-US" altLang="zh-CN"/>
              <a:t>IHotelService</a:t>
            </a:r>
            <a:r>
              <a:rPr lang="zh-CN" altLang="en-US"/>
              <a:t>中定义一个方法，实现搜索功能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36BAA-E4C0-4282-9B52-E1D3A40D4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IHotelService</a:t>
            </a:r>
            <a:r>
              <a:rPr lang="zh-CN" altLang="en-US"/>
              <a:t>中定义一个方法，声明如下：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HotelService</a:t>
            </a:r>
            <a:r>
              <a:rPr lang="zh-CN" altLang="en-US"/>
              <a:t>中实现该方法，满足下列要求：</a:t>
            </a:r>
            <a:endParaRPr lang="en-US" altLang="zh-CN"/>
          </a:p>
          <a:p>
            <a:pPr marL="900000" lvl="1" indent="-342900"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match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查询，根据参数中的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字段，查询酒店信息并返回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利用参数中的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size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实现分页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10EB5E-D570-4BAC-9914-C9CF74A7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610" y="2119482"/>
            <a:ext cx="7801101" cy="138499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根据关键字搜索酒店信息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@param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params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请求参数对象，包含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用户输入的关键字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酒店文档列表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PageResult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 params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37611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</a:t>
            </a:r>
            <a:r>
              <a:rPr lang="zh-CN" altLang="en-US"/>
              <a:t>：添加品牌、城市、星级、价格等过滤功能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需求效果如图：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类，添加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city</a:t>
            </a:r>
            <a:r>
              <a:rPr lang="zh-CN" altLang="en-US"/>
              <a:t>、</a:t>
            </a:r>
            <a:r>
              <a:rPr lang="en-US" altLang="zh-CN"/>
              <a:t>starName</a:t>
            </a:r>
            <a:r>
              <a:rPr lang="zh-CN" altLang="en-US"/>
              <a:t>、</a:t>
            </a:r>
            <a:r>
              <a:rPr lang="en-US" altLang="zh-CN"/>
              <a:t>minPrice</a:t>
            </a:r>
            <a:r>
              <a:rPr lang="zh-CN" altLang="en-US"/>
              <a:t>、</a:t>
            </a:r>
            <a:r>
              <a:rPr lang="en-US" altLang="zh-CN"/>
              <a:t>maxPrice</a:t>
            </a:r>
            <a:r>
              <a:rPr lang="zh-CN" altLang="en-US"/>
              <a:t>等参数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方法的实现，在关键字搜索时，如果</a:t>
            </a:r>
            <a:r>
              <a:rPr lang="en-US" altLang="zh-CN"/>
              <a:t>brand</a:t>
            </a:r>
            <a:r>
              <a:rPr lang="zh-CN" altLang="en-US"/>
              <a:t>等参数存在，对其做过滤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26135-6369-4DA5-A817-8556B468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75" y="2194928"/>
            <a:ext cx="8575373" cy="2075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904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C82F-09F8-4CDD-B504-12A34B37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28CB6-3670-412C-B666-E97A6C2C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步骤一：拓展</a:t>
            </a:r>
            <a:r>
              <a:rPr lang="en-US" altLang="zh-CN"/>
              <a:t>IUserService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方法的参数列表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11DE6-65B7-4447-B69F-381DC4BD6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类，接收所有参数：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810735-2009-431E-B1CC-810E24CF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199702"/>
            <a:ext cx="7801100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brand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starName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city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minPrice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maxPrice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8961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C82F-09F8-4CDD-B504-12A34B37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28CB6-3670-412C-B666-E97A6C2C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步骤二：修改</a:t>
            </a:r>
            <a:r>
              <a:rPr lang="en-US" altLang="zh-CN"/>
              <a:t>search</a:t>
            </a:r>
            <a:r>
              <a:rPr lang="zh-CN" altLang="en-US"/>
              <a:t>方法，在</a:t>
            </a:r>
            <a:r>
              <a:rPr lang="en-US" altLang="zh-CN"/>
              <a:t>match</a:t>
            </a:r>
            <a:r>
              <a:rPr lang="zh-CN" altLang="en-US"/>
              <a:t>查询基础上添加过滤条件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11DE6-65B7-4447-B69F-381DC4BD6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过滤条件包括：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city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brand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starName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范围过滤</a:t>
            </a:r>
            <a:endParaRPr lang="en-US" altLang="zh-CN"/>
          </a:p>
          <a:p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多个条件之间是</a:t>
            </a:r>
            <a:r>
              <a:rPr lang="en-US" altLang="zh-CN"/>
              <a:t>AND</a:t>
            </a:r>
            <a:r>
              <a:rPr lang="zh-CN" altLang="en-US"/>
              <a:t>关系，组合多条件用</a:t>
            </a:r>
            <a:r>
              <a:rPr lang="en-US" altLang="zh-CN"/>
              <a:t>BooleanQuery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参数存在才需要过滤，做好非空判断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15267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</a:t>
            </a:r>
            <a:r>
              <a:rPr lang="zh-CN" altLang="en-US"/>
              <a:t>：我附近的酒店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98291"/>
            <a:ext cx="8139763" cy="3438700"/>
          </a:xfrm>
        </p:spPr>
        <p:txBody>
          <a:bodyPr/>
          <a:lstStyle/>
          <a:p>
            <a:r>
              <a:rPr lang="zh-CN" altLang="en-US"/>
              <a:t>前端页面点击定位后，会将你所在的位置发送到后台：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我们要根据这个坐标，将酒店结果按照到这个点的距离升序排序。</a:t>
            </a:r>
            <a:endParaRPr lang="en-US" altLang="zh-CN"/>
          </a:p>
          <a:p>
            <a:r>
              <a:rPr lang="zh-CN" altLang="en-US"/>
              <a:t>实现思路如下：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参数，接收</a:t>
            </a:r>
            <a:r>
              <a:rPr lang="en-US" altLang="zh-CN"/>
              <a:t>location</a:t>
            </a:r>
            <a:r>
              <a:rPr lang="zh-CN" altLang="en-US"/>
              <a:t>字段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方法业务逻辑，如果</a:t>
            </a:r>
            <a:r>
              <a:rPr lang="en-US" altLang="zh-CN"/>
              <a:t>location</a:t>
            </a:r>
            <a:r>
              <a:rPr lang="zh-CN" altLang="en-US"/>
              <a:t>有值，添加根据</a:t>
            </a:r>
            <a:r>
              <a:rPr lang="en-US" altLang="zh-CN"/>
              <a:t>geo_distance</a:t>
            </a:r>
            <a:r>
              <a:rPr lang="zh-CN" altLang="en-US"/>
              <a:t>排序的功能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90A666-FF75-432E-AE29-82824C43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82" y="1798291"/>
            <a:ext cx="3375953" cy="37036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053419-CD69-4332-9875-738C81E5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41" y="2382225"/>
            <a:ext cx="3185436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942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距离排序与普通字段排序有所差异，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508376"/>
            <a:ext cx="6291804" cy="2555123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距离排序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request.source().sort(SortBuilders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geoDistanceSort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GeoPoint(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"31.2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 121.5"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.order(SortOrder.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.unit(DistanceUnit.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80D932-20A5-4042-AA51-12E1F66135DB}"/>
              </a:ext>
            </a:extLst>
          </p:cNvPr>
          <p:cNvSpPr txBox="1"/>
          <p:nvPr/>
        </p:nvSpPr>
        <p:spPr>
          <a:xfrm>
            <a:off x="8091949" y="1855807"/>
            <a:ext cx="3389172" cy="428739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/indexName/_search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纬度，经度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754F7-0DFC-40C0-B424-7E4FD734979D}"/>
              </a:ext>
            </a:extLst>
          </p:cNvPr>
          <p:cNvSpPr/>
          <p:nvPr/>
        </p:nvSpPr>
        <p:spPr>
          <a:xfrm>
            <a:off x="783858" y="3154416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6B616D-67B7-42D9-A8CD-F1B4F9E57605}"/>
              </a:ext>
            </a:extLst>
          </p:cNvPr>
          <p:cNvSpPr/>
          <p:nvPr/>
        </p:nvSpPr>
        <p:spPr>
          <a:xfrm>
            <a:off x="8417573" y="3248872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497043-20B7-48DF-B40F-20F22C646D97}"/>
              </a:ext>
            </a:extLst>
          </p:cNvPr>
          <p:cNvSpPr/>
          <p:nvPr/>
        </p:nvSpPr>
        <p:spPr>
          <a:xfrm>
            <a:off x="1106375" y="3957318"/>
            <a:ext cx="5760813" cy="844951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C0508C-B7E6-4205-96D4-692C9ECBDEF1}"/>
              </a:ext>
            </a:extLst>
          </p:cNvPr>
          <p:cNvSpPr/>
          <p:nvPr/>
        </p:nvSpPr>
        <p:spPr>
          <a:xfrm>
            <a:off x="8691716" y="4105642"/>
            <a:ext cx="2578529" cy="1064870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34D7BB-186C-46A1-8F2B-BD2D72B7B6D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096390" y="3275950"/>
            <a:ext cx="3321183" cy="305186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18103B-879C-4AD1-9C7B-694B7F4105C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867188" y="4379794"/>
            <a:ext cx="1824528" cy="258283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4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按照距离排序后，还需要显示具体的距离值：</a:t>
            </a: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713263-7A61-4A2D-870F-ECD22009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5" y="2288565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5135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</a:t>
            </a:r>
            <a:r>
              <a:rPr lang="en-US" altLang="zh-CN"/>
              <a:t>DSL</a:t>
            </a:r>
            <a:r>
              <a:rPr lang="zh-CN" altLang="en-US"/>
              <a:t>的基本语法是什么？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lt"/>
              </a:rPr>
              <a:t>GET /</a:t>
            </a:r>
            <a:r>
              <a:rPr lang="zh-CN" altLang="en-US" sz="1400">
                <a:latin typeface="+mn-lt"/>
              </a:rPr>
              <a:t>索引库名</a:t>
            </a:r>
            <a:r>
              <a:rPr lang="en-US" altLang="zh-CN" sz="1400">
                <a:latin typeface="+mn-lt"/>
              </a:rPr>
              <a:t>/_search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lt"/>
              </a:rPr>
              <a:t>{ "query": { "</a:t>
            </a:r>
            <a:r>
              <a:rPr lang="zh-CN" altLang="en-US" sz="1400">
                <a:latin typeface="+mn-lt"/>
              </a:rPr>
              <a:t>查询类型</a:t>
            </a:r>
            <a:r>
              <a:rPr lang="en-US" altLang="zh-CN" sz="1400">
                <a:latin typeface="+mn-lt"/>
              </a:rPr>
              <a:t>": { "FIELD": "TEXT"}}}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-match</a:t>
            </a:r>
            <a:r>
              <a:rPr lang="zh-CN" altLang="en-US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37287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4</a:t>
            </a:r>
            <a:r>
              <a:rPr lang="zh-CN" altLang="en-US"/>
              <a:t>：让指定的酒店在搜索结果中排名置顶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2251237"/>
            <a:ext cx="4657634" cy="2438611"/>
          </a:xfrm>
        </p:spPr>
        <p:txBody>
          <a:bodyPr/>
          <a:lstStyle/>
          <a:p>
            <a:r>
              <a:rPr lang="zh-CN" altLang="en-US"/>
              <a:t>实现步骤分析：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isAD</a:t>
            </a:r>
            <a:r>
              <a:rPr lang="zh-CN" altLang="en-US"/>
              <a:t>字段，</a:t>
            </a:r>
            <a:r>
              <a:rPr lang="en-US" altLang="zh-CN"/>
              <a:t>Boolean</a:t>
            </a:r>
            <a:r>
              <a:rPr lang="zh-CN" altLang="en-US"/>
              <a:t>类型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挑选几个你喜欢的酒店，给它的文档数据添加</a:t>
            </a:r>
            <a:r>
              <a:rPr lang="en-US" altLang="zh-CN"/>
              <a:t>isAD</a:t>
            </a:r>
            <a:r>
              <a:rPr lang="zh-CN" altLang="en-US"/>
              <a:t>字段，值为</a:t>
            </a:r>
            <a:r>
              <a:rPr lang="en-US" altLang="zh-CN"/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方法，添加</a:t>
            </a:r>
            <a:r>
              <a:rPr lang="en-US" altLang="zh-CN"/>
              <a:t>function score</a:t>
            </a:r>
            <a:r>
              <a:rPr lang="zh-CN" altLang="en-US"/>
              <a:t>功能，给</a:t>
            </a:r>
            <a:r>
              <a:rPr lang="en-US" altLang="zh-CN"/>
              <a:t>isAD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的酒店增加权重</a:t>
            </a:r>
            <a:endParaRPr lang="en-US" altLang="zh-CN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FAABC54E-6123-400B-AD19-CA8F3CF451DA}"/>
              </a:ext>
            </a:extLst>
          </p:cNvPr>
          <p:cNvSpPr txBox="1">
            <a:spLocks/>
          </p:cNvSpPr>
          <p:nvPr/>
        </p:nvSpPr>
        <p:spPr>
          <a:xfrm>
            <a:off x="2118798" y="1736116"/>
            <a:ext cx="9237460" cy="2438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我们给需要置顶的酒店文档添加一个标记。然后利用</a:t>
            </a:r>
            <a:r>
              <a:rPr lang="en-US" altLang="zh-CN"/>
              <a:t>function score</a:t>
            </a:r>
            <a:r>
              <a:rPr lang="zh-CN" altLang="en-US"/>
              <a:t>给带有标记的文档增加权重。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47C40-D222-4BA3-9B9D-B3CCEB6D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84" y="2251237"/>
            <a:ext cx="4661375" cy="427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05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组合查询</a:t>
            </a:r>
            <a:r>
              <a:rPr lang="en-US" altLang="zh-CN"/>
              <a:t>-function score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Function Score</a:t>
            </a:r>
            <a:r>
              <a:rPr lang="zh-CN" altLang="en-US"/>
              <a:t>查询可以控制文档的相关性算分，使用方式如下：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216CB3-07DC-463D-95E5-8A9E0573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371921"/>
            <a:ext cx="7180517" cy="3660617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5440" tIns="45720" rIns="55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7.function score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 functionScoreQueryBuilder = 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外滩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FunctionScoreQueryBuilder.FilterFunctionBuilder[]{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FunctionScoreQueryBuilder.FilterFunctionBuilder(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ScoreFunctionBuilders.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weightFactorFunction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sourceBuilder.query(functionScoreQueryBuilder);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3B0361-A8D7-48FF-933E-A04BD4A72ED7}"/>
              </a:ext>
            </a:extLst>
          </p:cNvPr>
          <p:cNvSpPr txBox="1"/>
          <p:nvPr/>
        </p:nvSpPr>
        <p:spPr>
          <a:xfrm>
            <a:off x="8215655" y="1564052"/>
            <a:ext cx="3315569" cy="449353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/hotel/_search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外滩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>
                <a:solidFill>
                  <a:srgbClr val="098658"/>
                </a:solidFill>
                <a:latin typeface="Source code pro" panose="020B0509030403020204" pitchFamily="49" charset="0"/>
              </a:rPr>
              <a:t>5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735175-F0E8-4E18-88B6-4B34B5B32E41}"/>
              </a:ext>
            </a:extLst>
          </p:cNvPr>
          <p:cNvSpPr/>
          <p:nvPr/>
        </p:nvSpPr>
        <p:spPr>
          <a:xfrm>
            <a:off x="1433520" y="3367935"/>
            <a:ext cx="4396636" cy="2473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19F40-676D-4D50-AD77-B91D7D2897E6}"/>
              </a:ext>
            </a:extLst>
          </p:cNvPr>
          <p:cNvSpPr/>
          <p:nvPr/>
        </p:nvSpPr>
        <p:spPr>
          <a:xfrm>
            <a:off x="8981162" y="2599391"/>
            <a:ext cx="1866378" cy="61064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D1AEAE-6316-482B-9930-1076816E6FF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830156" y="2904713"/>
            <a:ext cx="3151006" cy="5869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864C739-BD58-4158-8E19-01190C55459C}"/>
              </a:ext>
            </a:extLst>
          </p:cNvPr>
          <p:cNvSpPr/>
          <p:nvPr/>
        </p:nvSpPr>
        <p:spPr>
          <a:xfrm>
            <a:off x="2873020" y="4264076"/>
            <a:ext cx="4396636" cy="247389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162E83-5A47-417D-82C8-25075C4B542D}"/>
              </a:ext>
            </a:extLst>
          </p:cNvPr>
          <p:cNvSpPr/>
          <p:nvPr/>
        </p:nvSpPr>
        <p:spPr>
          <a:xfrm>
            <a:off x="9419573" y="4023168"/>
            <a:ext cx="1728591" cy="57388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D1FC7C-8C30-4351-9BC7-6A6BF251080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269656" y="4310110"/>
            <a:ext cx="2149917" cy="77661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BB4DC90-D0E1-457B-953F-7796DB9E5F47}"/>
              </a:ext>
            </a:extLst>
          </p:cNvPr>
          <p:cNvSpPr/>
          <p:nvPr/>
        </p:nvSpPr>
        <p:spPr>
          <a:xfrm>
            <a:off x="2873019" y="4553114"/>
            <a:ext cx="4730279" cy="245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DC749A-8C09-4D75-81C3-5DE08E9E5AA3}"/>
              </a:ext>
            </a:extLst>
          </p:cNvPr>
          <p:cNvSpPr/>
          <p:nvPr/>
        </p:nvSpPr>
        <p:spPr>
          <a:xfrm>
            <a:off x="9235554" y="4776896"/>
            <a:ext cx="1248731" cy="2305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AA08B8-5219-43FB-8DAD-D8967EC47F92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603298" y="4675761"/>
            <a:ext cx="1632256" cy="21638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5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 animBg="1"/>
      <p:bldP spid="20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9968-D474-4FA7-B781-B28BB49D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7CC84-D18E-4AA3-A4F1-64A824C37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给黑马旅游添加排序功能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6620F-B327-4AE0-8CDE-6064B893C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3944135"/>
            <a:ext cx="9214230" cy="1695466"/>
          </a:xfrm>
        </p:spPr>
        <p:txBody>
          <a:bodyPr/>
          <a:lstStyle/>
          <a:p>
            <a:r>
              <a:rPr lang="zh-CN" altLang="en-US"/>
              <a:t>前端会传递</a:t>
            </a:r>
            <a:r>
              <a:rPr lang="en-US" altLang="zh-CN"/>
              <a:t>sortBy</a:t>
            </a:r>
            <a:r>
              <a:rPr lang="zh-CN" altLang="en-US"/>
              <a:t>参数，就是排序方式，我们需要判断</a:t>
            </a:r>
            <a:r>
              <a:rPr lang="en-US" altLang="zh-CN"/>
              <a:t>sortBy</a:t>
            </a:r>
            <a:r>
              <a:rPr lang="zh-CN" altLang="en-US"/>
              <a:t>值是什么：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default</a:t>
            </a:r>
            <a:r>
              <a:rPr lang="zh-CN" altLang="en-US"/>
              <a:t>：相关度算分排序，这个不用管，</a:t>
            </a:r>
            <a:r>
              <a:rPr lang="en-US" altLang="zh-CN"/>
              <a:t>es</a:t>
            </a:r>
            <a:r>
              <a:rPr lang="zh-CN" altLang="en-US"/>
              <a:t>的默认排序策略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score</a:t>
            </a:r>
            <a:r>
              <a:rPr lang="zh-CN" altLang="en-US"/>
              <a:t>：根据酒店的</a:t>
            </a:r>
            <a:r>
              <a:rPr lang="en-US" altLang="zh-CN"/>
              <a:t>score</a:t>
            </a:r>
            <a:r>
              <a:rPr lang="zh-CN" altLang="en-US"/>
              <a:t>字段排序，也就是用户评价，降序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：根据酒店的</a:t>
            </a:r>
            <a:r>
              <a:rPr lang="en-US" altLang="zh-CN"/>
              <a:t>price</a:t>
            </a:r>
            <a:r>
              <a:rPr lang="zh-CN" altLang="en-US"/>
              <a:t>字段排序，就是价格，升序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08593C-38CD-4D63-B10E-CB2EC78F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1830158"/>
            <a:ext cx="7782945" cy="1695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109243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9968-D474-4FA7-B781-B28BB49D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高亮显示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7CC84-D18E-4AA3-A4F1-64A824C37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给黑马旅游添加搜索关键字高亮效果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6620F-B327-4AE0-8CDE-6064B893C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前端已经给</a:t>
            </a:r>
            <a:r>
              <a:rPr lang="en-US" altLang="zh-CN"/>
              <a:t>&lt;em&gt;</a:t>
            </a:r>
            <a:r>
              <a:rPr lang="zh-CN" altLang="en-US"/>
              <a:t>标签写好</a:t>
            </a:r>
            <a:r>
              <a:rPr lang="en-US" altLang="zh-CN"/>
              <a:t>CSS</a:t>
            </a:r>
            <a:r>
              <a:rPr lang="zh-CN" altLang="en-US"/>
              <a:t>样式了。我们只需要负责服务端高亮即可。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FA072-2805-493A-81C0-3CFEBC3A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6" y="2129284"/>
            <a:ext cx="6641035" cy="43547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185392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全文检索查询，会对用户输入内容分词，常用于搜索框搜索：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FD1FB-04B0-46EA-B987-79534C38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05277"/>
            <a:ext cx="10348857" cy="240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B2777C-0CA8-4807-9424-C98700FF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885785"/>
            <a:ext cx="9640135" cy="1661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69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064396"/>
          </a:xfrm>
        </p:spPr>
        <p:txBody>
          <a:bodyPr/>
          <a:lstStyle/>
          <a:p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全文检索查询的一种，会对用户输入内容分词，然后去倒排索引库检索，语法：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multi_match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：与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查询类似，只不过允许同时查询多个字段，语法：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102F4-CDEA-4EC9-B203-549BF7FEDA09}"/>
              </a:ext>
            </a:extLst>
          </p:cNvPr>
          <p:cNvSpPr txBox="1"/>
          <p:nvPr/>
        </p:nvSpPr>
        <p:spPr>
          <a:xfrm>
            <a:off x="806229" y="2141083"/>
            <a:ext cx="3692026" cy="181588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GET /indexName/_search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</a:t>
            </a:r>
            <a:r>
              <a:rPr lang="en-US" altLang="zh-CN" sz="1400">
                <a:solidFill>
                  <a:srgbClr val="0451A5"/>
                </a:solidFill>
              </a:rPr>
              <a:t>"query"</a:t>
            </a:r>
            <a:r>
              <a:rPr lang="en-US" altLang="zh-CN" sz="1400">
                <a:solidFill>
                  <a:srgbClr val="000000"/>
                </a:solidFill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0451A5"/>
                </a:solidFill>
              </a:rPr>
              <a:t>"match"</a:t>
            </a:r>
            <a:r>
              <a:rPr lang="en-US" altLang="zh-CN" sz="1400">
                <a:solidFill>
                  <a:srgbClr val="000000"/>
                </a:solidFill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</a:rPr>
              <a:t>"FIELD"</a:t>
            </a:r>
            <a:r>
              <a:rPr lang="en-US" altLang="zh-CN" sz="1400">
                <a:solidFill>
                  <a:srgbClr val="000000"/>
                </a:solidFill>
              </a:rPr>
              <a:t>: </a:t>
            </a:r>
            <a:r>
              <a:rPr lang="en-US" altLang="zh-CN" sz="1400">
                <a:solidFill>
                  <a:srgbClr val="A31515"/>
                </a:solidFill>
              </a:rPr>
              <a:t>"TEXT"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BCD97-8E7D-427C-8917-50FB6603DD74}"/>
              </a:ext>
            </a:extLst>
          </p:cNvPr>
          <p:cNvSpPr txBox="1"/>
          <p:nvPr/>
        </p:nvSpPr>
        <p:spPr>
          <a:xfrm>
            <a:off x="806229" y="4592646"/>
            <a:ext cx="5653945" cy="203132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GET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"multi_match"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"FIELD1"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 FIELD12"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3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的区别是什么？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match</a:t>
            </a:r>
            <a:r>
              <a:rPr lang="zh-CN" altLang="en-US"/>
              <a:t>：根据一个字段查询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multi_match</a:t>
            </a:r>
            <a:r>
              <a:rPr lang="zh-CN" altLang="en-US"/>
              <a:t>：根据多个字段查询，参与查询字段越多，查询性能越差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全文检索查询</a:t>
            </a:r>
          </a:p>
        </p:txBody>
      </p:sp>
    </p:spTree>
    <p:extLst>
      <p:ext uri="{BB962C8B-B14F-4D97-AF65-F5344CB8AC3E}">
        <p14:creationId xmlns:p14="http://schemas.microsoft.com/office/powerpoint/2010/main" val="32187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114;#401135;#75875;#40113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114;#401135;#75875;#40113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6440</TotalTime>
  <Words>7283</Words>
  <Application>Microsoft Office PowerPoint</Application>
  <PresentationFormat>宽屏</PresentationFormat>
  <Paragraphs>848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Cambria Math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分布式搜索引擎</vt:lpstr>
      <vt:lpstr>PowerPoint 演示文稿</vt:lpstr>
      <vt:lpstr>DSL查询文档</vt:lpstr>
      <vt:lpstr>DSL查询语法</vt:lpstr>
      <vt:lpstr>DSL查询语法</vt:lpstr>
      <vt:lpstr>DSL查询语法-match查询</vt:lpstr>
      <vt:lpstr>DSL查询语法</vt:lpstr>
      <vt:lpstr>DSL查询语法</vt:lpstr>
      <vt:lpstr>DSL查询语法-全文检索查询</vt:lpstr>
      <vt:lpstr>DSL查询语法</vt:lpstr>
      <vt:lpstr>DSL查询语法</vt:lpstr>
      <vt:lpstr>DSL查询语法-精确查询</vt:lpstr>
      <vt:lpstr>DSL查询语法</vt:lpstr>
      <vt:lpstr>DSL查询语法</vt:lpstr>
      <vt:lpstr>DSL查询语法</vt:lpstr>
      <vt:lpstr>DSL查询语法</vt:lpstr>
      <vt:lpstr>DSL查询语法</vt:lpstr>
      <vt:lpstr>DSL查询语法-相关性算分</vt:lpstr>
      <vt:lpstr>DSL查询语法</vt:lpstr>
      <vt:lpstr>DSL查询语法-Function Score Query</vt:lpstr>
      <vt:lpstr>DSL查询语法-Function Score Query</vt:lpstr>
      <vt:lpstr>DSL查询语法</vt:lpstr>
      <vt:lpstr>DSL查询语法-bool查询</vt:lpstr>
      <vt:lpstr>DSL查询语法-bool查询</vt:lpstr>
      <vt:lpstr>搜索结果处理</vt:lpstr>
      <vt:lpstr>搜索结果处理</vt:lpstr>
      <vt:lpstr>搜索结果处理-排序</vt:lpstr>
      <vt:lpstr>搜索结果处理-排序</vt:lpstr>
      <vt:lpstr>搜索结果处理</vt:lpstr>
      <vt:lpstr>搜索结果处理</vt:lpstr>
      <vt:lpstr>搜索结果处理</vt:lpstr>
      <vt:lpstr>结果集处理-分页</vt:lpstr>
      <vt:lpstr>搜索结果处理</vt:lpstr>
      <vt:lpstr>结果集处理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RestClient查询文档-结果处理</vt:lpstr>
      <vt:lpstr>黑马旅游案例</vt:lpstr>
      <vt:lpstr>黑马旅游案例-基本搜索和分页</vt:lpstr>
      <vt:lpstr>黑马旅游案例-基本搜索和分页</vt:lpstr>
      <vt:lpstr>黑马旅游案例-基本搜索和分页</vt:lpstr>
      <vt:lpstr>黑马旅游案例-基本搜索和分页</vt:lpstr>
      <vt:lpstr>黑马旅游案例-条件过滤</vt:lpstr>
      <vt:lpstr>黑马旅游案例-条件过滤</vt:lpstr>
      <vt:lpstr>黑马旅游案例-条件过滤</vt:lpstr>
      <vt:lpstr>黑马旅游案例-附近的酒店</vt:lpstr>
      <vt:lpstr>黑马旅游案例-附近的酒店</vt:lpstr>
      <vt:lpstr>黑马旅游案例-附近的酒店</vt:lpstr>
      <vt:lpstr>黑马旅游案例-广告置顶</vt:lpstr>
      <vt:lpstr>黑马旅游案例-广告置顶</vt:lpstr>
      <vt:lpstr>黑马旅游案例-排序</vt:lpstr>
      <vt:lpstr>黑马旅游案例-高亮显示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huyi zhang</cp:lastModifiedBy>
  <cp:revision>470</cp:revision>
  <dcterms:created xsi:type="dcterms:W3CDTF">2021-05-13T07:02:06Z</dcterms:created>
  <dcterms:modified xsi:type="dcterms:W3CDTF">2021-05-21T07:44:25Z</dcterms:modified>
</cp:coreProperties>
</file>