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6"/>
  </p:notesMasterIdLst>
  <p:sldIdLst>
    <p:sldId id="291" r:id="rId4"/>
    <p:sldId id="364" r:id="rId5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128"/>
        <p:guide pos="40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5179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028065" y="1695450"/>
          <a:ext cx="7338060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05"/>
                <a:gridCol w="1424940"/>
                <a:gridCol w="4565015"/>
              </a:tblGrid>
              <a:tr h="576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日期类型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占用空间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表示范围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DATETIME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1000-01-01 00:00:00 ~ 9999-12-31 23:59:59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DATE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1000-01-01 ~ 9999-12-31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TIMESTAMP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1970-01-01 00:00:00UTC ~ 2038-01-19 03:14:07UTC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YEAR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YEAR(2):1970-2070, YEAR(4):1901-2155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-838:59:59 ~ 838:59:59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5179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03580" y="1440815"/>
            <a:ext cx="50800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json_extract </a:t>
            </a:r>
            <a:r>
              <a:rPr 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抽取</a:t>
            </a:r>
            <a:endParaRPr 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JSON_OBJECT 将对象转为json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json_insert 插入数据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json_merge 合并数据并返回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其他函数：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https://dev.mysql.com/doc/refman/5.7/en/json-function-reference.html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重要性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" y="1456055"/>
            <a:ext cx="8796020" cy="43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重要性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" y="1936750"/>
            <a:ext cx="3663950" cy="22104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634355" y="2391727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全球访问量最大的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家网站，他们分别使用了什么数据库呢，绝大多数使用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mysql</a:t>
            </a:r>
            <a:endParaRPr lang="en-US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有两个完整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live.com</a:t>
            </a: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bing</a:t>
            </a: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使用的是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mssql</a:t>
            </a: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，并不是他们使用不了</a:t>
            </a:r>
            <a:r>
              <a:rPr lang="en-US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mysql</a:t>
            </a:r>
            <a:r>
              <a:rPr lang="zh-CN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，而是他要支持自己的数据库。</a:t>
            </a:r>
            <a:endParaRPr lang="zh-CN" altLang="en-US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单实例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6585" y="1609407"/>
            <a:ext cx="5080000" cy="283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shell&gt; groupadd mysqlshell&gt; useradd -r -g mysql mysqlshell&gt; cd /usr/localshell&gt; tar zxvf /path/to/mysql-VERSION-OS.tar.gzshell&gt; ln -s full-path-to-mysql-VERSION-OS mysqlshell&gt; cd mysqlshell&gt; mkdir mysql-filesshell&gt; chmod 770 mysql-filesshell&gt; chown -R mysql .shell&gt; chgrp -R mysql .shell&gt; bin/mysqld --initialize --user=mysql     # MySQL 5.7.6 and upshell&gt; bin/mysql_ssl_rsa_setup              # MySQL 5.7.6 and upshell&gt; chown -R root .shell&gt; chown -R mysql data mysql-filesshell&gt; bin/mysqld_safe --user=mysql &amp;# Next command is optionalshell&gt; cp support-files/mysql.server /etc/init.d/mysql.server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40" y="2163445"/>
            <a:ext cx="5554345" cy="7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13890" y="798512"/>
            <a:ext cx="5080000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[mysqld]sql_mode = "STRICT_TRANS_TABLES,NO_ENGINE_SUBSTITUTION,NO_ZERO_DATE,NO_ZERO_IN_DATE,ERROR_FOR_DIVISION_BY_ZERO,NO_AUTO_CREATE_USER" [mysqld_multi]mysqld = /usr/local/mysql/bin/mysqld_safemysqladmin = /usr/local/mysql/bin/mysqladminlog = /var/log/mysqld_multi.log [mysqld1] server-id = 11socket = /tmp/mysql.sock1port = 3307datadir = /data1user = mysqlperformance_schema = offinnodb_buffer_pool_size = 32Mskip_name_resolve = 1log_error = error.logpid-file = /data1/mysql.pid1[mysqld2]server-id = 12socket = /tmp/mysql.sock2port = 3308datadir = /data2user = mysqlperformance_schema = offinnodb_buffer_pool_size = 32Mskip_name_resolve = 1log_error = error.logpid-file = /data2/mysql.pid2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7355" y="132588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用户标识是什么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" y="199834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sz="105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mysql</a:t>
            </a:r>
            <a:r>
              <a:rPr lang="zh-CN" sz="1050" b="1">
                <a:latin typeface="Calibri" panose="020F0502020204030204" charset="0"/>
                <a:ea typeface="宋体" panose="02010600030101010101" pitchFamily="2" charset="-122"/>
              </a:rPr>
              <a:t>中的权限不是单纯的赋予给用户的，而是赋予给</a:t>
            </a:r>
            <a:r>
              <a:rPr lang="en-US" sz="105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”</a:t>
            </a:r>
            <a:r>
              <a:rPr lang="zh-CN" sz="1050" b="1">
                <a:latin typeface="Calibri" panose="020F0502020204030204" charset="0"/>
                <a:ea typeface="宋体" panose="02010600030101010101" pitchFamily="2" charset="-122"/>
              </a:rPr>
              <a:t>用户</a:t>
            </a:r>
            <a:r>
              <a:rPr lang="en-US" sz="105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+IP”</a:t>
            </a:r>
            <a:r>
              <a:rPr lang="zh-CN" sz="1050" b="1">
                <a:latin typeface="Calibri" panose="020F0502020204030204" charset="0"/>
                <a:ea typeface="宋体" panose="02010600030101010101" pitchFamily="2" charset="-122"/>
              </a:rPr>
              <a:t>的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2980055"/>
            <a:ext cx="1057275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5179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涉及的表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54990" y="1784985"/>
            <a:ext cx="82842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的一行记录代表一个用户标识</a:t>
            </a:r>
            <a:endParaRPr 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</a:t>
            </a:r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的一行记录代表对数据库的权限</a:t>
            </a:r>
            <a:endParaRPr 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table_priv</a:t>
            </a:r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的一行记录代表对表的权限</a:t>
            </a:r>
            <a:endParaRPr 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column_priv</a:t>
            </a:r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的一行记录代表对某一列的权限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5179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-Int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854710" y="1500505"/>
          <a:ext cx="536638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75"/>
                <a:gridCol w="495300"/>
                <a:gridCol w="496888"/>
                <a:gridCol w="1698625"/>
                <a:gridCol w="171926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类型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字节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最小值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最大值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(带符号的/无符号的)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(带符号的/无符号的)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TINYINT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-128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127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255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SMALLINT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-32768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32767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65535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MEDIUMINT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-8388608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8388607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16777215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-2147483648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2147483647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4294967295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BIGINT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-9223372036854775808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9223372036854775807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18446744073709551615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5179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字符类型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854710" y="1530985"/>
          <a:ext cx="6865620" cy="3178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595"/>
                <a:gridCol w="1434465"/>
                <a:gridCol w="970915"/>
                <a:gridCol w="1344930"/>
                <a:gridCol w="1402715"/>
              </a:tblGrid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类型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说明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N的含义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是否有字符集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最大长度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CHAR(N)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定长字符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字符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是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255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VARCHAR(N)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变长字符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字符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是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16384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BINARY(N)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定长二进制字节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25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VARBINARY(N)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变长二进制字节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16384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TINYBLOB(N)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二进制大对象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BLOB(N)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二进制大对象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16K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MEDIUMBLOB(N)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二进制大对象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16M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LONGBLOB(N)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二进制大对象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4G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TINYTEXT(N)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大对象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TEXT(N)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大对象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16K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MEDIUMTEXT(N)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大对象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16M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LONGTEXT(N) 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大对象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4G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2567</Words>
  <Application>WPS 演示</Application>
  <PresentationFormat>自定义</PresentationFormat>
  <Paragraphs>388</Paragraphs>
  <Slides>11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等线 Light</vt:lpstr>
      <vt:lpstr>Calibri</vt:lpstr>
      <vt:lpstr>Times New Roman</vt:lpstr>
      <vt:lpstr>Wingdings</vt:lpstr>
      <vt:lpstr>Verdana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209</cp:revision>
  <dcterms:created xsi:type="dcterms:W3CDTF">2016-08-30T15:34:00Z</dcterms:created>
  <dcterms:modified xsi:type="dcterms:W3CDTF">2019-06-13T02:18:15Z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