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91" r:id="rId3"/>
    <p:sldId id="416" r:id="rId4"/>
    <p:sldId id="432" r:id="rId5"/>
    <p:sldId id="433" r:id="rId6"/>
    <p:sldId id="434" r:id="rId7"/>
    <p:sldId id="435" r:id="rId8"/>
    <p:sldId id="394" r:id="rId9"/>
    <p:sldId id="423" r:id="rId10"/>
    <p:sldId id="418" r:id="rId11"/>
    <p:sldId id="419" r:id="rId12"/>
    <p:sldId id="420" r:id="rId13"/>
    <p:sldId id="421" r:id="rId14"/>
    <p:sldId id="422" r:id="rId15"/>
    <p:sldId id="424" r:id="rId16"/>
    <p:sldId id="428" r:id="rId17"/>
    <p:sldId id="429" r:id="rId18"/>
    <p:sldId id="431" r:id="rId19"/>
    <p:sldId id="425" r:id="rId20"/>
    <p:sldId id="426" r:id="rId21"/>
    <p:sldId id="42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145" autoAdjust="0"/>
  </p:normalViewPr>
  <p:slideViewPr>
    <p:cSldViewPr snapToGrid="0" showGuides="1">
      <p:cViewPr>
        <p:scale>
          <a:sx n="100" d="100"/>
          <a:sy n="100" d="100"/>
        </p:scale>
        <p:origin x="-134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86850-0360-478E-A722-A6B79671A211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A79083A-92E7-494B-9AD7-D333278B9905}">
      <dgm:prSet phldrT="[文本]"/>
      <dgm:spPr/>
      <dgm:t>
        <a:bodyPr/>
        <a:lstStyle/>
        <a:p>
          <a:r>
            <a:rPr lang="zh-CN" altLang="en-US" smtClean="0"/>
            <a:t>初始化阶段</a:t>
          </a:r>
          <a:endParaRPr lang="zh-CN" altLang="en-US"/>
        </a:p>
      </dgm:t>
    </dgm:pt>
    <dgm:pt modelId="{5BEF3A61-3798-4B66-B0BE-35651F0E3CDF}" type="parTrans" cxnId="{243E9069-055C-4DBF-AFFA-7D9E05FFFED5}">
      <dgm:prSet/>
      <dgm:spPr/>
      <dgm:t>
        <a:bodyPr/>
        <a:lstStyle/>
        <a:p>
          <a:endParaRPr lang="zh-CN" altLang="en-US"/>
        </a:p>
      </dgm:t>
    </dgm:pt>
    <dgm:pt modelId="{36E6093F-2C53-4ADB-AD2A-33DE2754E042}" type="sibTrans" cxnId="{243E9069-055C-4DBF-AFFA-7D9E05FFFED5}">
      <dgm:prSet/>
      <dgm:spPr/>
      <dgm:t>
        <a:bodyPr/>
        <a:lstStyle/>
        <a:p>
          <a:endParaRPr lang="zh-CN" altLang="en-US"/>
        </a:p>
      </dgm:t>
    </dgm:pt>
    <dgm:pt modelId="{C9E0D3C8-83FE-4774-9961-40B10B85ECBD}">
      <dgm:prSet phldrT="[文本]"/>
      <dgm:spPr/>
      <dgm:t>
        <a:bodyPr/>
        <a:lstStyle/>
        <a:p>
          <a:r>
            <a:rPr lang="zh-CN" altLang="en-US" smtClean="0"/>
            <a:t>代理阶段</a:t>
          </a:r>
          <a:r>
            <a:rPr lang="en-US" altLang="zh-CN" smtClean="0"/>
            <a:t> </a:t>
          </a:r>
          <a:endParaRPr lang="zh-CN" altLang="en-US"/>
        </a:p>
      </dgm:t>
    </dgm:pt>
    <dgm:pt modelId="{8198B1BF-4699-45D6-87DB-40602FA2F86E}" type="parTrans" cxnId="{E3C34E73-E77F-42B3-BA63-1309694A6EF9}">
      <dgm:prSet/>
      <dgm:spPr/>
      <dgm:t>
        <a:bodyPr/>
        <a:lstStyle/>
        <a:p>
          <a:endParaRPr lang="zh-CN" altLang="en-US"/>
        </a:p>
      </dgm:t>
    </dgm:pt>
    <dgm:pt modelId="{592DE7E1-6633-4891-A8A0-4EF96B76D0FC}" type="sibTrans" cxnId="{E3C34E73-E77F-42B3-BA63-1309694A6EF9}">
      <dgm:prSet/>
      <dgm:spPr/>
      <dgm:t>
        <a:bodyPr/>
        <a:lstStyle/>
        <a:p>
          <a:endParaRPr lang="zh-CN" altLang="en-US"/>
        </a:p>
      </dgm:t>
    </dgm:pt>
    <dgm:pt modelId="{32A0EFF6-A5D1-4F00-9669-1C01AD6A8A03}">
      <dgm:prSet phldrT="[文本]"/>
      <dgm:spPr/>
      <dgm:t>
        <a:bodyPr/>
        <a:lstStyle/>
        <a:p>
          <a:r>
            <a:rPr lang="zh-CN" altLang="en-US" smtClean="0"/>
            <a:t>数据读写阶段</a:t>
          </a:r>
          <a:endParaRPr lang="zh-CN" altLang="en-US"/>
        </a:p>
      </dgm:t>
    </dgm:pt>
    <dgm:pt modelId="{6D927136-C216-4870-9E69-7EFDBCF78972}" type="parTrans" cxnId="{2AE80DE3-CB5D-4DF3-9026-EE7D5A372CD5}">
      <dgm:prSet/>
      <dgm:spPr/>
      <dgm:t>
        <a:bodyPr/>
        <a:lstStyle/>
        <a:p>
          <a:endParaRPr lang="zh-CN" altLang="en-US"/>
        </a:p>
      </dgm:t>
    </dgm:pt>
    <dgm:pt modelId="{7FE2906F-F51F-4E16-96BC-8C6B4BEA0B7F}" type="sibTrans" cxnId="{2AE80DE3-CB5D-4DF3-9026-EE7D5A372CD5}">
      <dgm:prSet/>
      <dgm:spPr/>
      <dgm:t>
        <a:bodyPr/>
        <a:lstStyle/>
        <a:p>
          <a:endParaRPr lang="zh-CN" altLang="en-US"/>
        </a:p>
      </dgm:t>
    </dgm:pt>
    <dgm:pt modelId="{A5BF9B3F-B3D4-49AD-9020-7AA43BB0E852}" type="pres">
      <dgm:prSet presAssocID="{4C186850-0360-478E-A722-A6B79671A2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CDB8C3-4209-40D8-B6A8-382CA102C8B1}" type="pres">
      <dgm:prSet presAssocID="{2A79083A-92E7-494B-9AD7-D333278B9905}" presName="composite" presStyleCnt="0"/>
      <dgm:spPr/>
    </dgm:pt>
    <dgm:pt modelId="{B1CA7B68-9C0E-4FAA-9434-C2170BEAED1A}" type="pres">
      <dgm:prSet presAssocID="{2A79083A-92E7-494B-9AD7-D333278B990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DC283-59B0-47D4-95A5-691BEC04EED1}" type="pres">
      <dgm:prSet presAssocID="{2A79083A-92E7-494B-9AD7-D333278B990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ABA9D-6A00-4F6E-B20F-10BAF6D9A410}" type="pres">
      <dgm:prSet presAssocID="{36E6093F-2C53-4ADB-AD2A-33DE2754E042}" presName="sp" presStyleCnt="0"/>
      <dgm:spPr/>
    </dgm:pt>
    <dgm:pt modelId="{22351C3F-FB8B-46B7-90D7-357DC8DD411F}" type="pres">
      <dgm:prSet presAssocID="{C9E0D3C8-83FE-4774-9961-40B10B85ECBD}" presName="composite" presStyleCnt="0"/>
      <dgm:spPr/>
    </dgm:pt>
    <dgm:pt modelId="{73111F0F-4B21-4FD8-BEE5-ECEF339C860E}" type="pres">
      <dgm:prSet presAssocID="{C9E0D3C8-83FE-4774-9961-40B10B85ECB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78ED5-3B90-4BB6-8705-1D61AFAECCDA}" type="pres">
      <dgm:prSet presAssocID="{C9E0D3C8-83FE-4774-9961-40B10B85ECB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752D99-C154-4D9C-839F-5549FA2DF21A}" type="pres">
      <dgm:prSet presAssocID="{592DE7E1-6633-4891-A8A0-4EF96B76D0FC}" presName="sp" presStyleCnt="0"/>
      <dgm:spPr/>
    </dgm:pt>
    <dgm:pt modelId="{5AA9605C-F6DC-4A1F-AB9D-1ECF4C4ED577}" type="pres">
      <dgm:prSet presAssocID="{32A0EFF6-A5D1-4F00-9669-1C01AD6A8A03}" presName="composite" presStyleCnt="0"/>
      <dgm:spPr/>
    </dgm:pt>
    <dgm:pt modelId="{D480370D-27B9-4B20-BA25-A96BACCCB846}" type="pres">
      <dgm:prSet presAssocID="{32A0EFF6-A5D1-4F00-9669-1C01AD6A8A0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6009B5-26B0-42D8-B0D7-1BCAD0610997}" type="pres">
      <dgm:prSet presAssocID="{32A0EFF6-A5D1-4F00-9669-1C01AD6A8A0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BEF7A7-8E67-4C13-9B63-F6099B71E539}" type="presOf" srcId="{32A0EFF6-A5D1-4F00-9669-1C01AD6A8A03}" destId="{D480370D-27B9-4B20-BA25-A96BACCCB846}" srcOrd="0" destOrd="0" presId="urn:microsoft.com/office/officeart/2005/8/layout/chevron2"/>
    <dgm:cxn modelId="{C0D930DB-8EFA-47E4-AB91-376243097C3B}" type="presOf" srcId="{2A79083A-92E7-494B-9AD7-D333278B9905}" destId="{B1CA7B68-9C0E-4FAA-9434-C2170BEAED1A}" srcOrd="0" destOrd="0" presId="urn:microsoft.com/office/officeart/2005/8/layout/chevron2"/>
    <dgm:cxn modelId="{F7F0CCEC-3D97-463E-AF48-805A07304400}" type="presOf" srcId="{C9E0D3C8-83FE-4774-9961-40B10B85ECBD}" destId="{73111F0F-4B21-4FD8-BEE5-ECEF339C860E}" srcOrd="0" destOrd="0" presId="urn:microsoft.com/office/officeart/2005/8/layout/chevron2"/>
    <dgm:cxn modelId="{DD3FB52F-1CB9-4B24-B751-6BA456B56BE3}" type="presOf" srcId="{4C186850-0360-478E-A722-A6B79671A211}" destId="{A5BF9B3F-B3D4-49AD-9020-7AA43BB0E852}" srcOrd="0" destOrd="0" presId="urn:microsoft.com/office/officeart/2005/8/layout/chevron2"/>
    <dgm:cxn modelId="{2AE80DE3-CB5D-4DF3-9026-EE7D5A372CD5}" srcId="{4C186850-0360-478E-A722-A6B79671A211}" destId="{32A0EFF6-A5D1-4F00-9669-1C01AD6A8A03}" srcOrd="2" destOrd="0" parTransId="{6D927136-C216-4870-9E69-7EFDBCF78972}" sibTransId="{7FE2906F-F51F-4E16-96BC-8C6B4BEA0B7F}"/>
    <dgm:cxn modelId="{243E9069-055C-4DBF-AFFA-7D9E05FFFED5}" srcId="{4C186850-0360-478E-A722-A6B79671A211}" destId="{2A79083A-92E7-494B-9AD7-D333278B9905}" srcOrd="0" destOrd="0" parTransId="{5BEF3A61-3798-4B66-B0BE-35651F0E3CDF}" sibTransId="{36E6093F-2C53-4ADB-AD2A-33DE2754E042}"/>
    <dgm:cxn modelId="{E3C34E73-E77F-42B3-BA63-1309694A6EF9}" srcId="{4C186850-0360-478E-A722-A6B79671A211}" destId="{C9E0D3C8-83FE-4774-9961-40B10B85ECBD}" srcOrd="1" destOrd="0" parTransId="{8198B1BF-4699-45D6-87DB-40602FA2F86E}" sibTransId="{592DE7E1-6633-4891-A8A0-4EF96B76D0FC}"/>
    <dgm:cxn modelId="{5909FE0A-F754-478B-AA8C-8806874E0081}" type="presParOf" srcId="{A5BF9B3F-B3D4-49AD-9020-7AA43BB0E852}" destId="{6ACDB8C3-4209-40D8-B6A8-382CA102C8B1}" srcOrd="0" destOrd="0" presId="urn:microsoft.com/office/officeart/2005/8/layout/chevron2"/>
    <dgm:cxn modelId="{5FB94FE9-AD9E-474E-AF11-FF7B32A67C85}" type="presParOf" srcId="{6ACDB8C3-4209-40D8-B6A8-382CA102C8B1}" destId="{B1CA7B68-9C0E-4FAA-9434-C2170BEAED1A}" srcOrd="0" destOrd="0" presId="urn:microsoft.com/office/officeart/2005/8/layout/chevron2"/>
    <dgm:cxn modelId="{80114F30-859E-4BF3-89FC-E1DDE9763095}" type="presParOf" srcId="{6ACDB8C3-4209-40D8-B6A8-382CA102C8B1}" destId="{73DDC283-59B0-47D4-95A5-691BEC04EED1}" srcOrd="1" destOrd="0" presId="urn:microsoft.com/office/officeart/2005/8/layout/chevron2"/>
    <dgm:cxn modelId="{5944213F-767F-4B14-AE26-141A78B054EE}" type="presParOf" srcId="{A5BF9B3F-B3D4-49AD-9020-7AA43BB0E852}" destId="{6D9ABA9D-6A00-4F6E-B20F-10BAF6D9A410}" srcOrd="1" destOrd="0" presId="urn:microsoft.com/office/officeart/2005/8/layout/chevron2"/>
    <dgm:cxn modelId="{C5F65B8F-DCC6-4165-A44D-0852B910D3C6}" type="presParOf" srcId="{A5BF9B3F-B3D4-49AD-9020-7AA43BB0E852}" destId="{22351C3F-FB8B-46B7-90D7-357DC8DD411F}" srcOrd="2" destOrd="0" presId="urn:microsoft.com/office/officeart/2005/8/layout/chevron2"/>
    <dgm:cxn modelId="{B1061E73-5D83-4513-96B4-01F78614BBF5}" type="presParOf" srcId="{22351C3F-FB8B-46B7-90D7-357DC8DD411F}" destId="{73111F0F-4B21-4FD8-BEE5-ECEF339C860E}" srcOrd="0" destOrd="0" presId="urn:microsoft.com/office/officeart/2005/8/layout/chevron2"/>
    <dgm:cxn modelId="{81C3CE1B-4986-4C5A-B434-74FB457A6E84}" type="presParOf" srcId="{22351C3F-FB8B-46B7-90D7-357DC8DD411F}" destId="{D0178ED5-3B90-4BB6-8705-1D61AFAECCDA}" srcOrd="1" destOrd="0" presId="urn:microsoft.com/office/officeart/2005/8/layout/chevron2"/>
    <dgm:cxn modelId="{4C487E93-23D3-4006-9F2A-9902B49A821C}" type="presParOf" srcId="{A5BF9B3F-B3D4-49AD-9020-7AA43BB0E852}" destId="{C4752D99-C154-4D9C-839F-5549FA2DF21A}" srcOrd="3" destOrd="0" presId="urn:microsoft.com/office/officeart/2005/8/layout/chevron2"/>
    <dgm:cxn modelId="{00EC88B6-0A1C-42A2-B57C-9CA274413706}" type="presParOf" srcId="{A5BF9B3F-B3D4-49AD-9020-7AA43BB0E852}" destId="{5AA9605C-F6DC-4A1F-AB9D-1ECF4C4ED577}" srcOrd="4" destOrd="0" presId="urn:microsoft.com/office/officeart/2005/8/layout/chevron2"/>
    <dgm:cxn modelId="{946E023A-B954-4940-A59C-CC500886420E}" type="presParOf" srcId="{5AA9605C-F6DC-4A1F-AB9D-1ECF4C4ED577}" destId="{D480370D-27B9-4B20-BA25-A96BACCCB846}" srcOrd="0" destOrd="0" presId="urn:microsoft.com/office/officeart/2005/8/layout/chevron2"/>
    <dgm:cxn modelId="{757AAE09-8EDC-4B36-9282-2622EBCF12E5}" type="presParOf" srcId="{5AA9605C-F6DC-4A1F-AB9D-1ECF4C4ED577}" destId="{1B6009B5-26B0-42D8-B0D7-1BCAD06109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A7B68-9C0E-4FAA-9434-C2170BEAED1A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初始化阶段</a:t>
          </a:r>
          <a:endParaRPr lang="zh-CN" altLang="en-US" sz="1700" kern="1200"/>
        </a:p>
      </dsp:txBody>
      <dsp:txXfrm rot="-5400000">
        <a:off x="1" y="679096"/>
        <a:ext cx="1352020" cy="579438"/>
      </dsp:txXfrm>
    </dsp:sp>
    <dsp:sp modelId="{73DDC283-59B0-47D4-95A5-691BEC04EED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11F0F-4B21-4FD8-BEE5-ECEF339C860E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代理阶段</a:t>
          </a:r>
          <a:r>
            <a:rPr lang="en-US" altLang="zh-CN" sz="1700" kern="1200" smtClean="0"/>
            <a:t> </a:t>
          </a:r>
          <a:endParaRPr lang="zh-CN" altLang="en-US" sz="1700" kern="1200"/>
        </a:p>
      </dsp:txBody>
      <dsp:txXfrm rot="-5400000">
        <a:off x="1" y="2419614"/>
        <a:ext cx="1352020" cy="579438"/>
      </dsp:txXfrm>
    </dsp:sp>
    <dsp:sp modelId="{D0178ED5-3B90-4BB6-8705-1D61AFAECCDA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0370D-27B9-4B20-BA25-A96BACCCB84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数据读写阶段</a:t>
          </a:r>
          <a:endParaRPr lang="zh-CN" altLang="en-US" sz="1700" kern="1200"/>
        </a:p>
      </dsp:txBody>
      <dsp:txXfrm rot="-5400000">
        <a:off x="1" y="4160131"/>
        <a:ext cx="1352020" cy="579438"/>
      </dsp:txXfrm>
    </dsp:sp>
    <dsp:sp modelId="{1B6009B5-26B0-42D8-B0D7-1BCAD061099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肯德基套餐 ，大网卡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肯德基套餐 ，大网卡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肯德基套餐 ，大网卡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hyperlink" Target="https://github.com/pagehelper/Mybatis-PageHelper/blob/master/wikis/zh/Interceptor.md" TargetMode="Externa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pagehelper/Mybatis-PageHelper/blob/master/wikis/zh/Important.md" TargetMode="Externa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hyperlink" Target="https://github.com/pagehelper/Mybatis-PageHelper/blob/master/wikis/zh/HowToUse.md" TargetMode="External"/><Relationship Id="rId5" Type="http://schemas.openxmlformats.org/officeDocument/2006/relationships/hyperlink" Target="https://github.com/pagehelper/Mybatis-PageHelper/blob/master/README_zh.md" TargetMode="Externa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72.xml"/><Relationship Id="rId7" Type="http://schemas.openxmlformats.org/officeDocument/2006/relationships/diagramData" Target="../diagrams/data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1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73.xml"/><Relationship Id="rId9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6.xml"/><Relationship Id="rId7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4.xml"/><Relationship Id="rId7" Type="http://schemas.openxmlformats.org/officeDocument/2006/relationships/image" Target="../media/image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8.xml"/><Relationship Id="rId7" Type="http://schemas.openxmlformats.org/officeDocument/2006/relationships/image" Target="../media/image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1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hyperlink" Target="https://github.com/mybatis/spring" TargetMode="Externa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484772"/>
            <a:ext cx="1184949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知识拾遗</a:t>
            </a:r>
            <a:endParaRPr lang="en-US" altLang="zh-CN" sz="5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603974" cy="369332"/>
            <a:chOff x="1139058" y="5604513"/>
            <a:chExt cx="3603974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2447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Lison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525765982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插件开发快速入门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850" y="1435001"/>
            <a:ext cx="6096000" cy="17054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Interceptor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确定拦截的签名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在配置文件中配置插件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运行测试用例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925" y="950292"/>
            <a:ext cx="11627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定义一个阈值，当查询操作运行时间超过这个阈值记录日志供运维人员定位慢查询，插件实现步骤：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713649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源码分析之责任链模式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4374" y="767080"/>
            <a:ext cx="116276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责任链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把一件工作分别经过链上的各个节点，让这些节点依次处理这个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工作；和装饰器模式不同，每个节点都知道后继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者是谁；适合为完成同一个请求需要多个处理类的场景；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5" y="1952625"/>
            <a:ext cx="731361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58076" y="1566019"/>
            <a:ext cx="4733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要素分析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：定义了一个处理请求的标准接口；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ConcreteHandler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：具体的处理者，处理它负责的部分，根据业务可以结束处理流程，也可以将请求转发给它的后继者；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：发送者，发起请求的客户端；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962150"/>
            <a:ext cx="7458076" cy="9525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67602" y="1421482"/>
            <a:ext cx="47624" cy="4855493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481888" y="3838575"/>
            <a:ext cx="4586287" cy="1905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458076" y="1564357"/>
            <a:ext cx="4586287" cy="1905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15226" y="3760167"/>
            <a:ext cx="4676774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责任链模式优点：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耦合度。它将请求的发送者和接收者解耦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了对象。使得对象不需要知道链的结构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给对象指派职责的灵活性。通过改变链内的成员或者调动它们的次序，允许动态地新增或者删除责任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新的请求处理类很方便。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4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插件模块源码分析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049" y="1054001"/>
            <a:ext cx="92848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插件的初始化  （</a:t>
            </a:r>
            <a:r>
              <a:rPr lang="en-US" altLang="zh-CN" smtClean="0"/>
              <a:t>XMLConfigBuilder.pluginElement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插件的加载     （</a:t>
            </a:r>
            <a:r>
              <a:rPr lang="en-US" altLang="zh-CN"/>
              <a:t>Configuration.new</a:t>
            </a:r>
            <a:r>
              <a:rPr lang="zh-CN" altLang="en-US"/>
              <a:t>*方法，四大对象的创建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插件的调用    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Plugin.</a:t>
            </a:r>
            <a:r>
              <a:rPr lang="en-US" altLang="zh-CN"/>
              <a:t> </a:t>
            </a:r>
            <a:r>
              <a:rPr lang="en-US" altLang="zh-CN" smtClean="0"/>
              <a:t>wrap</a:t>
            </a:r>
            <a:r>
              <a:rPr lang="zh-CN" altLang="en-US" smtClean="0"/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Plugin.</a:t>
            </a:r>
            <a:r>
              <a:rPr lang="en-US" altLang="zh-CN"/>
              <a:t> </a:t>
            </a:r>
            <a:r>
              <a:rPr lang="en-US" altLang="zh-CN" smtClean="0"/>
              <a:t>invoke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8535" y="3494560"/>
            <a:ext cx="9313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hlinkClick r:id="rId5"/>
              </a:rPr>
              <a:t>https://github.com/pagehelper/Mybatis-PageHelper/blob/master/wikis/zh/Interceptor.md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5937" y="3493445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插件理解：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9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分页插件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PageHelper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323" y="1168301"/>
            <a:ext cx="140282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分页插件的使用；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中文文档：</a:t>
            </a:r>
            <a:r>
              <a:rPr lang="en-US" altLang="zh-CN">
                <a:latin typeface="微软雅黑" pitchFamily="34" charset="-122"/>
                <a:ea typeface="微软雅黑" pitchFamily="34" charset="-122"/>
                <a:hlinkClick r:id="rId5"/>
              </a:rPr>
              <a:t>https://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hlinkClick r:id="rId5"/>
              </a:rPr>
              <a:t>github.com/pagehelper/Mybatis-PageHelper/blob/master/README_zh.md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使用手册：</a:t>
            </a:r>
            <a:r>
              <a:rPr lang="en-US" altLang="zh-CN">
                <a:latin typeface="微软雅黑" pitchFamily="34" charset="-122"/>
                <a:ea typeface="微软雅黑" pitchFamily="34" charset="-122"/>
                <a:hlinkClick r:id="rId6"/>
              </a:rPr>
              <a:t>https://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hlinkClick r:id="rId6"/>
              </a:rPr>
              <a:t>github.com/pagehelper/Mybatis-PageHelper/blob/master/wikis/zh/HowToUse.md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 startAt="2"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分页插件的注意事项；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注意事项：</a:t>
            </a:r>
            <a:r>
              <a:rPr lang="en-US" altLang="zh-CN">
                <a:latin typeface="微软雅黑" pitchFamily="34" charset="-122"/>
                <a:ea typeface="微软雅黑" pitchFamily="34" charset="-122"/>
                <a:hlinkClick r:id="rId7"/>
              </a:rPr>
              <a:t>https://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hlinkClick r:id="rId7"/>
              </a:rPr>
              <a:t>github.com/pagehelper/Mybatis-PageHelper/blob/master/wikis/zh/Important.md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 startAt="3"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分页插件的源码概述；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4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75731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0" name="PA_组合 79"/>
          <p:cNvGrpSpPr/>
          <p:nvPr>
            <p:custDataLst>
              <p:tags r:id="rId4"/>
            </p:custDataLst>
          </p:nvPr>
        </p:nvGrpSpPr>
        <p:grpSpPr>
          <a:xfrm>
            <a:off x="5163394" y="343471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5"/>
            </p:custDataLst>
          </p:nvPr>
        </p:nvGrpSpPr>
        <p:grpSpPr>
          <a:xfrm>
            <a:off x="3008957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6"/>
            </p:custDataLst>
          </p:nvPr>
        </p:nvSpPr>
        <p:spPr>
          <a:xfrm>
            <a:off x="3111936" y="4185090"/>
            <a:ext cx="1781664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三个核心类的解析</a:t>
            </a: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7"/>
            </p:custDataLst>
          </p:nvPr>
        </p:nvSpPr>
        <p:spPr>
          <a:xfrm>
            <a:off x="5564431" y="4154763"/>
            <a:ext cx="1213794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快速入门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源码解析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分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页插件解读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8"/>
            </p:custDataLst>
          </p:nvPr>
        </p:nvSpPr>
        <p:spPr>
          <a:xfrm>
            <a:off x="3018368" y="3556386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spring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结合</a:t>
            </a:r>
            <a:endParaRPr lang="en-US" alt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9"/>
            </p:custDataLst>
          </p:nvPr>
        </p:nvSpPr>
        <p:spPr>
          <a:xfrm>
            <a:off x="5463446" y="3562096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插件开发原理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PA_任意多边形 1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057764" y="2754125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52938" y="262498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组合 79"/>
          <p:cNvGrpSpPr/>
          <p:nvPr>
            <p:custDataLst>
              <p:tags r:id="rId11"/>
            </p:custDataLst>
          </p:nvPr>
        </p:nvGrpSpPr>
        <p:grpSpPr>
          <a:xfrm>
            <a:off x="7282012" y="3436619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矩形 62"/>
          <p:cNvSpPr/>
          <p:nvPr>
            <p:custDataLst>
              <p:tags r:id="rId12"/>
            </p:custDataLst>
          </p:nvPr>
        </p:nvSpPr>
        <p:spPr>
          <a:xfrm>
            <a:off x="7623275" y="4156672"/>
            <a:ext cx="1428596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333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" name="PA_矩形 67"/>
          <p:cNvSpPr/>
          <p:nvPr>
            <p:custDataLst>
              <p:tags r:id="rId13"/>
            </p:custDataLst>
          </p:nvPr>
        </p:nvSpPr>
        <p:spPr>
          <a:xfrm>
            <a:off x="7502251" y="3564005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PA_任意多边形 1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146329" y="2742025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1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62" grpId="0"/>
      <p:bldP spid="63" grpId="0" animBg="1" autoUpdateAnimBg="0"/>
      <p:bldP spid="67" grpId="0"/>
      <p:bldP spid="68" grpId="0"/>
      <p:bldP spid="52" grpId="0" animBg="1"/>
      <p:bldP spid="25" grpId="0" animBg="1" autoUpdateAnimBg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核心流程三大阶段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1683271"/>
              </p:ext>
            </p:extLst>
          </p:nvPr>
        </p:nvGraphicFramePr>
        <p:xfrm>
          <a:off x="2240108" y="9327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76706" y="1104245"/>
            <a:ext cx="627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配置文件和注解中的配置信息，创建配置对象，并完成各个模块的初始化的工作；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6706" y="2899489"/>
            <a:ext cx="627221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的编程模型，使用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接口开发的初始化工作；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6706" y="4736678"/>
            <a:ext cx="627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的解析，参数的映射、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的执行、结果的反射解析过程；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766730" y="94851"/>
            <a:ext cx="4152900" cy="837873"/>
            <a:chOff x="6766730" y="94851"/>
            <a:chExt cx="4152900" cy="837873"/>
          </a:xfrm>
        </p:grpSpPr>
        <p:grpSp>
          <p:nvGrpSpPr>
            <p:cNvPr id="32" name="组合 31"/>
            <p:cNvGrpSpPr/>
            <p:nvPr/>
          </p:nvGrpSpPr>
          <p:grpSpPr>
            <a:xfrm>
              <a:off x="6766730" y="94851"/>
              <a:ext cx="4152900" cy="837873"/>
              <a:chOff x="7324725" y="1141845"/>
              <a:chExt cx="4152900" cy="837873"/>
            </a:xfrm>
          </p:grpSpPr>
          <p:grpSp>
            <p:nvGrpSpPr>
              <p:cNvPr id="40" name="Group 16"/>
              <p:cNvGrpSpPr/>
              <p:nvPr/>
            </p:nvGrpSpPr>
            <p:grpSpPr bwMode="auto">
              <a:xfrm>
                <a:off x="7549280" y="1434639"/>
                <a:ext cx="129000" cy="207346"/>
                <a:chOff x="4441" y="3144"/>
                <a:chExt cx="215" cy="345"/>
              </a:xfrm>
            </p:grpSpPr>
            <p:sp>
              <p:nvSpPr>
                <p:cNvPr id="4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矩形 40"/>
              <p:cNvSpPr/>
              <p:nvPr/>
            </p:nvSpPr>
            <p:spPr>
              <a:xfrm>
                <a:off x="7324725" y="1141845"/>
                <a:ext cx="4152900" cy="837873"/>
              </a:xfrm>
              <a:prstGeom prst="rect">
                <a:avLst/>
              </a:prstGeom>
              <a:noFill/>
              <a:ln>
                <a:solidFill>
                  <a:schemeClr val="accent1">
                    <a:alpha val="61000"/>
                  </a:schemeClr>
                </a:solidFill>
                <a:prstDash val="dash"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837555" y="190621"/>
              <a:ext cx="4027430" cy="646331"/>
              <a:chOff x="4121722" y="5638470"/>
              <a:chExt cx="4027430" cy="646331"/>
            </a:xfrm>
          </p:grpSpPr>
          <p:grpSp>
            <p:nvGrpSpPr>
              <p:cNvPr id="34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4121722" y="5643136"/>
                <a:ext cx="360000" cy="360000"/>
                <a:chOff x="4350" y="3024"/>
                <a:chExt cx="600" cy="599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auto">
                <a:xfrm>
                  <a:off x="4350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7" name="Group 16"/>
                <p:cNvGrpSpPr/>
                <p:nvPr/>
              </p:nvGrpSpPr>
              <p:grpSpPr bwMode="auto">
                <a:xfrm>
                  <a:off x="4526" y="3125"/>
                  <a:ext cx="215" cy="364"/>
                  <a:chOff x="4526" y="3125"/>
                  <a:chExt cx="215" cy="364"/>
                </a:xfrm>
              </p:grpSpPr>
              <p:sp>
                <p:nvSpPr>
                  <p:cNvPr id="3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5" y="3125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" name="Freeform 18"/>
                  <p:cNvSpPr/>
                  <p:nvPr/>
                </p:nvSpPr>
                <p:spPr bwMode="auto">
                  <a:xfrm>
                    <a:off x="4526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35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471542" y="5638470"/>
                <a:ext cx="367761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9170"/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1011843464</a:t>
                </a:r>
              </a:p>
              <a:p>
                <a:pPr defTabSz="1219170"/>
                <a:r>
                  <a:rPr lang="zh-CN" altLang="en-US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往期</a:t>
                </a: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视频芊芊老师：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1399484076</a:t>
                </a:r>
                <a:endPara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3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初始化阶段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7790701" y="3332137"/>
            <a:ext cx="1838325" cy="25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01765" y="3120627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853756" y="3427372"/>
            <a:ext cx="1651352" cy="972000"/>
            <a:chOff x="7698308" y="3405670"/>
            <a:chExt cx="1651352" cy="972000"/>
          </a:xfrm>
        </p:grpSpPr>
        <p:sp>
          <p:nvSpPr>
            <p:cNvPr id="30" name="矩形 29"/>
            <p:cNvSpPr/>
            <p:nvPr/>
          </p:nvSpPr>
          <p:spPr>
            <a:xfrm>
              <a:off x="7698308" y="3405670"/>
              <a:ext cx="1651351" cy="972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7698309" y="3645496"/>
              <a:ext cx="1651351" cy="8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728784" y="3407951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MappedStatement</a:t>
              </a: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25779" y="3597275"/>
              <a:ext cx="137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100" smtClean="0"/>
                <a:t>String </a:t>
              </a:r>
              <a:r>
                <a:rPr lang="nb-NO" altLang="zh-CN" sz="1100"/>
                <a:t>namespace</a:t>
              </a:r>
              <a:r>
                <a:rPr lang="nb-NO" altLang="zh-CN" sz="1100" smtClean="0"/>
                <a:t>;</a:t>
              </a:r>
              <a:endParaRPr lang="nb-NO" altLang="zh-CN" sz="1100"/>
            </a:p>
            <a:p>
              <a:r>
                <a:rPr lang="nb-NO" altLang="zh-CN" sz="1100" smtClean="0"/>
                <a:t>String </a:t>
              </a:r>
              <a:r>
                <a:rPr lang="nb-NO" altLang="zh-CN" sz="1100"/>
                <a:t>sourceId</a:t>
              </a:r>
              <a:r>
                <a:rPr lang="nb-NO" altLang="zh-CN" sz="1100" smtClean="0"/>
                <a:t>;</a:t>
              </a:r>
              <a:endParaRPr lang="nb-NO" altLang="zh-CN" sz="1100"/>
            </a:p>
            <a:p>
              <a:r>
                <a:rPr lang="nb-NO" altLang="zh-CN" sz="1100" smtClean="0"/>
                <a:t>String </a:t>
              </a:r>
              <a:r>
                <a:rPr lang="nb-NO" altLang="zh-CN" sz="1100"/>
                <a:t>resultType</a:t>
              </a:r>
              <a:r>
                <a:rPr lang="nb-NO" altLang="zh-CN" sz="1100" smtClean="0"/>
                <a:t>;</a:t>
              </a:r>
              <a:endParaRPr lang="nb-NO" altLang="zh-CN" sz="1100"/>
            </a:p>
            <a:p>
              <a:r>
                <a:rPr lang="nb-NO" altLang="zh-CN" sz="1100" smtClean="0"/>
                <a:t>String </a:t>
              </a:r>
              <a:r>
                <a:rPr lang="nb-NO" altLang="zh-CN" sz="1100"/>
                <a:t>sql</a:t>
              </a:r>
              <a:r>
                <a:rPr lang="nb-NO" altLang="zh-CN" sz="1100" smtClean="0"/>
                <a:t>;</a:t>
              </a:r>
              <a:endParaRPr lang="zh-CN" altLang="en-US" sz="1100"/>
            </a:p>
          </p:txBody>
        </p:sp>
      </p:grpSp>
      <p:sp>
        <p:nvSpPr>
          <p:cNvPr id="10" name="矩形 9"/>
          <p:cNvSpPr/>
          <p:nvPr/>
        </p:nvSpPr>
        <p:spPr>
          <a:xfrm>
            <a:off x="7194422" y="1928670"/>
            <a:ext cx="3193161" cy="39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8163" y="157549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90701" y="1850268"/>
            <a:ext cx="1835759" cy="1246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nb-NO" altLang="zh-CN" sz="1400" smtClean="0"/>
              <a:t>String </a:t>
            </a:r>
            <a:r>
              <a:rPr lang="nb-NO" altLang="zh-CN" sz="1400"/>
              <a:t>jdbcDriver;</a:t>
            </a:r>
          </a:p>
          <a:p>
            <a:pPr>
              <a:lnSpc>
                <a:spcPts val="2300"/>
              </a:lnSpc>
            </a:pPr>
            <a:r>
              <a:rPr lang="nb-NO" altLang="zh-CN" sz="1400" smtClean="0"/>
              <a:t>String </a:t>
            </a:r>
            <a:r>
              <a:rPr lang="nb-NO" altLang="zh-CN" sz="1400"/>
              <a:t>jdbcUrl;</a:t>
            </a:r>
          </a:p>
          <a:p>
            <a:pPr>
              <a:lnSpc>
                <a:spcPts val="2300"/>
              </a:lnSpc>
            </a:pPr>
            <a:r>
              <a:rPr lang="nb-NO" altLang="zh-CN" sz="1400" smtClean="0"/>
              <a:t>String </a:t>
            </a:r>
            <a:r>
              <a:rPr lang="nb-NO" altLang="zh-CN" sz="1400"/>
              <a:t>jdbcUsername;</a:t>
            </a:r>
          </a:p>
          <a:p>
            <a:pPr>
              <a:lnSpc>
                <a:spcPts val="2300"/>
              </a:lnSpc>
            </a:pPr>
            <a:r>
              <a:rPr lang="nb-NO" altLang="zh-CN" sz="1400" smtClean="0"/>
              <a:t>String </a:t>
            </a:r>
            <a:r>
              <a:rPr lang="nb-NO" altLang="zh-CN" sz="1400"/>
              <a:t>jdbcPassword;</a:t>
            </a:r>
            <a:endParaRPr lang="zh-CN" altLang="en-US" sz="1400"/>
          </a:p>
        </p:txBody>
      </p:sp>
      <p:grpSp>
        <p:nvGrpSpPr>
          <p:cNvPr id="14" name="组合 13"/>
          <p:cNvGrpSpPr/>
          <p:nvPr/>
        </p:nvGrpSpPr>
        <p:grpSpPr>
          <a:xfrm>
            <a:off x="771460" y="2061869"/>
            <a:ext cx="5113534" cy="1378538"/>
            <a:chOff x="634391" y="1447238"/>
            <a:chExt cx="5113534" cy="137853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50" y="1822225"/>
              <a:ext cx="5102775" cy="999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105931" y="1447238"/>
              <a:ext cx="159691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db.properties</a:t>
              </a:r>
              <a:endParaRPr lang="zh-CN" altLang="en-US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634391" y="1457776"/>
              <a:ext cx="5102775" cy="136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0325" y="3671536"/>
            <a:ext cx="5954829" cy="1989790"/>
            <a:chOff x="401242" y="3367689"/>
            <a:chExt cx="5954829" cy="1989790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00" y="3714740"/>
              <a:ext cx="5944071" cy="163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1" name="矩形 40"/>
            <p:cNvSpPr/>
            <p:nvPr/>
          </p:nvSpPr>
          <p:spPr>
            <a:xfrm>
              <a:off x="2479033" y="3367689"/>
              <a:ext cx="143500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smtClean="0"/>
                <a:t>mapper.xml</a:t>
              </a:r>
              <a:endParaRPr lang="zh-CN" altLang="en-US" b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1242" y="3388295"/>
              <a:ext cx="5954829" cy="196918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V="1">
            <a:off x="4575521" y="2072407"/>
            <a:ext cx="3308712" cy="48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717354" y="2351532"/>
            <a:ext cx="2136404" cy="41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939469" y="2686812"/>
            <a:ext cx="4914289" cy="409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331937" y="2999232"/>
            <a:ext cx="4552296" cy="33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7853757" y="4456166"/>
            <a:ext cx="1651352" cy="972000"/>
            <a:chOff x="7698308" y="3405670"/>
            <a:chExt cx="1651352" cy="972000"/>
          </a:xfrm>
        </p:grpSpPr>
        <p:sp>
          <p:nvSpPr>
            <p:cNvPr id="62" name="矩形 61"/>
            <p:cNvSpPr/>
            <p:nvPr/>
          </p:nvSpPr>
          <p:spPr>
            <a:xfrm>
              <a:off x="7698308" y="3405670"/>
              <a:ext cx="1651351" cy="972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 flipV="1">
              <a:off x="7698309" y="3645496"/>
              <a:ext cx="1651351" cy="8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728784" y="3407951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MappedStatement</a:t>
              </a: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25779" y="3597275"/>
              <a:ext cx="137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100" smtClean="0"/>
                <a:t>String </a:t>
              </a:r>
              <a:r>
                <a:rPr lang="nb-NO" altLang="zh-CN" sz="1100"/>
                <a:t>namespace</a:t>
              </a:r>
              <a:r>
                <a:rPr lang="nb-NO" altLang="zh-CN" sz="1100" smtClean="0"/>
                <a:t>;</a:t>
              </a:r>
              <a:endParaRPr lang="nb-NO" altLang="zh-CN" sz="1100"/>
            </a:p>
            <a:p>
              <a:r>
                <a:rPr lang="nb-NO" altLang="zh-CN" sz="1100" smtClean="0"/>
                <a:t>String </a:t>
              </a:r>
              <a:r>
                <a:rPr lang="nb-NO" altLang="zh-CN" sz="1100"/>
                <a:t>sourceId</a:t>
              </a:r>
              <a:r>
                <a:rPr lang="nb-NO" altLang="zh-CN" sz="1100" smtClean="0"/>
                <a:t>;</a:t>
              </a:r>
              <a:endParaRPr lang="nb-NO" altLang="zh-CN" sz="1100"/>
            </a:p>
            <a:p>
              <a:r>
                <a:rPr lang="nb-NO" altLang="zh-CN" sz="1100" smtClean="0"/>
                <a:t>String </a:t>
              </a:r>
              <a:r>
                <a:rPr lang="nb-NO" altLang="zh-CN" sz="1100"/>
                <a:t>resultType</a:t>
              </a:r>
              <a:r>
                <a:rPr lang="nb-NO" altLang="zh-CN" sz="1100" smtClean="0"/>
                <a:t>;</a:t>
              </a:r>
              <a:endParaRPr lang="nb-NO" altLang="zh-CN" sz="1100"/>
            </a:p>
            <a:p>
              <a:r>
                <a:rPr lang="nb-NO" altLang="zh-CN" sz="1100" smtClean="0"/>
                <a:t>String </a:t>
              </a:r>
              <a:r>
                <a:rPr lang="nb-NO" altLang="zh-CN" sz="1100"/>
                <a:t>sql</a:t>
              </a:r>
              <a:r>
                <a:rPr lang="nb-NO" altLang="zh-CN" sz="1100" smtClean="0"/>
                <a:t>;</a:t>
              </a:r>
              <a:endParaRPr lang="zh-CN" altLang="en-US" sz="110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416973" y="54281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95984" y="4016163"/>
            <a:ext cx="5173149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759849" y="4245894"/>
            <a:ext cx="2167499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82559" y="4245894"/>
            <a:ext cx="162119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95984" y="4488796"/>
            <a:ext cx="4436364" cy="819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6569133" y="3776472"/>
            <a:ext cx="1526355" cy="2643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7" idx="3"/>
          </p:cNvCxnSpPr>
          <p:nvPr/>
        </p:nvCxnSpPr>
        <p:spPr>
          <a:xfrm flipV="1">
            <a:off x="3927348" y="3913372"/>
            <a:ext cx="4168140" cy="44052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直接箭头连接符 4096"/>
          <p:cNvCxnSpPr>
            <a:stCxn id="68" idx="3"/>
          </p:cNvCxnSpPr>
          <p:nvPr/>
        </p:nvCxnSpPr>
        <p:spPr>
          <a:xfrm flipV="1">
            <a:off x="5603749" y="4124163"/>
            <a:ext cx="2491739" cy="229731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直接箭头连接符 4102"/>
          <p:cNvCxnSpPr/>
          <p:nvPr/>
        </p:nvCxnSpPr>
        <p:spPr>
          <a:xfrm flipV="1">
            <a:off x="5832348" y="4245894"/>
            <a:ext cx="2263140" cy="78659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56575" y="950292"/>
            <a:ext cx="8957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和数据库配置文件中的信息加载到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766730" y="94851"/>
            <a:ext cx="4152900" cy="837873"/>
            <a:chOff x="6766730" y="94851"/>
            <a:chExt cx="4152900" cy="837873"/>
          </a:xfrm>
        </p:grpSpPr>
        <p:grpSp>
          <p:nvGrpSpPr>
            <p:cNvPr id="57" name="组合 56"/>
            <p:cNvGrpSpPr/>
            <p:nvPr/>
          </p:nvGrpSpPr>
          <p:grpSpPr>
            <a:xfrm>
              <a:off x="6766730" y="94851"/>
              <a:ext cx="4152900" cy="837873"/>
              <a:chOff x="7324725" y="1141845"/>
              <a:chExt cx="4152900" cy="837873"/>
            </a:xfrm>
          </p:grpSpPr>
          <p:grpSp>
            <p:nvGrpSpPr>
              <p:cNvPr id="85" name="Group 16"/>
              <p:cNvGrpSpPr/>
              <p:nvPr/>
            </p:nvGrpSpPr>
            <p:grpSpPr bwMode="auto">
              <a:xfrm>
                <a:off x="7549280" y="1434639"/>
                <a:ext cx="129000" cy="207346"/>
                <a:chOff x="4441" y="3144"/>
                <a:chExt cx="215" cy="345"/>
              </a:xfrm>
            </p:grpSpPr>
            <p:sp>
              <p:nvSpPr>
                <p:cNvPr id="87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8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6" name="矩形 85"/>
              <p:cNvSpPr/>
              <p:nvPr/>
            </p:nvSpPr>
            <p:spPr>
              <a:xfrm>
                <a:off x="7324725" y="1141845"/>
                <a:ext cx="4152900" cy="837873"/>
              </a:xfrm>
              <a:prstGeom prst="rect">
                <a:avLst/>
              </a:prstGeom>
              <a:noFill/>
              <a:ln>
                <a:solidFill>
                  <a:schemeClr val="accent1">
                    <a:alpha val="61000"/>
                  </a:schemeClr>
                </a:solidFill>
                <a:prstDash val="dash"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6837555" y="190621"/>
              <a:ext cx="4027430" cy="646331"/>
              <a:chOff x="4121722" y="5638470"/>
              <a:chExt cx="4027430" cy="646331"/>
            </a:xfrm>
          </p:grpSpPr>
          <p:grpSp>
            <p:nvGrpSpPr>
              <p:cNvPr id="66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4121722" y="5643136"/>
                <a:ext cx="360000" cy="360000"/>
                <a:chOff x="4350" y="3024"/>
                <a:chExt cx="600" cy="599"/>
              </a:xfrm>
            </p:grpSpPr>
            <p:sp>
              <p:nvSpPr>
                <p:cNvPr id="70" name="Oval 15"/>
                <p:cNvSpPr>
                  <a:spLocks noChangeArrowheads="1"/>
                </p:cNvSpPr>
                <p:nvPr/>
              </p:nvSpPr>
              <p:spPr bwMode="auto">
                <a:xfrm>
                  <a:off x="4350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81" name="Group 16"/>
                <p:cNvGrpSpPr/>
                <p:nvPr/>
              </p:nvGrpSpPr>
              <p:grpSpPr bwMode="auto">
                <a:xfrm>
                  <a:off x="4526" y="3125"/>
                  <a:ext cx="215" cy="364"/>
                  <a:chOff x="4526" y="3125"/>
                  <a:chExt cx="215" cy="364"/>
                </a:xfrm>
              </p:grpSpPr>
              <p:sp>
                <p:nvSpPr>
                  <p:cNvPr id="82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5" y="3125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4" name="Freeform 18"/>
                  <p:cNvSpPr/>
                  <p:nvPr/>
                </p:nvSpPr>
                <p:spPr bwMode="auto">
                  <a:xfrm>
                    <a:off x="4526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69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471542" y="5638470"/>
                <a:ext cx="367761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9170"/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1011843464</a:t>
                </a:r>
              </a:p>
              <a:p>
                <a:pPr defTabSz="1219170"/>
                <a:r>
                  <a:rPr lang="zh-CN" altLang="en-US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往期</a:t>
                </a: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视频芊芊老师：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1399484076</a:t>
                </a:r>
                <a:endPara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1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话说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SqlSession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356574" y="950292"/>
            <a:ext cx="113751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意味着创建数据库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会话，代表了一次与数据库的连接；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对外提供数据访问的主要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来试试</a:t>
            </a:r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编程的方式吧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功能都是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Excutor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69" y="2462855"/>
            <a:ext cx="8990013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0" name="直接连接符 4109"/>
          <p:cNvCxnSpPr/>
          <p:nvPr/>
        </p:nvCxnSpPr>
        <p:spPr>
          <a:xfrm>
            <a:off x="73152" y="2289120"/>
            <a:ext cx="121188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矩形 4110"/>
          <p:cNvSpPr/>
          <p:nvPr/>
        </p:nvSpPr>
        <p:spPr>
          <a:xfrm>
            <a:off x="4531015" y="2357366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查询接口嵌套关系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766730" y="94851"/>
            <a:ext cx="4152900" cy="837873"/>
            <a:chOff x="6766730" y="94851"/>
            <a:chExt cx="4152900" cy="837873"/>
          </a:xfrm>
        </p:grpSpPr>
        <p:grpSp>
          <p:nvGrpSpPr>
            <p:cNvPr id="31" name="组合 30"/>
            <p:cNvGrpSpPr/>
            <p:nvPr/>
          </p:nvGrpSpPr>
          <p:grpSpPr>
            <a:xfrm>
              <a:off x="6766730" y="94851"/>
              <a:ext cx="4152900" cy="837873"/>
              <a:chOff x="7324725" y="1141845"/>
              <a:chExt cx="4152900" cy="837873"/>
            </a:xfrm>
          </p:grpSpPr>
          <p:grpSp>
            <p:nvGrpSpPr>
              <p:cNvPr id="39" name="Group 16"/>
              <p:cNvGrpSpPr/>
              <p:nvPr/>
            </p:nvGrpSpPr>
            <p:grpSpPr bwMode="auto">
              <a:xfrm>
                <a:off x="7549280" y="1434639"/>
                <a:ext cx="129000" cy="207346"/>
                <a:chOff x="4441" y="3144"/>
                <a:chExt cx="215" cy="345"/>
              </a:xfrm>
            </p:grpSpPr>
            <p:sp>
              <p:nvSpPr>
                <p:cNvPr id="41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7324725" y="1141845"/>
                <a:ext cx="4152900" cy="837873"/>
              </a:xfrm>
              <a:prstGeom prst="rect">
                <a:avLst/>
              </a:prstGeom>
              <a:noFill/>
              <a:ln>
                <a:solidFill>
                  <a:schemeClr val="accent1">
                    <a:alpha val="61000"/>
                  </a:schemeClr>
                </a:solidFill>
                <a:prstDash val="dash"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837555" y="190621"/>
              <a:ext cx="4027430" cy="646331"/>
              <a:chOff x="4121722" y="5638470"/>
              <a:chExt cx="4027430" cy="646331"/>
            </a:xfrm>
          </p:grpSpPr>
          <p:grpSp>
            <p:nvGrpSpPr>
              <p:cNvPr id="33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4121722" y="5643136"/>
                <a:ext cx="360000" cy="360000"/>
                <a:chOff x="4350" y="3024"/>
                <a:chExt cx="600" cy="599"/>
              </a:xfrm>
            </p:grpSpPr>
            <p:sp>
              <p:nvSpPr>
                <p:cNvPr id="35" name="Oval 15"/>
                <p:cNvSpPr>
                  <a:spLocks noChangeArrowheads="1"/>
                </p:cNvSpPr>
                <p:nvPr/>
              </p:nvSpPr>
              <p:spPr bwMode="auto">
                <a:xfrm>
                  <a:off x="4350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6" name="Group 16"/>
                <p:cNvGrpSpPr/>
                <p:nvPr/>
              </p:nvGrpSpPr>
              <p:grpSpPr bwMode="auto">
                <a:xfrm>
                  <a:off x="4526" y="3125"/>
                  <a:ext cx="215" cy="364"/>
                  <a:chOff x="4526" y="3125"/>
                  <a:chExt cx="215" cy="364"/>
                </a:xfrm>
              </p:grpSpPr>
              <p:sp>
                <p:nvSpPr>
                  <p:cNvPr id="37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5" y="3125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" name="Freeform 18"/>
                  <p:cNvSpPr/>
                  <p:nvPr/>
                </p:nvSpPr>
                <p:spPr bwMode="auto">
                  <a:xfrm>
                    <a:off x="4526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34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471542" y="5638470"/>
                <a:ext cx="367761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9170"/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1011843464</a:t>
                </a:r>
              </a:p>
              <a:p>
                <a:pPr defTabSz="1219170"/>
                <a:r>
                  <a:rPr lang="zh-CN" altLang="en-US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往期</a:t>
                </a: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视频芊芊老师：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1399484076</a:t>
                </a:r>
                <a:endPara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5600" y="136113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为什么要有代理阶段？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72" y="1747539"/>
            <a:ext cx="5410200" cy="235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03" y="1630322"/>
            <a:ext cx="6091093" cy="220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5410199" y="3009900"/>
            <a:ext cx="847725" cy="1524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605" y="994970"/>
            <a:ext cx="3057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2200" b="1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200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程序员喜欢的姿势</a:t>
            </a:r>
            <a:endParaRPr lang="zh-CN" altLang="en-US" sz="2200" b="1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676" y="870822"/>
            <a:ext cx="2266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追本溯源</a:t>
            </a:r>
            <a:endParaRPr lang="en-US" altLang="zh-CN" sz="2400" b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sz="24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endParaRPr lang="zh-CN" altLang="en-US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127" y="36648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</a:p>
        </p:txBody>
      </p:sp>
      <p:sp>
        <p:nvSpPr>
          <p:cNvPr id="5" name="右大括号 4"/>
          <p:cNvSpPr/>
          <p:nvPr/>
        </p:nvSpPr>
        <p:spPr>
          <a:xfrm rot="16200000">
            <a:off x="5687819" y="1220286"/>
            <a:ext cx="230834" cy="6043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4700" y="4338340"/>
            <a:ext cx="381707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中对应的方法执行；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找到命名空间和方法名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>
            <a:off x="5803235" y="3086100"/>
            <a:ext cx="2" cy="57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9" y="3753334"/>
            <a:ext cx="9958955" cy="250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0" y="1701819"/>
            <a:ext cx="11996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303520" y="1261872"/>
            <a:ext cx="737783" cy="86868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766730" y="94851"/>
            <a:ext cx="4152900" cy="837873"/>
            <a:chOff x="6766730" y="94851"/>
            <a:chExt cx="4152900" cy="837873"/>
          </a:xfrm>
        </p:grpSpPr>
        <p:grpSp>
          <p:nvGrpSpPr>
            <p:cNvPr id="32" name="组合 31"/>
            <p:cNvGrpSpPr/>
            <p:nvPr/>
          </p:nvGrpSpPr>
          <p:grpSpPr>
            <a:xfrm>
              <a:off x="6766730" y="94851"/>
              <a:ext cx="4152900" cy="837873"/>
              <a:chOff x="7324725" y="1141845"/>
              <a:chExt cx="4152900" cy="837873"/>
            </a:xfrm>
          </p:grpSpPr>
          <p:grpSp>
            <p:nvGrpSpPr>
              <p:cNvPr id="40" name="Group 16"/>
              <p:cNvGrpSpPr/>
              <p:nvPr/>
            </p:nvGrpSpPr>
            <p:grpSpPr bwMode="auto">
              <a:xfrm>
                <a:off x="7549280" y="1434639"/>
                <a:ext cx="129000" cy="207346"/>
                <a:chOff x="4441" y="3144"/>
                <a:chExt cx="215" cy="345"/>
              </a:xfrm>
            </p:grpSpPr>
            <p:sp>
              <p:nvSpPr>
                <p:cNvPr id="4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矩形 40"/>
              <p:cNvSpPr/>
              <p:nvPr/>
            </p:nvSpPr>
            <p:spPr>
              <a:xfrm>
                <a:off x="7324725" y="1141845"/>
                <a:ext cx="4152900" cy="837873"/>
              </a:xfrm>
              <a:prstGeom prst="rect">
                <a:avLst/>
              </a:prstGeom>
              <a:noFill/>
              <a:ln>
                <a:solidFill>
                  <a:schemeClr val="accent1">
                    <a:alpha val="61000"/>
                  </a:schemeClr>
                </a:solidFill>
                <a:prstDash val="dash"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837555" y="190621"/>
              <a:ext cx="4027430" cy="646331"/>
              <a:chOff x="4121722" y="5638470"/>
              <a:chExt cx="4027430" cy="646331"/>
            </a:xfrm>
          </p:grpSpPr>
          <p:grpSp>
            <p:nvGrpSpPr>
              <p:cNvPr id="34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4121722" y="5643136"/>
                <a:ext cx="360000" cy="360000"/>
                <a:chOff x="4350" y="3024"/>
                <a:chExt cx="600" cy="599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auto">
                <a:xfrm>
                  <a:off x="4350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7" name="Group 16"/>
                <p:cNvGrpSpPr/>
                <p:nvPr/>
              </p:nvGrpSpPr>
              <p:grpSpPr bwMode="auto">
                <a:xfrm>
                  <a:off x="4526" y="3125"/>
                  <a:ext cx="215" cy="364"/>
                  <a:chOff x="4526" y="3125"/>
                  <a:chExt cx="215" cy="364"/>
                </a:xfrm>
              </p:grpSpPr>
              <p:sp>
                <p:nvSpPr>
                  <p:cNvPr id="3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5" y="3125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" name="Freeform 18"/>
                  <p:cNvSpPr/>
                  <p:nvPr/>
                </p:nvSpPr>
                <p:spPr bwMode="auto">
                  <a:xfrm>
                    <a:off x="4526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35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471542" y="5638470"/>
                <a:ext cx="367761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9170"/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1011843464</a:t>
                </a:r>
              </a:p>
              <a:p>
                <a:pPr defTabSz="1219170"/>
                <a:r>
                  <a:rPr lang="zh-CN" altLang="en-US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往期</a:t>
                </a: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视频芊芊老师：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1399484076</a:t>
                </a:r>
                <a:endPara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4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组件分析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690" y="932724"/>
            <a:ext cx="119990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MyBaits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核心接口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，定义了数据库操作最基本的方法；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的操作遵循什么样规范？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4605" y="1522131"/>
            <a:ext cx="9387336" cy="4781086"/>
            <a:chOff x="1004673" y="1340867"/>
            <a:chExt cx="9537268" cy="496888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673" y="1340867"/>
              <a:ext cx="9537268" cy="496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6877" y="1340867"/>
              <a:ext cx="8667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组合 31"/>
          <p:cNvGrpSpPr/>
          <p:nvPr/>
        </p:nvGrpSpPr>
        <p:grpSpPr>
          <a:xfrm>
            <a:off x="6766730" y="94851"/>
            <a:ext cx="4152900" cy="837873"/>
            <a:chOff x="6766730" y="94851"/>
            <a:chExt cx="4152900" cy="837873"/>
          </a:xfrm>
        </p:grpSpPr>
        <p:grpSp>
          <p:nvGrpSpPr>
            <p:cNvPr id="33" name="组合 32"/>
            <p:cNvGrpSpPr/>
            <p:nvPr/>
          </p:nvGrpSpPr>
          <p:grpSpPr>
            <a:xfrm>
              <a:off x="6766730" y="94851"/>
              <a:ext cx="4152900" cy="837873"/>
              <a:chOff x="7324725" y="1141845"/>
              <a:chExt cx="4152900" cy="837873"/>
            </a:xfrm>
          </p:grpSpPr>
          <p:grpSp>
            <p:nvGrpSpPr>
              <p:cNvPr id="41" name="Group 16"/>
              <p:cNvGrpSpPr/>
              <p:nvPr/>
            </p:nvGrpSpPr>
            <p:grpSpPr bwMode="auto">
              <a:xfrm>
                <a:off x="7549280" y="1434639"/>
                <a:ext cx="129000" cy="207346"/>
                <a:chOff x="4441" y="3144"/>
                <a:chExt cx="215" cy="345"/>
              </a:xfrm>
            </p:grpSpPr>
            <p:sp>
              <p:nvSpPr>
                <p:cNvPr id="43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4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7324725" y="1141845"/>
                <a:ext cx="4152900" cy="837873"/>
              </a:xfrm>
              <a:prstGeom prst="rect">
                <a:avLst/>
              </a:prstGeom>
              <a:noFill/>
              <a:ln>
                <a:solidFill>
                  <a:schemeClr val="accent1">
                    <a:alpha val="61000"/>
                  </a:schemeClr>
                </a:solidFill>
                <a:prstDash val="dash"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837555" y="190621"/>
              <a:ext cx="4027430" cy="646331"/>
              <a:chOff x="4121722" y="5638470"/>
              <a:chExt cx="4027430" cy="646331"/>
            </a:xfrm>
          </p:grpSpPr>
          <p:grpSp>
            <p:nvGrpSpPr>
              <p:cNvPr id="35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4121722" y="5643136"/>
                <a:ext cx="360000" cy="360000"/>
                <a:chOff x="4350" y="3024"/>
                <a:chExt cx="600" cy="599"/>
              </a:xfrm>
            </p:grpSpPr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auto">
                <a:xfrm>
                  <a:off x="4350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8" name="Group 16"/>
                <p:cNvGrpSpPr/>
                <p:nvPr/>
              </p:nvGrpSpPr>
              <p:grpSpPr bwMode="auto">
                <a:xfrm>
                  <a:off x="4526" y="3125"/>
                  <a:ext cx="215" cy="364"/>
                  <a:chOff x="4526" y="3125"/>
                  <a:chExt cx="215" cy="364"/>
                </a:xfrm>
              </p:grpSpPr>
              <p:sp>
                <p:nvSpPr>
                  <p:cNvPr id="39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5" y="3125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" name="Freeform 18"/>
                  <p:cNvSpPr/>
                  <p:nvPr/>
                </p:nvSpPr>
                <p:spPr bwMode="auto">
                  <a:xfrm>
                    <a:off x="4526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36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471542" y="5638470"/>
                <a:ext cx="367761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9170"/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1011843464</a:t>
                </a:r>
              </a:p>
              <a:p>
                <a:pPr defTabSz="1219170"/>
                <a:r>
                  <a:rPr lang="zh-CN" altLang="en-US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往期</a:t>
                </a: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视频芊芊老师：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1399484076</a:t>
                </a:r>
                <a:endPara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1462483" y="1433825"/>
            <a:ext cx="9402501" cy="4869391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6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75731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0" name="PA_组合 79"/>
          <p:cNvGrpSpPr/>
          <p:nvPr>
            <p:custDataLst>
              <p:tags r:id="rId4"/>
            </p:custDataLst>
          </p:nvPr>
        </p:nvGrpSpPr>
        <p:grpSpPr>
          <a:xfrm>
            <a:off x="5163394" y="343471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5"/>
            </p:custDataLst>
          </p:nvPr>
        </p:nvGrpSpPr>
        <p:grpSpPr>
          <a:xfrm>
            <a:off x="3008957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6"/>
            </p:custDataLst>
          </p:nvPr>
        </p:nvSpPr>
        <p:spPr>
          <a:xfrm>
            <a:off x="3111936" y="4185090"/>
            <a:ext cx="1781664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三个核心类的解析</a:t>
            </a: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7"/>
            </p:custDataLst>
          </p:nvPr>
        </p:nvSpPr>
        <p:spPr>
          <a:xfrm>
            <a:off x="5564431" y="4154763"/>
            <a:ext cx="1213794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快速入门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源码解析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分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页插件解读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8"/>
            </p:custDataLst>
          </p:nvPr>
        </p:nvSpPr>
        <p:spPr>
          <a:xfrm>
            <a:off x="3018368" y="3556386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spring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结合</a:t>
            </a:r>
            <a:endParaRPr lang="en-US" alt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9"/>
            </p:custDataLst>
          </p:nvPr>
        </p:nvSpPr>
        <p:spPr>
          <a:xfrm>
            <a:off x="5463446" y="3562096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插件开发原理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PA_任意多边形 1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057764" y="2754125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7085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组合 79"/>
          <p:cNvGrpSpPr/>
          <p:nvPr>
            <p:custDataLst>
              <p:tags r:id="rId11"/>
            </p:custDataLst>
          </p:nvPr>
        </p:nvGrpSpPr>
        <p:grpSpPr>
          <a:xfrm>
            <a:off x="7282012" y="3436619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矩形 62"/>
          <p:cNvSpPr/>
          <p:nvPr>
            <p:custDataLst>
              <p:tags r:id="rId12"/>
            </p:custDataLst>
          </p:nvPr>
        </p:nvSpPr>
        <p:spPr>
          <a:xfrm>
            <a:off x="7623275" y="4156672"/>
            <a:ext cx="1428596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333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" name="PA_矩形 67"/>
          <p:cNvSpPr/>
          <p:nvPr>
            <p:custDataLst>
              <p:tags r:id="rId13"/>
            </p:custDataLst>
          </p:nvPr>
        </p:nvSpPr>
        <p:spPr>
          <a:xfrm>
            <a:off x="7502251" y="3564005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PA_任意多边形 1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146329" y="2742025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62" grpId="0"/>
      <p:bldP spid="63" grpId="0" animBg="1" autoUpdateAnimBg="0"/>
      <p:bldP spid="67" grpId="0"/>
      <p:bldP spid="68" grpId="0"/>
      <p:bldP spid="52" grpId="0" animBg="1"/>
      <p:bldP spid="25" grpId="0" animBg="1" autoUpdateAnimBg="0"/>
      <p:bldP spid="26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简化版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实现思路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9" y="1619292"/>
            <a:ext cx="7582427" cy="371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929898" y="938625"/>
            <a:ext cx="447851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实现思路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SqlSessionFactory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实例；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实例化过程中，加载配置文件创建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configuration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对象；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mapper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接口动态代理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代理回调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中某查询方法；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将查询方法转发给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访问数据库获取数据；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通过反射将数据转换成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POJO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并返回；给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SqlS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ession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将数据返回给调用者；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17834" y="938625"/>
            <a:ext cx="0" cy="53158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/>
          <p:cNvSpPr/>
          <p:nvPr/>
        </p:nvSpPr>
        <p:spPr>
          <a:xfrm>
            <a:off x="7877085" y="1792224"/>
            <a:ext cx="45719" cy="1298448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7877085" y="3475122"/>
            <a:ext cx="52813" cy="52080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7903491" y="4334256"/>
            <a:ext cx="45719" cy="1719072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27165" y="23106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</a:rPr>
              <a:t>一阶段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41351" y="360472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chemeClr val="accent6"/>
                </a:solidFill>
              </a:rPr>
              <a:t>二阶段</a:t>
            </a:r>
            <a:endParaRPr lang="zh-CN" altLang="en-US" sz="1100" b="1">
              <a:solidFill>
                <a:schemeClr val="accent6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26393" y="50091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7030A0"/>
                </a:solidFill>
              </a:rPr>
              <a:t>三阶段</a:t>
            </a:r>
            <a:endParaRPr lang="zh-CN" altLang="en-US" sz="1100" b="1">
              <a:solidFill>
                <a:srgbClr val="7030A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766730" y="94851"/>
            <a:ext cx="4152900" cy="837873"/>
            <a:chOff x="6766730" y="94851"/>
            <a:chExt cx="4152900" cy="837873"/>
          </a:xfrm>
        </p:grpSpPr>
        <p:grpSp>
          <p:nvGrpSpPr>
            <p:cNvPr id="36" name="组合 35"/>
            <p:cNvGrpSpPr/>
            <p:nvPr/>
          </p:nvGrpSpPr>
          <p:grpSpPr>
            <a:xfrm>
              <a:off x="6766730" y="94851"/>
              <a:ext cx="4152900" cy="837873"/>
              <a:chOff x="7324725" y="1141845"/>
              <a:chExt cx="4152900" cy="837873"/>
            </a:xfrm>
          </p:grpSpPr>
          <p:grpSp>
            <p:nvGrpSpPr>
              <p:cNvPr id="44" name="Group 16"/>
              <p:cNvGrpSpPr/>
              <p:nvPr/>
            </p:nvGrpSpPr>
            <p:grpSpPr bwMode="auto">
              <a:xfrm>
                <a:off x="7549280" y="1434639"/>
                <a:ext cx="129000" cy="207346"/>
                <a:chOff x="4441" y="3144"/>
                <a:chExt cx="215" cy="345"/>
              </a:xfrm>
            </p:grpSpPr>
            <p:sp>
              <p:nvSpPr>
                <p:cNvPr id="46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5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矩形 44"/>
              <p:cNvSpPr/>
              <p:nvPr/>
            </p:nvSpPr>
            <p:spPr>
              <a:xfrm>
                <a:off x="7324725" y="1141845"/>
                <a:ext cx="4152900" cy="837873"/>
              </a:xfrm>
              <a:prstGeom prst="rect">
                <a:avLst/>
              </a:prstGeom>
              <a:noFill/>
              <a:ln>
                <a:solidFill>
                  <a:schemeClr val="accent1">
                    <a:alpha val="61000"/>
                  </a:schemeClr>
                </a:solidFill>
                <a:prstDash val="dash"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837555" y="190621"/>
              <a:ext cx="4027430" cy="646331"/>
              <a:chOff x="4121722" y="5638470"/>
              <a:chExt cx="4027430" cy="646331"/>
            </a:xfrm>
          </p:grpSpPr>
          <p:grpSp>
            <p:nvGrpSpPr>
              <p:cNvPr id="38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4121722" y="5643136"/>
                <a:ext cx="360000" cy="360000"/>
                <a:chOff x="4350" y="3024"/>
                <a:chExt cx="600" cy="599"/>
              </a:xfrm>
            </p:grpSpPr>
            <p:sp>
              <p:nvSpPr>
                <p:cNvPr id="40" name="Oval 15"/>
                <p:cNvSpPr>
                  <a:spLocks noChangeArrowheads="1"/>
                </p:cNvSpPr>
                <p:nvPr/>
              </p:nvSpPr>
              <p:spPr bwMode="auto">
                <a:xfrm>
                  <a:off x="4350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41" name="Group 16"/>
                <p:cNvGrpSpPr/>
                <p:nvPr/>
              </p:nvGrpSpPr>
              <p:grpSpPr bwMode="auto">
                <a:xfrm>
                  <a:off x="4526" y="3125"/>
                  <a:ext cx="215" cy="364"/>
                  <a:chOff x="4526" y="3125"/>
                  <a:chExt cx="215" cy="364"/>
                </a:xfrm>
              </p:grpSpPr>
              <p:sp>
                <p:nvSpPr>
                  <p:cNvPr id="42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5" y="3125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3" name="Freeform 18"/>
                  <p:cNvSpPr/>
                  <p:nvPr/>
                </p:nvSpPr>
                <p:spPr bwMode="auto">
                  <a:xfrm>
                    <a:off x="4526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170"/>
                    <a:endParaRPr lang="zh-CN" altLang="en-US" sz="2133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39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471542" y="5638470"/>
                <a:ext cx="367761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9170"/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1011843464</a:t>
                </a:r>
              </a:p>
              <a:p>
                <a:pPr defTabSz="1219170"/>
                <a:r>
                  <a:rPr lang="zh-CN" altLang="en-US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往期</a:t>
                </a: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视频芊芊老师： 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1399484076</a:t>
                </a:r>
                <a:endPara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4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MyBatis-Spring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7608" y="869494"/>
            <a:ext cx="1132717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Mybatis-spring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你将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代码无缝地整合到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中。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将会加载必要的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工厂类和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session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一个简单的方式来注入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数据映射器和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到业务层的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bean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中。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方便集成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翻译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的异常到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DataAccessException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7608" y="2924407"/>
            <a:ext cx="11327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Mybatis-spring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MyBatis-Spring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及以上版本还有下面列出的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63211"/>
              </p:ext>
            </p:extLst>
          </p:nvPr>
        </p:nvGraphicFramePr>
        <p:xfrm>
          <a:off x="854741" y="3915352"/>
          <a:ext cx="8127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MyBatis-Spring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</a:t>
                      </a:r>
                    </a:p>
                  </a:txBody>
                  <a:tcPr marL="76200" marR="76200" marT="76200" marB="7620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1.0.0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1.0.1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3.0.1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 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3.0.5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3.0.0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或以上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1.0.2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3.0.6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3.0.0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或以上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1.1.0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3.1.0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或以上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3.0.0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或以上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集成配置最佳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250" y="1146371"/>
            <a:ext cx="1117184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准备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项目一个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文件中添加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mybatis-spring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的依赖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SqlSessionFactoryBean</a:t>
            </a: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MapperScannerConfigurer</a:t>
            </a: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配置事务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54605" y="2158145"/>
            <a:ext cx="9973063" cy="1667083"/>
          </a:xfrm>
          <a:prstGeom prst="rect">
            <a:avLst/>
          </a:prstGeom>
          <a:solidFill>
            <a:srgbClr val="F5F5F5"/>
          </a:solidFill>
          <a:ln w="9525">
            <a:solidFill>
              <a:schemeClr val="accent5">
                <a:lumMod val="75000"/>
                <a:alpha val="31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&lt;</a:t>
            </a:r>
            <a:r>
              <a:rPr lang="en-US" altLang="zh-CN" sz="200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dependency&gt;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	&lt;</a:t>
            </a:r>
            <a:r>
              <a:rPr lang="en-US" altLang="zh-CN" sz="200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groupId&gt;org.mybatis&lt;/groupId&gt;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	</a:t>
            </a:r>
            <a:r>
              <a:rPr lang="en-US" altLang="zh-CN" sz="200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&lt;</a:t>
            </a:r>
            <a:r>
              <a:rPr lang="en-US" altLang="zh-CN" sz="200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artifactId&gt;mybatis-spring&lt;/artifactId&gt;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	</a:t>
            </a:r>
            <a:r>
              <a:rPr lang="en-US" altLang="zh-CN" sz="200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&lt;</a:t>
            </a:r>
            <a:r>
              <a:rPr lang="en-US" altLang="zh-CN" sz="200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version&gt;1.3.0&lt;/version</a:t>
            </a:r>
            <a:r>
              <a:rPr lang="en-US" altLang="zh-CN" sz="200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&lt;/</a:t>
            </a:r>
            <a:r>
              <a:rPr lang="en-US" altLang="zh-CN" sz="200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dependency&gt;</a:t>
            </a:r>
            <a:endParaRPr kumimoji="0" lang="zh-CN" altLang="zh-CN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4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SqlSessionFactoryBean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575" y="1572342"/>
            <a:ext cx="106450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用于配置数据源，该属性为必选项，必须通过这个属性配置数据源 ，这里使用了上一节中配置好的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dataSource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 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 Locations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SqlSessionFactoryBean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扫描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映射文件的路径，可以使用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风格的路径进行配置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configLocation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：用于配置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config 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的路径，除了数据源外，对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的各种配直仍然可以通过这种方式进行，并且配置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settings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时只能使用这种方式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。但配置文件中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 和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的事务管理器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都会被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typeAliasesPackage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 配置包中类的别名，配置后，包中的类在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映射文件中使用时可以省略包名部分 ，直接使用类名。这个配置不支持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风格的路径，当需要配置多个包路径时可以使用分号或逗号进行分隔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6" y="1006433"/>
            <a:ext cx="10936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MyBatis-Spring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SqlSessionFactoryBean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是用于创建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SessionFactory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70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MapperScannerConfigurer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" y="1408189"/>
            <a:ext cx="106450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MapperScannerConfigurer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中常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配置以下两个属性 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basePackage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 用于配置基本的包路径。可以使用分号或逗号作为分隔符设置多于一个的包路径，每个映射器将会在指定的包路径中递归地被搜索到 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annotationClass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 用于过滤被扫描的接口，如果设置了该属性，那么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的接口只有包含该注解才会被扫描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006433"/>
            <a:ext cx="11011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MapperScannerConfigurer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自动扫描所有的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Mapper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接口，使用时可以直接注入接口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7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102" y="186828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SqlSessionFactoryBean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源码分析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MapperFactoryBean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源码分析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MapperScannerConfigurer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源码分析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925" y="912163"/>
            <a:ext cx="1162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分析源码之前也需要源码下载并安装到本地仓库和开发工具中，方便给代码添加注释；安装过程和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源码的安装过程是一样的，这里就不再重复描述了；下载地址：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github.com/mybatis/spring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2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75731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0" name="PA_组合 79"/>
          <p:cNvGrpSpPr/>
          <p:nvPr>
            <p:custDataLst>
              <p:tags r:id="rId4"/>
            </p:custDataLst>
          </p:nvPr>
        </p:nvGrpSpPr>
        <p:grpSpPr>
          <a:xfrm>
            <a:off x="5163394" y="343471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5"/>
            </p:custDataLst>
          </p:nvPr>
        </p:nvGrpSpPr>
        <p:grpSpPr>
          <a:xfrm>
            <a:off x="3008957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6"/>
            </p:custDataLst>
          </p:nvPr>
        </p:nvSpPr>
        <p:spPr>
          <a:xfrm>
            <a:off x="3111936" y="4185090"/>
            <a:ext cx="1781664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三个核心类的解析</a:t>
            </a: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7"/>
            </p:custDataLst>
          </p:nvPr>
        </p:nvSpPr>
        <p:spPr>
          <a:xfrm>
            <a:off x="5564431" y="4154763"/>
            <a:ext cx="1213794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快速入门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源码解析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分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页插件解读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8"/>
            </p:custDataLst>
          </p:nvPr>
        </p:nvSpPr>
        <p:spPr>
          <a:xfrm>
            <a:off x="3018368" y="3556386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spring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结合</a:t>
            </a:r>
            <a:endParaRPr lang="en-US" alt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9"/>
            </p:custDataLst>
          </p:nvPr>
        </p:nvSpPr>
        <p:spPr>
          <a:xfrm>
            <a:off x="5463446" y="3562096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插件开发原理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PA_任意多边形 1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057764" y="2754125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97036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组合 79"/>
          <p:cNvGrpSpPr/>
          <p:nvPr>
            <p:custDataLst>
              <p:tags r:id="rId11"/>
            </p:custDataLst>
          </p:nvPr>
        </p:nvGrpSpPr>
        <p:grpSpPr>
          <a:xfrm>
            <a:off x="7282012" y="3436619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矩形 62"/>
          <p:cNvSpPr/>
          <p:nvPr>
            <p:custDataLst>
              <p:tags r:id="rId12"/>
            </p:custDataLst>
          </p:nvPr>
        </p:nvSpPr>
        <p:spPr>
          <a:xfrm>
            <a:off x="7623275" y="4156672"/>
            <a:ext cx="1428596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333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" name="PA_矩形 67"/>
          <p:cNvSpPr/>
          <p:nvPr>
            <p:custDataLst>
              <p:tags r:id="rId13"/>
            </p:custDataLst>
          </p:nvPr>
        </p:nvSpPr>
        <p:spPr>
          <a:xfrm>
            <a:off x="7502251" y="3564005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PA_任意多边形 1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146329" y="2742025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62" grpId="0"/>
      <p:bldP spid="63" grpId="0" animBg="1" autoUpdateAnimBg="0"/>
      <p:bldP spid="67" grpId="0"/>
      <p:bldP spid="68" grpId="0"/>
      <p:bldP spid="52" grpId="0" animBg="1"/>
      <p:bldP spid="25" grpId="0" animBg="1" autoUpdateAnimBg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插件概述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575" y="950292"/>
            <a:ext cx="1162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插件是用来改变或者扩展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的原有的功能，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mybaits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的插件就是通过继承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Interceptor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拦截器实现的；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在没有完全理解插件之前禁止使用插件对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mybaits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进行扩展，又可能会导致严重的问题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mybatis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中能使用插件进行拦截的接口和方法如下：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flushStatment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getTransaction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isClose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StatementHandler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paramterize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ParameterHandler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getParameterObject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setParameters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ResultSetHandler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handleResultSets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handleCursorResultSets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handleOutputParameters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6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15710</TotalTime>
  <Words>1483</Words>
  <Application>Microsoft Office PowerPoint</Application>
  <PresentationFormat>自定义</PresentationFormat>
  <Paragraphs>228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lison</cp:lastModifiedBy>
  <cp:revision>448</cp:revision>
  <dcterms:created xsi:type="dcterms:W3CDTF">2016-08-30T15:34:45Z</dcterms:created>
  <dcterms:modified xsi:type="dcterms:W3CDTF">2019-09-10T07:18:54Z</dcterms:modified>
  <cp:category>锐旗设计;https://9ppt.taobao.com</cp:category>
</cp:coreProperties>
</file>