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png" ContentType="image/png"/>
  <Override PartName="/ppt/tags/tag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91" r:id="rId2"/>
    <p:sldId id="297" r:id="rId3"/>
    <p:sldId id="292" r:id="rId4"/>
    <p:sldId id="299" r:id="rId5"/>
    <p:sldId id="293" r:id="rId6"/>
    <p:sldId id="294" r:id="rId7"/>
    <p:sldId id="295" r:id="rId8"/>
    <p:sldId id="300" r:id="rId9"/>
    <p:sldId id="296" r:id="rId10"/>
    <p:sldId id="29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6729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312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2019/4/15/Mon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pPr/>
              <a:t>2019/4/15/Mon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473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2019/4/15/Mon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44848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pPr/>
              <a:t>2019/4/15/Mon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9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810351" y="2385948"/>
            <a:ext cx="10362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、线程基础、线程之间的共享和协作</a:t>
            </a: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 smtClean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THANK </a:t>
            </a:r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YOU FOR WATCHING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403191" y="5521682"/>
            <a:ext cx="3477336" cy="369332"/>
            <a:chOff x="1139058" y="5604513"/>
            <a:chExt cx="3477336" cy="369332"/>
          </a:xfrm>
        </p:grpSpPr>
        <p:grpSp>
          <p:nvGrpSpPr>
            <p:cNvPr id="24" name="PA_组合 23"/>
            <p:cNvGrpSpPr/>
            <p:nvPr>
              <p:custDataLst>
                <p:tags r:id="rId4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98233" y="5604513"/>
              <a:ext cx="311816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主讲老师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Mark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446106311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3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393262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9438764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推荐书籍</a:t>
            </a:r>
          </a:p>
        </p:txBody>
      </p:sp>
      <p:sp>
        <p:nvSpPr>
          <p:cNvPr id="1026" name="AutoShape 2" descr="http://img5.imgtn.bdimg.com/it/u=1443837896,2947748851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95487" y="1504947"/>
            <a:ext cx="3271838" cy="4632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47132" y="1647824"/>
            <a:ext cx="3792218" cy="4363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课程安排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971550" y="1155806"/>
          <a:ext cx="7743825" cy="3317223"/>
        </p:xfrm>
        <a:graphic>
          <a:graphicData uri="http://schemas.openxmlformats.org/drawingml/2006/table">
            <a:tbl>
              <a:tblPr/>
              <a:tblGrid>
                <a:gridCol w="1139991"/>
                <a:gridCol w="6603834"/>
              </a:tblGrid>
              <a:tr h="26798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享学课堂</a:t>
                      </a:r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-Java</a:t>
                      </a:r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并发</a:t>
                      </a:r>
                      <a:r>
                        <a:rPr lang="zh-CN" altLang="en-US" sz="1600" b="1" i="0" u="none" strike="noStrike" smtClean="0">
                          <a:solidFill>
                            <a:srgbClr val="000000"/>
                          </a:solidFill>
                          <a:latin typeface="微软雅黑"/>
                        </a:rPr>
                        <a:t>编程第二期课程表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26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课次序号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章节名称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2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线程基础、线程之间的共享和协作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542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线程的并发工具类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542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原子操作</a:t>
                      </a:r>
                      <a:r>
                        <a:rPr lang="en-US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CAS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542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显示锁和</a:t>
                      </a:r>
                      <a:r>
                        <a:rPr lang="en-US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AQS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542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并发容器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542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线程池和</a:t>
                      </a:r>
                      <a:r>
                        <a:rPr lang="en-US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Exector</a:t>
                      </a:r>
                      <a:r>
                        <a:rPr lang="zh-CN" altLang="en-US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框架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542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线程安全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542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smtClean="0">
                          <a:solidFill>
                            <a:srgbClr val="006100"/>
                          </a:solidFill>
                          <a:latin typeface="微软雅黑 Light"/>
                        </a:rPr>
                        <a:t>8a</a:t>
                      </a:r>
                      <a:endParaRPr lang="en-US" sz="1600" b="1" i="0" u="none" strike="noStrike">
                        <a:solidFill>
                          <a:srgbClr val="006100"/>
                        </a:solidFill>
                        <a:latin typeface="微软雅黑 Ligh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实战项目</a:t>
                      </a:r>
                      <a:r>
                        <a:rPr lang="en-US" altLang="zh-CN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-</a:t>
                      </a:r>
                      <a:r>
                        <a:rPr lang="zh-CN" altLang="en-US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并发任务执行框架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542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smtClean="0">
                          <a:solidFill>
                            <a:srgbClr val="006100"/>
                          </a:solidFill>
                          <a:latin typeface="微软雅黑 Light"/>
                        </a:rPr>
                        <a:t>8b</a:t>
                      </a:r>
                      <a:endParaRPr lang="en-US" sz="1600" b="1" i="0" u="none" strike="noStrike">
                        <a:solidFill>
                          <a:srgbClr val="006100"/>
                        </a:solidFill>
                        <a:latin typeface="微软雅黑 Ligh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实战项目</a:t>
                      </a:r>
                      <a:r>
                        <a:rPr lang="en-US" altLang="zh-CN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-</a:t>
                      </a:r>
                      <a:r>
                        <a:rPr lang="zh-CN" altLang="en-US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性能优化实战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542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smtClean="0">
                          <a:solidFill>
                            <a:srgbClr val="006100"/>
                          </a:solidFill>
                          <a:latin typeface="微软雅黑 Light"/>
                        </a:rPr>
                        <a:t>9</a:t>
                      </a:r>
                      <a:endParaRPr lang="en-US" altLang="zh-CN" sz="1600" b="1" i="0" u="none" strike="noStrike">
                        <a:solidFill>
                          <a:srgbClr val="006100"/>
                        </a:solidFill>
                        <a:latin typeface="微软雅黑 Ligh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JMM</a:t>
                      </a:r>
                      <a:r>
                        <a:rPr lang="zh-CN" altLang="en-US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和</a:t>
                      </a:r>
                      <a:r>
                        <a:rPr lang="zh-CN" altLang="en-US" sz="1600" b="1" i="0" u="none" strike="noStrike" smtClean="0">
                          <a:solidFill>
                            <a:srgbClr val="006100"/>
                          </a:solidFill>
                          <a:latin typeface="微软雅黑 Light"/>
                        </a:rPr>
                        <a:t>底层原理</a:t>
                      </a:r>
                      <a:endParaRPr lang="zh-CN" altLang="en-US" sz="1600" b="1" i="0" u="none" strike="noStrike">
                        <a:solidFill>
                          <a:srgbClr val="006100"/>
                        </a:solidFill>
                        <a:latin typeface="微软雅黑 Ligh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542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smtClean="0">
                          <a:solidFill>
                            <a:srgbClr val="006100"/>
                          </a:solidFill>
                          <a:latin typeface="微软雅黑 Light"/>
                        </a:rPr>
                        <a:t>10</a:t>
                      </a:r>
                      <a:endParaRPr lang="en-US" altLang="zh-CN" sz="1600" b="1" i="0" u="none" strike="noStrike">
                        <a:solidFill>
                          <a:srgbClr val="006100"/>
                        </a:solidFill>
                        <a:latin typeface="微软雅黑 Ligh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smtClean="0">
                          <a:solidFill>
                            <a:srgbClr val="006100"/>
                          </a:solidFill>
                          <a:latin typeface="微软雅黑 Light"/>
                        </a:rPr>
                        <a:t>Java8</a:t>
                      </a:r>
                      <a:r>
                        <a:rPr lang="zh-CN" altLang="en-US" sz="1600" b="1" i="0" u="none" strike="noStrike" smtClean="0">
                          <a:solidFill>
                            <a:srgbClr val="006100"/>
                          </a:solidFill>
                          <a:latin typeface="微软雅黑 Light"/>
                        </a:rPr>
                        <a:t>新增的并发</a:t>
                      </a:r>
                      <a:endParaRPr lang="zh-CN" altLang="en-US" sz="1600" b="1" i="0" u="none" strike="noStrike">
                        <a:solidFill>
                          <a:srgbClr val="006100"/>
                        </a:solidFill>
                        <a:latin typeface="微软雅黑 Ligh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09550" y="4638675"/>
            <a:ext cx="119824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上课说明：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、首次出现的知识如需要进行编码，一般会进行手写，以后再出现则可能会事先准备好或者进行拷贝。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、一个知识点如果大部分同学明白，不会重复讲解，未明白的同学请看视频、笔记、请教同学或加老师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、以上为</a:t>
            </a:r>
            <a:r>
              <a:rPr lang="en-US" altLang="zh-CN" b="1" smtClean="0">
                <a:solidFill>
                  <a:srgbClr val="000000"/>
                </a:solidFill>
                <a:latin typeface="微软雅黑"/>
              </a:rPr>
              <a:t>Java</a:t>
            </a:r>
            <a:r>
              <a:rPr lang="zh-CN" altLang="en-US" b="1" smtClean="0">
                <a:solidFill>
                  <a:srgbClr val="000000"/>
                </a:solidFill>
                <a:latin typeface="微软雅黑"/>
              </a:rPr>
              <a:t>并发编程第二期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的章节安排，不代表上课次数，如果一章内容在一次课内未讲完，则会顺延到下次课继续讲解。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、一般会遵循 </a:t>
            </a:r>
            <a:r>
              <a:rPr lang="zh-CN" altLang="en-US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基础入门</a:t>
            </a:r>
            <a:r>
              <a:rPr lang="en-US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初步应用</a:t>
            </a:r>
            <a:r>
              <a:rPr lang="en-US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高级</a:t>
            </a:r>
            <a:r>
              <a:rPr lang="en-US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源码分析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学习路径</a:t>
            </a:r>
            <a:endParaRPr lang="zh-CN" altLang="en-US" b="1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877300" y="1219885"/>
            <a:ext cx="24288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zh-CN" altLang="en-US" b="1" smtClean="0">
                <a:solidFill>
                  <a:srgbClr val="FF0000"/>
                </a:solidFill>
                <a:latin typeface="微软雅黑"/>
              </a:rPr>
              <a:t>注意：为了保证学员的学习效果以及内容的深度，上课进度会根据实际情况有所变动</a:t>
            </a:r>
            <a:endParaRPr lang="zh-CN" altLang="en-US" b="1">
              <a:solidFill>
                <a:srgbClr val="FF0000"/>
              </a:solidFill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基础概念</a:t>
            </a:r>
          </a:p>
        </p:txBody>
      </p:sp>
      <p:sp>
        <p:nvSpPr>
          <p:cNvPr id="12" name="圆角矩形​​ 34"/>
          <p:cNvSpPr/>
          <p:nvPr/>
        </p:nvSpPr>
        <p:spPr>
          <a:xfrm>
            <a:off x="628651" y="1231406"/>
            <a:ext cx="3409950" cy="4921743"/>
          </a:xfrm>
          <a:prstGeom prst="roundRect">
            <a:avLst>
              <a:gd name="adj" fmla="val 8586"/>
            </a:avLst>
          </a:prstGeom>
          <a:noFill/>
          <a:ln w="12700" cap="flat" cmpd="sng" algn="ctr">
            <a:solidFill>
              <a:schemeClr val="accent2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808166" y="3115608"/>
            <a:ext cx="423056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1800" smtClean="0">
                <a:latin typeface="微软雅黑 Light" pitchFamily="34" charset="-122"/>
                <a:ea typeface="微软雅黑 Light" pitchFamily="34" charset="-122"/>
              </a:rPr>
              <a:t>CPU</a:t>
            </a:r>
            <a:r>
              <a:rPr lang="zh-CN" altLang="en-US" sz="1800" smtClean="0">
                <a:latin typeface="微软雅黑 Light" pitchFamily="34" charset="-122"/>
                <a:ea typeface="微软雅黑 Light" pitchFamily="34" charset="-122"/>
              </a:rPr>
              <a:t>时间片轮转机制</a:t>
            </a:r>
            <a:endParaRPr lang="en-US" altLang="zh-CN" sz="1800" b="1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789116" y="2145646"/>
            <a:ext cx="42305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1800" smtClean="0">
                <a:latin typeface="微软雅黑 Light" pitchFamily="34" charset="-122"/>
                <a:ea typeface="微软雅黑 Light" pitchFamily="34" charset="-122"/>
              </a:rPr>
              <a:t>CPU</a:t>
            </a:r>
            <a:r>
              <a:rPr lang="zh-CN" altLang="en-US" sz="1800" smtClean="0">
                <a:latin typeface="微软雅黑 Light" pitchFamily="34" charset="-122"/>
                <a:ea typeface="微软雅黑 Light" pitchFamily="34" charset="-122"/>
              </a:rPr>
              <a:t>核心数和线程数的关系</a:t>
            </a:r>
            <a:endParaRPr lang="en-US" altLang="zh-CN" sz="1800" b="1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7" name="矩形 2"/>
          <p:cNvSpPr>
            <a:spLocks noChangeArrowheads="1"/>
          </p:cNvSpPr>
          <p:nvPr/>
        </p:nvSpPr>
        <p:spPr bwMode="auto">
          <a:xfrm>
            <a:off x="798641" y="1420158"/>
            <a:ext cx="4230560" cy="460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800" smtClean="0">
                <a:latin typeface="微软雅黑 Light" pitchFamily="34" charset="-122"/>
                <a:ea typeface="微软雅黑 Light" pitchFamily="34" charset="-122"/>
              </a:rPr>
              <a:t>什么是进程和线程</a:t>
            </a:r>
            <a:endParaRPr lang="en-US" altLang="zh-CN" sz="18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48163" y="1108074"/>
            <a:ext cx="7415212" cy="5090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10"/>
                            </p:stCondLst>
                            <p:childTnLst>
                              <p:par>
                                <p:cTn id="1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基础概念</a:t>
            </a:r>
          </a:p>
        </p:txBody>
      </p:sp>
      <p:sp>
        <p:nvSpPr>
          <p:cNvPr id="12" name="圆角矩形​​ 34"/>
          <p:cNvSpPr/>
          <p:nvPr/>
        </p:nvSpPr>
        <p:spPr>
          <a:xfrm>
            <a:off x="466725" y="1276350"/>
            <a:ext cx="11277599" cy="4819649"/>
          </a:xfrm>
          <a:prstGeom prst="roundRect">
            <a:avLst>
              <a:gd name="adj" fmla="val 8586"/>
            </a:avLst>
          </a:prstGeom>
          <a:noFill/>
          <a:ln w="12700" cap="flat" cmpd="sng" algn="ctr">
            <a:solidFill>
              <a:schemeClr val="accent2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8" name="矩形 2"/>
          <p:cNvSpPr>
            <a:spLocks noChangeArrowheads="1"/>
          </p:cNvSpPr>
          <p:nvPr/>
        </p:nvSpPr>
        <p:spPr bwMode="auto">
          <a:xfrm>
            <a:off x="608141" y="1410633"/>
            <a:ext cx="424961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800" smtClean="0">
                <a:latin typeface="微软雅黑 Light" pitchFamily="34" charset="-122"/>
                <a:ea typeface="微软雅黑 Light" pitchFamily="34" charset="-122"/>
              </a:rPr>
              <a:t>澄清并行和并发</a:t>
            </a:r>
            <a:endParaRPr lang="en-US" altLang="zh-CN" sz="1800" b="1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589091" y="5496858"/>
            <a:ext cx="424961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800" smtClean="0">
                <a:latin typeface="微软雅黑 Light" pitchFamily="34" charset="-122"/>
                <a:ea typeface="微软雅黑 Light" pitchFamily="34" charset="-122"/>
              </a:rPr>
              <a:t>高并发编程的意义、好处和注意事项</a:t>
            </a:r>
            <a:endParaRPr lang="en-US" altLang="zh-CN" sz="1800" b="1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052" name="Picture 4" descr="https://timgsa.baidu.com/timg?image&amp;quality=80&amp;size=b9999_10000&amp;sec=1554817822231&amp;di=006a1f4aadd6b6290cdf004dfe86df63&amp;imgtype=0&amp;src=http%3A%2F%2Fs8.51cto.com%2Fwyfs01%2FM00%2F0F%2FED%2FwKioOVHU01Xg-WRYAAB1FK7yRTw313.jpg-wh_651x-s_288803033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9975" y="1370011"/>
            <a:ext cx="5111750" cy="45618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10"/>
                            </p:stCondLst>
                            <p:childTnLst>
                              <p:par>
                                <p:cTn id="1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11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9739" y="1131110"/>
            <a:ext cx="1124336" cy="1123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认识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里的线程</a:t>
            </a:r>
          </a:p>
        </p:txBody>
      </p:sp>
      <p:sp>
        <p:nvSpPr>
          <p:cNvPr id="15" name="矩形​​ 30"/>
          <p:cNvSpPr>
            <a:spLocks noChangeArrowheads="1"/>
          </p:cNvSpPr>
          <p:nvPr/>
        </p:nvSpPr>
        <p:spPr bwMode="auto">
          <a:xfrm>
            <a:off x="2401041" y="1066787"/>
            <a:ext cx="85812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里的程序天生就是多线程的，那么有几种新启线程的方式？</a:t>
            </a:r>
          </a:p>
        </p:txBody>
      </p:sp>
      <p:sp>
        <p:nvSpPr>
          <p:cNvPr id="12" name="圆角矩形​​ 34"/>
          <p:cNvSpPr/>
          <p:nvPr/>
        </p:nvSpPr>
        <p:spPr>
          <a:xfrm>
            <a:off x="2495550" y="1602882"/>
            <a:ext cx="7619999" cy="1587993"/>
          </a:xfrm>
          <a:prstGeom prst="roundRect">
            <a:avLst>
              <a:gd name="adj" fmla="val 8586"/>
            </a:avLst>
          </a:prstGeom>
          <a:noFill/>
          <a:ln w="12700" cap="flat" cmpd="sng" algn="ctr">
            <a:solidFill>
              <a:schemeClr val="accent2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2656015" y="2486959"/>
            <a:ext cx="7592885" cy="49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smtClean="0"/>
              <a:t>接口</a:t>
            </a:r>
            <a:r>
              <a:rPr lang="en-US" altLang="zh-CN" sz="2000" smtClean="0"/>
              <a:t>Runnable</a:t>
            </a:r>
            <a:endParaRPr lang="en-US" altLang="zh-CN" sz="2000"/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2656015" y="1650346"/>
            <a:ext cx="7592885" cy="609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smtClean="0"/>
              <a:t>类</a:t>
            </a:r>
            <a:r>
              <a:rPr lang="en-US" altLang="zh-CN" sz="2000" smtClean="0"/>
              <a:t>Thread</a:t>
            </a:r>
          </a:p>
        </p:txBody>
      </p:sp>
      <p:sp>
        <p:nvSpPr>
          <p:cNvPr id="18" name="矩形​​ 30"/>
          <p:cNvSpPr>
            <a:spLocks noChangeArrowheads="1"/>
          </p:cNvSpPr>
          <p:nvPr/>
        </p:nvSpPr>
        <p:spPr bwMode="auto">
          <a:xfrm>
            <a:off x="2324841" y="4162412"/>
            <a:ext cx="85812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有开始就有结束，怎么样才能让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里的线程安全停止工作呢？</a:t>
            </a:r>
          </a:p>
        </p:txBody>
      </p:sp>
      <p:pic>
        <p:nvPicPr>
          <p:cNvPr id="19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8314" y="4093385"/>
            <a:ext cx="1124336" cy="1123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矩形 19"/>
          <p:cNvSpPr/>
          <p:nvPr/>
        </p:nvSpPr>
        <p:spPr>
          <a:xfrm>
            <a:off x="2446399" y="4863584"/>
            <a:ext cx="92836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smtClean="0"/>
              <a:t>s</a:t>
            </a:r>
            <a:r>
              <a:rPr lang="en-US" sz="2000" smtClean="0"/>
              <a:t>top()</a:t>
            </a:r>
            <a:r>
              <a:rPr lang="zh-CN" altLang="en-US" sz="2000" smtClean="0"/>
              <a:t>还是</a:t>
            </a:r>
            <a:r>
              <a:rPr lang="en-US" sz="2000" smtClean="0"/>
              <a:t>interrupt() </a:t>
            </a:r>
            <a:r>
              <a:rPr lang="zh-CN" altLang="en-US" sz="2000" smtClean="0"/>
              <a:t>、</a:t>
            </a:r>
            <a:r>
              <a:rPr lang="en-US" sz="2000" smtClean="0"/>
              <a:t> isInterrupted()</a:t>
            </a:r>
            <a:r>
              <a:rPr lang="zh-CN" altLang="en-US" sz="2000" smtClean="0"/>
              <a:t>、</a:t>
            </a:r>
            <a:r>
              <a:rPr lang="en-US" altLang="zh-CN" sz="2000" smtClean="0"/>
              <a:t>static</a:t>
            </a:r>
            <a:r>
              <a:rPr lang="zh-CN" altLang="en-US" sz="2000" smtClean="0"/>
              <a:t>方法</a:t>
            </a:r>
            <a:r>
              <a:rPr lang="en-US" sz="2000" smtClean="0"/>
              <a:t>interrupted()</a:t>
            </a:r>
            <a:r>
              <a:rPr lang="zh-CN" altLang="en-US" sz="2000" smtClean="0"/>
              <a:t>，深入理解这些方法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30"/>
                            </p:stCondLst>
                            <p:childTnLst>
                              <p:par>
                                <p:cTn id="2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6458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里的线程再多一点点认识</a:t>
            </a: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970090" y="4582459"/>
            <a:ext cx="288753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线程的优先级</a:t>
            </a:r>
            <a:endParaRPr lang="en-US" altLang="zh-CN" sz="20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970090" y="1212196"/>
            <a:ext cx="759288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线程常用方法和线程的状态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7" name="矩形 2"/>
          <p:cNvSpPr>
            <a:spLocks noChangeArrowheads="1"/>
          </p:cNvSpPr>
          <p:nvPr/>
        </p:nvSpPr>
        <p:spPr bwMode="auto">
          <a:xfrm>
            <a:off x="960566" y="5306359"/>
            <a:ext cx="2744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守护线程</a:t>
            </a:r>
            <a:endParaRPr lang="en-US" altLang="zh-CN" sz="20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43399" y="1973262"/>
            <a:ext cx="7270792" cy="372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矩形​​ 30"/>
          <p:cNvSpPr>
            <a:spLocks noChangeArrowheads="1"/>
          </p:cNvSpPr>
          <p:nvPr/>
        </p:nvSpPr>
        <p:spPr bwMode="auto">
          <a:xfrm>
            <a:off x="1331085" y="2211159"/>
            <a:ext cx="27535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深入理解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run()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start()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​​ 33"/>
          <p:cNvSpPr>
            <a:spLocks noChangeArrowheads="1"/>
          </p:cNvSpPr>
          <p:nvPr/>
        </p:nvSpPr>
        <p:spPr bwMode="auto">
          <a:xfrm>
            <a:off x="1331089" y="2990847"/>
            <a:ext cx="28694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yield() 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：将线程从运行转到可运行状态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2"/>
          <p:cNvSpPr>
            <a:spLocks noChangeArrowheads="1"/>
          </p:cNvSpPr>
          <p:nvPr/>
        </p:nvSpPr>
        <p:spPr bwMode="auto">
          <a:xfrm>
            <a:off x="989141" y="3764896"/>
            <a:ext cx="44782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join()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方法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9" name="矩形​​ 30"/>
          <p:cNvSpPr>
            <a:spLocks noChangeArrowheads="1"/>
          </p:cNvSpPr>
          <p:nvPr/>
        </p:nvSpPr>
        <p:spPr bwMode="auto">
          <a:xfrm>
            <a:off x="2153391" y="1209662"/>
            <a:ext cx="85812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什么是线程间的共享？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664" y="1178736"/>
            <a:ext cx="602688" cy="60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线程间的共享</a:t>
            </a: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1036765" y="1812271"/>
            <a:ext cx="449726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synchronized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内置锁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>
                <a:latin typeface="微软雅黑 Light" pitchFamily="34" charset="-122"/>
                <a:ea typeface="微软雅黑 Light" pitchFamily="34" charset="-122"/>
              </a:rPr>
              <a:t>用处和用法</a:t>
            </a:r>
            <a:endParaRPr lang="en-US" altLang="zh-CN" sz="1800" smtClean="0">
              <a:latin typeface="微软雅黑 Light" pitchFamily="34" charset="-122"/>
              <a:ea typeface="微软雅黑 Light" pitchFamily="34" charset="-122"/>
            </a:endParaRPr>
          </a:p>
          <a:p>
            <a:pPr lvl="3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Arial" pitchFamily="34" charset="0"/>
              <a:buChar char="•"/>
            </a:pPr>
            <a:r>
              <a:rPr lang="zh-CN" altLang="en-US" sz="1400" smtClean="0">
                <a:latin typeface="微软雅黑 Light" pitchFamily="34" charset="-122"/>
                <a:ea typeface="微软雅黑 Light" pitchFamily="34" charset="-122"/>
              </a:rPr>
              <a:t>同步块</a:t>
            </a:r>
            <a:endParaRPr lang="en-US" altLang="zh-CN" sz="1400" smtClean="0">
              <a:latin typeface="微软雅黑 Light" pitchFamily="34" charset="-122"/>
              <a:ea typeface="微软雅黑 Light" pitchFamily="34" charset="-122"/>
            </a:endParaRPr>
          </a:p>
          <a:p>
            <a:pPr lvl="3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Arial" pitchFamily="34" charset="0"/>
              <a:buChar char="•"/>
            </a:pPr>
            <a:r>
              <a:rPr lang="zh-CN" altLang="en-US" sz="1400" smtClean="0">
                <a:latin typeface="微软雅黑 Light" pitchFamily="34" charset="-122"/>
                <a:ea typeface="微软雅黑 Light" pitchFamily="34" charset="-122"/>
              </a:rPr>
              <a:t>方法    </a:t>
            </a:r>
            <a:endParaRPr lang="en-US" altLang="zh-CN" sz="1400" b="1" smtClean="0">
              <a:latin typeface="微软雅黑 Light" pitchFamily="34" charset="-122"/>
              <a:ea typeface="微软雅黑 Light" pitchFamily="34" charset="-122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>
                <a:latin typeface="微软雅黑 Light" pitchFamily="34" charset="-122"/>
                <a:ea typeface="微软雅黑 Light" pitchFamily="34" charset="-122"/>
              </a:rPr>
              <a:t>对象锁</a:t>
            </a:r>
            <a:endParaRPr lang="en-US" altLang="zh-CN" sz="1800" smtClean="0">
              <a:latin typeface="微软雅黑 Light" pitchFamily="34" charset="-122"/>
              <a:ea typeface="微软雅黑 Light" pitchFamily="34" charset="-122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>
                <a:latin typeface="微软雅黑 Light" pitchFamily="34" charset="-122"/>
                <a:ea typeface="微软雅黑 Light" pitchFamily="34" charset="-122"/>
              </a:rPr>
              <a:t>类锁</a:t>
            </a:r>
            <a:endParaRPr lang="en-US" altLang="zh-CN" sz="1800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5475416" y="1802746"/>
            <a:ext cx="44782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volatile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关键字，最轻量的同步机制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998666" y="5384146"/>
            <a:ext cx="4478210" cy="617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错误的加锁和原因分析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ThreadLocal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辨析</a:t>
            </a:r>
          </a:p>
        </p:txBody>
      </p:sp>
      <p:sp>
        <p:nvSpPr>
          <p:cNvPr id="18" name="矩形 2"/>
          <p:cNvSpPr>
            <a:spLocks noChangeArrowheads="1"/>
          </p:cNvSpPr>
          <p:nvPr/>
        </p:nvSpPr>
        <p:spPr bwMode="auto">
          <a:xfrm>
            <a:off x="722441" y="1326496"/>
            <a:ext cx="3449509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ThreadLocal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的使用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实现解析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引发的内存泄漏分析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强引用</a:t>
            </a:r>
            <a:endParaRPr lang="en-US" altLang="zh-CN" sz="1600" smtClean="0">
              <a:latin typeface="微软雅黑 Light" pitchFamily="34" charset="-122"/>
              <a:ea typeface="微软雅黑 Light" pitchFamily="34" charset="-122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软引用</a:t>
            </a:r>
            <a:endParaRPr lang="en-US" altLang="zh-CN" sz="1600" smtClean="0">
              <a:latin typeface="微软雅黑 Light" pitchFamily="34" charset="-122"/>
              <a:ea typeface="微软雅黑 Light" pitchFamily="34" charset="-122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弱引用</a:t>
            </a:r>
            <a:endParaRPr lang="en-US" altLang="zh-CN" sz="1600" smtClean="0">
              <a:latin typeface="微软雅黑 Light" pitchFamily="34" charset="-122"/>
              <a:ea typeface="微软雅黑 Light" pitchFamily="34" charset="-122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虚引用</a:t>
            </a:r>
            <a:endParaRPr lang="en-US" altLang="zh-CN" sz="160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ThreadLocal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的线程不安全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19600" y="3506496"/>
            <a:ext cx="5226045" cy="2722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 descr="https://img-blog.csdn.net/2017102017252995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14849" y="970483"/>
            <a:ext cx="5419725" cy="25364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9" name="矩形​​ 30"/>
          <p:cNvSpPr>
            <a:spLocks noChangeArrowheads="1"/>
          </p:cNvSpPr>
          <p:nvPr/>
        </p:nvSpPr>
        <p:spPr bwMode="auto">
          <a:xfrm>
            <a:off x="2153391" y="1209662"/>
            <a:ext cx="85812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什么是线程间的协作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664" y="1178736"/>
            <a:ext cx="602688" cy="60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线程间协作</a:t>
            </a:r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1151065" y="1917046"/>
            <a:ext cx="449726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等待和通知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wait()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    </a:t>
            </a:r>
            <a:endParaRPr lang="en-US" altLang="zh-CN" sz="1800" b="1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notify/notifyAll</a:t>
            </a: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等待和通知的标准范式</a:t>
            </a:r>
            <a:endParaRPr lang="en-US" altLang="zh-CN" sz="180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notify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notifyAll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应该用谁？</a:t>
            </a:r>
            <a:endParaRPr lang="en-US" altLang="zh-CN" sz="180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等待超时模式实现一个连接池</a:t>
            </a:r>
            <a:endParaRPr lang="en-US" altLang="zh-CN" sz="18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6" name="AutoShape 2" descr="http://img5.imgtn.bdimg.com/it/u=1443837896,2947748851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8" name="Picture 4" descr="http://img.qqzhi.com/upload/img_2_581695811D3666578079_2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61101" y="2101851"/>
            <a:ext cx="615949" cy="615949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7038975" y="2257425"/>
            <a:ext cx="4133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smtClean="0">
                <a:latin typeface="微软雅黑" pitchFamily="34" charset="-122"/>
                <a:ea typeface="微软雅黑" pitchFamily="34" charset="-122"/>
              </a:rPr>
              <a:t>yield()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sleep()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wait()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notify()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等方法对锁有何影响？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6527</TotalTime>
  <Words>490</Words>
  <Application>Microsoft Office PowerPoint</Application>
  <PresentationFormat>自定义</PresentationFormat>
  <Paragraphs>84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1_Office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pfx</cp:lastModifiedBy>
  <cp:revision>1703</cp:revision>
  <dcterms:created xsi:type="dcterms:W3CDTF">2016-08-30T15:34:45Z</dcterms:created>
  <dcterms:modified xsi:type="dcterms:W3CDTF">2019-04-15T02:23:44Z</dcterms:modified>
  <cp:category>锐旗设计;https://9ppt.taobao.com</cp:category>
</cp:coreProperties>
</file>