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91" r:id="rId3"/>
    <p:sldId id="328" r:id="rId4"/>
    <p:sldId id="329" r:id="rId5"/>
    <p:sldId id="333" r:id="rId6"/>
    <p:sldId id="334" r:id="rId7"/>
    <p:sldId id="337" r:id="rId8"/>
    <p:sldId id="335" r:id="rId9"/>
    <p:sldId id="338" r:id="rId10"/>
    <p:sldId id="339" r:id="rId11"/>
    <p:sldId id="340" r:id="rId12"/>
    <p:sldId id="341" r:id="rId13"/>
    <p:sldId id="342" r:id="rId14"/>
    <p:sldId id="34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801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16" y="-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2019/5/23/Thu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2019/5/23/Thu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2019/5/23/Thu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2019/5/23/Thu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2019/5/23/Thu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2019/5/23/Thu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2019/5/23/Thu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2019/5/23/Thu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2019/5/23/Thu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2019/5/23/Thu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2019/5/23/Thu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2019/5/23/Thu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2019/5/23/Thu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2019/5/23/Thu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3277327" y="2300223"/>
            <a:ext cx="574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Java8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新增特性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4604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1" y="0"/>
            <a:ext cx="1234211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506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总复习和常见并发面试题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74814" y="1164571"/>
            <a:ext cx="10278936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什么是可重入锁（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ReentrantLock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）？谈谈它的实现。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当一个线程进入某个对象的一个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synchronized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的实例方法后，其它线程是否可进入此对象的其它方法？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乐观锁和悲观锁的理解及如何实现，有哪些实现方式？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什么是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CAS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操作，缺点是什么？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sz="1600" b="1" smtClean="0">
                <a:latin typeface="微软雅黑 Light" pitchFamily="34" charset="-122"/>
                <a:ea typeface="微软雅黑 Light" pitchFamily="34" charset="-122"/>
              </a:rPr>
              <a:t>SynchronizedMap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sz="1600" b="1" smtClean="0">
                <a:latin typeface="微软雅黑 Light" pitchFamily="34" charset="-122"/>
                <a:ea typeface="微软雅黑 Light" pitchFamily="34" charset="-122"/>
              </a:rPr>
              <a:t>ConcurrentHashMap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有什么区别？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写时复制容器可以用于什么应用场景？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volatile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有什么用？能否用一句话说明下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volatile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的应用场景？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为什么代码会重排序？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sz="1600" b="1" smtClean="0">
                <a:latin typeface="微软雅黑 Light" pitchFamily="34" charset="-122"/>
                <a:ea typeface="微软雅黑 Light" pitchFamily="34" charset="-122"/>
              </a:rPr>
              <a:t>java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en-US" sz="1600" b="1" smtClean="0">
                <a:latin typeface="微软雅黑 Light" pitchFamily="34" charset="-122"/>
                <a:ea typeface="微软雅黑 Light" pitchFamily="34" charset="-122"/>
              </a:rPr>
              <a:t>wait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sz="1600" b="1" smtClean="0">
                <a:latin typeface="微软雅黑 Light" pitchFamily="34" charset="-122"/>
                <a:ea typeface="微软雅黑 Light" pitchFamily="34" charset="-122"/>
              </a:rPr>
              <a:t>sleep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方法的不同？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一个线程运行时发生异常会怎样？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506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总复习和常见并发面试题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74814" y="1164571"/>
            <a:ext cx="10278936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为什么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wait, notify 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notifyAll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这些方法不在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thread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类里面？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什么是</a:t>
            </a:r>
            <a:r>
              <a:rPr lang="en-US" sz="1600" b="1" smtClean="0">
                <a:latin typeface="微软雅黑 Light" pitchFamily="34" charset="-122"/>
                <a:ea typeface="微软雅黑 Light" pitchFamily="34" charset="-122"/>
              </a:rPr>
              <a:t>ThreadLocal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变量？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sz="1600" b="1" smtClean="0">
                <a:latin typeface="微软雅黑 Light" pitchFamily="34" charset="-122"/>
                <a:ea typeface="微软雅黑 Light" pitchFamily="34" charset="-122"/>
              </a:rPr>
              <a:t>Java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en-US" sz="1600" b="1" smtClean="0">
                <a:latin typeface="微软雅黑 Light" pitchFamily="34" charset="-122"/>
                <a:ea typeface="微软雅黑 Light" pitchFamily="34" charset="-122"/>
              </a:rPr>
              <a:t>interrupted 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sz="1600" b="1" smtClean="0">
                <a:latin typeface="微软雅黑 Light" pitchFamily="34" charset="-122"/>
                <a:ea typeface="微软雅黑 Light" pitchFamily="34" charset="-122"/>
              </a:rPr>
              <a:t>isInterrupted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方法的区别？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为什么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wait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notify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方法要在同步块中调用？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为什么你应该在循环中检查等待条件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?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怎么检测一个线程是否拥有锁？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你如何在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Java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中获取线程堆栈？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sz="1600" b="1" smtClean="0">
                <a:latin typeface="微软雅黑 Light" pitchFamily="34" charset="-122"/>
                <a:ea typeface="微软雅黑 Light" pitchFamily="34" charset="-122"/>
              </a:rPr>
              <a:t>Java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线程池中</a:t>
            </a:r>
            <a:r>
              <a:rPr lang="en-US" sz="1600" b="1" smtClean="0">
                <a:latin typeface="微软雅黑 Light" pitchFamily="34" charset="-122"/>
                <a:ea typeface="微软雅黑 Light" pitchFamily="34" charset="-122"/>
              </a:rPr>
              <a:t>submit() 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sz="1600" b="1" smtClean="0">
                <a:latin typeface="微软雅黑 Light" pitchFamily="34" charset="-122"/>
                <a:ea typeface="微软雅黑 Light" pitchFamily="34" charset="-122"/>
              </a:rPr>
              <a:t>execute()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方法有什么区别？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你对线程优先级的理解是什么？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你如何确保</a:t>
            </a:r>
            <a:r>
              <a:rPr lang="en-US" sz="1600" b="1" smtClean="0">
                <a:latin typeface="微软雅黑 Light" pitchFamily="34" charset="-122"/>
                <a:ea typeface="微软雅黑 Light" pitchFamily="34" charset="-122"/>
              </a:rPr>
              <a:t>main()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方法所在的线程是</a:t>
            </a:r>
            <a:r>
              <a:rPr lang="en-US" sz="1600" b="1" smtClean="0">
                <a:latin typeface="微软雅黑 Light" pitchFamily="34" charset="-122"/>
                <a:ea typeface="微软雅黑 Light" pitchFamily="34" charset="-122"/>
              </a:rPr>
              <a:t>Java 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程序最后结束的线程？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506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总复习和常见并发面试题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74814" y="1164571"/>
            <a:ext cx="10278936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为什么</a:t>
            </a:r>
            <a:r>
              <a:rPr lang="en-US" sz="1600" b="1" smtClean="0">
                <a:latin typeface="微软雅黑 Light" pitchFamily="34" charset="-122"/>
                <a:ea typeface="微软雅黑 Light" pitchFamily="34" charset="-122"/>
              </a:rPr>
              <a:t>Thread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类的</a:t>
            </a:r>
            <a:r>
              <a:rPr lang="en-US" sz="1600" b="1" smtClean="0">
                <a:latin typeface="微软雅黑 Light" pitchFamily="34" charset="-122"/>
                <a:ea typeface="微软雅黑 Light" pitchFamily="34" charset="-122"/>
              </a:rPr>
              <a:t>sleep()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sz="1600" b="1" smtClean="0">
                <a:latin typeface="微软雅黑 Light" pitchFamily="34" charset="-122"/>
                <a:ea typeface="微软雅黑 Light" pitchFamily="34" charset="-122"/>
              </a:rPr>
              <a:t>yield ()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方法是静态的？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现在有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T1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T2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T3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三个线程，你怎样保证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T2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T1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执行完后执行，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T3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T2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执行完后执行？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你需要实现一个高效的缓存，它允许多个用户读，但只允许一个用户写，以此来保持它的完整性，你会怎样去实现它？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用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Java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实现阻塞队列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用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Java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写代码来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解决生产者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——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消费者问题。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用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Java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编程一个会导致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死锁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的程序，你将怎么解决？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 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Java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中如何停止一个线程？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JVM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中哪个参数是用来控制线程的栈堆栈小的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如果同步块内的线程抛出异常会发生什么？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506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总复习和常见并发面试题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74814" y="1164571"/>
            <a:ext cx="1027893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单例模式的双重检查实现是什么？为什么并不安全？如何在</a:t>
            </a:r>
            <a:r>
              <a:rPr lang="en-US" sz="1600" b="1" smtClean="0">
                <a:latin typeface="微软雅黑 Light" pitchFamily="34" charset="-122"/>
                <a:ea typeface="微软雅黑 Light" pitchFamily="34" charset="-122"/>
              </a:rPr>
              <a:t>Java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中创建线程安全的</a:t>
            </a:r>
            <a:r>
              <a:rPr lang="en-US" sz="1600" b="1" smtClean="0">
                <a:latin typeface="微软雅黑 Light" pitchFamily="34" charset="-122"/>
                <a:ea typeface="微软雅黑 Light" pitchFamily="34" charset="-122"/>
              </a:rPr>
              <a:t>Singleton？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写出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3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条你遵循的多线程最佳实践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请概述线程池的创建参数，怎么样合理配置一个线程池的参数？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请概述锁的公平和非公平，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JDK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内部是如何实现的。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请概述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AQS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请概述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Volatile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95511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新增原子操作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0075" y="1143000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LongAdder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smtClean="0"/>
              <a:t>更快的原子类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8077" y="168223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设计思想：分离热点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505825" y="1657350"/>
            <a:ext cx="174307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cell1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496300" y="2330450"/>
            <a:ext cx="174307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cell2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505825" y="3003550"/>
            <a:ext cx="174307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cell3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486775" y="3676650"/>
            <a:ext cx="174307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cell4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572250" y="1581150"/>
            <a:ext cx="1133475" cy="5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线程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562725" y="2273300"/>
            <a:ext cx="1133475" cy="5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线程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572250" y="2965450"/>
            <a:ext cx="1133475" cy="5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线程</a:t>
            </a:r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619875" y="3657600"/>
            <a:ext cx="1133475" cy="5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线程</a:t>
            </a:r>
            <a:r>
              <a:rPr lang="en-US" altLang="zh-CN" smtClean="0"/>
              <a:t>4</a:t>
            </a:r>
            <a:endParaRPr lang="zh-CN" altLang="en-US"/>
          </a:p>
        </p:txBody>
      </p:sp>
      <p:cxnSp>
        <p:nvCxnSpPr>
          <p:cNvPr id="24" name="直接箭头连接符 23"/>
          <p:cNvCxnSpPr>
            <a:stCxn id="16" idx="6"/>
            <a:endCxn id="10" idx="1"/>
          </p:cNvCxnSpPr>
          <p:nvPr/>
        </p:nvCxnSpPr>
        <p:spPr>
          <a:xfrm>
            <a:off x="7705725" y="1871663"/>
            <a:ext cx="800100" cy="33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6"/>
            <a:endCxn id="11" idx="1"/>
          </p:cNvCxnSpPr>
          <p:nvPr/>
        </p:nvCxnSpPr>
        <p:spPr>
          <a:xfrm>
            <a:off x="7696200" y="2563813"/>
            <a:ext cx="800100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6"/>
            <a:endCxn id="12" idx="1"/>
          </p:cNvCxnSpPr>
          <p:nvPr/>
        </p:nvCxnSpPr>
        <p:spPr>
          <a:xfrm flipV="1">
            <a:off x="7705725" y="3251200"/>
            <a:ext cx="800100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0" idx="6"/>
            <a:endCxn id="12" idx="1"/>
          </p:cNvCxnSpPr>
          <p:nvPr/>
        </p:nvCxnSpPr>
        <p:spPr>
          <a:xfrm flipV="1">
            <a:off x="7753350" y="3251200"/>
            <a:ext cx="752475" cy="696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34275" y="126682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CAS</a:t>
            </a:r>
            <a:r>
              <a:rPr lang="zh-CN" altLang="en-US" smtClean="0"/>
              <a:t>操作</a:t>
            </a:r>
            <a:endParaRPr lang="zh-CN" altLang="en-US"/>
          </a:p>
        </p:txBody>
      </p:sp>
      <p:pic>
        <p:nvPicPr>
          <p:cNvPr id="3074" name="Picture 2" descr="https://segmentfault.com/img/bVbeOAk?w=987&amp;h=19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6075" y="4516437"/>
            <a:ext cx="7620000" cy="1524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6080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新增显式锁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2451" y="1724025"/>
            <a:ext cx="1056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ReentrantReadWriteLock </a:t>
            </a:r>
            <a:r>
              <a:rPr lang="zh-CN" altLang="en-US" smtClean="0"/>
              <a:t>在沒有任何读写锁时，才可以取得写入锁，读取执行情况很多，写入很少的情况下，使用 </a:t>
            </a:r>
            <a:r>
              <a:rPr lang="en-US" altLang="zh-CN" smtClean="0"/>
              <a:t>ReentrantReadWriteLock </a:t>
            </a:r>
            <a:r>
              <a:rPr lang="zh-CN" altLang="en-US" smtClean="0"/>
              <a:t>可能会使写入线程遭遇饥饿（</a:t>
            </a:r>
            <a:r>
              <a:rPr lang="en-US" altLang="zh-CN" smtClean="0"/>
              <a:t>Starvation</a:t>
            </a:r>
            <a:r>
              <a:rPr lang="zh-CN" altLang="en-US" smtClean="0"/>
              <a:t>）问题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52449" y="2410510"/>
            <a:ext cx="10391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StampedLock</a:t>
            </a:r>
            <a:r>
              <a:rPr lang="zh-CN" altLang="en-US" b="1" smtClean="0"/>
              <a:t>则提供了一种乐观的读策略</a:t>
            </a:r>
            <a:r>
              <a:rPr lang="en-US" altLang="zh-CN" b="1" smtClean="0"/>
              <a:t>,</a:t>
            </a:r>
            <a:r>
              <a:rPr lang="zh-CN" altLang="en-US" b="1" smtClean="0"/>
              <a:t>这种乐观策略的锁非常类似于无锁的操作</a:t>
            </a:r>
            <a:r>
              <a:rPr lang="en-US" altLang="zh-CN" b="1" smtClean="0"/>
              <a:t>,</a:t>
            </a:r>
            <a:r>
              <a:rPr lang="zh-CN" altLang="en-US" b="1" smtClean="0"/>
              <a:t>使得乐观锁完全不会阻塞写线程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0075" y="1143000"/>
            <a:ext cx="339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StampLock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读写锁的改进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http://incdn1.b0.upaiyun.com/2015/02/6b8d3d2eb3ac19495fae9cd75d310d0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1" y="2969959"/>
            <a:ext cx="5511800" cy="35283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CompleteableFuture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46239" y="1688446"/>
            <a:ext cx="694518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结果的获取不方便</a:t>
            </a:r>
            <a:endParaRPr lang="en-US" altLang="zh-CN" sz="20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很难直接表述多个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Future 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结果之间的依赖性</a:t>
            </a:r>
          </a:p>
        </p:txBody>
      </p:sp>
      <p:sp>
        <p:nvSpPr>
          <p:cNvPr id="10" name="矩形​​ 30"/>
          <p:cNvSpPr>
            <a:spLocks noChangeArrowheads="1"/>
          </p:cNvSpPr>
          <p:nvPr/>
        </p:nvSpPr>
        <p:spPr bwMode="auto">
          <a:xfrm>
            <a:off x="591291" y="1257287"/>
            <a:ext cx="2494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Future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的不足</a:t>
            </a:r>
          </a:p>
        </p:txBody>
      </p:sp>
      <p:sp>
        <p:nvSpPr>
          <p:cNvPr id="11" name="矩形​​ 30"/>
          <p:cNvSpPr>
            <a:spLocks noChangeArrowheads="1"/>
          </p:cNvSpPr>
          <p:nvPr/>
        </p:nvSpPr>
        <p:spPr bwMode="auto">
          <a:xfrm>
            <a:off x="591291" y="3467087"/>
            <a:ext cx="4990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CompletableFuture</a:t>
            </a:r>
            <a:endParaRPr lang="zh-CN" altLang="en-US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703389" y="4174471"/>
            <a:ext cx="694518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实现了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Future&lt;T&gt;, CompletionStage&lt;T&gt;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两个接口</a:t>
            </a:r>
            <a:endParaRPr lang="en-US" altLang="zh-CN" sz="20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基本用法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CompleteableFuture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​​ 30"/>
          <p:cNvSpPr>
            <a:spLocks noChangeArrowheads="1"/>
          </p:cNvSpPr>
          <p:nvPr/>
        </p:nvSpPr>
        <p:spPr bwMode="auto">
          <a:xfrm>
            <a:off x="591291" y="1257287"/>
            <a:ext cx="83050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多线程并发，取结果归集的几种实现方案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50874" y="1767416"/>
          <a:ext cx="11226801" cy="417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26"/>
                <a:gridCol w="2451082"/>
                <a:gridCol w="2558500"/>
                <a:gridCol w="2676333"/>
                <a:gridCol w="2245360"/>
              </a:tblGrid>
              <a:tr h="5103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Future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FutureTask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1">
                          <a:solidFill>
                            <a:schemeClr val="bg1"/>
                          </a:solidFill>
                        </a:rPr>
                        <a:t>CompletionService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1">
                          <a:solidFill>
                            <a:schemeClr val="bg1"/>
                          </a:solidFill>
                        </a:rPr>
                        <a:t>CompletableFuture</a:t>
                      </a:r>
                    </a:p>
                  </a:txBody>
                  <a:tcPr marL="60960" marR="60960" marT="60960" marB="60960" anchor="ctr"/>
                </a:tc>
              </a:tr>
              <a:tr h="1437567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</a:rPr>
                        <a:t>原理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>
                          <a:solidFill>
                            <a:srgbClr val="4F4F4F"/>
                          </a:solidFill>
                        </a:rPr>
                        <a:t>Future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</a:rPr>
                        <a:t>接口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</a:rPr>
                        <a:t>接口</a:t>
                      </a:r>
                      <a:r>
                        <a:rPr lang="en-US" b="0">
                          <a:solidFill>
                            <a:srgbClr val="4F4F4F"/>
                          </a:solidFill>
                        </a:rPr>
                        <a:t>RunnableFuture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</a:rPr>
                        <a:t>的唯一实现类，</a:t>
                      </a:r>
                      <a:r>
                        <a:rPr lang="en-US" b="0">
                          <a:solidFill>
                            <a:srgbClr val="4F4F4F"/>
                          </a:solidFill>
                        </a:rPr>
                        <a:t>RunnableFuture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</a:rPr>
                        <a:t>接口继承自</a:t>
                      </a:r>
                      <a:r>
                        <a:rPr lang="en-US" b="0">
                          <a:solidFill>
                            <a:srgbClr val="4F4F4F"/>
                          </a:solidFill>
                        </a:rPr>
                        <a:t>Future+Runnable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</a:rPr>
                        <a:t>内部通过阻塞队列</a:t>
                      </a:r>
                      <a:r>
                        <a:rPr lang="en-US" altLang="zh-CN" b="0">
                          <a:solidFill>
                            <a:srgbClr val="4F4F4F"/>
                          </a:solidFill>
                        </a:rPr>
                        <a:t>+</a:t>
                      </a:r>
                      <a:r>
                        <a:rPr lang="en-US" b="0">
                          <a:solidFill>
                            <a:srgbClr val="4F4F4F"/>
                          </a:solidFill>
                        </a:rPr>
                        <a:t>FutureTask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</a:rPr>
                        <a:t>接口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>
                          <a:solidFill>
                            <a:srgbClr val="4F4F4F"/>
                          </a:solidFill>
                        </a:rPr>
                        <a:t>JDK8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</a:rPr>
                        <a:t>实现了</a:t>
                      </a:r>
                      <a:r>
                        <a:rPr lang="en-US" b="0">
                          <a:solidFill>
                            <a:srgbClr val="4F4F4F"/>
                          </a:solidFill>
                        </a:rPr>
                        <a:t>Future, CompletionStage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</a:rPr>
                        <a:t>两个接口</a:t>
                      </a:r>
                    </a:p>
                  </a:txBody>
                  <a:tcPr marL="60960" marR="60960" marT="60960" marB="60960" anchor="ctr"/>
                </a:tc>
              </a:tr>
              <a:tr h="1114115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</a:rPr>
                        <a:t>获取</a:t>
                      </a:r>
                      <a:r>
                        <a:rPr lang="zh-CN" altLang="en-US" b="0" smtClean="0">
                          <a:solidFill>
                            <a:srgbClr val="4F4F4F"/>
                          </a:solidFill>
                        </a:rPr>
                        <a:t>任务</a:t>
                      </a:r>
                      <a:endParaRPr lang="en-US" altLang="zh-CN" b="0" smtClean="0">
                        <a:solidFill>
                          <a:srgbClr val="4F4F4F"/>
                        </a:solidFill>
                      </a:endParaRPr>
                    </a:p>
                    <a:p>
                      <a:pPr fontAlgn="ctr" latinLnBrk="0"/>
                      <a:r>
                        <a:rPr lang="zh-CN" altLang="en-US" b="0" smtClean="0">
                          <a:solidFill>
                            <a:srgbClr val="4F4F4F"/>
                          </a:solidFill>
                        </a:rPr>
                        <a:t>结果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</a:rPr>
                        <a:t>的顺序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</a:rPr>
                        <a:t>按照提交顺序获取结果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</a:rPr>
                        <a:t>未知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</a:rPr>
                        <a:t>支持任务完成的先后顺序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</a:rPr>
                        <a:t>支持任务完成的先后顺序</a:t>
                      </a:r>
                    </a:p>
                  </a:txBody>
                  <a:tcPr marL="60960" marR="60960" marT="60960" marB="60960" anchor="ctr"/>
                </a:tc>
              </a:tr>
              <a:tr h="1114115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</a:rPr>
                        <a:t>建议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>
                          <a:solidFill>
                            <a:srgbClr val="4F4F4F"/>
                          </a:solidFill>
                        </a:rPr>
                        <a:t>CPU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</a:rPr>
                        <a:t>高速轮询，耗资源，可以使用，但不推荐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</a:rPr>
                        <a:t>功能不对口，并发任务这一块多套一层，不推荐使用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</a:rPr>
                        <a:t>推荐使用，没有</a:t>
                      </a:r>
                      <a:r>
                        <a:rPr lang="en-US" b="1">
                          <a:solidFill>
                            <a:srgbClr val="4F4F4F"/>
                          </a:solidFill>
                        </a:rPr>
                        <a:t>JDK8CompletableFuture</a:t>
                      </a:r>
                      <a:r>
                        <a:rPr lang="zh-CN" altLang="en-US" b="1">
                          <a:solidFill>
                            <a:srgbClr val="4F4F4F"/>
                          </a:solidFill>
                        </a:rPr>
                        <a:t>之前最好的</a:t>
                      </a:r>
                      <a:r>
                        <a:rPr lang="zh-CN" altLang="en-US" b="1" smtClean="0">
                          <a:solidFill>
                            <a:srgbClr val="4F4F4F"/>
                          </a:solidFill>
                        </a:rPr>
                        <a:t>方案</a:t>
                      </a:r>
                      <a:endParaRPr lang="zh-CN" altLang="en-US" b="0">
                        <a:solidFill>
                          <a:srgbClr val="4F4F4F"/>
                        </a:solidFill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1">
                          <a:solidFill>
                            <a:srgbClr val="4F4F4F"/>
                          </a:solidFill>
                        </a:rPr>
                        <a:t>API</a:t>
                      </a:r>
                      <a:r>
                        <a:rPr lang="zh-CN" altLang="en-US" b="1">
                          <a:solidFill>
                            <a:srgbClr val="4F4F4F"/>
                          </a:solidFill>
                        </a:rPr>
                        <a:t>极端丰富，配合流式编程，速度飞起，推荐使用！</a:t>
                      </a:r>
                      <a:endParaRPr lang="zh-CN" altLang="en-US" b="0">
                        <a:solidFill>
                          <a:srgbClr val="4F4F4F"/>
                        </a:solidFill>
                      </a:endParaRPr>
                    </a:p>
                  </a:txBody>
                  <a:tcPr marL="60960" marR="6096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506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扩充知识点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-Disruptor</a:t>
            </a:r>
            <a:endParaRPr lang="zh-CN" altLang="en-US" sz="2667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46239" y="1374121"/>
            <a:ext cx="1093616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英国外汇交易公司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LMAX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开发的一个高性能队列，是一个高性能的线程间异步通信的框架，即在同一个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JVM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进程中的多线程间消息传递，它不是分布式队列。基于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Disruptor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开发的系统单线程能支撑每秒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600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万订单。</a:t>
            </a:r>
            <a:endParaRPr lang="en-US" altLang="zh-CN" sz="20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应用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Disruptor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的知名项目有如下的一些：</a:t>
            </a:r>
            <a:r>
              <a:rPr lang="en-US" altLang="zh-CN" sz="2000" b="1" smtClean="0">
                <a:latin typeface="微软雅黑 Light" pitchFamily="34" charset="-122"/>
                <a:ea typeface="微软雅黑 Light" pitchFamily="34" charset="-122"/>
              </a:rPr>
              <a:t>Storm, Camel, Log4j2,</a:t>
            </a:r>
            <a:r>
              <a:rPr lang="zh-CN" altLang="en-US" sz="2000" b="1" smtClean="0">
                <a:latin typeface="微软雅黑 Light" pitchFamily="34" charset="-122"/>
                <a:ea typeface="微软雅黑 Light" pitchFamily="34" charset="-122"/>
              </a:rPr>
              <a:t>还有目前的美团点评技术团队</a:t>
            </a:r>
          </a:p>
        </p:txBody>
      </p:sp>
      <p:sp>
        <p:nvSpPr>
          <p:cNvPr id="14" name="矩形​​ 30"/>
          <p:cNvSpPr>
            <a:spLocks noChangeArrowheads="1"/>
          </p:cNvSpPr>
          <p:nvPr/>
        </p:nvSpPr>
        <p:spPr bwMode="auto">
          <a:xfrm>
            <a:off x="562716" y="4362437"/>
            <a:ext cx="4990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传统队列的问题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610341" y="5191112"/>
            <a:ext cx="4990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高性能的原理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85404" y="4105275"/>
            <a:ext cx="365862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PA_组合 20"/>
          <p:cNvGrpSpPr/>
          <p:nvPr>
            <p:custDataLst>
              <p:tags r:id="rId1"/>
            </p:custDataLst>
          </p:nvPr>
        </p:nvGrpSpPr>
        <p:grpSpPr>
          <a:xfrm>
            <a:off x="0" y="4366875"/>
            <a:ext cx="12192000" cy="271486"/>
            <a:chOff x="2190216" y="0"/>
            <a:chExt cx="7128792" cy="108012"/>
          </a:xfrm>
        </p:grpSpPr>
        <p:sp>
          <p:nvSpPr>
            <p:cNvPr id="15" name="矩形 14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48">
            <a:extLst>
              <a:ext uri="{FF2B5EF4-FFF2-40B4-BE49-F238E27FC236}">
                <a16:creationId xmlns="" xmlns:a16="http://schemas.microsoft.com/office/drawing/2014/main" id="{C409E797-0B70-411A-904F-B392B5864ED7}"/>
              </a:ext>
            </a:extLst>
          </p:cNvPr>
          <p:cNvGrpSpPr/>
          <p:nvPr/>
        </p:nvGrpSpPr>
        <p:grpSpPr>
          <a:xfrm>
            <a:off x="3411209" y="867733"/>
            <a:ext cx="5296253" cy="5015263"/>
            <a:chOff x="2666060" y="1779854"/>
            <a:chExt cx="4914727" cy="4653979"/>
          </a:xfrm>
        </p:grpSpPr>
        <p:sp>
          <p:nvSpPr>
            <p:cNvPr id="22" name="任意多边形: 形状 11">
              <a:extLst>
                <a:ext uri="{FF2B5EF4-FFF2-40B4-BE49-F238E27FC236}">
                  <a16:creationId xmlns="" xmlns:a16="http://schemas.microsoft.com/office/drawing/2014/main" id="{6AF292D7-ED03-44AF-B9D5-23587C77DC63}"/>
                </a:ext>
              </a:extLst>
            </p:cNvPr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10">
              <a:extLst>
                <a:ext uri="{FF2B5EF4-FFF2-40B4-BE49-F238E27FC236}">
                  <a16:creationId xmlns="" xmlns:a16="http://schemas.microsoft.com/office/drawing/2014/main" id="{AEDAEDAA-64F3-4103-9FB2-1622468691C4}"/>
                </a:ext>
              </a:extLst>
            </p:cNvPr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: 形状 12">
              <a:extLst>
                <a:ext uri="{FF2B5EF4-FFF2-40B4-BE49-F238E27FC236}">
                  <a16:creationId xmlns="" xmlns:a16="http://schemas.microsoft.com/office/drawing/2014/main" id="{C32F645F-F276-4D42-AB8D-3956BAD31C0E}"/>
                </a:ext>
              </a:extLst>
            </p:cNvPr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13">
              <a:extLst>
                <a:ext uri="{FF2B5EF4-FFF2-40B4-BE49-F238E27FC236}">
                  <a16:creationId xmlns="" xmlns:a16="http://schemas.microsoft.com/office/drawing/2014/main" id="{77C1271A-F5B6-4F7A-8A1F-1047656409BB}"/>
                </a:ext>
              </a:extLst>
            </p:cNvPr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14">
              <a:extLst>
                <a:ext uri="{FF2B5EF4-FFF2-40B4-BE49-F238E27FC236}">
                  <a16:creationId xmlns="" xmlns:a16="http://schemas.microsoft.com/office/drawing/2014/main" id="{EC792307-1920-4252-91EE-6809D9F2D91E}"/>
                </a:ext>
              </a:extLst>
            </p:cNvPr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15">
              <a:extLst>
                <a:ext uri="{FF2B5EF4-FFF2-40B4-BE49-F238E27FC236}">
                  <a16:creationId xmlns="" xmlns:a16="http://schemas.microsoft.com/office/drawing/2014/main" id="{F4D91A89-4ADB-439A-B0EC-A3A7414757F0}"/>
                </a:ext>
              </a:extLst>
            </p:cNvPr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16">
              <a:extLst>
                <a:ext uri="{FF2B5EF4-FFF2-40B4-BE49-F238E27FC236}">
                  <a16:creationId xmlns="" xmlns:a16="http://schemas.microsoft.com/office/drawing/2014/main" id="{1427DE0E-F97C-4F1F-B8DA-B26CD2378FAB}"/>
                </a:ext>
              </a:extLst>
            </p:cNvPr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="" xmlns:a16="http://schemas.microsoft.com/office/drawing/2014/main" id="{D4261810-EEF6-4B07-80A0-34AD795371BC}"/>
                </a:ext>
              </a:extLst>
            </p:cNvPr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4825430D-4A71-4FA5-A264-EBC325DE6997}"/>
                </a:ext>
              </a:extLst>
            </p:cNvPr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830770DB-BC11-4091-A9C8-12C9511C2C1A}"/>
                </a:ext>
              </a:extLst>
            </p:cNvPr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4532352" y="1948934"/>
            <a:ext cx="326243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并发编程</a:t>
            </a:r>
            <a:r>
              <a:rPr lang="en-US" altLang="zh-CN" sz="6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6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600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复习总结</a:t>
            </a:r>
            <a:endParaRPr lang="en-US" altLang="zh-CN" sz="6000" smtClean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600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  与面试</a:t>
            </a:r>
            <a:endParaRPr lang="zh-CN" altLang="en-US" sz="600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506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总复习和常见并发面试题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74814" y="1164571"/>
            <a:ext cx="10278936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java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中守护线程和用户线程的区别？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线程与进程的区别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什么是多线程中的上下文切换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死锁与活锁的区别，死锁与饥饿的区别？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synchronized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底层实现原理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什么是线程组，为什么在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Java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中不推荐使用？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什么是</a:t>
            </a:r>
            <a:r>
              <a:rPr lang="en-US" sz="1600" b="1" smtClean="0">
                <a:latin typeface="微软雅黑 Light" pitchFamily="34" charset="-122"/>
                <a:ea typeface="微软雅黑 Light" pitchFamily="34" charset="-122"/>
              </a:rPr>
              <a:t>Executors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框架？为什么使用</a:t>
            </a:r>
            <a:r>
              <a:rPr lang="en-US" sz="1600" b="1" smtClean="0">
                <a:latin typeface="微软雅黑 Light" pitchFamily="34" charset="-122"/>
                <a:ea typeface="微软雅黑 Light" pitchFamily="34" charset="-122"/>
              </a:rPr>
              <a:t>Executor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框架？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sz="1600" b="1" smtClean="0">
                <a:latin typeface="微软雅黑 Light" pitchFamily="34" charset="-122"/>
                <a:ea typeface="微软雅黑 Light" pitchFamily="34" charset="-122"/>
              </a:rPr>
              <a:t>Java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en-US" sz="1600" b="1" smtClean="0">
                <a:latin typeface="微软雅黑 Light" pitchFamily="34" charset="-122"/>
                <a:ea typeface="微软雅黑 Light" pitchFamily="34" charset="-122"/>
              </a:rPr>
              <a:t>Executor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sz="1600" b="1" smtClean="0">
                <a:latin typeface="微软雅黑 Light" pitchFamily="34" charset="-122"/>
                <a:ea typeface="微软雅黑 Light" pitchFamily="34" charset="-122"/>
              </a:rPr>
              <a:t>Executors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的区别？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什么是原子操作？在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Java Concurrency API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中有哪些原子类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(atomic classes)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Java Concurrency API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中的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Lock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接口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(Lock interface)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是什么？对比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synchronized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它有什么优势？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506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总复习和常见并发面试题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74814" y="1164571"/>
            <a:ext cx="10278936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什么是阻塞队列？阻塞队列的实现原理是什么？如何使用阻塞队列来实现生产者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-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消费者模型？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什么是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Callable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Future?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什么是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FutureTask?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什么是并发容器的实现？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多线程同步和互斥有几种实现方法，都是什么？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什么是竞争条件？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为什么我们调用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start()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方法时会执行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run()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方法，为什么我们不能直接调用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run()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方法？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Java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CycliBarriar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CountdownLatch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有什么区别？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什么是不可变对象，它对写并发应用有什么帮助？</a:t>
            </a:r>
            <a:endParaRPr lang="en-US" altLang="zh-CN" sz="1600" b="1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notify()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600" b="1" smtClean="0">
                <a:latin typeface="微软雅黑 Light" pitchFamily="34" charset="-122"/>
                <a:ea typeface="微软雅黑 Light" pitchFamily="34" charset="-122"/>
              </a:rPr>
              <a:t>notifyAll()</a:t>
            </a:r>
            <a:r>
              <a:rPr lang="zh-CN" altLang="en-US" sz="1600" b="1" smtClean="0">
                <a:latin typeface="微软雅黑 Light" pitchFamily="34" charset="-122"/>
                <a:ea typeface="微软雅黑 Light" pitchFamily="34" charset="-122"/>
              </a:rPr>
              <a:t>有什么区别？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9926</TotalTime>
  <Words>1062</Words>
  <Application>Microsoft Office PowerPoint</Application>
  <PresentationFormat>自定义</PresentationFormat>
  <Paragraphs>117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主题​​</vt:lpstr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2545</cp:revision>
  <dcterms:created xsi:type="dcterms:W3CDTF">2016-08-30T15:34:45Z</dcterms:created>
  <dcterms:modified xsi:type="dcterms:W3CDTF">2019-05-23T14:58:01Z</dcterms:modified>
  <cp:category>锐旗设计;https://9ppt.taobao.com</cp:category>
</cp:coreProperties>
</file>