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91" r:id="rId2"/>
    <p:sldId id="301" r:id="rId3"/>
    <p:sldId id="311" r:id="rId4"/>
    <p:sldId id="312" r:id="rId5"/>
    <p:sldId id="313" r:id="rId6"/>
    <p:sldId id="310" r:id="rId7"/>
    <p:sldId id="309" r:id="rId8"/>
    <p:sldId id="304" r:id="rId9"/>
    <p:sldId id="308" r:id="rId10"/>
    <p:sldId id="305" r:id="rId11"/>
    <p:sldId id="315" r:id="rId12"/>
    <p:sldId id="314" r:id="rId13"/>
    <p:sldId id="316" r:id="rId14"/>
    <p:sldId id="30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2A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6262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331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2019/4/19/Fri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2019/4/19/Fri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2019/4/19/Fri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44848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2019/4/19/Fri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2684991" y="2262123"/>
            <a:ext cx="6592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、线程的并发工具类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31766" y="5521682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4387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69412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CountDownLatch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的作用、应用场景和实战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714375" y="1400175"/>
            <a:ext cx="2714625" cy="39052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29000" y="1228725"/>
            <a:ext cx="47625" cy="116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28650" y="2705100"/>
            <a:ext cx="7162800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628650" y="3648075"/>
            <a:ext cx="5038725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628650" y="4591050"/>
            <a:ext cx="8734425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628650" y="5534025"/>
            <a:ext cx="3743325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079012" y="967859"/>
            <a:ext cx="83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await()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952875" y="920234"/>
            <a:ext cx="1007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CNT=5</a:t>
            </a:r>
            <a:endParaRPr lang="zh-CN" altLang="en-US" sz="2400"/>
          </a:p>
        </p:txBody>
      </p:sp>
      <p:sp>
        <p:nvSpPr>
          <p:cNvPr id="20" name="右箭头 19"/>
          <p:cNvSpPr/>
          <p:nvPr/>
        </p:nvSpPr>
        <p:spPr>
          <a:xfrm>
            <a:off x="7829550" y="2686050"/>
            <a:ext cx="3667125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544508" y="2358509"/>
            <a:ext cx="2260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countDown()</a:t>
            </a:r>
            <a:r>
              <a:rPr lang="zh-CN" altLang="en-US" smtClean="0"/>
              <a:t>，</a:t>
            </a:r>
            <a:r>
              <a:rPr lang="en-US" smtClean="0"/>
              <a:t>CNT=1</a:t>
            </a:r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9429751" y="1409700"/>
            <a:ext cx="2114550" cy="39052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5695951" y="3638550"/>
            <a:ext cx="2647949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296608" y="3349109"/>
            <a:ext cx="2260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countDown()</a:t>
            </a:r>
            <a:r>
              <a:rPr lang="zh-CN" altLang="en-US" smtClean="0"/>
              <a:t>，</a:t>
            </a:r>
            <a:r>
              <a:rPr lang="en-US" smtClean="0"/>
              <a:t>CNT=3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230308" y="4273034"/>
            <a:ext cx="2260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countDown()</a:t>
            </a:r>
            <a:r>
              <a:rPr lang="zh-CN" altLang="en-US" smtClean="0"/>
              <a:t>，</a:t>
            </a:r>
            <a:r>
              <a:rPr lang="en-US" smtClean="0"/>
              <a:t>CNT=0</a:t>
            </a:r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4381501" y="5543550"/>
            <a:ext cx="1981200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6372225" y="5524500"/>
            <a:ext cx="5067300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372933" y="5235059"/>
            <a:ext cx="2260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countDown()</a:t>
            </a:r>
            <a:r>
              <a:rPr lang="zh-CN" altLang="en-US" smtClean="0"/>
              <a:t>，</a:t>
            </a:r>
            <a:r>
              <a:rPr lang="en-US" smtClean="0"/>
              <a:t>CNT=2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458283" y="5244584"/>
            <a:ext cx="2260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countDown()</a:t>
            </a:r>
            <a:r>
              <a:rPr lang="zh-CN" altLang="en-US" smtClean="0"/>
              <a:t>，</a:t>
            </a:r>
            <a:r>
              <a:rPr lang="en-US" smtClean="0"/>
              <a:t>CNT=4</a:t>
            </a:r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6562729" y="3438527"/>
            <a:ext cx="5657846" cy="19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3" idx="1"/>
          </p:cNvCxnSpPr>
          <p:nvPr/>
        </p:nvCxnSpPr>
        <p:spPr>
          <a:xfrm>
            <a:off x="3476625" y="1590675"/>
            <a:ext cx="5953126" cy="14288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593612" y="1558409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一直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wait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中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675" y="1358384"/>
            <a:ext cx="764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TW1</a:t>
            </a:r>
            <a:endParaRPr lang="zh-CN" altLang="en-US" sz="2400"/>
          </a:p>
        </p:txBody>
      </p:sp>
      <p:sp>
        <p:nvSpPr>
          <p:cNvPr id="41" name="矩形 40"/>
          <p:cNvSpPr/>
          <p:nvPr/>
        </p:nvSpPr>
        <p:spPr>
          <a:xfrm>
            <a:off x="0" y="2672834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Ta</a:t>
            </a:r>
            <a:endParaRPr lang="zh-CN" altLang="en-US" sz="2400"/>
          </a:p>
        </p:txBody>
      </p:sp>
      <p:sp>
        <p:nvSpPr>
          <p:cNvPr id="42" name="矩形 41"/>
          <p:cNvSpPr/>
          <p:nvPr/>
        </p:nvSpPr>
        <p:spPr>
          <a:xfrm>
            <a:off x="0" y="3625334"/>
            <a:ext cx="497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Tb</a:t>
            </a:r>
            <a:endParaRPr lang="zh-CN" altLang="en-US" sz="2400"/>
          </a:p>
        </p:txBody>
      </p:sp>
      <p:sp>
        <p:nvSpPr>
          <p:cNvPr id="43" name="矩形 42"/>
          <p:cNvSpPr/>
          <p:nvPr/>
        </p:nvSpPr>
        <p:spPr>
          <a:xfrm>
            <a:off x="0" y="4558784"/>
            <a:ext cx="438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Tc</a:t>
            </a:r>
            <a:endParaRPr lang="zh-CN" altLang="en-US" sz="2400"/>
          </a:p>
        </p:txBody>
      </p:sp>
      <p:sp>
        <p:nvSpPr>
          <p:cNvPr id="44" name="矩形 43"/>
          <p:cNvSpPr/>
          <p:nvPr/>
        </p:nvSpPr>
        <p:spPr>
          <a:xfrm>
            <a:off x="0" y="5492234"/>
            <a:ext cx="4751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Td</a:t>
            </a:r>
            <a:endParaRPr lang="zh-CN" altLang="en-US" sz="2400"/>
          </a:p>
        </p:txBody>
      </p:sp>
      <p:sp>
        <p:nvSpPr>
          <p:cNvPr id="46" name="右箭头 45"/>
          <p:cNvSpPr/>
          <p:nvPr/>
        </p:nvSpPr>
        <p:spPr>
          <a:xfrm>
            <a:off x="704850" y="1752600"/>
            <a:ext cx="2714625" cy="39052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>
            <a:off x="9410701" y="1762125"/>
            <a:ext cx="2114550" cy="39052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endCxn id="47" idx="1"/>
          </p:cNvCxnSpPr>
          <p:nvPr/>
        </p:nvCxnSpPr>
        <p:spPr>
          <a:xfrm>
            <a:off x="3457575" y="1943100"/>
            <a:ext cx="5953126" cy="14288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7625" y="1710809"/>
            <a:ext cx="764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TW2</a:t>
            </a:r>
            <a:endParaRPr lang="zh-CN" altLang="en-US" sz="2400"/>
          </a:p>
        </p:txBody>
      </p:sp>
      <p:sp>
        <p:nvSpPr>
          <p:cNvPr id="54" name="禁止符 53"/>
          <p:cNvSpPr/>
          <p:nvPr/>
        </p:nvSpPr>
        <p:spPr>
          <a:xfrm>
            <a:off x="8334375" y="3609975"/>
            <a:ext cx="476250" cy="4572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禁止符 54"/>
          <p:cNvSpPr/>
          <p:nvPr/>
        </p:nvSpPr>
        <p:spPr>
          <a:xfrm>
            <a:off x="9353550" y="4562475"/>
            <a:ext cx="476250" cy="4572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116384" y="55493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mtClean="0">
                <a:solidFill>
                  <a:schemeClr val="bg2"/>
                </a:solidFill>
                <a:latin typeface="微软雅黑 Light" pitchFamily="34" charset="-122"/>
                <a:ea typeface="微软雅黑 Light" pitchFamily="34" charset="-122"/>
              </a:rPr>
              <a:t>继续运行</a:t>
            </a:r>
            <a:endParaRPr lang="zh-CN" altLang="en-US">
              <a:solidFill>
                <a:schemeClr val="bg2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087809" y="26918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mtClean="0">
                <a:solidFill>
                  <a:schemeClr val="bg2"/>
                </a:solidFill>
                <a:latin typeface="微软雅黑 Light" pitchFamily="34" charset="-122"/>
                <a:ea typeface="微软雅黑 Light" pitchFamily="34" charset="-122"/>
              </a:rPr>
              <a:t>继续运行</a:t>
            </a:r>
            <a:endParaRPr lang="zh-CN" altLang="en-US">
              <a:solidFill>
                <a:schemeClr val="bg2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221159" y="15869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继续运行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69412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CyclicBarrier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的作用、应用场景和实战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1181100" y="1095375"/>
            <a:ext cx="7268628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1181100" y="1543050"/>
            <a:ext cx="5038725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1200150" y="1962150"/>
            <a:ext cx="3743325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8582025" y="4295775"/>
            <a:ext cx="1524000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497008" y="901184"/>
            <a:ext cx="83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await()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2450" y="1063109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Ta</a:t>
            </a:r>
            <a:endParaRPr lang="zh-CN" altLang="en-US" sz="2400"/>
          </a:p>
        </p:txBody>
      </p:sp>
      <p:sp>
        <p:nvSpPr>
          <p:cNvPr id="42" name="矩形 41"/>
          <p:cNvSpPr/>
          <p:nvPr/>
        </p:nvSpPr>
        <p:spPr>
          <a:xfrm>
            <a:off x="581025" y="1520309"/>
            <a:ext cx="497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Tb</a:t>
            </a:r>
            <a:endParaRPr lang="zh-CN" altLang="en-US" sz="2400"/>
          </a:p>
        </p:txBody>
      </p:sp>
      <p:sp>
        <p:nvSpPr>
          <p:cNvPr id="44" name="矩形 43"/>
          <p:cNvSpPr/>
          <p:nvPr/>
        </p:nvSpPr>
        <p:spPr>
          <a:xfrm>
            <a:off x="571500" y="1920359"/>
            <a:ext cx="438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Tc</a:t>
            </a:r>
            <a:endParaRPr lang="zh-CN" altLang="en-US" sz="2400"/>
          </a:p>
        </p:txBody>
      </p:sp>
      <p:cxnSp>
        <p:nvCxnSpPr>
          <p:cNvPr id="38" name="直接连接符 37"/>
          <p:cNvCxnSpPr/>
          <p:nvPr/>
        </p:nvCxnSpPr>
        <p:spPr>
          <a:xfrm rot="16200000" flipH="1">
            <a:off x="7810503" y="1619255"/>
            <a:ext cx="1352549" cy="190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" name="右箭头 46"/>
          <p:cNvSpPr/>
          <p:nvPr/>
        </p:nvSpPr>
        <p:spPr>
          <a:xfrm>
            <a:off x="1209675" y="2619375"/>
            <a:ext cx="7268628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1209675" y="3067050"/>
            <a:ext cx="7285572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>
            <a:off x="1228725" y="3486150"/>
            <a:ext cx="3743325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581025" y="2587109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Ta</a:t>
            </a:r>
            <a:endParaRPr lang="zh-CN" altLang="en-US" sz="2400"/>
          </a:p>
        </p:txBody>
      </p:sp>
      <p:sp>
        <p:nvSpPr>
          <p:cNvPr id="55" name="矩形 54"/>
          <p:cNvSpPr/>
          <p:nvPr/>
        </p:nvSpPr>
        <p:spPr>
          <a:xfrm>
            <a:off x="609600" y="3044309"/>
            <a:ext cx="497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Tb</a:t>
            </a:r>
            <a:endParaRPr lang="zh-CN" altLang="en-US" sz="2400"/>
          </a:p>
        </p:txBody>
      </p:sp>
      <p:sp>
        <p:nvSpPr>
          <p:cNvPr id="56" name="矩形 55"/>
          <p:cNvSpPr/>
          <p:nvPr/>
        </p:nvSpPr>
        <p:spPr>
          <a:xfrm>
            <a:off x="600075" y="3444359"/>
            <a:ext cx="438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Tc</a:t>
            </a:r>
            <a:endParaRPr lang="zh-CN" altLang="en-US" sz="2400"/>
          </a:p>
        </p:txBody>
      </p:sp>
      <p:cxnSp>
        <p:nvCxnSpPr>
          <p:cNvPr id="57" name="直接连接符 56"/>
          <p:cNvCxnSpPr/>
          <p:nvPr/>
        </p:nvCxnSpPr>
        <p:spPr>
          <a:xfrm rot="16200000" flipH="1">
            <a:off x="7839078" y="3143255"/>
            <a:ext cx="1352549" cy="190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8" name="右箭头 57"/>
          <p:cNvSpPr/>
          <p:nvPr/>
        </p:nvSpPr>
        <p:spPr>
          <a:xfrm>
            <a:off x="1247775" y="4276725"/>
            <a:ext cx="7268628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1247776" y="4724400"/>
            <a:ext cx="7277100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箭头 59"/>
          <p:cNvSpPr/>
          <p:nvPr/>
        </p:nvSpPr>
        <p:spPr>
          <a:xfrm>
            <a:off x="1266826" y="5143500"/>
            <a:ext cx="7277100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19125" y="4244459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Ta</a:t>
            </a:r>
            <a:endParaRPr lang="zh-CN" altLang="en-US" sz="2400"/>
          </a:p>
        </p:txBody>
      </p:sp>
      <p:sp>
        <p:nvSpPr>
          <p:cNvPr id="62" name="矩形 61"/>
          <p:cNvSpPr/>
          <p:nvPr/>
        </p:nvSpPr>
        <p:spPr>
          <a:xfrm>
            <a:off x="647700" y="4701659"/>
            <a:ext cx="497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Tb</a:t>
            </a:r>
            <a:endParaRPr lang="zh-CN" altLang="en-US" sz="2400"/>
          </a:p>
        </p:txBody>
      </p:sp>
      <p:sp>
        <p:nvSpPr>
          <p:cNvPr id="63" name="矩形 62"/>
          <p:cNvSpPr/>
          <p:nvPr/>
        </p:nvSpPr>
        <p:spPr>
          <a:xfrm>
            <a:off x="638175" y="5101709"/>
            <a:ext cx="438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Tc</a:t>
            </a:r>
            <a:endParaRPr lang="zh-CN" altLang="en-US" sz="2400"/>
          </a:p>
        </p:txBody>
      </p:sp>
      <p:cxnSp>
        <p:nvCxnSpPr>
          <p:cNvPr id="64" name="直接连接符 63"/>
          <p:cNvCxnSpPr/>
          <p:nvPr/>
        </p:nvCxnSpPr>
        <p:spPr>
          <a:xfrm rot="16200000" flipH="1">
            <a:off x="7605715" y="5072068"/>
            <a:ext cx="1905000" cy="28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477958" y="2872859"/>
            <a:ext cx="83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await()</a:t>
            </a: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506533" y="4949309"/>
            <a:ext cx="83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await()</a:t>
            </a:r>
            <a:endParaRPr lang="zh-CN" altLang="en-US"/>
          </a:p>
        </p:txBody>
      </p:sp>
      <p:sp>
        <p:nvSpPr>
          <p:cNvPr id="67" name="右箭头 66"/>
          <p:cNvSpPr/>
          <p:nvPr/>
        </p:nvSpPr>
        <p:spPr>
          <a:xfrm>
            <a:off x="8572500" y="4705350"/>
            <a:ext cx="1524000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右箭头 67"/>
          <p:cNvSpPr/>
          <p:nvPr/>
        </p:nvSpPr>
        <p:spPr>
          <a:xfrm>
            <a:off x="8572500" y="5143500"/>
            <a:ext cx="1524000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右箭头 69"/>
          <p:cNvSpPr/>
          <p:nvPr/>
        </p:nvSpPr>
        <p:spPr>
          <a:xfrm>
            <a:off x="8591550" y="5562600"/>
            <a:ext cx="1485900" cy="39052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0095775" y="5539859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barrierAction</a:t>
            </a:r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0" y="5589657"/>
            <a:ext cx="50209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CountDownLatch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CyclicBarrier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辨析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71317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Semaphore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的作用、应用场景和实战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47701" y="1581150"/>
            <a:ext cx="933449" cy="10382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笑脸 11"/>
          <p:cNvSpPr/>
          <p:nvPr/>
        </p:nvSpPr>
        <p:spPr>
          <a:xfrm>
            <a:off x="723900" y="1657350"/>
            <a:ext cx="333375" cy="3810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笑脸 13"/>
          <p:cNvSpPr/>
          <p:nvPr/>
        </p:nvSpPr>
        <p:spPr>
          <a:xfrm>
            <a:off x="1171575" y="2124075"/>
            <a:ext cx="333375" cy="3810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95325" y="2181225"/>
            <a:ext cx="333375" cy="3810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1181100" y="1619250"/>
            <a:ext cx="333375" cy="3810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067051" y="1562100"/>
            <a:ext cx="933449" cy="10382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笑脸 17"/>
          <p:cNvSpPr/>
          <p:nvPr/>
        </p:nvSpPr>
        <p:spPr>
          <a:xfrm>
            <a:off x="3143250" y="1638300"/>
            <a:ext cx="333375" cy="3810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笑脸 18"/>
          <p:cNvSpPr/>
          <p:nvPr/>
        </p:nvSpPr>
        <p:spPr>
          <a:xfrm>
            <a:off x="3590925" y="2105025"/>
            <a:ext cx="333375" cy="3810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笑脸 19"/>
          <p:cNvSpPr/>
          <p:nvPr/>
        </p:nvSpPr>
        <p:spPr>
          <a:xfrm>
            <a:off x="3114675" y="2162175"/>
            <a:ext cx="333375" cy="3810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笑脸 20"/>
          <p:cNvSpPr/>
          <p:nvPr/>
        </p:nvSpPr>
        <p:spPr>
          <a:xfrm>
            <a:off x="3600450" y="1600200"/>
            <a:ext cx="333375" cy="3810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438400" y="1857375"/>
            <a:ext cx="6096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4657726" y="1581150"/>
            <a:ext cx="933449" cy="10382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笑脸 23"/>
          <p:cNvSpPr/>
          <p:nvPr/>
        </p:nvSpPr>
        <p:spPr>
          <a:xfrm>
            <a:off x="4733925" y="1657350"/>
            <a:ext cx="333375" cy="3810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笑脸 24"/>
          <p:cNvSpPr/>
          <p:nvPr/>
        </p:nvSpPr>
        <p:spPr>
          <a:xfrm>
            <a:off x="5181600" y="2124075"/>
            <a:ext cx="333375" cy="3810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笑脸 25"/>
          <p:cNvSpPr/>
          <p:nvPr/>
        </p:nvSpPr>
        <p:spPr>
          <a:xfrm>
            <a:off x="4705350" y="2181225"/>
            <a:ext cx="333375" cy="3810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笑脸 26"/>
          <p:cNvSpPr/>
          <p:nvPr/>
        </p:nvSpPr>
        <p:spPr>
          <a:xfrm>
            <a:off x="5724525" y="1609725"/>
            <a:ext cx="333375" cy="3810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5600700" y="1876425"/>
            <a:ext cx="666750" cy="37147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7200901" y="1600200"/>
            <a:ext cx="933449" cy="10382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笑脸 29"/>
          <p:cNvSpPr/>
          <p:nvPr/>
        </p:nvSpPr>
        <p:spPr>
          <a:xfrm>
            <a:off x="7277100" y="1676400"/>
            <a:ext cx="333375" cy="3810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笑脸 30"/>
          <p:cNvSpPr/>
          <p:nvPr/>
        </p:nvSpPr>
        <p:spPr>
          <a:xfrm>
            <a:off x="7724775" y="2143125"/>
            <a:ext cx="333375" cy="3810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笑脸 31"/>
          <p:cNvSpPr/>
          <p:nvPr/>
        </p:nvSpPr>
        <p:spPr>
          <a:xfrm>
            <a:off x="7248525" y="2200275"/>
            <a:ext cx="333375" cy="3810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笑脸 32"/>
          <p:cNvSpPr/>
          <p:nvPr/>
        </p:nvSpPr>
        <p:spPr>
          <a:xfrm>
            <a:off x="7715250" y="1676400"/>
            <a:ext cx="333375" cy="3810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9201150" y="1895475"/>
            <a:ext cx="66675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形状 37"/>
          <p:cNvCxnSpPr>
            <a:stCxn id="34" idx="1"/>
            <a:endCxn id="29" idx="0"/>
          </p:cNvCxnSpPr>
          <p:nvPr/>
        </p:nvCxnSpPr>
        <p:spPr>
          <a:xfrm rot="10800000">
            <a:off x="7667626" y="1600201"/>
            <a:ext cx="1533524" cy="481013"/>
          </a:xfrm>
          <a:prstGeom prst="curvedConnector4">
            <a:avLst>
              <a:gd name="adj1" fmla="val 34783"/>
              <a:gd name="adj2" fmla="val 147525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23" idx="0"/>
            <a:endCxn id="28" idx="0"/>
          </p:cNvCxnSpPr>
          <p:nvPr/>
        </p:nvCxnSpPr>
        <p:spPr>
          <a:xfrm rot="16200000" flipH="1">
            <a:off x="5455444" y="1250156"/>
            <a:ext cx="295275" cy="957262"/>
          </a:xfrm>
          <a:prstGeom prst="curvedConnector3">
            <a:avLst>
              <a:gd name="adj1" fmla="val -77419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649158" y="1129784"/>
            <a:ext cx="102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acquire()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595180" y="1491734"/>
            <a:ext cx="100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release()</a:t>
            </a:r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2619376" y="3343275"/>
            <a:ext cx="933449" cy="10382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笑脸 43"/>
          <p:cNvSpPr/>
          <p:nvPr/>
        </p:nvSpPr>
        <p:spPr>
          <a:xfrm>
            <a:off x="2695575" y="3419475"/>
            <a:ext cx="333375" cy="3810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笑脸 44"/>
          <p:cNvSpPr/>
          <p:nvPr/>
        </p:nvSpPr>
        <p:spPr>
          <a:xfrm>
            <a:off x="3143250" y="3886200"/>
            <a:ext cx="333375" cy="3810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笑脸 45"/>
          <p:cNvSpPr/>
          <p:nvPr/>
        </p:nvSpPr>
        <p:spPr>
          <a:xfrm>
            <a:off x="2667000" y="3943350"/>
            <a:ext cx="333375" cy="3810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笑脸 46"/>
          <p:cNvSpPr/>
          <p:nvPr/>
        </p:nvSpPr>
        <p:spPr>
          <a:xfrm>
            <a:off x="3152775" y="3381375"/>
            <a:ext cx="333375" cy="3810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1981200" y="3514725"/>
            <a:ext cx="65722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962150" y="3667125"/>
            <a:ext cx="65722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1962150" y="3829050"/>
            <a:ext cx="65722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1943100" y="3600450"/>
            <a:ext cx="65722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1962150" y="4162425"/>
            <a:ext cx="65722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1962150" y="4038600"/>
            <a:ext cx="65722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1981200" y="3905250"/>
            <a:ext cx="65722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1971675" y="3762375"/>
            <a:ext cx="65722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4667251" y="3400425"/>
            <a:ext cx="933449" cy="10382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笑脸 62"/>
          <p:cNvSpPr/>
          <p:nvPr/>
        </p:nvSpPr>
        <p:spPr>
          <a:xfrm>
            <a:off x="6000750" y="3419475"/>
            <a:ext cx="190500" cy="17145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4029075" y="3571875"/>
            <a:ext cx="65722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4019550" y="3924300"/>
            <a:ext cx="65722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5610225" y="4219575"/>
            <a:ext cx="657225" cy="1588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4038600" y="3781425"/>
            <a:ext cx="65722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5600700" y="3590925"/>
            <a:ext cx="657225" cy="1588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5610225" y="3829050"/>
            <a:ext cx="657225" cy="1588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5610225" y="4029075"/>
            <a:ext cx="657225" cy="1588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4000500" y="4067175"/>
            <a:ext cx="65722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4010025" y="4219575"/>
            <a:ext cx="65722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笑脸 75"/>
          <p:cNvSpPr/>
          <p:nvPr/>
        </p:nvSpPr>
        <p:spPr>
          <a:xfrm>
            <a:off x="5857875" y="3657600"/>
            <a:ext cx="190500" cy="17145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笑脸 76"/>
          <p:cNvSpPr/>
          <p:nvPr/>
        </p:nvSpPr>
        <p:spPr>
          <a:xfrm>
            <a:off x="6010275" y="3838575"/>
            <a:ext cx="190500" cy="17145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笑脸 77"/>
          <p:cNvSpPr/>
          <p:nvPr/>
        </p:nvSpPr>
        <p:spPr>
          <a:xfrm>
            <a:off x="6010275" y="4067175"/>
            <a:ext cx="190500" cy="17145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角矩形 78"/>
          <p:cNvSpPr/>
          <p:nvPr/>
        </p:nvSpPr>
        <p:spPr>
          <a:xfrm>
            <a:off x="7886701" y="3448050"/>
            <a:ext cx="933449" cy="10382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笑脸 79"/>
          <p:cNvSpPr/>
          <p:nvPr/>
        </p:nvSpPr>
        <p:spPr>
          <a:xfrm>
            <a:off x="9220200" y="3467100"/>
            <a:ext cx="190500" cy="17145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/>
          <p:cNvCxnSpPr/>
          <p:nvPr/>
        </p:nvCxnSpPr>
        <p:spPr>
          <a:xfrm>
            <a:off x="10153650" y="3638550"/>
            <a:ext cx="65722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239000" y="3971925"/>
            <a:ext cx="65722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8829675" y="4267200"/>
            <a:ext cx="1962150" cy="28575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258050" y="3829050"/>
            <a:ext cx="65722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8820150" y="3638550"/>
            <a:ext cx="657225" cy="1588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8829675" y="3867150"/>
            <a:ext cx="1981200" cy="9525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8829675" y="4076700"/>
            <a:ext cx="1962150" cy="1905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7219950" y="4114800"/>
            <a:ext cx="65722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7229475" y="4267200"/>
            <a:ext cx="65722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笑脸 89"/>
          <p:cNvSpPr/>
          <p:nvPr/>
        </p:nvSpPr>
        <p:spPr>
          <a:xfrm>
            <a:off x="9077325" y="3705225"/>
            <a:ext cx="190500" cy="17145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笑脸 90"/>
          <p:cNvSpPr/>
          <p:nvPr/>
        </p:nvSpPr>
        <p:spPr>
          <a:xfrm>
            <a:off x="9229725" y="3886200"/>
            <a:ext cx="190500" cy="17145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笑脸 91"/>
          <p:cNvSpPr/>
          <p:nvPr/>
        </p:nvSpPr>
        <p:spPr>
          <a:xfrm>
            <a:off x="9229725" y="4114800"/>
            <a:ext cx="190500" cy="17145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形状 96"/>
          <p:cNvCxnSpPr>
            <a:stCxn id="79" idx="0"/>
          </p:cNvCxnSpPr>
          <p:nvPr/>
        </p:nvCxnSpPr>
        <p:spPr>
          <a:xfrm rot="16200000" flipH="1">
            <a:off x="8667750" y="3133726"/>
            <a:ext cx="171450" cy="800099"/>
          </a:xfrm>
          <a:prstGeom prst="curvedConnector4">
            <a:avLst>
              <a:gd name="adj1" fmla="val -66666"/>
              <a:gd name="adj2" fmla="val 94643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形状 98"/>
          <p:cNvCxnSpPr>
            <a:endCxn id="79" idx="3"/>
          </p:cNvCxnSpPr>
          <p:nvPr/>
        </p:nvCxnSpPr>
        <p:spPr>
          <a:xfrm rot="10800000" flipV="1">
            <a:off x="8820150" y="3648075"/>
            <a:ext cx="1428750" cy="319088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2"/>
          <p:cNvSpPr>
            <a:spLocks noChangeArrowheads="1"/>
          </p:cNvSpPr>
          <p:nvPr/>
        </p:nvSpPr>
        <p:spPr bwMode="auto">
          <a:xfrm>
            <a:off x="450449" y="4735387"/>
            <a:ext cx="573127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用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Semaphore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实现数据库连接池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Semaphore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注意事项</a:t>
            </a:r>
            <a:endParaRPr lang="en-US" altLang="zh-CN" sz="2000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9528630" y="3377684"/>
            <a:ext cx="100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release()</a:t>
            </a:r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8135183" y="3063359"/>
            <a:ext cx="102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acquire()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74461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Exchange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的作用、应用场景和实战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781050" y="1628775"/>
            <a:ext cx="6972300" cy="40005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762875" y="1524000"/>
            <a:ext cx="1362075" cy="59055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数据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A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47380" y="1205984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微软雅黑 Light" pitchFamily="34" charset="-122"/>
                <a:ea typeface="微软雅黑 Light" pitchFamily="34" charset="-122"/>
              </a:rPr>
              <a:t>exchange()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4259" y="1329809"/>
            <a:ext cx="80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线程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A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733425" y="2428875"/>
            <a:ext cx="2847975" cy="4000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590925" y="2333625"/>
            <a:ext cx="1362075" cy="590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数据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B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6634" y="2129909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线程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B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733425" y="3905250"/>
            <a:ext cx="6972300" cy="40005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724775" y="3800475"/>
            <a:ext cx="1362075" cy="590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数据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B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37830" y="5358884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微软雅黑 Light" pitchFamily="34" charset="-122"/>
                <a:ea typeface="微软雅黑 Light" pitchFamily="34" charset="-122"/>
              </a:rPr>
              <a:t>exchange()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6634" y="3606284"/>
            <a:ext cx="80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线程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A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685800" y="4924425"/>
            <a:ext cx="7058025" cy="4000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724775" y="4819650"/>
            <a:ext cx="1362075" cy="59055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数据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A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9009" y="4625459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线程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B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28" name="直接箭头连接符 27"/>
          <p:cNvCxnSpPr>
            <a:stCxn id="21" idx="4"/>
            <a:endCxn id="25" idx="0"/>
          </p:cNvCxnSpPr>
          <p:nvPr/>
        </p:nvCxnSpPr>
        <p:spPr>
          <a:xfrm rot="5400000">
            <a:off x="8191501" y="4605337"/>
            <a:ext cx="428625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756980" y="443495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交换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9086850" y="3905250"/>
            <a:ext cx="1552575" cy="40005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9086850" y="4933950"/>
            <a:ext cx="1552575" cy="4000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078284" y="443495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继续运行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6304" y="94817"/>
            <a:ext cx="2969371" cy="82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Callable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Future</a:t>
            </a:r>
          </a:p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FutureTask</a:t>
            </a:r>
          </a:p>
        </p:txBody>
      </p:sp>
      <p:pic>
        <p:nvPicPr>
          <p:cNvPr id="5122" name="Picture 2" descr="https://timgsa.baidu.com/timg?image&amp;quality=80&amp;size=b9999_10000&amp;sec=1523271543925&amp;di=dc37ee5c8447ce7d30774023dd162a05&amp;imgtype=0&amp;src=http%3A%2F%2Fimages2015.cnblogs.com%2Fblog%2F834468%2F201601%2F834468-20160121000445640-174305481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399" y="566538"/>
            <a:ext cx="6899275" cy="56056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39" y="1254935"/>
            <a:ext cx="531751" cy="531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Fork-Join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​​ 30"/>
          <p:cNvSpPr>
            <a:spLocks noChangeArrowheads="1"/>
          </p:cNvSpPr>
          <p:nvPr/>
        </p:nvSpPr>
        <p:spPr bwMode="auto">
          <a:xfrm>
            <a:off x="1932199" y="1212837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rgbClr val="ED7D31"/>
                </a:solidFill>
                <a:latin typeface="微软雅黑" pitchFamily="34" charset="-122"/>
                <a:ea typeface="微软雅黑" pitchFamily="34" charset="-122"/>
              </a:rPr>
              <a:t>Fork/Join </a:t>
            </a:r>
            <a:r>
              <a:rPr lang="zh-CN" altLang="en-US" sz="2400" smtClean="0">
                <a:solidFill>
                  <a:srgbClr val="ED7D31"/>
                </a:solidFill>
                <a:latin typeface="微软雅黑" pitchFamily="34" charset="-122"/>
                <a:ea typeface="微软雅黑" pitchFamily="34" charset="-122"/>
              </a:rPr>
              <a:t>体现了“分而治之” </a:t>
            </a:r>
            <a:endParaRPr lang="zh-CN" altLang="en-US" sz="240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09473" y="3767951"/>
            <a:ext cx="103205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十大计算机经典算法：快速排序、堆排序、归并排序、二分查找、线性查找、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深度优先、广度优先、</a:t>
            </a:r>
            <a:r>
              <a:rPr lang="en-US" sz="2000" smtClean="0">
                <a:latin typeface="微软雅黑 Light" pitchFamily="34" charset="-122"/>
                <a:ea typeface="微软雅黑 Light" pitchFamily="34" charset="-122"/>
              </a:rPr>
              <a:t>Dijkstra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、动态规划、朴素贝叶斯分类，有几个属于分而治之？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8" name="矩形 2"/>
          <p:cNvSpPr>
            <a:spLocks noChangeArrowheads="1"/>
          </p:cNvSpPr>
          <p:nvPr/>
        </p:nvSpPr>
        <p:spPr bwMode="auto">
          <a:xfrm>
            <a:off x="1506664" y="1811213"/>
            <a:ext cx="409932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什么是分而治之？</a:t>
            </a:r>
            <a:endParaRPr lang="en-US" altLang="zh-CN" sz="20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latin typeface="微软雅黑 Light" pitchFamily="34" charset="-122"/>
                <a:ea typeface="微软雅黑 Light" pitchFamily="34" charset="-122"/>
              </a:rPr>
              <a:t>设计思想    </a:t>
            </a:r>
            <a:endParaRPr lang="en-US" altLang="zh-CN" sz="18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latin typeface="微软雅黑 Light" pitchFamily="34" charset="-122"/>
                <a:ea typeface="微软雅黑 Light" pitchFamily="34" charset="-122"/>
              </a:rPr>
              <a:t>策略</a:t>
            </a:r>
            <a:endParaRPr lang="en-US" altLang="zh-CN" sz="1800" b="1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10027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归并排序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31423" y="1030162"/>
            <a:ext cx="10770002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对于给定的一组数据，利用递归与分治技术将数据序列划分成为越来越小的半子表，在对半子表排序后，再用递归方法将排好序的半子表合并成为越来越大的有序序列。</a:t>
            </a:r>
            <a:endParaRPr lang="en-US" altLang="zh-CN" sz="20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为了提升性能，有时我们在半子表的个数小于某个数（比如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15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）的情况下，对半子表的排序采用其他排序算法，比如插入排序。</a:t>
            </a:r>
            <a:endParaRPr lang="en-US" altLang="zh-CN" sz="20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若将两个有序表合并成一个有序表，称为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2-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路归并，与之对应的还有多路归并。</a:t>
            </a: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0837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归并排序（降序）图示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1924050" y="12287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35</a:t>
            </a:r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2545711" y="12287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63</a:t>
            </a:r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3167372" y="12287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48</a:t>
            </a:r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4410694" y="12287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86</a:t>
            </a:r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3789033" y="12287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9</a:t>
            </a:r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>
            <a:off x="5032355" y="12287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24</a:t>
            </a:r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5654016" y="12287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53</a:t>
            </a:r>
            <a:endParaRPr lang="zh-CN" altLang="en-US"/>
          </a:p>
        </p:txBody>
      </p:sp>
      <p:sp>
        <p:nvSpPr>
          <p:cNvPr id="79" name="圆角矩形 78"/>
          <p:cNvSpPr/>
          <p:nvPr/>
        </p:nvSpPr>
        <p:spPr>
          <a:xfrm>
            <a:off x="6275677" y="12287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72</a:t>
            </a:r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609600" y="13239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原始数组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1971675" y="2152650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35</a:t>
            </a:r>
            <a:endParaRPr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2593336" y="2152650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63</a:t>
            </a:r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3214997" y="2152650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48</a:t>
            </a:r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7372969" y="21240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86</a:t>
            </a:r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3836658" y="2152650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9</a:t>
            </a:r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7994630" y="21240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24</a:t>
            </a:r>
            <a:endParaRPr lang="zh-CN" altLang="en-US"/>
          </a:p>
        </p:txBody>
      </p:sp>
      <p:sp>
        <p:nvSpPr>
          <p:cNvPr id="87" name="圆角矩形 86"/>
          <p:cNvSpPr/>
          <p:nvPr/>
        </p:nvSpPr>
        <p:spPr>
          <a:xfrm>
            <a:off x="8616291" y="21240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53</a:t>
            </a:r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9237952" y="21240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72</a:t>
            </a:r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>
            <a:off x="1971675" y="3124200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35</a:t>
            </a:r>
            <a:endParaRPr lang="zh-CN" altLang="en-US"/>
          </a:p>
        </p:txBody>
      </p:sp>
      <p:sp>
        <p:nvSpPr>
          <p:cNvPr id="90" name="圆角矩形 89"/>
          <p:cNvSpPr/>
          <p:nvPr/>
        </p:nvSpPr>
        <p:spPr>
          <a:xfrm>
            <a:off x="2593336" y="3124200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63</a:t>
            </a:r>
            <a:endParaRPr lang="zh-CN" altLang="en-US"/>
          </a:p>
        </p:txBody>
      </p:sp>
      <p:sp>
        <p:nvSpPr>
          <p:cNvPr id="91" name="圆角矩形 90"/>
          <p:cNvSpPr/>
          <p:nvPr/>
        </p:nvSpPr>
        <p:spPr>
          <a:xfrm>
            <a:off x="3815072" y="31146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48</a:t>
            </a:r>
            <a:endParaRPr lang="zh-CN" altLang="en-US"/>
          </a:p>
        </p:txBody>
      </p:sp>
      <p:sp>
        <p:nvSpPr>
          <p:cNvPr id="92" name="圆角矩形 91"/>
          <p:cNvSpPr/>
          <p:nvPr/>
        </p:nvSpPr>
        <p:spPr>
          <a:xfrm>
            <a:off x="4436733" y="31146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9</a:t>
            </a:r>
            <a:endParaRPr lang="zh-CN" altLang="en-US"/>
          </a:p>
        </p:txBody>
      </p:sp>
      <p:sp>
        <p:nvSpPr>
          <p:cNvPr id="93" name="圆角矩形 92"/>
          <p:cNvSpPr/>
          <p:nvPr/>
        </p:nvSpPr>
        <p:spPr>
          <a:xfrm>
            <a:off x="7363444" y="3086100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86</a:t>
            </a:r>
            <a:endParaRPr lang="zh-CN" altLang="en-US"/>
          </a:p>
        </p:txBody>
      </p:sp>
      <p:sp>
        <p:nvSpPr>
          <p:cNvPr id="94" name="圆角矩形 93"/>
          <p:cNvSpPr/>
          <p:nvPr/>
        </p:nvSpPr>
        <p:spPr>
          <a:xfrm>
            <a:off x="7985105" y="3086100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24</a:t>
            </a:r>
            <a:endParaRPr lang="zh-CN" altLang="en-US"/>
          </a:p>
        </p:txBody>
      </p:sp>
      <p:sp>
        <p:nvSpPr>
          <p:cNvPr id="95" name="圆角矩形 94"/>
          <p:cNvSpPr/>
          <p:nvPr/>
        </p:nvSpPr>
        <p:spPr>
          <a:xfrm>
            <a:off x="9349716" y="3067050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53</a:t>
            </a:r>
            <a:endParaRPr lang="zh-CN" altLang="en-US"/>
          </a:p>
        </p:txBody>
      </p:sp>
      <p:sp>
        <p:nvSpPr>
          <p:cNvPr id="96" name="圆角矩形 95"/>
          <p:cNvSpPr/>
          <p:nvPr/>
        </p:nvSpPr>
        <p:spPr>
          <a:xfrm>
            <a:off x="9971377" y="3067050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72</a:t>
            </a:r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742950" y="22288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左子表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067425" y="2190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右子表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66750" y="3200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继续拆分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1971675" y="43719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63</a:t>
            </a:r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>
            <a:off x="2593336" y="43719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35</a:t>
            </a:r>
            <a:endParaRPr lang="zh-CN" altLang="en-US"/>
          </a:p>
        </p:txBody>
      </p:sp>
      <p:sp>
        <p:nvSpPr>
          <p:cNvPr id="102" name="圆角矩形 101"/>
          <p:cNvSpPr/>
          <p:nvPr/>
        </p:nvSpPr>
        <p:spPr>
          <a:xfrm>
            <a:off x="3815072" y="4362450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48</a:t>
            </a:r>
            <a:endParaRPr lang="zh-CN" altLang="en-US"/>
          </a:p>
        </p:txBody>
      </p:sp>
      <p:sp>
        <p:nvSpPr>
          <p:cNvPr id="103" name="圆角矩形 102"/>
          <p:cNvSpPr/>
          <p:nvPr/>
        </p:nvSpPr>
        <p:spPr>
          <a:xfrm>
            <a:off x="4436733" y="4362450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9</a:t>
            </a:r>
            <a:endParaRPr lang="zh-CN" altLang="en-US"/>
          </a:p>
        </p:txBody>
      </p:sp>
      <p:sp>
        <p:nvSpPr>
          <p:cNvPr id="104" name="圆角矩形 103"/>
          <p:cNvSpPr/>
          <p:nvPr/>
        </p:nvSpPr>
        <p:spPr>
          <a:xfrm>
            <a:off x="7363444" y="43338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86</a:t>
            </a:r>
            <a:endParaRPr lang="zh-CN" altLang="en-US"/>
          </a:p>
        </p:txBody>
      </p:sp>
      <p:sp>
        <p:nvSpPr>
          <p:cNvPr id="105" name="圆角矩形 104"/>
          <p:cNvSpPr/>
          <p:nvPr/>
        </p:nvSpPr>
        <p:spPr>
          <a:xfrm>
            <a:off x="7985105" y="43338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24</a:t>
            </a:r>
            <a:endParaRPr lang="zh-CN" altLang="en-US"/>
          </a:p>
        </p:txBody>
      </p:sp>
      <p:sp>
        <p:nvSpPr>
          <p:cNvPr id="109" name="圆角矩形 108"/>
          <p:cNvSpPr/>
          <p:nvPr/>
        </p:nvSpPr>
        <p:spPr>
          <a:xfrm>
            <a:off x="9349716" y="43148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72</a:t>
            </a:r>
            <a:endParaRPr lang="zh-CN" altLang="en-US"/>
          </a:p>
        </p:txBody>
      </p:sp>
      <p:sp>
        <p:nvSpPr>
          <p:cNvPr id="110" name="圆角矩形 109"/>
          <p:cNvSpPr/>
          <p:nvPr/>
        </p:nvSpPr>
        <p:spPr>
          <a:xfrm>
            <a:off x="9971377" y="43148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53</a:t>
            </a:r>
            <a:endParaRPr lang="zh-CN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733425" y="44196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子表排序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0837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归并排序（降序）图示</a:t>
            </a:r>
          </a:p>
        </p:txBody>
      </p:sp>
      <p:sp>
        <p:nvSpPr>
          <p:cNvPr id="100" name="圆角矩形 99"/>
          <p:cNvSpPr/>
          <p:nvPr/>
        </p:nvSpPr>
        <p:spPr>
          <a:xfrm>
            <a:off x="1971675" y="11525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63</a:t>
            </a:r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>
            <a:off x="2593336" y="11525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35</a:t>
            </a:r>
            <a:endParaRPr lang="zh-CN" altLang="en-US"/>
          </a:p>
        </p:txBody>
      </p:sp>
      <p:sp>
        <p:nvSpPr>
          <p:cNvPr id="102" name="圆角矩形 101"/>
          <p:cNvSpPr/>
          <p:nvPr/>
        </p:nvSpPr>
        <p:spPr>
          <a:xfrm>
            <a:off x="3815072" y="1143000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48</a:t>
            </a:r>
            <a:endParaRPr lang="zh-CN" altLang="en-US"/>
          </a:p>
        </p:txBody>
      </p:sp>
      <p:sp>
        <p:nvSpPr>
          <p:cNvPr id="103" name="圆角矩形 102"/>
          <p:cNvSpPr/>
          <p:nvPr/>
        </p:nvSpPr>
        <p:spPr>
          <a:xfrm>
            <a:off x="4436733" y="1143000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9</a:t>
            </a:r>
            <a:endParaRPr lang="zh-CN" altLang="en-US"/>
          </a:p>
        </p:txBody>
      </p:sp>
      <p:sp>
        <p:nvSpPr>
          <p:cNvPr id="104" name="圆角矩形 103"/>
          <p:cNvSpPr/>
          <p:nvPr/>
        </p:nvSpPr>
        <p:spPr>
          <a:xfrm>
            <a:off x="7363444" y="11144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86</a:t>
            </a:r>
            <a:endParaRPr lang="zh-CN" altLang="en-US"/>
          </a:p>
        </p:txBody>
      </p:sp>
      <p:sp>
        <p:nvSpPr>
          <p:cNvPr id="105" name="圆角矩形 104"/>
          <p:cNvSpPr/>
          <p:nvPr/>
        </p:nvSpPr>
        <p:spPr>
          <a:xfrm>
            <a:off x="7985105" y="11144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24</a:t>
            </a:r>
            <a:endParaRPr lang="zh-CN" altLang="en-US"/>
          </a:p>
        </p:txBody>
      </p:sp>
      <p:sp>
        <p:nvSpPr>
          <p:cNvPr id="109" name="圆角矩形 108"/>
          <p:cNvSpPr/>
          <p:nvPr/>
        </p:nvSpPr>
        <p:spPr>
          <a:xfrm>
            <a:off x="9349716" y="10953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72</a:t>
            </a:r>
            <a:endParaRPr lang="zh-CN" altLang="en-US"/>
          </a:p>
        </p:txBody>
      </p:sp>
      <p:sp>
        <p:nvSpPr>
          <p:cNvPr id="110" name="圆角矩形 109"/>
          <p:cNvSpPr/>
          <p:nvPr/>
        </p:nvSpPr>
        <p:spPr>
          <a:xfrm>
            <a:off x="9971377" y="10953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53</a:t>
            </a:r>
            <a:endParaRPr lang="zh-CN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733425" y="12001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有序子表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57250" y="2286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合并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286000" y="2181225"/>
            <a:ext cx="485775" cy="533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63</a:t>
            </a:r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907661" y="2181225"/>
            <a:ext cx="485775" cy="533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35</a:t>
            </a:r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3519797" y="2171700"/>
            <a:ext cx="485775" cy="533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48</a:t>
            </a:r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4141458" y="2171700"/>
            <a:ext cx="485775" cy="533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9</a:t>
            </a:r>
            <a:endParaRPr lang="zh-CN" altLang="en-US"/>
          </a:p>
        </p:txBody>
      </p:sp>
      <p:cxnSp>
        <p:nvCxnSpPr>
          <p:cNvPr id="59" name="直接箭头连接符 58"/>
          <p:cNvCxnSpPr>
            <a:stCxn id="100" idx="2"/>
            <a:endCxn id="47" idx="0"/>
          </p:cNvCxnSpPr>
          <p:nvPr/>
        </p:nvCxnSpPr>
        <p:spPr>
          <a:xfrm rot="16200000" flipH="1">
            <a:off x="2124075" y="1776412"/>
            <a:ext cx="495300" cy="31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02" idx="2"/>
            <a:endCxn id="48" idx="0"/>
          </p:cNvCxnSpPr>
          <p:nvPr/>
        </p:nvCxnSpPr>
        <p:spPr>
          <a:xfrm rot="5400000">
            <a:off x="3351843" y="1475107"/>
            <a:ext cx="504825" cy="907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01" idx="2"/>
            <a:endCxn id="53" idx="0"/>
          </p:cNvCxnSpPr>
          <p:nvPr/>
        </p:nvCxnSpPr>
        <p:spPr>
          <a:xfrm rot="16200000" flipH="1">
            <a:off x="3056567" y="1465581"/>
            <a:ext cx="485775" cy="926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03" idx="2"/>
            <a:endCxn id="54" idx="0"/>
          </p:cNvCxnSpPr>
          <p:nvPr/>
        </p:nvCxnSpPr>
        <p:spPr>
          <a:xfrm rot="5400000">
            <a:off x="4284334" y="1776413"/>
            <a:ext cx="49530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7772400" y="2133600"/>
            <a:ext cx="485775" cy="533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63</a:t>
            </a:r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>
            <a:off x="8394061" y="2133600"/>
            <a:ext cx="485775" cy="533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35</a:t>
            </a:r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9006197" y="2124075"/>
            <a:ext cx="485775" cy="533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48</a:t>
            </a:r>
            <a:endParaRPr lang="zh-CN" altLang="en-US"/>
          </a:p>
        </p:txBody>
      </p:sp>
      <p:sp>
        <p:nvSpPr>
          <p:cNvPr id="72" name="圆角矩形 71"/>
          <p:cNvSpPr/>
          <p:nvPr/>
        </p:nvSpPr>
        <p:spPr>
          <a:xfrm>
            <a:off x="9627858" y="2124075"/>
            <a:ext cx="485775" cy="533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9</a:t>
            </a:r>
            <a:endParaRPr lang="zh-CN" altLang="en-US"/>
          </a:p>
        </p:txBody>
      </p:sp>
      <p:cxnSp>
        <p:nvCxnSpPr>
          <p:cNvPr id="77" name="直接箭头连接符 76"/>
          <p:cNvCxnSpPr>
            <a:stCxn id="104" idx="2"/>
            <a:endCxn id="69" idx="0"/>
          </p:cNvCxnSpPr>
          <p:nvPr/>
        </p:nvCxnSpPr>
        <p:spPr>
          <a:xfrm rot="16200000" flipH="1">
            <a:off x="7567923" y="1686234"/>
            <a:ext cx="485775" cy="408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09" idx="2"/>
            <a:endCxn id="70" idx="0"/>
          </p:cNvCxnSpPr>
          <p:nvPr/>
        </p:nvCxnSpPr>
        <p:spPr>
          <a:xfrm rot="5400000">
            <a:off x="8862365" y="1403360"/>
            <a:ext cx="504825" cy="955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10" idx="2"/>
            <a:endCxn id="71" idx="0"/>
          </p:cNvCxnSpPr>
          <p:nvPr/>
        </p:nvCxnSpPr>
        <p:spPr>
          <a:xfrm rot="5400000">
            <a:off x="9484025" y="1393835"/>
            <a:ext cx="495300" cy="96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05" idx="2"/>
            <a:endCxn id="72" idx="0"/>
          </p:cNvCxnSpPr>
          <p:nvPr/>
        </p:nvCxnSpPr>
        <p:spPr>
          <a:xfrm rot="16200000" flipH="1">
            <a:off x="8811244" y="1064573"/>
            <a:ext cx="476250" cy="1642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圆角矩形 115"/>
          <p:cNvSpPr/>
          <p:nvPr/>
        </p:nvSpPr>
        <p:spPr>
          <a:xfrm>
            <a:off x="3543300" y="3752850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63</a:t>
            </a:r>
            <a:endParaRPr lang="zh-CN" altLang="en-US"/>
          </a:p>
        </p:txBody>
      </p:sp>
      <p:sp>
        <p:nvSpPr>
          <p:cNvPr id="117" name="圆角矩形 116"/>
          <p:cNvSpPr/>
          <p:nvPr/>
        </p:nvSpPr>
        <p:spPr>
          <a:xfrm>
            <a:off x="4164961" y="3752850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48</a:t>
            </a:r>
            <a:endParaRPr lang="zh-CN" altLang="en-US"/>
          </a:p>
        </p:txBody>
      </p:sp>
      <p:sp>
        <p:nvSpPr>
          <p:cNvPr id="118" name="圆角矩形 117"/>
          <p:cNvSpPr/>
          <p:nvPr/>
        </p:nvSpPr>
        <p:spPr>
          <a:xfrm>
            <a:off x="4777097" y="3743325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35</a:t>
            </a:r>
            <a:endParaRPr lang="zh-CN" altLang="en-US"/>
          </a:p>
        </p:txBody>
      </p:sp>
      <p:sp>
        <p:nvSpPr>
          <p:cNvPr id="119" name="圆角矩形 118"/>
          <p:cNvSpPr/>
          <p:nvPr/>
        </p:nvSpPr>
        <p:spPr>
          <a:xfrm>
            <a:off x="5398758" y="3743325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9</a:t>
            </a:r>
            <a:endParaRPr lang="zh-CN" altLang="en-US"/>
          </a:p>
        </p:txBody>
      </p:sp>
      <p:sp>
        <p:nvSpPr>
          <p:cNvPr id="120" name="圆角矩形 119"/>
          <p:cNvSpPr/>
          <p:nvPr/>
        </p:nvSpPr>
        <p:spPr>
          <a:xfrm>
            <a:off x="6553200" y="3771900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86</a:t>
            </a:r>
            <a:endParaRPr lang="zh-CN" altLang="en-US"/>
          </a:p>
        </p:txBody>
      </p:sp>
      <p:sp>
        <p:nvSpPr>
          <p:cNvPr id="121" name="圆角矩形 120"/>
          <p:cNvSpPr/>
          <p:nvPr/>
        </p:nvSpPr>
        <p:spPr>
          <a:xfrm>
            <a:off x="7174861" y="3771900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72</a:t>
            </a:r>
            <a:endParaRPr lang="zh-CN" altLang="en-US"/>
          </a:p>
        </p:txBody>
      </p:sp>
      <p:sp>
        <p:nvSpPr>
          <p:cNvPr id="122" name="圆角矩形 121"/>
          <p:cNvSpPr/>
          <p:nvPr/>
        </p:nvSpPr>
        <p:spPr>
          <a:xfrm>
            <a:off x="7786997" y="3762375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53</a:t>
            </a:r>
            <a:endParaRPr lang="zh-CN" altLang="en-US"/>
          </a:p>
        </p:txBody>
      </p:sp>
      <p:sp>
        <p:nvSpPr>
          <p:cNvPr id="123" name="圆角矩形 122"/>
          <p:cNvSpPr/>
          <p:nvPr/>
        </p:nvSpPr>
        <p:spPr>
          <a:xfrm>
            <a:off x="8408658" y="3762375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24</a:t>
            </a:r>
            <a:endParaRPr lang="zh-CN" altLang="en-US"/>
          </a:p>
        </p:txBody>
      </p:sp>
      <p:sp>
        <p:nvSpPr>
          <p:cNvPr id="124" name="圆角矩形 123"/>
          <p:cNvSpPr/>
          <p:nvPr/>
        </p:nvSpPr>
        <p:spPr>
          <a:xfrm>
            <a:off x="3533775" y="5076825"/>
            <a:ext cx="485775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/>
                </a:solidFill>
              </a:rPr>
              <a:t>86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4155436" y="5076825"/>
            <a:ext cx="485775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/>
                </a:solidFill>
              </a:rPr>
              <a:t>72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4767572" y="5067300"/>
            <a:ext cx="485775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/>
                </a:solidFill>
              </a:rPr>
              <a:t>63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5389233" y="5067300"/>
            <a:ext cx="485775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/>
                </a:solidFill>
              </a:rPr>
              <a:t>53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6543675" y="5095875"/>
            <a:ext cx="485775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/>
                </a:solidFill>
              </a:rPr>
              <a:t>48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7165336" y="5095875"/>
            <a:ext cx="485775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/>
                </a:solidFill>
              </a:rPr>
              <a:t>35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7777472" y="5086350"/>
            <a:ext cx="485775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/>
                </a:solidFill>
              </a:rPr>
              <a:t>24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31" name="圆角矩形 130"/>
          <p:cNvSpPr/>
          <p:nvPr/>
        </p:nvSpPr>
        <p:spPr>
          <a:xfrm>
            <a:off x="8399133" y="5086350"/>
            <a:ext cx="485775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/>
                </a:solidFill>
              </a:rPr>
              <a:t>9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52475" y="35623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再次合并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134" name="直接箭头连接符 133"/>
          <p:cNvCxnSpPr>
            <a:stCxn id="120" idx="2"/>
            <a:endCxn id="124" idx="0"/>
          </p:cNvCxnSpPr>
          <p:nvPr/>
        </p:nvCxnSpPr>
        <p:spPr>
          <a:xfrm rot="5400000">
            <a:off x="4900614" y="3181350"/>
            <a:ext cx="771525" cy="3019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21" idx="2"/>
            <a:endCxn id="125" idx="0"/>
          </p:cNvCxnSpPr>
          <p:nvPr/>
        </p:nvCxnSpPr>
        <p:spPr>
          <a:xfrm rot="5400000">
            <a:off x="5522275" y="3181350"/>
            <a:ext cx="771525" cy="3019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16" idx="2"/>
            <a:endCxn id="126" idx="0"/>
          </p:cNvCxnSpPr>
          <p:nvPr/>
        </p:nvCxnSpPr>
        <p:spPr>
          <a:xfrm rot="16200000" flipH="1">
            <a:off x="4007799" y="4064639"/>
            <a:ext cx="781050" cy="1224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22" idx="2"/>
            <a:endCxn id="127" idx="0"/>
          </p:cNvCxnSpPr>
          <p:nvPr/>
        </p:nvCxnSpPr>
        <p:spPr>
          <a:xfrm rot="5400000">
            <a:off x="6445241" y="3482655"/>
            <a:ext cx="771525" cy="2397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17" idx="2"/>
            <a:endCxn id="128" idx="0"/>
          </p:cNvCxnSpPr>
          <p:nvPr/>
        </p:nvCxnSpPr>
        <p:spPr>
          <a:xfrm rot="16200000" flipH="1">
            <a:off x="5192394" y="3501705"/>
            <a:ext cx="809625" cy="2378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18" idx="2"/>
            <a:endCxn id="129" idx="0"/>
          </p:cNvCxnSpPr>
          <p:nvPr/>
        </p:nvCxnSpPr>
        <p:spPr>
          <a:xfrm rot="16200000" flipH="1">
            <a:off x="5804529" y="3492180"/>
            <a:ext cx="819150" cy="2388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23" idx="2"/>
            <a:endCxn id="130" idx="0"/>
          </p:cNvCxnSpPr>
          <p:nvPr/>
        </p:nvCxnSpPr>
        <p:spPr>
          <a:xfrm rot="5400000">
            <a:off x="7940666" y="4375469"/>
            <a:ext cx="790575" cy="631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19" idx="2"/>
            <a:endCxn id="131" idx="0"/>
          </p:cNvCxnSpPr>
          <p:nvPr/>
        </p:nvCxnSpPr>
        <p:spPr>
          <a:xfrm rot="16200000" flipH="1">
            <a:off x="6737021" y="3181349"/>
            <a:ext cx="809625" cy="300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大数据中的分而治之</a:t>
            </a: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4681" y="1399117"/>
            <a:ext cx="10054993" cy="390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244129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Fork-Join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原理</a:t>
            </a:r>
          </a:p>
        </p:txBody>
      </p:sp>
      <p:pic>
        <p:nvPicPr>
          <p:cNvPr id="14" name="Picture 6" descr="https://timgsa.baidu.com/timg?image&amp;quality=80&amp;size=b9999_10000&amp;sec=1523029453529&amp;di=ba3f47a35f9f3c09470fc84f2244f3a6&amp;imgtype=0&amp;src=http%3A%2F%2Fimages2017.cnblogs.com%2Fblog%2F1218623%2F201708%2F1218623-20170826104001074-1317309267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9398" y="1480271"/>
            <a:ext cx="7036223" cy="4072804"/>
          </a:xfrm>
          <a:prstGeom prst="rect">
            <a:avLst/>
          </a:prstGeom>
          <a:noFill/>
        </p:spPr>
      </p:pic>
      <p:sp>
        <p:nvSpPr>
          <p:cNvPr id="16" name="PA_矩形 3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8707" y="1557940"/>
            <a:ext cx="24899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00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工作密取</a:t>
            </a:r>
          </a:p>
        </p:txBody>
      </p:sp>
      <p:pic>
        <p:nvPicPr>
          <p:cNvPr id="17" name="Picture 2" descr="https://ss0.bdstatic.com/70cFvHSh_Q1YnxGkpoWK1HF6hhy/it/u=1579330862,884845612&amp;fm=27&amp;gp=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9999" y="1996591"/>
            <a:ext cx="4410075" cy="38135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1347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Fork/Join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实战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36174" y="1249237"/>
            <a:ext cx="2349902" cy="1232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Fork/Join</a:t>
            </a:r>
            <a:b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</a:b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使用的标准范式</a:t>
            </a:r>
            <a:endParaRPr lang="en-US" altLang="zh-CN" sz="2000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24163" y="984250"/>
            <a:ext cx="9015412" cy="526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1347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Fork/Join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实战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069573" y="1296862"/>
            <a:ext cx="8785627" cy="1848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Fork/Join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的同步用法同时演示返回结果值：统计整形数组中所有元素的和</a:t>
            </a:r>
            <a:endParaRPr lang="en-US" altLang="zh-CN" sz="20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Fork/Join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的异步用法同时演示不要求返回值：遍历指定目录（含子目录）寻找指定类型文件</a:t>
            </a:r>
            <a:endParaRPr lang="en-US" altLang="zh-CN" sz="2000" b="1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3615</TotalTime>
  <Words>464</Words>
  <Application>Microsoft Office PowerPoint</Application>
  <PresentationFormat>自定义</PresentationFormat>
  <Paragraphs>151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1260</cp:revision>
  <dcterms:created xsi:type="dcterms:W3CDTF">2016-08-30T15:34:45Z</dcterms:created>
  <dcterms:modified xsi:type="dcterms:W3CDTF">2019-04-19T06:35:55Z</dcterms:modified>
  <cp:category>锐旗设计;https://9ppt.taobao.com</cp:category>
</cp:coreProperties>
</file>