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91" r:id="rId3"/>
    <p:sldId id="314" r:id="rId4"/>
    <p:sldId id="311" r:id="rId5"/>
    <p:sldId id="312" r:id="rId6"/>
    <p:sldId id="313" r:id="rId7"/>
    <p:sldId id="315" r:id="rId8"/>
    <p:sldId id="317" r:id="rId9"/>
    <p:sldId id="316" r:id="rId10"/>
    <p:sldId id="318" r:id="rId11"/>
    <p:sldId id="320" r:id="rId12"/>
    <p:sldId id="321" r:id="rId13"/>
    <p:sldId id="322" r:id="rId14"/>
    <p:sldId id="323" r:id="rId15"/>
    <p:sldId id="298" r:id="rId16"/>
    <p:sldId id="324" r:id="rId17"/>
    <p:sldId id="325" r:id="rId18"/>
    <p:sldId id="302" r:id="rId19"/>
    <p:sldId id="30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257" autoAdjust="0"/>
    <p:restoredTop sz="94660"/>
  </p:normalViewPr>
  <p:slideViewPr>
    <p:cSldViewPr snapToGrid="0" showGuides="1">
      <p:cViewPr>
        <p:scale>
          <a:sx n="80" d="100"/>
          <a:sy n="80" d="100"/>
        </p:scale>
        <p:origin x="-221" y="-216"/>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2019/4/24/Wed</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extLst>
      <p:ext uri="{BB962C8B-B14F-4D97-AF65-F5344CB8AC3E}">
        <p14:creationId xmlns:p14="http://schemas.microsoft.com/office/powerpoint/2010/main" xmlns=""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9484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53E398-72CF-41A3-B71A-EADB512E9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2E93A744-4B15-4323-A77F-A54DD485B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913DE38-1E6A-42C3-8D75-EF782140D530}"/>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E6DCC699-ED50-45DC-9FF1-B6B0709A0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13B7814-C3CA-4B3B-B286-1809E9E5B9D2}"/>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13015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F82304E-EA87-48C4-86F5-F28B1200B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288FE64-72A5-44DB-9950-4AAF64DFAA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7737A50-210F-4CC8-AB61-074D1B9B3AEE}"/>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75A3563C-9998-428D-9A77-2A4F8B175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D637FF9-4EFE-448C-86ED-9981847064A7}"/>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176539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2019/4/24/Wed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xmlns="" val="264738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40479BB-6347-4147-A123-F61D7BDEFE80}"/>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p14="http://schemas.microsoft.com/office/powerpoint/2010/main" xmlns="" val="144848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40479BB-6347-4147-A123-F61D7BDEFE80}"/>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p14="http://schemas.microsoft.com/office/powerpoint/2010/main" xmlns=""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7376C4-3C0D-4FE7-8672-51202DB3CF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2F3C31C5-7BF3-42D1-AF3F-D9CF7736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DFACB1C4-76D7-4E57-B0DB-971979F92926}"/>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7EFD4D02-5C67-42BC-B126-47B414DBD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73B7C28-3D06-4BC8-B2C0-6C74B694FC4C}"/>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34772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81B9C2-8ADC-4AEA-8B0D-4DFEE86296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02B9CC7-D6C3-4556-94C1-509F0162AB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41F2E296-39A5-4FCF-A328-2F3F4F935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FD2F270-8889-443B-BC1E-F60649A57260}"/>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6" name="页脚占位符 5">
            <a:extLst>
              <a:ext uri="{FF2B5EF4-FFF2-40B4-BE49-F238E27FC236}">
                <a16:creationId xmlns="" xmlns:a16="http://schemas.microsoft.com/office/drawing/2014/main" id="{DEB7D93D-3C2E-431C-B90A-9000E8DC0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8BF1F54-3BF5-43D0-8423-553665DDF3DE}"/>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57739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FC656E-05FC-4DC2-B134-3180C4A4B1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BED72B1-2910-4438-98DB-B1DB1D3BC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5555FE-B489-476A-8691-BD55F4D293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88A19DC-36A5-48C2-9A38-3AAB566A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D29564C-DA7C-4BDC-B9D1-6085E0AF68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2C3023B-7FDE-4673-8835-C07952E7EDAC}"/>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8" name="页脚占位符 7">
            <a:extLst>
              <a:ext uri="{FF2B5EF4-FFF2-40B4-BE49-F238E27FC236}">
                <a16:creationId xmlns="" xmlns:a16="http://schemas.microsoft.com/office/drawing/2014/main" id="{78691342-2615-4D52-B6D5-D53C2DB745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C5E9E06-08CE-44F3-8F1C-D508AFAD1283}"/>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32285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D3937B-AE62-48E0-8B2A-208E376100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4F99A37-9209-4905-90F5-66A6DCEF7ADE}"/>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4" name="页脚占位符 3">
            <a:extLst>
              <a:ext uri="{FF2B5EF4-FFF2-40B4-BE49-F238E27FC236}">
                <a16:creationId xmlns="" xmlns:a16="http://schemas.microsoft.com/office/drawing/2014/main" id="{A616C570-4411-49E6-A289-8875F5C5F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312737A-5E91-4AD8-9EDD-FD9E6CC197A4}"/>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25807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A3CD310-3A67-45BA-A1CE-3A27CF0C756D}"/>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3" name="页脚占位符 2">
            <a:extLst>
              <a:ext uri="{FF2B5EF4-FFF2-40B4-BE49-F238E27FC236}">
                <a16:creationId xmlns="" xmlns:a16="http://schemas.microsoft.com/office/drawing/2014/main" id="{54FB22FC-A7D5-493D-91D9-C1C4983B9A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4C41CA1-92D3-451A-9D5A-02AF47540CB3}"/>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6275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73286-3520-4C8C-B820-D30690F3D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E4E60F6-9008-47D4-BF9D-685240C86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50A33894-7D66-41FC-8AB5-AA5B7190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699D1B4-9FA2-41CA-9621-EEDC5A7E2185}"/>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6" name="页脚占位符 5">
            <a:extLst>
              <a:ext uri="{FF2B5EF4-FFF2-40B4-BE49-F238E27FC236}">
                <a16:creationId xmlns="" xmlns:a16="http://schemas.microsoft.com/office/drawing/2014/main" id="{DC4D0663-A674-47F0-88EE-A43432FE5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5BD1121-128A-43B8-A91A-5E7A51F648DF}"/>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165903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FF08D9-963D-4997-A5C5-4DDDB99C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D686096-0E0A-484A-984C-459A5885C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72785B8-41BA-46FD-AE50-B3952BE21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A74D386-917B-4213-8CE3-EDEC24876341}"/>
              </a:ext>
            </a:extLst>
          </p:cNvPr>
          <p:cNvSpPr>
            <a:spLocks noGrp="1"/>
          </p:cNvSpPr>
          <p:nvPr>
            <p:ph type="dt" sz="half" idx="10"/>
          </p:nvPr>
        </p:nvSpPr>
        <p:spPr/>
        <p:txBody>
          <a:bodyPr/>
          <a:lstStyle/>
          <a:p>
            <a:fld id="{5D001350-E321-44A0-9483-363D51B41BA5}" type="datetimeFigureOut">
              <a:rPr lang="zh-CN" altLang="en-US" smtClean="0"/>
              <a:pPr/>
              <a:t>2019/4/24/Wed</a:t>
            </a:fld>
            <a:endParaRPr lang="zh-CN" altLang="en-US"/>
          </a:p>
        </p:txBody>
      </p:sp>
      <p:sp>
        <p:nvSpPr>
          <p:cNvPr id="6" name="页脚占位符 5">
            <a:extLst>
              <a:ext uri="{FF2B5EF4-FFF2-40B4-BE49-F238E27FC236}">
                <a16:creationId xmlns="" xmlns:a16="http://schemas.microsoft.com/office/drawing/2014/main" id="{4E132D1F-AAFC-429A-BBB4-E1A8B0418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5D9CBF-A1DC-4B55-9563-EB474B354284}"/>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38527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E1283C56-99C6-455A-B67C-9BA367A0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9F4AFA-F3DF-4DC4-9E99-18E9BCD0C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7330F2B-B535-47BA-9B02-D55C87872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pPr/>
              <a:t>2019/4/24/Wed</a:t>
            </a:fld>
            <a:endParaRPr lang="zh-CN" altLang="en-US"/>
          </a:p>
        </p:txBody>
      </p:sp>
      <p:sp>
        <p:nvSpPr>
          <p:cNvPr id="5" name="页脚占位符 4">
            <a:extLst>
              <a:ext uri="{FF2B5EF4-FFF2-40B4-BE49-F238E27FC236}">
                <a16:creationId xmlns="" xmlns:a16="http://schemas.microsoft.com/office/drawing/2014/main" id="{8FBB740E-592E-49C2-8A9B-55F995743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2E39741C-CAD4-4D04-81EF-05F9BD748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pPr/>
              <a:t>‹#›</a:t>
            </a:fld>
            <a:endParaRPr lang="zh-CN" altLang="en-US"/>
          </a:p>
        </p:txBody>
      </p:sp>
    </p:spTree>
    <p:extLst>
      <p:ext uri="{BB962C8B-B14F-4D97-AF65-F5344CB8AC3E}">
        <p14:creationId xmlns:p14="http://schemas.microsoft.com/office/powerpoint/2010/main" xmlns="" val="223625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pPr/>
              <a:t>2019/4/24/Wed</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xmlns=""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4073194" y="2210265"/>
            <a:ext cx="3851606" cy="830997"/>
          </a:xfrm>
          <a:prstGeom prst="rect">
            <a:avLst/>
          </a:prstGeom>
          <a:noFill/>
        </p:spPr>
        <p:txBody>
          <a:bodyPr wrap="square" rtlCol="0">
            <a:spAutoFit/>
          </a:bodyPr>
          <a:lstStyle/>
          <a:p>
            <a:r>
              <a:rPr lang="en-US" altLang="zh-CN" sz="4800" b="1"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4800" b="1" smtClean="0">
                <a:solidFill>
                  <a:schemeClr val="tx1">
                    <a:lumMod val="75000"/>
                    <a:lumOff val="25000"/>
                  </a:schemeClr>
                </a:solidFill>
                <a:latin typeface="微软雅黑" panose="020B0503020204020204" pitchFamily="34" charset="-122"/>
                <a:ea typeface="微软雅黑" panose="020B0503020204020204" pitchFamily="34" charset="-122"/>
              </a:rPr>
              <a:t>、并发容器</a:t>
            </a: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322758" y="5539673"/>
            <a:ext cx="3477336" cy="369332"/>
            <a:chOff x="1139058" y="5604513"/>
            <a:chExt cx="3477336"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11816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主讲老师</a:t>
              </a:r>
              <a:r>
                <a:rPr lang="en-US" altLang="zh-CN" smtClean="0">
                  <a:solidFill>
                    <a:srgbClr val="333333">
                      <a:lumMod val="65000"/>
                      <a:lumOff val="35000"/>
                    </a:srgbClr>
                  </a:solidFill>
                  <a:latin typeface="微软雅黑" pitchFamily="34" charset="-122"/>
                  <a:ea typeface="微软雅黑" pitchFamily="34" charset="-122"/>
                </a:rPr>
                <a:t>Mark</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446106311</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Tree>
    <p:extLst>
      <p:ext uri="{BB962C8B-B14F-4D97-AF65-F5344CB8AC3E}">
        <p14:creationId xmlns:p14="http://schemas.microsoft.com/office/powerpoint/2010/main" xmlns="" val="394387642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(4)</a:t>
            </a:r>
            <a:endParaRPr lang="zh-CN" altLang="en-US" sz="2667" smtClean="0">
              <a:solidFill>
                <a:srgbClr val="1D69A3"/>
              </a:solidFill>
              <a:latin typeface="微软雅黑" pitchFamily="34" charset="-122"/>
              <a:ea typeface="微软雅黑" pitchFamily="34" charset="-122"/>
            </a:endParaRPr>
          </a:p>
        </p:txBody>
      </p:sp>
      <p:sp>
        <p:nvSpPr>
          <p:cNvPr id="125" name="矩形 124"/>
          <p:cNvSpPr/>
          <p:nvPr/>
        </p:nvSpPr>
        <p:spPr>
          <a:xfrm>
            <a:off x="8572500" y="3529310"/>
            <a:ext cx="3333750" cy="1200329"/>
          </a:xfrm>
          <a:prstGeom prst="rect">
            <a:avLst/>
          </a:prstGeom>
        </p:spPr>
        <p:txBody>
          <a:bodyPr wrap="square">
            <a:spAutoFit/>
          </a:bodyPr>
          <a:lstStyle/>
          <a:p>
            <a:pPr latinLnBrk="1"/>
            <a:r>
              <a:rPr lang="zh-CN" altLang="en-US" smtClean="0"/>
              <a:t>开始新一轮</a:t>
            </a:r>
            <a:r>
              <a:rPr lang="en-US" altLang="zh-CN" smtClean="0"/>
              <a:t>while</a:t>
            </a:r>
            <a:r>
              <a:rPr lang="zh-CN" altLang="en-US" smtClean="0"/>
              <a:t>循环</a:t>
            </a:r>
            <a:endParaRPr lang="en-US" altLang="zh-CN" smtClean="0"/>
          </a:p>
          <a:p>
            <a:pPr latinLnBrk="1"/>
            <a:r>
              <a:rPr lang="zh-CN" altLang="en-US" smtClean="0"/>
              <a:t>执行</a:t>
            </a:r>
            <a:r>
              <a:rPr lang="en-US" altLang="zh-CN" smtClean="0"/>
              <a:t>Entry&lt;K,V&gt; next = e.next;</a:t>
            </a:r>
          </a:p>
          <a:p>
            <a:pPr latinLnBrk="1"/>
            <a:r>
              <a:rPr lang="zh-CN" altLang="en-US" smtClean="0"/>
              <a:t>因为线程</a:t>
            </a:r>
            <a:r>
              <a:rPr lang="en-US" altLang="zh-CN" smtClean="0"/>
              <a:t>2</a:t>
            </a:r>
            <a:r>
              <a:rPr lang="zh-CN" altLang="en-US" smtClean="0"/>
              <a:t>已经将</a:t>
            </a:r>
            <a:r>
              <a:rPr lang="en-US" altLang="zh-CN" smtClean="0"/>
              <a:t>key(7)</a:t>
            </a:r>
            <a:r>
              <a:rPr lang="zh-CN" altLang="en-US" smtClean="0"/>
              <a:t>的</a:t>
            </a:r>
            <a:r>
              <a:rPr lang="en-US" altLang="zh-CN" smtClean="0"/>
              <a:t>next</a:t>
            </a:r>
            <a:r>
              <a:rPr lang="zh-CN" altLang="en-US" smtClean="0"/>
              <a:t>指向了</a:t>
            </a:r>
            <a:r>
              <a:rPr lang="en-US" altLang="zh-CN" smtClean="0"/>
              <a:t>key(3)</a:t>
            </a:r>
            <a:r>
              <a:rPr lang="zh-CN" altLang="en-US" smtClean="0"/>
              <a:t>，所以</a:t>
            </a:r>
            <a:r>
              <a:rPr lang="en-US" altLang="zh-CN" smtClean="0"/>
              <a:t>next=key(3)</a:t>
            </a:r>
            <a:endParaRPr lang="en-US" smtClean="0"/>
          </a:p>
        </p:txBody>
      </p:sp>
      <p:sp>
        <p:nvSpPr>
          <p:cNvPr id="57" name="矩形 56"/>
          <p:cNvSpPr/>
          <p:nvPr/>
        </p:nvSpPr>
        <p:spPr>
          <a:xfrm>
            <a:off x="571500" y="12382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58" name="矩形 57"/>
          <p:cNvSpPr/>
          <p:nvPr/>
        </p:nvSpPr>
        <p:spPr>
          <a:xfrm>
            <a:off x="571500" y="15049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78" name="矩形 77"/>
          <p:cNvSpPr/>
          <p:nvPr/>
        </p:nvSpPr>
        <p:spPr>
          <a:xfrm>
            <a:off x="571500" y="17621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79" name="矩形 78"/>
          <p:cNvSpPr/>
          <p:nvPr/>
        </p:nvSpPr>
        <p:spPr>
          <a:xfrm>
            <a:off x="571500" y="201930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80" name="矩形 79"/>
          <p:cNvSpPr/>
          <p:nvPr/>
        </p:nvSpPr>
        <p:spPr>
          <a:xfrm>
            <a:off x="4991100" y="13906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81" name="矩形 80"/>
          <p:cNvSpPr/>
          <p:nvPr/>
        </p:nvSpPr>
        <p:spPr>
          <a:xfrm>
            <a:off x="4991100" y="16192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82" name="矩形 81"/>
          <p:cNvSpPr/>
          <p:nvPr/>
        </p:nvSpPr>
        <p:spPr>
          <a:xfrm>
            <a:off x="4991100" y="18383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83" name="矩形 82"/>
          <p:cNvSpPr/>
          <p:nvPr/>
        </p:nvSpPr>
        <p:spPr>
          <a:xfrm>
            <a:off x="4991100" y="205740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84" name="圆角矩形 83"/>
          <p:cNvSpPr/>
          <p:nvPr/>
        </p:nvSpPr>
        <p:spPr>
          <a:xfrm>
            <a:off x="6267450" y="21050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85" name="圆角矩形 84"/>
          <p:cNvSpPr/>
          <p:nvPr/>
        </p:nvSpPr>
        <p:spPr>
          <a:xfrm>
            <a:off x="7848600" y="21050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86" name="圆角矩形 85"/>
          <p:cNvSpPr/>
          <p:nvPr/>
        </p:nvSpPr>
        <p:spPr>
          <a:xfrm>
            <a:off x="6257925" y="13239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89" name="直接箭头连接符 88"/>
          <p:cNvCxnSpPr>
            <a:stCxn id="83" idx="3"/>
            <a:endCxn id="84" idx="1"/>
          </p:cNvCxnSpPr>
          <p:nvPr/>
        </p:nvCxnSpPr>
        <p:spPr>
          <a:xfrm>
            <a:off x="5934075" y="2171701"/>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4" idx="3"/>
            <a:endCxn id="85" idx="1"/>
          </p:cNvCxnSpPr>
          <p:nvPr/>
        </p:nvCxnSpPr>
        <p:spPr>
          <a:xfrm>
            <a:off x="7429500" y="2409825"/>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1" idx="3"/>
            <a:endCxn id="86" idx="1"/>
          </p:cNvCxnSpPr>
          <p:nvPr/>
        </p:nvCxnSpPr>
        <p:spPr>
          <a:xfrm flipV="1">
            <a:off x="5934075" y="1628775"/>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6" idx="3"/>
            <a:endCxn id="95" idx="2"/>
          </p:cNvCxnSpPr>
          <p:nvPr/>
        </p:nvCxnSpPr>
        <p:spPr>
          <a:xfrm>
            <a:off x="7419975" y="162877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5" idx="3"/>
            <a:endCxn id="97" idx="2"/>
          </p:cNvCxnSpPr>
          <p:nvPr/>
        </p:nvCxnSpPr>
        <p:spPr>
          <a:xfrm>
            <a:off x="9010650" y="2409825"/>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同心圆 94"/>
          <p:cNvSpPr/>
          <p:nvPr/>
        </p:nvSpPr>
        <p:spPr>
          <a:xfrm>
            <a:off x="7620000" y="15049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同心圆 96"/>
          <p:cNvSpPr/>
          <p:nvPr/>
        </p:nvSpPr>
        <p:spPr>
          <a:xfrm>
            <a:off x="9163050" y="22955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8" name="形状 97"/>
          <p:cNvCxnSpPr>
            <a:stCxn id="100" idx="3"/>
            <a:endCxn id="84" idx="2"/>
          </p:cNvCxnSpPr>
          <p:nvPr/>
        </p:nvCxnSpPr>
        <p:spPr>
          <a:xfrm flipV="1">
            <a:off x="4095750" y="2714625"/>
            <a:ext cx="2752725" cy="447675"/>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圆角矩形 99"/>
          <p:cNvSpPr/>
          <p:nvPr/>
        </p:nvSpPr>
        <p:spPr>
          <a:xfrm>
            <a:off x="2505074" y="294322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key(7)</a:t>
            </a:r>
            <a:endParaRPr lang="zh-CN" altLang="en-US"/>
          </a:p>
        </p:txBody>
      </p:sp>
      <p:sp>
        <p:nvSpPr>
          <p:cNvPr id="102" name="矩形 101"/>
          <p:cNvSpPr/>
          <p:nvPr/>
        </p:nvSpPr>
        <p:spPr>
          <a:xfrm>
            <a:off x="8848724" y="1081385"/>
            <a:ext cx="2924175" cy="646331"/>
          </a:xfrm>
          <a:prstGeom prst="rect">
            <a:avLst/>
          </a:prstGeom>
        </p:spPr>
        <p:txBody>
          <a:bodyPr wrap="square">
            <a:spAutoFit/>
          </a:bodyPr>
          <a:lstStyle/>
          <a:p>
            <a:pPr latinLnBrk="1"/>
            <a:r>
              <a:rPr lang="zh-CN" altLang="en-US" smtClean="0"/>
              <a:t>执行 </a:t>
            </a:r>
            <a:r>
              <a:rPr lang="en-US" smtClean="0"/>
              <a:t>e = next;</a:t>
            </a:r>
          </a:p>
          <a:p>
            <a:pPr latinLnBrk="1"/>
            <a:r>
              <a:rPr lang="zh-CN" altLang="en-US" smtClean="0"/>
              <a:t>所以</a:t>
            </a:r>
            <a:r>
              <a:rPr lang="en-US" altLang="zh-CN" smtClean="0"/>
              <a:t>e=key(7)</a:t>
            </a:r>
            <a:endParaRPr lang="en-US" smtClean="0"/>
          </a:p>
        </p:txBody>
      </p:sp>
      <p:sp>
        <p:nvSpPr>
          <p:cNvPr id="123" name="圆角矩形 122"/>
          <p:cNvSpPr/>
          <p:nvPr/>
        </p:nvSpPr>
        <p:spPr>
          <a:xfrm>
            <a:off x="2571749" y="2409825"/>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key(7)</a:t>
            </a:r>
            <a:endParaRPr lang="zh-CN" altLang="en-US"/>
          </a:p>
        </p:txBody>
      </p:sp>
      <p:cxnSp>
        <p:nvCxnSpPr>
          <p:cNvPr id="128" name="形状 127"/>
          <p:cNvCxnSpPr>
            <a:stCxn id="123" idx="3"/>
            <a:endCxn id="84" idx="2"/>
          </p:cNvCxnSpPr>
          <p:nvPr/>
        </p:nvCxnSpPr>
        <p:spPr>
          <a:xfrm>
            <a:off x="3686174" y="2628900"/>
            <a:ext cx="3162301" cy="85725"/>
          </a:xfrm>
          <a:prstGeom prst="curvedConnector4">
            <a:avLst>
              <a:gd name="adj1" fmla="val 40813"/>
              <a:gd name="adj2" fmla="val 36666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1876425" y="15049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130" name="直接箭头连接符 129"/>
          <p:cNvCxnSpPr>
            <a:stCxn id="79" idx="3"/>
            <a:endCxn id="129" idx="1"/>
          </p:cNvCxnSpPr>
          <p:nvPr/>
        </p:nvCxnSpPr>
        <p:spPr>
          <a:xfrm flipV="1">
            <a:off x="1514475" y="1809750"/>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同心圆 131"/>
          <p:cNvSpPr/>
          <p:nvPr/>
        </p:nvSpPr>
        <p:spPr>
          <a:xfrm>
            <a:off x="3200400" y="16954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3" name="直接箭头连接符 132"/>
          <p:cNvCxnSpPr>
            <a:stCxn id="129" idx="3"/>
            <a:endCxn id="132" idx="2"/>
          </p:cNvCxnSpPr>
          <p:nvPr/>
        </p:nvCxnSpPr>
        <p:spPr>
          <a:xfrm>
            <a:off x="3038475" y="1809750"/>
            <a:ext cx="161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666750" y="40195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0" name="矩形 139"/>
          <p:cNvSpPr/>
          <p:nvPr/>
        </p:nvSpPr>
        <p:spPr>
          <a:xfrm>
            <a:off x="666750" y="42862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1" name="矩形 140"/>
          <p:cNvSpPr/>
          <p:nvPr/>
        </p:nvSpPr>
        <p:spPr>
          <a:xfrm>
            <a:off x="666750" y="45434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2" name="矩形 141"/>
          <p:cNvSpPr/>
          <p:nvPr/>
        </p:nvSpPr>
        <p:spPr>
          <a:xfrm>
            <a:off x="666750" y="480060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3" name="矩形 142"/>
          <p:cNvSpPr/>
          <p:nvPr/>
        </p:nvSpPr>
        <p:spPr>
          <a:xfrm>
            <a:off x="5086350" y="41719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4" name="矩形 143"/>
          <p:cNvSpPr/>
          <p:nvPr/>
        </p:nvSpPr>
        <p:spPr>
          <a:xfrm>
            <a:off x="5086350" y="44005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5" name="矩形 144"/>
          <p:cNvSpPr/>
          <p:nvPr/>
        </p:nvSpPr>
        <p:spPr>
          <a:xfrm>
            <a:off x="5086350" y="46196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6" name="矩形 145"/>
          <p:cNvSpPr/>
          <p:nvPr/>
        </p:nvSpPr>
        <p:spPr>
          <a:xfrm>
            <a:off x="5086350" y="483870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7" name="圆角矩形 146"/>
          <p:cNvSpPr/>
          <p:nvPr/>
        </p:nvSpPr>
        <p:spPr>
          <a:xfrm>
            <a:off x="6362700" y="48863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48" name="圆角矩形 147"/>
          <p:cNvSpPr/>
          <p:nvPr/>
        </p:nvSpPr>
        <p:spPr>
          <a:xfrm>
            <a:off x="7943850" y="48863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49" name="圆角矩形 148"/>
          <p:cNvSpPr/>
          <p:nvPr/>
        </p:nvSpPr>
        <p:spPr>
          <a:xfrm>
            <a:off x="6353175" y="41052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150" name="直接箭头连接符 149"/>
          <p:cNvCxnSpPr>
            <a:stCxn id="146" idx="3"/>
            <a:endCxn id="147" idx="1"/>
          </p:cNvCxnSpPr>
          <p:nvPr/>
        </p:nvCxnSpPr>
        <p:spPr>
          <a:xfrm>
            <a:off x="6029325" y="4953001"/>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47" idx="3"/>
            <a:endCxn id="148" idx="1"/>
          </p:cNvCxnSpPr>
          <p:nvPr/>
        </p:nvCxnSpPr>
        <p:spPr>
          <a:xfrm>
            <a:off x="7524750" y="5191125"/>
            <a:ext cx="4191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4" idx="3"/>
            <a:endCxn id="149" idx="1"/>
          </p:cNvCxnSpPr>
          <p:nvPr/>
        </p:nvCxnSpPr>
        <p:spPr>
          <a:xfrm flipV="1">
            <a:off x="6029325" y="4410075"/>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9" idx="3"/>
            <a:endCxn id="155" idx="2"/>
          </p:cNvCxnSpPr>
          <p:nvPr/>
        </p:nvCxnSpPr>
        <p:spPr>
          <a:xfrm>
            <a:off x="7515225" y="441007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48" idx="3"/>
            <a:endCxn id="156" idx="2"/>
          </p:cNvCxnSpPr>
          <p:nvPr/>
        </p:nvCxnSpPr>
        <p:spPr>
          <a:xfrm>
            <a:off x="9105900" y="5191125"/>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同心圆 154"/>
          <p:cNvSpPr/>
          <p:nvPr/>
        </p:nvSpPr>
        <p:spPr>
          <a:xfrm>
            <a:off x="7715250" y="42862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同心圆 155"/>
          <p:cNvSpPr/>
          <p:nvPr/>
        </p:nvSpPr>
        <p:spPr>
          <a:xfrm>
            <a:off x="9258300" y="50768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57" name="形状 156"/>
          <p:cNvCxnSpPr>
            <a:stCxn id="158" idx="3"/>
            <a:endCxn id="148" idx="2"/>
          </p:cNvCxnSpPr>
          <p:nvPr/>
        </p:nvCxnSpPr>
        <p:spPr>
          <a:xfrm flipV="1">
            <a:off x="4191000" y="5495925"/>
            <a:ext cx="4333875" cy="447675"/>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8" name="圆角矩形 157"/>
          <p:cNvSpPr/>
          <p:nvPr/>
        </p:nvSpPr>
        <p:spPr>
          <a:xfrm>
            <a:off x="2600324" y="572452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key(3)</a:t>
            </a:r>
            <a:endParaRPr lang="zh-CN" altLang="en-US"/>
          </a:p>
        </p:txBody>
      </p:sp>
      <p:sp>
        <p:nvSpPr>
          <p:cNvPr id="159" name="圆角矩形 158"/>
          <p:cNvSpPr/>
          <p:nvPr/>
        </p:nvSpPr>
        <p:spPr>
          <a:xfrm>
            <a:off x="3448049" y="52006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key(7)</a:t>
            </a:r>
            <a:endParaRPr lang="zh-CN" altLang="en-US"/>
          </a:p>
        </p:txBody>
      </p:sp>
      <p:cxnSp>
        <p:nvCxnSpPr>
          <p:cNvPr id="160" name="形状 159"/>
          <p:cNvCxnSpPr>
            <a:stCxn id="159" idx="3"/>
            <a:endCxn id="147" idx="2"/>
          </p:cNvCxnSpPr>
          <p:nvPr/>
        </p:nvCxnSpPr>
        <p:spPr>
          <a:xfrm>
            <a:off x="4562474" y="5419725"/>
            <a:ext cx="2381251" cy="76200"/>
          </a:xfrm>
          <a:prstGeom prst="curvedConnector4">
            <a:avLst>
              <a:gd name="adj1" fmla="val 37800"/>
              <a:gd name="adj2" fmla="val 40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1" name="圆角矩形 160"/>
          <p:cNvSpPr/>
          <p:nvPr/>
        </p:nvSpPr>
        <p:spPr>
          <a:xfrm>
            <a:off x="1971675" y="4286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162" name="直接箭头连接符 161"/>
          <p:cNvCxnSpPr>
            <a:stCxn id="142" idx="3"/>
            <a:endCxn id="161" idx="1"/>
          </p:cNvCxnSpPr>
          <p:nvPr/>
        </p:nvCxnSpPr>
        <p:spPr>
          <a:xfrm flipV="1">
            <a:off x="1609725" y="4591050"/>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同心圆 162"/>
          <p:cNvSpPr/>
          <p:nvPr/>
        </p:nvSpPr>
        <p:spPr>
          <a:xfrm>
            <a:off x="3295650" y="44767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4" name="直接箭头连接符 163"/>
          <p:cNvCxnSpPr>
            <a:stCxn id="161" idx="3"/>
            <a:endCxn id="163" idx="2"/>
          </p:cNvCxnSpPr>
          <p:nvPr/>
        </p:nvCxnSpPr>
        <p:spPr>
          <a:xfrm>
            <a:off x="3133725" y="4591050"/>
            <a:ext cx="161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形状 166"/>
          <p:cNvCxnSpPr>
            <a:stCxn id="158" idx="1"/>
            <a:endCxn id="161" idx="2"/>
          </p:cNvCxnSpPr>
          <p:nvPr/>
        </p:nvCxnSpPr>
        <p:spPr>
          <a:xfrm rot="10800000">
            <a:off x="2552700" y="4895850"/>
            <a:ext cx="47624" cy="104775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(5)</a:t>
            </a:r>
            <a:endParaRPr lang="zh-CN" altLang="en-US" sz="2667" smtClean="0">
              <a:solidFill>
                <a:srgbClr val="1D69A3"/>
              </a:solidFill>
              <a:latin typeface="微软雅黑" pitchFamily="34" charset="-122"/>
              <a:ea typeface="微软雅黑" pitchFamily="34" charset="-122"/>
            </a:endParaRPr>
          </a:p>
        </p:txBody>
      </p:sp>
      <p:sp>
        <p:nvSpPr>
          <p:cNvPr id="125" name="矩形 124"/>
          <p:cNvSpPr/>
          <p:nvPr/>
        </p:nvSpPr>
        <p:spPr>
          <a:xfrm>
            <a:off x="8915400" y="1224260"/>
            <a:ext cx="2676525" cy="646331"/>
          </a:xfrm>
          <a:prstGeom prst="rect">
            <a:avLst/>
          </a:prstGeom>
        </p:spPr>
        <p:txBody>
          <a:bodyPr wrap="square">
            <a:spAutoFit/>
          </a:bodyPr>
          <a:lstStyle/>
          <a:p>
            <a:pPr latinLnBrk="1"/>
            <a:r>
              <a:rPr lang="zh-CN" altLang="en-US" smtClean="0"/>
              <a:t>执行</a:t>
            </a:r>
            <a:r>
              <a:rPr lang="en-US" altLang="zh-CN" smtClean="0"/>
              <a:t>e.next = newTable[i];</a:t>
            </a:r>
          </a:p>
          <a:p>
            <a:pPr latinLnBrk="1"/>
            <a:r>
              <a:rPr lang="en-US" altLang="zh-CN" smtClean="0"/>
              <a:t>                newTable[i] = e;</a:t>
            </a:r>
            <a:endParaRPr lang="en-US" smtClean="0"/>
          </a:p>
        </p:txBody>
      </p:sp>
      <p:sp>
        <p:nvSpPr>
          <p:cNvPr id="139" name="矩形 138"/>
          <p:cNvSpPr/>
          <p:nvPr/>
        </p:nvSpPr>
        <p:spPr>
          <a:xfrm>
            <a:off x="514350" y="11334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0" name="矩形 139"/>
          <p:cNvSpPr/>
          <p:nvPr/>
        </p:nvSpPr>
        <p:spPr>
          <a:xfrm>
            <a:off x="514350" y="14001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1" name="矩形 140"/>
          <p:cNvSpPr/>
          <p:nvPr/>
        </p:nvSpPr>
        <p:spPr>
          <a:xfrm>
            <a:off x="514350" y="16573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2" name="矩形 141"/>
          <p:cNvSpPr/>
          <p:nvPr/>
        </p:nvSpPr>
        <p:spPr>
          <a:xfrm>
            <a:off x="514350" y="19145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3" name="矩形 142"/>
          <p:cNvSpPr/>
          <p:nvPr/>
        </p:nvSpPr>
        <p:spPr>
          <a:xfrm>
            <a:off x="5867400" y="13239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4" name="矩形 143"/>
          <p:cNvSpPr/>
          <p:nvPr/>
        </p:nvSpPr>
        <p:spPr>
          <a:xfrm>
            <a:off x="5867400" y="15525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5" name="矩形 144"/>
          <p:cNvSpPr/>
          <p:nvPr/>
        </p:nvSpPr>
        <p:spPr>
          <a:xfrm>
            <a:off x="5867400" y="17716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6" name="矩形 145"/>
          <p:cNvSpPr/>
          <p:nvPr/>
        </p:nvSpPr>
        <p:spPr>
          <a:xfrm>
            <a:off x="5867400" y="19907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7" name="圆角矩形 146"/>
          <p:cNvSpPr/>
          <p:nvPr/>
        </p:nvSpPr>
        <p:spPr>
          <a:xfrm>
            <a:off x="7143750" y="20383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48" name="圆角矩形 147"/>
          <p:cNvSpPr/>
          <p:nvPr/>
        </p:nvSpPr>
        <p:spPr>
          <a:xfrm>
            <a:off x="8724900" y="20383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49" name="圆角矩形 148"/>
          <p:cNvSpPr/>
          <p:nvPr/>
        </p:nvSpPr>
        <p:spPr>
          <a:xfrm>
            <a:off x="7134225" y="12573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150" name="直接箭头连接符 149"/>
          <p:cNvCxnSpPr>
            <a:stCxn id="146" idx="3"/>
            <a:endCxn id="147" idx="1"/>
          </p:cNvCxnSpPr>
          <p:nvPr/>
        </p:nvCxnSpPr>
        <p:spPr>
          <a:xfrm>
            <a:off x="6810375" y="2105026"/>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47" idx="3"/>
            <a:endCxn id="148" idx="1"/>
          </p:cNvCxnSpPr>
          <p:nvPr/>
        </p:nvCxnSpPr>
        <p:spPr>
          <a:xfrm>
            <a:off x="8305800" y="2343150"/>
            <a:ext cx="419100" cy="1588"/>
          </a:xfrm>
          <a:prstGeom prst="straightConnector1">
            <a:avLst/>
          </a:prstGeom>
          <a:ln w="63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4" idx="3"/>
            <a:endCxn id="149" idx="1"/>
          </p:cNvCxnSpPr>
          <p:nvPr/>
        </p:nvCxnSpPr>
        <p:spPr>
          <a:xfrm flipV="1">
            <a:off x="6810375" y="1562100"/>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9" idx="3"/>
            <a:endCxn id="155" idx="2"/>
          </p:cNvCxnSpPr>
          <p:nvPr/>
        </p:nvCxnSpPr>
        <p:spPr>
          <a:xfrm>
            <a:off x="8296275" y="156210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48" idx="3"/>
            <a:endCxn id="156" idx="2"/>
          </p:cNvCxnSpPr>
          <p:nvPr/>
        </p:nvCxnSpPr>
        <p:spPr>
          <a:xfrm>
            <a:off x="9886950" y="2343150"/>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同心圆 154"/>
          <p:cNvSpPr/>
          <p:nvPr/>
        </p:nvSpPr>
        <p:spPr>
          <a:xfrm>
            <a:off x="8496300" y="143827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同心圆 155"/>
          <p:cNvSpPr/>
          <p:nvPr/>
        </p:nvSpPr>
        <p:spPr>
          <a:xfrm>
            <a:off x="10039350" y="22288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57" name="形状 156"/>
          <p:cNvCxnSpPr>
            <a:stCxn id="158" idx="3"/>
            <a:endCxn id="148" idx="2"/>
          </p:cNvCxnSpPr>
          <p:nvPr/>
        </p:nvCxnSpPr>
        <p:spPr>
          <a:xfrm flipV="1">
            <a:off x="5267325" y="2647950"/>
            <a:ext cx="4038600" cy="28575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8" name="圆角矩形 157"/>
          <p:cNvSpPr/>
          <p:nvPr/>
        </p:nvSpPr>
        <p:spPr>
          <a:xfrm>
            <a:off x="3676649" y="271462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key(3)</a:t>
            </a:r>
            <a:endParaRPr lang="zh-CN" altLang="en-US"/>
          </a:p>
        </p:txBody>
      </p:sp>
      <p:sp>
        <p:nvSpPr>
          <p:cNvPr id="159" name="圆角矩形 158"/>
          <p:cNvSpPr/>
          <p:nvPr/>
        </p:nvSpPr>
        <p:spPr>
          <a:xfrm>
            <a:off x="2466974" y="23431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key(7)</a:t>
            </a:r>
            <a:endParaRPr lang="zh-CN" altLang="en-US"/>
          </a:p>
        </p:txBody>
      </p:sp>
      <p:cxnSp>
        <p:nvCxnSpPr>
          <p:cNvPr id="160" name="形状 159"/>
          <p:cNvCxnSpPr>
            <a:stCxn id="159" idx="3"/>
            <a:endCxn id="147" idx="2"/>
          </p:cNvCxnSpPr>
          <p:nvPr/>
        </p:nvCxnSpPr>
        <p:spPr>
          <a:xfrm>
            <a:off x="3581399" y="2562225"/>
            <a:ext cx="4143376" cy="85725"/>
          </a:xfrm>
          <a:prstGeom prst="curvedConnector4">
            <a:avLst>
              <a:gd name="adj1" fmla="val 42988"/>
              <a:gd name="adj2" fmla="val 36666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1" name="圆角矩形 160"/>
          <p:cNvSpPr/>
          <p:nvPr/>
        </p:nvSpPr>
        <p:spPr>
          <a:xfrm>
            <a:off x="1819275" y="14001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cxnSp>
        <p:nvCxnSpPr>
          <p:cNvPr id="162" name="直接箭头连接符 161"/>
          <p:cNvCxnSpPr>
            <a:stCxn id="142" idx="3"/>
            <a:endCxn id="161" idx="1"/>
          </p:cNvCxnSpPr>
          <p:nvPr/>
        </p:nvCxnSpPr>
        <p:spPr>
          <a:xfrm flipV="1">
            <a:off x="1457325" y="1704975"/>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同心圆 162"/>
          <p:cNvSpPr/>
          <p:nvPr/>
        </p:nvSpPr>
        <p:spPr>
          <a:xfrm>
            <a:off x="4524375" y="15811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4" name="直接箭头连接符 163"/>
          <p:cNvCxnSpPr>
            <a:stCxn id="161" idx="3"/>
            <a:endCxn id="66" idx="1"/>
          </p:cNvCxnSpPr>
          <p:nvPr/>
        </p:nvCxnSpPr>
        <p:spPr>
          <a:xfrm>
            <a:off x="2981325" y="170497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3181350" y="14001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70" name="直接箭头连接符 69"/>
          <p:cNvCxnSpPr>
            <a:stCxn id="66" idx="3"/>
            <a:endCxn id="163" idx="2"/>
          </p:cNvCxnSpPr>
          <p:nvPr/>
        </p:nvCxnSpPr>
        <p:spPr>
          <a:xfrm>
            <a:off x="4343400" y="1704975"/>
            <a:ext cx="1809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形状 72"/>
          <p:cNvCxnSpPr>
            <a:stCxn id="159" idx="0"/>
            <a:endCxn id="161" idx="2"/>
          </p:cNvCxnSpPr>
          <p:nvPr/>
        </p:nvCxnSpPr>
        <p:spPr>
          <a:xfrm rot="16200000" flipV="1">
            <a:off x="2545557" y="1864519"/>
            <a:ext cx="333375" cy="623887"/>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158" idx="0"/>
            <a:endCxn id="66" idx="2"/>
          </p:cNvCxnSpPr>
          <p:nvPr/>
        </p:nvCxnSpPr>
        <p:spPr>
          <a:xfrm rot="16200000" flipV="1">
            <a:off x="3764756" y="2007394"/>
            <a:ext cx="704850" cy="709612"/>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552450" y="39338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03" name="矩形 102"/>
          <p:cNvSpPr/>
          <p:nvPr/>
        </p:nvSpPr>
        <p:spPr>
          <a:xfrm>
            <a:off x="552450" y="42005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04" name="矩形 103"/>
          <p:cNvSpPr/>
          <p:nvPr/>
        </p:nvSpPr>
        <p:spPr>
          <a:xfrm>
            <a:off x="552450" y="445770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05" name="矩形 104"/>
          <p:cNvSpPr/>
          <p:nvPr/>
        </p:nvSpPr>
        <p:spPr>
          <a:xfrm>
            <a:off x="552450" y="47148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06" name="矩形 105"/>
          <p:cNvSpPr/>
          <p:nvPr/>
        </p:nvSpPr>
        <p:spPr>
          <a:xfrm>
            <a:off x="5905500" y="41243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07" name="矩形 106"/>
          <p:cNvSpPr/>
          <p:nvPr/>
        </p:nvSpPr>
        <p:spPr>
          <a:xfrm>
            <a:off x="5905500" y="43529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08" name="矩形 107"/>
          <p:cNvSpPr/>
          <p:nvPr/>
        </p:nvSpPr>
        <p:spPr>
          <a:xfrm>
            <a:off x="5905500" y="457200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09" name="矩形 108"/>
          <p:cNvSpPr/>
          <p:nvPr/>
        </p:nvSpPr>
        <p:spPr>
          <a:xfrm>
            <a:off x="5905500" y="47910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10" name="圆角矩形 109"/>
          <p:cNvSpPr/>
          <p:nvPr/>
        </p:nvSpPr>
        <p:spPr>
          <a:xfrm>
            <a:off x="7181850" y="48387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11" name="圆角矩形 110"/>
          <p:cNvSpPr/>
          <p:nvPr/>
        </p:nvSpPr>
        <p:spPr>
          <a:xfrm>
            <a:off x="8763000" y="48387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12" name="圆角矩形 111"/>
          <p:cNvSpPr/>
          <p:nvPr/>
        </p:nvSpPr>
        <p:spPr>
          <a:xfrm>
            <a:off x="7172325" y="40576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113" name="直接箭头连接符 112"/>
          <p:cNvCxnSpPr>
            <a:stCxn id="109" idx="3"/>
            <a:endCxn id="110" idx="1"/>
          </p:cNvCxnSpPr>
          <p:nvPr/>
        </p:nvCxnSpPr>
        <p:spPr>
          <a:xfrm>
            <a:off x="6848475" y="4905376"/>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10" idx="3"/>
            <a:endCxn id="111" idx="1"/>
          </p:cNvCxnSpPr>
          <p:nvPr/>
        </p:nvCxnSpPr>
        <p:spPr>
          <a:xfrm>
            <a:off x="8343900" y="5143500"/>
            <a:ext cx="419100" cy="1588"/>
          </a:xfrm>
          <a:prstGeom prst="straightConnector1">
            <a:avLst/>
          </a:prstGeom>
          <a:ln w="63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7" idx="3"/>
            <a:endCxn id="112" idx="1"/>
          </p:cNvCxnSpPr>
          <p:nvPr/>
        </p:nvCxnSpPr>
        <p:spPr>
          <a:xfrm flipV="1">
            <a:off x="6848475" y="4362450"/>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12" idx="3"/>
            <a:endCxn id="118" idx="2"/>
          </p:cNvCxnSpPr>
          <p:nvPr/>
        </p:nvCxnSpPr>
        <p:spPr>
          <a:xfrm>
            <a:off x="8334375" y="436245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11" idx="3"/>
            <a:endCxn id="119" idx="2"/>
          </p:cNvCxnSpPr>
          <p:nvPr/>
        </p:nvCxnSpPr>
        <p:spPr>
          <a:xfrm>
            <a:off x="9925050" y="5143500"/>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同心圆 117"/>
          <p:cNvSpPr/>
          <p:nvPr/>
        </p:nvSpPr>
        <p:spPr>
          <a:xfrm>
            <a:off x="8534400" y="42386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同心圆 118"/>
          <p:cNvSpPr/>
          <p:nvPr/>
        </p:nvSpPr>
        <p:spPr>
          <a:xfrm>
            <a:off x="10077450" y="50292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0" name="形状 119"/>
          <p:cNvCxnSpPr>
            <a:stCxn id="121" idx="3"/>
            <a:endCxn id="111" idx="2"/>
          </p:cNvCxnSpPr>
          <p:nvPr/>
        </p:nvCxnSpPr>
        <p:spPr>
          <a:xfrm flipV="1">
            <a:off x="5591175" y="5448300"/>
            <a:ext cx="3752850" cy="51435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4000499" y="574357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key(3)</a:t>
            </a:r>
            <a:endParaRPr lang="zh-CN" altLang="en-US"/>
          </a:p>
        </p:txBody>
      </p:sp>
      <p:sp>
        <p:nvSpPr>
          <p:cNvPr id="122" name="圆角矩形 121"/>
          <p:cNvSpPr/>
          <p:nvPr/>
        </p:nvSpPr>
        <p:spPr>
          <a:xfrm>
            <a:off x="2762249" y="53911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key(3)</a:t>
            </a:r>
            <a:endParaRPr lang="zh-CN" altLang="en-US"/>
          </a:p>
        </p:txBody>
      </p:sp>
      <p:cxnSp>
        <p:nvCxnSpPr>
          <p:cNvPr id="124" name="形状 123"/>
          <p:cNvCxnSpPr>
            <a:stCxn id="122" idx="3"/>
            <a:endCxn id="111" idx="2"/>
          </p:cNvCxnSpPr>
          <p:nvPr/>
        </p:nvCxnSpPr>
        <p:spPr>
          <a:xfrm flipV="1">
            <a:off x="3876674" y="5448300"/>
            <a:ext cx="5467351" cy="161925"/>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6" name="圆角矩形 125"/>
          <p:cNvSpPr/>
          <p:nvPr/>
        </p:nvSpPr>
        <p:spPr>
          <a:xfrm>
            <a:off x="1857375" y="42005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cxnSp>
        <p:nvCxnSpPr>
          <p:cNvPr id="127" name="直接箭头连接符 126"/>
          <p:cNvCxnSpPr>
            <a:stCxn id="105" idx="3"/>
            <a:endCxn id="126" idx="1"/>
          </p:cNvCxnSpPr>
          <p:nvPr/>
        </p:nvCxnSpPr>
        <p:spPr>
          <a:xfrm flipV="1">
            <a:off x="1495425" y="4505325"/>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同心圆 130"/>
          <p:cNvSpPr/>
          <p:nvPr/>
        </p:nvSpPr>
        <p:spPr>
          <a:xfrm>
            <a:off x="4562475" y="43815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4" name="直接箭头连接符 133"/>
          <p:cNvCxnSpPr>
            <a:stCxn id="126" idx="3"/>
            <a:endCxn id="135" idx="1"/>
          </p:cNvCxnSpPr>
          <p:nvPr/>
        </p:nvCxnSpPr>
        <p:spPr>
          <a:xfrm>
            <a:off x="3019425" y="450532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圆角矩形 134"/>
          <p:cNvSpPr/>
          <p:nvPr/>
        </p:nvSpPr>
        <p:spPr>
          <a:xfrm>
            <a:off x="3219450" y="42005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136" name="直接箭头连接符 135"/>
          <p:cNvCxnSpPr>
            <a:stCxn id="135" idx="3"/>
            <a:endCxn id="131" idx="2"/>
          </p:cNvCxnSpPr>
          <p:nvPr/>
        </p:nvCxnSpPr>
        <p:spPr>
          <a:xfrm>
            <a:off x="4381500" y="4505325"/>
            <a:ext cx="1809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形状 72"/>
          <p:cNvCxnSpPr>
            <a:stCxn id="122" idx="0"/>
            <a:endCxn id="135" idx="2"/>
          </p:cNvCxnSpPr>
          <p:nvPr/>
        </p:nvCxnSpPr>
        <p:spPr>
          <a:xfrm rot="5400000" flipH="1" flipV="1">
            <a:off x="3269456" y="4860132"/>
            <a:ext cx="581025" cy="481013"/>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形状 75"/>
          <p:cNvCxnSpPr>
            <a:stCxn id="121" idx="0"/>
            <a:endCxn id="135" idx="2"/>
          </p:cNvCxnSpPr>
          <p:nvPr/>
        </p:nvCxnSpPr>
        <p:spPr>
          <a:xfrm rot="16200000" flipV="1">
            <a:off x="3831431" y="4779169"/>
            <a:ext cx="933450" cy="995362"/>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10287000" y="4243685"/>
            <a:ext cx="1685925" cy="646331"/>
          </a:xfrm>
          <a:prstGeom prst="rect">
            <a:avLst/>
          </a:prstGeom>
        </p:spPr>
        <p:txBody>
          <a:bodyPr wrap="square">
            <a:spAutoFit/>
          </a:bodyPr>
          <a:lstStyle/>
          <a:p>
            <a:pPr latinLnBrk="1"/>
            <a:r>
              <a:rPr lang="zh-CN" altLang="en-US" smtClean="0"/>
              <a:t>执行 </a:t>
            </a:r>
            <a:r>
              <a:rPr lang="en-US" smtClean="0"/>
              <a:t>e = next;</a:t>
            </a:r>
          </a:p>
          <a:p>
            <a:pPr latinLnBrk="1"/>
            <a:r>
              <a:rPr lang="zh-CN" altLang="en-US" smtClean="0"/>
              <a:t>于是</a:t>
            </a:r>
            <a:r>
              <a:rPr lang="en-US" altLang="zh-CN" smtClean="0"/>
              <a:t>e=key(3)</a:t>
            </a:r>
            <a:endParaRPr lang="en-US" smtClean="0"/>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(6)</a:t>
            </a:r>
            <a:endParaRPr lang="zh-CN" altLang="en-US" sz="2667" smtClean="0">
              <a:solidFill>
                <a:srgbClr val="1D69A3"/>
              </a:solidFill>
              <a:latin typeface="微软雅黑" pitchFamily="34" charset="-122"/>
              <a:ea typeface="微软雅黑" pitchFamily="34" charset="-122"/>
            </a:endParaRPr>
          </a:p>
        </p:txBody>
      </p:sp>
      <p:sp>
        <p:nvSpPr>
          <p:cNvPr id="139" name="矩形 138"/>
          <p:cNvSpPr/>
          <p:nvPr/>
        </p:nvSpPr>
        <p:spPr>
          <a:xfrm>
            <a:off x="514350" y="11334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0" name="矩形 139"/>
          <p:cNvSpPr/>
          <p:nvPr/>
        </p:nvSpPr>
        <p:spPr>
          <a:xfrm>
            <a:off x="514350" y="14001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1" name="矩形 140"/>
          <p:cNvSpPr/>
          <p:nvPr/>
        </p:nvSpPr>
        <p:spPr>
          <a:xfrm>
            <a:off x="514350" y="16573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2" name="矩形 141"/>
          <p:cNvSpPr/>
          <p:nvPr/>
        </p:nvSpPr>
        <p:spPr>
          <a:xfrm>
            <a:off x="514350" y="19145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3" name="矩形 142"/>
          <p:cNvSpPr/>
          <p:nvPr/>
        </p:nvSpPr>
        <p:spPr>
          <a:xfrm>
            <a:off x="5133975" y="13239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44" name="矩形 143"/>
          <p:cNvSpPr/>
          <p:nvPr/>
        </p:nvSpPr>
        <p:spPr>
          <a:xfrm>
            <a:off x="5133975" y="15525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5" name="矩形 144"/>
          <p:cNvSpPr/>
          <p:nvPr/>
        </p:nvSpPr>
        <p:spPr>
          <a:xfrm>
            <a:off x="5133975" y="17716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46" name="矩形 145"/>
          <p:cNvSpPr/>
          <p:nvPr/>
        </p:nvSpPr>
        <p:spPr>
          <a:xfrm>
            <a:off x="5133975" y="19907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47" name="圆角矩形 146"/>
          <p:cNvSpPr/>
          <p:nvPr/>
        </p:nvSpPr>
        <p:spPr>
          <a:xfrm>
            <a:off x="6410325" y="20383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48" name="圆角矩形 147"/>
          <p:cNvSpPr/>
          <p:nvPr/>
        </p:nvSpPr>
        <p:spPr>
          <a:xfrm>
            <a:off x="7991475" y="20383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49" name="圆角矩形 148"/>
          <p:cNvSpPr/>
          <p:nvPr/>
        </p:nvSpPr>
        <p:spPr>
          <a:xfrm>
            <a:off x="6400800" y="12573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150" name="直接箭头连接符 149"/>
          <p:cNvCxnSpPr>
            <a:stCxn id="146" idx="3"/>
            <a:endCxn id="147" idx="1"/>
          </p:cNvCxnSpPr>
          <p:nvPr/>
        </p:nvCxnSpPr>
        <p:spPr>
          <a:xfrm>
            <a:off x="6076950" y="2105026"/>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47" idx="3"/>
            <a:endCxn id="148" idx="1"/>
          </p:cNvCxnSpPr>
          <p:nvPr/>
        </p:nvCxnSpPr>
        <p:spPr>
          <a:xfrm>
            <a:off x="7572375" y="2343150"/>
            <a:ext cx="419100" cy="1588"/>
          </a:xfrm>
          <a:prstGeom prst="straightConnector1">
            <a:avLst/>
          </a:prstGeom>
          <a:ln w="63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4" idx="3"/>
            <a:endCxn id="149" idx="1"/>
          </p:cNvCxnSpPr>
          <p:nvPr/>
        </p:nvCxnSpPr>
        <p:spPr>
          <a:xfrm flipV="1">
            <a:off x="6076950" y="1562100"/>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9" idx="3"/>
            <a:endCxn id="155" idx="2"/>
          </p:cNvCxnSpPr>
          <p:nvPr/>
        </p:nvCxnSpPr>
        <p:spPr>
          <a:xfrm>
            <a:off x="7562850" y="156210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48" idx="3"/>
            <a:endCxn id="156" idx="2"/>
          </p:cNvCxnSpPr>
          <p:nvPr/>
        </p:nvCxnSpPr>
        <p:spPr>
          <a:xfrm>
            <a:off x="9153525" y="2343150"/>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同心圆 154"/>
          <p:cNvSpPr/>
          <p:nvPr/>
        </p:nvSpPr>
        <p:spPr>
          <a:xfrm>
            <a:off x="7762875" y="143827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同心圆 155"/>
          <p:cNvSpPr/>
          <p:nvPr/>
        </p:nvSpPr>
        <p:spPr>
          <a:xfrm>
            <a:off x="9305925" y="22288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圆角矩形 157"/>
          <p:cNvSpPr/>
          <p:nvPr/>
        </p:nvSpPr>
        <p:spPr>
          <a:xfrm>
            <a:off x="3962399" y="2838450"/>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null</a:t>
            </a:r>
            <a:endParaRPr lang="zh-CN" altLang="en-US"/>
          </a:p>
        </p:txBody>
      </p:sp>
      <p:sp>
        <p:nvSpPr>
          <p:cNvPr id="159" name="圆角矩形 158"/>
          <p:cNvSpPr/>
          <p:nvPr/>
        </p:nvSpPr>
        <p:spPr>
          <a:xfrm>
            <a:off x="2714624" y="23812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key(3)</a:t>
            </a:r>
            <a:endParaRPr lang="zh-CN" altLang="en-US"/>
          </a:p>
        </p:txBody>
      </p:sp>
      <p:sp>
        <p:nvSpPr>
          <p:cNvPr id="161" name="圆角矩形 160"/>
          <p:cNvSpPr/>
          <p:nvPr/>
        </p:nvSpPr>
        <p:spPr>
          <a:xfrm>
            <a:off x="1819275" y="14001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cxnSp>
        <p:nvCxnSpPr>
          <p:cNvPr id="162" name="直接箭头连接符 161"/>
          <p:cNvCxnSpPr>
            <a:stCxn id="142" idx="3"/>
            <a:endCxn id="161" idx="1"/>
          </p:cNvCxnSpPr>
          <p:nvPr/>
        </p:nvCxnSpPr>
        <p:spPr>
          <a:xfrm flipV="1">
            <a:off x="1457325" y="1704975"/>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同心圆 162"/>
          <p:cNvSpPr/>
          <p:nvPr/>
        </p:nvSpPr>
        <p:spPr>
          <a:xfrm>
            <a:off x="4524375" y="15811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4" name="直接箭头连接符 163"/>
          <p:cNvCxnSpPr>
            <a:stCxn id="161" idx="3"/>
            <a:endCxn id="66" idx="1"/>
          </p:cNvCxnSpPr>
          <p:nvPr/>
        </p:nvCxnSpPr>
        <p:spPr>
          <a:xfrm>
            <a:off x="2981325" y="170497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3181350" y="14001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70" name="直接箭头连接符 69"/>
          <p:cNvCxnSpPr>
            <a:stCxn id="66" idx="3"/>
            <a:endCxn id="163" idx="2"/>
          </p:cNvCxnSpPr>
          <p:nvPr/>
        </p:nvCxnSpPr>
        <p:spPr>
          <a:xfrm>
            <a:off x="4343400" y="1704975"/>
            <a:ext cx="1809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形状 72"/>
          <p:cNvCxnSpPr>
            <a:stCxn id="159" idx="0"/>
            <a:endCxn id="66" idx="2"/>
          </p:cNvCxnSpPr>
          <p:nvPr/>
        </p:nvCxnSpPr>
        <p:spPr>
          <a:xfrm rot="5400000" flipH="1" flipV="1">
            <a:off x="3331369" y="1950244"/>
            <a:ext cx="371475" cy="490538"/>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905125" y="39719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03" name="矩形 102"/>
          <p:cNvSpPr/>
          <p:nvPr/>
        </p:nvSpPr>
        <p:spPr>
          <a:xfrm>
            <a:off x="2905125" y="42386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04" name="矩形 103"/>
          <p:cNvSpPr/>
          <p:nvPr/>
        </p:nvSpPr>
        <p:spPr>
          <a:xfrm>
            <a:off x="2905125" y="449580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05" name="矩形 104"/>
          <p:cNvSpPr/>
          <p:nvPr/>
        </p:nvSpPr>
        <p:spPr>
          <a:xfrm>
            <a:off x="2905125" y="475297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06" name="矩形 105"/>
          <p:cNvSpPr/>
          <p:nvPr/>
        </p:nvSpPr>
        <p:spPr>
          <a:xfrm>
            <a:off x="7372350" y="41624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07" name="矩形 106"/>
          <p:cNvSpPr/>
          <p:nvPr/>
        </p:nvSpPr>
        <p:spPr>
          <a:xfrm>
            <a:off x="7372350" y="43910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08" name="矩形 107"/>
          <p:cNvSpPr/>
          <p:nvPr/>
        </p:nvSpPr>
        <p:spPr>
          <a:xfrm>
            <a:off x="7372350" y="461010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09" name="矩形 108"/>
          <p:cNvSpPr/>
          <p:nvPr/>
        </p:nvSpPr>
        <p:spPr>
          <a:xfrm>
            <a:off x="7372350" y="482917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10" name="圆角矩形 109"/>
          <p:cNvSpPr/>
          <p:nvPr/>
        </p:nvSpPr>
        <p:spPr>
          <a:xfrm>
            <a:off x="8648700" y="48768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11" name="圆角矩形 110"/>
          <p:cNvSpPr/>
          <p:nvPr/>
        </p:nvSpPr>
        <p:spPr>
          <a:xfrm>
            <a:off x="10229850" y="48768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12" name="圆角矩形 111"/>
          <p:cNvSpPr/>
          <p:nvPr/>
        </p:nvSpPr>
        <p:spPr>
          <a:xfrm>
            <a:off x="8639175" y="40957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113" name="直接箭头连接符 112"/>
          <p:cNvCxnSpPr>
            <a:stCxn id="109" idx="3"/>
            <a:endCxn id="110" idx="1"/>
          </p:cNvCxnSpPr>
          <p:nvPr/>
        </p:nvCxnSpPr>
        <p:spPr>
          <a:xfrm>
            <a:off x="8315325" y="4943476"/>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10" idx="3"/>
            <a:endCxn id="111" idx="1"/>
          </p:cNvCxnSpPr>
          <p:nvPr/>
        </p:nvCxnSpPr>
        <p:spPr>
          <a:xfrm>
            <a:off x="9810750" y="5181600"/>
            <a:ext cx="419100" cy="1588"/>
          </a:xfrm>
          <a:prstGeom prst="straightConnector1">
            <a:avLst/>
          </a:prstGeom>
          <a:ln w="63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7" idx="3"/>
            <a:endCxn id="112" idx="1"/>
          </p:cNvCxnSpPr>
          <p:nvPr/>
        </p:nvCxnSpPr>
        <p:spPr>
          <a:xfrm flipV="1">
            <a:off x="8315325" y="4400550"/>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12" idx="3"/>
            <a:endCxn id="118" idx="2"/>
          </p:cNvCxnSpPr>
          <p:nvPr/>
        </p:nvCxnSpPr>
        <p:spPr>
          <a:xfrm>
            <a:off x="9801225" y="440055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11" idx="3"/>
            <a:endCxn id="119" idx="2"/>
          </p:cNvCxnSpPr>
          <p:nvPr/>
        </p:nvCxnSpPr>
        <p:spPr>
          <a:xfrm>
            <a:off x="11391900" y="5181600"/>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同心圆 117"/>
          <p:cNvSpPr/>
          <p:nvPr/>
        </p:nvSpPr>
        <p:spPr>
          <a:xfrm>
            <a:off x="10001250" y="42767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同心圆 118"/>
          <p:cNvSpPr/>
          <p:nvPr/>
        </p:nvSpPr>
        <p:spPr>
          <a:xfrm>
            <a:off x="11544300" y="50673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圆角矩形 120"/>
          <p:cNvSpPr/>
          <p:nvPr/>
        </p:nvSpPr>
        <p:spPr>
          <a:xfrm>
            <a:off x="6353174" y="578167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null</a:t>
            </a:r>
            <a:endParaRPr lang="zh-CN" altLang="en-US"/>
          </a:p>
        </p:txBody>
      </p:sp>
      <p:sp>
        <p:nvSpPr>
          <p:cNvPr id="122" name="圆角矩形 121"/>
          <p:cNvSpPr/>
          <p:nvPr/>
        </p:nvSpPr>
        <p:spPr>
          <a:xfrm>
            <a:off x="5114924" y="54292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null</a:t>
            </a:r>
            <a:endParaRPr lang="zh-CN" altLang="en-US"/>
          </a:p>
        </p:txBody>
      </p:sp>
      <p:cxnSp>
        <p:nvCxnSpPr>
          <p:cNvPr id="124" name="形状 123"/>
          <p:cNvCxnSpPr>
            <a:stCxn id="122" idx="3"/>
            <a:endCxn id="111" idx="2"/>
          </p:cNvCxnSpPr>
          <p:nvPr/>
        </p:nvCxnSpPr>
        <p:spPr>
          <a:xfrm flipV="1">
            <a:off x="6229349" y="5486400"/>
            <a:ext cx="4581526" cy="161925"/>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6" name="圆角矩形 125"/>
          <p:cNvSpPr/>
          <p:nvPr/>
        </p:nvSpPr>
        <p:spPr>
          <a:xfrm>
            <a:off x="4210050" y="42386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127" name="直接箭头连接符 126"/>
          <p:cNvCxnSpPr>
            <a:stCxn id="105" idx="3"/>
            <a:endCxn id="126" idx="1"/>
          </p:cNvCxnSpPr>
          <p:nvPr/>
        </p:nvCxnSpPr>
        <p:spPr>
          <a:xfrm flipV="1">
            <a:off x="3848100" y="4543425"/>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6" idx="3"/>
            <a:endCxn id="135" idx="1"/>
          </p:cNvCxnSpPr>
          <p:nvPr/>
        </p:nvCxnSpPr>
        <p:spPr>
          <a:xfrm>
            <a:off x="5372100" y="4543425"/>
            <a:ext cx="200025"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 name="圆角矩形 134"/>
          <p:cNvSpPr/>
          <p:nvPr/>
        </p:nvSpPr>
        <p:spPr>
          <a:xfrm>
            <a:off x="5572125" y="42386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value:B</a:t>
            </a:r>
            <a:endParaRPr lang="zh-CN" altLang="en-US"/>
          </a:p>
        </p:txBody>
      </p:sp>
      <p:cxnSp>
        <p:nvCxnSpPr>
          <p:cNvPr id="137" name="形状 72"/>
          <p:cNvCxnSpPr>
            <a:stCxn id="122" idx="0"/>
            <a:endCxn id="126" idx="2"/>
          </p:cNvCxnSpPr>
          <p:nvPr/>
        </p:nvCxnSpPr>
        <p:spPr>
          <a:xfrm rot="16200000" flipV="1">
            <a:off x="4941094" y="4698207"/>
            <a:ext cx="581025" cy="881062"/>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180975" y="3624560"/>
            <a:ext cx="2800350" cy="2031325"/>
          </a:xfrm>
          <a:prstGeom prst="rect">
            <a:avLst/>
          </a:prstGeom>
        </p:spPr>
        <p:txBody>
          <a:bodyPr wrap="square">
            <a:spAutoFit/>
          </a:bodyPr>
          <a:lstStyle/>
          <a:p>
            <a:pPr latinLnBrk="1"/>
            <a:r>
              <a:rPr lang="zh-CN" altLang="en-US" smtClean="0"/>
              <a:t>执行 </a:t>
            </a:r>
            <a:r>
              <a:rPr lang="en-US" smtClean="0"/>
              <a:t>e.next = newTable[i];</a:t>
            </a:r>
          </a:p>
          <a:p>
            <a:pPr latinLnBrk="1"/>
            <a:r>
              <a:rPr lang="en-US" altLang="zh-CN" smtClean="0"/>
              <a:t>newTable[i] = e;</a:t>
            </a:r>
            <a:r>
              <a:rPr lang="zh-CN" altLang="en-US" smtClean="0"/>
              <a:t>后，线程</a:t>
            </a:r>
            <a:r>
              <a:rPr lang="en-US" altLang="zh-CN" smtClean="0"/>
              <a:t>1</a:t>
            </a:r>
            <a:r>
              <a:rPr lang="zh-CN" altLang="en-US" smtClean="0"/>
              <a:t>的</a:t>
            </a:r>
            <a:r>
              <a:rPr lang="en-US" altLang="zh-CN" smtClean="0"/>
              <a:t>table</a:t>
            </a:r>
            <a:r>
              <a:rPr lang="zh-CN" altLang="en-US" smtClean="0"/>
              <a:t>变成如果所示，</a:t>
            </a:r>
            <a:r>
              <a:rPr lang="zh-CN" altLang="en-US" b="1" smtClean="0">
                <a:solidFill>
                  <a:srgbClr val="FF0000"/>
                </a:solidFill>
              </a:rPr>
              <a:t>循环链表产生！</a:t>
            </a:r>
            <a:endParaRPr lang="en-US" altLang="zh-CN" b="1" smtClean="0">
              <a:solidFill>
                <a:srgbClr val="FF0000"/>
              </a:solidFill>
            </a:endParaRPr>
          </a:p>
          <a:p>
            <a:pPr latinLnBrk="1"/>
            <a:endParaRPr lang="en-US" smtClean="0"/>
          </a:p>
          <a:p>
            <a:pPr latinLnBrk="1"/>
            <a:r>
              <a:rPr lang="en-US" smtClean="0"/>
              <a:t>e=next</a:t>
            </a:r>
            <a:r>
              <a:rPr lang="zh-CN" altLang="en-US" smtClean="0"/>
              <a:t>导致</a:t>
            </a:r>
            <a:r>
              <a:rPr lang="en-US" altLang="zh-CN" smtClean="0"/>
              <a:t>e=null</a:t>
            </a:r>
            <a:r>
              <a:rPr lang="zh-CN" altLang="en-US" smtClean="0"/>
              <a:t>，于是</a:t>
            </a:r>
            <a:endParaRPr lang="en-US" altLang="zh-CN" smtClean="0"/>
          </a:p>
          <a:p>
            <a:pPr latinLnBrk="1"/>
            <a:r>
              <a:rPr lang="en-US" altLang="zh-CN" smtClean="0"/>
              <a:t>while</a:t>
            </a:r>
            <a:r>
              <a:rPr lang="zh-CN" altLang="en-US" smtClean="0"/>
              <a:t>循环终止。</a:t>
            </a:r>
            <a:endParaRPr lang="en-US" smtClean="0"/>
          </a:p>
        </p:txBody>
      </p:sp>
      <p:sp>
        <p:nvSpPr>
          <p:cNvPr id="71" name="矩形 70"/>
          <p:cNvSpPr/>
          <p:nvPr/>
        </p:nvSpPr>
        <p:spPr>
          <a:xfrm>
            <a:off x="8410575" y="1100435"/>
            <a:ext cx="3333750" cy="923330"/>
          </a:xfrm>
          <a:prstGeom prst="rect">
            <a:avLst/>
          </a:prstGeom>
        </p:spPr>
        <p:txBody>
          <a:bodyPr wrap="square">
            <a:spAutoFit/>
          </a:bodyPr>
          <a:lstStyle/>
          <a:p>
            <a:pPr latinLnBrk="1"/>
            <a:r>
              <a:rPr lang="zh-CN" altLang="en-US" smtClean="0"/>
              <a:t>开始新一轮</a:t>
            </a:r>
            <a:r>
              <a:rPr lang="en-US" altLang="zh-CN" smtClean="0"/>
              <a:t>while</a:t>
            </a:r>
            <a:r>
              <a:rPr lang="zh-CN" altLang="en-US" smtClean="0"/>
              <a:t>循环</a:t>
            </a:r>
            <a:endParaRPr lang="en-US" altLang="zh-CN" smtClean="0"/>
          </a:p>
          <a:p>
            <a:pPr latinLnBrk="1"/>
            <a:r>
              <a:rPr lang="zh-CN" altLang="en-US" smtClean="0"/>
              <a:t>执行</a:t>
            </a:r>
            <a:r>
              <a:rPr lang="en-US" altLang="zh-CN" smtClean="0"/>
              <a:t>Entry&lt;K,V&gt; next = e.next;</a:t>
            </a:r>
          </a:p>
          <a:p>
            <a:pPr latinLnBrk="1"/>
            <a:r>
              <a:rPr lang="zh-CN" altLang="en-US" smtClean="0"/>
              <a:t>所以</a:t>
            </a:r>
            <a:r>
              <a:rPr lang="en-US" altLang="zh-CN" smtClean="0"/>
              <a:t>next=null</a:t>
            </a:r>
            <a:endParaRPr lang="en-US" smtClean="0"/>
          </a:p>
        </p:txBody>
      </p:sp>
      <p:cxnSp>
        <p:nvCxnSpPr>
          <p:cNvPr id="74" name="形状 72"/>
          <p:cNvCxnSpPr>
            <a:stCxn id="159" idx="3"/>
            <a:endCxn id="148" idx="2"/>
          </p:cNvCxnSpPr>
          <p:nvPr/>
        </p:nvCxnSpPr>
        <p:spPr>
          <a:xfrm>
            <a:off x="3829049" y="2600325"/>
            <a:ext cx="4743451" cy="47625"/>
          </a:xfrm>
          <a:prstGeom prst="curvedConnector4">
            <a:avLst>
              <a:gd name="adj1" fmla="val 43876"/>
              <a:gd name="adj2" fmla="val 58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形状 90"/>
          <p:cNvCxnSpPr>
            <a:stCxn id="135" idx="3"/>
            <a:endCxn id="126" idx="0"/>
          </p:cNvCxnSpPr>
          <p:nvPr/>
        </p:nvCxnSpPr>
        <p:spPr>
          <a:xfrm flipH="1" flipV="1">
            <a:off x="4791075" y="4238625"/>
            <a:ext cx="1943100" cy="304800"/>
          </a:xfrm>
          <a:prstGeom prst="bentConnector4">
            <a:avLst>
              <a:gd name="adj1" fmla="val -11765"/>
              <a:gd name="adj2" fmla="val 175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9" name="矩形​​ 30"/>
          <p:cNvSpPr>
            <a:spLocks noChangeArrowheads="1"/>
          </p:cNvSpPr>
          <p:nvPr/>
        </p:nvSpPr>
        <p:spPr bwMode="auto">
          <a:xfrm>
            <a:off x="712997" y="1187437"/>
            <a:ext cx="1114562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smtClean="0">
                <a:solidFill>
                  <a:schemeClr val="accent2"/>
                </a:solidFill>
                <a:latin typeface="微软雅黑" pitchFamily="34" charset="-122"/>
                <a:ea typeface="微软雅黑" pitchFamily="34" charset="-122"/>
              </a:rPr>
              <a:t>除了</a:t>
            </a:r>
            <a:r>
              <a:rPr lang="en-US" altLang="zh-CN" sz="2400" smtClean="0">
                <a:solidFill>
                  <a:schemeClr val="accent2"/>
                </a:solidFill>
                <a:latin typeface="微软雅黑" pitchFamily="34" charset="-122"/>
                <a:ea typeface="微软雅黑" pitchFamily="34" charset="-122"/>
              </a:rPr>
              <a:t>Map</a:t>
            </a:r>
            <a:r>
              <a:rPr lang="zh-CN" altLang="en-US" sz="2400" smtClean="0">
                <a:solidFill>
                  <a:schemeClr val="accent2"/>
                </a:solidFill>
                <a:latin typeface="微软雅黑" pitchFamily="34" charset="-122"/>
                <a:ea typeface="微软雅黑" pitchFamily="34" charset="-122"/>
              </a:rPr>
              <a:t>系列应该有的线程安全的</a:t>
            </a:r>
            <a:r>
              <a:rPr lang="en-US" altLang="zh-CN" sz="2400" smtClean="0">
                <a:solidFill>
                  <a:schemeClr val="accent2"/>
                </a:solidFill>
                <a:latin typeface="微软雅黑" pitchFamily="34" charset="-122"/>
                <a:ea typeface="微软雅黑" pitchFamily="34" charset="-122"/>
              </a:rPr>
              <a:t>get</a:t>
            </a:r>
            <a:r>
              <a:rPr lang="zh-CN" altLang="en-US" sz="2400" smtClean="0">
                <a:solidFill>
                  <a:schemeClr val="accent2"/>
                </a:solidFill>
                <a:latin typeface="微软雅黑" pitchFamily="34" charset="-122"/>
                <a:ea typeface="微软雅黑" pitchFamily="34" charset="-122"/>
              </a:rPr>
              <a:t>，</a:t>
            </a:r>
            <a:r>
              <a:rPr lang="en-US" altLang="zh-CN" sz="2400" smtClean="0">
                <a:solidFill>
                  <a:schemeClr val="accent2"/>
                </a:solidFill>
                <a:latin typeface="微软雅黑" pitchFamily="34" charset="-122"/>
                <a:ea typeface="微软雅黑" pitchFamily="34" charset="-122"/>
              </a:rPr>
              <a:t>put</a:t>
            </a:r>
            <a:r>
              <a:rPr lang="zh-CN" altLang="en-US" sz="2400" smtClean="0">
                <a:solidFill>
                  <a:schemeClr val="accent2"/>
                </a:solidFill>
                <a:latin typeface="微软雅黑" pitchFamily="34" charset="-122"/>
                <a:ea typeface="微软雅黑" pitchFamily="34" charset="-122"/>
              </a:rPr>
              <a:t>等方法外，</a:t>
            </a:r>
            <a:r>
              <a:rPr lang="en-US" altLang="zh-CN" sz="2400" smtClean="0">
                <a:solidFill>
                  <a:schemeClr val="accent2"/>
                </a:solidFill>
                <a:latin typeface="微软雅黑" pitchFamily="34" charset="-122"/>
                <a:ea typeface="微软雅黑" pitchFamily="34" charset="-122"/>
              </a:rPr>
              <a:t>ConcurrentHashMap</a:t>
            </a:r>
            <a:r>
              <a:rPr lang="zh-CN" altLang="en-US" sz="2400" smtClean="0">
                <a:solidFill>
                  <a:schemeClr val="accent2"/>
                </a:solidFill>
                <a:latin typeface="微软雅黑" pitchFamily="34" charset="-122"/>
                <a:ea typeface="微软雅黑" pitchFamily="34" charset="-122"/>
              </a:rPr>
              <a:t>还提供了一个在并发下比较有用的方法 </a:t>
            </a:r>
            <a:r>
              <a:rPr lang="en-US" altLang="zh-CN" sz="2400" smtClean="0">
                <a:solidFill>
                  <a:schemeClr val="accent2"/>
                </a:solidFill>
                <a:latin typeface="微软雅黑" pitchFamily="34" charset="-122"/>
                <a:ea typeface="微软雅黑" pitchFamily="34" charset="-122"/>
              </a:rPr>
              <a:t>putIfAbsent</a:t>
            </a:r>
            <a:endParaRPr lang="zh-CN" altLang="en-US" sz="2000" smtClean="0">
              <a:solidFill>
                <a:schemeClr val="accent2"/>
              </a:solidFill>
              <a:latin typeface="微软雅黑" pitchFamily="34" charset="-122"/>
              <a:ea typeface="微软雅黑" pitchFamily="34" charset="-122"/>
            </a:endParaRPr>
          </a:p>
        </p:txBody>
      </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ConcurrentHashMap</a:t>
            </a:r>
            <a:endParaRPr lang="zh-CN" altLang="en-US" sz="2667" smtClean="0">
              <a:solidFill>
                <a:srgbClr val="1D69A3"/>
              </a:solidFill>
              <a:latin typeface="微软雅黑" pitchFamily="34" charset="-122"/>
              <a:ea typeface="微软雅黑" pitchFamily="34" charset="-122"/>
            </a:endParaRPr>
          </a:p>
        </p:txBody>
      </p:sp>
      <p:sp>
        <p:nvSpPr>
          <p:cNvPr id="17" name="矩形 16"/>
          <p:cNvSpPr/>
          <p:nvPr/>
        </p:nvSpPr>
        <p:spPr>
          <a:xfrm>
            <a:off x="847725" y="3124885"/>
            <a:ext cx="6096000" cy="1200329"/>
          </a:xfrm>
          <a:prstGeom prst="rect">
            <a:avLst/>
          </a:prstGeom>
        </p:spPr>
        <p:txBody>
          <a:bodyPr>
            <a:spAutoFit/>
          </a:bodyPr>
          <a:lstStyle/>
          <a:p>
            <a:r>
              <a:rPr lang="en-US" smtClean="0"/>
              <a:t>V v = map.get(key); </a:t>
            </a:r>
          </a:p>
          <a:p>
            <a:r>
              <a:rPr lang="en-US" smtClean="0"/>
              <a:t>if (v == null) </a:t>
            </a:r>
          </a:p>
          <a:p>
            <a:r>
              <a:rPr lang="en-US" smtClean="0"/>
              <a:t>    v = map.put(key, value); </a:t>
            </a:r>
          </a:p>
          <a:p>
            <a:r>
              <a:rPr lang="en-US" smtClean="0"/>
              <a:t>return v;</a:t>
            </a:r>
            <a:endParaRPr lang="zh-CN" altLang="en-US"/>
          </a:p>
        </p:txBody>
      </p:sp>
      <p:sp>
        <p:nvSpPr>
          <p:cNvPr id="18" name="矩形 17"/>
          <p:cNvSpPr/>
          <p:nvPr/>
        </p:nvSpPr>
        <p:spPr>
          <a:xfrm>
            <a:off x="876300" y="2267635"/>
            <a:ext cx="6096000" cy="646331"/>
          </a:xfrm>
          <a:prstGeom prst="rect">
            <a:avLst/>
          </a:prstGeom>
        </p:spPr>
        <p:txBody>
          <a:bodyPr>
            <a:spAutoFit/>
          </a:bodyPr>
          <a:lstStyle/>
          <a:p>
            <a:r>
              <a:rPr lang="zh-CN" altLang="en-US" smtClean="0"/>
              <a:t>如果传入</a:t>
            </a:r>
            <a:r>
              <a:rPr lang="en-US" smtClean="0"/>
              <a:t>key</a:t>
            </a:r>
            <a:r>
              <a:rPr lang="zh-CN" altLang="en-US" smtClean="0"/>
              <a:t>对应的</a:t>
            </a:r>
            <a:r>
              <a:rPr lang="en-US" smtClean="0"/>
              <a:t>value</a:t>
            </a:r>
            <a:r>
              <a:rPr lang="zh-CN" altLang="en-US" smtClean="0"/>
              <a:t>已经存在，就返回存在的</a:t>
            </a:r>
            <a:r>
              <a:rPr lang="en-US" smtClean="0"/>
              <a:t>value</a:t>
            </a:r>
            <a:r>
              <a:rPr lang="zh-CN" altLang="en-US" smtClean="0"/>
              <a:t>，不进行替换。如果不存在，就添加</a:t>
            </a:r>
            <a:r>
              <a:rPr lang="en-US" smtClean="0"/>
              <a:t>key</a:t>
            </a:r>
            <a:r>
              <a:rPr lang="zh-CN" altLang="en-US" smtClean="0"/>
              <a:t>和</a:t>
            </a:r>
            <a:r>
              <a:rPr lang="en-US" smtClean="0"/>
              <a:t>value</a:t>
            </a:r>
            <a:r>
              <a:rPr lang="zh-CN" altLang="en-US" smtClean="0"/>
              <a:t>，返回</a:t>
            </a:r>
            <a:r>
              <a:rPr lang="en-US" smtClean="0"/>
              <a:t>null</a:t>
            </a:r>
            <a:r>
              <a:rPr lang="zh-CN" altLang="en-US" smtClean="0"/>
              <a:t>。</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0"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to="" calcmode="lin" valueType="num">
                                      <p:cBhvr>
                                        <p:cTn id="16"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5903071"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JDK1.7</a:t>
            </a:r>
            <a:r>
              <a:rPr lang="zh-CN" altLang="en-US" sz="2667" smtClean="0">
                <a:solidFill>
                  <a:srgbClr val="1D69A3"/>
                </a:solidFill>
                <a:latin typeface="微软雅黑" pitchFamily="34" charset="-122"/>
                <a:ea typeface="微软雅黑" pitchFamily="34" charset="-122"/>
              </a:rPr>
              <a:t>中的</a:t>
            </a:r>
            <a:r>
              <a:rPr lang="en-US" altLang="zh-CN" sz="2667" smtClean="0">
                <a:solidFill>
                  <a:srgbClr val="1D69A3"/>
                </a:solidFill>
                <a:latin typeface="微软雅黑" pitchFamily="34" charset="-122"/>
                <a:ea typeface="微软雅黑" pitchFamily="34" charset="-122"/>
              </a:rPr>
              <a:t>ConcurrentHashMap</a:t>
            </a:r>
            <a:endParaRPr lang="zh-CN" altLang="en-US" sz="2667" smtClean="0">
              <a:solidFill>
                <a:srgbClr val="1D69A3"/>
              </a:solidFill>
              <a:latin typeface="微软雅黑" pitchFamily="34" charset="-122"/>
              <a:ea typeface="微软雅黑" pitchFamily="34" charset="-122"/>
            </a:endParaRPr>
          </a:p>
        </p:txBody>
      </p:sp>
      <p:pic>
        <p:nvPicPr>
          <p:cNvPr id="4100" name="Picture 4"/>
          <p:cNvPicPr>
            <a:picLocks noChangeAspect="1" noChangeArrowheads="1"/>
          </p:cNvPicPr>
          <p:nvPr/>
        </p:nvPicPr>
        <p:blipFill>
          <a:blip r:embed="rId4"/>
          <a:srcRect/>
          <a:stretch>
            <a:fillRect/>
          </a:stretch>
        </p:blipFill>
        <p:spPr bwMode="auto">
          <a:xfrm>
            <a:off x="766588" y="1289050"/>
            <a:ext cx="5107161" cy="5568950"/>
          </a:xfrm>
          <a:prstGeom prst="rect">
            <a:avLst/>
          </a:prstGeom>
          <a:noFill/>
          <a:ln w="9525">
            <a:noFill/>
            <a:miter lim="800000"/>
            <a:headEnd/>
            <a:tailEnd/>
          </a:ln>
          <a:effectLst/>
        </p:spPr>
      </p:pic>
      <p:sp>
        <p:nvSpPr>
          <p:cNvPr id="17" name="矩形 16"/>
          <p:cNvSpPr/>
          <p:nvPr/>
        </p:nvSpPr>
        <p:spPr>
          <a:xfrm>
            <a:off x="6629400" y="1386185"/>
            <a:ext cx="1790700" cy="3139321"/>
          </a:xfrm>
          <a:prstGeom prst="rect">
            <a:avLst/>
          </a:prstGeom>
        </p:spPr>
        <p:txBody>
          <a:bodyPr wrap="square">
            <a:spAutoFit/>
          </a:bodyPr>
          <a:lstStyle/>
          <a:p>
            <a:pPr lvl="1">
              <a:buFont typeface="Wingdings" pitchFamily="2" charset="2"/>
              <a:buChar char="n"/>
            </a:pPr>
            <a:r>
              <a:rPr lang="zh-CN" altLang="en-US" smtClean="0">
                <a:solidFill>
                  <a:schemeClr val="accent2"/>
                </a:solidFill>
                <a:latin typeface="微软雅黑" pitchFamily="34" charset="-122"/>
                <a:ea typeface="微软雅黑" pitchFamily="34" charset="-122"/>
              </a:rPr>
              <a:t>初始化</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get</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put</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rehash</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remove</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size</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684604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JDK1.8</a:t>
            </a:r>
            <a:r>
              <a:rPr lang="zh-CN" altLang="en-US" sz="2667" smtClean="0">
                <a:solidFill>
                  <a:srgbClr val="1D69A3"/>
                </a:solidFill>
                <a:latin typeface="微软雅黑" pitchFamily="34" charset="-122"/>
                <a:ea typeface="微软雅黑" pitchFamily="34" charset="-122"/>
              </a:rPr>
              <a:t>中的</a:t>
            </a:r>
            <a:r>
              <a:rPr lang="en-US" altLang="zh-CN" sz="2667" smtClean="0">
                <a:solidFill>
                  <a:srgbClr val="1D69A3"/>
                </a:solidFill>
                <a:latin typeface="微软雅黑" pitchFamily="34" charset="-122"/>
                <a:ea typeface="微软雅黑" pitchFamily="34" charset="-122"/>
              </a:rPr>
              <a:t>ConcurrentHashMap</a:t>
            </a:r>
            <a:endParaRPr lang="zh-CN" altLang="en-US" sz="2667" smtClean="0">
              <a:solidFill>
                <a:srgbClr val="1D69A3"/>
              </a:solidFill>
              <a:latin typeface="微软雅黑" pitchFamily="34" charset="-122"/>
              <a:ea typeface="微软雅黑" pitchFamily="34" charset="-122"/>
            </a:endParaRPr>
          </a:p>
        </p:txBody>
      </p:sp>
      <p:pic>
        <p:nvPicPr>
          <p:cNvPr id="33795" name="Picture 3"/>
          <p:cNvPicPr>
            <a:picLocks noChangeAspect="1" noChangeArrowheads="1"/>
          </p:cNvPicPr>
          <p:nvPr/>
        </p:nvPicPr>
        <p:blipFill>
          <a:blip r:embed="rId4"/>
          <a:srcRect/>
          <a:stretch>
            <a:fillRect/>
          </a:stretch>
        </p:blipFill>
        <p:spPr bwMode="auto">
          <a:xfrm>
            <a:off x="460375" y="1052514"/>
            <a:ext cx="8969375" cy="3299934"/>
          </a:xfrm>
          <a:prstGeom prst="rect">
            <a:avLst/>
          </a:prstGeom>
          <a:noFill/>
          <a:ln w="9525">
            <a:noFill/>
            <a:miter lim="800000"/>
            <a:headEnd/>
            <a:tailEnd/>
          </a:ln>
          <a:effectLst/>
        </p:spPr>
      </p:pic>
      <p:sp>
        <p:nvSpPr>
          <p:cNvPr id="9" name="矩形 8"/>
          <p:cNvSpPr/>
          <p:nvPr/>
        </p:nvSpPr>
        <p:spPr>
          <a:xfrm>
            <a:off x="342899" y="4624685"/>
            <a:ext cx="3552826" cy="1477328"/>
          </a:xfrm>
          <a:prstGeom prst="rect">
            <a:avLst/>
          </a:prstGeom>
        </p:spPr>
        <p:txBody>
          <a:bodyPr wrap="square">
            <a:spAutoFit/>
          </a:bodyPr>
          <a:lstStyle/>
          <a:p>
            <a:pPr lvl="1">
              <a:buFont typeface="Wingdings" pitchFamily="2" charset="2"/>
              <a:buChar char="n"/>
            </a:pPr>
            <a:r>
              <a:rPr lang="zh-CN" altLang="en-US" smtClean="0">
                <a:solidFill>
                  <a:schemeClr val="accent2"/>
                </a:solidFill>
                <a:latin typeface="微软雅黑" pitchFamily="34" charset="-122"/>
                <a:ea typeface="微软雅黑" pitchFamily="34" charset="-122"/>
              </a:rPr>
              <a:t>核心数据结构和属性</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zh-CN" altLang="en-US" smtClean="0">
                <a:solidFill>
                  <a:schemeClr val="accent2"/>
                </a:solidFill>
                <a:latin typeface="微软雅黑" pitchFamily="34" charset="-122"/>
                <a:ea typeface="微软雅黑" pitchFamily="34" charset="-122"/>
              </a:rPr>
              <a:t>核心方法</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zh-CN" altLang="en-US" smtClean="0">
                <a:solidFill>
                  <a:schemeClr val="accent2"/>
                </a:solidFill>
                <a:latin typeface="微软雅黑" pitchFamily="34" charset="-122"/>
                <a:ea typeface="微软雅黑" pitchFamily="34" charset="-122"/>
              </a:rPr>
              <a:t>构造方法</a:t>
            </a:r>
            <a:endParaRPr lang="zh-CN" altLang="en-US"/>
          </a:p>
        </p:txBody>
      </p:sp>
      <p:sp>
        <p:nvSpPr>
          <p:cNvPr id="11" name="矩形 10"/>
          <p:cNvSpPr/>
          <p:nvPr/>
        </p:nvSpPr>
        <p:spPr>
          <a:xfrm>
            <a:off x="3619500" y="4650939"/>
            <a:ext cx="2400300" cy="1477328"/>
          </a:xfrm>
          <a:prstGeom prst="rect">
            <a:avLst/>
          </a:prstGeom>
        </p:spPr>
        <p:txBody>
          <a:bodyPr wrap="square">
            <a:spAutoFit/>
          </a:bodyPr>
          <a:lstStyle/>
          <a:p>
            <a:pPr lvl="1">
              <a:buFont typeface="Wingdings" pitchFamily="2" charset="2"/>
              <a:buChar char="n"/>
            </a:pPr>
            <a:r>
              <a:rPr lang="en-US" altLang="zh-CN" smtClean="0">
                <a:solidFill>
                  <a:schemeClr val="accent2"/>
                </a:solidFill>
                <a:latin typeface="微软雅黑" pitchFamily="34" charset="-122"/>
                <a:ea typeface="微软雅黑" pitchFamily="34" charset="-122"/>
              </a:rPr>
              <a:t>get</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put</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zh-CN" altLang="en-US" smtClean="0">
                <a:solidFill>
                  <a:schemeClr val="accent2"/>
                </a:solidFill>
                <a:latin typeface="微软雅黑" pitchFamily="34" charset="-122"/>
                <a:ea typeface="微软雅黑" pitchFamily="34" charset="-122"/>
              </a:rPr>
              <a:t>初始化</a:t>
            </a:r>
            <a:endParaRPr lang="zh-CN" altLang="en-US"/>
          </a:p>
        </p:txBody>
      </p:sp>
      <p:sp>
        <p:nvSpPr>
          <p:cNvPr id="12" name="矩形 11"/>
          <p:cNvSpPr/>
          <p:nvPr/>
        </p:nvSpPr>
        <p:spPr>
          <a:xfrm>
            <a:off x="5867400" y="4662785"/>
            <a:ext cx="2381250" cy="1477328"/>
          </a:xfrm>
          <a:prstGeom prst="rect">
            <a:avLst/>
          </a:prstGeom>
        </p:spPr>
        <p:txBody>
          <a:bodyPr wrap="square">
            <a:spAutoFit/>
          </a:bodyPr>
          <a:lstStyle/>
          <a:p>
            <a:pPr lvl="1">
              <a:buFont typeface="Wingdings" pitchFamily="2" charset="2"/>
              <a:buChar char="n"/>
            </a:pPr>
            <a:r>
              <a:rPr lang="en-US" altLang="zh-CN" smtClean="0">
                <a:solidFill>
                  <a:schemeClr val="accent2"/>
                </a:solidFill>
                <a:latin typeface="微软雅黑" pitchFamily="34" charset="-122"/>
                <a:ea typeface="微软雅黑" pitchFamily="34" charset="-122"/>
              </a:rPr>
              <a:t>remove</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transfer</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treeifyBin</a:t>
            </a:r>
            <a:endParaRPr lang="zh-CN" altLang="en-US">
              <a:solidFill>
                <a:schemeClr val="accent2"/>
              </a:solidFill>
              <a:latin typeface="微软雅黑" pitchFamily="34" charset="-122"/>
              <a:ea typeface="微软雅黑" pitchFamily="34" charset="-122"/>
            </a:endParaRPr>
          </a:p>
        </p:txBody>
      </p:sp>
      <p:sp>
        <p:nvSpPr>
          <p:cNvPr id="14" name="矩形 13"/>
          <p:cNvSpPr/>
          <p:nvPr/>
        </p:nvSpPr>
        <p:spPr>
          <a:xfrm>
            <a:off x="8229600" y="4710410"/>
            <a:ext cx="2381250" cy="369332"/>
          </a:xfrm>
          <a:prstGeom prst="rect">
            <a:avLst/>
          </a:prstGeom>
        </p:spPr>
        <p:txBody>
          <a:bodyPr wrap="square">
            <a:spAutoFit/>
          </a:bodyPr>
          <a:lstStyle/>
          <a:p>
            <a:pPr lvl="1">
              <a:buFont typeface="Wingdings" pitchFamily="2" charset="2"/>
              <a:buChar char="n"/>
            </a:pPr>
            <a:r>
              <a:rPr lang="en-US" altLang="zh-CN" smtClean="0">
                <a:solidFill>
                  <a:schemeClr val="accent2"/>
                </a:solidFill>
                <a:latin typeface="微软雅黑" pitchFamily="34" charset="-122"/>
                <a:ea typeface="微软雅黑" pitchFamily="34" charset="-122"/>
              </a:rPr>
              <a:t>size</a:t>
            </a:r>
            <a:endParaRPr lang="zh-CN" altLang="en-US">
              <a:solidFill>
                <a:schemeClr val="accent2"/>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684604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并发下的</a:t>
            </a:r>
            <a:r>
              <a:rPr lang="en-US" altLang="zh-CN" sz="2667" smtClean="0">
                <a:solidFill>
                  <a:srgbClr val="1D69A3"/>
                </a:solidFill>
                <a:latin typeface="微软雅黑" pitchFamily="34" charset="-122"/>
                <a:ea typeface="微软雅黑" pitchFamily="34" charset="-122"/>
              </a:rPr>
              <a:t>Map</a:t>
            </a:r>
            <a:r>
              <a:rPr lang="zh-CN" altLang="en-US" sz="2667" smtClean="0">
                <a:solidFill>
                  <a:srgbClr val="1D69A3"/>
                </a:solidFill>
                <a:latin typeface="微软雅黑" pitchFamily="34" charset="-122"/>
                <a:ea typeface="微软雅黑" pitchFamily="34" charset="-122"/>
              </a:rPr>
              <a:t>常见面试题汇总</a:t>
            </a:r>
          </a:p>
        </p:txBody>
      </p:sp>
      <p:sp>
        <p:nvSpPr>
          <p:cNvPr id="9" name="矩形 8"/>
          <p:cNvSpPr/>
          <p:nvPr/>
        </p:nvSpPr>
        <p:spPr>
          <a:xfrm>
            <a:off x="681763" y="1253609"/>
            <a:ext cx="10938737" cy="4524315"/>
          </a:xfrm>
          <a:prstGeom prst="rect">
            <a:avLst/>
          </a:prstGeom>
        </p:spPr>
        <p:txBody>
          <a:bodyPr wrap="square">
            <a:spAutoFit/>
          </a:bodyPr>
          <a:lstStyle/>
          <a:p>
            <a:r>
              <a:rPr lang="en-US" b="1" smtClean="0">
                <a:latin typeface="微软雅黑 Light" pitchFamily="34" charset="-122"/>
                <a:ea typeface="微软雅黑 Light" pitchFamily="34" charset="-122"/>
              </a:rPr>
              <a:t>HashMap </a:t>
            </a:r>
            <a:r>
              <a:rPr lang="zh-CN" altLang="en-US" b="1" smtClean="0">
                <a:latin typeface="微软雅黑 Light" pitchFamily="34" charset="-122"/>
                <a:ea typeface="微软雅黑 Light" pitchFamily="34" charset="-122"/>
              </a:rPr>
              <a:t>和 </a:t>
            </a:r>
            <a:r>
              <a:rPr lang="en-US" b="1" smtClean="0">
                <a:latin typeface="微软雅黑 Light" pitchFamily="34" charset="-122"/>
                <a:ea typeface="微软雅黑 Light" pitchFamily="34" charset="-122"/>
              </a:rPr>
              <a:t>HashTable </a:t>
            </a:r>
            <a:r>
              <a:rPr lang="zh-CN" altLang="en-US" b="1" smtClean="0">
                <a:latin typeface="微软雅黑 Light" pitchFamily="34" charset="-122"/>
                <a:ea typeface="微软雅黑 Light" pitchFamily="34" charset="-122"/>
              </a:rPr>
              <a:t>有什么区别？</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Java </a:t>
            </a:r>
            <a:r>
              <a:rPr lang="zh-CN" altLang="en-US" b="1" smtClean="0">
                <a:latin typeface="微软雅黑 Light" pitchFamily="34" charset="-122"/>
                <a:ea typeface="微软雅黑 Light" pitchFamily="34" charset="-122"/>
              </a:rPr>
              <a:t>中的另一个线程安全的与 </a:t>
            </a:r>
            <a:r>
              <a:rPr lang="en-US" altLang="zh-CN" b="1" smtClean="0">
                <a:latin typeface="微软雅黑 Light" pitchFamily="34" charset="-122"/>
                <a:ea typeface="微软雅黑 Light" pitchFamily="34" charset="-122"/>
              </a:rPr>
              <a:t>HashMap </a:t>
            </a:r>
            <a:r>
              <a:rPr lang="zh-CN" altLang="en-US" b="1" smtClean="0">
                <a:latin typeface="微软雅黑 Light" pitchFamily="34" charset="-122"/>
                <a:ea typeface="微软雅黑 Light" pitchFamily="34" charset="-122"/>
              </a:rPr>
              <a:t>极其类似的类是什么？同样是线程安全，它与 </a:t>
            </a:r>
            <a:r>
              <a:rPr lang="en-US" altLang="zh-CN" b="1" smtClean="0">
                <a:latin typeface="微软雅黑 Light" pitchFamily="34" charset="-122"/>
                <a:ea typeface="微软雅黑 Light" pitchFamily="34" charset="-122"/>
              </a:rPr>
              <a:t>HashTable </a:t>
            </a:r>
            <a:r>
              <a:rPr lang="zh-CN" altLang="en-US" b="1" smtClean="0">
                <a:latin typeface="微软雅黑 Light" pitchFamily="34" charset="-122"/>
                <a:ea typeface="微软雅黑 Light" pitchFamily="34" charset="-122"/>
              </a:rPr>
              <a:t>在线程同步上有什么不同？</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HashMap &amp; ConcurrentHashMap </a:t>
            </a:r>
            <a:r>
              <a:rPr lang="zh-CN" altLang="en-US" b="1" smtClean="0">
                <a:latin typeface="微软雅黑 Light" pitchFamily="34" charset="-122"/>
                <a:ea typeface="微软雅黑 Light" pitchFamily="34" charset="-122"/>
              </a:rPr>
              <a:t>的区别？</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zh-CN" altLang="en-US" b="1" smtClean="0">
                <a:latin typeface="微软雅黑 Light" pitchFamily="34" charset="-122"/>
                <a:ea typeface="微软雅黑 Light" pitchFamily="34" charset="-122"/>
              </a:rPr>
              <a:t>为什么 </a:t>
            </a:r>
            <a:r>
              <a:rPr lang="en-US" altLang="zh-CN" b="1" smtClean="0">
                <a:latin typeface="微软雅黑 Light" pitchFamily="34" charset="-122"/>
                <a:ea typeface="微软雅黑 Light" pitchFamily="34" charset="-122"/>
              </a:rPr>
              <a:t>ConcurrentHashMap </a:t>
            </a:r>
            <a:r>
              <a:rPr lang="zh-CN" altLang="en-US" b="1" smtClean="0">
                <a:latin typeface="微软雅黑 Light" pitchFamily="34" charset="-122"/>
                <a:ea typeface="微软雅黑 Light" pitchFamily="34" charset="-122"/>
              </a:rPr>
              <a:t>比 </a:t>
            </a:r>
            <a:r>
              <a:rPr lang="en-US" altLang="zh-CN" b="1" smtClean="0">
                <a:latin typeface="微软雅黑 Light" pitchFamily="34" charset="-122"/>
                <a:ea typeface="微软雅黑 Light" pitchFamily="34" charset="-122"/>
              </a:rPr>
              <a:t>HashTable </a:t>
            </a:r>
            <a:r>
              <a:rPr lang="zh-CN" altLang="en-US" b="1" smtClean="0">
                <a:latin typeface="微软雅黑 Light" pitchFamily="34" charset="-122"/>
                <a:ea typeface="微软雅黑 Light" pitchFamily="34" charset="-122"/>
              </a:rPr>
              <a:t>效率要高？</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ConcurrentHashMap </a:t>
            </a:r>
            <a:r>
              <a:rPr lang="zh-CN" altLang="en-US" b="1" smtClean="0">
                <a:latin typeface="微软雅黑 Light" pitchFamily="34" charset="-122"/>
                <a:ea typeface="微软雅黑 Light" pitchFamily="34" charset="-122"/>
              </a:rPr>
              <a:t>锁机制具体分析（</a:t>
            </a:r>
            <a:r>
              <a:rPr lang="en-US" altLang="zh-CN" b="1" smtClean="0">
                <a:latin typeface="微软雅黑 Light" pitchFamily="34" charset="-122"/>
                <a:ea typeface="微软雅黑 Light" pitchFamily="34" charset="-122"/>
              </a:rPr>
              <a:t>JDK 1.7 VS JDK 1.8</a:t>
            </a:r>
            <a:r>
              <a:rPr lang="zh-CN" altLang="en-US" b="1" smtClean="0">
                <a:latin typeface="微软雅黑 Light" pitchFamily="34" charset="-122"/>
                <a:ea typeface="微软雅黑 Light" pitchFamily="34" charset="-122"/>
              </a:rPr>
              <a:t>）？</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ConcurrentHashMap </a:t>
            </a:r>
            <a:r>
              <a:rPr lang="zh-CN" altLang="en-US" b="1" smtClean="0">
                <a:latin typeface="微软雅黑 Light" pitchFamily="34" charset="-122"/>
                <a:ea typeface="微软雅黑 Light" pitchFamily="34" charset="-122"/>
              </a:rPr>
              <a:t>在 </a:t>
            </a:r>
            <a:r>
              <a:rPr lang="en-US" altLang="zh-CN" b="1" smtClean="0">
                <a:latin typeface="微软雅黑 Light" pitchFamily="34" charset="-122"/>
                <a:ea typeface="微软雅黑 Light" pitchFamily="34" charset="-122"/>
              </a:rPr>
              <a:t>JDK 1.8 </a:t>
            </a:r>
            <a:r>
              <a:rPr lang="zh-CN" altLang="en-US" b="1" smtClean="0">
                <a:latin typeface="微软雅黑 Light" pitchFamily="34" charset="-122"/>
                <a:ea typeface="微软雅黑 Light" pitchFamily="34" charset="-122"/>
              </a:rPr>
              <a:t>中，为什么要使用内置锁 </a:t>
            </a:r>
            <a:r>
              <a:rPr lang="en-US" altLang="zh-CN" b="1" smtClean="0">
                <a:latin typeface="微软雅黑 Light" pitchFamily="34" charset="-122"/>
                <a:ea typeface="微软雅黑 Light" pitchFamily="34" charset="-122"/>
              </a:rPr>
              <a:t>synchronized </a:t>
            </a:r>
            <a:r>
              <a:rPr lang="zh-CN" altLang="en-US" b="1" smtClean="0">
                <a:latin typeface="微软雅黑 Light" pitchFamily="34" charset="-122"/>
                <a:ea typeface="微软雅黑 Light" pitchFamily="34" charset="-122"/>
              </a:rPr>
              <a:t>来代替重入锁 </a:t>
            </a:r>
            <a:r>
              <a:rPr lang="en-US" altLang="zh-CN" b="1" smtClean="0">
                <a:latin typeface="微软雅黑 Light" pitchFamily="34" charset="-122"/>
                <a:ea typeface="微软雅黑 Light" pitchFamily="34" charset="-122"/>
              </a:rPr>
              <a:t>ReentrantLock</a:t>
            </a:r>
            <a:r>
              <a:rPr lang="zh-CN" altLang="en-US" b="1" smtClean="0">
                <a:latin typeface="微软雅黑 Light" pitchFamily="34" charset="-122"/>
                <a:ea typeface="微软雅黑 Light" pitchFamily="34" charset="-122"/>
              </a:rPr>
              <a:t>？</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1.8</a:t>
            </a:r>
            <a:r>
              <a:rPr lang="zh-CN" altLang="en-US" b="1" smtClean="0">
                <a:latin typeface="微软雅黑 Light" pitchFamily="34" charset="-122"/>
                <a:ea typeface="微软雅黑 Light" pitchFamily="34" charset="-122"/>
              </a:rPr>
              <a:t>下</a:t>
            </a:r>
            <a:r>
              <a:rPr lang="en-US" altLang="zh-CN" b="1" smtClean="0">
                <a:latin typeface="微软雅黑 Light" pitchFamily="34" charset="-122"/>
                <a:ea typeface="微软雅黑 Light" pitchFamily="34" charset="-122"/>
              </a:rPr>
              <a:t>ConcurrentHashMap </a:t>
            </a:r>
            <a:r>
              <a:rPr lang="zh-CN" altLang="en-US" b="1" smtClean="0">
                <a:latin typeface="微软雅黑 Light" pitchFamily="34" charset="-122"/>
                <a:ea typeface="微软雅黑 Light" pitchFamily="34" charset="-122"/>
              </a:rPr>
              <a:t>简单介绍？</a:t>
            </a:r>
            <a:endParaRPr lang="en-US" altLang="zh-CN" b="1" smtClean="0">
              <a:latin typeface="微软雅黑 Light" pitchFamily="34" charset="-122"/>
              <a:ea typeface="微软雅黑 Light" pitchFamily="34" charset="-122"/>
            </a:endParaRPr>
          </a:p>
          <a:p>
            <a:endParaRPr lang="en-US" altLang="zh-CN" b="1" smtClean="0">
              <a:latin typeface="微软雅黑 Light" pitchFamily="34" charset="-122"/>
              <a:ea typeface="微软雅黑 Light" pitchFamily="34" charset="-122"/>
            </a:endParaRPr>
          </a:p>
          <a:p>
            <a:r>
              <a:rPr lang="en-US" altLang="zh-CN" b="1" smtClean="0">
                <a:latin typeface="微软雅黑 Light" pitchFamily="34" charset="-122"/>
                <a:ea typeface="微软雅黑 Light" pitchFamily="34" charset="-122"/>
              </a:rPr>
              <a:t>ConcurrentHashMap </a:t>
            </a:r>
            <a:r>
              <a:rPr lang="zh-CN" altLang="en-US" b="1" smtClean="0">
                <a:latin typeface="微软雅黑 Light" pitchFamily="34" charset="-122"/>
                <a:ea typeface="微软雅黑 Light" pitchFamily="34" charset="-122"/>
              </a:rPr>
              <a:t>的并发度是什么？</a:t>
            </a:r>
            <a:endParaRPr lang="zh-CN" altLang="en-US" b="1">
              <a:latin typeface="微软雅黑 Light" pitchFamily="34" charset="-122"/>
              <a:ea typeface="微软雅黑 Light"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更多的并发容器</a:t>
            </a:r>
          </a:p>
        </p:txBody>
      </p:sp>
      <p:sp>
        <p:nvSpPr>
          <p:cNvPr id="12" name="TextBox 11"/>
          <p:cNvSpPr txBox="1"/>
          <p:nvPr/>
        </p:nvSpPr>
        <p:spPr>
          <a:xfrm>
            <a:off x="870934" y="1203308"/>
            <a:ext cx="6689186" cy="1200329"/>
          </a:xfrm>
          <a:prstGeom prst="rect">
            <a:avLst/>
          </a:prstGeom>
          <a:noFill/>
        </p:spPr>
        <p:txBody>
          <a:bodyPr wrap="square" rtlCol="0">
            <a:spAutoFit/>
          </a:bodyPr>
          <a:lstStyle/>
          <a:p>
            <a:r>
              <a:rPr lang="en-US" altLang="zh-CN" smtClean="0">
                <a:solidFill>
                  <a:schemeClr val="accent2"/>
                </a:solidFill>
                <a:latin typeface="微软雅黑" pitchFamily="34" charset="-122"/>
                <a:ea typeface="微软雅黑" pitchFamily="34" charset="-122"/>
              </a:rPr>
              <a:t>ConcurrentSkipListMap  </a:t>
            </a:r>
            <a:r>
              <a:rPr lang="zh-CN" altLang="en-US" smtClean="0">
                <a:solidFill>
                  <a:schemeClr val="accent2"/>
                </a:solidFill>
                <a:latin typeface="微软雅黑" pitchFamily="34" charset="-122"/>
                <a:ea typeface="微软雅黑" pitchFamily="34" charset="-122"/>
              </a:rPr>
              <a:t>和 </a:t>
            </a:r>
            <a:r>
              <a:rPr lang="en-US" altLang="zh-CN" smtClean="0">
                <a:solidFill>
                  <a:schemeClr val="accent2"/>
                </a:solidFill>
                <a:latin typeface="微软雅黑" pitchFamily="34" charset="-122"/>
                <a:ea typeface="微软雅黑" pitchFamily="34" charset="-122"/>
              </a:rPr>
              <a:t>ConcurrentSkipListSet</a:t>
            </a:r>
          </a:p>
          <a:p>
            <a:endParaRPr lang="en-US" altLang="zh-CN" smtClean="0">
              <a:solidFill>
                <a:schemeClr val="accent2"/>
              </a:solidFill>
              <a:latin typeface="微软雅黑" pitchFamily="34" charset="-122"/>
              <a:ea typeface="微软雅黑" pitchFamily="34" charset="-122"/>
            </a:endParaRPr>
          </a:p>
          <a:p>
            <a:r>
              <a:rPr lang="zh-CN" altLang="en-US" smtClean="0">
                <a:solidFill>
                  <a:schemeClr val="accent2"/>
                </a:solidFill>
                <a:latin typeface="微软雅黑" pitchFamily="34" charset="-122"/>
                <a:ea typeface="微软雅黑" pitchFamily="34" charset="-122"/>
              </a:rPr>
              <a:t>了解什么是</a:t>
            </a:r>
            <a:r>
              <a:rPr lang="en-US" altLang="zh-CN" smtClean="0">
                <a:solidFill>
                  <a:schemeClr val="accent2"/>
                </a:solidFill>
                <a:latin typeface="微软雅黑" pitchFamily="34" charset="-122"/>
                <a:ea typeface="微软雅黑" pitchFamily="34" charset="-122"/>
              </a:rPr>
              <a:t>SkipList</a:t>
            </a:r>
            <a:r>
              <a:rPr lang="zh-CN" altLang="en-US" smtClean="0">
                <a:solidFill>
                  <a:schemeClr val="accent2"/>
                </a:solidFill>
                <a:latin typeface="微软雅黑" pitchFamily="34" charset="-122"/>
                <a:ea typeface="微软雅黑" pitchFamily="34" charset="-122"/>
              </a:rPr>
              <a:t>？</a:t>
            </a:r>
            <a:endParaRPr lang="en-US" altLang="zh-CN" smtClean="0">
              <a:solidFill>
                <a:schemeClr val="accent2"/>
              </a:solidFill>
              <a:latin typeface="+mj-ea"/>
            </a:endParaRPr>
          </a:p>
          <a:p>
            <a:endParaRPr lang="en-US" altLang="zh-CN" smtClean="0">
              <a:solidFill>
                <a:schemeClr val="accent2"/>
              </a:solidFill>
              <a:latin typeface="+mj-ea"/>
            </a:endParaRPr>
          </a:p>
        </p:txBody>
      </p:sp>
      <p:sp>
        <p:nvSpPr>
          <p:cNvPr id="14" name="TextBox 13"/>
          <p:cNvSpPr txBox="1"/>
          <p:nvPr/>
        </p:nvSpPr>
        <p:spPr>
          <a:xfrm>
            <a:off x="825320" y="4278313"/>
            <a:ext cx="6689186" cy="2031325"/>
          </a:xfrm>
          <a:prstGeom prst="rect">
            <a:avLst/>
          </a:prstGeom>
          <a:noFill/>
        </p:spPr>
        <p:txBody>
          <a:bodyPr wrap="square" rtlCol="0">
            <a:spAutoFit/>
          </a:bodyPr>
          <a:lstStyle/>
          <a:p>
            <a:r>
              <a:rPr lang="en-US" altLang="zh-CN" smtClean="0">
                <a:solidFill>
                  <a:schemeClr val="accent2"/>
                </a:solidFill>
                <a:latin typeface="微软雅黑" pitchFamily="34" charset="-122"/>
                <a:ea typeface="微软雅黑" pitchFamily="34" charset="-122"/>
              </a:rPr>
              <a:t>ConcurrentLinkedQueue  LinkedList</a:t>
            </a:r>
            <a:r>
              <a:rPr lang="zh-CN" altLang="en-US" smtClean="0">
                <a:solidFill>
                  <a:schemeClr val="accent2"/>
                </a:solidFill>
                <a:latin typeface="微软雅黑" pitchFamily="34" charset="-122"/>
                <a:ea typeface="微软雅黑" pitchFamily="34" charset="-122"/>
              </a:rPr>
              <a:t>的并发版本</a:t>
            </a:r>
            <a:endParaRPr lang="en-US" altLang="zh-CN" smtClean="0">
              <a:solidFill>
                <a:schemeClr val="accent2"/>
              </a:solidFill>
              <a:latin typeface="微软雅黑" pitchFamily="34" charset="-122"/>
              <a:ea typeface="微软雅黑" pitchFamily="34" charset="-122"/>
            </a:endParaRPr>
          </a:p>
          <a:p>
            <a:endParaRPr lang="en-US" altLang="zh-CN" smtClean="0">
              <a:solidFill>
                <a:schemeClr val="accent2"/>
              </a:solidFill>
              <a:latin typeface="微软雅黑" pitchFamily="34" charset="-122"/>
              <a:ea typeface="微软雅黑" pitchFamily="34" charset="-122"/>
            </a:endParaRPr>
          </a:p>
          <a:p>
            <a:r>
              <a:rPr lang="zh-CN" altLang="en-US" smtClean="0">
                <a:solidFill>
                  <a:schemeClr val="accent2"/>
                </a:solidFill>
                <a:latin typeface="微软雅黑" pitchFamily="34" charset="-122"/>
                <a:ea typeface="微软雅黑" pitchFamily="34" charset="-122"/>
              </a:rPr>
              <a:t>写时复制容器</a:t>
            </a:r>
            <a:endParaRPr lang="en-US" altLang="zh-CN" smtClean="0">
              <a:solidFill>
                <a:schemeClr val="accent2"/>
              </a:solidFill>
              <a:latin typeface="微软雅黑" pitchFamily="34" charset="-122"/>
              <a:ea typeface="微软雅黑" pitchFamily="34" charset="-122"/>
            </a:endParaRPr>
          </a:p>
          <a:p>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CopyOnWriteArrayList</a:t>
            </a:r>
          </a:p>
          <a:p>
            <a:pPr lvl="1">
              <a:buFont typeface="Wingdings" pitchFamily="2" charset="2"/>
              <a:buChar char="n"/>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n"/>
            </a:pPr>
            <a:r>
              <a:rPr lang="en-US" altLang="zh-CN" smtClean="0">
                <a:solidFill>
                  <a:schemeClr val="accent2"/>
                </a:solidFill>
                <a:latin typeface="微软雅黑" pitchFamily="34" charset="-122"/>
                <a:ea typeface="微软雅黑" pitchFamily="34" charset="-122"/>
              </a:rPr>
              <a:t>CopyOnWriteArraySet</a:t>
            </a:r>
            <a:endParaRPr lang="zh-CN" altLang="en-US">
              <a:solidFill>
                <a:schemeClr val="accent2"/>
              </a:solidFill>
              <a:latin typeface="微软雅黑" pitchFamily="34" charset="-122"/>
              <a:ea typeface="微软雅黑" pitchFamily="34" charset="-122"/>
            </a:endParaRPr>
          </a:p>
        </p:txBody>
      </p:sp>
      <p:pic>
        <p:nvPicPr>
          <p:cNvPr id="10244" name="Picture 4" descr="https://timgsa.baidu.com/timg?image&amp;quality=80&amp;size=b9999_10000&amp;sec=1523273010867&amp;di=0de570ab107f2d3d34f1ca60a9d432cd&amp;imgtype=0&amp;src=http%3A%2F%2Fwww.liuhaihua.cn%2Fwp-content%2Fuploads%2F2015%2F03%2FrIb2iu.jpg"/>
          <p:cNvPicPr>
            <a:picLocks noChangeAspect="1" noChangeArrowheads="1"/>
          </p:cNvPicPr>
          <p:nvPr/>
        </p:nvPicPr>
        <p:blipFill>
          <a:blip r:embed="rId4"/>
          <a:srcRect/>
          <a:stretch>
            <a:fillRect/>
          </a:stretch>
        </p:blipFill>
        <p:spPr bwMode="auto">
          <a:xfrm>
            <a:off x="3542241" y="1736196"/>
            <a:ext cx="6660091" cy="2471738"/>
          </a:xfrm>
          <a:prstGeom prst="rect">
            <a:avLst/>
          </a:prstGeom>
          <a:noFill/>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srcRect/>
          <a:stretch>
            <a:fillRect/>
          </a:stretch>
        </p:blipFill>
        <p:spPr bwMode="auto">
          <a:xfrm>
            <a:off x="401639" y="1771650"/>
            <a:ext cx="2785710" cy="3562350"/>
          </a:xfrm>
          <a:prstGeom prst="rect">
            <a:avLst/>
          </a:prstGeom>
          <a:noFill/>
          <a:ln w="9525">
            <a:noFill/>
            <a:miter lim="800000"/>
            <a:headEnd/>
            <a:tailEnd/>
          </a:ln>
          <a:effectLst/>
        </p:spPr>
      </p:pic>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阻塞队列</a:t>
            </a:r>
          </a:p>
        </p:txBody>
      </p:sp>
      <p:sp>
        <p:nvSpPr>
          <p:cNvPr id="12" name="矩形 11"/>
          <p:cNvSpPr/>
          <p:nvPr/>
        </p:nvSpPr>
        <p:spPr>
          <a:xfrm>
            <a:off x="3590924" y="1324313"/>
            <a:ext cx="7791451" cy="4524315"/>
          </a:xfrm>
          <a:prstGeom prst="rect">
            <a:avLst/>
          </a:prstGeom>
        </p:spPr>
        <p:txBody>
          <a:bodyPr wrap="square">
            <a:spAutoFit/>
          </a:bodyPr>
          <a:lstStyle/>
          <a:p>
            <a:pPr>
              <a:buFont typeface="Wingdings" pitchFamily="2" charset="2"/>
              <a:buChar char="n"/>
            </a:pPr>
            <a:r>
              <a:rPr lang="zh-CN" altLang="en-US" smtClean="0">
                <a:solidFill>
                  <a:schemeClr val="accent2"/>
                </a:solidFill>
                <a:latin typeface="微软雅黑" pitchFamily="34" charset="-122"/>
                <a:ea typeface="微软雅黑" pitchFamily="34" charset="-122"/>
              </a:rPr>
              <a:t>  什么是阻塞队列</a:t>
            </a:r>
            <a:endParaRPr lang="en-US" altLang="zh-CN" smtClean="0">
              <a:solidFill>
                <a:schemeClr val="accent2"/>
              </a:solidFill>
              <a:latin typeface="微软雅黑" pitchFamily="34" charset="-122"/>
              <a:ea typeface="微软雅黑" pitchFamily="34" charset="-122"/>
            </a:endParaRPr>
          </a:p>
          <a:p>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r>
              <a:rPr lang="zh-CN" altLang="en-US" smtClean="0">
                <a:solidFill>
                  <a:schemeClr val="accent2"/>
                </a:solidFill>
                <a:latin typeface="微软雅黑" pitchFamily="34" charset="-122"/>
                <a:ea typeface="微软雅黑" pitchFamily="34" charset="-122"/>
              </a:rPr>
              <a:t> 概念、生产者消费者模式</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r>
              <a:rPr lang="zh-CN" altLang="en-US" smtClean="0">
                <a:solidFill>
                  <a:schemeClr val="accent2"/>
                </a:solidFill>
                <a:latin typeface="微软雅黑" pitchFamily="34" charset="-122"/>
                <a:ea typeface="微软雅黑" pitchFamily="34" charset="-122"/>
              </a:rPr>
              <a:t> 常用方法</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r>
              <a:rPr lang="zh-CN" altLang="en-US" smtClean="0">
                <a:solidFill>
                  <a:schemeClr val="accent2"/>
                </a:solidFill>
                <a:latin typeface="微软雅黑" pitchFamily="34" charset="-122"/>
                <a:ea typeface="微软雅黑" pitchFamily="34" charset="-122"/>
              </a:rPr>
              <a:t> 常用阻塞队列</a:t>
            </a:r>
            <a:endParaRPr lang="en-US" altLang="zh-CN" smtClean="0">
              <a:solidFill>
                <a:schemeClr val="accent2"/>
              </a:solidFill>
              <a:latin typeface="微软雅黑" pitchFamily="34" charset="-122"/>
              <a:ea typeface="微软雅黑" pitchFamily="34" charset="-122"/>
            </a:endParaRPr>
          </a:p>
          <a:p>
            <a:pPr lvl="1">
              <a:buFont typeface="Wingdings" pitchFamily="2" charset="2"/>
              <a:buChar char="ü"/>
            </a:pPr>
            <a:endParaRPr lang="en-US" altLang="zh-CN" smtClean="0">
              <a:solidFill>
                <a:schemeClr val="accent2"/>
              </a:solidFill>
              <a:latin typeface="微软雅黑" pitchFamily="34" charset="-122"/>
              <a:ea typeface="微软雅黑" pitchFamily="34" charset="-122"/>
            </a:endParaRPr>
          </a:p>
          <a:p>
            <a:pPr lvl="2"/>
            <a:r>
              <a:rPr lang="en-US" altLang="zh-CN" smtClean="0"/>
              <a:t>·</a:t>
            </a:r>
            <a:r>
              <a:rPr lang="en-US" smtClean="0"/>
              <a:t>ArrayBlockingQueue</a:t>
            </a:r>
            <a:r>
              <a:rPr lang="zh-CN" altLang="en-US" smtClean="0"/>
              <a:t>：一个由数组结构组成的有界阻塞队列。</a:t>
            </a:r>
          </a:p>
          <a:p>
            <a:pPr lvl="2"/>
            <a:r>
              <a:rPr lang="en-US" altLang="zh-CN" smtClean="0"/>
              <a:t>·</a:t>
            </a:r>
            <a:r>
              <a:rPr lang="en-US" smtClean="0"/>
              <a:t>LinkedBlockingQueue</a:t>
            </a:r>
            <a:r>
              <a:rPr lang="zh-CN" altLang="en-US" smtClean="0"/>
              <a:t>：一个由链表结构组成的有界阻塞队列。</a:t>
            </a:r>
          </a:p>
          <a:p>
            <a:pPr lvl="2"/>
            <a:r>
              <a:rPr lang="en-US" altLang="zh-CN" smtClean="0"/>
              <a:t>·</a:t>
            </a:r>
            <a:r>
              <a:rPr lang="en-US" smtClean="0"/>
              <a:t>PriorityBlockingQueue</a:t>
            </a:r>
            <a:r>
              <a:rPr lang="zh-CN" altLang="en-US" smtClean="0"/>
              <a:t>：一个支持优先级排序的无界阻塞队列。</a:t>
            </a:r>
          </a:p>
          <a:p>
            <a:pPr lvl="2"/>
            <a:r>
              <a:rPr lang="en-US" altLang="zh-CN" smtClean="0"/>
              <a:t>·</a:t>
            </a:r>
            <a:r>
              <a:rPr lang="en-US" smtClean="0"/>
              <a:t>DelayQueue</a:t>
            </a:r>
            <a:r>
              <a:rPr lang="zh-CN" altLang="en-US" smtClean="0"/>
              <a:t>：一个使用优先级队列实现的无界阻塞队列。</a:t>
            </a:r>
          </a:p>
          <a:p>
            <a:pPr lvl="2"/>
            <a:r>
              <a:rPr lang="en-US" altLang="zh-CN" smtClean="0"/>
              <a:t>·</a:t>
            </a:r>
            <a:r>
              <a:rPr lang="en-US" smtClean="0"/>
              <a:t>SynchronousQueue</a:t>
            </a:r>
            <a:r>
              <a:rPr lang="zh-CN" altLang="en-US" smtClean="0"/>
              <a:t>：一个不存储元素的阻塞队列。</a:t>
            </a:r>
          </a:p>
          <a:p>
            <a:pPr lvl="2"/>
            <a:r>
              <a:rPr lang="en-US" altLang="zh-CN" smtClean="0"/>
              <a:t>·</a:t>
            </a:r>
            <a:r>
              <a:rPr lang="en-US" smtClean="0"/>
              <a:t>LinkedTransferQueue</a:t>
            </a:r>
            <a:r>
              <a:rPr lang="zh-CN" altLang="en-US" smtClean="0"/>
              <a:t>：一个由链表结构组成的无界阻塞队列。</a:t>
            </a:r>
          </a:p>
          <a:p>
            <a:pPr lvl="2"/>
            <a:r>
              <a:rPr lang="en-US" altLang="zh-CN" smtClean="0"/>
              <a:t>·</a:t>
            </a:r>
            <a:r>
              <a:rPr lang="en-US" smtClean="0"/>
              <a:t>LinkedBlockingDeque</a:t>
            </a:r>
            <a:r>
              <a:rPr lang="zh-CN" altLang="en-US" smtClean="0"/>
              <a:t>：一个由链表结构组成的双向阻塞队列。</a:t>
            </a:r>
          </a:p>
          <a:p>
            <a:pPr lvl="1">
              <a:buFont typeface="Wingdings" pitchFamily="2" charset="2"/>
              <a:buChar char="ü"/>
            </a:pPr>
            <a:endParaRPr lang="en-US" altLang="zh-CN" smtClean="0">
              <a:solidFill>
                <a:schemeClr val="accent2"/>
              </a:solidFill>
              <a:latin typeface="微软雅黑" pitchFamily="34" charset="-122"/>
              <a:ea typeface="微软雅黑" pitchFamily="34" charset="-122"/>
            </a:endParaRPr>
          </a:p>
        </p:txBody>
      </p:sp>
      <p:sp>
        <p:nvSpPr>
          <p:cNvPr id="14" name="矩形 13"/>
          <p:cNvSpPr/>
          <p:nvPr/>
        </p:nvSpPr>
        <p:spPr>
          <a:xfrm>
            <a:off x="3593321" y="5946258"/>
            <a:ext cx="2642070" cy="369332"/>
          </a:xfrm>
          <a:prstGeom prst="rect">
            <a:avLst/>
          </a:prstGeom>
        </p:spPr>
        <p:txBody>
          <a:bodyPr wrap="none">
            <a:spAutoFit/>
          </a:bodyPr>
          <a:lstStyle/>
          <a:p>
            <a:pPr>
              <a:buFont typeface="Wingdings" pitchFamily="2" charset="2"/>
              <a:buChar char="n"/>
            </a:pPr>
            <a:r>
              <a:rPr lang="zh-CN" altLang="en-US" smtClean="0">
                <a:solidFill>
                  <a:schemeClr val="accent2"/>
                </a:solidFill>
                <a:latin typeface="微软雅黑" pitchFamily="34" charset="-122"/>
                <a:ea typeface="微软雅黑" pitchFamily="34" charset="-122"/>
              </a:rPr>
              <a:t>   阻塞队列的实现原理</a:t>
            </a:r>
            <a:endParaRPr lang="zh-CN" altLang="en-US"/>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预备知识</a:t>
            </a:r>
            <a:r>
              <a:rPr lang="en-US" altLang="zh-CN" sz="2667" smtClean="0">
                <a:solidFill>
                  <a:srgbClr val="1D69A3"/>
                </a:solidFill>
                <a:latin typeface="微软雅黑" pitchFamily="34" charset="-122"/>
                <a:ea typeface="微软雅黑" pitchFamily="34" charset="-122"/>
              </a:rPr>
              <a:t>-Hash</a:t>
            </a:r>
            <a:endParaRPr lang="zh-CN" altLang="en-US" sz="2667" smtClean="0">
              <a:solidFill>
                <a:srgbClr val="1D69A3"/>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4"/>
          <a:srcRect/>
          <a:stretch>
            <a:fillRect/>
          </a:stretch>
        </p:blipFill>
        <p:spPr bwMode="auto">
          <a:xfrm>
            <a:off x="1660524" y="3221038"/>
            <a:ext cx="9217025" cy="3455152"/>
          </a:xfrm>
          <a:prstGeom prst="rect">
            <a:avLst/>
          </a:prstGeom>
          <a:noFill/>
          <a:ln w="9525">
            <a:noFill/>
            <a:miter lim="800000"/>
            <a:headEnd/>
            <a:tailEnd/>
          </a:ln>
          <a:effectLst/>
        </p:spPr>
      </p:pic>
      <p:sp>
        <p:nvSpPr>
          <p:cNvPr id="28" name="矩形 27"/>
          <p:cNvSpPr/>
          <p:nvPr/>
        </p:nvSpPr>
        <p:spPr>
          <a:xfrm>
            <a:off x="790575" y="1093738"/>
            <a:ext cx="10391775" cy="1477328"/>
          </a:xfrm>
          <a:prstGeom prst="rect">
            <a:avLst/>
          </a:prstGeom>
        </p:spPr>
        <p:txBody>
          <a:bodyPr wrap="square">
            <a:spAutoFit/>
          </a:bodyPr>
          <a:lstStyle/>
          <a:p>
            <a:r>
              <a:rPr lang="en-US" altLang="zh-CN" smtClean="0">
                <a:latin typeface="微软雅黑 Light" pitchFamily="34" charset="-122"/>
                <a:ea typeface="微软雅黑 Light" pitchFamily="34" charset="-122"/>
              </a:rPr>
              <a:t>Hash</a:t>
            </a:r>
            <a:r>
              <a:rPr lang="zh-CN" altLang="en-US" smtClean="0">
                <a:latin typeface="微软雅黑 Light" pitchFamily="34" charset="-122"/>
                <a:ea typeface="微软雅黑 Light" pitchFamily="34" charset="-122"/>
              </a:rPr>
              <a:t>，一般翻译做“散列”，也有直接音译为“哈希”的，就是把任意长度的输入（又叫做预映射</a:t>
            </a:r>
            <a:r>
              <a:rPr lang="en-US" altLang="zh-CN" smtClean="0">
                <a:latin typeface="微软雅黑 Light" pitchFamily="34" charset="-122"/>
                <a:ea typeface="微软雅黑 Light" pitchFamily="34" charset="-122"/>
              </a:rPr>
              <a:t>pre-image</a:t>
            </a:r>
            <a:r>
              <a:rPr lang="zh-CN" altLang="en-US" smtClean="0">
                <a:latin typeface="微软雅黑 Light" pitchFamily="34" charset="-122"/>
                <a:ea typeface="微软雅黑 Light" pitchFamily="34" charset="-122"/>
              </a:rPr>
              <a:t>）通过散列算法变换成固定长度的输出，该输出就是散列值。这种转换是一种压缩映射，也就是，散列值的空间通常远小于输入的空间，不同的输入可能会散列成相同的输出，所以不可能从散列值来确定唯一的输入值。简单的说就是一种将任意长度的消息压缩到某一固定长度的消息摘要的函数。常用</a:t>
            </a:r>
            <a:r>
              <a:rPr lang="en-US" altLang="zh-CN" smtClean="0">
                <a:latin typeface="微软雅黑 Light" pitchFamily="34" charset="-122"/>
                <a:ea typeface="微软雅黑 Light" pitchFamily="34" charset="-122"/>
              </a:rPr>
              <a:t>HASH</a:t>
            </a:r>
            <a:r>
              <a:rPr lang="zh-CN" altLang="en-US" smtClean="0">
                <a:latin typeface="微软雅黑 Light" pitchFamily="34" charset="-122"/>
                <a:ea typeface="微软雅黑 Light" pitchFamily="34" charset="-122"/>
              </a:rPr>
              <a:t>函数：直接取余法、乘法取整法、平方取中法。</a:t>
            </a:r>
            <a:endParaRPr lang="zh-CN" altLang="en-US">
              <a:latin typeface="微软雅黑 Light" pitchFamily="34" charset="-122"/>
              <a:ea typeface="微软雅黑 Light" pitchFamily="34" charset="-122"/>
            </a:endParaRPr>
          </a:p>
        </p:txBody>
      </p:sp>
      <p:sp>
        <p:nvSpPr>
          <p:cNvPr id="29" name="TextBox 42">
            <a:extLst>
              <a:ext uri="{FF2B5EF4-FFF2-40B4-BE49-F238E27FC236}">
                <a16:creationId xmlns:a16="http://schemas.microsoft.com/office/drawing/2014/main" xmlns="" id="{F7047716-5A3F-4511-ADC7-0B472F585EC6}"/>
              </a:ext>
            </a:extLst>
          </p:cNvPr>
          <p:cNvSpPr txBox="1"/>
          <p:nvPr/>
        </p:nvSpPr>
        <p:spPr>
          <a:xfrm>
            <a:off x="521457" y="2682213"/>
            <a:ext cx="3155194" cy="523220"/>
          </a:xfrm>
          <a:prstGeom prst="rect">
            <a:avLst/>
          </a:prstGeom>
          <a:noFill/>
        </p:spPr>
        <p:txBody>
          <a:bodyPr wrap="square" rtlCol="0">
            <a:spAutoFit/>
          </a:bodyPr>
          <a:lstStyle/>
          <a:p>
            <a:pPr>
              <a:spcBef>
                <a:spcPct val="20000"/>
              </a:spcBef>
              <a:buFont typeface="Wingdings" pitchFamily="2" charset="2"/>
              <a:buChar char="n"/>
              <a:defRPr/>
            </a:pPr>
            <a:r>
              <a:rPr lang="zh-CN" altLang="en-US" sz="2800" smtClean="0">
                <a:solidFill>
                  <a:schemeClr val="accent3">
                    <a:lumMod val="50000"/>
                  </a:schemeClr>
                </a:solidFill>
                <a:latin typeface="微软雅黑" panose="020B0503020204020204" pitchFamily="34" charset="-122"/>
                <a:ea typeface="微软雅黑" panose="020B0503020204020204" pitchFamily="34" charset="-122"/>
              </a:rPr>
              <a:t>   </a:t>
            </a:r>
            <a:r>
              <a:rPr lang="en-US" altLang="zh-CN" sz="2800" smtClean="0">
                <a:solidFill>
                  <a:schemeClr val="accent3">
                    <a:lumMod val="50000"/>
                  </a:schemeClr>
                </a:solidFill>
                <a:latin typeface="微软雅黑" panose="020B0503020204020204" pitchFamily="34" charset="-122"/>
                <a:ea typeface="微软雅黑" panose="020B0503020204020204" pitchFamily="34" charset="-122"/>
              </a:rPr>
              <a:t>Hash</a:t>
            </a:r>
            <a:r>
              <a:rPr lang="zh-CN" altLang="en-US" sz="2800" smtClean="0">
                <a:solidFill>
                  <a:schemeClr val="accent3">
                    <a:lumMod val="50000"/>
                  </a:schemeClr>
                </a:solidFill>
                <a:latin typeface="微软雅黑" panose="020B0503020204020204" pitchFamily="34" charset="-122"/>
                <a:ea typeface="微软雅黑" panose="020B0503020204020204" pitchFamily="34" charset="-122"/>
              </a:rPr>
              <a:t>冲突</a:t>
            </a:r>
            <a:endParaRPr lang="en-US" altLang="zh-CN" smtClean="0">
              <a:solidFill>
                <a:schemeClr val="accent3">
                  <a:lumMod val="50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26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预备知识</a:t>
            </a:r>
            <a:r>
              <a:rPr lang="en-US" altLang="zh-CN" sz="2667" smtClean="0">
                <a:solidFill>
                  <a:srgbClr val="1D69A3"/>
                </a:solidFill>
                <a:latin typeface="微软雅黑" pitchFamily="34" charset="-122"/>
                <a:ea typeface="微软雅黑" pitchFamily="34" charset="-122"/>
              </a:rPr>
              <a:t>-</a:t>
            </a:r>
            <a:r>
              <a:rPr lang="zh-CN" altLang="en-US" sz="2667" smtClean="0">
                <a:solidFill>
                  <a:srgbClr val="1D69A3"/>
                </a:solidFill>
                <a:latin typeface="微软雅黑" pitchFamily="34" charset="-122"/>
                <a:ea typeface="微软雅黑" pitchFamily="34" charset="-122"/>
              </a:rPr>
              <a:t>位运算</a:t>
            </a:r>
          </a:p>
        </p:txBody>
      </p:sp>
      <p:sp>
        <p:nvSpPr>
          <p:cNvPr id="14" name="TextBox 42">
            <a:extLst>
              <a:ext uri="{FF2B5EF4-FFF2-40B4-BE49-F238E27FC236}">
                <a16:creationId xmlns:a16="http://schemas.microsoft.com/office/drawing/2014/main" xmlns="" id="{F7047716-5A3F-4511-ADC7-0B472F585EC6}"/>
              </a:ext>
            </a:extLst>
          </p:cNvPr>
          <p:cNvSpPr txBox="1"/>
          <p:nvPr/>
        </p:nvSpPr>
        <p:spPr>
          <a:xfrm>
            <a:off x="740531" y="1062963"/>
            <a:ext cx="10132361" cy="523220"/>
          </a:xfrm>
          <a:prstGeom prst="rect">
            <a:avLst/>
          </a:prstGeom>
          <a:noFill/>
        </p:spPr>
        <p:txBody>
          <a:bodyPr wrap="square" rtlCol="0">
            <a:spAutoFit/>
          </a:bodyPr>
          <a:lstStyle/>
          <a:p>
            <a:pPr>
              <a:spcBef>
                <a:spcPct val="20000"/>
              </a:spcBef>
              <a:buFont typeface="Wingdings" pitchFamily="2" charset="2"/>
              <a:buChar char="n"/>
              <a:defRPr/>
            </a:pPr>
            <a:r>
              <a:rPr lang="zh-CN" altLang="en-US" sz="2800" smtClean="0">
                <a:solidFill>
                  <a:schemeClr val="accent2"/>
                </a:solidFill>
                <a:latin typeface="微软雅黑" panose="020B0503020204020204" pitchFamily="34" charset="-122"/>
                <a:ea typeface="微软雅黑" panose="020B0503020204020204" pitchFamily="34" charset="-122"/>
              </a:rPr>
              <a:t>   我们日常使用的是十进制，计算机中用二进制</a:t>
            </a:r>
            <a:endParaRPr lang="en-US" altLang="zh-CN" smtClean="0">
              <a:latin typeface="微软雅黑 Light" pitchFamily="34" charset="-122"/>
              <a:ea typeface="微软雅黑 Light" pitchFamily="34" charset="-122"/>
            </a:endParaRPr>
          </a:p>
        </p:txBody>
      </p:sp>
      <p:graphicFrame>
        <p:nvGraphicFramePr>
          <p:cNvPr id="17" name="表格 16"/>
          <p:cNvGraphicFramePr>
            <a:graphicFrameLocks noGrp="1"/>
          </p:cNvGraphicFramePr>
          <p:nvPr/>
        </p:nvGraphicFramePr>
        <p:xfrm>
          <a:off x="485778" y="5091641"/>
          <a:ext cx="11239496" cy="1112520"/>
        </p:xfrm>
        <a:graphic>
          <a:graphicData uri="http://schemas.openxmlformats.org/drawingml/2006/table">
            <a:tbl>
              <a:tblPr firstRow="1" bandRow="1">
                <a:tableStyleId>{5C22544A-7EE6-4342-B048-85BDC9FD1C3A}</a:tableStyleId>
              </a:tblPr>
              <a:tblGrid>
                <a:gridCol w="1404937"/>
                <a:gridCol w="1404937"/>
                <a:gridCol w="1404937"/>
                <a:gridCol w="1404937"/>
                <a:gridCol w="1404937"/>
                <a:gridCol w="1404937"/>
                <a:gridCol w="1404937"/>
                <a:gridCol w="1404937"/>
              </a:tblGrid>
              <a:tr h="370840">
                <a:tc>
                  <a:txBody>
                    <a:bodyPr/>
                    <a:lstStyle/>
                    <a:p>
                      <a:r>
                        <a:rPr lang="en-US" altLang="zh-CN" smtClean="0"/>
                        <a:t>7</a:t>
                      </a:r>
                      <a:endParaRPr lang="zh-CN" altLang="en-US"/>
                    </a:p>
                  </a:txBody>
                  <a:tcPr/>
                </a:tc>
                <a:tc>
                  <a:txBody>
                    <a:bodyPr/>
                    <a:lstStyle/>
                    <a:p>
                      <a:r>
                        <a:rPr lang="en-US" altLang="zh-CN" smtClean="0"/>
                        <a:t>6</a:t>
                      </a:r>
                      <a:endParaRPr lang="zh-CN" altLang="en-US"/>
                    </a:p>
                  </a:txBody>
                  <a:tcPr/>
                </a:tc>
                <a:tc>
                  <a:txBody>
                    <a:bodyPr/>
                    <a:lstStyle/>
                    <a:p>
                      <a:r>
                        <a:rPr lang="en-US" altLang="zh-CN" smtClean="0"/>
                        <a:t>5</a:t>
                      </a:r>
                      <a:endParaRPr lang="zh-CN" altLang="en-US"/>
                    </a:p>
                  </a:txBody>
                  <a:tcPr/>
                </a:tc>
                <a:tc>
                  <a:txBody>
                    <a:bodyPr/>
                    <a:lstStyle/>
                    <a:p>
                      <a:r>
                        <a:rPr lang="en-US" altLang="zh-CN" smtClean="0"/>
                        <a:t>4</a:t>
                      </a:r>
                      <a:endParaRPr lang="zh-CN" altLang="en-US"/>
                    </a:p>
                  </a:txBody>
                  <a:tcPr/>
                </a:tc>
                <a:tc>
                  <a:txBody>
                    <a:bodyPr/>
                    <a:lstStyle/>
                    <a:p>
                      <a:r>
                        <a:rPr lang="en-US" altLang="zh-CN" smtClean="0"/>
                        <a:t>3</a:t>
                      </a:r>
                      <a:endParaRPr lang="zh-CN" altLang="en-US"/>
                    </a:p>
                  </a:txBody>
                  <a:tcPr/>
                </a:tc>
                <a:tc>
                  <a:txBody>
                    <a:bodyPr/>
                    <a:lstStyle/>
                    <a:p>
                      <a:r>
                        <a:rPr lang="en-US" altLang="zh-CN" smtClean="0"/>
                        <a:t>2</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r>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r>
              <a:tr h="370840">
                <a:tc>
                  <a:txBody>
                    <a:bodyPr/>
                    <a:lstStyle/>
                    <a:p>
                      <a:pPr algn="ctr"/>
                      <a:r>
                        <a:rPr lang="en-US" altLang="zh-CN" smtClean="0"/>
                        <a:t>1*2</a:t>
                      </a:r>
                      <a:r>
                        <a:rPr lang="zh-CN" altLang="en-US" smtClean="0"/>
                        <a:t>的</a:t>
                      </a:r>
                      <a:r>
                        <a:rPr lang="en-US" altLang="zh-CN" smtClean="0"/>
                        <a:t>7</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1*2</a:t>
                      </a:r>
                      <a:r>
                        <a:rPr lang="zh-CN" altLang="en-US" smtClean="0"/>
                        <a:t>的</a:t>
                      </a:r>
                      <a:r>
                        <a:rPr lang="en-US" altLang="zh-CN" smtClean="0"/>
                        <a:t>6</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0*2</a:t>
                      </a:r>
                      <a:r>
                        <a:rPr lang="zh-CN" altLang="en-US" smtClean="0"/>
                        <a:t>的</a:t>
                      </a:r>
                      <a:r>
                        <a:rPr lang="en-US" altLang="zh-CN" smtClean="0"/>
                        <a:t>5</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1*2</a:t>
                      </a:r>
                      <a:r>
                        <a:rPr lang="zh-CN" altLang="en-US" smtClean="0"/>
                        <a:t>的</a:t>
                      </a:r>
                      <a:r>
                        <a:rPr lang="en-US" altLang="zh-CN" smtClean="0"/>
                        <a:t>4</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0*2</a:t>
                      </a:r>
                      <a:r>
                        <a:rPr lang="zh-CN" altLang="en-US" smtClean="0"/>
                        <a:t>的</a:t>
                      </a:r>
                      <a:r>
                        <a:rPr lang="en-US" altLang="zh-CN" smtClean="0"/>
                        <a:t>3</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0*2</a:t>
                      </a:r>
                      <a:r>
                        <a:rPr lang="zh-CN" altLang="en-US" smtClean="0"/>
                        <a:t>的</a:t>
                      </a:r>
                      <a:r>
                        <a:rPr lang="en-US" altLang="zh-CN" smtClean="0"/>
                        <a:t>2</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0*2</a:t>
                      </a:r>
                      <a:r>
                        <a:rPr lang="zh-CN" altLang="en-US" smtClean="0"/>
                        <a:t>的</a:t>
                      </a:r>
                      <a:r>
                        <a:rPr lang="en-US" altLang="zh-CN" smtClean="0"/>
                        <a:t>1</a:t>
                      </a:r>
                      <a:r>
                        <a:rPr lang="zh-CN" altLang="en-US" smtClean="0"/>
                        <a:t>次方</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0*2</a:t>
                      </a:r>
                      <a:r>
                        <a:rPr lang="zh-CN" altLang="en-US" smtClean="0"/>
                        <a:t>的</a:t>
                      </a:r>
                      <a:r>
                        <a:rPr lang="en-US" altLang="zh-CN" smtClean="0"/>
                        <a:t>0</a:t>
                      </a:r>
                      <a:r>
                        <a:rPr lang="zh-CN" altLang="en-US" smtClean="0"/>
                        <a:t>次方</a:t>
                      </a:r>
                      <a:endParaRPr lang="zh-CN" altLang="en-US"/>
                    </a:p>
                  </a:txBody>
                  <a:tcPr/>
                </a:tc>
              </a:tr>
            </a:tbl>
          </a:graphicData>
        </a:graphic>
      </p:graphicFrame>
      <p:sp>
        <p:nvSpPr>
          <p:cNvPr id="18" name="TextBox 17"/>
          <p:cNvSpPr txBox="1"/>
          <p:nvPr/>
        </p:nvSpPr>
        <p:spPr>
          <a:xfrm>
            <a:off x="1238250" y="1695450"/>
            <a:ext cx="2031325" cy="369332"/>
          </a:xfrm>
          <a:prstGeom prst="rect">
            <a:avLst/>
          </a:prstGeom>
          <a:noFill/>
        </p:spPr>
        <p:txBody>
          <a:bodyPr wrap="none" rtlCol="0">
            <a:spAutoFit/>
          </a:bodyPr>
          <a:lstStyle/>
          <a:p>
            <a:r>
              <a:rPr lang="zh-CN" altLang="en-US" b="1" smtClean="0"/>
              <a:t>十进制：逢十进一</a:t>
            </a:r>
            <a:endParaRPr lang="zh-CN" altLang="en-US" b="1"/>
          </a:p>
        </p:txBody>
      </p:sp>
      <p:sp>
        <p:nvSpPr>
          <p:cNvPr id="19" name="TextBox 18"/>
          <p:cNvSpPr txBox="1"/>
          <p:nvPr/>
        </p:nvSpPr>
        <p:spPr>
          <a:xfrm>
            <a:off x="3790950" y="1724025"/>
            <a:ext cx="3353803" cy="646331"/>
          </a:xfrm>
          <a:prstGeom prst="rect">
            <a:avLst/>
          </a:prstGeom>
          <a:noFill/>
        </p:spPr>
        <p:txBody>
          <a:bodyPr wrap="none" rtlCol="0">
            <a:spAutoFit/>
          </a:bodyPr>
          <a:lstStyle/>
          <a:p>
            <a:r>
              <a:rPr lang="en-US" altLang="zh-CN" smtClean="0"/>
              <a:t>208 = 2*100+0*10+8*1</a:t>
            </a:r>
          </a:p>
          <a:p>
            <a:r>
              <a:rPr lang="en-US" altLang="zh-CN" smtClean="0"/>
              <a:t>       = 2</a:t>
            </a:r>
            <a:r>
              <a:rPr lang="zh-CN" altLang="en-US" smtClean="0"/>
              <a:t>*</a:t>
            </a:r>
            <a:r>
              <a:rPr lang="en-US" altLang="zh-CN" smtClean="0"/>
              <a:t>10^2+0</a:t>
            </a:r>
            <a:r>
              <a:rPr lang="zh-CN" altLang="en-US" smtClean="0"/>
              <a:t>*</a:t>
            </a:r>
            <a:r>
              <a:rPr lang="en-US" altLang="zh-CN" smtClean="0"/>
              <a:t>10^1+8</a:t>
            </a:r>
            <a:r>
              <a:rPr lang="zh-CN" altLang="en-US" smtClean="0"/>
              <a:t>*</a:t>
            </a:r>
            <a:r>
              <a:rPr lang="en-US" altLang="zh-CN" smtClean="0"/>
              <a:t>10^0</a:t>
            </a:r>
            <a:endParaRPr lang="zh-CN" altLang="en-US"/>
          </a:p>
        </p:txBody>
      </p:sp>
      <p:graphicFrame>
        <p:nvGraphicFramePr>
          <p:cNvPr id="20" name="表格 19"/>
          <p:cNvGraphicFramePr>
            <a:graphicFrameLocks noGrp="1"/>
          </p:cNvGraphicFramePr>
          <p:nvPr/>
        </p:nvGraphicFramePr>
        <p:xfrm>
          <a:off x="1317625" y="2624666"/>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l"/>
                      <a:r>
                        <a:rPr lang="en-US" altLang="zh-CN" smtClean="0"/>
                        <a:t>2</a:t>
                      </a:r>
                      <a:endParaRPr lang="zh-CN" altLang="en-US"/>
                    </a:p>
                  </a:txBody>
                  <a:tcPr/>
                </a:tc>
                <a:tc>
                  <a:txBody>
                    <a:bodyPr/>
                    <a:lstStyle/>
                    <a:p>
                      <a:pPr algn="l"/>
                      <a:r>
                        <a:rPr lang="en-US" altLang="zh-CN" smtClean="0"/>
                        <a:t>1</a:t>
                      </a:r>
                      <a:endParaRPr lang="zh-CN" altLang="en-US"/>
                    </a:p>
                  </a:txBody>
                  <a:tcPr/>
                </a:tc>
                <a:tc>
                  <a:txBody>
                    <a:bodyPr/>
                    <a:lstStyle/>
                    <a:p>
                      <a:pPr algn="l"/>
                      <a:r>
                        <a:rPr lang="en-US" altLang="zh-CN" smtClean="0"/>
                        <a:t>0</a:t>
                      </a:r>
                      <a:endParaRPr lang="zh-CN" altLang="en-US"/>
                    </a:p>
                  </a:txBody>
                  <a:tcPr/>
                </a:tc>
              </a:tr>
              <a:tr h="370840">
                <a:tc>
                  <a:txBody>
                    <a:bodyPr/>
                    <a:lstStyle/>
                    <a:p>
                      <a:pPr algn="ctr"/>
                      <a:r>
                        <a:rPr lang="en-US" altLang="zh-CN" smtClean="0"/>
                        <a:t>2</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0</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t>8</a:t>
                      </a:r>
                      <a:endParaRPr lang="zh-CN" altLang="en-US"/>
                    </a:p>
                  </a:txBody>
                  <a:tcPr/>
                </a:tc>
              </a:tr>
              <a:tr h="370840">
                <a:tc>
                  <a:txBody>
                    <a:bodyPr/>
                    <a:lstStyle/>
                    <a:p>
                      <a:r>
                        <a:rPr lang="en-US" altLang="zh-CN" smtClean="0"/>
                        <a:t>2</a:t>
                      </a:r>
                      <a:r>
                        <a:rPr lang="zh-CN" altLang="en-US" smtClean="0"/>
                        <a:t>*</a:t>
                      </a:r>
                      <a:r>
                        <a:rPr lang="en-US" altLang="zh-CN" smtClean="0"/>
                        <a:t>10</a:t>
                      </a:r>
                      <a:r>
                        <a:rPr lang="zh-CN" altLang="en-US" smtClean="0"/>
                        <a:t>*</a:t>
                      </a:r>
                      <a:r>
                        <a:rPr lang="en-US" altLang="zh-CN" smtClean="0"/>
                        <a:t>10</a:t>
                      </a:r>
                      <a:r>
                        <a:rPr lang="zh-CN" altLang="en-US" smtClean="0"/>
                        <a:t>（</a:t>
                      </a:r>
                      <a:r>
                        <a:rPr lang="en-US" altLang="zh-CN" smtClean="0"/>
                        <a:t>10</a:t>
                      </a:r>
                      <a:r>
                        <a:rPr lang="zh-CN" altLang="en-US" smtClean="0"/>
                        <a:t>的</a:t>
                      </a:r>
                      <a:r>
                        <a:rPr lang="en-US" altLang="zh-CN" smtClean="0"/>
                        <a:t>2</a:t>
                      </a:r>
                      <a:r>
                        <a:rPr lang="zh-CN" altLang="en-US" smtClean="0"/>
                        <a:t>次方）</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0</a:t>
                      </a:r>
                      <a:r>
                        <a:rPr lang="zh-CN" altLang="en-US" smtClean="0"/>
                        <a:t>*</a:t>
                      </a:r>
                      <a:r>
                        <a:rPr lang="en-US" altLang="zh-CN" smtClean="0"/>
                        <a:t>10</a:t>
                      </a:r>
                      <a:r>
                        <a:rPr lang="zh-CN" altLang="en-US" smtClean="0"/>
                        <a:t>（</a:t>
                      </a:r>
                      <a:r>
                        <a:rPr lang="en-US" altLang="zh-CN" smtClean="0"/>
                        <a:t>10</a:t>
                      </a:r>
                      <a:r>
                        <a:rPr lang="zh-CN" altLang="en-US" smtClean="0"/>
                        <a:t>的</a:t>
                      </a:r>
                      <a:r>
                        <a:rPr lang="en-US" altLang="zh-CN" smtClean="0"/>
                        <a:t>1</a:t>
                      </a:r>
                      <a:r>
                        <a:rPr lang="zh-CN" altLang="en-US" smtClean="0"/>
                        <a:t>次方）</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8*1</a:t>
                      </a:r>
                      <a:r>
                        <a:rPr lang="zh-CN" altLang="en-US" smtClean="0"/>
                        <a:t>（</a:t>
                      </a:r>
                      <a:r>
                        <a:rPr lang="en-US" altLang="zh-CN" smtClean="0"/>
                        <a:t>10</a:t>
                      </a:r>
                      <a:r>
                        <a:rPr lang="zh-CN" altLang="en-US" smtClean="0"/>
                        <a:t>的</a:t>
                      </a:r>
                      <a:r>
                        <a:rPr lang="en-US" altLang="zh-CN" smtClean="0"/>
                        <a:t>0</a:t>
                      </a:r>
                      <a:r>
                        <a:rPr lang="zh-CN" altLang="en-US" smtClean="0"/>
                        <a:t>次方）</a:t>
                      </a:r>
                      <a:endParaRPr lang="zh-CN" altLang="en-US"/>
                    </a:p>
                  </a:txBody>
                  <a:tcPr/>
                </a:tc>
              </a:tr>
            </a:tbl>
          </a:graphicData>
        </a:graphic>
      </p:graphicFrame>
      <p:sp>
        <p:nvSpPr>
          <p:cNvPr id="21" name="TextBox 20"/>
          <p:cNvSpPr txBox="1"/>
          <p:nvPr/>
        </p:nvSpPr>
        <p:spPr>
          <a:xfrm>
            <a:off x="1333500" y="2276475"/>
            <a:ext cx="646331" cy="369332"/>
          </a:xfrm>
          <a:prstGeom prst="rect">
            <a:avLst/>
          </a:prstGeom>
          <a:noFill/>
        </p:spPr>
        <p:txBody>
          <a:bodyPr wrap="none" rtlCol="0">
            <a:spAutoFit/>
          </a:bodyPr>
          <a:lstStyle/>
          <a:p>
            <a:r>
              <a:rPr lang="zh-CN" altLang="en-US" smtClean="0">
                <a:solidFill>
                  <a:srgbClr val="C00000"/>
                </a:solidFill>
              </a:rPr>
              <a:t>高位</a:t>
            </a:r>
            <a:endParaRPr lang="zh-CN" altLang="en-US">
              <a:solidFill>
                <a:srgbClr val="C00000"/>
              </a:solidFill>
            </a:endParaRPr>
          </a:p>
        </p:txBody>
      </p:sp>
      <p:sp>
        <p:nvSpPr>
          <p:cNvPr id="22" name="TextBox 21"/>
          <p:cNvSpPr txBox="1"/>
          <p:nvPr/>
        </p:nvSpPr>
        <p:spPr>
          <a:xfrm>
            <a:off x="8696325" y="2209800"/>
            <a:ext cx="646331" cy="369332"/>
          </a:xfrm>
          <a:prstGeom prst="rect">
            <a:avLst/>
          </a:prstGeom>
          <a:noFill/>
        </p:spPr>
        <p:txBody>
          <a:bodyPr wrap="none" rtlCol="0">
            <a:spAutoFit/>
          </a:bodyPr>
          <a:lstStyle/>
          <a:p>
            <a:r>
              <a:rPr lang="zh-CN" altLang="en-US" smtClean="0">
                <a:solidFill>
                  <a:srgbClr val="C00000"/>
                </a:solidFill>
              </a:rPr>
              <a:t>低位</a:t>
            </a:r>
            <a:endParaRPr lang="zh-CN" altLang="en-US">
              <a:solidFill>
                <a:srgbClr val="C00000"/>
              </a:solidFill>
            </a:endParaRPr>
          </a:p>
        </p:txBody>
      </p:sp>
      <p:sp>
        <p:nvSpPr>
          <p:cNvPr id="23" name="TextBox 22"/>
          <p:cNvSpPr txBox="1"/>
          <p:nvPr/>
        </p:nvSpPr>
        <p:spPr>
          <a:xfrm>
            <a:off x="1228725" y="4095750"/>
            <a:ext cx="2031325" cy="369332"/>
          </a:xfrm>
          <a:prstGeom prst="rect">
            <a:avLst/>
          </a:prstGeom>
          <a:noFill/>
        </p:spPr>
        <p:txBody>
          <a:bodyPr wrap="none" rtlCol="0">
            <a:spAutoFit/>
          </a:bodyPr>
          <a:lstStyle/>
          <a:p>
            <a:r>
              <a:rPr lang="zh-CN" altLang="en-US" b="1" smtClean="0"/>
              <a:t>二进制：逢二进一</a:t>
            </a:r>
            <a:endParaRPr lang="zh-CN" altLang="en-US" b="1"/>
          </a:p>
        </p:txBody>
      </p:sp>
      <p:sp>
        <p:nvSpPr>
          <p:cNvPr id="24" name="TextBox 23"/>
          <p:cNvSpPr txBox="1"/>
          <p:nvPr/>
        </p:nvSpPr>
        <p:spPr>
          <a:xfrm>
            <a:off x="3781425" y="4124325"/>
            <a:ext cx="6943725" cy="646331"/>
          </a:xfrm>
          <a:prstGeom prst="rect">
            <a:avLst/>
          </a:prstGeom>
          <a:noFill/>
        </p:spPr>
        <p:txBody>
          <a:bodyPr wrap="square" rtlCol="0">
            <a:spAutoFit/>
          </a:bodyPr>
          <a:lstStyle/>
          <a:p>
            <a:r>
              <a:rPr lang="en-US" altLang="zh-CN" smtClean="0"/>
              <a:t>208 = 1*2^7+1*2^6+0*2^5+1*2^4+0*2^3+0*2^2+0*2^1+0*2^0</a:t>
            </a:r>
          </a:p>
          <a:p>
            <a:r>
              <a:rPr lang="en-US" altLang="zh-CN" smtClean="0"/>
              <a:t>       =  1*128+1*64+0*32+1*16+0*8+0*4+0*2+0*0</a:t>
            </a:r>
            <a:endParaRPr lang="zh-CN" altLang="en-US"/>
          </a:p>
        </p:txBody>
      </p:sp>
      <p:sp>
        <p:nvSpPr>
          <p:cNvPr id="25" name="TextBox 24"/>
          <p:cNvSpPr txBox="1"/>
          <p:nvPr/>
        </p:nvSpPr>
        <p:spPr>
          <a:xfrm>
            <a:off x="533400" y="4629150"/>
            <a:ext cx="646331" cy="369332"/>
          </a:xfrm>
          <a:prstGeom prst="rect">
            <a:avLst/>
          </a:prstGeom>
          <a:noFill/>
        </p:spPr>
        <p:txBody>
          <a:bodyPr wrap="none" rtlCol="0">
            <a:spAutoFit/>
          </a:bodyPr>
          <a:lstStyle/>
          <a:p>
            <a:r>
              <a:rPr lang="zh-CN" altLang="en-US" smtClean="0">
                <a:solidFill>
                  <a:srgbClr val="C00000"/>
                </a:solidFill>
              </a:rPr>
              <a:t>高位</a:t>
            </a:r>
            <a:endParaRPr lang="zh-CN" altLang="en-US">
              <a:solidFill>
                <a:srgbClr val="C00000"/>
              </a:solidFill>
            </a:endParaRPr>
          </a:p>
        </p:txBody>
      </p:sp>
      <p:sp>
        <p:nvSpPr>
          <p:cNvPr id="26" name="TextBox 25"/>
          <p:cNvSpPr txBox="1"/>
          <p:nvPr/>
        </p:nvSpPr>
        <p:spPr>
          <a:xfrm>
            <a:off x="10991850" y="4638675"/>
            <a:ext cx="646331" cy="369332"/>
          </a:xfrm>
          <a:prstGeom prst="rect">
            <a:avLst/>
          </a:prstGeom>
          <a:noFill/>
        </p:spPr>
        <p:txBody>
          <a:bodyPr wrap="none" rtlCol="0">
            <a:spAutoFit/>
          </a:bodyPr>
          <a:lstStyle/>
          <a:p>
            <a:r>
              <a:rPr lang="zh-CN" altLang="en-US" smtClean="0">
                <a:solidFill>
                  <a:srgbClr val="C00000"/>
                </a:solidFill>
              </a:rPr>
              <a:t>低位</a:t>
            </a:r>
            <a:endParaRPr lang="zh-CN" altLang="en-US">
              <a:solidFill>
                <a:srgbClr val="C00000"/>
              </a:solidFill>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19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598271"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Java</a:t>
            </a:r>
            <a:r>
              <a:rPr lang="zh-CN" altLang="en-US" sz="2667" smtClean="0">
                <a:solidFill>
                  <a:srgbClr val="1D69A3"/>
                </a:solidFill>
                <a:latin typeface="微软雅黑" pitchFamily="34" charset="-122"/>
                <a:ea typeface="微软雅黑" pitchFamily="34" charset="-122"/>
              </a:rPr>
              <a:t>位运算中一些常用运算</a:t>
            </a:r>
          </a:p>
        </p:txBody>
      </p:sp>
      <p:grpSp>
        <p:nvGrpSpPr>
          <p:cNvPr id="2"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8678" name="AutoShape 6" descr="http://img4.imgtn.bdimg.com/it/u=582942229,271593610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80" name="AutoShape 8" descr="http://img4.imgtn.bdimg.com/it/u=582942229,271593610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2"/>
          <p:cNvSpPr>
            <a:spLocks noChangeArrowheads="1"/>
          </p:cNvSpPr>
          <p:nvPr/>
        </p:nvSpPr>
        <p:spPr bwMode="auto">
          <a:xfrm>
            <a:off x="718207" y="1151871"/>
            <a:ext cx="682136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285750" indent="-285750">
              <a:spcBef>
                <a:spcPct val="20000"/>
              </a:spcBef>
              <a:buChar char="–"/>
              <a:defRPr sz="2800">
                <a:solidFill>
                  <a:schemeClr val="tx1"/>
                </a:solidFill>
                <a:latin typeface="Arial" pitchFamily="34" charset="0"/>
                <a:ea typeface="宋体" pitchFamily="2" charset="-122"/>
              </a:defRPr>
            </a:lvl2pPr>
            <a:lvl3pPr marL="6858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位与 </a:t>
            </a:r>
            <a:r>
              <a:rPr lang="en-US" altLang="zh-CN" sz="1800" smtClean="0">
                <a:latin typeface="微软雅黑" pitchFamily="34" charset="-122"/>
                <a:ea typeface="微软雅黑" pitchFamily="34" charset="-122"/>
              </a:rPr>
              <a:t>&amp; (1&amp;1=1 0&amp;0=0 1&amp;0=0)</a:t>
            </a:r>
            <a:endParaRPr lang="en-US" altLang="zh-CN" sz="2000" b="1" smtClean="0"/>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位或  </a:t>
            </a:r>
            <a:r>
              <a:rPr lang="en-US" altLang="zh-CN" sz="1800" smtClean="0">
                <a:latin typeface="微软雅黑" pitchFamily="34" charset="-122"/>
                <a:ea typeface="微软雅黑" pitchFamily="34" charset="-122"/>
              </a:rPr>
              <a:t>|  (1|1=1 0|0=0 1|0=1)</a:t>
            </a: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位非  </a:t>
            </a:r>
            <a:r>
              <a:rPr lang="en-US" altLang="zh-CN" sz="1800" smtClean="0">
                <a:latin typeface="微软雅黑" pitchFamily="34" charset="-122"/>
                <a:ea typeface="微软雅黑" pitchFamily="34" charset="-122"/>
              </a:rPr>
              <a:t>~(~1=0  ~0=1)</a:t>
            </a: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位异或 </a:t>
            </a:r>
            <a:r>
              <a:rPr lang="en-US" altLang="zh-CN" sz="1800" smtClean="0">
                <a:latin typeface="微软雅黑" pitchFamily="34" charset="-122"/>
                <a:ea typeface="微软雅黑" pitchFamily="34" charset="-122"/>
              </a:rPr>
              <a:t>^ (1^1=0 1^0=1  0^0=0)</a:t>
            </a: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有符号右移</a:t>
            </a:r>
            <a:r>
              <a:rPr lang="en-US" altLang="zh-CN" sz="1800" smtClean="0">
                <a:latin typeface="微软雅黑" pitchFamily="34" charset="-122"/>
                <a:ea typeface="微软雅黑" pitchFamily="34" charset="-122"/>
              </a:rPr>
              <a:t>&gt;&gt;(</a:t>
            </a:r>
            <a:r>
              <a:rPr lang="zh-CN" altLang="en-US" sz="1800" smtClean="0">
                <a:latin typeface="微软雅黑" pitchFamily="34" charset="-122"/>
                <a:ea typeface="微软雅黑" pitchFamily="34" charset="-122"/>
              </a:rPr>
              <a:t>若正数</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高位补</a:t>
            </a:r>
            <a:r>
              <a:rPr lang="en-US" altLang="zh-CN" sz="1800" smtClean="0">
                <a:latin typeface="微软雅黑" pitchFamily="34" charset="-122"/>
                <a:ea typeface="微软雅黑" pitchFamily="34" charset="-122"/>
              </a:rPr>
              <a:t>0,</a:t>
            </a:r>
            <a:r>
              <a:rPr lang="zh-CN" altLang="en-US" sz="1800" smtClean="0">
                <a:latin typeface="微软雅黑" pitchFamily="34" charset="-122"/>
                <a:ea typeface="微软雅黑" pitchFamily="34" charset="-122"/>
              </a:rPr>
              <a:t>负数</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高位补</a:t>
            </a:r>
            <a:r>
              <a:rPr lang="en-US" altLang="zh-CN" sz="1800" smtClean="0">
                <a:latin typeface="微软雅黑" pitchFamily="34" charset="-122"/>
                <a:ea typeface="微软雅黑" pitchFamily="34" charset="-122"/>
              </a:rPr>
              <a:t>1)</a:t>
            </a: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有符号左移</a:t>
            </a:r>
            <a:r>
              <a:rPr lang="en-US" altLang="zh-CN" sz="1800" smtClean="0">
                <a:latin typeface="微软雅黑" pitchFamily="34" charset="-122"/>
                <a:ea typeface="微软雅黑" pitchFamily="34" charset="-122"/>
              </a:rPr>
              <a:t>&lt;&lt;</a:t>
            </a: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无符号右移</a:t>
            </a:r>
            <a:r>
              <a:rPr lang="en-US" altLang="zh-CN" sz="1800" smtClean="0">
                <a:latin typeface="微软雅黑" pitchFamily="34" charset="-122"/>
                <a:ea typeface="微软雅黑" pitchFamily="34" charset="-122"/>
              </a:rPr>
              <a:t>&gt;&gt;&gt;(</a:t>
            </a:r>
            <a:r>
              <a:rPr lang="zh-CN" altLang="en-US" sz="1800" smtClean="0">
                <a:latin typeface="微软雅黑" pitchFamily="34" charset="-122"/>
                <a:ea typeface="微软雅黑" pitchFamily="34" charset="-122"/>
              </a:rPr>
              <a:t>不论正负</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高位均补</a:t>
            </a:r>
            <a:r>
              <a:rPr lang="en-US" altLang="zh-CN" sz="1800" smtClean="0">
                <a:latin typeface="微软雅黑" pitchFamily="34" charset="-122"/>
                <a:ea typeface="微软雅黑" pitchFamily="34" charset="-122"/>
              </a:rPr>
              <a:t>0)</a:t>
            </a:r>
          </a:p>
        </p:txBody>
      </p:sp>
      <p:graphicFrame>
        <p:nvGraphicFramePr>
          <p:cNvPr id="12" name="表格 11"/>
          <p:cNvGraphicFramePr>
            <a:graphicFrameLocks noGrp="1"/>
          </p:cNvGraphicFramePr>
          <p:nvPr/>
        </p:nvGraphicFramePr>
        <p:xfrm>
          <a:off x="7153266" y="1910291"/>
          <a:ext cx="3743328" cy="741680"/>
        </p:xfrm>
        <a:graphic>
          <a:graphicData uri="http://schemas.openxmlformats.org/drawingml/2006/table">
            <a:tbl>
              <a:tblPr firstRow="1" bandRow="1">
                <a:tableStyleId>{5C22544A-7EE6-4342-B048-85BDC9FD1C3A}</a:tableStyleId>
              </a:tblPr>
              <a:tblGrid>
                <a:gridCol w="623888"/>
                <a:gridCol w="623888"/>
                <a:gridCol w="623888"/>
                <a:gridCol w="623888"/>
                <a:gridCol w="623888"/>
                <a:gridCol w="623888"/>
              </a:tblGrid>
              <a:tr h="370840">
                <a:tc>
                  <a:txBody>
                    <a:bodyPr/>
                    <a:lstStyle/>
                    <a:p>
                      <a:r>
                        <a:rPr lang="en-US" altLang="zh-CN" smtClean="0"/>
                        <a:t>.</a:t>
                      </a:r>
                      <a:endParaRPr lang="zh-CN" altLang="en-US"/>
                    </a:p>
                  </a:txBody>
                  <a:tcPr/>
                </a:tc>
                <a:tc>
                  <a:txBody>
                    <a:bodyPr/>
                    <a:lstStyle/>
                    <a:p>
                      <a:r>
                        <a:rPr lang="en-US" altLang="zh-CN" smtClean="0"/>
                        <a:t>4</a:t>
                      </a:r>
                      <a:endParaRPr lang="zh-CN" altLang="en-US"/>
                    </a:p>
                  </a:txBody>
                  <a:tcPr/>
                </a:tc>
                <a:tc>
                  <a:txBody>
                    <a:bodyPr/>
                    <a:lstStyle/>
                    <a:p>
                      <a:r>
                        <a:rPr lang="en-US" altLang="zh-CN" smtClean="0"/>
                        <a:t>3</a:t>
                      </a:r>
                      <a:endParaRPr lang="zh-CN" altLang="en-US"/>
                    </a:p>
                  </a:txBody>
                  <a:tcPr/>
                </a:tc>
                <a:tc>
                  <a:txBody>
                    <a:bodyPr/>
                    <a:lstStyle/>
                    <a:p>
                      <a:r>
                        <a:rPr lang="en-US" altLang="zh-CN" smtClean="0"/>
                        <a:t>2</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graphicFrame>
        <p:nvGraphicFramePr>
          <p:cNvPr id="13" name="表格 12"/>
          <p:cNvGraphicFramePr>
            <a:graphicFrameLocks noGrp="1"/>
          </p:cNvGraphicFramePr>
          <p:nvPr/>
        </p:nvGraphicFramePr>
        <p:xfrm>
          <a:off x="7162791" y="3300941"/>
          <a:ext cx="3743328" cy="741680"/>
        </p:xfrm>
        <a:graphic>
          <a:graphicData uri="http://schemas.openxmlformats.org/drawingml/2006/table">
            <a:tbl>
              <a:tblPr firstRow="1" bandRow="1">
                <a:tableStyleId>{5C22544A-7EE6-4342-B048-85BDC9FD1C3A}</a:tableStyleId>
              </a:tblPr>
              <a:tblGrid>
                <a:gridCol w="623888"/>
                <a:gridCol w="623888"/>
                <a:gridCol w="623888"/>
                <a:gridCol w="623888"/>
                <a:gridCol w="623888"/>
                <a:gridCol w="623888"/>
              </a:tblGrid>
              <a:tr h="370840">
                <a:tc>
                  <a:txBody>
                    <a:bodyPr/>
                    <a:lstStyle/>
                    <a:p>
                      <a:r>
                        <a:rPr lang="en-US" altLang="zh-CN" smtClean="0"/>
                        <a:t>.</a:t>
                      </a:r>
                      <a:endParaRPr lang="zh-CN" altLang="en-US"/>
                    </a:p>
                  </a:txBody>
                  <a:tcPr/>
                </a:tc>
                <a:tc>
                  <a:txBody>
                    <a:bodyPr/>
                    <a:lstStyle/>
                    <a:p>
                      <a:r>
                        <a:rPr lang="en-US" altLang="zh-CN" smtClean="0"/>
                        <a:t>4</a:t>
                      </a:r>
                      <a:endParaRPr lang="zh-CN" altLang="en-US"/>
                    </a:p>
                  </a:txBody>
                  <a:tcPr/>
                </a:tc>
                <a:tc>
                  <a:txBody>
                    <a:bodyPr/>
                    <a:lstStyle/>
                    <a:p>
                      <a:r>
                        <a:rPr lang="en-US" altLang="zh-CN" smtClean="0"/>
                        <a:t>3</a:t>
                      </a:r>
                      <a:endParaRPr lang="zh-CN" altLang="en-US"/>
                    </a:p>
                  </a:txBody>
                  <a:tcPr/>
                </a:tc>
                <a:tc>
                  <a:txBody>
                    <a:bodyPr/>
                    <a:lstStyle/>
                    <a:p>
                      <a:r>
                        <a:rPr lang="en-US" altLang="zh-CN" smtClean="0"/>
                        <a:t>2</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cxnSp>
        <p:nvCxnSpPr>
          <p:cNvPr id="21" name="直接箭头连接符 20"/>
          <p:cNvCxnSpPr/>
          <p:nvPr/>
        </p:nvCxnSpPr>
        <p:spPr>
          <a:xfrm rot="5400000">
            <a:off x="10334625" y="3000375"/>
            <a:ext cx="40005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9134475" y="3000375"/>
            <a:ext cx="40005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28133" y="5405735"/>
            <a:ext cx="9000067" cy="646331"/>
          </a:xfrm>
          <a:prstGeom prst="rect">
            <a:avLst/>
          </a:prstGeom>
        </p:spPr>
        <p:txBody>
          <a:bodyPr wrap="square">
            <a:spAutoFit/>
          </a:bodyPr>
          <a:lstStyle/>
          <a:p>
            <a:r>
              <a:rPr lang="zh-CN" altLang="en-US" smtClean="0"/>
              <a:t>有趣的取模性质：取模</a:t>
            </a:r>
            <a:r>
              <a:rPr lang="en-US" smtClean="0"/>
              <a:t>a % (2^n) </a:t>
            </a:r>
            <a:r>
              <a:rPr lang="zh-CN" altLang="en-US" smtClean="0"/>
              <a:t>等价于</a:t>
            </a:r>
            <a:r>
              <a:rPr lang="en-US" smtClean="0"/>
              <a:t> a &amp; (2^n - 1)</a:t>
            </a:r>
            <a:r>
              <a:rPr lang="zh-CN" altLang="en-US" smtClean="0"/>
              <a:t>，所以在</a:t>
            </a:r>
            <a:r>
              <a:rPr lang="en-US" smtClean="0"/>
              <a:t>map</a:t>
            </a:r>
            <a:r>
              <a:rPr lang="zh-CN" altLang="en-US" smtClean="0"/>
              <a:t>里的数组个数一定是</a:t>
            </a:r>
            <a:r>
              <a:rPr lang="en-US" smtClean="0"/>
              <a:t>2</a:t>
            </a:r>
            <a:r>
              <a:rPr lang="zh-CN" altLang="en-US" smtClean="0"/>
              <a:t>的乘方数，计算</a:t>
            </a:r>
            <a:r>
              <a:rPr lang="en-US" smtClean="0"/>
              <a:t>key</a:t>
            </a:r>
            <a:r>
              <a:rPr lang="zh-CN" altLang="en-US" smtClean="0"/>
              <a:t>值在哪个元素中的时候，就用位运算来快速定位。</a:t>
            </a:r>
            <a:endParaRPr lang="zh-CN" altLang="en-US"/>
          </a:p>
        </p:txBody>
      </p:sp>
    </p:spTree>
    <p:extLst>
      <p:ext uri="{BB962C8B-B14F-4D97-AF65-F5344CB8AC3E}">
        <p14:creationId xmlns="" xmlns:p14="http://schemas.microsoft.com/office/powerpoint/2010/main" val="222441297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to="" calcmode="lin" valueType="num">
                                      <p:cBhvr>
                                        <p:cTn id="13"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598271" cy="410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位运算运用场景</a:t>
            </a:r>
          </a:p>
        </p:txBody>
      </p:sp>
      <p:grpSp>
        <p:nvGrpSpPr>
          <p:cNvPr id="2"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8678" name="AutoShape 6" descr="http://img4.imgtn.bdimg.com/it/u=582942229,271593610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80" name="AutoShape 8" descr="http://img4.imgtn.bdimg.com/it/u=582942229,271593610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 name="矩形 14"/>
          <p:cNvSpPr/>
          <p:nvPr/>
        </p:nvSpPr>
        <p:spPr>
          <a:xfrm>
            <a:off x="737591" y="989025"/>
            <a:ext cx="3775393" cy="523220"/>
          </a:xfrm>
          <a:prstGeom prst="rect">
            <a:avLst/>
          </a:prstGeom>
        </p:spPr>
        <p:txBody>
          <a:bodyPr wrap="none">
            <a:spAutoFit/>
          </a:bodyPr>
          <a:lstStyle/>
          <a:p>
            <a:pPr algn="ctr"/>
            <a:r>
              <a:rPr lang="zh-CN" altLang="en-US" sz="2800" smtClean="0">
                <a:solidFill>
                  <a:schemeClr val="accent2"/>
                </a:solidFill>
                <a:latin typeface="微软雅黑 Light" pitchFamily="34" charset="-122"/>
                <a:ea typeface="微软雅黑 Light" pitchFamily="34" charset="-122"/>
              </a:rPr>
              <a:t>哪里可以用到位运算？</a:t>
            </a:r>
            <a:endParaRPr lang="zh-CN" altLang="en-US" sz="2800">
              <a:solidFill>
                <a:schemeClr val="accent2"/>
              </a:solidFill>
              <a:latin typeface="微软雅黑 Light" pitchFamily="34" charset="-122"/>
              <a:ea typeface="微软雅黑 Light" pitchFamily="34" charset="-122"/>
            </a:endParaRPr>
          </a:p>
        </p:txBody>
      </p:sp>
      <p:sp>
        <p:nvSpPr>
          <p:cNvPr id="16" name="矩形 2"/>
          <p:cNvSpPr>
            <a:spLocks noChangeArrowheads="1"/>
          </p:cNvSpPr>
          <p:nvPr/>
        </p:nvSpPr>
        <p:spPr bwMode="auto">
          <a:xfrm>
            <a:off x="833566" y="1449262"/>
            <a:ext cx="682136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285750" indent="-285750">
              <a:spcBef>
                <a:spcPct val="20000"/>
              </a:spcBef>
              <a:buChar char="–"/>
              <a:defRPr sz="2800">
                <a:solidFill>
                  <a:schemeClr val="tx1"/>
                </a:solidFill>
                <a:latin typeface="Arial" pitchFamily="34" charset="0"/>
                <a:ea typeface="宋体" pitchFamily="2" charset="-122"/>
              </a:defRPr>
            </a:lvl2pPr>
            <a:lvl3pPr marL="6858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1">
              <a:lnSpc>
                <a:spcPct val="200000"/>
              </a:lnSpc>
              <a:spcBef>
                <a:spcPct val="0"/>
              </a:spcBef>
              <a:buClr>
                <a:srgbClr val="FFC000"/>
              </a:buClr>
              <a:buFont typeface="Wingdings" pitchFamily="2" charset="2"/>
              <a:buChar char="n"/>
            </a:pPr>
            <a:r>
              <a:rPr lang="en-US" altLang="zh-CN" sz="1800" smtClean="0">
                <a:latin typeface="微软雅黑" pitchFamily="34" charset="-122"/>
                <a:ea typeface="微软雅黑" pitchFamily="34" charset="-122"/>
              </a:rPr>
              <a:t>Java</a:t>
            </a:r>
            <a:r>
              <a:rPr lang="zh-CN" altLang="en-US" sz="1800" smtClean="0">
                <a:latin typeface="微软雅黑" pitchFamily="34" charset="-122"/>
                <a:ea typeface="微软雅黑" pitchFamily="34" charset="-122"/>
              </a:rPr>
              <a:t>中的类修饰符、成员变量修饰符、方法修饰符</a:t>
            </a:r>
            <a:endParaRPr lang="en-US" altLang="zh-CN" sz="2000" b="1" smtClean="0"/>
          </a:p>
          <a:p>
            <a:pPr lvl="1">
              <a:lnSpc>
                <a:spcPct val="200000"/>
              </a:lnSpc>
              <a:spcBef>
                <a:spcPct val="0"/>
              </a:spcBef>
              <a:buClr>
                <a:srgbClr val="FFC000"/>
              </a:buClr>
              <a:buFont typeface="Wingdings" pitchFamily="2" charset="2"/>
              <a:buChar char="n"/>
            </a:pPr>
            <a:r>
              <a:rPr lang="en-US" altLang="zh-CN" sz="1800" smtClean="0">
                <a:latin typeface="微软雅黑" pitchFamily="34" charset="-122"/>
                <a:ea typeface="微软雅黑" pitchFamily="34" charset="-122"/>
              </a:rPr>
              <a:t>Java</a:t>
            </a:r>
            <a:r>
              <a:rPr lang="zh-CN" altLang="en-US" sz="1800" smtClean="0">
                <a:latin typeface="微软雅黑" pitchFamily="34" charset="-122"/>
                <a:ea typeface="微软雅黑" pitchFamily="34" charset="-122"/>
              </a:rPr>
              <a:t>容器中的</a:t>
            </a:r>
            <a:r>
              <a:rPr lang="en-US" altLang="zh-CN" sz="1800" smtClean="0">
                <a:latin typeface="微软雅黑" pitchFamily="34" charset="-122"/>
                <a:ea typeface="微软雅黑" pitchFamily="34" charset="-122"/>
              </a:rPr>
              <a:t>HashMap</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ConcurrentHashMap</a:t>
            </a:r>
            <a:r>
              <a:rPr lang="zh-CN" altLang="en-US" sz="1800" smtClean="0">
                <a:latin typeface="微软雅黑" pitchFamily="34" charset="-122"/>
                <a:ea typeface="微软雅黑" pitchFamily="34" charset="-122"/>
              </a:rPr>
              <a:t>的实现</a:t>
            </a:r>
            <a:endParaRPr lang="en-US" altLang="zh-CN" sz="1800" smtClean="0">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权限控制或者商品属性</a:t>
            </a:r>
            <a:endParaRPr lang="en-US" altLang="zh-CN" sz="1800" smtClean="0">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简单可逆加密</a:t>
            </a:r>
            <a:endParaRPr lang="en-US" altLang="zh-CN" sz="1800" b="1" smtClean="0"/>
          </a:p>
        </p:txBody>
      </p:sp>
      <p:sp>
        <p:nvSpPr>
          <p:cNvPr id="18" name="TextBox 42">
            <a:extLst>
              <a:ext uri="{FF2B5EF4-FFF2-40B4-BE49-F238E27FC236}">
                <a16:creationId xmlns:a16="http://schemas.microsoft.com/office/drawing/2014/main" xmlns="" id="{F7047716-5A3F-4511-ADC7-0B472F585EC6}"/>
              </a:ext>
            </a:extLst>
          </p:cNvPr>
          <p:cNvSpPr txBox="1"/>
          <p:nvPr/>
        </p:nvSpPr>
        <p:spPr>
          <a:xfrm>
            <a:off x="758523" y="3832622"/>
            <a:ext cx="10132361" cy="523220"/>
          </a:xfrm>
          <a:prstGeom prst="rect">
            <a:avLst/>
          </a:prstGeom>
          <a:noFill/>
        </p:spPr>
        <p:txBody>
          <a:bodyPr wrap="square" rtlCol="0">
            <a:spAutoFit/>
          </a:bodyPr>
          <a:lstStyle/>
          <a:p>
            <a:pPr>
              <a:spcBef>
                <a:spcPct val="20000"/>
              </a:spcBef>
              <a:buFont typeface="Wingdings" pitchFamily="2" charset="2"/>
              <a:buChar char="n"/>
              <a:defRPr/>
            </a:pPr>
            <a:r>
              <a:rPr lang="zh-CN" altLang="en-US" sz="2800" smtClean="0">
                <a:solidFill>
                  <a:schemeClr val="accent2"/>
                </a:solidFill>
                <a:latin typeface="微软雅黑" panose="020B0503020204020204" pitchFamily="34" charset="-122"/>
                <a:ea typeface="微软雅黑" panose="020B0503020204020204" pitchFamily="34" charset="-122"/>
              </a:rPr>
              <a:t>   实战：将位运算用在权限控制、商品属性上</a:t>
            </a:r>
            <a:endParaRPr lang="en-US" altLang="zh-CN" smtClean="0">
              <a:latin typeface="微软雅黑 Light" pitchFamily="34" charset="-122"/>
              <a:ea typeface="微软雅黑 Light" pitchFamily="34" charset="-122"/>
            </a:endParaRPr>
          </a:p>
        </p:txBody>
      </p:sp>
      <p:sp>
        <p:nvSpPr>
          <p:cNvPr id="19" name="矩形 2"/>
          <p:cNvSpPr>
            <a:spLocks noChangeArrowheads="1"/>
          </p:cNvSpPr>
          <p:nvPr/>
        </p:nvSpPr>
        <p:spPr bwMode="auto">
          <a:xfrm>
            <a:off x="844148" y="4303588"/>
            <a:ext cx="682136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285750" indent="-285750">
              <a:spcBef>
                <a:spcPct val="20000"/>
              </a:spcBef>
              <a:buChar char="–"/>
              <a:defRPr sz="2800">
                <a:solidFill>
                  <a:schemeClr val="tx1"/>
                </a:solidFill>
                <a:latin typeface="Arial" pitchFamily="34" charset="0"/>
                <a:ea typeface="宋体" pitchFamily="2" charset="-122"/>
              </a:defRPr>
            </a:lvl2pPr>
            <a:lvl3pPr marL="6858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节省很多代码量</a:t>
            </a:r>
            <a:endParaRPr lang="en-US" altLang="zh-CN" sz="2000" b="1" smtClean="0"/>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效率高</a:t>
            </a:r>
            <a:endParaRPr lang="en-US" altLang="zh-CN" sz="1800" smtClean="0">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属性变动影响小</a:t>
            </a:r>
            <a:endParaRPr lang="en-US" altLang="zh-CN" sz="1800" smtClean="0">
              <a:latin typeface="微软雅黑" pitchFamily="34" charset="-122"/>
              <a:ea typeface="微软雅黑" pitchFamily="34" charset="-122"/>
            </a:endParaRPr>
          </a:p>
          <a:p>
            <a:pPr lvl="1">
              <a:lnSpc>
                <a:spcPct val="200000"/>
              </a:lnSpc>
              <a:spcBef>
                <a:spcPct val="0"/>
              </a:spcBef>
              <a:buClr>
                <a:srgbClr val="FFC000"/>
              </a:buClr>
              <a:buFont typeface="Wingdings" pitchFamily="2" charset="2"/>
              <a:buChar char="n"/>
            </a:pPr>
            <a:r>
              <a:rPr lang="zh-CN" altLang="en-US" sz="1800" smtClean="0">
                <a:latin typeface="微软雅黑" pitchFamily="34" charset="-122"/>
                <a:ea typeface="微软雅黑" pitchFamily="34" charset="-122"/>
              </a:rPr>
              <a:t>不直观</a:t>
            </a:r>
            <a:endParaRPr lang="en-US" altLang="zh-CN" sz="1800" b="1" smtClean="0"/>
          </a:p>
        </p:txBody>
      </p:sp>
    </p:spTree>
    <p:extLst>
      <p:ext uri="{BB962C8B-B14F-4D97-AF65-F5344CB8AC3E}">
        <p14:creationId xmlns="" xmlns:p14="http://schemas.microsoft.com/office/powerpoint/2010/main" val="222441297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to="" calcmode="lin" valueType="num">
                                      <p:cBhvr>
                                        <p:cTn id="13"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12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p>
        </p:txBody>
      </p:sp>
      <p:sp>
        <p:nvSpPr>
          <p:cNvPr id="35" name="矩形 34"/>
          <p:cNvSpPr/>
          <p:nvPr/>
        </p:nvSpPr>
        <p:spPr>
          <a:xfrm>
            <a:off x="6524625" y="879039"/>
            <a:ext cx="5553075" cy="2585323"/>
          </a:xfrm>
          <a:prstGeom prst="rect">
            <a:avLst/>
          </a:prstGeom>
        </p:spPr>
        <p:txBody>
          <a:bodyPr wrap="square">
            <a:spAutoFit/>
          </a:bodyPr>
          <a:lstStyle/>
          <a:p>
            <a:r>
              <a:rPr lang="en-US" b="1" smtClean="0">
                <a:latin typeface="微软雅黑 Light" pitchFamily="34" charset="-122"/>
                <a:ea typeface="微软雅黑 Light" pitchFamily="34" charset="-122"/>
              </a:rPr>
              <a:t>HashMap</a:t>
            </a:r>
            <a:r>
              <a:rPr lang="zh-CN" altLang="en-US" b="1" smtClean="0">
                <a:latin typeface="微软雅黑 Light" pitchFamily="34" charset="-122"/>
                <a:ea typeface="微软雅黑 Light" pitchFamily="34" charset="-122"/>
              </a:rPr>
              <a:t>一次扩容的过程：</a:t>
            </a:r>
          </a:p>
          <a:p>
            <a:r>
              <a:rPr lang="en-US" altLang="zh-CN" smtClean="0">
                <a:latin typeface="微软雅黑 Light" pitchFamily="34" charset="-122"/>
                <a:ea typeface="微软雅黑 Light" pitchFamily="34" charset="-122"/>
              </a:rPr>
              <a:t>1</a:t>
            </a:r>
            <a:r>
              <a:rPr lang="zh-CN" altLang="en-US" smtClean="0">
                <a:latin typeface="微软雅黑 Light" pitchFamily="34" charset="-122"/>
                <a:ea typeface="微软雅黑 Light" pitchFamily="34" charset="-122"/>
              </a:rPr>
              <a:t>、取当前</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的</a:t>
            </a:r>
            <a:r>
              <a:rPr lang="en-US" altLang="zh-CN" smtClean="0">
                <a:latin typeface="微软雅黑 Light" pitchFamily="34" charset="-122"/>
                <a:ea typeface="微软雅黑 Light" pitchFamily="34" charset="-122"/>
              </a:rPr>
              <a:t>2</a:t>
            </a:r>
            <a:r>
              <a:rPr lang="zh-CN" altLang="en-US" smtClean="0">
                <a:latin typeface="微软雅黑 Light" pitchFamily="34" charset="-122"/>
                <a:ea typeface="微软雅黑 Light" pitchFamily="34" charset="-122"/>
              </a:rPr>
              <a:t>倍作为新</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的大小</a:t>
            </a:r>
          </a:p>
          <a:p>
            <a:r>
              <a:rPr lang="en-US" altLang="zh-CN" smtClean="0">
                <a:latin typeface="微软雅黑 Light" pitchFamily="34" charset="-122"/>
                <a:ea typeface="微软雅黑 Light" pitchFamily="34" charset="-122"/>
              </a:rPr>
              <a:t>2</a:t>
            </a:r>
            <a:r>
              <a:rPr lang="zh-CN" altLang="en-US" smtClean="0">
                <a:latin typeface="微软雅黑 Light" pitchFamily="34" charset="-122"/>
                <a:ea typeface="微软雅黑 Light" pitchFamily="34" charset="-122"/>
              </a:rPr>
              <a:t>、根据算出的新</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的大小</a:t>
            </a:r>
            <a:r>
              <a:rPr lang="en-US" smtClean="0">
                <a:latin typeface="微软雅黑 Light" pitchFamily="34" charset="-122"/>
                <a:ea typeface="微软雅黑 Light" pitchFamily="34" charset="-122"/>
              </a:rPr>
              <a:t>new</a:t>
            </a:r>
            <a:r>
              <a:rPr lang="zh-CN" altLang="en-US" smtClean="0">
                <a:latin typeface="微软雅黑 Light" pitchFamily="34" charset="-122"/>
                <a:ea typeface="微软雅黑 Light" pitchFamily="34" charset="-122"/>
              </a:rPr>
              <a:t>出一个新的</a:t>
            </a:r>
            <a:r>
              <a:rPr lang="en-US" smtClean="0">
                <a:latin typeface="微软雅黑 Light" pitchFamily="34" charset="-122"/>
                <a:ea typeface="微软雅黑 Light" pitchFamily="34" charset="-122"/>
              </a:rPr>
              <a:t>Entry</a:t>
            </a:r>
            <a:r>
              <a:rPr lang="zh-CN" altLang="en-US" smtClean="0">
                <a:latin typeface="微软雅黑 Light" pitchFamily="34" charset="-122"/>
                <a:ea typeface="微软雅黑 Light" pitchFamily="34" charset="-122"/>
              </a:rPr>
              <a:t>数组来，名为</a:t>
            </a:r>
            <a:r>
              <a:rPr lang="en-US" smtClean="0">
                <a:latin typeface="微软雅黑 Light" pitchFamily="34" charset="-122"/>
                <a:ea typeface="微软雅黑 Light" pitchFamily="34" charset="-122"/>
              </a:rPr>
              <a:t>newTable</a:t>
            </a:r>
          </a:p>
          <a:p>
            <a:r>
              <a:rPr lang="en-US" smtClean="0">
                <a:latin typeface="微软雅黑 Light" pitchFamily="34" charset="-122"/>
                <a:ea typeface="微软雅黑 Light" pitchFamily="34" charset="-122"/>
              </a:rPr>
              <a:t>3、</a:t>
            </a:r>
            <a:r>
              <a:rPr lang="zh-CN" altLang="en-US" smtClean="0">
                <a:latin typeface="微软雅黑 Light" pitchFamily="34" charset="-122"/>
                <a:ea typeface="微软雅黑 Light" pitchFamily="34" charset="-122"/>
              </a:rPr>
              <a:t>轮询原</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的每一个位置，将每个位置上连接的</a:t>
            </a:r>
            <a:r>
              <a:rPr lang="en-US" smtClean="0">
                <a:latin typeface="微软雅黑 Light" pitchFamily="34" charset="-122"/>
                <a:ea typeface="微软雅黑 Light" pitchFamily="34" charset="-122"/>
              </a:rPr>
              <a:t>Entry，</a:t>
            </a:r>
            <a:r>
              <a:rPr lang="zh-CN" altLang="en-US" smtClean="0">
                <a:latin typeface="微软雅黑 Light" pitchFamily="34" charset="-122"/>
                <a:ea typeface="微软雅黑 Light" pitchFamily="34" charset="-122"/>
              </a:rPr>
              <a:t>算出在新</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上的位置，并以链表形式连接</a:t>
            </a:r>
          </a:p>
          <a:p>
            <a:r>
              <a:rPr lang="en-US" altLang="zh-CN" smtClean="0">
                <a:latin typeface="微软雅黑 Light" pitchFamily="34" charset="-122"/>
                <a:ea typeface="微软雅黑 Light" pitchFamily="34" charset="-122"/>
              </a:rPr>
              <a:t>4</a:t>
            </a:r>
            <a:r>
              <a:rPr lang="zh-CN" altLang="en-US" smtClean="0">
                <a:latin typeface="微软雅黑 Light" pitchFamily="34" charset="-122"/>
                <a:ea typeface="微软雅黑 Light" pitchFamily="34" charset="-122"/>
              </a:rPr>
              <a:t>、原</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上的所有</a:t>
            </a:r>
            <a:r>
              <a:rPr lang="en-US" smtClean="0">
                <a:latin typeface="微软雅黑 Light" pitchFamily="34" charset="-122"/>
                <a:ea typeface="微软雅黑 Light" pitchFamily="34" charset="-122"/>
              </a:rPr>
              <a:t>Entry</a:t>
            </a:r>
            <a:r>
              <a:rPr lang="zh-CN" altLang="en-US" smtClean="0">
                <a:latin typeface="微软雅黑 Light" pitchFamily="34" charset="-122"/>
                <a:ea typeface="微软雅黑 Light" pitchFamily="34" charset="-122"/>
              </a:rPr>
              <a:t>全部轮询完毕之后，意味着原</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上面的所有</a:t>
            </a:r>
            <a:r>
              <a:rPr lang="en-US" smtClean="0">
                <a:latin typeface="微软雅黑 Light" pitchFamily="34" charset="-122"/>
                <a:ea typeface="微软雅黑 Light" pitchFamily="34" charset="-122"/>
              </a:rPr>
              <a:t>Entry</a:t>
            </a:r>
            <a:r>
              <a:rPr lang="zh-CN" altLang="en-US" smtClean="0">
                <a:latin typeface="微软雅黑 Light" pitchFamily="34" charset="-122"/>
                <a:ea typeface="微软雅黑 Light" pitchFamily="34" charset="-122"/>
              </a:rPr>
              <a:t>已经移到了新的</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上，</a:t>
            </a:r>
            <a:r>
              <a:rPr lang="en-US" smtClean="0">
                <a:latin typeface="微软雅黑 Light" pitchFamily="34" charset="-122"/>
                <a:ea typeface="微软雅黑 Light" pitchFamily="34" charset="-122"/>
              </a:rPr>
              <a:t>HashMap</a:t>
            </a:r>
            <a:r>
              <a:rPr lang="zh-CN" altLang="en-US" smtClean="0">
                <a:latin typeface="微软雅黑 Light" pitchFamily="34" charset="-122"/>
                <a:ea typeface="微软雅黑 Light" pitchFamily="34" charset="-122"/>
              </a:rPr>
              <a:t>中的</a:t>
            </a:r>
            <a:r>
              <a:rPr lang="en-US"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指向</a:t>
            </a:r>
            <a:r>
              <a:rPr lang="en-US" smtClean="0">
                <a:latin typeface="微软雅黑 Light" pitchFamily="34" charset="-122"/>
                <a:ea typeface="微软雅黑 Light" pitchFamily="34" charset="-122"/>
              </a:rPr>
              <a:t>newTable</a:t>
            </a:r>
            <a:endParaRPr lang="en-US">
              <a:latin typeface="微软雅黑 Light" pitchFamily="34" charset="-122"/>
              <a:ea typeface="微软雅黑 Light" pitchFamily="34" charset="-122"/>
            </a:endParaRPr>
          </a:p>
        </p:txBody>
      </p:sp>
      <p:pic>
        <p:nvPicPr>
          <p:cNvPr id="1027" name="Picture 3"/>
          <p:cNvPicPr>
            <a:picLocks noChangeAspect="1" noChangeArrowheads="1"/>
          </p:cNvPicPr>
          <p:nvPr/>
        </p:nvPicPr>
        <p:blipFill>
          <a:blip r:embed="rId4"/>
          <a:srcRect/>
          <a:stretch>
            <a:fillRect/>
          </a:stretch>
        </p:blipFill>
        <p:spPr bwMode="auto">
          <a:xfrm>
            <a:off x="295275" y="1190625"/>
            <a:ext cx="5943600" cy="1143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88925" y="2666999"/>
            <a:ext cx="6266748" cy="22193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253163" y="3675062"/>
            <a:ext cx="5794697" cy="2925763"/>
          </a:xfrm>
          <a:prstGeom prst="rect">
            <a:avLst/>
          </a:prstGeom>
          <a:noFill/>
          <a:ln w="9525">
            <a:noFill/>
            <a:miter lim="800000"/>
            <a:headEnd/>
            <a:tailEnd/>
          </a:ln>
          <a:effectLst/>
        </p:spPr>
      </p:pic>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9" name="矩形​​ 30"/>
          <p:cNvSpPr>
            <a:spLocks noChangeArrowheads="1"/>
          </p:cNvSpPr>
          <p:nvPr/>
        </p:nvSpPr>
        <p:spPr bwMode="auto">
          <a:xfrm>
            <a:off x="570123" y="1235062"/>
            <a:ext cx="247787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smtClean="0">
                <a:solidFill>
                  <a:srgbClr val="C00000"/>
                </a:solidFill>
                <a:latin typeface="微软雅黑" pitchFamily="34" charset="-122"/>
                <a:ea typeface="微软雅黑" pitchFamily="34" charset="-122"/>
              </a:rPr>
              <a:t>正常扩容的过程</a:t>
            </a:r>
          </a:p>
        </p:txBody>
      </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(1)</a:t>
            </a:r>
            <a:endParaRPr lang="zh-CN" altLang="en-US" sz="2667" smtClean="0">
              <a:solidFill>
                <a:srgbClr val="1D69A3"/>
              </a:solidFill>
              <a:latin typeface="微软雅黑" pitchFamily="34" charset="-122"/>
              <a:ea typeface="微软雅黑" pitchFamily="34" charset="-122"/>
            </a:endParaRPr>
          </a:p>
        </p:txBody>
      </p:sp>
      <p:sp>
        <p:nvSpPr>
          <p:cNvPr id="17" name="矩形 16"/>
          <p:cNvSpPr/>
          <p:nvPr/>
        </p:nvSpPr>
        <p:spPr>
          <a:xfrm>
            <a:off x="428625" y="18002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8" name="矩形 17"/>
          <p:cNvSpPr/>
          <p:nvPr/>
        </p:nvSpPr>
        <p:spPr>
          <a:xfrm>
            <a:off x="428625" y="21812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9" name="圆角矩形 18"/>
          <p:cNvSpPr/>
          <p:nvPr/>
        </p:nvSpPr>
        <p:spPr>
          <a:xfrm>
            <a:off x="1704975" y="20669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20" name="圆角矩形 19"/>
          <p:cNvSpPr/>
          <p:nvPr/>
        </p:nvSpPr>
        <p:spPr>
          <a:xfrm>
            <a:off x="3124200" y="20669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value:B</a:t>
            </a:r>
            <a:endParaRPr lang="zh-CN" altLang="en-US"/>
          </a:p>
        </p:txBody>
      </p:sp>
      <p:sp>
        <p:nvSpPr>
          <p:cNvPr id="21" name="圆角矩形 20"/>
          <p:cNvSpPr/>
          <p:nvPr/>
        </p:nvSpPr>
        <p:spPr>
          <a:xfrm>
            <a:off x="4552950" y="20669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value:C</a:t>
            </a:r>
            <a:endParaRPr lang="zh-CN" altLang="en-US"/>
          </a:p>
        </p:txBody>
      </p:sp>
      <p:cxnSp>
        <p:nvCxnSpPr>
          <p:cNvPr id="23" name="直接箭头连接符 22"/>
          <p:cNvCxnSpPr>
            <a:stCxn id="18" idx="3"/>
            <a:endCxn id="19" idx="1"/>
          </p:cNvCxnSpPr>
          <p:nvPr/>
        </p:nvCxnSpPr>
        <p:spPr>
          <a:xfrm>
            <a:off x="1371600" y="2362201"/>
            <a:ext cx="333375" cy="9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3"/>
            <a:endCxn id="20" idx="1"/>
          </p:cNvCxnSpPr>
          <p:nvPr/>
        </p:nvCxnSpPr>
        <p:spPr>
          <a:xfrm>
            <a:off x="2867025" y="2371725"/>
            <a:ext cx="2571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3"/>
            <a:endCxn id="21" idx="1"/>
          </p:cNvCxnSpPr>
          <p:nvPr/>
        </p:nvCxnSpPr>
        <p:spPr>
          <a:xfrm>
            <a:off x="4286250" y="2371725"/>
            <a:ext cx="2667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781425" y="456247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29" name="矩形 28"/>
          <p:cNvSpPr/>
          <p:nvPr/>
        </p:nvSpPr>
        <p:spPr>
          <a:xfrm>
            <a:off x="3781425" y="494347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30" name="矩形 29"/>
          <p:cNvSpPr/>
          <p:nvPr/>
        </p:nvSpPr>
        <p:spPr>
          <a:xfrm>
            <a:off x="3781425" y="53149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31" name="矩形 30"/>
          <p:cNvSpPr/>
          <p:nvPr/>
        </p:nvSpPr>
        <p:spPr>
          <a:xfrm>
            <a:off x="3781425" y="56959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32" name="圆角矩形 31"/>
          <p:cNvSpPr/>
          <p:nvPr/>
        </p:nvSpPr>
        <p:spPr>
          <a:xfrm>
            <a:off x="5133975" y="5429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33" name="圆角矩形 32"/>
          <p:cNvSpPr/>
          <p:nvPr/>
        </p:nvSpPr>
        <p:spPr>
          <a:xfrm>
            <a:off x="6715125" y="5429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36" name="直接箭头连接符 35"/>
          <p:cNvCxnSpPr>
            <a:stCxn id="31" idx="3"/>
            <a:endCxn id="32" idx="1"/>
          </p:cNvCxnSpPr>
          <p:nvPr/>
        </p:nvCxnSpPr>
        <p:spPr>
          <a:xfrm flipV="1">
            <a:off x="4724400" y="5734050"/>
            <a:ext cx="409575"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3"/>
            <a:endCxn id="33" idx="1"/>
          </p:cNvCxnSpPr>
          <p:nvPr/>
        </p:nvCxnSpPr>
        <p:spPr>
          <a:xfrm>
            <a:off x="6296025" y="573405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1" idx="3"/>
            <a:endCxn id="70" idx="2"/>
          </p:cNvCxnSpPr>
          <p:nvPr/>
        </p:nvCxnSpPr>
        <p:spPr>
          <a:xfrm>
            <a:off x="5715000" y="2371725"/>
            <a:ext cx="247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3" idx="3"/>
            <a:endCxn id="75" idx="2"/>
          </p:cNvCxnSpPr>
          <p:nvPr/>
        </p:nvCxnSpPr>
        <p:spPr>
          <a:xfrm>
            <a:off x="7877175" y="573405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33750" y="1695450"/>
            <a:ext cx="732316" cy="461665"/>
          </a:xfrm>
          <a:prstGeom prst="rect">
            <a:avLst/>
          </a:prstGeom>
          <a:noFill/>
        </p:spPr>
        <p:txBody>
          <a:bodyPr wrap="none" rtlCol="0">
            <a:spAutoFit/>
          </a:bodyPr>
          <a:lstStyle/>
          <a:p>
            <a:r>
              <a:rPr lang="en-US" altLang="zh-CN" sz="2400" smtClean="0"/>
              <a:t>next</a:t>
            </a:r>
            <a:endParaRPr lang="zh-CN" altLang="en-US" sz="2400"/>
          </a:p>
        </p:txBody>
      </p:sp>
      <p:pic>
        <p:nvPicPr>
          <p:cNvPr id="2051" name="Picture 3"/>
          <p:cNvPicPr>
            <a:picLocks noChangeAspect="1" noChangeArrowheads="1"/>
          </p:cNvPicPr>
          <p:nvPr/>
        </p:nvPicPr>
        <p:blipFill>
          <a:blip r:embed="rId4"/>
          <a:srcRect/>
          <a:stretch>
            <a:fillRect/>
          </a:stretch>
        </p:blipFill>
        <p:spPr bwMode="auto">
          <a:xfrm>
            <a:off x="6864350" y="938213"/>
            <a:ext cx="4900613" cy="1989137"/>
          </a:xfrm>
          <a:prstGeom prst="rect">
            <a:avLst/>
          </a:prstGeom>
          <a:noFill/>
          <a:ln w="9525">
            <a:noFill/>
            <a:miter lim="800000"/>
            <a:headEnd/>
            <a:tailEnd/>
          </a:ln>
          <a:effectLst/>
        </p:spPr>
      </p:pic>
      <p:sp>
        <p:nvSpPr>
          <p:cNvPr id="42" name="TextBox 41"/>
          <p:cNvSpPr txBox="1"/>
          <p:nvPr/>
        </p:nvSpPr>
        <p:spPr>
          <a:xfrm>
            <a:off x="2200275" y="1695450"/>
            <a:ext cx="338554" cy="461665"/>
          </a:xfrm>
          <a:prstGeom prst="rect">
            <a:avLst/>
          </a:prstGeom>
          <a:noFill/>
        </p:spPr>
        <p:txBody>
          <a:bodyPr wrap="none" rtlCol="0">
            <a:spAutoFit/>
          </a:bodyPr>
          <a:lstStyle/>
          <a:p>
            <a:r>
              <a:rPr lang="en-US" altLang="zh-CN" sz="2400" smtClean="0"/>
              <a:t>e</a:t>
            </a:r>
            <a:endParaRPr lang="zh-CN" altLang="en-US" sz="2400"/>
          </a:p>
        </p:txBody>
      </p:sp>
      <p:sp>
        <p:nvSpPr>
          <p:cNvPr id="43" name="矩形 42"/>
          <p:cNvSpPr/>
          <p:nvPr/>
        </p:nvSpPr>
        <p:spPr>
          <a:xfrm>
            <a:off x="381000" y="37433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44" name="矩形 43"/>
          <p:cNvSpPr/>
          <p:nvPr/>
        </p:nvSpPr>
        <p:spPr>
          <a:xfrm>
            <a:off x="381000" y="41243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45" name="矩形 44"/>
          <p:cNvSpPr/>
          <p:nvPr/>
        </p:nvSpPr>
        <p:spPr>
          <a:xfrm>
            <a:off x="381000" y="449580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47" name="矩形 46"/>
          <p:cNvSpPr/>
          <p:nvPr/>
        </p:nvSpPr>
        <p:spPr>
          <a:xfrm>
            <a:off x="381000" y="487680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cxnSp>
        <p:nvCxnSpPr>
          <p:cNvPr id="48" name="直接箭头连接符 47"/>
          <p:cNvCxnSpPr>
            <a:stCxn id="47" idx="3"/>
            <a:endCxn id="55" idx="1"/>
          </p:cNvCxnSpPr>
          <p:nvPr/>
        </p:nvCxnSpPr>
        <p:spPr>
          <a:xfrm flipV="1">
            <a:off x="1323975" y="4905375"/>
            <a:ext cx="371475" cy="152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1695450" y="46005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56" name="直接箭头连接符 55"/>
          <p:cNvCxnSpPr>
            <a:stCxn id="55" idx="3"/>
            <a:endCxn id="73" idx="2"/>
          </p:cNvCxnSpPr>
          <p:nvPr/>
        </p:nvCxnSpPr>
        <p:spPr>
          <a:xfrm>
            <a:off x="2857500" y="4905375"/>
            <a:ext cx="190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134225" y="33718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59" name="矩形 58"/>
          <p:cNvSpPr/>
          <p:nvPr/>
        </p:nvSpPr>
        <p:spPr>
          <a:xfrm>
            <a:off x="7134225" y="37528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60" name="矩形 59"/>
          <p:cNvSpPr/>
          <p:nvPr/>
        </p:nvSpPr>
        <p:spPr>
          <a:xfrm>
            <a:off x="7134225" y="41243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61" name="矩形 60"/>
          <p:cNvSpPr/>
          <p:nvPr/>
        </p:nvSpPr>
        <p:spPr>
          <a:xfrm>
            <a:off x="7134225" y="450532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62" name="圆角矩形 61"/>
          <p:cNvSpPr/>
          <p:nvPr/>
        </p:nvSpPr>
        <p:spPr>
          <a:xfrm>
            <a:off x="8839200" y="43434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63" name="圆角矩形 62"/>
          <p:cNvSpPr/>
          <p:nvPr/>
        </p:nvSpPr>
        <p:spPr>
          <a:xfrm>
            <a:off x="10420350" y="43434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64" name="圆角矩形 63"/>
          <p:cNvSpPr/>
          <p:nvPr/>
        </p:nvSpPr>
        <p:spPr>
          <a:xfrm>
            <a:off x="8829675" y="32099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65" name="直接箭头连接符 64"/>
          <p:cNvCxnSpPr>
            <a:stCxn id="61" idx="3"/>
            <a:endCxn id="62" idx="1"/>
          </p:cNvCxnSpPr>
          <p:nvPr/>
        </p:nvCxnSpPr>
        <p:spPr>
          <a:xfrm flipV="1">
            <a:off x="8077200" y="4648200"/>
            <a:ext cx="762000" cy="38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2" idx="3"/>
            <a:endCxn id="63" idx="1"/>
          </p:cNvCxnSpPr>
          <p:nvPr/>
        </p:nvCxnSpPr>
        <p:spPr>
          <a:xfrm>
            <a:off x="10001250" y="46482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9" idx="3"/>
            <a:endCxn id="64" idx="1"/>
          </p:cNvCxnSpPr>
          <p:nvPr/>
        </p:nvCxnSpPr>
        <p:spPr>
          <a:xfrm flipV="1">
            <a:off x="8077200" y="3514725"/>
            <a:ext cx="752475" cy="419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4" idx="3"/>
            <a:endCxn id="77" idx="2"/>
          </p:cNvCxnSpPr>
          <p:nvPr/>
        </p:nvCxnSpPr>
        <p:spPr>
          <a:xfrm>
            <a:off x="9991725" y="351472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3" idx="3"/>
            <a:endCxn id="79" idx="2"/>
          </p:cNvCxnSpPr>
          <p:nvPr/>
        </p:nvCxnSpPr>
        <p:spPr>
          <a:xfrm>
            <a:off x="11582400" y="4648200"/>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同心圆 69"/>
          <p:cNvSpPr/>
          <p:nvPr/>
        </p:nvSpPr>
        <p:spPr>
          <a:xfrm>
            <a:off x="5962650" y="22479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同心圆 72"/>
          <p:cNvSpPr/>
          <p:nvPr/>
        </p:nvSpPr>
        <p:spPr>
          <a:xfrm>
            <a:off x="3048000" y="47815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同心圆 74"/>
          <p:cNvSpPr/>
          <p:nvPr/>
        </p:nvSpPr>
        <p:spPr>
          <a:xfrm>
            <a:off x="8077200" y="56102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同心圆 76"/>
          <p:cNvSpPr/>
          <p:nvPr/>
        </p:nvSpPr>
        <p:spPr>
          <a:xfrm>
            <a:off x="10191750" y="33909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同心圆 78"/>
          <p:cNvSpPr/>
          <p:nvPr/>
        </p:nvSpPr>
        <p:spPr>
          <a:xfrm>
            <a:off x="11734800" y="453390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TextBox 80"/>
          <p:cNvSpPr txBox="1"/>
          <p:nvPr/>
        </p:nvSpPr>
        <p:spPr>
          <a:xfrm>
            <a:off x="1352550" y="5343525"/>
            <a:ext cx="955711" cy="461665"/>
          </a:xfrm>
          <a:prstGeom prst="rect">
            <a:avLst/>
          </a:prstGeom>
          <a:noFill/>
        </p:spPr>
        <p:txBody>
          <a:bodyPr wrap="none" rtlCol="0">
            <a:spAutoFit/>
          </a:bodyPr>
          <a:lstStyle/>
          <a:p>
            <a:r>
              <a:rPr lang="zh-CN" altLang="en-US" sz="2400" smtClean="0"/>
              <a:t>第</a:t>
            </a:r>
            <a:r>
              <a:rPr lang="en-US" altLang="zh-CN" sz="2400" smtClean="0"/>
              <a:t>1</a:t>
            </a:r>
            <a:r>
              <a:rPr lang="zh-CN" altLang="en-US" sz="2400" smtClean="0"/>
              <a:t>次</a:t>
            </a:r>
            <a:endParaRPr lang="zh-CN" altLang="en-US" sz="2400"/>
          </a:p>
        </p:txBody>
      </p:sp>
      <p:sp>
        <p:nvSpPr>
          <p:cNvPr id="82" name="TextBox 81"/>
          <p:cNvSpPr txBox="1"/>
          <p:nvPr/>
        </p:nvSpPr>
        <p:spPr>
          <a:xfrm>
            <a:off x="5562600" y="4781550"/>
            <a:ext cx="955711" cy="461665"/>
          </a:xfrm>
          <a:prstGeom prst="rect">
            <a:avLst/>
          </a:prstGeom>
          <a:noFill/>
        </p:spPr>
        <p:txBody>
          <a:bodyPr wrap="none" rtlCol="0">
            <a:spAutoFit/>
          </a:bodyPr>
          <a:lstStyle/>
          <a:p>
            <a:r>
              <a:rPr lang="zh-CN" altLang="en-US" sz="2400" smtClean="0"/>
              <a:t>第</a:t>
            </a:r>
            <a:r>
              <a:rPr lang="en-US" altLang="zh-CN" sz="2400" smtClean="0"/>
              <a:t>2</a:t>
            </a:r>
            <a:r>
              <a:rPr lang="zh-CN" altLang="en-US" sz="2400" smtClean="0"/>
              <a:t>次</a:t>
            </a:r>
            <a:endParaRPr lang="zh-CN" altLang="en-US" sz="2400"/>
          </a:p>
        </p:txBody>
      </p:sp>
      <p:sp>
        <p:nvSpPr>
          <p:cNvPr id="83" name="TextBox 82"/>
          <p:cNvSpPr txBox="1"/>
          <p:nvPr/>
        </p:nvSpPr>
        <p:spPr>
          <a:xfrm>
            <a:off x="9572625" y="5067300"/>
            <a:ext cx="955711" cy="461665"/>
          </a:xfrm>
          <a:prstGeom prst="rect">
            <a:avLst/>
          </a:prstGeom>
          <a:noFill/>
        </p:spPr>
        <p:txBody>
          <a:bodyPr wrap="none" rtlCol="0">
            <a:spAutoFit/>
          </a:bodyPr>
          <a:lstStyle/>
          <a:p>
            <a:r>
              <a:rPr lang="zh-CN" altLang="en-US" sz="2400" smtClean="0"/>
              <a:t>第</a:t>
            </a:r>
            <a:r>
              <a:rPr lang="en-US" altLang="zh-CN" sz="2400" smtClean="0"/>
              <a:t>3</a:t>
            </a:r>
            <a:r>
              <a:rPr lang="zh-CN" altLang="en-US" sz="2400" smtClean="0"/>
              <a:t>次</a:t>
            </a:r>
            <a:endParaRPr lang="zh-CN" altLang="en-US" sz="2400"/>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0"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to="" calcmode="lin" valueType="num">
                                      <p:cBhvr>
                                        <p:cTn id="16"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(2)</a:t>
            </a:r>
            <a:endParaRPr lang="zh-CN" altLang="en-US" sz="2667" smtClean="0">
              <a:solidFill>
                <a:srgbClr val="1D69A3"/>
              </a:solidFill>
              <a:latin typeface="微软雅黑" pitchFamily="34" charset="-122"/>
              <a:ea typeface="微软雅黑" pitchFamily="34" charset="-122"/>
            </a:endParaRPr>
          </a:p>
        </p:txBody>
      </p:sp>
      <p:sp>
        <p:nvSpPr>
          <p:cNvPr id="42" name="矩形​​ 30"/>
          <p:cNvSpPr>
            <a:spLocks noChangeArrowheads="1"/>
          </p:cNvSpPr>
          <p:nvPr/>
        </p:nvSpPr>
        <p:spPr bwMode="auto">
          <a:xfrm>
            <a:off x="6856624" y="1396987"/>
            <a:ext cx="193495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smtClean="0">
                <a:solidFill>
                  <a:srgbClr val="C00000"/>
                </a:solidFill>
                <a:latin typeface="微软雅黑" pitchFamily="34" charset="-122"/>
                <a:ea typeface="微软雅黑" pitchFamily="34" charset="-122"/>
              </a:rPr>
              <a:t>并发下的扩容</a:t>
            </a:r>
          </a:p>
        </p:txBody>
      </p:sp>
      <p:sp>
        <p:nvSpPr>
          <p:cNvPr id="43" name="椭圆 42"/>
          <p:cNvSpPr/>
          <p:nvPr/>
        </p:nvSpPr>
        <p:spPr>
          <a:xfrm>
            <a:off x="8896350" y="1409700"/>
            <a:ext cx="1238250" cy="495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线程</a:t>
            </a:r>
            <a:r>
              <a:rPr lang="en-US" altLang="zh-CN" smtClean="0"/>
              <a:t>1</a:t>
            </a:r>
            <a:endParaRPr lang="zh-CN" altLang="en-US"/>
          </a:p>
        </p:txBody>
      </p:sp>
      <p:sp>
        <p:nvSpPr>
          <p:cNvPr id="44" name="椭圆 43"/>
          <p:cNvSpPr/>
          <p:nvPr/>
        </p:nvSpPr>
        <p:spPr>
          <a:xfrm>
            <a:off x="10458450" y="1390650"/>
            <a:ext cx="1238250" cy="4953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线程</a:t>
            </a:r>
            <a:r>
              <a:rPr lang="en-US" altLang="zh-CN" smtClean="0"/>
              <a:t>2</a:t>
            </a:r>
            <a:endParaRPr lang="zh-CN" altLang="en-US"/>
          </a:p>
        </p:txBody>
      </p:sp>
      <p:pic>
        <p:nvPicPr>
          <p:cNvPr id="3074" name="Picture 2"/>
          <p:cNvPicPr>
            <a:picLocks noChangeAspect="1" noChangeArrowheads="1"/>
          </p:cNvPicPr>
          <p:nvPr/>
        </p:nvPicPr>
        <p:blipFill>
          <a:blip r:embed="rId4"/>
          <a:srcRect/>
          <a:stretch>
            <a:fillRect/>
          </a:stretch>
        </p:blipFill>
        <p:spPr bwMode="auto">
          <a:xfrm>
            <a:off x="438150" y="2524125"/>
            <a:ext cx="6400800" cy="1295400"/>
          </a:xfrm>
          <a:prstGeom prst="rect">
            <a:avLst/>
          </a:prstGeom>
          <a:noFill/>
          <a:ln w="9525">
            <a:noFill/>
            <a:miter lim="800000"/>
            <a:headEnd/>
            <a:tailEnd/>
          </a:ln>
          <a:effectLst/>
        </p:spPr>
      </p:pic>
      <p:sp>
        <p:nvSpPr>
          <p:cNvPr id="35" name="矩形 34"/>
          <p:cNvSpPr/>
          <p:nvPr/>
        </p:nvSpPr>
        <p:spPr>
          <a:xfrm>
            <a:off x="6985337" y="2529959"/>
            <a:ext cx="1686680" cy="369332"/>
          </a:xfrm>
          <a:prstGeom prst="rect">
            <a:avLst/>
          </a:prstGeom>
        </p:spPr>
        <p:txBody>
          <a:bodyPr wrap="none">
            <a:spAutoFit/>
          </a:bodyPr>
          <a:lstStyle/>
          <a:p>
            <a:r>
              <a:rPr lang="zh-CN" altLang="en-US" smtClean="0">
                <a:latin typeface="微软雅黑 Light" pitchFamily="34" charset="-122"/>
                <a:ea typeface="微软雅黑 Light" pitchFamily="34" charset="-122"/>
              </a:rPr>
              <a:t>线程</a:t>
            </a:r>
            <a:r>
              <a:rPr lang="en-US" altLang="zh-CN" smtClean="0">
                <a:latin typeface="微软雅黑 Light" pitchFamily="34" charset="-122"/>
                <a:ea typeface="微软雅黑 Light" pitchFamily="34" charset="-122"/>
              </a:rPr>
              <a:t>2</a:t>
            </a:r>
            <a:r>
              <a:rPr lang="zh-CN" altLang="en-US" smtClean="0">
                <a:latin typeface="微软雅黑 Light" pitchFamily="34" charset="-122"/>
                <a:ea typeface="微软雅黑 Light" pitchFamily="34" charset="-122"/>
              </a:rPr>
              <a:t>执行完成</a:t>
            </a:r>
            <a:endParaRPr lang="zh-CN" altLang="en-US">
              <a:latin typeface="微软雅黑 Light" pitchFamily="34" charset="-122"/>
              <a:ea typeface="微软雅黑 Light" pitchFamily="34" charset="-122"/>
            </a:endParaRPr>
          </a:p>
        </p:txBody>
      </p:sp>
      <p:sp>
        <p:nvSpPr>
          <p:cNvPr id="37" name="矩形 36"/>
          <p:cNvSpPr/>
          <p:nvPr/>
        </p:nvSpPr>
        <p:spPr>
          <a:xfrm>
            <a:off x="476250" y="13525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39" name="矩形 38"/>
          <p:cNvSpPr/>
          <p:nvPr/>
        </p:nvSpPr>
        <p:spPr>
          <a:xfrm>
            <a:off x="476250" y="17335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45" name="圆角矩形 44"/>
          <p:cNvSpPr/>
          <p:nvPr/>
        </p:nvSpPr>
        <p:spPr>
          <a:xfrm>
            <a:off x="1752600" y="1619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46" name="圆角矩形 45"/>
          <p:cNvSpPr/>
          <p:nvPr/>
        </p:nvSpPr>
        <p:spPr>
          <a:xfrm>
            <a:off x="3171825" y="1619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value:B</a:t>
            </a:r>
            <a:endParaRPr lang="zh-CN" altLang="en-US"/>
          </a:p>
        </p:txBody>
      </p:sp>
      <p:sp>
        <p:nvSpPr>
          <p:cNvPr id="47" name="圆角矩形 46"/>
          <p:cNvSpPr/>
          <p:nvPr/>
        </p:nvSpPr>
        <p:spPr>
          <a:xfrm>
            <a:off x="4600575" y="16192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value:C</a:t>
            </a:r>
            <a:endParaRPr lang="zh-CN" altLang="en-US"/>
          </a:p>
        </p:txBody>
      </p:sp>
      <p:cxnSp>
        <p:nvCxnSpPr>
          <p:cNvPr id="48" name="直接箭头连接符 47"/>
          <p:cNvCxnSpPr>
            <a:stCxn id="39" idx="3"/>
            <a:endCxn id="45" idx="1"/>
          </p:cNvCxnSpPr>
          <p:nvPr/>
        </p:nvCxnSpPr>
        <p:spPr>
          <a:xfrm>
            <a:off x="1419225" y="1914526"/>
            <a:ext cx="333375" cy="9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5" idx="3"/>
            <a:endCxn id="46" idx="1"/>
          </p:cNvCxnSpPr>
          <p:nvPr/>
        </p:nvCxnSpPr>
        <p:spPr>
          <a:xfrm>
            <a:off x="2914650" y="1924050"/>
            <a:ext cx="2571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3"/>
            <a:endCxn id="47" idx="1"/>
          </p:cNvCxnSpPr>
          <p:nvPr/>
        </p:nvCxnSpPr>
        <p:spPr>
          <a:xfrm>
            <a:off x="4333875" y="1924050"/>
            <a:ext cx="2667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3"/>
            <a:endCxn id="58" idx="2"/>
          </p:cNvCxnSpPr>
          <p:nvPr/>
        </p:nvCxnSpPr>
        <p:spPr>
          <a:xfrm>
            <a:off x="5762625" y="1924050"/>
            <a:ext cx="247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381375" y="1247775"/>
            <a:ext cx="732316" cy="461665"/>
          </a:xfrm>
          <a:prstGeom prst="rect">
            <a:avLst/>
          </a:prstGeom>
          <a:noFill/>
        </p:spPr>
        <p:txBody>
          <a:bodyPr wrap="none" rtlCol="0">
            <a:spAutoFit/>
          </a:bodyPr>
          <a:lstStyle/>
          <a:p>
            <a:r>
              <a:rPr lang="en-US" altLang="zh-CN" sz="2400" smtClean="0"/>
              <a:t>next</a:t>
            </a:r>
            <a:endParaRPr lang="zh-CN" altLang="en-US" sz="2400"/>
          </a:p>
        </p:txBody>
      </p:sp>
      <p:sp>
        <p:nvSpPr>
          <p:cNvPr id="57" name="TextBox 56"/>
          <p:cNvSpPr txBox="1"/>
          <p:nvPr/>
        </p:nvSpPr>
        <p:spPr>
          <a:xfrm>
            <a:off x="2247900" y="1247775"/>
            <a:ext cx="338554" cy="461665"/>
          </a:xfrm>
          <a:prstGeom prst="rect">
            <a:avLst/>
          </a:prstGeom>
          <a:noFill/>
        </p:spPr>
        <p:txBody>
          <a:bodyPr wrap="none" rtlCol="0">
            <a:spAutoFit/>
          </a:bodyPr>
          <a:lstStyle/>
          <a:p>
            <a:r>
              <a:rPr lang="en-US" altLang="zh-CN" sz="2400" smtClean="0"/>
              <a:t>e</a:t>
            </a:r>
            <a:endParaRPr lang="zh-CN" altLang="en-US" sz="2400"/>
          </a:p>
        </p:txBody>
      </p:sp>
      <p:sp>
        <p:nvSpPr>
          <p:cNvPr id="58" name="同心圆 57"/>
          <p:cNvSpPr/>
          <p:nvPr/>
        </p:nvSpPr>
        <p:spPr>
          <a:xfrm>
            <a:off x="6010275" y="18002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矩形 58"/>
          <p:cNvSpPr/>
          <p:nvPr/>
        </p:nvSpPr>
        <p:spPr>
          <a:xfrm>
            <a:off x="1457325" y="425767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60" name="矩形 59"/>
          <p:cNvSpPr/>
          <p:nvPr/>
        </p:nvSpPr>
        <p:spPr>
          <a:xfrm>
            <a:off x="1457325" y="4638676"/>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61" name="矩形 60"/>
          <p:cNvSpPr/>
          <p:nvPr/>
        </p:nvSpPr>
        <p:spPr>
          <a:xfrm>
            <a:off x="1457325" y="50101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62" name="矩形 61"/>
          <p:cNvSpPr/>
          <p:nvPr/>
        </p:nvSpPr>
        <p:spPr>
          <a:xfrm>
            <a:off x="1457325" y="5391151"/>
            <a:ext cx="9429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63" name="矩形 62"/>
          <p:cNvSpPr/>
          <p:nvPr/>
        </p:nvSpPr>
        <p:spPr>
          <a:xfrm>
            <a:off x="6505575" y="4276726"/>
            <a:ext cx="942975" cy="3619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64" name="矩形 63"/>
          <p:cNvSpPr/>
          <p:nvPr/>
        </p:nvSpPr>
        <p:spPr>
          <a:xfrm>
            <a:off x="6505575" y="4657726"/>
            <a:ext cx="942975" cy="3619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65" name="矩形 64"/>
          <p:cNvSpPr/>
          <p:nvPr/>
        </p:nvSpPr>
        <p:spPr>
          <a:xfrm>
            <a:off x="6505575" y="5029201"/>
            <a:ext cx="942975" cy="3619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66" name="矩形 65"/>
          <p:cNvSpPr/>
          <p:nvPr/>
        </p:nvSpPr>
        <p:spPr>
          <a:xfrm>
            <a:off x="6505575" y="5410201"/>
            <a:ext cx="942975" cy="3619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67" name="圆角矩形 66"/>
          <p:cNvSpPr/>
          <p:nvPr/>
        </p:nvSpPr>
        <p:spPr>
          <a:xfrm>
            <a:off x="7781925" y="53435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68" name="圆角矩形 67"/>
          <p:cNvSpPr/>
          <p:nvPr/>
        </p:nvSpPr>
        <p:spPr>
          <a:xfrm>
            <a:off x="9363075" y="53435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69" name="圆角矩形 68"/>
          <p:cNvSpPr/>
          <p:nvPr/>
        </p:nvSpPr>
        <p:spPr>
          <a:xfrm>
            <a:off x="7772400" y="42100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70" name="直接箭头连接符 69"/>
          <p:cNvCxnSpPr>
            <a:stCxn id="66" idx="3"/>
            <a:endCxn id="67" idx="1"/>
          </p:cNvCxnSpPr>
          <p:nvPr/>
        </p:nvCxnSpPr>
        <p:spPr>
          <a:xfrm>
            <a:off x="7448550" y="5591176"/>
            <a:ext cx="333375" cy="57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7" idx="3"/>
            <a:endCxn id="68" idx="1"/>
          </p:cNvCxnSpPr>
          <p:nvPr/>
        </p:nvCxnSpPr>
        <p:spPr>
          <a:xfrm>
            <a:off x="8943975" y="5648325"/>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4" idx="3"/>
            <a:endCxn id="69" idx="1"/>
          </p:cNvCxnSpPr>
          <p:nvPr/>
        </p:nvCxnSpPr>
        <p:spPr>
          <a:xfrm flipV="1">
            <a:off x="7448550" y="4514850"/>
            <a:ext cx="323850" cy="323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9" idx="3"/>
            <a:endCxn id="75" idx="2"/>
          </p:cNvCxnSpPr>
          <p:nvPr/>
        </p:nvCxnSpPr>
        <p:spPr>
          <a:xfrm>
            <a:off x="8934450" y="4514850"/>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8" idx="3"/>
            <a:endCxn id="76" idx="2"/>
          </p:cNvCxnSpPr>
          <p:nvPr/>
        </p:nvCxnSpPr>
        <p:spPr>
          <a:xfrm>
            <a:off x="10525125" y="5648325"/>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同心圆 74"/>
          <p:cNvSpPr/>
          <p:nvPr/>
        </p:nvSpPr>
        <p:spPr>
          <a:xfrm>
            <a:off x="9134475" y="43910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同心圆 75"/>
          <p:cNvSpPr/>
          <p:nvPr/>
        </p:nvSpPr>
        <p:spPr>
          <a:xfrm>
            <a:off x="10677525" y="55340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矩形 80"/>
          <p:cNvSpPr/>
          <p:nvPr/>
        </p:nvSpPr>
        <p:spPr>
          <a:xfrm>
            <a:off x="1494750" y="5835134"/>
            <a:ext cx="763349" cy="369332"/>
          </a:xfrm>
          <a:prstGeom prst="rect">
            <a:avLst/>
          </a:prstGeom>
        </p:spPr>
        <p:txBody>
          <a:bodyPr wrap="none">
            <a:spAutoFit/>
          </a:bodyPr>
          <a:lstStyle/>
          <a:p>
            <a:pPr algn="ctr"/>
            <a:r>
              <a:rPr lang="zh-CN" altLang="en-US" smtClean="0"/>
              <a:t>线程</a:t>
            </a:r>
            <a:r>
              <a:rPr lang="en-US" altLang="zh-CN" smtClean="0"/>
              <a:t>1</a:t>
            </a:r>
            <a:endParaRPr lang="zh-CN" altLang="en-US"/>
          </a:p>
        </p:txBody>
      </p:sp>
      <p:sp>
        <p:nvSpPr>
          <p:cNvPr id="83" name="矩形 82"/>
          <p:cNvSpPr/>
          <p:nvPr/>
        </p:nvSpPr>
        <p:spPr>
          <a:xfrm>
            <a:off x="9533850" y="4644509"/>
            <a:ext cx="763349" cy="369332"/>
          </a:xfrm>
          <a:prstGeom prst="rect">
            <a:avLst/>
          </a:prstGeom>
        </p:spPr>
        <p:txBody>
          <a:bodyPr wrap="none">
            <a:spAutoFit/>
          </a:bodyPr>
          <a:lstStyle/>
          <a:p>
            <a:pPr algn="ctr"/>
            <a:r>
              <a:rPr lang="zh-CN" altLang="en-US" smtClean="0"/>
              <a:t>线程</a:t>
            </a:r>
            <a:r>
              <a:rPr lang="en-US" altLang="zh-CN" smtClean="0"/>
              <a:t>2</a:t>
            </a:r>
            <a:endParaRPr lang="zh-CN" altLang="en-US"/>
          </a:p>
        </p:txBody>
      </p:sp>
      <p:sp>
        <p:nvSpPr>
          <p:cNvPr id="85" name="圆角矩形 84"/>
          <p:cNvSpPr/>
          <p:nvPr/>
        </p:nvSpPr>
        <p:spPr>
          <a:xfrm>
            <a:off x="2924174" y="45910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key(3)</a:t>
            </a:r>
            <a:endParaRPr lang="zh-CN" altLang="en-US"/>
          </a:p>
        </p:txBody>
      </p:sp>
      <p:sp>
        <p:nvSpPr>
          <p:cNvPr id="86" name="圆角矩形 85"/>
          <p:cNvSpPr/>
          <p:nvPr/>
        </p:nvSpPr>
        <p:spPr>
          <a:xfrm>
            <a:off x="2867024" y="5286375"/>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key(7)</a:t>
            </a:r>
            <a:endParaRPr lang="zh-CN" altLang="en-US"/>
          </a:p>
        </p:txBody>
      </p:sp>
      <p:cxnSp>
        <p:nvCxnSpPr>
          <p:cNvPr id="88" name="形状 87"/>
          <p:cNvCxnSpPr>
            <a:stCxn id="85" idx="3"/>
            <a:endCxn id="68" idx="2"/>
          </p:cNvCxnSpPr>
          <p:nvPr/>
        </p:nvCxnSpPr>
        <p:spPr>
          <a:xfrm>
            <a:off x="4038599" y="4810125"/>
            <a:ext cx="5905501" cy="1143000"/>
          </a:xfrm>
          <a:prstGeom prst="curvedConnector4">
            <a:avLst>
              <a:gd name="adj1" fmla="val 31049"/>
              <a:gd name="adj2" fmla="val 12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形状 90"/>
          <p:cNvCxnSpPr>
            <a:stCxn id="86" idx="3"/>
            <a:endCxn id="67" idx="2"/>
          </p:cNvCxnSpPr>
          <p:nvPr/>
        </p:nvCxnSpPr>
        <p:spPr>
          <a:xfrm>
            <a:off x="4457700" y="5505450"/>
            <a:ext cx="3905250" cy="447675"/>
          </a:xfrm>
          <a:prstGeom prst="curvedConnector4">
            <a:avLst>
              <a:gd name="adj1" fmla="val 6220"/>
              <a:gd name="adj2" fmla="val 1510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9204662" y="1939409"/>
            <a:ext cx="2031325" cy="369332"/>
          </a:xfrm>
          <a:prstGeom prst="rect">
            <a:avLst/>
          </a:prstGeom>
        </p:spPr>
        <p:txBody>
          <a:bodyPr wrap="none">
            <a:spAutoFit/>
          </a:bodyPr>
          <a:lstStyle/>
          <a:p>
            <a:r>
              <a:rPr lang="zh-CN" altLang="en-US" smtClean="0">
                <a:latin typeface="微软雅黑 Light" pitchFamily="34" charset="-122"/>
                <a:ea typeface="微软雅黑 Light" pitchFamily="34" charset="-122"/>
              </a:rPr>
              <a:t>同时执行扩容操作</a:t>
            </a:r>
            <a:endParaRPr lang="zh-CN" altLang="en-US">
              <a:latin typeface="微软雅黑 Light" pitchFamily="34" charset="-122"/>
              <a:ea typeface="微软雅黑 Light"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par>
                                <p:cTn id="17" presetID="3" presetClass="entr" presetSubtype="1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760196"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1.7</a:t>
            </a:r>
            <a:r>
              <a:rPr lang="zh-CN" altLang="en-US" sz="2667" smtClean="0">
                <a:solidFill>
                  <a:srgbClr val="1D69A3"/>
                </a:solidFill>
                <a:latin typeface="微软雅黑" pitchFamily="34" charset="-122"/>
                <a:ea typeface="微软雅黑" pitchFamily="34" charset="-122"/>
              </a:rPr>
              <a:t>中</a:t>
            </a:r>
            <a:r>
              <a:rPr lang="en-US" altLang="zh-CN" sz="2667" smtClean="0">
                <a:solidFill>
                  <a:srgbClr val="1D69A3"/>
                </a:solidFill>
                <a:latin typeface="微软雅黑" pitchFamily="34" charset="-122"/>
                <a:ea typeface="微软雅黑" pitchFamily="34" charset="-122"/>
              </a:rPr>
              <a:t>HashMap</a:t>
            </a:r>
            <a:r>
              <a:rPr lang="zh-CN" altLang="en-US" sz="2667" smtClean="0">
                <a:solidFill>
                  <a:srgbClr val="1D69A3"/>
                </a:solidFill>
                <a:latin typeface="微软雅黑" pitchFamily="34" charset="-122"/>
                <a:ea typeface="微软雅黑" pitchFamily="34" charset="-122"/>
              </a:rPr>
              <a:t>死循环分析</a:t>
            </a:r>
            <a:r>
              <a:rPr lang="en-US" altLang="zh-CN" sz="2667" smtClean="0">
                <a:solidFill>
                  <a:srgbClr val="1D69A3"/>
                </a:solidFill>
                <a:latin typeface="微软雅黑" pitchFamily="34" charset="-122"/>
                <a:ea typeface="微软雅黑" pitchFamily="34" charset="-122"/>
              </a:rPr>
              <a:t>(3)</a:t>
            </a:r>
            <a:endParaRPr lang="zh-CN" altLang="en-US" sz="2667" smtClean="0">
              <a:solidFill>
                <a:srgbClr val="1D69A3"/>
              </a:solidFill>
              <a:latin typeface="微软雅黑" pitchFamily="34" charset="-122"/>
              <a:ea typeface="微软雅黑" pitchFamily="34" charset="-122"/>
            </a:endParaRPr>
          </a:p>
        </p:txBody>
      </p:sp>
      <p:sp>
        <p:nvSpPr>
          <p:cNvPr id="59" name="矩形 58"/>
          <p:cNvSpPr/>
          <p:nvPr/>
        </p:nvSpPr>
        <p:spPr>
          <a:xfrm>
            <a:off x="571500" y="16573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60" name="矩形 59"/>
          <p:cNvSpPr/>
          <p:nvPr/>
        </p:nvSpPr>
        <p:spPr>
          <a:xfrm>
            <a:off x="571500" y="192405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61" name="矩形 60"/>
          <p:cNvSpPr/>
          <p:nvPr/>
        </p:nvSpPr>
        <p:spPr>
          <a:xfrm>
            <a:off x="571500" y="2181226"/>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62" name="矩形 61"/>
          <p:cNvSpPr/>
          <p:nvPr/>
        </p:nvSpPr>
        <p:spPr>
          <a:xfrm>
            <a:off x="571500" y="2438401"/>
            <a:ext cx="942975" cy="23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63" name="矩形 62"/>
          <p:cNvSpPr/>
          <p:nvPr/>
        </p:nvSpPr>
        <p:spPr>
          <a:xfrm>
            <a:off x="4991100" y="13906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64" name="矩形 63"/>
          <p:cNvSpPr/>
          <p:nvPr/>
        </p:nvSpPr>
        <p:spPr>
          <a:xfrm>
            <a:off x="4991100" y="161925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65" name="矩形 64"/>
          <p:cNvSpPr/>
          <p:nvPr/>
        </p:nvSpPr>
        <p:spPr>
          <a:xfrm>
            <a:off x="4991100" y="1838326"/>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66" name="矩形 65"/>
          <p:cNvSpPr/>
          <p:nvPr/>
        </p:nvSpPr>
        <p:spPr>
          <a:xfrm>
            <a:off x="4991100" y="2057401"/>
            <a:ext cx="942975" cy="2285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67" name="圆角矩形 66"/>
          <p:cNvSpPr/>
          <p:nvPr/>
        </p:nvSpPr>
        <p:spPr>
          <a:xfrm>
            <a:off x="6267450" y="21050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68" name="圆角矩形 67"/>
          <p:cNvSpPr/>
          <p:nvPr/>
        </p:nvSpPr>
        <p:spPr>
          <a:xfrm>
            <a:off x="7848600" y="21050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69" name="圆角矩形 68"/>
          <p:cNvSpPr/>
          <p:nvPr/>
        </p:nvSpPr>
        <p:spPr>
          <a:xfrm>
            <a:off x="6257925" y="132397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cxnSp>
        <p:nvCxnSpPr>
          <p:cNvPr id="70" name="直接箭头连接符 69"/>
          <p:cNvCxnSpPr>
            <a:stCxn id="66" idx="3"/>
            <a:endCxn id="67" idx="1"/>
          </p:cNvCxnSpPr>
          <p:nvPr/>
        </p:nvCxnSpPr>
        <p:spPr>
          <a:xfrm>
            <a:off x="5934075" y="2171701"/>
            <a:ext cx="333375" cy="238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7" idx="3"/>
            <a:endCxn id="68" idx="1"/>
          </p:cNvCxnSpPr>
          <p:nvPr/>
        </p:nvCxnSpPr>
        <p:spPr>
          <a:xfrm>
            <a:off x="7429500" y="2409825"/>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4" idx="3"/>
            <a:endCxn id="69" idx="1"/>
          </p:cNvCxnSpPr>
          <p:nvPr/>
        </p:nvCxnSpPr>
        <p:spPr>
          <a:xfrm flipV="1">
            <a:off x="5934075" y="1628775"/>
            <a:ext cx="323850" cy="104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9" idx="3"/>
            <a:endCxn id="75" idx="2"/>
          </p:cNvCxnSpPr>
          <p:nvPr/>
        </p:nvCxnSpPr>
        <p:spPr>
          <a:xfrm>
            <a:off x="7419975" y="1628775"/>
            <a:ext cx="200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8" idx="3"/>
            <a:endCxn id="76" idx="2"/>
          </p:cNvCxnSpPr>
          <p:nvPr/>
        </p:nvCxnSpPr>
        <p:spPr>
          <a:xfrm>
            <a:off x="9010650" y="2409825"/>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同心圆 74"/>
          <p:cNvSpPr/>
          <p:nvPr/>
        </p:nvSpPr>
        <p:spPr>
          <a:xfrm>
            <a:off x="7620000" y="15049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同心圆 75"/>
          <p:cNvSpPr/>
          <p:nvPr/>
        </p:nvSpPr>
        <p:spPr>
          <a:xfrm>
            <a:off x="9163050" y="2295525"/>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1" name="形状 90"/>
          <p:cNvCxnSpPr>
            <a:stCxn id="87" idx="3"/>
            <a:endCxn id="67" idx="2"/>
          </p:cNvCxnSpPr>
          <p:nvPr/>
        </p:nvCxnSpPr>
        <p:spPr>
          <a:xfrm flipV="1">
            <a:off x="5829300" y="2714625"/>
            <a:ext cx="1019175" cy="125730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75012" y="1205984"/>
            <a:ext cx="2488182" cy="369332"/>
          </a:xfrm>
          <a:prstGeom prst="rect">
            <a:avLst/>
          </a:prstGeom>
        </p:spPr>
        <p:txBody>
          <a:bodyPr wrap="none">
            <a:spAutoFit/>
          </a:bodyPr>
          <a:lstStyle/>
          <a:p>
            <a:r>
              <a:rPr lang="zh-CN" altLang="en-US" smtClean="0">
                <a:latin typeface="微软雅黑 Light" pitchFamily="34" charset="-122"/>
                <a:ea typeface="微软雅黑 Light" pitchFamily="34" charset="-122"/>
              </a:rPr>
              <a:t>线程 </a:t>
            </a:r>
            <a:r>
              <a:rPr lang="en-US" altLang="zh-CN" smtClean="0">
                <a:latin typeface="微软雅黑 Light" pitchFamily="34" charset="-122"/>
                <a:ea typeface="微软雅黑 Light" pitchFamily="34" charset="-122"/>
              </a:rPr>
              <a:t>1 </a:t>
            </a:r>
            <a:r>
              <a:rPr lang="zh-CN" altLang="en-US" smtClean="0">
                <a:latin typeface="微软雅黑 Light" pitchFamily="34" charset="-122"/>
                <a:ea typeface="微软雅黑 Light" pitchFamily="34" charset="-122"/>
              </a:rPr>
              <a:t>被调度回来执行</a:t>
            </a:r>
            <a:endParaRPr lang="zh-CN" altLang="en-US">
              <a:latin typeface="微软雅黑 Light" pitchFamily="34" charset="-122"/>
              <a:ea typeface="微软雅黑 Light" pitchFamily="34" charset="-122"/>
            </a:endParaRPr>
          </a:p>
        </p:txBody>
      </p:sp>
      <p:sp>
        <p:nvSpPr>
          <p:cNvPr id="87" name="圆角矩形 86"/>
          <p:cNvSpPr/>
          <p:nvPr/>
        </p:nvSpPr>
        <p:spPr>
          <a:xfrm>
            <a:off x="4238624" y="3752850"/>
            <a:ext cx="1590676"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next</a:t>
            </a:r>
            <a:r>
              <a:rPr lang="zh-CN" altLang="en-US" smtClean="0"/>
              <a:t>：</a:t>
            </a:r>
            <a:r>
              <a:rPr lang="en-US" altLang="zh-CN" smtClean="0"/>
              <a:t>key(7)</a:t>
            </a:r>
            <a:endParaRPr lang="zh-CN" altLang="en-US"/>
          </a:p>
        </p:txBody>
      </p:sp>
      <p:sp>
        <p:nvSpPr>
          <p:cNvPr id="96" name="矩形 95"/>
          <p:cNvSpPr/>
          <p:nvPr/>
        </p:nvSpPr>
        <p:spPr>
          <a:xfrm>
            <a:off x="9496425" y="1862435"/>
            <a:ext cx="2419350" cy="369332"/>
          </a:xfrm>
          <a:prstGeom prst="rect">
            <a:avLst/>
          </a:prstGeom>
        </p:spPr>
        <p:txBody>
          <a:bodyPr wrap="square">
            <a:spAutoFit/>
          </a:bodyPr>
          <a:lstStyle/>
          <a:p>
            <a:pPr latinLnBrk="1"/>
            <a:r>
              <a:rPr lang="zh-CN" altLang="en-US" smtClean="0"/>
              <a:t>执行 </a:t>
            </a:r>
            <a:r>
              <a:rPr lang="en-US" smtClean="0"/>
              <a:t>newTable[i] = e;</a:t>
            </a:r>
          </a:p>
        </p:txBody>
      </p:sp>
      <p:sp>
        <p:nvSpPr>
          <p:cNvPr id="101" name="圆角矩形 100"/>
          <p:cNvSpPr/>
          <p:nvPr/>
        </p:nvSpPr>
        <p:spPr>
          <a:xfrm>
            <a:off x="4305299" y="3219450"/>
            <a:ext cx="1114425" cy="43815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r>
              <a:rPr lang="zh-CN" altLang="en-US" smtClean="0"/>
              <a:t>：</a:t>
            </a:r>
            <a:r>
              <a:rPr lang="en-US" altLang="zh-CN" smtClean="0"/>
              <a:t>key(3)</a:t>
            </a:r>
            <a:endParaRPr lang="zh-CN" altLang="en-US"/>
          </a:p>
        </p:txBody>
      </p:sp>
      <p:cxnSp>
        <p:nvCxnSpPr>
          <p:cNvPr id="127" name="形状 126"/>
          <p:cNvCxnSpPr>
            <a:stCxn id="101" idx="3"/>
            <a:endCxn id="68" idx="2"/>
          </p:cNvCxnSpPr>
          <p:nvPr/>
        </p:nvCxnSpPr>
        <p:spPr>
          <a:xfrm flipV="1">
            <a:off x="5419724" y="2714625"/>
            <a:ext cx="3009901" cy="723900"/>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1876425" y="19240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cxnSp>
        <p:nvCxnSpPr>
          <p:cNvPr id="138" name="直接箭头连接符 137"/>
          <p:cNvCxnSpPr>
            <a:stCxn id="62" idx="3"/>
            <a:endCxn id="137" idx="1"/>
          </p:cNvCxnSpPr>
          <p:nvPr/>
        </p:nvCxnSpPr>
        <p:spPr>
          <a:xfrm flipV="1">
            <a:off x="1514475" y="2228850"/>
            <a:ext cx="361950" cy="32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同心圆 138"/>
          <p:cNvSpPr/>
          <p:nvPr/>
        </p:nvSpPr>
        <p:spPr>
          <a:xfrm>
            <a:off x="3200400" y="2114550"/>
            <a:ext cx="257175" cy="247650"/>
          </a:xfrm>
          <a:prstGeom prst="donu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40" name="直接箭头连接符 139"/>
          <p:cNvCxnSpPr>
            <a:stCxn id="137" idx="3"/>
            <a:endCxn id="139" idx="2"/>
          </p:cNvCxnSpPr>
          <p:nvPr/>
        </p:nvCxnSpPr>
        <p:spPr>
          <a:xfrm>
            <a:off x="3038475" y="2228850"/>
            <a:ext cx="1619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形状 143"/>
          <p:cNvCxnSpPr>
            <a:endCxn id="137" idx="2"/>
          </p:cNvCxnSpPr>
          <p:nvPr/>
        </p:nvCxnSpPr>
        <p:spPr>
          <a:xfrm rot="10800000">
            <a:off x="2457451" y="2533651"/>
            <a:ext cx="1800225" cy="914401"/>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3705225" y="4810125"/>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key:7</a:t>
            </a:r>
          </a:p>
          <a:p>
            <a:pPr algn="ctr"/>
            <a:r>
              <a:rPr lang="en-US" altLang="zh-CN" smtClean="0"/>
              <a:t>value:C</a:t>
            </a:r>
            <a:endParaRPr lang="zh-CN" altLang="en-US"/>
          </a:p>
        </p:txBody>
      </p:sp>
      <p:sp>
        <p:nvSpPr>
          <p:cNvPr id="148" name="圆角矩形 147"/>
          <p:cNvSpPr/>
          <p:nvPr/>
        </p:nvSpPr>
        <p:spPr>
          <a:xfrm>
            <a:off x="5057775" y="481965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key:3</a:t>
            </a:r>
          </a:p>
          <a:p>
            <a:pPr algn="ctr"/>
            <a:r>
              <a:rPr lang="en-US" altLang="zh-CN" smtClean="0"/>
              <a:t>value:A</a:t>
            </a:r>
            <a:endParaRPr lang="zh-CN" altLang="en-US"/>
          </a:p>
        </p:txBody>
      </p:sp>
      <p:sp>
        <p:nvSpPr>
          <p:cNvPr id="149" name="圆角矩形 148"/>
          <p:cNvSpPr/>
          <p:nvPr/>
        </p:nvSpPr>
        <p:spPr>
          <a:xfrm>
            <a:off x="2295525" y="4800600"/>
            <a:ext cx="116205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key:5</a:t>
            </a:r>
          </a:p>
          <a:p>
            <a:pPr algn="ctr"/>
            <a:r>
              <a:rPr lang="en-US" altLang="zh-CN" smtClean="0"/>
              <a:t>value:B</a:t>
            </a:r>
            <a:endParaRPr lang="zh-CN" altLang="en-US"/>
          </a:p>
        </p:txBody>
      </p:sp>
      <p:sp>
        <p:nvSpPr>
          <p:cNvPr id="150" name="矩形 149"/>
          <p:cNvSpPr/>
          <p:nvPr/>
        </p:nvSpPr>
        <p:spPr>
          <a:xfrm>
            <a:off x="2337137" y="4396859"/>
            <a:ext cx="877163" cy="369332"/>
          </a:xfrm>
          <a:prstGeom prst="rect">
            <a:avLst/>
          </a:prstGeom>
        </p:spPr>
        <p:txBody>
          <a:bodyPr wrap="none">
            <a:spAutoFit/>
          </a:bodyPr>
          <a:lstStyle/>
          <a:p>
            <a:r>
              <a:rPr lang="zh-CN" altLang="en-US" smtClean="0">
                <a:latin typeface="微软雅黑 Light" pitchFamily="34" charset="-122"/>
                <a:ea typeface="微软雅黑 Light" pitchFamily="34" charset="-122"/>
              </a:rPr>
              <a:t>注意：</a:t>
            </a:r>
            <a:endParaRPr lang="zh-CN" altLang="en-US">
              <a:latin typeface="微软雅黑 Light" pitchFamily="34" charset="-122"/>
              <a:ea typeface="微软雅黑 Light" pitchFamily="34" charset="-122"/>
            </a:endParaRPr>
          </a:p>
        </p:txBody>
      </p:sp>
      <p:sp>
        <p:nvSpPr>
          <p:cNvPr id="151" name="矩形 150"/>
          <p:cNvSpPr/>
          <p:nvPr/>
        </p:nvSpPr>
        <p:spPr>
          <a:xfrm>
            <a:off x="6337637" y="4977884"/>
            <a:ext cx="4635163" cy="646331"/>
          </a:xfrm>
          <a:prstGeom prst="rect">
            <a:avLst/>
          </a:prstGeom>
        </p:spPr>
        <p:txBody>
          <a:bodyPr wrap="square">
            <a:spAutoFit/>
          </a:bodyPr>
          <a:lstStyle/>
          <a:p>
            <a:r>
              <a:rPr lang="zh-CN" altLang="en-US" smtClean="0">
                <a:latin typeface="微软雅黑 Light" pitchFamily="34" charset="-122"/>
                <a:ea typeface="微软雅黑 Light" pitchFamily="34" charset="-122"/>
              </a:rPr>
              <a:t>在内存中仅有一份实例</a:t>
            </a:r>
            <a:r>
              <a:rPr lang="en-US" altLang="zh-CN" smtClean="0">
                <a:latin typeface="微软雅黑 Light" pitchFamily="34" charset="-122"/>
                <a:ea typeface="微软雅黑 Light" pitchFamily="34" charset="-122"/>
              </a:rPr>
              <a:t>,HashMap</a:t>
            </a:r>
            <a:r>
              <a:rPr lang="zh-CN" altLang="en-US" smtClean="0">
                <a:latin typeface="微软雅黑 Light" pitchFamily="34" charset="-122"/>
                <a:ea typeface="微软雅黑 Light" pitchFamily="34" charset="-122"/>
              </a:rPr>
              <a:t>的</a:t>
            </a:r>
            <a:r>
              <a:rPr lang="en-US" altLang="zh-CN" smtClean="0">
                <a:latin typeface="微软雅黑 Light" pitchFamily="34" charset="-122"/>
                <a:ea typeface="微软雅黑 Light" pitchFamily="34" charset="-122"/>
              </a:rPr>
              <a:t>table</a:t>
            </a:r>
            <a:r>
              <a:rPr lang="zh-CN" altLang="en-US" smtClean="0">
                <a:latin typeface="微软雅黑 Light" pitchFamily="34" charset="-122"/>
                <a:ea typeface="微软雅黑 Light" pitchFamily="34" charset="-122"/>
              </a:rPr>
              <a:t>中拥有的只是这些元素的一份引用</a:t>
            </a:r>
            <a:endParaRPr lang="zh-CN" altLang="en-US">
              <a:latin typeface="微软雅黑 Light" pitchFamily="34" charset="-122"/>
              <a:ea typeface="微软雅黑 Light"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7186</TotalTime>
  <Words>1459</Words>
  <Application>Microsoft Office PowerPoint</Application>
  <PresentationFormat>自定义</PresentationFormat>
  <Paragraphs>407</Paragraphs>
  <Slides>18</Slides>
  <Notes>0</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pfx</cp:lastModifiedBy>
  <cp:revision>2674</cp:revision>
  <dcterms:created xsi:type="dcterms:W3CDTF">2016-08-30T15:34:45Z</dcterms:created>
  <dcterms:modified xsi:type="dcterms:W3CDTF">2019-04-25T06:08:58Z</dcterms:modified>
  <cp:category>锐旗设计;https://9ppt.taobao.com</cp:category>
</cp:coreProperties>
</file>