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91" r:id="rId3"/>
    <p:sldId id="298" r:id="rId4"/>
    <p:sldId id="311" r:id="rId5"/>
    <p:sldId id="302" r:id="rId6"/>
    <p:sldId id="319" r:id="rId7"/>
    <p:sldId id="320" r:id="rId8"/>
    <p:sldId id="321" r:id="rId9"/>
    <p:sldId id="327" r:id="rId10"/>
    <p:sldId id="322" r:id="rId11"/>
    <p:sldId id="323" r:id="rId12"/>
    <p:sldId id="324" r:id="rId13"/>
    <p:sldId id="328" r:id="rId14"/>
    <p:sldId id="325" r:id="rId15"/>
    <p:sldId id="32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261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26" y="-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2019/5/15/Wed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2019/5/15/Wed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2019/5/15/Wed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2019/5/15/Wed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2019/5/15/Wed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2019/5/15/Wed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2019/5/15/Wed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2019/5/15/Wed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2019/5/15/Wed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2019/5/15/Wed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2019/5/15/Wed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2019/5/15/Wed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2019/5/15/Wed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2019/5/15/Wed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228851" y="2496014"/>
            <a:ext cx="771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8a</a:t>
            </a:r>
            <a:r>
              <a:rPr lang="zh-CN" alt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、实战项目</a:t>
            </a:r>
            <a:r>
              <a:rPr lang="en-US" altLang="zh-CN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并发任务执行框架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55566" y="55693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3582" y="1263403"/>
            <a:ext cx="547543" cy="5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</a:p>
        </p:txBody>
      </p:sp>
      <p:sp>
        <p:nvSpPr>
          <p:cNvPr id="10" name="矩形 9"/>
          <p:cNvSpPr/>
          <p:nvPr/>
        </p:nvSpPr>
        <p:spPr>
          <a:xfrm>
            <a:off x="1619182" y="1241967"/>
            <a:ext cx="3416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smtClean="0">
                <a:solidFill>
                  <a:schemeClr val="accent2"/>
                </a:solidFill>
              </a:rPr>
              <a:t>项目原来存在的问题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657351" y="3752850"/>
            <a:ext cx="2228850" cy="1209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solidFill>
                  <a:schemeClr val="accent2"/>
                </a:solidFill>
              </a:rPr>
              <a:t>为什么慢</a:t>
            </a:r>
            <a:r>
              <a:rPr lang="en-US" altLang="zh-CN" sz="2400" b="1" smtClean="0">
                <a:solidFill>
                  <a:schemeClr val="accent2"/>
                </a:solidFill>
              </a:rPr>
              <a:t>?</a:t>
            </a:r>
          </a:p>
          <a:p>
            <a:pPr algn="ctr"/>
            <a:r>
              <a:rPr lang="zh-CN" altLang="en-US" b="1" smtClean="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rPr>
              <a:t>一份离线练习册的生成过程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8" name="燕尾形箭头 27"/>
          <p:cNvSpPr/>
          <p:nvPr/>
        </p:nvSpPr>
        <p:spPr>
          <a:xfrm>
            <a:off x="4114800" y="4229100"/>
            <a:ext cx="638175" cy="1809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785357" y="191958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慢！</a:t>
            </a:r>
            <a:endParaRPr lang="zh-CN" altLang="en-US" sz="54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76600" y="2219325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一份</a:t>
            </a:r>
            <a:r>
              <a:rPr lang="en-US" altLang="zh-CN" smtClean="0"/>
              <a:t>PDF</a:t>
            </a:r>
            <a:r>
              <a:rPr lang="zh-CN" altLang="en-US" smtClean="0"/>
              <a:t>文档的生成平均时长在</a:t>
            </a:r>
            <a:r>
              <a:rPr lang="en-US" smtClean="0"/>
              <a:t>50~55</a:t>
            </a:r>
            <a:r>
              <a:rPr lang="zh-CN" altLang="en-US" smtClean="0"/>
              <a:t>秒左右</a:t>
            </a:r>
            <a:endParaRPr lang="zh-CN" altLang="en-US"/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5046790" y="3026179"/>
            <a:ext cx="682136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分离出需要处理的题目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(60~120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个，平均大约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个题目左右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000" b="1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解析处理题目文本，对题目中的图片下载到本地，然后调用第三方工具生成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文档（耗时大约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40~45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秒）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文档上传到云空间进行存储（耗时大约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秒）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提供文档地址让用户去下载打印</a:t>
            </a:r>
            <a:endParaRPr lang="en-US" altLang="zh-CN" sz="1800" b="1" smtClean="0"/>
          </a:p>
        </p:txBody>
      </p:sp>
      <p:sp>
        <p:nvSpPr>
          <p:cNvPr id="30" name="左中括号 29"/>
          <p:cNvSpPr/>
          <p:nvPr/>
        </p:nvSpPr>
        <p:spPr>
          <a:xfrm>
            <a:off x="5038725" y="3305174"/>
            <a:ext cx="76200" cy="239077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8724900" y="1219200"/>
            <a:ext cx="2971800" cy="36671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分析和改进</a:t>
            </a: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1" name="TextBox 42">
            <a:extLst>
              <a:ext uri="{FF2B5EF4-FFF2-40B4-BE49-F238E27FC236}">
                <a16:creationId xmlns="" xmlns:a16="http://schemas.microsoft.com/office/drawing/2014/main" id="{F7047716-5A3F-4511-ADC7-0B472F585EC6}"/>
              </a:ext>
            </a:extLst>
          </p:cNvPr>
          <p:cNvSpPr txBox="1"/>
          <p:nvPr/>
        </p:nvSpPr>
        <p:spPr>
          <a:xfrm>
            <a:off x="740531" y="1110588"/>
            <a:ext cx="10132361" cy="85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架构改进之路</a:t>
            </a:r>
            <a:endParaRPr lang="en-US" altLang="zh-CN" sz="280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服务化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，文档生成并行化，采用生产者消费者模式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66825" y="3019425"/>
            <a:ext cx="1514475" cy="1485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WEB</a:t>
            </a:r>
            <a:r>
              <a:rPr lang="zh-CN" altLang="en-US" smtClean="0">
                <a:solidFill>
                  <a:schemeClr val="tx1"/>
                </a:solidFill>
              </a:rPr>
              <a:t>串行每个文档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09600" y="3267075"/>
            <a:ext cx="657225" cy="3619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0075" y="3857625"/>
            <a:ext cx="657225" cy="3619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175" y="297180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r>
              <a:rPr lang="zh-CN" altLang="en-US" smtClean="0"/>
              <a:t>个文档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00" y="41433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r>
              <a:rPr lang="zh-CN" altLang="en-US" smtClean="0"/>
              <a:t>个文档</a:t>
            </a:r>
            <a:endParaRPr lang="en-US" altLang="zh-CN" smtClean="0"/>
          </a:p>
          <a:p>
            <a:r>
              <a:rPr lang="zh-CN" altLang="en-US" smtClean="0"/>
              <a:t>下载地址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24425" y="2219325"/>
            <a:ext cx="1095375" cy="1095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WEB</a:t>
            </a:r>
            <a:r>
              <a:rPr lang="zh-CN" altLang="en-US" smtClean="0">
                <a:solidFill>
                  <a:schemeClr val="tx1"/>
                </a:solidFill>
              </a:rPr>
              <a:t>服务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267200" y="2466975"/>
            <a:ext cx="657225" cy="3619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0800000">
            <a:off x="4210050" y="2857500"/>
            <a:ext cx="657225" cy="3619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38850" y="208597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RPC</a:t>
            </a:r>
            <a:r>
              <a:rPr lang="zh-CN" altLang="en-US" smtClean="0"/>
              <a:t>请求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05225" y="31623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请求已收到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115175" y="2200275"/>
            <a:ext cx="923925" cy="1114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文档处</a:t>
            </a:r>
            <a:r>
              <a:rPr lang="en-US" altLang="zh-CN" smtClean="0">
                <a:solidFill>
                  <a:schemeClr val="tx1"/>
                </a:solidFill>
              </a:rPr>
              <a:t/>
            </a:r>
            <a:br>
              <a:rPr lang="en-US" altLang="zh-CN" smtClean="0">
                <a:solidFill>
                  <a:schemeClr val="tx1"/>
                </a:solidFill>
              </a:rPr>
            </a:br>
            <a:r>
              <a:rPr lang="zh-CN" altLang="en-US" smtClean="0">
                <a:solidFill>
                  <a:schemeClr val="tx1"/>
                </a:solidFill>
              </a:rPr>
              <a:t>理服务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086475" y="2419350"/>
            <a:ext cx="933450" cy="3619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0800000">
            <a:off x="6067424" y="2924175"/>
            <a:ext cx="933450" cy="3619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048375" y="325755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RPC</a:t>
            </a:r>
            <a:r>
              <a:rPr lang="zh-CN" altLang="en-US" smtClean="0"/>
              <a:t>应答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933950" y="3914775"/>
            <a:ext cx="1095375" cy="1095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WEB</a:t>
            </a:r>
            <a:r>
              <a:rPr lang="zh-CN" altLang="en-US" smtClean="0">
                <a:solidFill>
                  <a:schemeClr val="tx1"/>
                </a:solidFill>
              </a:rPr>
              <a:t>服务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267200" y="4514850"/>
            <a:ext cx="657225" cy="3619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914775" y="40290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查询文档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下载地址</a:t>
            </a:r>
            <a:endParaRPr lang="zh-CN" altLang="en-US"/>
          </a:p>
        </p:txBody>
      </p:sp>
      <p:sp>
        <p:nvSpPr>
          <p:cNvPr id="31" name="圆柱形 30"/>
          <p:cNvSpPr/>
          <p:nvPr/>
        </p:nvSpPr>
        <p:spPr>
          <a:xfrm>
            <a:off x="9672637" y="4953000"/>
            <a:ext cx="1104900" cy="1352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数据库或者缓存</a:t>
            </a:r>
            <a:endParaRPr lang="zh-CN" altLang="en-US"/>
          </a:p>
        </p:txBody>
      </p:sp>
      <p:sp>
        <p:nvSpPr>
          <p:cNvPr id="32" name="流程图: 数据 31"/>
          <p:cNvSpPr/>
          <p:nvPr/>
        </p:nvSpPr>
        <p:spPr>
          <a:xfrm>
            <a:off x="9063037" y="1752600"/>
            <a:ext cx="2324100" cy="4191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投入队列</a:t>
            </a:r>
            <a:endParaRPr lang="zh-CN" altLang="en-US"/>
          </a:p>
        </p:txBody>
      </p:sp>
      <p:cxnSp>
        <p:nvCxnSpPr>
          <p:cNvPr id="34" name="直接箭头连接符 33"/>
          <p:cNvCxnSpPr>
            <a:stCxn id="22" idx="3"/>
            <a:endCxn id="32" idx="2"/>
          </p:cNvCxnSpPr>
          <p:nvPr/>
        </p:nvCxnSpPr>
        <p:spPr>
          <a:xfrm flipV="1">
            <a:off x="8039100" y="1962150"/>
            <a:ext cx="1256347" cy="79533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9401175" y="2438400"/>
            <a:ext cx="164782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处理每个文档</a:t>
            </a:r>
            <a:endParaRPr lang="zh-CN" altLang="en-US"/>
          </a:p>
        </p:txBody>
      </p:sp>
      <p:sp>
        <p:nvSpPr>
          <p:cNvPr id="36" name="流程图: 数据 35"/>
          <p:cNvSpPr/>
          <p:nvPr/>
        </p:nvSpPr>
        <p:spPr>
          <a:xfrm>
            <a:off x="9063037" y="3190875"/>
            <a:ext cx="2324100" cy="4191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投入队列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9401175" y="3905250"/>
            <a:ext cx="164782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上传每个文档</a:t>
            </a:r>
            <a:endParaRPr lang="zh-CN" altLang="en-US"/>
          </a:p>
        </p:txBody>
      </p:sp>
      <p:cxnSp>
        <p:nvCxnSpPr>
          <p:cNvPr id="39" name="直接箭头连接符 38"/>
          <p:cNvCxnSpPr>
            <a:stCxn id="32" idx="4"/>
            <a:endCxn id="35" idx="0"/>
          </p:cNvCxnSpPr>
          <p:nvPr/>
        </p:nvCxnSpPr>
        <p:spPr>
          <a:xfrm rot="16200000" flipH="1">
            <a:off x="10091737" y="2305049"/>
            <a:ext cx="266700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5" idx="2"/>
            <a:endCxn id="36" idx="1"/>
          </p:cNvCxnSpPr>
          <p:nvPr/>
        </p:nvCxnSpPr>
        <p:spPr>
          <a:xfrm rot="5400000">
            <a:off x="10077451" y="3043237"/>
            <a:ext cx="295275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6" idx="4"/>
            <a:endCxn id="37" idx="0"/>
          </p:cNvCxnSpPr>
          <p:nvPr/>
        </p:nvCxnSpPr>
        <p:spPr>
          <a:xfrm rot="16200000" flipH="1">
            <a:off x="10077450" y="3757611"/>
            <a:ext cx="295275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31" idx="1"/>
          </p:cNvCxnSpPr>
          <p:nvPr/>
        </p:nvCxnSpPr>
        <p:spPr>
          <a:xfrm rot="5400000">
            <a:off x="9929813" y="4657725"/>
            <a:ext cx="590550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8" idx="3"/>
            <a:endCxn id="31" idx="2"/>
          </p:cNvCxnSpPr>
          <p:nvPr/>
        </p:nvCxnSpPr>
        <p:spPr>
          <a:xfrm>
            <a:off x="6029325" y="4462463"/>
            <a:ext cx="3643312" cy="116681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153650" y="4514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上传地址</a:t>
            </a:r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52500" y="48387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第一版实现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10025" y="223837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r>
              <a:rPr lang="zh-CN" altLang="en-US" smtClean="0"/>
              <a:t>个文档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2441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8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分析和改进</a:t>
            </a: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5" name="TextBox 42">
            <a:extLst>
              <a:ext uri="{FF2B5EF4-FFF2-40B4-BE49-F238E27FC236}">
                <a16:creationId xmlns="" xmlns:a16="http://schemas.microsoft.com/office/drawing/2014/main" id="{F7047716-5A3F-4511-ADC7-0B472F585EC6}"/>
              </a:ext>
            </a:extLst>
          </p:cNvPr>
          <p:cNvSpPr txBox="1"/>
          <p:nvPr/>
        </p:nvSpPr>
        <p:spPr>
          <a:xfrm>
            <a:off x="692906" y="1256071"/>
            <a:ext cx="99418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文档处理的改进之路</a:t>
            </a:r>
            <a:endParaRPr lang="en-US" altLang="zh-CN" sz="280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endParaRPr lang="en-US" altLang="zh-CN" sz="2000" smtClean="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考察业务特点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、从容量为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10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万左右的题库中为每个学生抽取适合他的题目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；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、每道题目都含有大量的图片需要下载到本地，和文字部分一起渲染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；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3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、存在热点题目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spcBef>
                <a:spcPct val="20000"/>
              </a:spcBef>
              <a:defRPr/>
            </a:pP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、解决方案：缓存避免重复工作、题目处理并行和异步化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、如何实现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	1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）先检索缓存，新题目在生成时要考虑并发安全和充分利用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Future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	2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）题目有更新时，怎么处理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222441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8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836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改进之后题目处理的流程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7224" y="844550"/>
            <a:ext cx="9197975" cy="579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34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能否继续改进呢？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3567" y="1142984"/>
            <a:ext cx="9826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如何继续改进</a:t>
            </a:r>
            <a:endParaRPr lang="en-US" altLang="zh-CN" smtClean="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、题库数量太多时，如何处理？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、服务器重启的时候，已缓存的题目怎么办？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3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、还可以继续优化吗</a:t>
            </a:r>
            <a:r>
              <a:rPr lang="zh-CN" altLang="en-US" smtClean="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</a:rPr>
              <a:t>？</a:t>
            </a:r>
            <a:endParaRPr lang="en-US" altLang="zh-CN" smtClean="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="" xmlns:a16="http://schemas.microsoft.com/office/drawing/2014/main" id="{CD6B7D4D-899F-4C82-8E92-EF645B8DA0B1}"/>
              </a:ext>
            </a:extLst>
          </p:cNvPr>
          <p:cNvSpPr txBox="1"/>
          <p:nvPr/>
        </p:nvSpPr>
        <p:spPr>
          <a:xfrm>
            <a:off x="802927" y="3567110"/>
            <a:ext cx="286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带来的启示</a:t>
            </a:r>
            <a:endParaRPr lang="zh-CN" altLang="en-US" sz="28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82" y="1263403"/>
            <a:ext cx="547543" cy="5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架构师是什么？</a:t>
            </a:r>
          </a:p>
        </p:txBody>
      </p:sp>
      <p:sp>
        <p:nvSpPr>
          <p:cNvPr id="10" name="矩形 9"/>
          <p:cNvSpPr/>
          <p:nvPr/>
        </p:nvSpPr>
        <p:spPr>
          <a:xfrm>
            <a:off x="1619182" y="1241967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给架构师下个定义</a:t>
            </a:r>
            <a:endParaRPr lang="zh-CN" altLang="en-US" sz="2800"/>
          </a:p>
        </p:txBody>
      </p:sp>
      <p:sp>
        <p:nvSpPr>
          <p:cNvPr id="12" name="圆角矩形 11"/>
          <p:cNvSpPr/>
          <p:nvPr/>
        </p:nvSpPr>
        <p:spPr>
          <a:xfrm>
            <a:off x="1619249" y="2257425"/>
            <a:ext cx="2695575" cy="6286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2"/>
                </a:solidFill>
              </a:rPr>
              <a:t>架构设计、软件开发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647825" y="3714750"/>
            <a:ext cx="2705100" cy="6286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2"/>
                </a:solidFill>
              </a:rPr>
              <a:t>开发管理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581150" y="5210175"/>
            <a:ext cx="2724150" cy="6286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2"/>
                </a:solidFill>
              </a:rPr>
              <a:t>沟通协调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1095375" y="2228850"/>
            <a:ext cx="381000" cy="3609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"/>
          <p:cNvSpPr>
            <a:spLocks noChangeArrowheads="1"/>
          </p:cNvSpPr>
          <p:nvPr/>
        </p:nvSpPr>
        <p:spPr bwMode="auto">
          <a:xfrm>
            <a:off x="5056315" y="1321204"/>
            <a:ext cx="592601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确认需求</a:t>
            </a:r>
            <a:endParaRPr lang="en-US" altLang="zh-CN" sz="2000" b="1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系统分解</a:t>
            </a:r>
            <a:endParaRPr lang="en-US" altLang="zh-CN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技术选型</a:t>
            </a:r>
            <a:endParaRPr lang="en-US" altLang="zh-CN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制定技术规格说明</a:t>
            </a:r>
            <a:endParaRPr lang="en-US" altLang="zh-CN" sz="1800" b="1" smtClean="0"/>
          </a:p>
        </p:txBody>
      </p:sp>
      <p:sp>
        <p:nvSpPr>
          <p:cNvPr id="24" name="矩形 2"/>
          <p:cNvSpPr>
            <a:spLocks noChangeArrowheads="1"/>
          </p:cNvSpPr>
          <p:nvPr/>
        </p:nvSpPr>
        <p:spPr bwMode="auto">
          <a:xfrm>
            <a:off x="5046790" y="3654829"/>
            <a:ext cx="5926010" cy="56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深深介入开发的方方面面</a:t>
            </a:r>
            <a:endParaRPr lang="en-US" altLang="zh-CN" sz="1800" b="1" smtClean="0"/>
          </a:p>
        </p:txBody>
      </p:sp>
      <p:sp>
        <p:nvSpPr>
          <p:cNvPr id="25" name="矩形 2"/>
          <p:cNvSpPr>
            <a:spLocks noChangeArrowheads="1"/>
          </p:cNvSpPr>
          <p:nvPr/>
        </p:nvSpPr>
        <p:spPr bwMode="auto">
          <a:xfrm>
            <a:off x="5027740" y="5245504"/>
            <a:ext cx="5926010" cy="56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与用户，与产品，与上级，与团队成员</a:t>
            </a:r>
            <a:endParaRPr lang="en-US" altLang="zh-CN" sz="1800" smtClean="0"/>
          </a:p>
        </p:txBody>
      </p:sp>
      <p:sp>
        <p:nvSpPr>
          <p:cNvPr id="26" name="左中括号 25"/>
          <p:cNvSpPr/>
          <p:nvPr/>
        </p:nvSpPr>
        <p:spPr>
          <a:xfrm>
            <a:off x="5048250" y="1600200"/>
            <a:ext cx="85725" cy="180975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燕尾形箭头 26"/>
          <p:cNvSpPr/>
          <p:nvPr/>
        </p:nvSpPr>
        <p:spPr>
          <a:xfrm>
            <a:off x="4362450" y="2476500"/>
            <a:ext cx="638175" cy="1809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燕尾形箭头 27"/>
          <p:cNvSpPr/>
          <p:nvPr/>
        </p:nvSpPr>
        <p:spPr>
          <a:xfrm>
            <a:off x="4371975" y="3914775"/>
            <a:ext cx="638175" cy="1809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燕尾形箭头 28"/>
          <p:cNvSpPr/>
          <p:nvPr/>
        </p:nvSpPr>
        <p:spPr>
          <a:xfrm>
            <a:off x="4305300" y="5495925"/>
            <a:ext cx="638175" cy="1809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架构师的方方面面</a:t>
            </a: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65291" y="1307446"/>
            <a:ext cx="230651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作用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设计架构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救火</a:t>
            </a:r>
            <a:endParaRPr lang="en-US" altLang="zh-CN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布道</a:t>
            </a:r>
            <a:endParaRPr lang="en-US" altLang="zh-CN" sz="1800" b="1" smtClean="0"/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3846641" y="1259821"/>
            <a:ext cx="230651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效果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攻关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信念</a:t>
            </a:r>
            <a:endParaRPr lang="en-US" altLang="zh-CN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7027991" y="1250296"/>
            <a:ext cx="230651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职责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产品架构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基础服务架构</a:t>
            </a:r>
            <a:endParaRPr lang="en-US" altLang="zh-CN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endParaRPr lang="en-US" altLang="zh-CN" sz="1800" b="1" smtClean="0"/>
          </a:p>
        </p:txBody>
      </p:sp>
    </p:spTree>
    <p:extLst>
      <p:ext uri="{BB962C8B-B14F-4D97-AF65-F5344CB8AC3E}">
        <p14:creationId xmlns="" xmlns:p14="http://schemas.microsoft.com/office/powerpoint/2010/main" val="22244129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需求的产生和分析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978641" y="1202254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考试组</a:t>
            </a:r>
          </a:p>
        </p:txBody>
      </p:sp>
      <p:sp>
        <p:nvSpPr>
          <p:cNvPr id="10" name="矩形 9"/>
          <p:cNvSpPr/>
          <p:nvPr/>
        </p:nvSpPr>
        <p:spPr>
          <a:xfrm>
            <a:off x="1041400" y="1751675"/>
            <a:ext cx="2816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mtClean="0"/>
              <a:t>有批量的离线文档要生成</a:t>
            </a:r>
            <a:endParaRPr lang="zh-CN" altLang="en-US"/>
          </a:p>
        </p:txBody>
      </p:sp>
      <p:sp>
        <p:nvSpPr>
          <p:cNvPr id="11" name="矩形​​ 30"/>
          <p:cNvSpPr>
            <a:spLocks noChangeArrowheads="1"/>
          </p:cNvSpPr>
          <p:nvPr/>
        </p:nvSpPr>
        <p:spPr bwMode="auto">
          <a:xfrm>
            <a:off x="950066" y="2259529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题库组</a:t>
            </a:r>
          </a:p>
        </p:txBody>
      </p:sp>
      <p:sp>
        <p:nvSpPr>
          <p:cNvPr id="14" name="矩形 13"/>
          <p:cNvSpPr/>
          <p:nvPr/>
        </p:nvSpPr>
        <p:spPr>
          <a:xfrm>
            <a:off x="1069974" y="2885150"/>
            <a:ext cx="9592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mtClean="0"/>
              <a:t>批量的题目进行排重</a:t>
            </a:r>
            <a:endParaRPr lang="en-US" altLang="zh-CN" smtClean="0"/>
          </a:p>
          <a:p>
            <a:pPr>
              <a:buFont typeface="Wingdings" pitchFamily="2" charset="2"/>
              <a:buChar char="ü"/>
            </a:pPr>
            <a:endParaRPr lang="en-US" altLang="zh-CN" smtClean="0"/>
          </a:p>
          <a:p>
            <a:pPr>
              <a:buFont typeface="Wingdings" pitchFamily="2" charset="2"/>
              <a:buChar char="ü"/>
            </a:pPr>
            <a:r>
              <a:rPr lang="zh-CN" altLang="en-US" smtClean="0"/>
              <a:t>根据条件批量修改题目的内容</a:t>
            </a:r>
            <a:endParaRPr lang="zh-CN" altLang="en-US"/>
          </a:p>
        </p:txBody>
      </p:sp>
      <p:sp>
        <p:nvSpPr>
          <p:cNvPr id="16" name="矩形​​ 30"/>
          <p:cNvSpPr>
            <a:spLocks noChangeArrowheads="1"/>
          </p:cNvSpPr>
          <p:nvPr/>
        </p:nvSpPr>
        <p:spPr bwMode="auto">
          <a:xfrm>
            <a:off x="978641" y="4050229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共同痛点</a:t>
            </a:r>
          </a:p>
        </p:txBody>
      </p:sp>
      <p:sp>
        <p:nvSpPr>
          <p:cNvPr id="17" name="矩形 16"/>
          <p:cNvSpPr/>
          <p:nvPr/>
        </p:nvSpPr>
        <p:spPr>
          <a:xfrm>
            <a:off x="1098549" y="4675850"/>
            <a:ext cx="100552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、都有批量任务要完成且速度慢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、都要求可以查询进度  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、在使用上尽可能的对业务开发人员友好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7739" y="1066800"/>
            <a:ext cx="6862762" cy="202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72300" y="3535363"/>
            <a:ext cx="3695700" cy="211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右箭头 17"/>
          <p:cNvSpPr/>
          <p:nvPr/>
        </p:nvSpPr>
        <p:spPr>
          <a:xfrm>
            <a:off x="3914775" y="1866900"/>
            <a:ext cx="7905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010517">
            <a:off x="3815753" y="3484930"/>
            <a:ext cx="3274277" cy="222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34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我们应该怎么做</a:t>
            </a: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0075" y="1104900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我们需要做什么</a:t>
            </a:r>
            <a:endParaRPr lang="en-US" altLang="zh-CN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endParaRPr lang="en-US" altLang="zh-CN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提高性能，采用多线程，屏蔽细节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lvl="1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封装线程池和阻塞队列</a:t>
            </a: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每个批量任务拥有自己的上下文环境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需要一个并发安全的容器保存每个任务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自动清除已完成和过期任务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	</a:t>
            </a:r>
          </a:p>
          <a:p>
            <a:pPr lvl="1"/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定时轮询？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7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34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框架业务示意图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9862" y="1127124"/>
            <a:ext cx="9468847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" name="矩形 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7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34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框架流程图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26" y="1300163"/>
            <a:ext cx="927735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300846" y="1293825"/>
            <a:ext cx="23566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具体实现 </a:t>
            </a:r>
            <a:r>
              <a:rPr lang="en-US" altLang="zh-CN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可查询进度的并发任务执行框架</a:t>
            </a:r>
            <a:endParaRPr lang="en-US" altLang="zh-CN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、用户业务方法的结果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、如何执行用户的业务方法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、用户如何提交他的工作任务和查询任务进度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、整个框架的流程和实现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990726" y="2486489"/>
            <a:ext cx="789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8b</a:t>
            </a:r>
            <a:r>
              <a:rPr lang="zh-CN" alt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、实战项目</a:t>
            </a:r>
            <a:r>
              <a:rPr lang="en-US" altLang="zh-CN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应用性能优化实战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26991" y="5435957"/>
            <a:ext cx="3477336" cy="369332"/>
            <a:chOff x="1139058" y="5604513"/>
            <a:chExt cx="3477336" cy="369332"/>
          </a:xfrm>
        </p:grpSpPr>
        <p:grpSp>
          <p:nvGrpSpPr>
            <p:cNvPr id="3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438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3582" y="1263403"/>
            <a:ext cx="547543" cy="5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</a:p>
        </p:txBody>
      </p:sp>
      <p:sp>
        <p:nvSpPr>
          <p:cNvPr id="10" name="矩形 9"/>
          <p:cNvSpPr/>
          <p:nvPr/>
        </p:nvSpPr>
        <p:spPr>
          <a:xfrm>
            <a:off x="1619182" y="1241967"/>
            <a:ext cx="952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考试后从题库中抽取题目生成大量的离线练习册文档并打印</a:t>
            </a:r>
            <a:endParaRPr lang="zh-CN" altLang="en-US" sz="2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63713" y="1839913"/>
            <a:ext cx="5360987" cy="366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矩形 21"/>
          <p:cNvSpPr/>
          <p:nvPr/>
        </p:nvSpPr>
        <p:spPr>
          <a:xfrm>
            <a:off x="1476375" y="5499628"/>
            <a:ext cx="981075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400" smtClean="0">
                <a:solidFill>
                  <a:schemeClr val="accent2"/>
                </a:solidFill>
              </a:rPr>
              <a:t>题目在数据库中存储形式，平均长度</a:t>
            </a:r>
            <a:r>
              <a:rPr lang="en-US" altLang="zh-CN" sz="2400" smtClean="0">
                <a:solidFill>
                  <a:schemeClr val="accent2"/>
                </a:solidFill>
              </a:rPr>
              <a:t>800</a:t>
            </a:r>
            <a:r>
              <a:rPr lang="zh-CN" altLang="en-US" sz="2400" smtClean="0">
                <a:solidFill>
                  <a:schemeClr val="accent2"/>
                </a:solidFill>
              </a:rPr>
              <a:t>字节：</a:t>
            </a:r>
            <a:endParaRPr lang="en-US" altLang="zh-CN" sz="2400" smtClean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mtClean="0">
                <a:solidFill>
                  <a:schemeClr val="accent2"/>
                </a:solidFill>
              </a:rPr>
              <a:t>&lt;p&gt;</a:t>
            </a:r>
            <a:r>
              <a:rPr lang="zh-CN" altLang="en-US" smtClean="0">
                <a:solidFill>
                  <a:schemeClr val="accent2"/>
                </a:solidFill>
              </a:rPr>
              <a:t>下图是</a:t>
            </a:r>
            <a:r>
              <a:rPr lang="en-US" altLang="zh-CN" smtClean="0">
                <a:solidFill>
                  <a:schemeClr val="accent2"/>
                </a:solidFill>
              </a:rPr>
              <a:t>Diameter</a:t>
            </a:r>
            <a:r>
              <a:rPr lang="zh-CN" altLang="en-US" smtClean="0">
                <a:solidFill>
                  <a:schemeClr val="accent2"/>
                </a:solidFill>
              </a:rPr>
              <a:t>协议中的那部分？</a:t>
            </a:r>
            <a:r>
              <a:rPr lang="en-US" altLang="zh-CN" smtClean="0">
                <a:solidFill>
                  <a:schemeClr val="accent2"/>
                </a:solidFill>
              </a:rPr>
              <a:t>&lt;/p&gt;&lt;img src=“http://......./......./...../01.jpg”&gt;&lt;/img&gt;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10823</TotalTime>
  <Words>586</Words>
  <Application>Microsoft Office PowerPoint</Application>
  <PresentationFormat>自定义</PresentationFormat>
  <Paragraphs>124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主题​​</vt:lpstr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2366</cp:revision>
  <dcterms:created xsi:type="dcterms:W3CDTF">2016-08-30T15:34:45Z</dcterms:created>
  <dcterms:modified xsi:type="dcterms:W3CDTF">2019-05-15T07:50:52Z</dcterms:modified>
  <cp:category>锐旗设计;https://9ppt.taobao.com</cp:category>
</cp:coreProperties>
</file>