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91" r:id="rId3"/>
    <p:sldId id="328" r:id="rId4"/>
    <p:sldId id="329" r:id="rId5"/>
    <p:sldId id="333" r:id="rId6"/>
    <p:sldId id="326" r:id="rId7"/>
    <p:sldId id="334" r:id="rId8"/>
    <p:sldId id="302" r:id="rId9"/>
    <p:sldId id="338" r:id="rId10"/>
    <p:sldId id="339" r:id="rId11"/>
    <p:sldId id="305" r:id="rId12"/>
    <p:sldId id="341" r:id="rId13"/>
    <p:sldId id="311" r:id="rId14"/>
    <p:sldId id="310" r:id="rId15"/>
    <p:sldId id="315" r:id="rId16"/>
    <p:sldId id="312" r:id="rId17"/>
    <p:sldId id="313" r:id="rId18"/>
    <p:sldId id="314" r:id="rId19"/>
    <p:sldId id="316" r:id="rId20"/>
    <p:sldId id="327" r:id="rId21"/>
    <p:sldId id="317" r:id="rId22"/>
    <p:sldId id="340" r:id="rId23"/>
    <p:sldId id="318" r:id="rId24"/>
    <p:sldId id="325" r:id="rId25"/>
    <p:sldId id="344" r:id="rId26"/>
    <p:sldId id="320" r:id="rId27"/>
    <p:sldId id="343" r:id="rId28"/>
    <p:sldId id="342" r:id="rId29"/>
    <p:sldId id="319" r:id="rId30"/>
    <p:sldId id="322" r:id="rId31"/>
    <p:sldId id="323" r:id="rId32"/>
    <p:sldId id="345" r:id="rId33"/>
    <p:sldId id="34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80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6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2019/5/20/Mon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496277" y="2300223"/>
            <a:ext cx="7000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JMM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和底层实现原理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460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5790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内存模型中的重排序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81817" y="1190612"/>
            <a:ext cx="187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重排序类型</a:t>
            </a:r>
          </a:p>
        </p:txBody>
      </p:sp>
      <p:pic>
        <p:nvPicPr>
          <p:cNvPr id="14" name="Picture 2" descr="重排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3233" y="1662487"/>
            <a:ext cx="9765242" cy="1471237"/>
          </a:xfrm>
          <a:prstGeom prst="rect">
            <a:avLst/>
          </a:prstGeom>
          <a:noFill/>
        </p:spPr>
      </p:pic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1010392" y="3390887"/>
            <a:ext cx="35997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重排序与依赖性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数据依赖性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2563" y="3736976"/>
            <a:ext cx="5812016" cy="249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5790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内存模型中的重排序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877042" y="1190612"/>
            <a:ext cx="187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数据依赖性</a:t>
            </a:r>
          </a:p>
        </p:txBody>
      </p:sp>
      <p:sp>
        <p:nvSpPr>
          <p:cNvPr id="19" name="矩形​​ 30"/>
          <p:cNvSpPr>
            <a:spLocks noChangeArrowheads="1"/>
          </p:cNvSpPr>
          <p:nvPr/>
        </p:nvSpPr>
        <p:spPr bwMode="auto">
          <a:xfrm>
            <a:off x="838942" y="3771887"/>
            <a:ext cx="187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as-if-serial</a:t>
            </a:r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86250" y="1209675"/>
            <a:ext cx="876300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17" name="椭圆 16"/>
          <p:cNvSpPr/>
          <p:nvPr/>
        </p:nvSpPr>
        <p:spPr>
          <a:xfrm>
            <a:off x="4276725" y="2209800"/>
            <a:ext cx="876300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B</a:t>
            </a:r>
            <a:endParaRPr lang="zh-CN" altLang="en-US" b="1"/>
          </a:p>
        </p:txBody>
      </p:sp>
      <p:sp>
        <p:nvSpPr>
          <p:cNvPr id="21" name="圆角矩形 20"/>
          <p:cNvSpPr/>
          <p:nvPr/>
        </p:nvSpPr>
        <p:spPr>
          <a:xfrm>
            <a:off x="5915025" y="1743075"/>
            <a:ext cx="1000125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</a:t>
            </a:r>
            <a:endParaRPr lang="zh-CN" altLang="en-US" b="1"/>
          </a:p>
        </p:txBody>
      </p:sp>
      <p:cxnSp>
        <p:nvCxnSpPr>
          <p:cNvPr id="23" name="直接箭头连接符 22"/>
          <p:cNvCxnSpPr>
            <a:stCxn id="16" idx="6"/>
            <a:endCxn id="21" idx="1"/>
          </p:cNvCxnSpPr>
          <p:nvPr/>
        </p:nvCxnSpPr>
        <p:spPr>
          <a:xfrm>
            <a:off x="5162550" y="1624013"/>
            <a:ext cx="752475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6"/>
            <a:endCxn id="21" idx="1"/>
          </p:cNvCxnSpPr>
          <p:nvPr/>
        </p:nvCxnSpPr>
        <p:spPr>
          <a:xfrm flipV="1">
            <a:off x="5153025" y="2152650"/>
            <a:ext cx="762000" cy="47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1050" y="1724025"/>
            <a:ext cx="2424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double x = 0.03;     </a:t>
            </a:r>
            <a:r>
              <a:rPr lang="en-US" altLang="zh-CN" smtClean="0">
                <a:solidFill>
                  <a:srgbClr val="FF0000"/>
                </a:solidFill>
              </a:rPr>
              <a:t>//A</a:t>
            </a:r>
          </a:p>
          <a:p>
            <a:endParaRPr lang="en-US" altLang="zh-CN" smtClean="0"/>
          </a:p>
          <a:p>
            <a:r>
              <a:rPr lang="en-US" altLang="zh-CN" smtClean="0"/>
              <a:t>double y = 0.01;    </a:t>
            </a:r>
            <a:r>
              <a:rPr lang="en-US" altLang="zh-CN" smtClean="0">
                <a:solidFill>
                  <a:srgbClr val="FF0000"/>
                </a:solidFill>
              </a:rPr>
              <a:t>//B</a:t>
            </a:r>
          </a:p>
          <a:p>
            <a:endParaRPr lang="en-US" altLang="zh-CN" smtClean="0"/>
          </a:p>
          <a:p>
            <a:r>
              <a:rPr lang="en-US" altLang="zh-CN" smtClean="0"/>
              <a:t>double z = x*x*y;  </a:t>
            </a:r>
            <a:r>
              <a:rPr lang="en-US" altLang="zh-CN" smtClean="0">
                <a:solidFill>
                  <a:srgbClr val="FF0000"/>
                </a:solidFill>
              </a:rPr>
              <a:t>//C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7300" y="2971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依赖关系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62000" y="4486275"/>
            <a:ext cx="876300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29" name="椭圆 28"/>
          <p:cNvSpPr/>
          <p:nvPr/>
        </p:nvSpPr>
        <p:spPr>
          <a:xfrm>
            <a:off x="2219325" y="4486275"/>
            <a:ext cx="876300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B</a:t>
            </a:r>
            <a:endParaRPr lang="zh-CN" altLang="en-US" b="1"/>
          </a:p>
        </p:txBody>
      </p:sp>
      <p:sp>
        <p:nvSpPr>
          <p:cNvPr id="30" name="圆角矩形 29"/>
          <p:cNvSpPr/>
          <p:nvPr/>
        </p:nvSpPr>
        <p:spPr>
          <a:xfrm>
            <a:off x="3724275" y="4505325"/>
            <a:ext cx="1000125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</a:t>
            </a:r>
            <a:endParaRPr lang="zh-CN" altLang="en-US" b="1"/>
          </a:p>
        </p:txBody>
      </p:sp>
      <p:sp>
        <p:nvSpPr>
          <p:cNvPr id="31" name="椭圆 30"/>
          <p:cNvSpPr/>
          <p:nvPr/>
        </p:nvSpPr>
        <p:spPr>
          <a:xfrm>
            <a:off x="6829425" y="4505325"/>
            <a:ext cx="876300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B</a:t>
            </a:r>
            <a:endParaRPr lang="zh-CN" altLang="en-US" b="1"/>
          </a:p>
        </p:txBody>
      </p:sp>
      <p:sp>
        <p:nvSpPr>
          <p:cNvPr id="32" name="椭圆 31"/>
          <p:cNvSpPr/>
          <p:nvPr/>
        </p:nvSpPr>
        <p:spPr>
          <a:xfrm>
            <a:off x="8286750" y="4505325"/>
            <a:ext cx="876300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33" name="圆角矩形 32"/>
          <p:cNvSpPr/>
          <p:nvPr/>
        </p:nvSpPr>
        <p:spPr>
          <a:xfrm>
            <a:off x="9791700" y="4514850"/>
            <a:ext cx="1000125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</a:t>
            </a:r>
            <a:endParaRPr lang="zh-CN" altLang="en-US" b="1"/>
          </a:p>
        </p:txBody>
      </p:sp>
      <p:cxnSp>
        <p:nvCxnSpPr>
          <p:cNvPr id="35" name="直接箭头连接符 34"/>
          <p:cNvCxnSpPr>
            <a:stCxn id="28" idx="6"/>
            <a:endCxn id="29" idx="2"/>
          </p:cNvCxnSpPr>
          <p:nvPr/>
        </p:nvCxnSpPr>
        <p:spPr>
          <a:xfrm>
            <a:off x="1638300" y="4900613"/>
            <a:ext cx="5810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6"/>
            <a:endCxn id="30" idx="1"/>
          </p:cNvCxnSpPr>
          <p:nvPr/>
        </p:nvCxnSpPr>
        <p:spPr>
          <a:xfrm>
            <a:off x="3095625" y="4900613"/>
            <a:ext cx="62865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6"/>
            <a:endCxn id="32" idx="2"/>
          </p:cNvCxnSpPr>
          <p:nvPr/>
        </p:nvCxnSpPr>
        <p:spPr>
          <a:xfrm>
            <a:off x="7705725" y="4919663"/>
            <a:ext cx="5810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2" idx="6"/>
            <a:endCxn id="33" idx="1"/>
          </p:cNvCxnSpPr>
          <p:nvPr/>
        </p:nvCxnSpPr>
        <p:spPr>
          <a:xfrm>
            <a:off x="9163050" y="4919663"/>
            <a:ext cx="6286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5790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并发下重排序带来的 问题</a:t>
            </a:r>
          </a:p>
        </p:txBody>
      </p:sp>
      <p:sp>
        <p:nvSpPr>
          <p:cNvPr id="17" name="右箭头 16"/>
          <p:cNvSpPr/>
          <p:nvPr/>
        </p:nvSpPr>
        <p:spPr>
          <a:xfrm rot="20706859">
            <a:off x="4343544" y="2179192"/>
            <a:ext cx="145236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156271">
            <a:off x="4429125" y="4000500"/>
            <a:ext cx="14763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538" y="1095374"/>
            <a:ext cx="3612744" cy="448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45238" y="38100"/>
            <a:ext cx="3713161" cy="314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96025" y="3388938"/>
            <a:ext cx="4686300" cy="337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解决在并发下的问题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81816" y="1190612"/>
            <a:ext cx="4047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内存屏障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38201" y="1840422"/>
          <a:ext cx="10220325" cy="4022788"/>
        </p:xfrm>
        <a:graphic>
          <a:graphicData uri="http://schemas.openxmlformats.org/drawingml/2006/table">
            <a:tbl>
              <a:tblPr/>
              <a:tblGrid>
                <a:gridCol w="2019299"/>
                <a:gridCol w="2705100"/>
                <a:gridCol w="5495926"/>
              </a:tblGrid>
              <a:tr h="32545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2000" b="0" kern="0" baseline="0">
                          <a:solidFill>
                            <a:srgbClr val="4F4F4F"/>
                          </a:solidFill>
                        </a:rPr>
                        <a:t>屏障类型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2000" b="0" kern="0" baseline="0">
                          <a:solidFill>
                            <a:srgbClr val="4F4F4F"/>
                          </a:solidFill>
                        </a:rPr>
                        <a:t>指令示例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2000" b="0" kern="0" baseline="0">
                          <a:solidFill>
                            <a:srgbClr val="4F4F4F"/>
                          </a:solidFill>
                        </a:rPr>
                        <a:t>说明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1265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LoadLoad Barriers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Load1; </a:t>
                      </a:r>
                      <a:r>
                        <a:rPr lang="en-US" sz="1600" b="0" kern="0" baseline="0">
                          <a:solidFill>
                            <a:srgbClr val="FF0000"/>
                          </a:solidFill>
                        </a:rPr>
                        <a:t>LoadLoad</a:t>
                      </a:r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; Load2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确保</a:t>
                      </a:r>
                      <a:r>
                        <a:rPr lang="en-US" altLang="zh-CN" sz="1600" b="0" kern="0" baseline="0">
                          <a:solidFill>
                            <a:srgbClr val="4F4F4F"/>
                          </a:solidFill>
                        </a:rPr>
                        <a:t>Load1</a:t>
                      </a:r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数据的装载，之前于</a:t>
                      </a:r>
                      <a:r>
                        <a:rPr lang="en-US" altLang="zh-CN" sz="1600" b="0" kern="0" baseline="0">
                          <a:solidFill>
                            <a:srgbClr val="4F4F4F"/>
                          </a:solidFill>
                        </a:rPr>
                        <a:t>Load2</a:t>
                      </a:r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及所有后续装载指令的装载。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203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StoreStore Barriers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Store1; </a:t>
                      </a:r>
                      <a:r>
                        <a:rPr lang="en-US" sz="1600" b="0" kern="0" baseline="0">
                          <a:solidFill>
                            <a:srgbClr val="FF0000"/>
                          </a:solidFill>
                        </a:rPr>
                        <a:t>StoreStore</a:t>
                      </a:r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; Store2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确保</a:t>
                      </a:r>
                      <a:r>
                        <a:rPr lang="en-US" altLang="zh-CN" sz="1600" b="0" kern="0" baseline="0">
                          <a:solidFill>
                            <a:srgbClr val="4F4F4F"/>
                          </a:solidFill>
                        </a:rPr>
                        <a:t>Store1</a:t>
                      </a:r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数据对其他处理器可见（刷新到内存），之前于</a:t>
                      </a:r>
                      <a:r>
                        <a:rPr lang="en-US" altLang="zh-CN" sz="1600" b="0" kern="0" baseline="0">
                          <a:solidFill>
                            <a:srgbClr val="4F4F4F"/>
                          </a:solidFill>
                        </a:rPr>
                        <a:t>Store2</a:t>
                      </a:r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及所有后续存储指令的存储。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21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LoadStore Barriers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Load1; </a:t>
                      </a:r>
                      <a:r>
                        <a:rPr lang="en-US" sz="1600" b="0" kern="0" baseline="0">
                          <a:solidFill>
                            <a:srgbClr val="FF0000"/>
                          </a:solidFill>
                        </a:rPr>
                        <a:t>LoadStore</a:t>
                      </a:r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; Store2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确保</a:t>
                      </a:r>
                      <a:r>
                        <a:rPr lang="en-US" altLang="zh-CN" sz="1600" b="0" kern="0" baseline="0">
                          <a:solidFill>
                            <a:srgbClr val="4F4F4F"/>
                          </a:solidFill>
                        </a:rPr>
                        <a:t>Load1</a:t>
                      </a:r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数据装载，之前于</a:t>
                      </a:r>
                      <a:r>
                        <a:rPr lang="en-US" altLang="zh-CN" sz="1600" b="0" kern="0" baseline="0">
                          <a:solidFill>
                            <a:srgbClr val="4F4F4F"/>
                          </a:solidFill>
                        </a:rPr>
                        <a:t>Store2</a:t>
                      </a:r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及所有后续的存储指令刷新到内存。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726966"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StoreLoad Barriers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Store1; </a:t>
                      </a:r>
                      <a:r>
                        <a:rPr lang="en-US" sz="1600" b="0" kern="0" baseline="0">
                          <a:solidFill>
                            <a:srgbClr val="FF0000"/>
                          </a:solidFill>
                        </a:rPr>
                        <a:t>StoreLoad</a:t>
                      </a:r>
                      <a:r>
                        <a:rPr lang="en-US" sz="1600" b="0" kern="0" baseline="0">
                          <a:solidFill>
                            <a:srgbClr val="4F4F4F"/>
                          </a:solidFill>
                        </a:rPr>
                        <a:t>; </a:t>
                      </a:r>
                      <a:r>
                        <a:rPr lang="en-US" sz="1600" b="0" kern="0" baseline="0" smtClean="0">
                          <a:solidFill>
                            <a:srgbClr val="4F4F4F"/>
                          </a:solidFill>
                        </a:rPr>
                        <a:t>Load2</a:t>
                      </a:r>
                      <a:endParaRPr lang="en-US" sz="1600" b="0" kern="0" baseline="0">
                        <a:solidFill>
                          <a:srgbClr val="4F4F4F"/>
                        </a:solidFill>
                      </a:endParaRP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确保</a:t>
                      </a:r>
                      <a:r>
                        <a:rPr lang="en-US" altLang="zh-CN" sz="1600" b="0" kern="0" baseline="0">
                          <a:solidFill>
                            <a:srgbClr val="4F4F4F"/>
                          </a:solidFill>
                        </a:rPr>
                        <a:t>Store1</a:t>
                      </a:r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数据对其他处理器变得可见（指刷新到内存），之前于</a:t>
                      </a:r>
                      <a:r>
                        <a:rPr lang="en-US" altLang="zh-CN" sz="1600" b="0" kern="0" baseline="0">
                          <a:solidFill>
                            <a:srgbClr val="4F4F4F"/>
                          </a:solidFill>
                        </a:rPr>
                        <a:t>Load2</a:t>
                      </a:r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及所有后续装载指令的装载。</a:t>
                      </a:r>
                      <a:r>
                        <a:rPr lang="en-US" altLang="zh-CN" sz="1600" b="0" kern="0" baseline="0">
                          <a:solidFill>
                            <a:srgbClr val="4F4F4F"/>
                          </a:solidFill>
                        </a:rPr>
                        <a:t>StoreLoad Barriers</a:t>
                      </a:r>
                      <a:r>
                        <a:rPr lang="zh-CN" altLang="en-US" sz="1600" b="0" kern="0" baseline="0">
                          <a:solidFill>
                            <a:srgbClr val="4F4F4F"/>
                          </a:solidFill>
                        </a:rPr>
                        <a:t>会使该屏障之前的所有内存访问指令（存储和装载指令）完成之后，才执行该屏障之后的内存访问指令。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解决在并发下的问题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886566" y="1181087"/>
            <a:ext cx="4047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5250" y="1441450"/>
            <a:ext cx="4946650" cy="471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Happens-Before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81817" y="1190612"/>
            <a:ext cx="187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10" name="矩形 9"/>
          <p:cNvSpPr/>
          <p:nvPr/>
        </p:nvSpPr>
        <p:spPr>
          <a:xfrm>
            <a:off x="971549" y="1723162"/>
            <a:ext cx="107727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用</a:t>
            </a:r>
            <a:r>
              <a:rPr lang="en-US" altLang="zh-CN" smtClean="0"/>
              <a:t>happens-before</a:t>
            </a:r>
            <a:r>
              <a:rPr lang="zh-CN" altLang="en-US" smtClean="0"/>
              <a:t>的概念来阐述操作之间的内存可见性。在</a:t>
            </a:r>
            <a:r>
              <a:rPr lang="en-US" altLang="zh-CN" smtClean="0"/>
              <a:t>JMM</a:t>
            </a:r>
            <a:r>
              <a:rPr lang="zh-CN" altLang="en-US" smtClean="0"/>
              <a:t>中，如果一个操作执行的结果需要对另一个操作可见，那么这两个操作之间必须要存在</a:t>
            </a:r>
            <a:r>
              <a:rPr lang="en-US" altLang="zh-CN" smtClean="0"/>
              <a:t>happens-before</a:t>
            </a:r>
            <a:r>
              <a:rPr lang="zh-CN" altLang="en-US" smtClean="0"/>
              <a:t>关系 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两个操作之间具有</a:t>
            </a:r>
            <a:r>
              <a:rPr lang="en-US" smtClean="0"/>
              <a:t>happens-before</a:t>
            </a:r>
            <a:r>
              <a:rPr lang="zh-CN" altLang="en-US" smtClean="0"/>
              <a:t>关系，并不意味着前一个操作必须要在后一个操作之前执行！</a:t>
            </a:r>
            <a:r>
              <a:rPr lang="en-US" smtClean="0"/>
              <a:t>happens-before</a:t>
            </a:r>
            <a:r>
              <a:rPr lang="zh-CN" altLang="en-US" smtClean="0"/>
              <a:t>仅仅要求前一个操作（执行的结果）对后一个操作可见，且前一个操作按顺序排在第二个操作之前（</a:t>
            </a:r>
            <a:r>
              <a:rPr lang="en-US" smtClean="0"/>
              <a:t>the first is visible to and ordered before the second） 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1019917" y="3495662"/>
            <a:ext cx="187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加深理解</a:t>
            </a:r>
          </a:p>
        </p:txBody>
      </p:sp>
      <p:sp>
        <p:nvSpPr>
          <p:cNvPr id="12" name="矩形 11"/>
          <p:cNvSpPr/>
          <p:nvPr/>
        </p:nvSpPr>
        <p:spPr>
          <a:xfrm>
            <a:off x="971550" y="4127064"/>
            <a:ext cx="10629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）如果一个操作</a:t>
            </a:r>
            <a:r>
              <a:rPr lang="en-US" altLang="zh-CN" smtClean="0"/>
              <a:t>happens-before</a:t>
            </a:r>
            <a:r>
              <a:rPr lang="zh-CN" altLang="en-US" smtClean="0"/>
              <a:t>另一个操作，那么第一个操作的执行结果将对第二个操作可见，而且第一个操作的执行顺序排在第二个操作之前。</a:t>
            </a:r>
            <a:r>
              <a:rPr lang="en-US" altLang="zh-CN" smtClean="0"/>
              <a:t>(</a:t>
            </a:r>
            <a:r>
              <a:rPr lang="zh-CN" altLang="en-US" smtClean="0"/>
              <a:t>对程序员来说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2</a:t>
            </a:r>
            <a:r>
              <a:rPr lang="zh-CN" altLang="en-US" smtClean="0"/>
              <a:t>）两个操作之间存在</a:t>
            </a:r>
            <a:r>
              <a:rPr lang="en-US" altLang="zh-CN" smtClean="0"/>
              <a:t>happens-before</a:t>
            </a:r>
            <a:r>
              <a:rPr lang="zh-CN" altLang="en-US" smtClean="0"/>
              <a:t>关系，</a:t>
            </a:r>
            <a:r>
              <a:rPr lang="zh-CN" altLang="en-US" b="1" smtClean="0">
                <a:solidFill>
                  <a:srgbClr val="FF0000"/>
                </a:solidFill>
              </a:rPr>
              <a:t>并不意味着</a:t>
            </a:r>
            <a:r>
              <a:rPr lang="en-US" altLang="zh-CN" b="1" smtClean="0">
                <a:solidFill>
                  <a:srgbClr val="FF0000"/>
                </a:solidFill>
              </a:rPr>
              <a:t>Java</a:t>
            </a:r>
            <a:r>
              <a:rPr lang="zh-CN" altLang="en-US" b="1" smtClean="0">
                <a:solidFill>
                  <a:srgbClr val="FF0000"/>
                </a:solidFill>
              </a:rPr>
              <a:t>平台的具体实现必须要按照</a:t>
            </a:r>
            <a:r>
              <a:rPr lang="en-US" altLang="zh-CN" b="1" smtClean="0">
                <a:solidFill>
                  <a:srgbClr val="FF0000"/>
                </a:solidFill>
              </a:rPr>
              <a:t>happens-before</a:t>
            </a:r>
            <a:r>
              <a:rPr lang="zh-CN" altLang="en-US" b="1" smtClean="0">
                <a:solidFill>
                  <a:srgbClr val="FF0000"/>
                </a:solidFill>
              </a:rPr>
              <a:t>关系指定的顺序来执行</a:t>
            </a:r>
            <a:r>
              <a:rPr lang="zh-CN" altLang="en-US" smtClean="0"/>
              <a:t>。如果重排序之后的执行结果，与按</a:t>
            </a:r>
            <a:r>
              <a:rPr lang="en-US" altLang="zh-CN" smtClean="0"/>
              <a:t>happens-before</a:t>
            </a:r>
            <a:r>
              <a:rPr lang="zh-CN" altLang="en-US" smtClean="0"/>
              <a:t>关系来执行的结果一致，那么这种重排序是允许的</a:t>
            </a:r>
            <a:r>
              <a:rPr lang="en-US" altLang="zh-CN" smtClean="0"/>
              <a:t>(</a:t>
            </a:r>
            <a:r>
              <a:rPr lang="zh-CN" altLang="en-US" smtClean="0"/>
              <a:t>对编译器和处理器 来说</a:t>
            </a:r>
            <a:r>
              <a:rPr lang="en-US" altLang="zh-CN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Happens-Before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5450" y="777070"/>
            <a:ext cx="6448424" cy="562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1285875"/>
            <a:ext cx="2372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double x = 0.03     </a:t>
            </a:r>
            <a:r>
              <a:rPr lang="en-US" altLang="zh-CN" smtClean="0">
                <a:solidFill>
                  <a:srgbClr val="FF0000"/>
                </a:solidFill>
              </a:rPr>
              <a:t>//A</a:t>
            </a:r>
          </a:p>
          <a:p>
            <a:endParaRPr lang="en-US" altLang="zh-CN" smtClean="0"/>
          </a:p>
          <a:p>
            <a:r>
              <a:rPr lang="en-US" altLang="zh-CN" smtClean="0"/>
              <a:t>double y = 0.01    </a:t>
            </a:r>
            <a:r>
              <a:rPr lang="en-US" altLang="zh-CN" smtClean="0">
                <a:solidFill>
                  <a:srgbClr val="FF0000"/>
                </a:solidFill>
              </a:rPr>
              <a:t>//B</a:t>
            </a:r>
          </a:p>
          <a:p>
            <a:endParaRPr lang="en-US" altLang="zh-CN" smtClean="0"/>
          </a:p>
          <a:p>
            <a:r>
              <a:rPr lang="en-US" altLang="zh-CN" smtClean="0"/>
              <a:t>double z = x*x*y   </a:t>
            </a:r>
            <a:r>
              <a:rPr lang="en-US" altLang="zh-CN" smtClean="0">
                <a:solidFill>
                  <a:srgbClr val="FF0000"/>
                </a:solidFill>
              </a:rPr>
              <a:t>//C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550" y="3562350"/>
            <a:ext cx="2550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r>
              <a:rPr lang="zh-CN" altLang="en-US" smtClean="0"/>
              <a:t>、</a:t>
            </a:r>
            <a:r>
              <a:rPr lang="en-US" smtClean="0"/>
              <a:t>A happens-before B</a:t>
            </a:r>
          </a:p>
          <a:p>
            <a:endParaRPr lang="zh-CN" altLang="en-US" smtClean="0"/>
          </a:p>
          <a:p>
            <a:r>
              <a:rPr lang="en-US" smtClean="0"/>
              <a:t>2</a:t>
            </a:r>
            <a:r>
              <a:rPr lang="zh-CN" altLang="en-US" smtClean="0"/>
              <a:t>、</a:t>
            </a:r>
            <a:r>
              <a:rPr lang="en-US" smtClean="0"/>
              <a:t>B happens-before C</a:t>
            </a:r>
          </a:p>
          <a:p>
            <a:endParaRPr lang="zh-CN" altLang="en-US" smtClean="0"/>
          </a:p>
          <a:p>
            <a:r>
              <a:rPr lang="en-US" smtClean="0"/>
              <a:t>3</a:t>
            </a:r>
            <a:r>
              <a:rPr lang="zh-CN" altLang="en-US" smtClean="0"/>
              <a:t>、</a:t>
            </a:r>
            <a:r>
              <a:rPr lang="en-US" smtClean="0"/>
              <a:t>A happens-before C</a:t>
            </a: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800225" y="2971800"/>
            <a:ext cx="476250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Happens-Before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</a:p>
        </p:txBody>
      </p:sp>
      <p:sp>
        <p:nvSpPr>
          <p:cNvPr id="9" name="矩形 8"/>
          <p:cNvSpPr/>
          <p:nvPr/>
        </p:nvSpPr>
        <p:spPr>
          <a:xfrm>
            <a:off x="904875" y="1624043"/>
            <a:ext cx="1028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mtClean="0"/>
              <a:t>1</a:t>
            </a:r>
            <a:r>
              <a:rPr lang="zh-CN" altLang="en-US" smtClean="0"/>
              <a:t>）程序顺序规则：一个线程中的每个操作，</a:t>
            </a:r>
            <a:r>
              <a:rPr lang="en-US" smtClean="0"/>
              <a:t>happens-before</a:t>
            </a:r>
            <a:r>
              <a:rPr lang="zh-CN" altLang="en-US" smtClean="0"/>
              <a:t>于该线程中的任意后续操作。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2</a:t>
            </a:r>
            <a:r>
              <a:rPr lang="zh-CN" altLang="en-US" smtClean="0"/>
              <a:t>）监视器锁规则：对一个锁的解锁，</a:t>
            </a:r>
            <a:r>
              <a:rPr lang="en-US" smtClean="0"/>
              <a:t>happens-before</a:t>
            </a:r>
            <a:r>
              <a:rPr lang="zh-CN" altLang="en-US" smtClean="0"/>
              <a:t>于随后对这个锁的加锁。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smtClean="0"/>
              <a:t>volatile</a:t>
            </a:r>
            <a:r>
              <a:rPr lang="zh-CN" altLang="en-US" smtClean="0"/>
              <a:t>变量规则：对一个</a:t>
            </a:r>
            <a:r>
              <a:rPr lang="en-US" smtClean="0"/>
              <a:t>volatile</a:t>
            </a:r>
            <a:r>
              <a:rPr lang="zh-CN" altLang="en-US" smtClean="0"/>
              <a:t>域的写，</a:t>
            </a:r>
            <a:r>
              <a:rPr lang="en-US" smtClean="0"/>
              <a:t>happens-before</a:t>
            </a:r>
            <a:r>
              <a:rPr lang="zh-CN" altLang="en-US" smtClean="0"/>
              <a:t>于任意后续对这个</a:t>
            </a:r>
            <a:r>
              <a:rPr lang="en-US" smtClean="0"/>
              <a:t>volatile</a:t>
            </a:r>
            <a:r>
              <a:rPr lang="zh-CN" altLang="en-US" smtClean="0"/>
              <a:t>域的读。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4</a:t>
            </a:r>
            <a:r>
              <a:rPr lang="zh-CN" altLang="en-US" smtClean="0"/>
              <a:t>）传递性：如果</a:t>
            </a:r>
            <a:r>
              <a:rPr lang="en-US" smtClean="0"/>
              <a:t>A happens-before B，</a:t>
            </a:r>
            <a:r>
              <a:rPr lang="zh-CN" altLang="en-US" smtClean="0"/>
              <a:t>且</a:t>
            </a:r>
            <a:r>
              <a:rPr lang="en-US" smtClean="0"/>
              <a:t>B happens-before C，</a:t>
            </a:r>
            <a:r>
              <a:rPr lang="zh-CN" altLang="en-US" smtClean="0"/>
              <a:t>那么</a:t>
            </a:r>
            <a:r>
              <a:rPr lang="en-US" smtClean="0"/>
              <a:t>A happens-before C。</a:t>
            </a:r>
          </a:p>
          <a:p>
            <a:pPr>
              <a:buFont typeface="Wingdings" pitchFamily="2" charset="2"/>
              <a:buChar char="n"/>
            </a:pPr>
            <a:endParaRPr lang="en-US" smtClean="0"/>
          </a:p>
          <a:p>
            <a:pPr>
              <a:buFont typeface="Wingdings" pitchFamily="2" charset="2"/>
              <a:buChar char="n"/>
            </a:pPr>
            <a:r>
              <a:rPr lang="en-US" smtClean="0"/>
              <a:t>5）start()</a:t>
            </a:r>
            <a:r>
              <a:rPr lang="zh-CN" altLang="en-US" smtClean="0"/>
              <a:t>规则：如果线程</a:t>
            </a:r>
            <a:r>
              <a:rPr lang="en-US" smtClean="0"/>
              <a:t>A</a:t>
            </a:r>
            <a:r>
              <a:rPr lang="zh-CN" altLang="en-US" smtClean="0"/>
              <a:t>执行操作</a:t>
            </a:r>
            <a:r>
              <a:rPr lang="en-US" smtClean="0"/>
              <a:t>ThreadB.start()（</a:t>
            </a:r>
            <a:r>
              <a:rPr lang="zh-CN" altLang="en-US" smtClean="0"/>
              <a:t>启动线程</a:t>
            </a:r>
            <a:r>
              <a:rPr lang="en-US" smtClean="0"/>
              <a:t>B），</a:t>
            </a:r>
            <a:r>
              <a:rPr lang="zh-CN" altLang="en-US" smtClean="0"/>
              <a:t>那么</a:t>
            </a:r>
            <a:r>
              <a:rPr lang="en-US" smtClean="0"/>
              <a:t>A</a:t>
            </a:r>
            <a:r>
              <a:rPr lang="zh-CN" altLang="en-US" smtClean="0"/>
              <a:t>线程的</a:t>
            </a:r>
            <a:r>
              <a:rPr lang="en-US" smtClean="0"/>
              <a:t>ThreadB.start()</a:t>
            </a:r>
            <a:r>
              <a:rPr lang="zh-CN" altLang="en-US" smtClean="0"/>
              <a:t>操作</a:t>
            </a:r>
            <a:r>
              <a:rPr lang="en-US" smtClean="0"/>
              <a:t>happens-before</a:t>
            </a:r>
            <a:r>
              <a:rPr lang="zh-CN" altLang="en-US" smtClean="0"/>
              <a:t>于线程</a:t>
            </a:r>
            <a:r>
              <a:rPr lang="en-US" smtClean="0"/>
              <a:t>B</a:t>
            </a:r>
            <a:r>
              <a:rPr lang="zh-CN" altLang="en-US" smtClean="0"/>
              <a:t>中的任意操作。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6</a:t>
            </a:r>
            <a:r>
              <a:rPr lang="zh-CN" altLang="en-US" smtClean="0"/>
              <a:t>）</a:t>
            </a:r>
            <a:r>
              <a:rPr lang="en-US" smtClean="0"/>
              <a:t>join()</a:t>
            </a:r>
            <a:r>
              <a:rPr lang="zh-CN" altLang="en-US" smtClean="0"/>
              <a:t>规则：如果线程</a:t>
            </a:r>
            <a:r>
              <a:rPr lang="en-US" smtClean="0"/>
              <a:t>A</a:t>
            </a:r>
            <a:r>
              <a:rPr lang="zh-CN" altLang="en-US" smtClean="0"/>
              <a:t>执行操作</a:t>
            </a:r>
            <a:r>
              <a:rPr lang="en-US" smtClean="0"/>
              <a:t>ThreadB.join()</a:t>
            </a:r>
            <a:r>
              <a:rPr lang="zh-CN" altLang="en-US" smtClean="0"/>
              <a:t>并成功返回，那么线程</a:t>
            </a:r>
            <a:r>
              <a:rPr lang="en-US" smtClean="0"/>
              <a:t>B</a:t>
            </a:r>
            <a:r>
              <a:rPr lang="zh-CN" altLang="en-US" smtClean="0"/>
              <a:t>中的任意操作</a:t>
            </a:r>
            <a:r>
              <a:rPr lang="en-US" smtClean="0"/>
              <a:t>happens-before</a:t>
            </a:r>
            <a:r>
              <a:rPr lang="zh-CN" altLang="en-US" smtClean="0"/>
              <a:t>于线程</a:t>
            </a:r>
            <a:r>
              <a:rPr lang="en-US" smtClean="0"/>
              <a:t>A</a:t>
            </a:r>
            <a:r>
              <a:rPr lang="zh-CN" altLang="en-US" smtClean="0"/>
              <a:t>从</a:t>
            </a:r>
            <a:r>
              <a:rPr lang="en-US" smtClean="0"/>
              <a:t>ThreadB.join()</a:t>
            </a:r>
            <a:r>
              <a:rPr lang="zh-CN" altLang="en-US" smtClean="0"/>
              <a:t>操作成功返回。 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7</a:t>
            </a:r>
            <a:r>
              <a:rPr lang="zh-CN" altLang="en-US" smtClean="0"/>
              <a:t> ）线程中断规则</a:t>
            </a:r>
            <a:r>
              <a:rPr lang="en-US" altLang="zh-CN" smtClean="0"/>
              <a:t>:</a:t>
            </a:r>
            <a:r>
              <a:rPr lang="zh-CN" altLang="en-US" smtClean="0"/>
              <a:t>对线程</a:t>
            </a:r>
            <a:r>
              <a:rPr lang="en-US" altLang="zh-CN" smtClean="0"/>
              <a:t>interrupt</a:t>
            </a:r>
            <a:r>
              <a:rPr lang="zh-CN" altLang="en-US" smtClean="0"/>
              <a:t>方法的调用</a:t>
            </a:r>
            <a:r>
              <a:rPr lang="en-US" smtClean="0"/>
              <a:t>happens-before</a:t>
            </a:r>
            <a:r>
              <a:rPr lang="zh-CN" altLang="en-US" smtClean="0"/>
              <a:t>于被中断线程的代码检测到中断事件的发生。</a:t>
            </a:r>
            <a:endParaRPr lang="zh-CN" altLang="en-US"/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877042" y="1114412"/>
            <a:ext cx="6628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无需任何同步手段就可以保证的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详解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200766" y="1114412"/>
            <a:ext cx="11991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可以把对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变量的单个读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写，看成是使用同一个锁对这些单个读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写操作做了同步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939" y="1571625"/>
            <a:ext cx="5395911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1187" y="1604963"/>
            <a:ext cx="6500813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右箭头 14"/>
          <p:cNvSpPr/>
          <p:nvPr/>
        </p:nvSpPr>
        <p:spPr>
          <a:xfrm>
            <a:off x="4133850" y="2247900"/>
            <a:ext cx="173355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3990975" y="3019426"/>
            <a:ext cx="1752600" cy="7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143375" y="3790950"/>
            <a:ext cx="16192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257915" y="4653022"/>
            <a:ext cx="1114350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变量自身具有下列特性：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可见性。对一个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变量的读，总是能看到（任意线程）对这个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变量</a:t>
            </a:r>
            <a:r>
              <a:rPr lang="zh-CN" altLang="en-US" sz="2000" b="1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最后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的写入。</a:t>
            </a:r>
            <a:endParaRPr lang="en-US" altLang="zh-CN" sz="2000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 sz="2000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原子性：对任意单个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变量的读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写具有原子性，但类似于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volatile++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这种复合操作不具有原子性。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的内存语义</a:t>
            </a:r>
          </a:p>
        </p:txBody>
      </p:sp>
      <p:sp>
        <p:nvSpPr>
          <p:cNvPr id="12" name="矩形 11"/>
          <p:cNvSpPr/>
          <p:nvPr/>
        </p:nvSpPr>
        <p:spPr>
          <a:xfrm>
            <a:off x="428624" y="1328261"/>
            <a:ext cx="4191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volatile</a:t>
            </a:r>
            <a:r>
              <a:rPr lang="zh-CN" altLang="en-US" smtClean="0"/>
              <a:t>写的内存语义如下：</a:t>
            </a:r>
            <a:br>
              <a:rPr lang="zh-CN" altLang="en-US" smtClean="0"/>
            </a:br>
            <a:r>
              <a:rPr lang="zh-CN" altLang="en-US" smtClean="0"/>
              <a:t>当写一个</a:t>
            </a:r>
            <a:r>
              <a:rPr lang="en-US" altLang="zh-CN" smtClean="0"/>
              <a:t>volatile</a:t>
            </a:r>
            <a:r>
              <a:rPr lang="zh-CN" altLang="en-US" smtClean="0"/>
              <a:t>变量时，</a:t>
            </a:r>
            <a:r>
              <a:rPr lang="en-US" altLang="zh-CN" smtClean="0"/>
              <a:t>JMM</a:t>
            </a:r>
            <a:r>
              <a:rPr lang="zh-CN" altLang="en-US" smtClean="0"/>
              <a:t>会把该线程对应的本地内存中的共享变量值刷新到主内存。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3213" y="1524000"/>
            <a:ext cx="62004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4050" y="2557463"/>
            <a:ext cx="4041775" cy="383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5511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计算机原理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52425" y="1609457"/>
          <a:ext cx="6086476" cy="316256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54332"/>
                <a:gridCol w="2132144"/>
              </a:tblGrid>
              <a:tr h="35139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操作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响应时间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打开一个站点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几秒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数据库查询一条记录（有索引）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十几毫秒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</a:tr>
              <a:tr h="351396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1.6G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的</a:t>
                      </a: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CPU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执行一条指令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0.6</a:t>
                      </a:r>
                      <a:r>
                        <a:rPr lang="zh-CN" altLang="en-US" sz="1800" smtClean="0"/>
                        <a:t>纳秒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从机械磁盘顺序读取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1M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2-10</a:t>
                      </a:r>
                      <a:r>
                        <a:rPr lang="zh-CN" altLang="en-US" sz="1800" smtClean="0"/>
                        <a:t>毫秒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SSD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磁盘顺序读取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1M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0.3</a:t>
                      </a:r>
                      <a:r>
                        <a:rPr lang="zh-CN" altLang="en-US" sz="1800"/>
                        <a:t>毫秒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内存连续读取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1M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250</a:t>
                      </a:r>
                      <a:r>
                        <a:rPr lang="zh-CN" altLang="en-US" sz="1800" smtClean="0"/>
                        <a:t>微秒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</a:tr>
              <a:tr h="351396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CPU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读取一次内存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100</a:t>
                      </a:r>
                      <a:r>
                        <a:rPr lang="zh-CN" altLang="en-US" sz="1800" smtClean="0"/>
                        <a:t>纳秒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</a:tr>
              <a:tr h="351396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1G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网卡，网络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传输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2Kb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20</a:t>
                      </a:r>
                      <a:r>
                        <a:rPr lang="zh-CN" altLang="en-US" sz="1800" smtClean="0"/>
                        <a:t>微秒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20857" y="4873109"/>
            <a:ext cx="6194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秒</a:t>
            </a:r>
            <a:r>
              <a:rPr lang="en-US" altLang="zh-CN" smtClean="0"/>
              <a:t>=1000</a:t>
            </a:r>
            <a:r>
              <a:rPr lang="zh-CN" altLang="en-US" smtClean="0"/>
              <a:t>毫秒      </a:t>
            </a:r>
            <a:r>
              <a:rPr lang="en-US" altLang="zh-CN" smtClean="0"/>
              <a:t>1</a:t>
            </a:r>
            <a:r>
              <a:rPr lang="zh-CN" altLang="en-US" smtClean="0"/>
              <a:t>毫秒</a:t>
            </a:r>
            <a:r>
              <a:rPr lang="en-US" altLang="zh-CN" smtClean="0"/>
              <a:t>=1000</a:t>
            </a:r>
            <a:r>
              <a:rPr lang="zh-CN" altLang="en-US" smtClean="0"/>
              <a:t>微秒         </a:t>
            </a:r>
            <a:r>
              <a:rPr lang="en-US" altLang="zh-CN" smtClean="0"/>
              <a:t>1</a:t>
            </a:r>
            <a:r>
              <a:rPr lang="zh-CN" altLang="en-US" smtClean="0"/>
              <a:t>微秒</a:t>
            </a:r>
            <a:r>
              <a:rPr lang="en-US" altLang="zh-CN" smtClean="0"/>
              <a:t>=1000</a:t>
            </a:r>
            <a:r>
              <a:rPr lang="zh-CN" altLang="en-US" smtClean="0"/>
              <a:t>纳秒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0075" y="1143000"/>
            <a:ext cx="570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摘自</a:t>
            </a:r>
            <a:r>
              <a:rPr lang="en-US" altLang="zh-CN" sz="2000" b="1" smtClean="0"/>
              <a:t>《Jeff Dean</a:t>
            </a:r>
            <a:r>
              <a:rPr lang="zh-CN" altLang="en-US" sz="2000" b="1" smtClean="0"/>
              <a:t>在</a:t>
            </a:r>
            <a:r>
              <a:rPr lang="en-US" altLang="zh-CN" sz="2000" b="1" smtClean="0"/>
              <a:t>Google</a:t>
            </a:r>
            <a:r>
              <a:rPr lang="zh-CN" altLang="en-US" sz="2000" b="1" smtClean="0"/>
              <a:t>全体工程大会的报告</a:t>
            </a:r>
            <a:r>
              <a:rPr lang="en-US" altLang="zh-CN" sz="2000" b="1" smtClean="0"/>
              <a:t>》</a:t>
            </a:r>
            <a:endParaRPr lang="zh-CN" altLang="en-US" sz="2000" b="1"/>
          </a:p>
        </p:txBody>
      </p:sp>
      <p:sp>
        <p:nvSpPr>
          <p:cNvPr id="17" name="矩形 16"/>
          <p:cNvSpPr/>
          <p:nvPr/>
        </p:nvSpPr>
        <p:spPr>
          <a:xfrm>
            <a:off x="6826796" y="1463159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Jeff Dean</a:t>
            </a:r>
            <a:r>
              <a:rPr lang="zh-CN" altLang="en-US" b="1" smtClean="0"/>
              <a:t>其人：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00850" y="1822788"/>
            <a:ext cx="520065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/>
              <a:t>谷歌首席架构师，是谷歌大脑</a:t>
            </a:r>
            <a:r>
              <a:rPr lang="en-US" altLang="zh-CN" sz="1600" smtClean="0"/>
              <a:t>(Google Brain</a:t>
            </a:r>
            <a:r>
              <a:rPr lang="zh-CN" altLang="en-US" sz="1600" smtClean="0"/>
              <a:t>）、谷歌机器学习开源框架</a:t>
            </a:r>
            <a:r>
              <a:rPr lang="en-US" altLang="zh-CN" sz="1600" smtClean="0"/>
              <a:t>Tensorflow</a:t>
            </a:r>
            <a:r>
              <a:rPr lang="zh-CN" altLang="en-US" sz="1600" smtClean="0"/>
              <a:t>、谷歌广告系统、谷歌搜索系统等技术的重要创始人之一，谷歌技术的奠基人。</a:t>
            </a:r>
            <a:r>
              <a:rPr lang="en-US" altLang="zh-CN" sz="1600" smtClean="0"/>
              <a:t>2009</a:t>
            </a:r>
            <a:r>
              <a:rPr lang="zh-CN" altLang="en-US" sz="1600" smtClean="0"/>
              <a:t>年当选美国工程院院士。</a:t>
            </a:r>
            <a:endParaRPr lang="en-US" altLang="zh-CN" sz="1600" smtClean="0"/>
          </a:p>
          <a:p>
            <a:endParaRPr lang="zh-CN" altLang="en-US" sz="1600" smtClean="0"/>
          </a:p>
          <a:p>
            <a:r>
              <a:rPr lang="zh-CN" altLang="en-US" sz="1600" smtClean="0"/>
              <a:t>主要产品：</a:t>
            </a:r>
            <a:endParaRPr lang="en-US" altLang="zh-CN" sz="1600" smtClean="0"/>
          </a:p>
          <a:p>
            <a:r>
              <a:rPr lang="en-US" altLang="zh-CN" sz="1600" smtClean="0"/>
              <a:t>MapReduce       Hadoop</a:t>
            </a:r>
            <a:r>
              <a:rPr lang="zh-CN" altLang="en-US" sz="1600" smtClean="0"/>
              <a:t>的原型</a:t>
            </a:r>
          </a:p>
          <a:p>
            <a:r>
              <a:rPr lang="en-US" altLang="zh-CN" sz="1600" smtClean="0"/>
              <a:t>BigTable            Hbase</a:t>
            </a:r>
            <a:r>
              <a:rPr lang="zh-CN" altLang="en-US" sz="1600" smtClean="0"/>
              <a:t>的原型</a:t>
            </a:r>
          </a:p>
          <a:p>
            <a:r>
              <a:rPr lang="en-US" altLang="zh-CN" sz="1600" smtClean="0"/>
              <a:t>Spanner             </a:t>
            </a:r>
            <a:r>
              <a:rPr lang="zh-CN" altLang="en-US" sz="1600" smtClean="0"/>
              <a:t>谷歌内部的全球性的分布式数据库系统</a:t>
            </a:r>
          </a:p>
          <a:p>
            <a:r>
              <a:rPr lang="zh-CN" altLang="en-US" sz="1600" smtClean="0"/>
              <a:t>参与谷歌的网络爬虫、索引、查询系统、</a:t>
            </a:r>
            <a:r>
              <a:rPr lang="en-US" altLang="zh-CN" sz="1600" smtClean="0"/>
              <a:t>AdSense</a:t>
            </a:r>
            <a:r>
              <a:rPr lang="zh-CN" altLang="en-US" sz="1600" smtClean="0"/>
              <a:t>、谷歌翻译的设计与实现。</a:t>
            </a:r>
          </a:p>
          <a:p>
            <a:r>
              <a:rPr lang="en-US" altLang="zh-CN" sz="1600" smtClean="0"/>
              <a:t>TensorFlow         </a:t>
            </a:r>
            <a:r>
              <a:rPr lang="zh-CN" altLang="en-US" sz="1600" smtClean="0"/>
              <a:t>谷歌大脑和人工智能学习系统 项目负责人</a:t>
            </a:r>
            <a:endParaRPr lang="zh-CN" altLang="en-US" sz="160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的内存语义</a:t>
            </a:r>
          </a:p>
        </p:txBody>
      </p:sp>
      <p:sp>
        <p:nvSpPr>
          <p:cNvPr id="12" name="矩形 11"/>
          <p:cNvSpPr/>
          <p:nvPr/>
        </p:nvSpPr>
        <p:spPr>
          <a:xfrm>
            <a:off x="523874" y="1290161"/>
            <a:ext cx="11668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volatile</a:t>
            </a:r>
            <a:r>
              <a:rPr lang="zh-CN" altLang="en-US" smtClean="0"/>
              <a:t>读的内存语义如下：</a:t>
            </a:r>
            <a:br>
              <a:rPr lang="zh-CN" altLang="en-US" smtClean="0"/>
            </a:br>
            <a:r>
              <a:rPr lang="zh-CN" altLang="en-US" smtClean="0"/>
              <a:t>当读一个</a:t>
            </a:r>
            <a:r>
              <a:rPr lang="en-US" altLang="zh-CN" smtClean="0"/>
              <a:t>volatile</a:t>
            </a:r>
            <a:r>
              <a:rPr lang="zh-CN" altLang="en-US" smtClean="0"/>
              <a:t>变量时，</a:t>
            </a:r>
            <a:r>
              <a:rPr lang="en-US" altLang="zh-CN" smtClean="0"/>
              <a:t>JMM</a:t>
            </a:r>
            <a:r>
              <a:rPr lang="zh-CN" altLang="en-US" smtClean="0"/>
              <a:t>会把该线程对应的本地内存置为无效。线程接下来将从主内存中读取共享变量。</a:t>
            </a:r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3" y="2163763"/>
            <a:ext cx="6205537" cy="410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2171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为何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不是线程安全的</a:t>
            </a:r>
          </a:p>
        </p:txBody>
      </p:sp>
      <p:sp>
        <p:nvSpPr>
          <p:cNvPr id="11" name="矩形 10"/>
          <p:cNvSpPr/>
          <p:nvPr/>
        </p:nvSpPr>
        <p:spPr>
          <a:xfrm>
            <a:off x="5695949" y="1762125"/>
            <a:ext cx="1362075" cy="2771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15025" y="1847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主内存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43575" y="2238374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count=1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91450" y="1762125"/>
            <a:ext cx="312420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191625" y="18288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线程</a:t>
            </a:r>
            <a:r>
              <a:rPr lang="en-US" altLang="zh-CN" smtClean="0"/>
              <a:t>1</a:t>
            </a:r>
            <a:r>
              <a:rPr lang="zh-CN" altLang="en-US" smtClean="0"/>
              <a:t>工作内存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962900" y="2876549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686925" y="2324100"/>
            <a:ext cx="952500" cy="1943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加载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使用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赋值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写回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6" idx="6"/>
            <a:endCxn id="20" idx="1"/>
          </p:cNvCxnSpPr>
          <p:nvPr/>
        </p:nvCxnSpPr>
        <p:spPr>
          <a:xfrm>
            <a:off x="7000875" y="2605087"/>
            <a:ext cx="1146152" cy="378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20" idx="4"/>
            <a:endCxn id="16" idx="5"/>
          </p:cNvCxnSpPr>
          <p:nvPr/>
        </p:nvCxnSpPr>
        <p:spPr>
          <a:xfrm rot="5400000" flipH="1">
            <a:off x="7331357" y="2349782"/>
            <a:ext cx="745583" cy="1774802"/>
          </a:xfrm>
          <a:prstGeom prst="bentConnector3">
            <a:avLst>
              <a:gd name="adj1" fmla="val -3066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箭头 27"/>
          <p:cNvSpPr/>
          <p:nvPr/>
        </p:nvSpPr>
        <p:spPr>
          <a:xfrm rot="11096423">
            <a:off x="9296401" y="3171825"/>
            <a:ext cx="2571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77075" y="2419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读取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086600" y="3495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同步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028825" y="1752600"/>
            <a:ext cx="312420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52650" y="17907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线程</a:t>
            </a:r>
            <a:r>
              <a:rPr lang="en-US" altLang="zh-CN" smtClean="0"/>
              <a:t>2</a:t>
            </a:r>
            <a:r>
              <a:rPr lang="zh-CN" altLang="en-US" smtClean="0"/>
              <a:t>工作内存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743325" y="2762249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57425" y="2257425"/>
            <a:ext cx="952500" cy="1943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加载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使用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赋值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写回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21058743">
            <a:off x="3390901" y="3028950"/>
            <a:ext cx="2571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16" idx="2"/>
            <a:endCxn id="33" idx="7"/>
          </p:cNvCxnSpPr>
          <p:nvPr/>
        </p:nvCxnSpPr>
        <p:spPr>
          <a:xfrm rot="10800000" flipV="1">
            <a:off x="4816499" y="2605087"/>
            <a:ext cx="927077" cy="264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25"/>
          <p:cNvCxnSpPr>
            <a:stCxn id="33" idx="4"/>
            <a:endCxn id="16" idx="3"/>
          </p:cNvCxnSpPr>
          <p:nvPr/>
        </p:nvCxnSpPr>
        <p:spPr>
          <a:xfrm rot="5400000" flipH="1" flipV="1">
            <a:off x="4834196" y="2402169"/>
            <a:ext cx="631283" cy="1555727"/>
          </a:xfrm>
          <a:prstGeom prst="bentConnector3">
            <a:avLst>
              <a:gd name="adj1" fmla="val -528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67300" y="2371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读取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086350" y="3390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同步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952443" y="5511284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保证可见性，不能保证原子性</a:t>
            </a:r>
            <a:endParaRPr lang="zh-CN" altLang="en-US" sz="2800"/>
          </a:p>
        </p:txBody>
      </p:sp>
      <p:sp>
        <p:nvSpPr>
          <p:cNvPr id="46" name="矩形 45"/>
          <p:cNvSpPr/>
          <p:nvPr/>
        </p:nvSpPr>
        <p:spPr>
          <a:xfrm>
            <a:off x="4058334" y="23870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副本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06484" y="24918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副本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52522" y="4596884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obj.count=obj.count+1</a:t>
            </a:r>
          </a:p>
        </p:txBody>
      </p:sp>
      <p:sp>
        <p:nvSpPr>
          <p:cNvPr id="38" name="矩形 37"/>
          <p:cNvSpPr/>
          <p:nvPr/>
        </p:nvSpPr>
        <p:spPr>
          <a:xfrm>
            <a:off x="8010372" y="4644509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obj.count=obj.count+1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内存语义的实现</a:t>
            </a:r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515091" y="1114412"/>
            <a:ext cx="3428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重排序规则表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17600" y="1605491"/>
          <a:ext cx="9740900" cy="274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25"/>
                <a:gridCol w="2435225"/>
                <a:gridCol w="2435225"/>
                <a:gridCol w="2435225"/>
              </a:tblGrid>
              <a:tr h="5494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第一个操作</a:t>
                      </a:r>
                      <a:r>
                        <a:rPr lang="zh-CN" altLang="en-US" smtClean="0"/>
                        <a:t> </a:t>
                      </a:r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第二个操作</a:t>
                      </a:r>
                      <a:r>
                        <a:rPr lang="zh-CN" altLang="en-US" smtClean="0"/>
                        <a:t> 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9487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普通读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写</a:t>
                      </a:r>
                      <a:endParaRPr lang="zh-CN" altLang="en-US"/>
                    </a:p>
                  </a:txBody>
                  <a:tcPr/>
                </a:tc>
              </a:tr>
              <a:tr h="5494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普通读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不允许</a:t>
                      </a:r>
                      <a:endParaRPr lang="zh-CN" altLang="en-US"/>
                    </a:p>
                  </a:txBody>
                  <a:tcPr/>
                </a:tc>
              </a:tr>
              <a:tr h="54948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读</a:t>
                      </a:r>
                      <a:r>
                        <a:rPr lang="zh-CN" altLang="en-US" smtClean="0"/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</a:p>
                  </a:txBody>
                  <a:tcPr/>
                </a:tc>
              </a:tr>
              <a:tr h="54948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  <a:endParaRPr lang="en-US" altLang="zh-CN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内存语义的实现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705591" y="1209662"/>
            <a:ext cx="5885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JMM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的内存屏障插入策略</a:t>
            </a:r>
          </a:p>
        </p:txBody>
      </p:sp>
      <p:sp>
        <p:nvSpPr>
          <p:cNvPr id="16" name="矩形 15"/>
          <p:cNvSpPr/>
          <p:nvPr/>
        </p:nvSpPr>
        <p:spPr>
          <a:xfrm>
            <a:off x="838199" y="1794986"/>
            <a:ext cx="10982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mtClean="0"/>
              <a:t>在每个</a:t>
            </a:r>
            <a:r>
              <a:rPr lang="en-US" smtClean="0"/>
              <a:t>volatile</a:t>
            </a:r>
            <a:r>
              <a:rPr lang="zh-CN" altLang="en-US" smtClean="0"/>
              <a:t>写操作的</a:t>
            </a:r>
            <a:r>
              <a:rPr lang="zh-CN" altLang="en-US" b="1" smtClean="0"/>
              <a:t>前面</a:t>
            </a:r>
            <a:r>
              <a:rPr lang="zh-CN" altLang="en-US" smtClean="0"/>
              <a:t>插入一个</a:t>
            </a:r>
            <a:r>
              <a:rPr lang="en-US" smtClean="0"/>
              <a:t>StoreStore</a:t>
            </a:r>
            <a:r>
              <a:rPr lang="zh-CN" altLang="en-US" smtClean="0"/>
              <a:t>屏障。在每个</a:t>
            </a:r>
            <a:r>
              <a:rPr lang="en-US" smtClean="0"/>
              <a:t>volatile</a:t>
            </a:r>
            <a:r>
              <a:rPr lang="zh-CN" altLang="en-US" smtClean="0"/>
              <a:t>写操作的</a:t>
            </a:r>
            <a:r>
              <a:rPr lang="zh-CN" altLang="en-US" b="1" smtClean="0"/>
              <a:t>后面</a:t>
            </a:r>
            <a:r>
              <a:rPr lang="zh-CN" altLang="en-US" smtClean="0"/>
              <a:t>插入一个</a:t>
            </a:r>
            <a:r>
              <a:rPr lang="en-US" smtClean="0"/>
              <a:t>StoreLoad</a:t>
            </a:r>
            <a:r>
              <a:rPr lang="zh-CN" altLang="en-US" smtClean="0"/>
              <a:t>屏障。</a:t>
            </a:r>
            <a:endParaRPr lang="en-US" altLang="zh-CN" smtClean="0"/>
          </a:p>
          <a:p>
            <a:pPr>
              <a:buFont typeface="Wingdings" pitchFamily="2" charset="2"/>
              <a:buChar char="u"/>
            </a:pPr>
            <a:endParaRPr lang="en-US" altLang="zh-CN" smtClean="0"/>
          </a:p>
          <a:p>
            <a:pPr>
              <a:buFont typeface="Wingdings" pitchFamily="2" charset="2"/>
              <a:buChar char="u"/>
            </a:pPr>
            <a:r>
              <a:rPr lang="zh-CN" altLang="en-US" smtClean="0"/>
              <a:t>在每个</a:t>
            </a:r>
            <a:r>
              <a:rPr lang="en-US" smtClean="0"/>
              <a:t>volatile</a:t>
            </a:r>
            <a:r>
              <a:rPr lang="zh-CN" altLang="en-US" smtClean="0"/>
              <a:t>读操作的</a:t>
            </a:r>
            <a:r>
              <a:rPr lang="zh-CN" altLang="en-US" b="1" smtClean="0"/>
              <a:t>后面</a:t>
            </a:r>
            <a:r>
              <a:rPr lang="zh-CN" altLang="en-US" smtClean="0"/>
              <a:t>插入一个</a:t>
            </a:r>
            <a:r>
              <a:rPr lang="en-US" smtClean="0"/>
              <a:t>LoadLoad</a:t>
            </a:r>
            <a:r>
              <a:rPr lang="zh-CN" altLang="en-US" smtClean="0"/>
              <a:t>屏障。在每个</a:t>
            </a:r>
            <a:r>
              <a:rPr lang="en-US" smtClean="0"/>
              <a:t>volatile</a:t>
            </a:r>
            <a:r>
              <a:rPr lang="zh-CN" altLang="en-US" smtClean="0"/>
              <a:t>读操作的后面插入一个</a:t>
            </a:r>
            <a:r>
              <a:rPr lang="en-US" smtClean="0"/>
              <a:t>loadstore</a:t>
            </a:r>
            <a:r>
              <a:rPr lang="zh-CN" altLang="en-US" smtClean="0"/>
              <a:t>屏障。</a:t>
            </a:r>
          </a:p>
          <a:p>
            <a:pPr>
              <a:buFont typeface="Wingdings" pitchFamily="2" charset="2"/>
              <a:buChar char="u"/>
            </a:pPr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4424" y="2768600"/>
            <a:ext cx="3743325" cy="391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6663" y="2697163"/>
            <a:ext cx="3703637" cy="404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的实现原理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524615" y="1181087"/>
            <a:ext cx="103338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变量修饰的共享变量进行写操作的时候会使用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前缀指令</a:t>
            </a:r>
          </a:p>
        </p:txBody>
      </p:sp>
      <p:sp>
        <p:nvSpPr>
          <p:cNvPr id="17" name="矩形 16"/>
          <p:cNvSpPr/>
          <p:nvPr/>
        </p:nvSpPr>
        <p:spPr>
          <a:xfrm>
            <a:off x="552449" y="2185511"/>
            <a:ext cx="11039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将当前处理器缓存行的数据写回到系统内存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这个写回内存的操作会使在其他</a:t>
            </a:r>
            <a:r>
              <a:rPr lang="en-US" altLang="zh-CN" smtClean="0"/>
              <a:t>CPU</a:t>
            </a:r>
            <a:r>
              <a:rPr lang="zh-CN" altLang="en-US" smtClean="0"/>
              <a:t>里缓存了该内存地址的数据无效。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的内存语义</a:t>
            </a:r>
          </a:p>
        </p:txBody>
      </p:sp>
      <p:sp>
        <p:nvSpPr>
          <p:cNvPr id="12" name="矩形 11"/>
          <p:cNvSpPr/>
          <p:nvPr/>
        </p:nvSpPr>
        <p:spPr>
          <a:xfrm>
            <a:off x="428625" y="1823561"/>
            <a:ext cx="4943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在构造函数内对一个</a:t>
            </a:r>
            <a:r>
              <a:rPr lang="en-US" altLang="zh-CN" smtClean="0"/>
              <a:t>final</a:t>
            </a:r>
            <a:r>
              <a:rPr lang="zh-CN" altLang="en-US" smtClean="0"/>
              <a:t>域的写入，与随后把这个被构造对象的引用赋值给一个引用变量，这两个操作之间不能重排序。</a:t>
            </a:r>
            <a:endParaRPr lang="zh-CN" altLang="en-US"/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524616" y="1181087"/>
            <a:ext cx="5819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编译器和处理器要遵守两个重排序规则。</a:t>
            </a:r>
          </a:p>
        </p:txBody>
      </p:sp>
      <p:pic>
        <p:nvPicPr>
          <p:cNvPr id="2052" name="Picture 4" descr="https://images2018.cnblogs.com/blog/1271073/201711/1271073-20171125101432031-7736596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144587"/>
            <a:ext cx="5549900" cy="5512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的内存语义</a:t>
            </a:r>
          </a:p>
        </p:txBody>
      </p:sp>
      <p:sp>
        <p:nvSpPr>
          <p:cNvPr id="12" name="矩形 11"/>
          <p:cNvSpPr/>
          <p:nvPr/>
        </p:nvSpPr>
        <p:spPr>
          <a:xfrm>
            <a:off x="400050" y="1233011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）初次读一个包含</a:t>
            </a:r>
            <a:r>
              <a:rPr lang="en-US" altLang="zh-CN" smtClean="0"/>
              <a:t>final</a:t>
            </a:r>
            <a:r>
              <a:rPr lang="zh-CN" altLang="en-US" smtClean="0"/>
              <a:t>域的对象的引用，与随后初次读这个</a:t>
            </a:r>
            <a:r>
              <a:rPr lang="en-US" altLang="zh-CN" smtClean="0"/>
              <a:t>final</a:t>
            </a:r>
            <a:r>
              <a:rPr lang="zh-CN" altLang="en-US" smtClean="0"/>
              <a:t>域，这两个操作之间不能重排序。</a:t>
            </a:r>
            <a:endParaRPr lang="zh-CN" altLang="en-US"/>
          </a:p>
        </p:txBody>
      </p:sp>
      <p:pic>
        <p:nvPicPr>
          <p:cNvPr id="46082" name="Picture 2" descr="https://images2018.cnblogs.com/blog/1271073/201711/1271073-20171125102857234-157027906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7549" y="371475"/>
            <a:ext cx="6302375" cy="6220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的内存语义</a:t>
            </a:r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296016" y="1238237"/>
            <a:ext cx="4618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域为引用类型</a:t>
            </a:r>
          </a:p>
        </p:txBody>
      </p:sp>
      <p:sp>
        <p:nvSpPr>
          <p:cNvPr id="15" name="矩形 14"/>
          <p:cNvSpPr/>
          <p:nvPr/>
        </p:nvSpPr>
        <p:spPr>
          <a:xfrm>
            <a:off x="438149" y="1899761"/>
            <a:ext cx="4229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增加了如下规则：在构造函数内对一个</a:t>
            </a:r>
            <a:r>
              <a:rPr lang="en-US" altLang="zh-CN" smtClean="0"/>
              <a:t>final</a:t>
            </a:r>
            <a:r>
              <a:rPr lang="zh-CN" altLang="en-US" smtClean="0"/>
              <a:t>引用的对象的成员域的写入，与随后在构造函数外把这个被构造对象的引用赋值给一个引用变量，这两个操作之间不能重排序。</a:t>
            </a:r>
            <a:endParaRPr lang="zh-CN" altLang="en-US"/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286491" y="3762362"/>
            <a:ext cx="4437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语义的实现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285750" y="4385786"/>
            <a:ext cx="4391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会要求编译器在</a:t>
            </a:r>
            <a:r>
              <a:rPr lang="en-US" altLang="zh-CN" smtClean="0"/>
              <a:t>final</a:t>
            </a:r>
            <a:r>
              <a:rPr lang="zh-CN" altLang="en-US" smtClean="0"/>
              <a:t>域的写之后，构造函数</a:t>
            </a:r>
            <a:r>
              <a:rPr lang="en-US" altLang="zh-CN" smtClean="0"/>
              <a:t>return</a:t>
            </a:r>
            <a:r>
              <a:rPr lang="zh-CN" altLang="en-US" smtClean="0"/>
              <a:t>之前插入一个</a:t>
            </a:r>
            <a:r>
              <a:rPr lang="en-US" altLang="zh-CN" smtClean="0"/>
              <a:t>StoreStore</a:t>
            </a:r>
            <a:r>
              <a:rPr lang="zh-CN" altLang="en-US" smtClean="0"/>
              <a:t>障屏。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读</a:t>
            </a:r>
            <a:r>
              <a:rPr lang="en-US" altLang="zh-CN" smtClean="0"/>
              <a:t>final</a:t>
            </a:r>
            <a:r>
              <a:rPr lang="zh-CN" altLang="en-US" smtClean="0"/>
              <a:t>域的重排序规则要求编译器在读</a:t>
            </a:r>
            <a:r>
              <a:rPr lang="en-US" altLang="zh-CN" smtClean="0"/>
              <a:t>final</a:t>
            </a:r>
            <a:r>
              <a:rPr lang="zh-CN" altLang="en-US" smtClean="0"/>
              <a:t>域的操作前面插入一个</a:t>
            </a:r>
            <a:r>
              <a:rPr lang="en-US" altLang="zh-CN" smtClean="0"/>
              <a:t>LoadLoad</a:t>
            </a:r>
            <a:r>
              <a:rPr lang="zh-CN" altLang="en-US" smtClean="0"/>
              <a:t>屏障</a:t>
            </a:r>
            <a:endParaRPr lang="zh-CN" altLang="en-US"/>
          </a:p>
        </p:txBody>
      </p:sp>
      <p:pic>
        <p:nvPicPr>
          <p:cNvPr id="3074" name="Picture 2" descr="https://images2018.cnblogs.com/blog/1271073/201711/1271073-20171125104323281-117428872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7125" y="138111"/>
            <a:ext cx="6283325" cy="66596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锁的内存语义</a:t>
            </a:r>
          </a:p>
        </p:txBody>
      </p:sp>
      <p:sp>
        <p:nvSpPr>
          <p:cNvPr id="12" name="矩形 11"/>
          <p:cNvSpPr/>
          <p:nvPr/>
        </p:nvSpPr>
        <p:spPr>
          <a:xfrm>
            <a:off x="514349" y="1242536"/>
            <a:ext cx="11039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当线程释放锁时，</a:t>
            </a:r>
            <a:r>
              <a:rPr lang="en-US" altLang="zh-CN" smtClean="0"/>
              <a:t>JMM</a:t>
            </a:r>
            <a:r>
              <a:rPr lang="zh-CN" altLang="en-US" smtClean="0"/>
              <a:t>会把该线程对应的本地内存中的共享变量刷新到主内存中。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当线程获取锁时，</a:t>
            </a:r>
            <a:r>
              <a:rPr lang="en-US" altLang="zh-CN" smtClean="0"/>
              <a:t>JMM</a:t>
            </a:r>
            <a:r>
              <a:rPr lang="zh-CN" altLang="en-US" smtClean="0"/>
              <a:t>会把该线程对应的本地内存置为无效。从而使得被监视器保护的临界区代码必须从主内存中读取共享变量。 </a:t>
            </a:r>
            <a:br>
              <a:rPr lang="zh-CN" altLang="en-US" smtClean="0"/>
            </a:b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10249" y="3048000"/>
            <a:ext cx="1362075" cy="2771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29325" y="3133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主内存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57875" y="3524249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count=1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05750" y="3048000"/>
            <a:ext cx="312420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05925" y="311467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线程</a:t>
            </a:r>
            <a:r>
              <a:rPr lang="en-US" altLang="zh-CN" smtClean="0"/>
              <a:t>1</a:t>
            </a:r>
            <a:r>
              <a:rPr lang="zh-CN" altLang="en-US" smtClean="0"/>
              <a:t>工作内存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077200" y="4162424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801225" y="3609975"/>
            <a:ext cx="952500" cy="1943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加载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使用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赋值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写回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4" idx="6"/>
            <a:endCxn id="17" idx="1"/>
          </p:cNvCxnSpPr>
          <p:nvPr/>
        </p:nvCxnSpPr>
        <p:spPr>
          <a:xfrm>
            <a:off x="7115175" y="3890962"/>
            <a:ext cx="1146152" cy="378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形状 25"/>
          <p:cNvCxnSpPr>
            <a:stCxn id="17" idx="4"/>
            <a:endCxn id="14" idx="5"/>
          </p:cNvCxnSpPr>
          <p:nvPr/>
        </p:nvCxnSpPr>
        <p:spPr>
          <a:xfrm rot="5400000" flipH="1">
            <a:off x="7445657" y="3635657"/>
            <a:ext cx="745583" cy="1774802"/>
          </a:xfrm>
          <a:prstGeom prst="bentConnector3">
            <a:avLst>
              <a:gd name="adj1" fmla="val -3066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 rot="11096423">
            <a:off x="9410701" y="4457700"/>
            <a:ext cx="2571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91375" y="3705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读取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00900" y="4781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同步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43125" y="3038475"/>
            <a:ext cx="312420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266950" y="307657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线程</a:t>
            </a:r>
            <a:r>
              <a:rPr lang="en-US" altLang="zh-CN" smtClean="0"/>
              <a:t>2</a:t>
            </a:r>
            <a:r>
              <a:rPr lang="zh-CN" altLang="en-US" smtClean="0"/>
              <a:t>工作内存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857625" y="4048124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371725" y="3543300"/>
            <a:ext cx="952500" cy="1943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加载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使用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赋值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写回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 rot="21058743">
            <a:off x="3505201" y="4314825"/>
            <a:ext cx="2571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14" idx="2"/>
            <a:endCxn id="26" idx="7"/>
          </p:cNvCxnSpPr>
          <p:nvPr/>
        </p:nvCxnSpPr>
        <p:spPr>
          <a:xfrm rot="10800000" flipV="1">
            <a:off x="4930799" y="3890962"/>
            <a:ext cx="927077" cy="264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形状 25"/>
          <p:cNvCxnSpPr>
            <a:stCxn id="26" idx="4"/>
            <a:endCxn id="14" idx="3"/>
          </p:cNvCxnSpPr>
          <p:nvPr/>
        </p:nvCxnSpPr>
        <p:spPr>
          <a:xfrm rot="5400000" flipH="1" flipV="1">
            <a:off x="4948496" y="3688044"/>
            <a:ext cx="631283" cy="1555727"/>
          </a:xfrm>
          <a:prstGeom prst="bentConnector3">
            <a:avLst>
              <a:gd name="adj1" fmla="val -528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1600" y="365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读取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00650" y="4676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同步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172634" y="36729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副本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420784" y="37777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副本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的实现原理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524615" y="1181087"/>
            <a:ext cx="1033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monitorenter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monitorexit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指令实现的</a:t>
            </a:r>
          </a:p>
        </p:txBody>
      </p:sp>
      <p:sp>
        <p:nvSpPr>
          <p:cNvPr id="17" name="矩形 16"/>
          <p:cNvSpPr/>
          <p:nvPr/>
        </p:nvSpPr>
        <p:spPr>
          <a:xfrm>
            <a:off x="552449" y="1709261"/>
            <a:ext cx="11039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mtClean="0"/>
              <a:t>monitorenter</a:t>
            </a:r>
            <a:r>
              <a:rPr lang="zh-CN" altLang="en-US" smtClean="0"/>
              <a:t>指令是在编译后插入到同步代码块的开始位置，而</a:t>
            </a:r>
            <a:r>
              <a:rPr lang="en-US" altLang="zh-CN" smtClean="0"/>
              <a:t>monitorexit</a:t>
            </a:r>
            <a:r>
              <a:rPr lang="zh-CN" altLang="en-US" smtClean="0"/>
              <a:t>是插入到方法结束处和异常处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每个</a:t>
            </a:r>
            <a:r>
              <a:rPr lang="en-US" smtClean="0"/>
              <a:t>monitorenter</a:t>
            </a:r>
            <a:r>
              <a:rPr lang="zh-CN" altLang="en-US" smtClean="0"/>
              <a:t>必须有对应的</a:t>
            </a:r>
            <a:r>
              <a:rPr lang="en-US" smtClean="0"/>
              <a:t>monitorexit</a:t>
            </a:r>
            <a:r>
              <a:rPr lang="zh-CN" altLang="en-US" smtClean="0"/>
              <a:t>与之配对 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任何对象都有一个</a:t>
            </a:r>
            <a:r>
              <a:rPr lang="en-US" altLang="zh-CN" smtClean="0"/>
              <a:t>monitor</a:t>
            </a:r>
            <a:r>
              <a:rPr lang="zh-CN" altLang="en-US" smtClean="0"/>
              <a:t>与之关联，当且一个</a:t>
            </a:r>
            <a:r>
              <a:rPr lang="en-US" altLang="zh-CN" smtClean="0"/>
              <a:t>monitor</a:t>
            </a:r>
            <a:r>
              <a:rPr lang="zh-CN" altLang="en-US" smtClean="0"/>
              <a:t>被持有后，它将处于锁定状态 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562715" y="3305162"/>
            <a:ext cx="1033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锁的存放位置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750" y="3836989"/>
            <a:ext cx="5578475" cy="86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689" y="5162550"/>
            <a:ext cx="49895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下箭头 13"/>
          <p:cNvSpPr/>
          <p:nvPr/>
        </p:nvSpPr>
        <p:spPr>
          <a:xfrm>
            <a:off x="3105150" y="4876800"/>
            <a:ext cx="447675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2086268">
            <a:off x="6696075" y="4324351"/>
            <a:ext cx="34290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https://img-blog.csdn.net/2016110315493325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08725" y="3798887"/>
            <a:ext cx="5553075" cy="2447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6080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计算机原理</a:t>
            </a:r>
          </a:p>
        </p:txBody>
      </p:sp>
      <p:sp>
        <p:nvSpPr>
          <p:cNvPr id="19" name="矩形 18"/>
          <p:cNvSpPr/>
          <p:nvPr/>
        </p:nvSpPr>
        <p:spPr>
          <a:xfrm>
            <a:off x="609600" y="1348859"/>
            <a:ext cx="4972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从内存读取</a:t>
            </a:r>
            <a:r>
              <a:rPr lang="en-US" altLang="zh-CN" smtClean="0"/>
              <a:t>1M</a:t>
            </a:r>
            <a:r>
              <a:rPr lang="zh-CN" altLang="en-US" smtClean="0"/>
              <a:t>数据  </a:t>
            </a:r>
            <a:r>
              <a:rPr lang="en-US" altLang="zh-CN" smtClean="0"/>
              <a:t>250</a:t>
            </a:r>
            <a:r>
              <a:rPr lang="zh-CN" altLang="en-US" smtClean="0"/>
              <a:t>微妙 </a:t>
            </a:r>
            <a:r>
              <a:rPr lang="en-US" altLang="zh-CN" smtClean="0"/>
              <a:t>= 250000</a:t>
            </a:r>
            <a:r>
              <a:rPr lang="zh-CN" altLang="en-US" smtClean="0"/>
              <a:t>纳秒</a:t>
            </a:r>
            <a:endParaRPr lang="en-US" altLang="zh-CN" smtClean="0"/>
          </a:p>
          <a:p>
            <a:r>
              <a:rPr lang="en-US" altLang="zh-CN" smtClean="0"/>
              <a:t>CPU</a:t>
            </a:r>
            <a:r>
              <a:rPr lang="zh-CN" altLang="en-US" smtClean="0"/>
              <a:t>读取一次内存   </a:t>
            </a:r>
            <a:r>
              <a:rPr lang="en-US" altLang="zh-CN" smtClean="0"/>
              <a:t>100</a:t>
            </a:r>
            <a:r>
              <a:rPr lang="zh-CN" altLang="en-US" smtClean="0"/>
              <a:t>纳秒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1976" y="2181225"/>
            <a:ext cx="1056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问：从内存中读取</a:t>
            </a:r>
            <a:r>
              <a:rPr lang="en-US" altLang="zh-CN" smtClean="0"/>
              <a:t>1M</a:t>
            </a:r>
            <a:r>
              <a:rPr lang="zh-CN" altLang="en-US" smtClean="0"/>
              <a:t>的</a:t>
            </a:r>
            <a:r>
              <a:rPr lang="en-US" altLang="zh-CN" smtClean="0"/>
              <a:t>int</a:t>
            </a:r>
            <a:r>
              <a:rPr lang="zh-CN" altLang="en-US" smtClean="0"/>
              <a:t>型数据由</a:t>
            </a:r>
            <a:r>
              <a:rPr lang="en-US" altLang="zh-CN" smtClean="0"/>
              <a:t>CPU</a:t>
            </a:r>
            <a:r>
              <a:rPr lang="zh-CN" altLang="en-US" smtClean="0"/>
              <a:t>进行累加，耗时要多久？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8649" y="3191560"/>
            <a:ext cx="66103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答案：</a:t>
            </a:r>
            <a:endParaRPr lang="en-US" altLang="zh-CN" smtClean="0"/>
          </a:p>
          <a:p>
            <a:r>
              <a:rPr lang="en-US" altLang="zh-CN" smtClean="0"/>
              <a:t>1M</a:t>
            </a:r>
            <a:r>
              <a:rPr lang="zh-CN" altLang="en-US" smtClean="0"/>
              <a:t>的数据，</a:t>
            </a:r>
            <a:r>
              <a:rPr lang="en-US" altLang="zh-CN" smtClean="0"/>
              <a:t>Java</a:t>
            </a:r>
            <a:r>
              <a:rPr lang="zh-CN" altLang="en-US" smtClean="0"/>
              <a:t>里</a:t>
            </a:r>
            <a:r>
              <a:rPr lang="en-US" altLang="zh-CN" smtClean="0"/>
              <a:t>int</a:t>
            </a:r>
            <a:r>
              <a:rPr lang="zh-CN" altLang="en-US" smtClean="0"/>
              <a:t>型为</a:t>
            </a:r>
            <a:r>
              <a:rPr lang="en-US" altLang="zh-CN" smtClean="0"/>
              <a:t>32</a:t>
            </a:r>
            <a:r>
              <a:rPr lang="zh-CN" altLang="en-US" smtClean="0"/>
              <a:t>位，</a:t>
            </a:r>
            <a:r>
              <a:rPr lang="en-US" altLang="zh-CN" smtClean="0"/>
              <a:t>4</a:t>
            </a:r>
            <a:r>
              <a:rPr lang="zh-CN" altLang="en-US" smtClean="0"/>
              <a:t>个字节</a:t>
            </a:r>
            <a:endParaRPr lang="en-US" altLang="zh-CN" smtClean="0"/>
          </a:p>
          <a:p>
            <a:r>
              <a:rPr lang="zh-CN" altLang="en-US" smtClean="0"/>
              <a:t>共有</a:t>
            </a:r>
            <a:r>
              <a:rPr lang="en-US" altLang="zh-CN" smtClean="0"/>
              <a:t>1024*1024/4 = 262144</a:t>
            </a:r>
            <a:r>
              <a:rPr lang="zh-CN" altLang="en-US" smtClean="0"/>
              <a:t>个整数 </a:t>
            </a:r>
          </a:p>
          <a:p>
            <a:r>
              <a:rPr lang="en-US" altLang="zh-CN" b="1" smtClean="0"/>
              <a:t>CPU </a:t>
            </a:r>
            <a:r>
              <a:rPr lang="zh-CN" altLang="en-US" b="1" smtClean="0"/>
              <a:t>计算耗时</a:t>
            </a:r>
            <a:r>
              <a:rPr lang="zh-CN" altLang="en-US" smtClean="0"/>
              <a:t>：</a:t>
            </a:r>
            <a:r>
              <a:rPr lang="en-US" altLang="zh-CN" smtClean="0"/>
              <a:t>262144 *0.6 = 157 286 </a:t>
            </a:r>
            <a:r>
              <a:rPr lang="zh-CN" altLang="en-US" smtClean="0"/>
              <a:t>纳秒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262144</a:t>
            </a:r>
            <a:r>
              <a:rPr lang="zh-CN" altLang="en-US" smtClean="0"/>
              <a:t>个整数从内存读取到</a:t>
            </a:r>
            <a:r>
              <a:rPr lang="en-US" altLang="zh-CN" smtClean="0"/>
              <a:t>CPU</a:t>
            </a:r>
            <a:r>
              <a:rPr lang="zh-CN" altLang="en-US" smtClean="0"/>
              <a:t>，需要耗时</a:t>
            </a:r>
            <a:endParaRPr lang="en-US" altLang="zh-CN" smtClean="0"/>
          </a:p>
          <a:p>
            <a:r>
              <a:rPr lang="zh-CN" altLang="en-US" b="1" smtClean="0"/>
              <a:t>内存读取耗时</a:t>
            </a:r>
            <a:r>
              <a:rPr lang="zh-CN" altLang="en-US" smtClean="0"/>
              <a:t>：</a:t>
            </a:r>
            <a:r>
              <a:rPr lang="en-US" altLang="zh-CN" smtClean="0"/>
              <a:t>262144</a:t>
            </a:r>
            <a:r>
              <a:rPr lang="zh-CN" altLang="en-US" smtClean="0"/>
              <a:t>*</a:t>
            </a:r>
            <a:r>
              <a:rPr lang="en-US" altLang="zh-CN" smtClean="0"/>
              <a:t>100+250000 = 26 464 400 </a:t>
            </a:r>
            <a:r>
              <a:rPr lang="zh-CN" altLang="en-US" smtClean="0"/>
              <a:t>纳秒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了解各种锁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496040" y="1933562"/>
            <a:ext cx="45236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锁一共有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种状态，级别从低到高依次是：无锁状态、偏向锁状态、轻量级锁状态和重量级锁状态</a:t>
            </a:r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553190" y="3552812"/>
            <a:ext cx="210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偏向锁</a:t>
            </a:r>
          </a:p>
        </p:txBody>
      </p:sp>
      <p:sp>
        <p:nvSpPr>
          <p:cNvPr id="16" name="矩形 15"/>
          <p:cNvSpPr/>
          <p:nvPr/>
        </p:nvSpPr>
        <p:spPr>
          <a:xfrm>
            <a:off x="676274" y="4028986"/>
            <a:ext cx="2419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大多数情况下，锁不仅不存在多线程竞争，而且总是由同一线程多次获得，为了让线程获得锁的代价更低而引入了偏向锁。无竞争时不需要进行</a:t>
            </a:r>
            <a:r>
              <a:rPr lang="en-US" altLang="zh-CN" smtClean="0"/>
              <a:t>CAS</a:t>
            </a:r>
            <a:r>
              <a:rPr lang="zh-CN" altLang="en-US" smtClean="0"/>
              <a:t>操作来加锁和解锁。 </a:t>
            </a:r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-1"/>
            <a:ext cx="6648450" cy="776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486515" y="1209662"/>
            <a:ext cx="210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自旋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了解各种锁</a:t>
            </a:r>
          </a:p>
        </p:txBody>
      </p:sp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591291" y="1133462"/>
            <a:ext cx="1618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轻量级锁</a:t>
            </a:r>
          </a:p>
        </p:txBody>
      </p:sp>
      <p:sp>
        <p:nvSpPr>
          <p:cNvPr id="19" name="矩形 18"/>
          <p:cNvSpPr/>
          <p:nvPr/>
        </p:nvSpPr>
        <p:spPr>
          <a:xfrm>
            <a:off x="619125" y="1600111"/>
            <a:ext cx="3019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通过</a:t>
            </a:r>
            <a:r>
              <a:rPr lang="en-US" altLang="zh-CN" smtClean="0"/>
              <a:t>CAS</a:t>
            </a:r>
            <a:r>
              <a:rPr lang="zh-CN" altLang="en-US" smtClean="0"/>
              <a:t>操作来加锁和解锁。</a:t>
            </a:r>
            <a:endParaRPr lang="zh-CN" alt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7300" y="-25707"/>
            <a:ext cx="7242175" cy="688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了解各种锁</a:t>
            </a:r>
          </a:p>
        </p:txBody>
      </p:sp>
      <p:sp>
        <p:nvSpPr>
          <p:cNvPr id="20" name="矩形​​ 30"/>
          <p:cNvSpPr>
            <a:spLocks noChangeArrowheads="1"/>
          </p:cNvSpPr>
          <p:nvPr/>
        </p:nvSpPr>
        <p:spPr bwMode="auto">
          <a:xfrm>
            <a:off x="534141" y="1219187"/>
            <a:ext cx="3771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重量级锁</a:t>
            </a:r>
          </a:p>
        </p:txBody>
      </p:sp>
      <p:pic>
        <p:nvPicPr>
          <p:cNvPr id="48130" name="Picture 2" descr="这里写图片描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0799" y="379412"/>
            <a:ext cx="7578725" cy="4736704"/>
          </a:xfrm>
          <a:prstGeom prst="rect">
            <a:avLst/>
          </a:prstGeom>
          <a:noFill/>
        </p:spPr>
      </p:pic>
      <p:sp>
        <p:nvSpPr>
          <p:cNvPr id="17" name="矩形​​ 30"/>
          <p:cNvSpPr>
            <a:spLocks noChangeArrowheads="1"/>
          </p:cNvSpPr>
          <p:nvPr/>
        </p:nvSpPr>
        <p:spPr bwMode="auto">
          <a:xfrm>
            <a:off x="524616" y="2047862"/>
            <a:ext cx="2237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不同锁的比较</a:t>
            </a:r>
          </a:p>
        </p:txBody>
      </p:sp>
      <p:sp>
        <p:nvSpPr>
          <p:cNvPr id="11" name="矩形 10"/>
          <p:cNvSpPr/>
          <p:nvPr/>
        </p:nvSpPr>
        <p:spPr>
          <a:xfrm>
            <a:off x="424259" y="5206484"/>
            <a:ext cx="4060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sz="28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8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对锁的更多优化措施</a:t>
            </a:r>
          </a:p>
        </p:txBody>
      </p:sp>
      <p:sp>
        <p:nvSpPr>
          <p:cNvPr id="12" name="矩形​​ 30"/>
          <p:cNvSpPr>
            <a:spLocks noChangeArrowheads="1"/>
          </p:cNvSpPr>
          <p:nvPr/>
        </p:nvSpPr>
        <p:spPr bwMode="auto">
          <a:xfrm>
            <a:off x="543666" y="5967710"/>
            <a:ext cx="5885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逃逸分析、锁消除、锁粗化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计算机原理</a:t>
            </a:r>
          </a:p>
        </p:txBody>
      </p:sp>
      <p:pic>
        <p:nvPicPr>
          <p:cNvPr id="1028" name="Picture 4" descr="https://pic3.zhimg.com/80/v2-b3ba7bc6352bbeaf4ca4dfff4373a180_h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4912" y="1257300"/>
            <a:ext cx="5134663" cy="5099006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279" y="1196700"/>
            <a:ext cx="5868923" cy="28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9574" y="4284665"/>
            <a:ext cx="3790951" cy="223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39123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物理内存模型带来的问题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326" y="1260474"/>
            <a:ext cx="5280024" cy="196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0000" y="1085850"/>
            <a:ext cx="5472113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 descr="物理机内存交互关系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5364" y="3485098"/>
            <a:ext cx="5549587" cy="3372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1807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伪共享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123950"/>
            <a:ext cx="556009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0812" y="3933825"/>
            <a:ext cx="1679888" cy="27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下箭头 11"/>
          <p:cNvSpPr/>
          <p:nvPr/>
        </p:nvSpPr>
        <p:spPr>
          <a:xfrm>
            <a:off x="2019300" y="3038475"/>
            <a:ext cx="333375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92900" y="952500"/>
            <a:ext cx="4832350" cy="56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131110"/>
            <a:ext cx="574102" cy="57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1962891" y="110488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内存模型的图示</a:t>
            </a:r>
          </a:p>
        </p:txBody>
      </p:sp>
      <p:pic>
        <p:nvPicPr>
          <p:cNvPr id="12" name="Picture 2" descr="https://images0.cnblogs.com/i/475287/201403/09113417706394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8707" y="547161"/>
            <a:ext cx="5984283" cy="259609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13" y="3146425"/>
            <a:ext cx="8378633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2171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导致的并发安全问题</a:t>
            </a:r>
          </a:p>
        </p:txBody>
      </p:sp>
      <p:sp>
        <p:nvSpPr>
          <p:cNvPr id="11" name="矩形 10"/>
          <p:cNvSpPr/>
          <p:nvPr/>
        </p:nvSpPr>
        <p:spPr>
          <a:xfrm>
            <a:off x="5695949" y="1762125"/>
            <a:ext cx="1362075" cy="2771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15025" y="1847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主内存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43575" y="2238374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count=1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91450" y="1762125"/>
            <a:ext cx="312420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191625" y="18288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线程</a:t>
            </a:r>
            <a:r>
              <a:rPr lang="en-US" altLang="zh-CN" smtClean="0"/>
              <a:t>1</a:t>
            </a:r>
            <a:r>
              <a:rPr lang="zh-CN" altLang="en-US" smtClean="0"/>
              <a:t>工作内存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962900" y="2876549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686925" y="2324100"/>
            <a:ext cx="952500" cy="1943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加载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使用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赋值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写回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6" idx="6"/>
            <a:endCxn id="20" idx="1"/>
          </p:cNvCxnSpPr>
          <p:nvPr/>
        </p:nvCxnSpPr>
        <p:spPr>
          <a:xfrm>
            <a:off x="7000875" y="2605087"/>
            <a:ext cx="1146152" cy="378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20" idx="4"/>
            <a:endCxn id="16" idx="5"/>
          </p:cNvCxnSpPr>
          <p:nvPr/>
        </p:nvCxnSpPr>
        <p:spPr>
          <a:xfrm rot="5400000" flipH="1">
            <a:off x="7331357" y="2349782"/>
            <a:ext cx="745583" cy="1774802"/>
          </a:xfrm>
          <a:prstGeom prst="bentConnector3">
            <a:avLst>
              <a:gd name="adj1" fmla="val -30661"/>
            </a:avLst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箭头 27"/>
          <p:cNvSpPr/>
          <p:nvPr/>
        </p:nvSpPr>
        <p:spPr>
          <a:xfrm rot="11096423">
            <a:off x="9296401" y="3171825"/>
            <a:ext cx="2571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77075" y="2419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读取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086600" y="3495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同步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028825" y="1752600"/>
            <a:ext cx="312420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52650" y="17907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线程</a:t>
            </a:r>
            <a:r>
              <a:rPr lang="en-US" altLang="zh-CN" smtClean="0"/>
              <a:t>2</a:t>
            </a:r>
            <a:r>
              <a:rPr lang="zh-CN" altLang="en-US" smtClean="0"/>
              <a:t>工作内存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743325" y="2762249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57425" y="2257425"/>
            <a:ext cx="952500" cy="1943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加载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使用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赋值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写回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21058743">
            <a:off x="3390901" y="3028950"/>
            <a:ext cx="2571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16" idx="2"/>
            <a:endCxn id="33" idx="7"/>
          </p:cNvCxnSpPr>
          <p:nvPr/>
        </p:nvCxnSpPr>
        <p:spPr>
          <a:xfrm rot="10800000" flipV="1">
            <a:off x="4816499" y="2605087"/>
            <a:ext cx="927077" cy="264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25"/>
          <p:cNvCxnSpPr>
            <a:stCxn id="33" idx="4"/>
            <a:endCxn id="16" idx="3"/>
          </p:cNvCxnSpPr>
          <p:nvPr/>
        </p:nvCxnSpPr>
        <p:spPr>
          <a:xfrm rot="5400000" flipH="1" flipV="1">
            <a:off x="4834196" y="2402169"/>
            <a:ext cx="631283" cy="1555727"/>
          </a:xfrm>
          <a:prstGeom prst="bentConnector3">
            <a:avLst>
              <a:gd name="adj1" fmla="val -52809"/>
            </a:avLst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67300" y="2371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读取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886325" y="3495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同步？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514543" y="505408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可见性问题</a:t>
            </a:r>
            <a:endParaRPr lang="zh-CN" altLang="en-US" sz="2800"/>
          </a:p>
        </p:txBody>
      </p:sp>
      <p:sp>
        <p:nvSpPr>
          <p:cNvPr id="45" name="矩形 44"/>
          <p:cNvSpPr/>
          <p:nvPr/>
        </p:nvSpPr>
        <p:spPr>
          <a:xfrm>
            <a:off x="3047847" y="4768334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obj.count=2</a:t>
            </a:r>
          </a:p>
        </p:txBody>
      </p:sp>
      <p:sp>
        <p:nvSpPr>
          <p:cNvPr id="46" name="矩形 45"/>
          <p:cNvSpPr/>
          <p:nvPr/>
        </p:nvSpPr>
        <p:spPr>
          <a:xfrm>
            <a:off x="4058334" y="23870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副本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06484" y="24918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副本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2171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导致的并发安全问题</a:t>
            </a:r>
          </a:p>
        </p:txBody>
      </p:sp>
      <p:sp>
        <p:nvSpPr>
          <p:cNvPr id="11" name="矩形 10"/>
          <p:cNvSpPr/>
          <p:nvPr/>
        </p:nvSpPr>
        <p:spPr>
          <a:xfrm>
            <a:off x="5695949" y="1762125"/>
            <a:ext cx="1362075" cy="2771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15025" y="1847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主内存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43575" y="2238374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count=1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91450" y="1762125"/>
            <a:ext cx="312420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191625" y="18288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线程</a:t>
            </a:r>
            <a:r>
              <a:rPr lang="en-US" altLang="zh-CN" smtClean="0"/>
              <a:t>1</a:t>
            </a:r>
            <a:r>
              <a:rPr lang="zh-CN" altLang="en-US" smtClean="0"/>
              <a:t>工作内存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962900" y="2876549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686925" y="2324100"/>
            <a:ext cx="952500" cy="1943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加载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使用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赋值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写回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6" idx="6"/>
            <a:endCxn id="20" idx="1"/>
          </p:cNvCxnSpPr>
          <p:nvPr/>
        </p:nvCxnSpPr>
        <p:spPr>
          <a:xfrm>
            <a:off x="7000875" y="2605087"/>
            <a:ext cx="1146152" cy="378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20" idx="4"/>
            <a:endCxn id="16" idx="5"/>
          </p:cNvCxnSpPr>
          <p:nvPr/>
        </p:nvCxnSpPr>
        <p:spPr>
          <a:xfrm rot="5400000" flipH="1">
            <a:off x="7331357" y="2349782"/>
            <a:ext cx="745583" cy="1774802"/>
          </a:xfrm>
          <a:prstGeom prst="bentConnector3">
            <a:avLst>
              <a:gd name="adj1" fmla="val -30661"/>
            </a:avLst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箭头 27"/>
          <p:cNvSpPr/>
          <p:nvPr/>
        </p:nvSpPr>
        <p:spPr>
          <a:xfrm rot="11096423">
            <a:off x="9296401" y="3171825"/>
            <a:ext cx="2571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77075" y="2419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读取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086600" y="3495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同步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028825" y="1752600"/>
            <a:ext cx="312420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52650" y="17907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线程</a:t>
            </a:r>
            <a:r>
              <a:rPr lang="en-US" altLang="zh-CN" smtClean="0"/>
              <a:t>2</a:t>
            </a:r>
            <a:r>
              <a:rPr lang="zh-CN" altLang="en-US" smtClean="0"/>
              <a:t>工作内存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743325" y="2762249"/>
            <a:ext cx="12573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count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57425" y="2257425"/>
            <a:ext cx="952500" cy="1943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加载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使用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赋值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写回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21058743">
            <a:off x="3390901" y="3028950"/>
            <a:ext cx="2571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16" idx="2"/>
            <a:endCxn id="33" idx="7"/>
          </p:cNvCxnSpPr>
          <p:nvPr/>
        </p:nvCxnSpPr>
        <p:spPr>
          <a:xfrm rot="10800000" flipV="1">
            <a:off x="4816499" y="2605087"/>
            <a:ext cx="927077" cy="264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25"/>
          <p:cNvCxnSpPr>
            <a:stCxn id="33" idx="4"/>
            <a:endCxn id="16" idx="3"/>
          </p:cNvCxnSpPr>
          <p:nvPr/>
        </p:nvCxnSpPr>
        <p:spPr>
          <a:xfrm rot="5400000" flipH="1" flipV="1">
            <a:off x="4834196" y="2402169"/>
            <a:ext cx="631283" cy="1555727"/>
          </a:xfrm>
          <a:prstGeom prst="bentConnector3">
            <a:avLst>
              <a:gd name="adj1" fmla="val -52809"/>
            </a:avLst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67300" y="2371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读取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086350" y="3390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同步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571693" y="53398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竞争问题</a:t>
            </a:r>
            <a:endParaRPr lang="zh-CN" altLang="en-US" sz="2800"/>
          </a:p>
        </p:txBody>
      </p:sp>
      <p:sp>
        <p:nvSpPr>
          <p:cNvPr id="45" name="矩形 44"/>
          <p:cNvSpPr/>
          <p:nvPr/>
        </p:nvSpPr>
        <p:spPr>
          <a:xfrm>
            <a:off x="2352522" y="4596884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obj.count=obj.count+1</a:t>
            </a:r>
          </a:p>
        </p:txBody>
      </p:sp>
      <p:sp>
        <p:nvSpPr>
          <p:cNvPr id="46" name="矩形 45"/>
          <p:cNvSpPr/>
          <p:nvPr/>
        </p:nvSpPr>
        <p:spPr>
          <a:xfrm>
            <a:off x="4058334" y="23870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副本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06484" y="24918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副本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010372" y="4644509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obj.count=obj.count+1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8953</TotalTime>
  <Words>1828</Words>
  <Application>Microsoft Office PowerPoint</Application>
  <PresentationFormat>自定义</PresentationFormat>
  <Paragraphs>291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2538</cp:revision>
  <dcterms:created xsi:type="dcterms:W3CDTF">2016-08-30T15:34:45Z</dcterms:created>
  <dcterms:modified xsi:type="dcterms:W3CDTF">2019-05-20T04:08:09Z</dcterms:modified>
  <cp:category>锐旗设计;https://9ppt.taobao.com</cp:category>
</cp:coreProperties>
</file>