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7" r:id="rId2"/>
    <p:sldId id="297" r:id="rId3"/>
    <p:sldId id="299" r:id="rId4"/>
    <p:sldId id="293" r:id="rId5"/>
    <p:sldId id="306" r:id="rId6"/>
    <p:sldId id="305" r:id="rId7"/>
    <p:sldId id="304" r:id="rId8"/>
    <p:sldId id="294" r:id="rId9"/>
    <p:sldId id="295" r:id="rId10"/>
    <p:sldId id="300" r:id="rId11"/>
    <p:sldId id="298" r:id="rId12"/>
    <p:sldId id="301" r:id="rId13"/>
  </p:sldIdLst>
  <p:sldSz cx="11522075" cy="75612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94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62" y="-34"/>
      </p:cViewPr>
      <p:guideLst>
        <p:guide orient="horz" pos="2382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1143000"/>
            <a:ext cx="470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6659" y="137478"/>
            <a:ext cx="876916" cy="102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82" y="236268"/>
            <a:ext cx="768139" cy="89615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261" y="1237458"/>
            <a:ext cx="8641556" cy="2632440"/>
          </a:xfrm>
        </p:spPr>
        <p:txBody>
          <a:bodyPr anchor="b"/>
          <a:lstStyle>
            <a:lvl1pPr algn="ctr">
              <a:defRPr sz="5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261" y="3971418"/>
            <a:ext cx="8641556" cy="1825555"/>
          </a:xfrm>
        </p:spPr>
        <p:txBody>
          <a:bodyPr/>
          <a:lstStyle>
            <a:lvl1pPr marL="0" indent="0" algn="ctr">
              <a:buNone/>
              <a:defRPr sz="2100"/>
            </a:lvl1pPr>
            <a:lvl2pPr marL="401472" indent="0" algn="ctr">
              <a:buNone/>
              <a:defRPr sz="1800"/>
            </a:lvl2pPr>
            <a:lvl3pPr marL="802947" indent="0" algn="ctr">
              <a:buNone/>
              <a:defRPr sz="1600"/>
            </a:lvl3pPr>
            <a:lvl4pPr marL="1204418" indent="0" algn="ctr">
              <a:buNone/>
              <a:defRPr sz="1400"/>
            </a:lvl4pPr>
            <a:lvl5pPr marL="1605892" indent="0" algn="ctr">
              <a:buNone/>
              <a:defRPr sz="1400"/>
            </a:lvl5pPr>
            <a:lvl6pPr marL="2007366" indent="0" algn="ctr">
              <a:buNone/>
              <a:defRPr sz="1400"/>
            </a:lvl6pPr>
            <a:lvl7pPr marL="2408839" indent="0" algn="ctr">
              <a:buNone/>
              <a:defRPr sz="1400"/>
            </a:lvl7pPr>
            <a:lvl8pPr marL="2810312" indent="0" algn="ctr">
              <a:buNone/>
              <a:defRPr sz="1400"/>
            </a:lvl8pPr>
            <a:lvl9pPr marL="3211784" indent="0" algn="ctr">
              <a:buNone/>
              <a:defRPr sz="1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02800"/>
            <a:ext cx="10369868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764296"/>
            <a:ext cx="10369868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7008172"/>
            <a:ext cx="26884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7008172"/>
            <a:ext cx="364865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7008172"/>
            <a:ext cx="26884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1331" y="2034194"/>
            <a:ext cx="9745755" cy="1361431"/>
          </a:xfrm>
          <a:prstGeom prst="rect">
            <a:avLst/>
          </a:prstGeom>
          <a:noFill/>
        </p:spPr>
        <p:txBody>
          <a:bodyPr wrap="square" lIns="80294" tIns="40148" rIns="80294" bIns="40148" rtlCol="0">
            <a:spAutoFit/>
          </a:bodyPr>
          <a:lstStyle/>
          <a:p>
            <a:pPr algn="ctr" defTabSz="1070037">
              <a:lnSpc>
                <a:spcPct val="130000"/>
              </a:lnSpc>
            </a:pPr>
            <a:r>
              <a:rPr lang="en-US" altLang="zh-CN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2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的执行子系统</a:t>
            </a:r>
            <a:endParaRPr lang="en-US" altLang="zh-CN" sz="32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070037">
              <a:lnSpc>
                <a:spcPct val="130000"/>
              </a:lnSpc>
            </a:pP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</a:t>
            </a:r>
            <a:r>
              <a:rPr lang="en-US" altLang="zh-CN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20:05</a:t>
            </a:r>
            <a:r>
              <a:rPr lang="zh-CN" altLang="en-US" sz="3200" dirty="0" smtClean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正式开始！</a:t>
            </a:r>
            <a:endParaRPr lang="en-US" altLang="zh-CN" sz="3200" dirty="0" smtClean="0">
              <a:ln w="6350">
                <a:noFill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880520" y="4864701"/>
            <a:ext cx="5763013" cy="20419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294" tIns="40148" rIns="80294" bIns="40148">
            <a:spAutoFit/>
          </a:bodyPr>
          <a:lstStyle/>
          <a:p>
            <a:pPr algn="dist" defTabSz="1070037"/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8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76509" y="5550168"/>
            <a:ext cx="3326484" cy="40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294" tIns="40148" rIns="80294" bIns="40148">
            <a:spAutoFit/>
          </a:bodyPr>
          <a:lstStyle/>
          <a:p>
            <a:pPr defTabSz="1070037"/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1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4634935"/>
            <a:ext cx="11522075" cy="59544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0037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7925" y="264370"/>
            <a:ext cx="1283106" cy="11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496659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双亲委派模型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89813" y="1123688"/>
            <a:ext cx="3854194" cy="28392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双亲委派模型过程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某个特定的类加载器在接到加载类的请求时，首先将加载任务委托给父类加载器，依次递归，如果父类加载器可以完成类加载任务，就成功返回；只有父类加载器无法完成此加载任务时，才自己去加载。</a:t>
            </a:r>
            <a:endParaRPr lang="en-US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318" y="4169197"/>
            <a:ext cx="3798683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双亲委派模型好处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类随着它的类加载器一起具备了带有优先级的层次关系，保证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程序稳定运行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588" y="1307470"/>
            <a:ext cx="6020584" cy="55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IP二期\JVM\第四节课\Tomcat类加载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0778" y="1295216"/>
            <a:ext cx="6175112" cy="6266047"/>
          </a:xfrm>
          <a:prstGeom prst="rect">
            <a:avLst/>
          </a:prstGeom>
          <a:noFill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9034" y="2517485"/>
            <a:ext cx="6940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容器下的两个应用以及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目录中都有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怎么样保证类的隔离性？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078" y="1522754"/>
            <a:ext cx="35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类加载机制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类加载过程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 descr="https://images0.cnblogs.com/blog2015/449064/201506/14130459707468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5672" y="1116920"/>
            <a:ext cx="6599757" cy="5866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类文件结构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643" y="1168475"/>
            <a:ext cx="710365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dirty="0" smtClean="0"/>
              <a:t>JVM</a:t>
            </a:r>
            <a:r>
              <a:rPr lang="zh-CN" altLang="en-US" sz="2000" dirty="0" smtClean="0"/>
              <a:t>的无关性</a:t>
            </a:r>
            <a:endParaRPr lang="en-US" altLang="zh-CN" sz="20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平台无关性：一次编写，到处运行</a:t>
            </a:r>
            <a:endParaRPr lang="en-US" altLang="zh-CN" sz="16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语言无关性：字节码</a:t>
            </a:r>
            <a:r>
              <a:rPr lang="en-US" altLang="zh-CN" sz="1600" dirty="0" smtClean="0"/>
              <a:t>(Byte-Code)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51111" y="3681331"/>
            <a:ext cx="707095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类文件（字节码）</a:t>
            </a:r>
            <a:endParaRPr lang="en-US" altLang="zh-CN" sz="2000" dirty="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latin typeface="+mn-ea"/>
                <a:ea typeface="+mn-ea"/>
              </a:rPr>
              <a:t>Class</a:t>
            </a:r>
            <a:r>
              <a:rPr lang="zh-CN" altLang="en-US" sz="1600" dirty="0" smtClean="0">
                <a:latin typeface="+mn-ea"/>
                <a:ea typeface="+mn-ea"/>
              </a:rPr>
              <a:t>文件是一组以</a:t>
            </a:r>
            <a:r>
              <a:rPr lang="en-US" altLang="zh-CN" sz="1600" dirty="0" smtClean="0">
                <a:latin typeface="+mn-ea"/>
                <a:ea typeface="+mn-ea"/>
              </a:rPr>
              <a:t>8</a:t>
            </a:r>
            <a:r>
              <a:rPr lang="zh-CN" altLang="en-US" sz="1600" dirty="0" smtClean="0">
                <a:latin typeface="+mn-ea"/>
                <a:ea typeface="+mn-ea"/>
              </a:rPr>
              <a:t>位字节为基础单位的二进制流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类似于结构体的伪结构来存储数据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只有两种数据类型：无符号数和表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无符号数属于基本的数据类型，以</a:t>
            </a:r>
            <a:r>
              <a:rPr lang="en-US" altLang="zh-CN" sz="1600" dirty="0" smtClean="0">
                <a:latin typeface="+mn-ea"/>
                <a:ea typeface="+mn-ea"/>
              </a:rPr>
              <a:t>u1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u2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u4</a:t>
            </a:r>
            <a:r>
              <a:rPr lang="zh-CN" altLang="en-US" sz="1600" dirty="0" smtClean="0"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latin typeface="+mn-ea"/>
                <a:ea typeface="+mn-ea"/>
              </a:rPr>
              <a:t>u8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 dirty="0" smtClean="0">
                <a:latin typeface="+mn-ea"/>
                <a:ea typeface="+mn-ea"/>
              </a:rPr>
              <a:t>表是由多个无符号数或者其他表作为数据项构成的复合数据类型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2050" name="Picture 2" descr="E:\VIP二期\JVM\第四节课\语言无关性 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5128" y="1272321"/>
            <a:ext cx="5886947" cy="27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文件格式详解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16786" y="1336503"/>
            <a:ext cx="717567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魔数与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Class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文件的版本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常量池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访问标志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类索引、父类索引与接口索引集合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字段表集合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方法表集合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属性表集合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693125" y="1218204"/>
            <a:ext cx="7201296" cy="572345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43791" y="1975360"/>
            <a:ext cx="7175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指令和数据类型</a:t>
            </a:r>
            <a:endParaRPr lang="en-US" altLang="zh-CN" sz="200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43791" y="1052955"/>
            <a:ext cx="7175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简介和重要性</a:t>
            </a: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43791" y="2783995"/>
            <a:ext cx="717567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指令分类</a:t>
            </a:r>
            <a:endParaRPr lang="en-US" altLang="zh-CN" sz="20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加载和存储指令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运算指令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类型转换指令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对象创建与访问指令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操作数栈管理指令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控制转移指令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虚拟机栈再认识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61564" y="1634773"/>
            <a:ext cx="278900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运行时的栈桢结构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67687" y="2271159"/>
            <a:ext cx="31969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局部变量表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操作数栈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动态连接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方法返回地址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 descr="E:\VIP二期\JVM\第四节课\虚拟机栈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2752" y="0"/>
            <a:ext cx="2847514" cy="8073858"/>
          </a:xfrm>
          <a:prstGeom prst="rect">
            <a:avLst/>
          </a:prstGeom>
          <a:noFill/>
        </p:spPr>
      </p:pic>
      <p:pic>
        <p:nvPicPr>
          <p:cNvPr id="3076" name="Picture 4" descr="E:\VIP二期\JVM\第四节课\数据重叠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5069" y="1008169"/>
            <a:ext cx="4667006" cy="6365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4759562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基于栈的字节码解释执行引擎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16786" y="1336503"/>
            <a:ext cx="8597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基于栈的指令集与基于寄存器的指令集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基于栈的解释器执行过程，分析下面这段代码在虚拟机中的执行情况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8198" y="3086564"/>
            <a:ext cx="6697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calc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a=100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b=200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c=300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	return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*c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761307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字节码执行引擎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方法调用详解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16786" y="1336503"/>
            <a:ext cx="325096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分派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静态分派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动态分派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动态分派的实现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5313" y="1272464"/>
            <a:ext cx="5990824" cy="513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89" y="409092"/>
            <a:ext cx="533566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47026" y="-159276"/>
            <a:ext cx="288052" cy="3360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430698" y="1389010"/>
            <a:ext cx="27288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/>
              <a:t>类加载过程</a:t>
            </a:r>
            <a:r>
              <a:rPr lang="zh-CN" altLang="en-US" sz="2000" dirty="0" smtClean="0"/>
              <a:t>详解</a:t>
            </a:r>
            <a:endParaRPr lang="en-US" altLang="zh-CN" sz="20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dirty="0" smtClean="0"/>
              <a:t>初始化的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种情况</a:t>
            </a:r>
            <a:endParaRPr lang="en-US" altLang="zh-CN" sz="16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5923" y="1651693"/>
            <a:ext cx="5863056" cy="362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24388" y="1028372"/>
            <a:ext cx="1133548" cy="8234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035067" y="1333709"/>
            <a:ext cx="810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什么是类加载器？</a:t>
            </a: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33" y="1299611"/>
            <a:ext cx="569572" cy="6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90" y="409092"/>
            <a:ext cx="350054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类加载器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979797" y="1998113"/>
            <a:ext cx="6716589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 smtClean="0"/>
              <a:t>用途：热加载、代码保护和加解密、类层次划分、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dirty="0" smtClean="0"/>
              <a:t>自定义类加载对类进行加密和解密。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14175</TotalTime>
  <Words>438</Words>
  <Application>Microsoft Office PowerPoint</Application>
  <PresentationFormat>自定义</PresentationFormat>
  <Paragraphs>70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2135</cp:revision>
  <dcterms:created xsi:type="dcterms:W3CDTF">2016-08-30T15:34:45Z</dcterms:created>
  <dcterms:modified xsi:type="dcterms:W3CDTF">2019-06-02T11:20:47Z</dcterms:modified>
  <cp:category>锐旗设计;https://9ppt.taobao.com</cp:category>
</cp:coreProperties>
</file>