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0" r:id="rId2"/>
    <p:sldId id="312" r:id="rId3"/>
    <p:sldId id="313" r:id="rId4"/>
    <p:sldId id="299" r:id="rId5"/>
    <p:sldId id="306" r:id="rId6"/>
    <p:sldId id="305" r:id="rId7"/>
    <p:sldId id="30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09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67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42"/>
            <a:ext cx="9144000" cy="1655763"/>
          </a:xfrm>
        </p:spPr>
        <p:txBody>
          <a:bodyPr/>
          <a:lstStyle>
            <a:lvl1pPr marL="0" indent="0" algn="ctr">
              <a:buNone/>
              <a:defRPr sz="2100"/>
            </a:lvl1pPr>
            <a:lvl2pPr marL="401472" indent="0" algn="ctr">
              <a:buNone/>
              <a:defRPr sz="1800"/>
            </a:lvl2pPr>
            <a:lvl3pPr marL="802947" indent="0" algn="ctr">
              <a:buNone/>
              <a:defRPr sz="1600"/>
            </a:lvl3pPr>
            <a:lvl4pPr marL="1204418" indent="0" algn="ctr">
              <a:buNone/>
              <a:defRPr sz="1400"/>
            </a:lvl4pPr>
            <a:lvl5pPr marL="1605892" indent="0" algn="ctr">
              <a:buNone/>
              <a:defRPr sz="1400"/>
            </a:lvl5pPr>
            <a:lvl6pPr marL="2007366" indent="0" algn="ctr">
              <a:buNone/>
              <a:defRPr sz="1400"/>
            </a:lvl6pPr>
            <a:lvl7pPr marL="2408839" indent="0" algn="ctr">
              <a:buNone/>
              <a:defRPr sz="1400"/>
            </a:lvl7pPr>
            <a:lvl8pPr marL="2810312" indent="0" algn="ctr">
              <a:buNone/>
              <a:defRPr sz="1400"/>
            </a:lvl8pPr>
            <a:lvl9pPr marL="3211784" indent="0" algn="ctr">
              <a:buNone/>
              <a:defRPr sz="1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63272" y="1844997"/>
            <a:ext cx="10312400" cy="1361431"/>
          </a:xfrm>
          <a:prstGeom prst="rect">
            <a:avLst/>
          </a:prstGeom>
          <a:noFill/>
        </p:spPr>
        <p:txBody>
          <a:bodyPr wrap="square" lIns="80294" tIns="40148" rIns="80294" bIns="40148" rtlCol="0">
            <a:spAutoFit/>
          </a:bodyPr>
          <a:lstStyle/>
          <a:p>
            <a:pPr algn="ctr" defTabSz="1070037">
              <a:lnSpc>
                <a:spcPct val="130000"/>
              </a:lnSpc>
            </a:pPr>
            <a:r>
              <a:rPr lang="en-US" altLang="zh-CN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性能优化</a:t>
            </a:r>
            <a:endParaRPr lang="en-US" altLang="zh-CN" sz="32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070037">
              <a:lnSpc>
                <a:spcPct val="130000"/>
              </a:lnSpc>
            </a:pP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</a:t>
            </a:r>
            <a:r>
              <a:rPr lang="en-US" altLang="zh-CN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20:05</a:t>
            </a: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正式开始！</a:t>
            </a:r>
            <a:endParaRPr lang="en-US" altLang="zh-CN" sz="32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2" y="4412242"/>
            <a:ext cx="6098090" cy="20419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294" tIns="40148" rIns="80294" bIns="40148">
            <a:spAutoFit/>
          </a:bodyPr>
          <a:lstStyle/>
          <a:p>
            <a:pPr algn="dist" defTabSz="1070037"/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90271" y="5033954"/>
            <a:ext cx="3326484" cy="40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294" tIns="40148" rIns="80294" bIns="40148">
            <a:spAutoFit/>
          </a:bodyPr>
          <a:lstStyle/>
          <a:p>
            <a:pPr defTabSz="1070037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1" y="4203846"/>
            <a:ext cx="12192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69" y="239782"/>
            <a:ext cx="1357709" cy="103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66938" y="1212197"/>
            <a:ext cx="759288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内存溢出的原因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600" dirty="0" smtClean="0"/>
              <a:t>程序在申请内存时，没有足够的内存空间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/>
              <a:t>内存溢出的几种方式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栈溢出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堆溢出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方法</a:t>
            </a:r>
            <a:r>
              <a:rPr lang="zh-CN" altLang="en-US" sz="1600" dirty="0" smtClean="0"/>
              <a:t>区溢出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本机内存直接溢出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3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内存泄漏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66938" y="1212197"/>
            <a:ext cx="759288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内存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泄漏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原因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600" dirty="0" smtClean="0"/>
              <a:t>程序在申请内存后，无法释放已申请的内存</a:t>
            </a:r>
            <a:r>
              <a:rPr lang="zh-CN" altLang="en-US" sz="1600" dirty="0" smtClean="0"/>
              <a:t>空间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/>
              <a:t>内存</a:t>
            </a:r>
            <a:r>
              <a:rPr lang="zh-CN" altLang="en-US" sz="2000" dirty="0" smtClean="0"/>
              <a:t>泄漏</a:t>
            </a:r>
            <a:r>
              <a:rPr lang="zh-CN" altLang="en-US" sz="2000" dirty="0" smtClean="0"/>
              <a:t>的几种原因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长生命周期的对象持有短生命周期对象的引用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连接未关闭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变量作用域不合理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内部类持有外</a:t>
            </a:r>
            <a:r>
              <a:rPr lang="zh-CN" altLang="en-US" sz="1600" dirty="0" smtClean="0"/>
              <a:t>部类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1600" dirty="0" smtClean="0"/>
              <a:t>Hash</a:t>
            </a:r>
            <a:r>
              <a:rPr lang="zh-CN" altLang="en-US" sz="1600" dirty="0" smtClean="0"/>
              <a:t>值改变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内存泄漏和内存溢出辨析</a:t>
            </a:r>
            <a:endParaRPr lang="en-US" altLang="zh-CN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74688" y="1192213"/>
            <a:ext cx="353853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相同与不同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如何避免内存泄漏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058275" y="4432300"/>
            <a:ext cx="1801813" cy="1552575"/>
            <a:chOff x="8476198" y="3141240"/>
            <a:chExt cx="1708274" cy="1472651"/>
          </a:xfrm>
        </p:grpSpPr>
        <p:sp>
          <p:nvSpPr>
            <p:cNvPr id="15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058275" y="2790825"/>
            <a:ext cx="1801813" cy="1552575"/>
            <a:chOff x="8476198" y="1585268"/>
            <a:chExt cx="1708274" cy="1472651"/>
          </a:xfrm>
        </p:grpSpPr>
        <p:sp>
          <p:nvSpPr>
            <p:cNvPr id="18" name="Isosceles Triangle 3"/>
            <p:cNvSpPr/>
            <p:nvPr/>
          </p:nvSpPr>
          <p:spPr>
            <a:xfrm>
              <a:off x="8476198" y="1585268"/>
              <a:ext cx="1708274" cy="1472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147467" y="2295995"/>
              <a:ext cx="365737" cy="389997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0053638" y="4476750"/>
            <a:ext cx="1801812" cy="1552575"/>
            <a:chOff x="9419857" y="3183444"/>
            <a:chExt cx="1708274" cy="1472651"/>
          </a:xfrm>
        </p:grpSpPr>
        <p:sp>
          <p:nvSpPr>
            <p:cNvPr id="21" name="Isosceles Triangle 6"/>
            <p:cNvSpPr/>
            <p:nvPr/>
          </p:nvSpPr>
          <p:spPr>
            <a:xfrm>
              <a:off x="9419857" y="3183444"/>
              <a:ext cx="1708274" cy="1472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>
              <a:off x="10050488" y="3919770"/>
              <a:ext cx="447012" cy="362892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8063863" y="4476151"/>
            <a:ext cx="1801497" cy="1553016"/>
            <a:chOff x="7532538" y="3183444"/>
            <a:chExt cx="1708274" cy="147265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Isosceles Triangle 5"/>
            <p:cNvSpPr/>
            <p:nvPr/>
          </p:nvSpPr>
          <p:spPr>
            <a:xfrm>
              <a:off x="7532538" y="3183444"/>
              <a:ext cx="1708274" cy="1472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8248324" y="3965852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0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MAT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6324" y="4201802"/>
            <a:ext cx="3362325" cy="251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93713" y="1230313"/>
            <a:ext cx="56975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dirty="0" smtClean="0">
                <a:latin typeface="+mn-ea"/>
              </a:rPr>
              <a:t>浅堆（</a:t>
            </a:r>
            <a:r>
              <a:rPr lang="en-US" sz="1600" dirty="0" smtClean="0">
                <a:latin typeface="+mn-ea"/>
              </a:rPr>
              <a:t> Shallow Heap </a:t>
            </a:r>
            <a:r>
              <a:rPr lang="zh-CN" altLang="en-US" sz="1600" b="1" dirty="0" smtClean="0">
                <a:latin typeface="+mn-ea"/>
              </a:rPr>
              <a:t>）和深堆（</a:t>
            </a:r>
            <a:r>
              <a:rPr lang="en-US" sz="1600" dirty="0" smtClean="0">
                <a:latin typeface="+mn-ea"/>
              </a:rPr>
              <a:t> Retained Heap 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en-US" altLang="zh-CN" sz="16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16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dirty="0" smtClean="0">
                <a:latin typeface="+mn-ea"/>
              </a:rPr>
              <a:t>它引用了谁？</a:t>
            </a:r>
            <a:r>
              <a:rPr lang="zh-CN" altLang="en-US" sz="1600" b="1" dirty="0" smtClean="0">
                <a:latin typeface="+mn-ea"/>
              </a:rPr>
              <a:t>谁引用了它？</a:t>
            </a:r>
            <a:endParaRPr lang="en-US" altLang="zh-CN" sz="16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 smtClean="0">
                <a:latin typeface="+mn-ea"/>
              </a:rPr>
              <a:t>i</a:t>
            </a:r>
            <a:r>
              <a:rPr lang="en-US" altLang="zh-CN" sz="1600" b="1" dirty="0" smtClean="0">
                <a:latin typeface="+mn-ea"/>
              </a:rPr>
              <a:t>ncoming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 smtClean="0">
                <a:latin typeface="+mn-ea"/>
              </a:rPr>
              <a:t>outgoing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E:\VIP二期\JVM\第五节课\深堆和浅堆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30082" y="390524"/>
            <a:ext cx="4087256" cy="360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40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为我们提供的工具</a:t>
            </a:r>
            <a:endParaRPr lang="en-US" altLang="zh-CN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14349" y="1390654"/>
          <a:ext cx="10439400" cy="479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68"/>
                <a:gridCol w="2019468"/>
                <a:gridCol w="6400464"/>
              </a:tblGrid>
              <a:tr h="5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532341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命令行工具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虚拟机进程状况工具</a:t>
                      </a:r>
                      <a:endParaRPr lang="zh-CN" altLang="en-US" dirty="0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虚拟机统计信息监视工具</a:t>
                      </a:r>
                      <a:endParaRPr lang="zh-CN" altLang="en-US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配置信息工具</a:t>
                      </a:r>
                      <a:endParaRPr lang="zh-CN" altLang="en-US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内存映像工具</a:t>
                      </a:r>
                      <a:endParaRPr lang="zh-CN" altLang="en-US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trike="sng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jhat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虚拟机堆转储快照分析工具</a:t>
                      </a:r>
                      <a:endParaRPr lang="zh-CN" altLang="en-US" dirty="0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堆栈跟踪工具</a:t>
                      </a:r>
                      <a:endParaRPr lang="zh-CN" altLang="en-US"/>
                    </a:p>
                  </a:txBody>
                  <a:tcPr/>
                </a:tc>
              </a:tr>
              <a:tr h="53234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 可视化工具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监视与管理控制台</a:t>
                      </a:r>
                      <a:endParaRPr lang="zh-CN" altLang="en-US"/>
                    </a:p>
                  </a:txBody>
                  <a:tcPr/>
                </a:tc>
              </a:tr>
              <a:tr h="5323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多合一故障处理工具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7600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调优案例与实战</a:t>
            </a:r>
            <a:endParaRPr lang="en-US" altLang="zh-CN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330731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FFC000"/>
                </a:solidFill>
                <a:ea typeface="微软雅黑" pitchFamily="34" charset="-122"/>
              </a:rPr>
              <a:t>GC</a:t>
            </a:r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调优</a:t>
            </a:r>
            <a:endParaRPr lang="en-US" altLang="zh-CN" sz="2400" b="1" dirty="0" smtClean="0">
              <a:solidFill>
                <a:srgbClr val="FFC000"/>
              </a:solidFill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目的</a:t>
            </a:r>
            <a:endParaRPr lang="en-US" altLang="zh-CN" sz="2400" b="1" dirty="0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调优的原则和步骤</a:t>
            </a:r>
            <a:endParaRPr lang="en-US" altLang="zh-CN" sz="2400" b="1" dirty="0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学会阅读</a:t>
            </a:r>
            <a:r>
              <a:rPr lang="en-US" altLang="zh-CN" sz="2400" b="1" dirty="0" smtClean="0"/>
              <a:t>GC</a:t>
            </a:r>
            <a:r>
              <a:rPr lang="zh-CN" altLang="en-US" sz="2400" b="1" dirty="0" smtClean="0"/>
              <a:t>日志</a:t>
            </a:r>
            <a:endParaRPr lang="en-US" altLang="zh-CN" sz="2400" b="1" dirty="0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其他与</a:t>
            </a:r>
            <a:r>
              <a:rPr lang="en-US" altLang="zh-CN" sz="2400" b="1" dirty="0" smtClean="0"/>
              <a:t>GC</a:t>
            </a:r>
            <a:r>
              <a:rPr lang="zh-CN" altLang="en-US" sz="2400" b="1" dirty="0" smtClean="0"/>
              <a:t>相关的参数</a:t>
            </a:r>
            <a:endParaRPr lang="en-US" altLang="zh-CN" sz="2400" b="1" dirty="0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推荐策略</a:t>
            </a:r>
            <a:endParaRPr lang="en-US" sz="2400" b="1" dirty="0" smtClean="0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zh-CN" altLang="en-US" sz="2400" b="1" dirty="0" smtClean="0">
              <a:latin typeface="+mn-ea"/>
            </a:endParaRPr>
          </a:p>
          <a:p>
            <a:pPr marL="285750" indent="-285750" eaLnBrk="0" hangingPunct="0">
              <a:buClr>
                <a:srgbClr val="FFC000"/>
              </a:buClr>
            </a:pP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88063" y="1274763"/>
            <a:ext cx="263886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调优实战</a:t>
            </a:r>
            <a:endParaRPr lang="en-US" altLang="zh-CN" sz="24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不同的内存大小</a:t>
            </a:r>
            <a:endParaRPr lang="en-US" altLang="zh-CN" sz="2400" b="1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US" altLang="zh-CN" sz="2400" b="1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+mn-ea"/>
              </a:rPr>
              <a:t>不同的</a:t>
            </a:r>
            <a:r>
              <a:rPr lang="en-US" altLang="zh-CN" sz="2400" b="1" smtClean="0">
                <a:latin typeface="+mn-ea"/>
              </a:rPr>
              <a:t>GC</a:t>
            </a:r>
            <a:r>
              <a:rPr lang="zh-CN" altLang="en-US" sz="2400" b="1" smtClean="0">
                <a:latin typeface="+mn-ea"/>
              </a:rPr>
              <a:t>回收器</a:t>
            </a:r>
          </a:p>
          <a:p>
            <a:pPr marL="285750" indent="-285750" eaLnBrk="0" hangingPunct="0">
              <a:buClr>
                <a:srgbClr val="FFC000"/>
              </a:buClr>
            </a:pP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12010</TotalTime>
  <Words>241</Words>
  <Application>Microsoft Office PowerPoint</Application>
  <PresentationFormat>自定义</PresentationFormat>
  <Paragraphs>72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2930</cp:revision>
  <dcterms:created xsi:type="dcterms:W3CDTF">2016-08-30T15:34:45Z</dcterms:created>
  <dcterms:modified xsi:type="dcterms:W3CDTF">2019-06-03T09:56:24Z</dcterms:modified>
  <cp:category>锐旗设计;https://9ppt.taobao.com</cp:category>
</cp:coreProperties>
</file>