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6"/>
  </p:notesMasterIdLst>
  <p:handoutMasterIdLst>
    <p:handoutMasterId r:id="rId67"/>
  </p:handoutMasterIdLst>
  <p:sldIdLst>
    <p:sldId id="462" r:id="rId8"/>
    <p:sldId id="535" r:id="rId9"/>
    <p:sldId id="463" r:id="rId10"/>
    <p:sldId id="601" r:id="rId11"/>
    <p:sldId id="469" r:id="rId12"/>
    <p:sldId id="490" r:id="rId13"/>
    <p:sldId id="603" r:id="rId14"/>
    <p:sldId id="602" r:id="rId15"/>
    <p:sldId id="604" r:id="rId16"/>
    <p:sldId id="605" r:id="rId17"/>
    <p:sldId id="606" r:id="rId18"/>
    <p:sldId id="607" r:id="rId19"/>
    <p:sldId id="597" r:id="rId20"/>
    <p:sldId id="608" r:id="rId21"/>
    <p:sldId id="598" r:id="rId22"/>
    <p:sldId id="609" r:id="rId23"/>
    <p:sldId id="599" r:id="rId24"/>
    <p:sldId id="610" r:id="rId25"/>
    <p:sldId id="611" r:id="rId26"/>
    <p:sldId id="612" r:id="rId27"/>
    <p:sldId id="613" r:id="rId28"/>
    <p:sldId id="471" r:id="rId29"/>
    <p:sldId id="549" r:id="rId30"/>
    <p:sldId id="616" r:id="rId31"/>
    <p:sldId id="619" r:id="rId32"/>
    <p:sldId id="614" r:id="rId33"/>
    <p:sldId id="621" r:id="rId34"/>
    <p:sldId id="623" r:id="rId35"/>
    <p:sldId id="620" r:id="rId36"/>
    <p:sldId id="622" r:id="rId37"/>
    <p:sldId id="624" r:id="rId38"/>
    <p:sldId id="615" r:id="rId39"/>
    <p:sldId id="625" r:id="rId40"/>
    <p:sldId id="626" r:id="rId41"/>
    <p:sldId id="629" r:id="rId42"/>
    <p:sldId id="627" r:id="rId43"/>
    <p:sldId id="628" r:id="rId44"/>
    <p:sldId id="630" r:id="rId45"/>
    <p:sldId id="593" r:id="rId46"/>
    <p:sldId id="645" r:id="rId47"/>
    <p:sldId id="631" r:id="rId48"/>
    <p:sldId id="646" r:id="rId49"/>
    <p:sldId id="632" r:id="rId50"/>
    <p:sldId id="633" r:id="rId51"/>
    <p:sldId id="634" r:id="rId52"/>
    <p:sldId id="595" r:id="rId53"/>
    <p:sldId id="596" r:id="rId54"/>
    <p:sldId id="592" r:id="rId55"/>
    <p:sldId id="635" r:id="rId56"/>
    <p:sldId id="638" r:id="rId57"/>
    <p:sldId id="642" r:id="rId58"/>
    <p:sldId id="636" r:id="rId59"/>
    <p:sldId id="639" r:id="rId60"/>
    <p:sldId id="637" r:id="rId61"/>
    <p:sldId id="640" r:id="rId62"/>
    <p:sldId id="643" r:id="rId63"/>
    <p:sldId id="644" r:id="rId64"/>
    <p:sldId id="264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8504F"/>
    <a:srgbClr val="F5FAF2"/>
    <a:srgbClr val="1C1C1C"/>
    <a:srgbClr val="61BB2F"/>
    <a:srgbClr val="D7271B"/>
    <a:srgbClr val="B60004"/>
    <a:srgbClr val="F8FBF6"/>
    <a:srgbClr val="AD2A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5" autoAdjust="0"/>
    <p:restoredTop sz="95244" autoAdjust="0"/>
  </p:normalViewPr>
  <p:slideViewPr>
    <p:cSldViewPr snapToGrid="0">
      <p:cViewPr varScale="1">
        <p:scale>
          <a:sx n="72" d="100"/>
          <a:sy n="72" d="100"/>
        </p:scale>
        <p:origin x="72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2021-08-19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2021-08-19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AF13E49-CA66-4683-920E-7874368CB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B3E5D2C-1B7F-401B-9868-32ED44228C85}"/>
              </a:ext>
            </a:extLst>
          </p:cNvPr>
          <p:cNvSpPr txBox="1">
            <a:spLocks/>
          </p:cNvSpPr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393648-B1DD-48CF-8310-8929E6A87BC3}"/>
              </a:ext>
            </a:extLst>
          </p:cNvPr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75A4B1F5-E6C0-4EAF-8D8D-14FDA69E9926}"/>
              </a:ext>
            </a:extLst>
          </p:cNvPr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DDCD6-ACC6-4261-BD07-38DA96BF5EB9}"/>
              </a:ext>
            </a:extLst>
          </p:cNvPr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8CE5-F5EC-4FEB-A3FA-235D85C69749}"/>
              </a:ext>
            </a:extLst>
          </p:cNvPr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2100D51-562F-4099-99A9-60517F618F43}"/>
              </a:ext>
            </a:extLst>
          </p:cNvPr>
          <p:cNvSpPr txBox="1">
            <a:spLocks/>
          </p:cNvSpPr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72D2F-6D92-4C2A-82F5-249B8B0A1CB8}"/>
              </a:ext>
            </a:extLst>
          </p:cNvPr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4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CA308208-5033-4A65-8A52-4FF5EC03A673}"/>
              </a:ext>
            </a:extLst>
          </p:cNvPr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E8B57117-D962-4A6A-B038-6987D68A23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服务异步通讯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高级篇</a:t>
            </a:r>
            <a:r>
              <a:rPr kumimoji="1" lang="en-US" altLang="zh-CN"/>
              <a:t>-rabbitmq</a:t>
            </a:r>
            <a:r>
              <a:rPr kumimoji="1" lang="zh-CN" altLang="en-US"/>
              <a:t>的高级特性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实现生产者确认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每个</a:t>
            </a:r>
            <a:r>
              <a:rPr lang="en-US" altLang="zh-CN"/>
              <a:t>RabbitTemplate</a:t>
            </a:r>
            <a:r>
              <a:rPr lang="zh-CN" altLang="en-US"/>
              <a:t>只能配置一个</a:t>
            </a:r>
            <a:r>
              <a:rPr lang="en-US" altLang="zh-CN"/>
              <a:t>ReturnCallback</a:t>
            </a:r>
            <a:r>
              <a:rPr lang="zh-CN" altLang="en-US"/>
              <a:t>，因此需要在项目启动过程中配置：</a:t>
            </a:r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C88D5C-D3CE-4213-9833-D8ADDDDA7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99470"/>
            <a:ext cx="10924786" cy="332398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@Slf4j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@Configuration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CommonConfig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ApplicationContextAware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setApplicationContext(ApplicationContext applicationContext)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BeansException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RabbitTemplate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RabbitTemplate rabbitTemplate = applicationContext.getBean(RabbitTemplate.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ReturnCallback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rabbitTemplate.setReturnCallback((message, replyCode, replyText, exchange, routingKey) -&gt;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.info(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消息发送失败，应答码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{}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，原因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{}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，交换机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{}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，路由键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{},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消息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{}"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replyCode, replyText, exchange, routingKey, message.toString());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2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实现生产者确认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发送消息，指定消息</a:t>
            </a:r>
            <a:r>
              <a:rPr lang="en-US" altLang="zh-CN"/>
              <a:t>ID</a:t>
            </a:r>
            <a:r>
              <a:rPr lang="zh-CN" altLang="en-US"/>
              <a:t>、消息</a:t>
            </a:r>
            <a:r>
              <a:rPr lang="en-US" altLang="zh-CN"/>
              <a:t>ConfirmCallback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88965F-9FE0-4297-BABB-4E73E34F3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048976"/>
            <a:ext cx="10338086" cy="4493538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testSendMessage2SimpleQueue()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InterruptedException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消息体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message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"hello, spring amqp!"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消息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，需要封装到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CorrelationData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CorrelationData correlationData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CorrelationData(UUID.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randomUUID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().toString());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callback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correlationData.getFuture().addCallback(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result -&gt;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(result.isAck()){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ack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，消息成功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.debug(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消息发送成功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, ID:{}"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correlationData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.getId());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}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nack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，消息失败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.error(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消息发送失败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, ID:{},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原因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{}"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correlationData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.getId(), result.getReason());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},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ex -&gt;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.error(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消息发送异常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, ID:{},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原因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{}"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correlationData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.getId(),ex.getMessage())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发送消息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rabbitTemplate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.convertAndSend(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"amq.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direct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"simple"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message, correlationData);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98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EAE8A90-539A-457E-96AB-0B7A2D1BA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668663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SpringAMQP</a:t>
            </a:r>
            <a:r>
              <a:rPr lang="zh-CN" altLang="en-US"/>
              <a:t>中处理消息确认的几种情况：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publisher-comfirm</a:t>
            </a:r>
            <a:r>
              <a:rPr lang="zh-CN" altLang="en-US"/>
              <a:t>：</a:t>
            </a:r>
            <a:endParaRPr lang="en-US" altLang="zh-CN"/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/>
              <a:t>消息成功发送到</a:t>
            </a:r>
            <a:r>
              <a:rPr lang="en-US" altLang="zh-CN" sz="1600" b="0"/>
              <a:t>exchange</a:t>
            </a:r>
            <a:r>
              <a:rPr lang="zh-CN" altLang="en-US" sz="1600" b="0"/>
              <a:t>，返回</a:t>
            </a:r>
            <a:r>
              <a:rPr lang="en-US" altLang="zh-CN" sz="1600" b="0"/>
              <a:t>ack</a:t>
            </a: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/>
              <a:t>消息发送失败，没有到达交换机，返回</a:t>
            </a:r>
            <a:r>
              <a:rPr lang="en-US" altLang="zh-CN" sz="1600" b="0"/>
              <a:t>nack</a:t>
            </a: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/>
              <a:t>消息发送过程中出现异常，没有收到回执</a:t>
            </a:r>
            <a:endParaRPr lang="en-US" altLang="zh-CN" sz="1600" b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消息成功发送到</a:t>
            </a:r>
            <a:r>
              <a:rPr lang="en-US" altLang="zh-CN"/>
              <a:t>exchange</a:t>
            </a:r>
            <a:r>
              <a:rPr lang="zh-CN" altLang="en-US"/>
              <a:t>，但没有路由到</a:t>
            </a:r>
            <a:r>
              <a:rPr lang="en-US" altLang="zh-CN"/>
              <a:t>queue</a:t>
            </a:r>
            <a:r>
              <a:rPr lang="zh-CN" altLang="en-US"/>
              <a:t>，调用</a:t>
            </a:r>
            <a:r>
              <a:rPr lang="en-US" altLang="zh-CN"/>
              <a:t>ReturnCallback</a:t>
            </a:r>
          </a:p>
        </p:txBody>
      </p:sp>
    </p:spTree>
    <p:extLst>
      <p:ext uri="{BB962C8B-B14F-4D97-AF65-F5344CB8AC3E}">
        <p14:creationId xmlns:p14="http://schemas.microsoft.com/office/powerpoint/2010/main" val="2634633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8504F"/>
                </a:solidFill>
              </a:rPr>
              <a:t>生产者消息确认</a:t>
            </a:r>
            <a:endParaRPr lang="en-US" altLang="zh-CN">
              <a:solidFill>
                <a:srgbClr val="48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消息持久化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消费者消息确认</a:t>
            </a:r>
            <a:endParaRPr lang="en-US" altLang="zh-CN"/>
          </a:p>
          <a:p>
            <a:r>
              <a:rPr lang="zh-CN" altLang="en-US"/>
              <a:t>消费失败重试机制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3482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消息持久化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083774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默认是内存存储消息，开启持久化功能可以确保缓存在</a:t>
            </a:r>
            <a:r>
              <a:rPr lang="en-US" altLang="zh-CN"/>
              <a:t>MQ</a:t>
            </a:r>
            <a:r>
              <a:rPr lang="zh-CN" altLang="en-US"/>
              <a:t>中的消息不丢失。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交换机持久化：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队列持久化：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消息持久化，</a:t>
            </a:r>
            <a:r>
              <a:rPr lang="en-US" altLang="zh-CN"/>
              <a:t>SpringAMQP</a:t>
            </a:r>
            <a:r>
              <a:rPr lang="zh-CN" altLang="en-US"/>
              <a:t>中的的消息默认是持久的，可以通过</a:t>
            </a:r>
            <a:r>
              <a:rPr lang="en-US" altLang="zh-CN"/>
              <a:t>MessageProperties</a:t>
            </a:r>
            <a:r>
              <a:rPr lang="zh-CN" altLang="en-US"/>
              <a:t>中的</a:t>
            </a:r>
            <a:r>
              <a:rPr lang="en-US" altLang="zh-CN"/>
              <a:t>DeliveryMode</a:t>
            </a:r>
            <a:r>
              <a:rPr lang="zh-CN" altLang="en-US"/>
              <a:t>来指定的：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9D1509-9FE2-4B2C-9992-8BB534E5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1" y="2503891"/>
            <a:ext cx="7904480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 simpleExchange(){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三个参数：交换机名称、是否持久化、当没有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queue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与其绑定时是否自动删除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"simple.direct"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DF1DB4-5BCE-4AE5-9145-CCDDAF44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141188"/>
            <a:ext cx="7904480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>
                <a:solidFill>
                  <a:srgbClr val="808000"/>
                </a:solidFill>
                <a:latin typeface="Source Code Pro" panose="020B0509030403020204" pitchFamily="49" charset="0"/>
              </a:rPr>
              <a:t>@Bean</a:t>
            </a:r>
            <a:br>
              <a:rPr lang="zh-CN" altLang="zh-CN" sz="1300">
                <a:solidFill>
                  <a:srgbClr val="808000"/>
                </a:solidFill>
                <a:latin typeface="Source Code Pro" panose="020B0509030403020204" pitchFamily="49" charset="0"/>
              </a:rPr>
            </a:br>
            <a:r>
              <a:rPr lang="zh-CN" altLang="zh-CN" sz="1300" b="1">
                <a:solidFill>
                  <a:srgbClr val="000080"/>
                </a:solidFill>
                <a:latin typeface="Source Code Pro" panose="020B0509030403020204" pitchFamily="49" charset="0"/>
              </a:rPr>
              <a:t>public </a:t>
            </a:r>
            <a:r>
              <a:rPr lang="zh-CN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Queue simpleQueue(){</a:t>
            </a:r>
            <a:br>
              <a:rPr lang="zh-CN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zh-CN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zh-CN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QueueBuilder</a:t>
            </a:r>
            <a:r>
              <a:rPr lang="zh-CN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构建队列，</a:t>
            </a:r>
            <a:r>
              <a:rPr lang="zh-CN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durable</a:t>
            </a:r>
            <a:r>
              <a:rPr lang="zh-CN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就是持久化的</a:t>
            </a:r>
            <a:br>
              <a:rPr lang="zh-CN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300" b="1">
                <a:solidFill>
                  <a:srgbClr val="000080"/>
                </a:solidFill>
                <a:latin typeface="Source Code Pro" panose="020B0509030403020204" pitchFamily="49" charset="0"/>
              </a:rPr>
              <a:t>return </a:t>
            </a:r>
            <a:r>
              <a:rPr lang="zh-CN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QueueBuilder.</a:t>
            </a:r>
            <a:r>
              <a:rPr lang="zh-CN" altLang="zh-CN" sz="1300" i="1">
                <a:solidFill>
                  <a:srgbClr val="000000"/>
                </a:solidFill>
                <a:latin typeface="Source Code Pro" panose="020B0509030403020204" pitchFamily="49" charset="0"/>
              </a:rPr>
              <a:t>durable</a:t>
            </a:r>
            <a:r>
              <a:rPr lang="zh-CN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1300" b="1">
                <a:solidFill>
                  <a:srgbClr val="008000"/>
                </a:solidFill>
                <a:latin typeface="Source Code Pro" panose="020B0509030403020204" pitchFamily="49" charset="0"/>
              </a:rPr>
              <a:t>"simple.queue"</a:t>
            </a:r>
            <a:r>
              <a:rPr lang="zh-CN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).build();</a:t>
            </a:r>
            <a:br>
              <a:rPr lang="zh-CN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2F01FD7-2910-4A60-8A75-DCC8DBD3F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5815427"/>
            <a:ext cx="7904480" cy="892552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Message msg = MessageBuilder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withBody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(message.getBytes(StandardCharsets.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消息体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.setDeliveryMode(MessageDeliveryMode.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PERSISTENT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持久化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66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8504F"/>
                </a:solidFill>
              </a:rPr>
              <a:t>生产者消息确认</a:t>
            </a:r>
            <a:endParaRPr lang="en-US" altLang="zh-CN">
              <a:solidFill>
                <a:srgbClr val="48504F"/>
              </a:solidFill>
            </a:endParaRPr>
          </a:p>
          <a:p>
            <a:r>
              <a:rPr lang="zh-CN" altLang="en-US"/>
              <a:t>消息持久化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消费者消息确认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消费失败重试机制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2340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083774"/>
          </a:xfrm>
        </p:spPr>
        <p:txBody>
          <a:bodyPr/>
          <a:lstStyle/>
          <a:p>
            <a:r>
              <a:rPr lang="en-US" altLang="zh-CN"/>
              <a:t>RabbitMQ</a:t>
            </a:r>
            <a:r>
              <a:rPr lang="zh-CN" altLang="en-US"/>
              <a:t>支持消费者确认机制，即：消费者处理消息后可以向</a:t>
            </a:r>
            <a:r>
              <a:rPr lang="en-US" altLang="zh-CN"/>
              <a:t>MQ</a:t>
            </a:r>
            <a:r>
              <a:rPr lang="zh-CN" altLang="en-US"/>
              <a:t>发送</a:t>
            </a:r>
            <a:r>
              <a:rPr lang="en-US" altLang="zh-CN"/>
              <a:t>ack</a:t>
            </a:r>
            <a:r>
              <a:rPr lang="zh-CN" altLang="en-US"/>
              <a:t>回执，</a:t>
            </a:r>
            <a:r>
              <a:rPr lang="en-US" altLang="zh-CN"/>
              <a:t>MQ</a:t>
            </a:r>
            <a:r>
              <a:rPr lang="zh-CN" altLang="en-US"/>
              <a:t>收到</a:t>
            </a:r>
            <a:r>
              <a:rPr lang="en-US" altLang="zh-CN"/>
              <a:t>ack</a:t>
            </a:r>
            <a:r>
              <a:rPr lang="zh-CN" altLang="en-US"/>
              <a:t>回执后才会删除该消息。而</a:t>
            </a:r>
            <a:r>
              <a:rPr lang="en-US" altLang="zh-CN"/>
              <a:t>SpringAMQP</a:t>
            </a:r>
            <a:r>
              <a:rPr lang="zh-CN" altLang="en-US"/>
              <a:t>则允许配置三种确认模式：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manual</a:t>
            </a:r>
            <a:r>
              <a:rPr lang="zh-CN" altLang="en-US"/>
              <a:t>：手动</a:t>
            </a:r>
            <a:r>
              <a:rPr lang="en-US" altLang="zh-CN"/>
              <a:t>ack</a:t>
            </a:r>
            <a:r>
              <a:rPr lang="zh-CN" altLang="en-US"/>
              <a:t>，需要在业务代码结束后，调用</a:t>
            </a:r>
            <a:r>
              <a:rPr lang="en-US" altLang="zh-CN"/>
              <a:t>api</a:t>
            </a:r>
            <a:r>
              <a:rPr lang="zh-CN" altLang="en-US"/>
              <a:t>发送</a:t>
            </a:r>
            <a:r>
              <a:rPr lang="en-US" altLang="zh-CN"/>
              <a:t>ack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auto</a:t>
            </a:r>
            <a:r>
              <a:rPr lang="zh-CN" altLang="en-US"/>
              <a:t>：自动</a:t>
            </a:r>
            <a:r>
              <a:rPr lang="en-US" altLang="zh-CN"/>
              <a:t>ack</a:t>
            </a:r>
            <a:r>
              <a:rPr lang="zh-CN" altLang="en-US"/>
              <a:t>，由</a:t>
            </a:r>
            <a:r>
              <a:rPr lang="en-US" altLang="zh-CN"/>
              <a:t>spring</a:t>
            </a:r>
            <a:r>
              <a:rPr lang="zh-CN" altLang="en-US"/>
              <a:t>监测</a:t>
            </a:r>
            <a:r>
              <a:rPr lang="en-US" altLang="zh-CN"/>
              <a:t>listener</a:t>
            </a:r>
            <a:r>
              <a:rPr lang="zh-CN" altLang="en-US"/>
              <a:t>代码是否出现异常，没有异常则返回</a:t>
            </a:r>
            <a:r>
              <a:rPr lang="en-US" altLang="zh-CN"/>
              <a:t>ack</a:t>
            </a:r>
            <a:r>
              <a:rPr lang="zh-CN" altLang="en-US"/>
              <a:t>；抛出异常则返回</a:t>
            </a:r>
            <a:r>
              <a:rPr lang="en-US" altLang="zh-CN"/>
              <a:t>nack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none</a:t>
            </a:r>
            <a:r>
              <a:rPr lang="zh-CN" altLang="en-US"/>
              <a:t>：关闭</a:t>
            </a:r>
            <a:r>
              <a:rPr lang="en-US" altLang="zh-CN"/>
              <a:t>ack</a:t>
            </a:r>
            <a:r>
              <a:rPr lang="zh-CN" altLang="en-US"/>
              <a:t>，</a:t>
            </a:r>
            <a:r>
              <a:rPr lang="en-US" altLang="zh-CN"/>
              <a:t>MQ</a:t>
            </a:r>
            <a:r>
              <a:rPr lang="zh-CN" altLang="en-US"/>
              <a:t>假定消费者获取消息后会成功处理，因此消息投递后立即被删除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配置方式是修改</a:t>
            </a:r>
            <a:r>
              <a:rPr lang="en-US" altLang="zh-CN"/>
              <a:t>application.yml</a:t>
            </a:r>
            <a:r>
              <a:rPr lang="zh-CN" altLang="en-US"/>
              <a:t>文件，添加下面配置：</a:t>
            </a:r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054B41-5F6A-470F-9472-B205BC40F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541297"/>
            <a:ext cx="9051685" cy="1384995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rabbitmq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listener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simple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prefetch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acknowledge-mode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none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none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关闭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ack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；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manual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，手动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ack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；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auto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：自动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ack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09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8504F"/>
                </a:solidFill>
              </a:rPr>
              <a:t>生产者消息确认</a:t>
            </a:r>
            <a:endParaRPr lang="en-US" altLang="zh-CN">
              <a:solidFill>
                <a:srgbClr val="48504F"/>
              </a:solidFill>
            </a:endParaRPr>
          </a:p>
          <a:p>
            <a:r>
              <a:rPr lang="zh-CN" altLang="en-US"/>
              <a:t>消息持久化</a:t>
            </a:r>
            <a:endParaRPr lang="en-US" altLang="zh-CN"/>
          </a:p>
          <a:p>
            <a:r>
              <a:rPr lang="zh-CN" altLang="en-US"/>
              <a:t>消费者消息确认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失败重试机制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137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消费者失败重试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17489"/>
          </a:xfrm>
        </p:spPr>
        <p:txBody>
          <a:bodyPr/>
          <a:lstStyle/>
          <a:p>
            <a:r>
              <a:rPr lang="zh-CN" altLang="en-US"/>
              <a:t>当消费者出现异常后，消息会不断</a:t>
            </a:r>
            <a:r>
              <a:rPr lang="en-US" altLang="zh-CN"/>
              <a:t>requeue</a:t>
            </a:r>
            <a:r>
              <a:rPr lang="zh-CN" altLang="en-US"/>
              <a:t>（重新入队）到队列，再重新发送给消费者，然后再次异常，再次</a:t>
            </a:r>
            <a:r>
              <a:rPr lang="en-US" altLang="zh-CN"/>
              <a:t>requeue</a:t>
            </a:r>
            <a:r>
              <a:rPr lang="zh-CN" altLang="en-US"/>
              <a:t>，无限循环，导致</a:t>
            </a:r>
            <a:r>
              <a:rPr lang="en-US" altLang="zh-CN"/>
              <a:t>mq</a:t>
            </a:r>
            <a:r>
              <a:rPr lang="zh-CN" altLang="en-US"/>
              <a:t>的消息处理飙升，带来不必要的压力：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我们可以利用</a:t>
            </a:r>
            <a:r>
              <a:rPr lang="en-US" altLang="zh-CN"/>
              <a:t>Spring</a:t>
            </a:r>
            <a:r>
              <a:rPr lang="zh-CN" altLang="en-US"/>
              <a:t>的</a:t>
            </a:r>
            <a:r>
              <a:rPr lang="en-US" altLang="zh-CN"/>
              <a:t>retry</a:t>
            </a:r>
            <a:r>
              <a:rPr lang="zh-CN" altLang="en-US"/>
              <a:t>机制，在消费者出现异常时利用本地重试，而不是无限制的</a:t>
            </a:r>
            <a:r>
              <a:rPr lang="en-US" altLang="zh-CN"/>
              <a:t>requeue</a:t>
            </a:r>
            <a:r>
              <a:rPr lang="zh-CN" altLang="en-US"/>
              <a:t>到</a:t>
            </a:r>
            <a:r>
              <a:rPr lang="en-US" altLang="zh-CN"/>
              <a:t>mq</a:t>
            </a:r>
            <a:r>
              <a:rPr lang="zh-CN" altLang="en-US"/>
              <a:t>队列。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E4DF4-A38D-42AD-8486-F7A1B0E1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90912"/>
            <a:ext cx="9581035" cy="12049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B4357FA-8805-4656-8E53-E94F03B16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139198"/>
            <a:ext cx="8892178" cy="2292935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rabbitmq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listener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simple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prefetch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enabled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开启消费者失败重试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initial-interval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1000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初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始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的失败等待时长为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秒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multiplier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下次失败的等待时长倍数，下次等待时长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= multiplier *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last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-interval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max-attempts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3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最大重试次数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stateless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true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无状态；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有状态。如果业务中包含事务，这里改为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false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92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消费者失败消息处理策略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17489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在开启重试模式后，重试次数耗尽，如果消息依然失败，则需要有</a:t>
            </a:r>
            <a:r>
              <a:rPr lang="en-US" altLang="zh-CN">
                <a:latin typeface="+mn-lt"/>
                <a:ea typeface="+mn-ea"/>
              </a:rPr>
              <a:t>MessageRecoverer</a:t>
            </a:r>
            <a:r>
              <a:rPr lang="zh-CN" altLang="en-US">
                <a:latin typeface="+mn-lt"/>
                <a:ea typeface="+mn-ea"/>
              </a:rPr>
              <a:t>接口来处理，它包含三种不同的实现：</a:t>
            </a:r>
            <a:endParaRPr lang="en-US" altLang="zh-CN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RejectAndDontRequeueRecoverer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：重试耗尽后，直接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</a:rPr>
              <a:t>reject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，丢弃消息。默认就是这种方式</a:t>
            </a:r>
            <a:endParaRPr lang="en-US" altLang="zh-CN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</a:rPr>
              <a:t>ImmediateRequeueMessageRecoverer</a:t>
            </a:r>
            <a:r>
              <a:rPr lang="zh-CN" altLang="en-US">
                <a:latin typeface="+mn-lt"/>
                <a:ea typeface="+mn-ea"/>
              </a:rPr>
              <a:t>：重试耗尽后，返回</a:t>
            </a:r>
            <a:r>
              <a:rPr lang="en-US" altLang="zh-CN">
                <a:latin typeface="+mn-lt"/>
                <a:ea typeface="+mn-ea"/>
              </a:rPr>
              <a:t>nack</a:t>
            </a:r>
            <a:r>
              <a:rPr lang="zh-CN" altLang="en-US">
                <a:latin typeface="+mn-lt"/>
                <a:ea typeface="+mn-ea"/>
              </a:rPr>
              <a:t>，消息重新入队</a:t>
            </a:r>
            <a:endParaRPr lang="en-US" altLang="zh-CN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</a:rPr>
              <a:t>RepublishMessageRecoverer</a:t>
            </a:r>
            <a:r>
              <a:rPr lang="zh-CN" altLang="en-US">
                <a:latin typeface="+mn-lt"/>
                <a:ea typeface="+mn-ea"/>
              </a:rPr>
              <a:t>：重试耗尽后，将失败消息投递到指定的交换机</a:t>
            </a:r>
            <a:endParaRPr lang="en-US" altLang="zh-CN">
              <a:latin typeface="+mn-lt"/>
              <a:ea typeface="+mn-ea"/>
            </a:endParaRPr>
          </a:p>
          <a:p>
            <a:endParaRPr lang="en-US" altLang="zh-CN">
              <a:latin typeface="+mn-lt"/>
              <a:ea typeface="+mn-e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D684DC-A7FD-4C8E-8315-50E116A0D185}"/>
              </a:ext>
            </a:extLst>
          </p:cNvPr>
          <p:cNvSpPr/>
          <p:nvPr/>
        </p:nvSpPr>
        <p:spPr>
          <a:xfrm>
            <a:off x="1160068" y="4012110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AE41BFC-80F3-4E78-901C-ED882CECD4FF}"/>
              </a:ext>
            </a:extLst>
          </p:cNvPr>
          <p:cNvSpPr/>
          <p:nvPr/>
        </p:nvSpPr>
        <p:spPr>
          <a:xfrm>
            <a:off x="9524494" y="4012109"/>
            <a:ext cx="1703487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29AC166E-0D61-43B6-814E-DD3105746E30}"/>
              </a:ext>
            </a:extLst>
          </p:cNvPr>
          <p:cNvSpPr/>
          <p:nvPr/>
        </p:nvSpPr>
        <p:spPr>
          <a:xfrm rot="16200000">
            <a:off x="6985783" y="3349788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simple.queue</a:t>
            </a:r>
            <a:endParaRPr lang="zh-CN" altLang="en-US" sz="14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E13E10-289C-43E0-9FD3-D6FCC81CA592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2464993" y="4331198"/>
            <a:ext cx="1199154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479019-17EE-4599-A5A0-CD311E8407D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341048" y="4331197"/>
            <a:ext cx="1183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6E0395C0-51B4-48A0-9C3C-743EA57AF382}"/>
              </a:ext>
            </a:extLst>
          </p:cNvPr>
          <p:cNvSpPr/>
          <p:nvPr/>
        </p:nvSpPr>
        <p:spPr>
          <a:xfrm>
            <a:off x="3664147" y="4061085"/>
            <a:ext cx="162973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simple.direct</a:t>
            </a:r>
            <a:endParaRPr lang="zh-CN" altLang="en-US" sz="14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7ADEEA-8F12-4F40-9ACB-6BD8B9C6176A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 flipV="1">
            <a:off x="5293877" y="4331197"/>
            <a:ext cx="1084353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AC23DE8-621A-4475-BADD-A71A3BBBB122}"/>
              </a:ext>
            </a:extLst>
          </p:cNvPr>
          <p:cNvSpPr/>
          <p:nvPr/>
        </p:nvSpPr>
        <p:spPr>
          <a:xfrm>
            <a:off x="1174755" y="4228252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375536CD-54EE-46AA-9E9F-42668853E09E}"/>
              </a:ext>
            </a:extLst>
          </p:cNvPr>
          <p:cNvSpPr/>
          <p:nvPr/>
        </p:nvSpPr>
        <p:spPr>
          <a:xfrm>
            <a:off x="5099541" y="5973189"/>
            <a:ext cx="151467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error.direct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64084167-D0BF-4802-BCA5-9E8EEAB7686F}"/>
              </a:ext>
            </a:extLst>
          </p:cNvPr>
          <p:cNvSpPr/>
          <p:nvPr/>
        </p:nvSpPr>
        <p:spPr>
          <a:xfrm rot="16200000">
            <a:off x="8421178" y="5269983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error.queue</a:t>
            </a:r>
            <a:endParaRPr lang="zh-CN" altLang="en-US" sz="14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DBA4A2-AEFF-44F3-9FBA-EC66CD4CD6F5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6614211" y="6251392"/>
            <a:ext cx="119941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1ADF34C-9EC4-4621-976D-99F1EF16887B}"/>
              </a:ext>
            </a:extLst>
          </p:cNvPr>
          <p:cNvSpPr/>
          <p:nvPr/>
        </p:nvSpPr>
        <p:spPr>
          <a:xfrm>
            <a:off x="10858283" y="4236346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6D7A82-7BED-4141-BC63-A51A80F973B5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flipH="1">
            <a:off x="5856876" y="4650284"/>
            <a:ext cx="4519362" cy="132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076C47B-1877-4B5C-A3CB-FB112F8345AA}"/>
              </a:ext>
            </a:extLst>
          </p:cNvPr>
          <p:cNvSpPr txBox="1"/>
          <p:nvPr/>
        </p:nvSpPr>
        <p:spPr>
          <a:xfrm>
            <a:off x="10477107" y="358147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AD2B26"/>
                </a:solidFill>
                <a:latin typeface="+mn-lt"/>
                <a:ea typeface="+mn-ea"/>
              </a:rPr>
              <a:t>Retry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AD2B26"/>
                </a:solidFill>
              </a:rPr>
              <a:t>Exhausted</a:t>
            </a:r>
            <a:endParaRPr lang="zh-CN" altLang="en-US" sz="12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200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79883 -1.48148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362 -0.00116 L 1.45833E-6 1.11111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74" y="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4194 0.2509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77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4 0.25092 L -0.22839 0.2463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3" grpId="1" animBg="1"/>
      <p:bldP spid="13" grpId="2" animBg="1"/>
      <p:bldP spid="13" grpId="3" animBg="1"/>
      <p:bldP spid="14" grpId="0" animBg="1"/>
      <p:bldP spid="15" grpId="0" animBg="1"/>
      <p:bldP spid="17" grpId="0" animBg="1"/>
      <p:bldP spid="17" grpId="1" animBg="1"/>
      <p:bldP spid="17" grpId="2" animBg="1"/>
      <p:bldP spid="17" grpId="4" animBg="1"/>
      <p:bldP spid="17" grpId="5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A5F40-CE45-45EF-8ACA-51464FCA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的一些常见问题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D8FA477-53AB-4955-AB49-901DBD013F99}"/>
              </a:ext>
            </a:extLst>
          </p:cNvPr>
          <p:cNvSpPr/>
          <p:nvPr/>
        </p:nvSpPr>
        <p:spPr>
          <a:xfrm>
            <a:off x="4071967" y="2743680"/>
            <a:ext cx="4048065" cy="1833623"/>
          </a:xfrm>
          <a:prstGeom prst="ellipse">
            <a:avLst/>
          </a:prstGeom>
          <a:noFill/>
          <a:ln w="25400" cap="rnd">
            <a:solidFill>
              <a:srgbClr val="9191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5F2839-E9B6-4A02-9DAA-C32665E5E7B8}"/>
              </a:ext>
            </a:extLst>
          </p:cNvPr>
          <p:cNvSpPr/>
          <p:nvPr/>
        </p:nvSpPr>
        <p:spPr>
          <a:xfrm rot="5400000">
            <a:off x="4067272" y="2743680"/>
            <a:ext cx="4048065" cy="1833623"/>
          </a:xfrm>
          <a:prstGeom prst="ellipse">
            <a:avLst/>
          </a:prstGeom>
          <a:noFill/>
          <a:ln w="25400" cap="rnd">
            <a:solidFill>
              <a:srgbClr val="9191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2685DC-7043-4D03-9F5E-8CF4C0A4B459}"/>
              </a:ext>
            </a:extLst>
          </p:cNvPr>
          <p:cNvGrpSpPr/>
          <p:nvPr/>
        </p:nvGrpSpPr>
        <p:grpSpPr>
          <a:xfrm>
            <a:off x="6291819" y="2142576"/>
            <a:ext cx="1398111" cy="1398111"/>
            <a:chOff x="6291819" y="2142576"/>
            <a:chExt cx="1398111" cy="1398111"/>
          </a:xfrm>
        </p:grpSpPr>
        <p:sp>
          <p:nvSpPr>
            <p:cNvPr id="7" name="圆角矩形 7">
              <a:extLst>
                <a:ext uri="{FF2B5EF4-FFF2-40B4-BE49-F238E27FC236}">
                  <a16:creationId xmlns:a16="http://schemas.microsoft.com/office/drawing/2014/main" id="{92675774-8DD7-45F0-A669-AD057F41D480}"/>
                </a:ext>
              </a:extLst>
            </p:cNvPr>
            <p:cNvSpPr/>
            <p:nvPr/>
          </p:nvSpPr>
          <p:spPr>
            <a:xfrm>
              <a:off x="6291819" y="2142576"/>
              <a:ext cx="1398111" cy="1398111"/>
            </a:xfrm>
            <a:prstGeom prst="round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21FD2E-5B13-4070-BE75-5D12550AE027}"/>
                </a:ext>
              </a:extLst>
            </p:cNvPr>
            <p:cNvSpPr/>
            <p:nvPr/>
          </p:nvSpPr>
          <p:spPr>
            <a:xfrm>
              <a:off x="6597101" y="2518466"/>
              <a:ext cx="7875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5AE29B-A507-4B8B-994A-FFCCA56C501D}"/>
              </a:ext>
            </a:extLst>
          </p:cNvPr>
          <p:cNvGrpSpPr/>
          <p:nvPr/>
        </p:nvGrpSpPr>
        <p:grpSpPr>
          <a:xfrm>
            <a:off x="4552228" y="3823388"/>
            <a:ext cx="1412744" cy="1398111"/>
            <a:chOff x="4552228" y="3823388"/>
            <a:chExt cx="1412744" cy="1398111"/>
          </a:xfrm>
        </p:grpSpPr>
        <p:sp>
          <p:nvSpPr>
            <p:cNvPr id="9" name="圆角矩形 9">
              <a:extLst>
                <a:ext uri="{FF2B5EF4-FFF2-40B4-BE49-F238E27FC236}">
                  <a16:creationId xmlns:a16="http://schemas.microsoft.com/office/drawing/2014/main" id="{6B2BF7C3-DDB9-4AE2-A0FC-65AB6DB6F19E}"/>
                </a:ext>
              </a:extLst>
            </p:cNvPr>
            <p:cNvSpPr/>
            <p:nvPr/>
          </p:nvSpPr>
          <p:spPr>
            <a:xfrm>
              <a:off x="4559545" y="3823388"/>
              <a:ext cx="1398111" cy="1398111"/>
            </a:xfrm>
            <a:prstGeom prst="round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B63C62C-A7C5-40D6-BA36-66CBC1E1C579}"/>
                </a:ext>
              </a:extLst>
            </p:cNvPr>
            <p:cNvSpPr/>
            <p:nvPr/>
          </p:nvSpPr>
          <p:spPr>
            <a:xfrm>
              <a:off x="4552228" y="4199278"/>
              <a:ext cx="14127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709EFE9-F5AB-4E81-A3D2-1033EF557C71}"/>
              </a:ext>
            </a:extLst>
          </p:cNvPr>
          <p:cNvGrpSpPr/>
          <p:nvPr/>
        </p:nvGrpSpPr>
        <p:grpSpPr>
          <a:xfrm>
            <a:off x="6291819" y="3809037"/>
            <a:ext cx="1398111" cy="1398111"/>
            <a:chOff x="6291819" y="3809037"/>
            <a:chExt cx="1398111" cy="1398111"/>
          </a:xfrm>
        </p:grpSpPr>
        <p:sp>
          <p:nvSpPr>
            <p:cNvPr id="8" name="圆角矩形 8">
              <a:extLst>
                <a:ext uri="{FF2B5EF4-FFF2-40B4-BE49-F238E27FC236}">
                  <a16:creationId xmlns:a16="http://schemas.microsoft.com/office/drawing/2014/main" id="{20CA2915-4C9A-41EE-B2DB-3B6D2B95C787}"/>
                </a:ext>
              </a:extLst>
            </p:cNvPr>
            <p:cNvSpPr/>
            <p:nvPr/>
          </p:nvSpPr>
          <p:spPr>
            <a:xfrm>
              <a:off x="6291819" y="3809037"/>
              <a:ext cx="1398111" cy="1398111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0B7C983-C916-48B6-9026-CB31BCC9991E}"/>
                </a:ext>
              </a:extLst>
            </p:cNvPr>
            <p:cNvSpPr/>
            <p:nvPr/>
          </p:nvSpPr>
          <p:spPr>
            <a:xfrm>
              <a:off x="6609695" y="4184927"/>
              <a:ext cx="7623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76">
            <a:extLst>
              <a:ext uri="{FF2B5EF4-FFF2-40B4-BE49-F238E27FC236}">
                <a16:creationId xmlns:a16="http://schemas.microsoft.com/office/drawing/2014/main" id="{EFAEE521-74BD-4F20-AFAA-F0D6058918AA}"/>
              </a:ext>
            </a:extLst>
          </p:cNvPr>
          <p:cNvSpPr txBox="1"/>
          <p:nvPr/>
        </p:nvSpPr>
        <p:spPr>
          <a:xfrm>
            <a:off x="8120032" y="1882082"/>
            <a:ext cx="201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延迟消息问题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B2A9D0-CFAA-4553-A50D-4B8CED206C84}"/>
              </a:ext>
            </a:extLst>
          </p:cNvPr>
          <p:cNvSpPr txBox="1"/>
          <p:nvPr/>
        </p:nvSpPr>
        <p:spPr>
          <a:xfrm>
            <a:off x="8120032" y="2357949"/>
            <a:ext cx="305134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如何实现消息的延迟投递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TextBox 76">
            <a:extLst>
              <a:ext uri="{FF2B5EF4-FFF2-40B4-BE49-F238E27FC236}">
                <a16:creationId xmlns:a16="http://schemas.microsoft.com/office/drawing/2014/main" id="{B9856C17-FC18-4DEF-A9BE-82A31CD4B10C}"/>
              </a:ext>
            </a:extLst>
          </p:cNvPr>
          <p:cNvSpPr txBox="1"/>
          <p:nvPr/>
        </p:nvSpPr>
        <p:spPr>
          <a:xfrm>
            <a:off x="8120032" y="4423246"/>
            <a:ext cx="201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AD2A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消息堆积问题</a:t>
            </a:r>
            <a:endParaRPr lang="zh-CN" altLang="en-US" sz="2000" b="1" dirty="0">
              <a:solidFill>
                <a:srgbClr val="AD2A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698230-453E-437C-AD4C-1C34BD6A9B10}"/>
              </a:ext>
            </a:extLst>
          </p:cNvPr>
          <p:cNvSpPr txBox="1"/>
          <p:nvPr/>
        </p:nvSpPr>
        <p:spPr>
          <a:xfrm>
            <a:off x="8097267" y="4963034"/>
            <a:ext cx="305134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如何解决数百万消息堆积，无法及时消费的问题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C631A4F6-D0CC-4A6A-8D2C-FECD211B21AC}"/>
              </a:ext>
            </a:extLst>
          </p:cNvPr>
          <p:cNvSpPr txBox="1"/>
          <p:nvPr/>
        </p:nvSpPr>
        <p:spPr>
          <a:xfrm>
            <a:off x="2107631" y="1882082"/>
            <a:ext cx="201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rgbClr val="AD2A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消息可靠性问题</a:t>
            </a:r>
            <a:endParaRPr lang="zh-CN" altLang="en-US" sz="2000" b="1" dirty="0">
              <a:solidFill>
                <a:srgbClr val="AD2A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10D0E3-6412-47A8-BF5D-441A17C37689}"/>
              </a:ext>
            </a:extLst>
          </p:cNvPr>
          <p:cNvSpPr txBox="1"/>
          <p:nvPr/>
        </p:nvSpPr>
        <p:spPr>
          <a:xfrm>
            <a:off x="1033998" y="2357949"/>
            <a:ext cx="305134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如何确保发送的消息至少被消费一次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0" name="TextBox 76">
            <a:extLst>
              <a:ext uri="{FF2B5EF4-FFF2-40B4-BE49-F238E27FC236}">
                <a16:creationId xmlns:a16="http://schemas.microsoft.com/office/drawing/2014/main" id="{876F081F-12C1-4F26-A8BE-CCB3BB3FA84F}"/>
              </a:ext>
            </a:extLst>
          </p:cNvPr>
          <p:cNvSpPr txBox="1"/>
          <p:nvPr/>
        </p:nvSpPr>
        <p:spPr>
          <a:xfrm>
            <a:off x="2107631" y="4423246"/>
            <a:ext cx="201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高可用问题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4DE1AB-01BE-4C28-963F-3FED14F447D1}"/>
              </a:ext>
            </a:extLst>
          </p:cNvPr>
          <p:cNvSpPr txBox="1"/>
          <p:nvPr/>
        </p:nvSpPr>
        <p:spPr>
          <a:xfrm>
            <a:off x="1033998" y="4939130"/>
            <a:ext cx="305134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如何避免单点的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MQ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故障而导致的不可用问题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291EEE0-D26D-4470-B5CF-AA3108DDC706}"/>
              </a:ext>
            </a:extLst>
          </p:cNvPr>
          <p:cNvGrpSpPr/>
          <p:nvPr/>
        </p:nvGrpSpPr>
        <p:grpSpPr>
          <a:xfrm>
            <a:off x="4566861" y="2142576"/>
            <a:ext cx="1398111" cy="1398111"/>
            <a:chOff x="4566861" y="2142576"/>
            <a:chExt cx="1398111" cy="1398111"/>
          </a:xfrm>
        </p:grpSpPr>
        <p:sp>
          <p:nvSpPr>
            <p:cNvPr id="6" name="圆角矩形 6">
              <a:extLst>
                <a:ext uri="{FF2B5EF4-FFF2-40B4-BE49-F238E27FC236}">
                  <a16:creationId xmlns:a16="http://schemas.microsoft.com/office/drawing/2014/main" id="{272A3E0A-353E-4AD0-B04C-58C34DEA8734}"/>
                </a:ext>
              </a:extLst>
            </p:cNvPr>
            <p:cNvSpPr/>
            <p:nvPr/>
          </p:nvSpPr>
          <p:spPr>
            <a:xfrm>
              <a:off x="4566861" y="2142576"/>
              <a:ext cx="1398111" cy="1398111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C567C00-EFF8-49CF-9047-15259867456B}"/>
                </a:ext>
              </a:extLst>
            </p:cNvPr>
            <p:cNvSpPr/>
            <p:nvPr/>
          </p:nvSpPr>
          <p:spPr>
            <a:xfrm>
              <a:off x="4872143" y="2518466"/>
              <a:ext cx="7875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205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消费者失败消息处理策略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17489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测试下</a:t>
            </a:r>
            <a:r>
              <a:rPr lang="en-US" altLang="zh-CN">
                <a:latin typeface="+mn-lt"/>
                <a:ea typeface="+mn-ea"/>
              </a:rPr>
              <a:t>RepublishMessageRecoverer</a:t>
            </a:r>
            <a:r>
              <a:rPr lang="zh-CN" altLang="en-US">
                <a:latin typeface="+mn-lt"/>
                <a:ea typeface="+mn-ea"/>
              </a:rPr>
              <a:t>处理模式：</a:t>
            </a: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>
                <a:latin typeface="+mn-lt"/>
                <a:ea typeface="+mn-ea"/>
              </a:rPr>
              <a:t>首先，定义接收失败消息的交换机、队列及其绑定关系：</a:t>
            </a: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>
                <a:latin typeface="+mn-lt"/>
                <a:ea typeface="+mn-ea"/>
              </a:rPr>
              <a:t>然后，定义</a:t>
            </a:r>
            <a:r>
              <a:rPr lang="en-US" altLang="zh-CN">
                <a:latin typeface="+mn-lt"/>
                <a:ea typeface="+mn-ea"/>
              </a:rPr>
              <a:t>RepublishMessageRecoverer</a:t>
            </a:r>
            <a:r>
              <a:rPr lang="zh-CN" altLang="en-US">
                <a:latin typeface="+mn-lt"/>
                <a:ea typeface="+mn-ea"/>
              </a:rPr>
              <a:t>：</a:t>
            </a:r>
            <a:endParaRPr lang="en-US" altLang="zh-CN">
              <a:latin typeface="+mn-lt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3C7E62-5DEE-450E-9EA5-9C9B9E774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505235"/>
            <a:ext cx="8831264" cy="249299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 errorMessageExchange(){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"error.direct"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 errorQueue(){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"error.queue"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Binding errorBinding(){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BindingBuilder.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bind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(errorQueue()).to(errorMessageExchange()).with(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error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673AB3-D99D-423C-9D39-C91EEA1C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5842321"/>
            <a:ext cx="8831264" cy="892552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MessageRecoverer republishMessageRecoverer(RabbitTemplate rabbitTemplate){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RepublishMessageRecoverer(rabbitTemplate,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"error.direct"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"error"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0115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EAE8A90-539A-457E-96AB-0B7A2D1BA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如何确保</a:t>
            </a:r>
            <a:r>
              <a:rPr lang="en-US" altLang="zh-CN"/>
              <a:t>RabbitMQ</a:t>
            </a:r>
            <a:r>
              <a:rPr lang="zh-CN" altLang="en-US"/>
              <a:t>消息的可靠性？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开启生产者确认机制，确保生产者的消息能到达队列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开启持久化功能，确保消息未消费前在队列中不会丢失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开启消费者确认机制为</a:t>
            </a:r>
            <a:r>
              <a:rPr lang="en-US" altLang="zh-CN" sz="1600"/>
              <a:t>auto</a:t>
            </a:r>
            <a:r>
              <a:rPr lang="zh-CN" altLang="en-US" sz="1600"/>
              <a:t>，由</a:t>
            </a:r>
            <a:r>
              <a:rPr lang="en-US" altLang="zh-CN" sz="1600"/>
              <a:t>spring</a:t>
            </a:r>
            <a:r>
              <a:rPr lang="zh-CN" altLang="en-US" sz="1600"/>
              <a:t>确认消息处理成功后完成</a:t>
            </a:r>
            <a:r>
              <a:rPr lang="en-US" altLang="zh-CN" sz="1600"/>
              <a:t>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开启消费者失败重试机制，并设置</a:t>
            </a:r>
            <a:r>
              <a:rPr lang="en-US" altLang="zh-CN" sz="1600"/>
              <a:t>MessageRecoverer</a:t>
            </a:r>
            <a:r>
              <a:rPr lang="zh-CN" altLang="en-US" sz="1600"/>
              <a:t>，多次重试失败后将消息投递到异常交换机，交由人工处理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61787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7CE7-28A0-4807-BBC9-62D4A16B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死信交换机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C1B0F-B64E-406C-8AB7-9566CF3B973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初识死信交换机</a:t>
            </a:r>
            <a:endParaRPr lang="en-US" altLang="zh-CN"/>
          </a:p>
          <a:p>
            <a:r>
              <a:rPr lang="en-US" altLang="zh-CN"/>
              <a:t>TTL</a:t>
            </a:r>
          </a:p>
          <a:p>
            <a:r>
              <a:rPr lang="zh-CN" altLang="en-US"/>
              <a:t>延迟队列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AC8C4-BE69-4F89-9C8B-89DE241F3E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6137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676D73-297F-44C9-AEE1-DC1F3D63B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初识死信交换机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/>
              <a:t>TTL</a:t>
            </a:r>
          </a:p>
          <a:p>
            <a:r>
              <a:rPr lang="zh-CN" altLang="en-US"/>
              <a:t>延迟队列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84226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初识死信交换机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当一个队列中的消息满足下列情况之一时，可以成为</a:t>
            </a:r>
            <a:r>
              <a:rPr lang="zh-CN" altLang="en-US">
                <a:solidFill>
                  <a:srgbClr val="AD2B26"/>
                </a:solidFill>
              </a:rPr>
              <a:t>死信（</a:t>
            </a:r>
            <a:r>
              <a:rPr lang="en-US" altLang="zh-CN">
                <a:solidFill>
                  <a:srgbClr val="AD2B26"/>
                </a:solidFill>
              </a:rPr>
              <a:t>dead letter</a:t>
            </a:r>
            <a:r>
              <a:rPr lang="zh-CN" altLang="en-US">
                <a:solidFill>
                  <a:srgbClr val="AD2B26"/>
                </a:solidFill>
              </a:rPr>
              <a:t>）：</a:t>
            </a:r>
            <a:endParaRPr lang="en-US" altLang="zh-CN">
              <a:solidFill>
                <a:srgbClr val="AD2B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消费者使用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basic.reject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或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basic.nack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声明消费失败，并且消息的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requeue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参数设置为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消息是一个过期消息，超时无人消费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要投递的队列消息堆积满了，最早的消息可能成为死信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如果该队列配置了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dead-letter-exchange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属性，指定了一个交换机，那么队列中的死信就会投递到这个交换机中，而这个交换机称为</a:t>
            </a:r>
            <a:r>
              <a:rPr lang="zh-CN" altLang="en-US">
                <a:solidFill>
                  <a:srgbClr val="AD2B26"/>
                </a:solidFill>
              </a:rPr>
              <a:t>死信交换机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Dead Letter 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，简称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DLX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）。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FE33FD6-7A46-4FAD-8501-C19105575A5F}"/>
              </a:ext>
            </a:extLst>
          </p:cNvPr>
          <p:cNvSpPr/>
          <p:nvPr/>
        </p:nvSpPr>
        <p:spPr>
          <a:xfrm>
            <a:off x="1160067" y="4540853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E3263F8-0DCB-4BDF-880D-CD2F56A8CF2D}"/>
              </a:ext>
            </a:extLst>
          </p:cNvPr>
          <p:cNvSpPr/>
          <p:nvPr/>
        </p:nvSpPr>
        <p:spPr>
          <a:xfrm>
            <a:off x="9524493" y="4540852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39B74F20-17D5-4231-939A-4B663B1D3494}"/>
              </a:ext>
            </a:extLst>
          </p:cNvPr>
          <p:cNvSpPr/>
          <p:nvPr/>
        </p:nvSpPr>
        <p:spPr>
          <a:xfrm rot="16200000">
            <a:off x="6985782" y="3878531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simple.queue</a:t>
            </a:r>
            <a:endParaRPr lang="zh-CN" altLang="en-US" sz="14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C2E1410-3D7E-4296-972F-3A1397AA7039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2464992" y="4859941"/>
            <a:ext cx="1199154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756681-2A02-4B81-94EE-42632727BC9C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341047" y="4859939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435CBE9E-B4F6-41F1-9212-0BD5B2273DF9}"/>
              </a:ext>
            </a:extLst>
          </p:cNvPr>
          <p:cNvSpPr/>
          <p:nvPr/>
        </p:nvSpPr>
        <p:spPr>
          <a:xfrm>
            <a:off x="3664146" y="4589828"/>
            <a:ext cx="162973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simple.direct</a:t>
            </a:r>
            <a:endParaRPr lang="zh-CN" altLang="en-US" sz="14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7B2182-835D-4844-BC0F-86C4D02DA6D6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 flipV="1">
            <a:off x="5293876" y="4859940"/>
            <a:ext cx="1084353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5B8C537-E1FC-4546-822D-CD077D7C1D17}"/>
              </a:ext>
            </a:extLst>
          </p:cNvPr>
          <p:cNvSpPr/>
          <p:nvPr/>
        </p:nvSpPr>
        <p:spPr>
          <a:xfrm>
            <a:off x="9357631" y="4369121"/>
            <a:ext cx="133457" cy="98163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3B982-C49C-43D1-AEC9-AD0778519A9C}"/>
              </a:ext>
            </a:extLst>
          </p:cNvPr>
          <p:cNvSpPr txBox="1"/>
          <p:nvPr/>
        </p:nvSpPr>
        <p:spPr>
          <a:xfrm>
            <a:off x="9091575" y="413738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reject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720862-6622-43CE-8313-6EC797325C43}"/>
              </a:ext>
            </a:extLst>
          </p:cNvPr>
          <p:cNvSpPr/>
          <p:nvPr/>
        </p:nvSpPr>
        <p:spPr>
          <a:xfrm>
            <a:off x="1174754" y="4756995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磁盘 22">
            <a:extLst>
              <a:ext uri="{FF2B5EF4-FFF2-40B4-BE49-F238E27FC236}">
                <a16:creationId xmlns:a16="http://schemas.microsoft.com/office/drawing/2014/main" id="{5285EACF-84A6-4909-8F13-C6E95C035301}"/>
              </a:ext>
            </a:extLst>
          </p:cNvPr>
          <p:cNvSpPr/>
          <p:nvPr/>
        </p:nvSpPr>
        <p:spPr>
          <a:xfrm>
            <a:off x="3664146" y="6001769"/>
            <a:ext cx="151467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dl.direct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65050541-565F-4398-A0D7-1943071E329D}"/>
              </a:ext>
            </a:extLst>
          </p:cNvPr>
          <p:cNvSpPr/>
          <p:nvPr/>
        </p:nvSpPr>
        <p:spPr>
          <a:xfrm rot="16200000">
            <a:off x="6985783" y="5298563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dl.queue</a:t>
            </a:r>
            <a:endParaRPr lang="zh-CN" altLang="en-US" sz="14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C64921E-1D8C-43E6-82F2-96B30F12515C}"/>
              </a:ext>
            </a:extLst>
          </p:cNvPr>
          <p:cNvCxnSpPr>
            <a:cxnSpLocks/>
            <a:stCxn id="23" idx="4"/>
            <a:endCxn id="26" idx="1"/>
          </p:cNvCxnSpPr>
          <p:nvPr/>
        </p:nvCxnSpPr>
        <p:spPr>
          <a:xfrm flipV="1">
            <a:off x="5178816" y="6279972"/>
            <a:ext cx="119941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9A2E22A0-59A0-4415-B986-70E73EFD04B6}"/>
              </a:ext>
            </a:extLst>
          </p:cNvPr>
          <p:cNvSpPr/>
          <p:nvPr/>
        </p:nvSpPr>
        <p:spPr>
          <a:xfrm>
            <a:off x="9149861" y="4756995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CEF283C-5532-4480-AA24-C37A3E30A925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 flipH="1">
            <a:off x="4421481" y="5233796"/>
            <a:ext cx="2938157" cy="767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EC23897-415C-4787-8A28-E34C64ACD0FD}"/>
              </a:ext>
            </a:extLst>
          </p:cNvPr>
          <p:cNvSpPr txBox="1"/>
          <p:nvPr/>
        </p:nvSpPr>
        <p:spPr>
          <a:xfrm>
            <a:off x="6452388" y="5366303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dead-letter-exchange = dl.direct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E142B8-B7FA-4534-96FE-5D1EE2D239CC}"/>
              </a:ext>
            </a:extLst>
          </p:cNvPr>
          <p:cNvSpPr txBox="1"/>
          <p:nvPr/>
        </p:nvSpPr>
        <p:spPr>
          <a:xfrm>
            <a:off x="6474719" y="5510831"/>
            <a:ext cx="3067493" cy="28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dead-letter-routing-key = dl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F37769-A2D3-4FBF-90D3-CDE04CE590EE}"/>
              </a:ext>
            </a:extLst>
          </p:cNvPr>
          <p:cNvSpPr txBox="1"/>
          <p:nvPr/>
        </p:nvSpPr>
        <p:spPr>
          <a:xfrm>
            <a:off x="5588948" y="601391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157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54126 0 E" pathEditMode="relative" ptsTypes="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126 0 L 0 0 E" pathEditMode="relative" ptsTypes="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18072 -4.81481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72 -4.81481E-6 L -0.3957 0.18357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7 0.18357 L -0.20846 0.1875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7" grpId="0" animBg="1"/>
      <p:bldP spid="18" grpId="0"/>
      <p:bldP spid="19" grpId="0" animBg="1"/>
      <p:bldP spid="19" grpId="1" animBg="1"/>
      <p:bldP spid="19" grpId="2" animBg="1"/>
      <p:bldP spid="19" grpId="3" animBg="1"/>
      <p:bldP spid="23" grpId="0" animBg="1"/>
      <p:bldP spid="26" grpId="0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1" grpId="0"/>
      <p:bldP spid="22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6F3661-E585-4806-8274-5901F9972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什么样的消息会成为死信？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消息被消费者</a:t>
            </a:r>
            <a:r>
              <a:rPr lang="en-US" altLang="zh-CN" sz="1600"/>
              <a:t>reject</a:t>
            </a:r>
            <a:r>
              <a:rPr lang="zh-CN" altLang="en-US" sz="1600"/>
              <a:t>或者返回</a:t>
            </a:r>
            <a:r>
              <a:rPr lang="en-US" altLang="zh-CN" sz="1600"/>
              <a:t>nack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消息超时未消费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队列满了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如何给队列绑定死信交换机？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给队列设置</a:t>
            </a:r>
            <a:r>
              <a:rPr lang="en-US" altLang="zh-CN" sz="1600"/>
              <a:t>dead-letter-exchange</a:t>
            </a:r>
            <a:r>
              <a:rPr lang="zh-CN" altLang="en-US" sz="1600"/>
              <a:t>属性，指定一个交换机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给队列设置</a:t>
            </a:r>
            <a:r>
              <a:rPr lang="en-US" altLang="zh-CN" sz="1600"/>
              <a:t>dead-letter-routing-key</a:t>
            </a:r>
            <a:r>
              <a:rPr lang="zh-CN" altLang="en-US" sz="1600"/>
              <a:t>属性，设置死信交换机与死信队列的</a:t>
            </a:r>
            <a:r>
              <a:rPr lang="en-US" altLang="zh-CN" sz="1600"/>
              <a:t>RoutingKey</a:t>
            </a:r>
          </a:p>
        </p:txBody>
      </p:sp>
    </p:spTree>
    <p:extLst>
      <p:ext uri="{BB962C8B-B14F-4D97-AF65-F5344CB8AC3E}">
        <p14:creationId xmlns:p14="http://schemas.microsoft.com/office/powerpoint/2010/main" val="233173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676D73-297F-44C9-AEE1-DC1F3D63B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初识死信交换机</a:t>
            </a:r>
            <a:endParaRPr lang="en-US" altLang="zh-CN"/>
          </a:p>
          <a:p>
            <a:r>
              <a:rPr lang="en-US" altLang="zh-CN">
                <a:solidFill>
                  <a:srgbClr val="AD2B26"/>
                </a:solidFill>
              </a:rPr>
              <a:t>TTL</a:t>
            </a:r>
          </a:p>
          <a:p>
            <a:r>
              <a:rPr lang="zh-CN" altLang="en-US"/>
              <a:t>延迟队列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41846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748F7C-36CB-4FFC-BDA7-6CAE9DA16EDC}"/>
              </a:ext>
            </a:extLst>
          </p:cNvPr>
          <p:cNvSpPr/>
          <p:nvPr/>
        </p:nvSpPr>
        <p:spPr>
          <a:xfrm>
            <a:off x="10287000" y="5267965"/>
            <a:ext cx="1122680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TTL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442028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，也就是</a:t>
            </a:r>
            <a:r>
              <a:rPr lang="en-US" altLang="zh-CN"/>
              <a:t>Time-To-Live</a:t>
            </a:r>
            <a:r>
              <a:rPr lang="zh-CN" altLang="en-US"/>
              <a:t>。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如果一个队列中的消息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结束仍未消费，则会变为死信，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超时分为两种情况：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消息所在的队列设置了存活时间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消息本身设置了存活时间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29EDB6-63DB-4E03-B70A-FBD2DCA4C53F}"/>
              </a:ext>
            </a:extLst>
          </p:cNvPr>
          <p:cNvSpPr/>
          <p:nvPr/>
        </p:nvSpPr>
        <p:spPr>
          <a:xfrm>
            <a:off x="2195486" y="3527641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35B771B2-9640-453D-9333-64E4A13FB539}"/>
              </a:ext>
            </a:extLst>
          </p:cNvPr>
          <p:cNvSpPr/>
          <p:nvPr/>
        </p:nvSpPr>
        <p:spPr>
          <a:xfrm rot="16200000">
            <a:off x="8021201" y="2865319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ttl.queue</a:t>
            </a:r>
            <a:endParaRPr lang="zh-CN" altLang="en-US" sz="1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1D3F77-AA04-410F-9843-6C35E426F523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3500411" y="3846729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DB89A252-0BC4-4695-AB0C-770CD9942F39}"/>
              </a:ext>
            </a:extLst>
          </p:cNvPr>
          <p:cNvSpPr/>
          <p:nvPr/>
        </p:nvSpPr>
        <p:spPr>
          <a:xfrm>
            <a:off x="4739657" y="3576616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ttl.direct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794370-D93C-42E6-AB79-648B6BB2C73F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 flipV="1">
            <a:off x="6254327" y="3846728"/>
            <a:ext cx="1159321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ED274648-E890-423A-B663-39A584A70477}"/>
              </a:ext>
            </a:extLst>
          </p:cNvPr>
          <p:cNvSpPr/>
          <p:nvPr/>
        </p:nvSpPr>
        <p:spPr>
          <a:xfrm>
            <a:off x="3870038" y="5308849"/>
            <a:ext cx="196282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dl.direct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A4FCF8C7-D486-4FF5-AA76-DB08B2755E82}"/>
              </a:ext>
            </a:extLst>
          </p:cNvPr>
          <p:cNvSpPr/>
          <p:nvPr/>
        </p:nvSpPr>
        <p:spPr>
          <a:xfrm rot="16200000">
            <a:off x="8021202" y="4605644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dl.queue</a:t>
            </a:r>
            <a:endParaRPr lang="zh-CN" altLang="en-US" sz="14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06997D-DB83-4FFF-A734-4176682391C7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 flipV="1">
            <a:off x="5832858" y="5587053"/>
            <a:ext cx="15807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20BFA3D-7D0C-4DAB-83EC-D48D088A5EB5}"/>
              </a:ext>
            </a:extLst>
          </p:cNvPr>
          <p:cNvSpPr/>
          <p:nvPr/>
        </p:nvSpPr>
        <p:spPr>
          <a:xfrm>
            <a:off x="2213209" y="3751877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A66642-5129-400D-98A5-070514131E39}"/>
              </a:ext>
            </a:extLst>
          </p:cNvPr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D90181-9111-485C-9E0D-F231794841E3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flipH="1">
            <a:off x="4851448" y="4220584"/>
            <a:ext cx="3543609" cy="1088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42DFA23-50BC-48C4-8FE0-2480C9685FFD}"/>
              </a:ext>
            </a:extLst>
          </p:cNvPr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32CF58-0A81-4038-92EC-3B2FFE2334D4}"/>
              </a:ext>
            </a:extLst>
          </p:cNvPr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1DAC04-DF5A-437A-B645-95F99E4D7650}"/>
              </a:ext>
            </a:extLst>
          </p:cNvPr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CEF7A0-C32B-4BB0-BACC-8F9506B429C1}"/>
              </a:ext>
            </a:extLst>
          </p:cNvPr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EC1F89-B225-4261-AC5C-74CFE670B118}"/>
              </a:ext>
            </a:extLst>
          </p:cNvPr>
          <p:cNvSpPr txBox="1"/>
          <p:nvPr/>
        </p:nvSpPr>
        <p:spPr>
          <a:xfrm>
            <a:off x="1111427" y="371632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ttl = 5000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BEEC745-8366-4BCE-BE9E-D2F5FF990194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>
            <a:off x="9376467" y="5587053"/>
            <a:ext cx="910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39A73BF-C9C6-4BAA-AFF0-CDDCEEE58474}"/>
              </a:ext>
            </a:extLst>
          </p:cNvPr>
          <p:cNvSpPr txBox="1"/>
          <p:nvPr/>
        </p:nvSpPr>
        <p:spPr>
          <a:xfrm>
            <a:off x="6671256" y="36130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ttl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5715C92-A1EF-401C-84BC-4B9AA7891D91}"/>
              </a:ext>
            </a:extLst>
          </p:cNvPr>
          <p:cNvSpPr txBox="1"/>
          <p:nvPr/>
        </p:nvSpPr>
        <p:spPr>
          <a:xfrm>
            <a:off x="6638434" y="538096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A74F6B-0E60-4DC9-82ED-050A6999DBCB}"/>
              </a:ext>
            </a:extLst>
          </p:cNvPr>
          <p:cNvSpPr txBox="1"/>
          <p:nvPr/>
        </p:nvSpPr>
        <p:spPr>
          <a:xfrm>
            <a:off x="7274605" y="3151819"/>
            <a:ext cx="2240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x-message-ttl </a:t>
            </a:r>
            <a:r>
              <a:rPr lang="en-US" altLang="zh-CN" sz="1200"/>
              <a:t>= 10000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573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55664 -0.0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2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664 -0.0044 L 0.21068 0.21389 " pathEditMode="relative" rAng="0" ptsTypes="AA">
                                      <p:cBhvr>
                                        <p:cTn id="1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34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"/>
                            </p:stCondLst>
                            <p:childTnLst>
                              <p:par>
                                <p:cTn id="1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68 0.21389 L 0.46237 0.21389 " pathEditMode="relative" rAng="0" ptsTypes="AA">
                                      <p:cBhvr>
                                        <p:cTn id="12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37 0.21389 L 0.6655 0.22268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8" grpId="0" animBg="1"/>
      <p:bldP spid="11" grpId="0" animBg="1"/>
      <p:bldP spid="15" grpId="0" animBg="1"/>
      <p:bldP spid="16" grpId="0" animBg="1"/>
      <p:bldP spid="18" grpId="4" animBg="1"/>
      <p:bldP spid="18" grpId="5" animBg="1"/>
      <p:bldP spid="18" grpId="6" animBg="1"/>
      <p:bldP spid="18" grpId="7" animBg="1"/>
      <p:bldP spid="18" grpId="8" animBg="1"/>
      <p:bldP spid="20" grpId="0"/>
      <p:bldP spid="20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5" grpId="0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TTL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我们声明一组死信交换机和队列，基于注解方式：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158BCC-34A0-41BB-B10D-DBD3FDA2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07805"/>
            <a:ext cx="8939904" cy="264239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@RabbitListener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(bindings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@QueueBinding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value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@Queue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"dl.queue"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durable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"true"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exchange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@Exchange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"dl.direct"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key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dl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listenDlQueue(String msg){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.info(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接收到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dl.queue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的延迟消息：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{}"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msg);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6004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TTL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要给队列设置超时时间，需要在声明队列时配置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x-message-ttl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属性：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D1B0E0-0855-4BBF-8C51-029EC081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098557"/>
            <a:ext cx="8872668" cy="353943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 ttlExchange(){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"ttl.direct"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 ttlQueue(){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QueueBuilder.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durable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"ttl.queue"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指定队列名称，并持久化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.ttl(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10000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设置队列的超时时间，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秒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.deadLetterExchange(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"dl.direct"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指定死信交换机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.deadLetterRoutingKey(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dl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指定死信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RoutingKey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Binding simpleBinding(){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BindingBuilder.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bind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(ttlQueue()).to(ttlExchange()).with(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1">
                <a:solidFill>
                  <a:srgbClr val="008000"/>
                </a:solidFill>
                <a:latin typeface="Source Code Pro" panose="020B0509030403020204" pitchFamily="49" charset="0"/>
              </a:rPr>
              <a:t>ttl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733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消息可靠性</a:t>
            </a:r>
            <a:endParaRPr kumimoji="1" lang="en-US" altLang="zh-CN"/>
          </a:p>
          <a:p>
            <a:r>
              <a:rPr kumimoji="1" lang="zh-CN" altLang="en-US"/>
              <a:t>死信交换机</a:t>
            </a:r>
            <a:endParaRPr kumimoji="1" lang="en-US" altLang="zh-CN" dirty="0"/>
          </a:p>
          <a:p>
            <a:r>
              <a:rPr kumimoji="1" lang="zh-CN" altLang="en-US"/>
              <a:t>惰性队列</a:t>
            </a:r>
            <a:endParaRPr kumimoji="1" lang="en-US" altLang="zh-CN"/>
          </a:p>
          <a:p>
            <a:r>
              <a:rPr kumimoji="1" lang="en-US" altLang="zh-CN"/>
              <a:t>MQ</a:t>
            </a:r>
            <a:r>
              <a:rPr kumimoji="1" lang="zh-CN" altLang="en-US"/>
              <a:t>集群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TTL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发送消息时，给消息本身设置超时时间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51EABB-BB42-4D2A-8758-68DF71FF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308319"/>
            <a:ext cx="8930650" cy="249299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testTTLMsg()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创建消息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Message message = MessageBuilder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withBody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"hello, ttl message"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.getBytes(StandardCharsets.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.setExpiration(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"5000"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.build();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消息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，需要封装到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CorrelationData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CorrelationData correlationData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CorrelationData(UUID.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randomUUID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().toString());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发送消息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rabbitTemplate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.convertAndSend(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300" b="1">
                <a:solidFill>
                  <a:srgbClr val="008000"/>
                </a:solidFill>
                <a:latin typeface="Source Code Pro" panose="020B0509030403020204" pitchFamily="49" charset="0"/>
              </a:rPr>
              <a:t>ttl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.direct"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ttl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message, correlationData);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1046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8E2586-F8C4-4E5B-9EB8-BC2049194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消息超时的两种方式是？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给队列设置</a:t>
            </a:r>
            <a:r>
              <a:rPr lang="en-US" altLang="zh-CN" sz="1600"/>
              <a:t>ttl</a:t>
            </a:r>
            <a:r>
              <a:rPr lang="zh-CN" altLang="en-US" sz="1600"/>
              <a:t>属性，进入队列后超过</a:t>
            </a:r>
            <a:r>
              <a:rPr lang="en-US" altLang="zh-CN" sz="1600"/>
              <a:t>ttl</a:t>
            </a:r>
            <a:r>
              <a:rPr lang="zh-CN" altLang="en-US" sz="1600"/>
              <a:t>时间的消息变为死信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给消息设置</a:t>
            </a:r>
            <a:r>
              <a:rPr lang="en-US" altLang="zh-CN" sz="1600"/>
              <a:t>ttl</a:t>
            </a:r>
            <a:r>
              <a:rPr lang="zh-CN" altLang="en-US" sz="1600"/>
              <a:t>属性，队列接收到消息超过</a:t>
            </a:r>
            <a:r>
              <a:rPr lang="en-US" altLang="zh-CN" sz="1600"/>
              <a:t>ttl</a:t>
            </a:r>
            <a:r>
              <a:rPr lang="zh-CN" altLang="en-US" sz="1600"/>
              <a:t>时间后变为死信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两者共存时，以时间短的</a:t>
            </a:r>
            <a:r>
              <a:rPr lang="en-US" altLang="zh-CN" sz="1600"/>
              <a:t>ttl</a:t>
            </a:r>
            <a:r>
              <a:rPr lang="zh-CN" altLang="en-US" sz="1600"/>
              <a:t>为准</a:t>
            </a:r>
          </a:p>
          <a:p>
            <a:pPr marL="0" indent="0">
              <a:buNone/>
            </a:pPr>
            <a:r>
              <a:rPr lang="zh-CN" altLang="en-US" sz="1600"/>
              <a:t>如何实现发送一个消息</a:t>
            </a:r>
            <a:r>
              <a:rPr lang="en-US" altLang="zh-CN" sz="1600"/>
              <a:t>20</a:t>
            </a:r>
            <a:r>
              <a:rPr lang="zh-CN" altLang="en-US" sz="1600"/>
              <a:t>秒后消费者才收到消息？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给消息的目标队列指定死信交换机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消费者监听与死信交换机绑定的队列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发送消息时给消息设置</a:t>
            </a:r>
            <a:r>
              <a:rPr lang="en-US" altLang="zh-CN" sz="1600"/>
              <a:t>ttl</a:t>
            </a:r>
            <a:r>
              <a:rPr lang="zh-CN" altLang="en-US" sz="1600"/>
              <a:t>为</a:t>
            </a:r>
            <a:r>
              <a:rPr lang="en-US" altLang="zh-CN" sz="1600"/>
              <a:t>20</a:t>
            </a:r>
            <a:r>
              <a:rPr lang="zh-CN" altLang="en-US" sz="1600"/>
              <a:t>秒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14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676D73-297F-44C9-AEE1-DC1F3D63B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初识死信交换机</a:t>
            </a:r>
            <a:endParaRPr lang="en-US" altLang="zh-CN"/>
          </a:p>
          <a:p>
            <a:r>
              <a:rPr lang="en-US" altLang="zh-CN"/>
              <a:t>TTL</a:t>
            </a:r>
          </a:p>
          <a:p>
            <a:r>
              <a:rPr lang="zh-CN" altLang="en-US">
                <a:solidFill>
                  <a:srgbClr val="AD2B26"/>
                </a:solidFill>
              </a:rPr>
              <a:t>延迟队列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0449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延迟队列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利用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结合死信交换机，我们实现了消息发出后，消费者延迟收到消息的效果。这种消息模式就称为</a:t>
            </a:r>
            <a:r>
              <a:rPr lang="zh-CN" altLang="en-US">
                <a:solidFill>
                  <a:srgbClr val="AD2B26"/>
                </a:solidFill>
              </a:rPr>
              <a:t>延迟队列（</a:t>
            </a:r>
            <a:r>
              <a:rPr lang="en-US" altLang="zh-CN">
                <a:solidFill>
                  <a:srgbClr val="AD2B26"/>
                </a:solidFill>
              </a:rPr>
              <a:t>Delay Queue</a:t>
            </a:r>
            <a:r>
              <a:rPr lang="zh-CN" altLang="en-US">
                <a:solidFill>
                  <a:srgbClr val="AD2B26"/>
                </a:solidFill>
              </a:rPr>
              <a:t>）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模式。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延迟队列的使用场景包括：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延迟发送短信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用户下单，</a:t>
            </a:r>
            <a:r>
              <a:rPr lang="zh-CN" alt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如果用户在</a:t>
            </a:r>
            <a:r>
              <a:rPr lang="en-US" altLang="zh-CN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15 </a:t>
            </a:r>
            <a:r>
              <a:rPr lang="zh-CN" alt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分钟内未支付，则自动取消</a:t>
            </a:r>
            <a:endParaRPr lang="en-US" altLang="zh-CN" b="0" i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02124"/>
                </a:solidFill>
                <a:latin typeface="arial" panose="020B0604020202020204" pitchFamily="34" charset="0"/>
              </a:rPr>
              <a:t>预约工作会议，</a:t>
            </a:r>
            <a:r>
              <a:rPr lang="en-US" altLang="zh-CN">
                <a:solidFill>
                  <a:srgbClr val="202124"/>
                </a:solidFill>
                <a:latin typeface="arial" panose="020B0604020202020204" pitchFamily="34" charset="0"/>
              </a:rPr>
              <a:t>20</a:t>
            </a:r>
            <a:r>
              <a:rPr lang="zh-CN" altLang="en-US">
                <a:solidFill>
                  <a:srgbClr val="202124"/>
                </a:solidFill>
                <a:latin typeface="arial" panose="020B0604020202020204" pitchFamily="34" charset="0"/>
              </a:rPr>
              <a:t>分钟后自动通知所有参会人员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6724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722B96C-8153-42F9-9A5A-4F22B5DD7401}"/>
              </a:ext>
            </a:extLst>
          </p:cNvPr>
          <p:cNvGrpSpPr/>
          <p:nvPr/>
        </p:nvGrpSpPr>
        <p:grpSpPr>
          <a:xfrm>
            <a:off x="807054" y="2640923"/>
            <a:ext cx="2554941" cy="2944906"/>
            <a:chOff x="4975411" y="2796988"/>
            <a:chExt cx="2554941" cy="2944906"/>
          </a:xfrm>
        </p:grpSpPr>
        <p:sp>
          <p:nvSpPr>
            <p:cNvPr id="13" name="对话气泡: 圆角矩形 12">
              <a:extLst>
                <a:ext uri="{FF2B5EF4-FFF2-40B4-BE49-F238E27FC236}">
                  <a16:creationId xmlns:a16="http://schemas.microsoft.com/office/drawing/2014/main" id="{83077C12-B7E0-4215-9801-0E6BAC48139B}"/>
                </a:ext>
              </a:extLst>
            </p:cNvPr>
            <p:cNvSpPr/>
            <p:nvPr/>
          </p:nvSpPr>
          <p:spPr>
            <a:xfrm>
              <a:off x="4975411" y="2796988"/>
              <a:ext cx="2554941" cy="2944906"/>
            </a:xfrm>
            <a:prstGeom prst="wedgeRoundRectCallout">
              <a:avLst>
                <a:gd name="adj1" fmla="val -155112"/>
                <a:gd name="adj2" fmla="val -1658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48504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B938C68-A72F-4CB0-819F-77096A6BC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3658" y="3001092"/>
              <a:ext cx="2248095" cy="2484335"/>
            </a:xfrm>
            <a:prstGeom prst="rect">
              <a:avLst/>
            </a:prstGeom>
            <a:effectLst/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延迟队列插件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因为延迟队列的需求非常多，所以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RabbitMQ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的官方也推出了一个插件，原生支持延迟队列效果。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详细安装过程参考课前资料文档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《RabbitMQ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部署指南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.md》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中的第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节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《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安装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DelayExchange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插件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DBFE67-794F-4903-805E-7DCE2F4E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02" y="2798675"/>
            <a:ext cx="1390495" cy="17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0.36628 1.4814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使用延迟队列插件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DelayExchange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的本质还是官方的三种交换机，只是添加了延迟功能。因此使用时只需要声明一个交换机，交换机的类型可以是</a:t>
            </a:r>
            <a:r>
              <a:rPr lang="zh-CN" altLang="en-US"/>
              <a:t>任意类型，然后设定</a:t>
            </a:r>
            <a:r>
              <a:rPr lang="en-US" altLang="zh-CN"/>
              <a:t>delayed</a:t>
            </a:r>
            <a:r>
              <a:rPr lang="zh-CN" altLang="en-US"/>
              <a:t>属性为</a:t>
            </a:r>
            <a:r>
              <a:rPr lang="en-US" altLang="zh-CN"/>
              <a:t>true</a:t>
            </a:r>
            <a:r>
              <a:rPr lang="zh-CN" altLang="en-US"/>
              <a:t>即可。</a:t>
            </a:r>
            <a:endParaRPr lang="en-US" altLang="zh-CN"/>
          </a:p>
          <a:p>
            <a:r>
              <a:rPr lang="zh-CN" altLang="en-US"/>
              <a:t>基于注解方式：</a:t>
            </a:r>
            <a:endParaRPr lang="en-US" altLang="zh-CN"/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7FF6EC-88AA-4998-8610-5D07D2B9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849407"/>
            <a:ext cx="7648986" cy="2278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750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使用延迟队列插件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java</a:t>
            </a:r>
            <a:r>
              <a:rPr lang="zh-CN" altLang="en-US"/>
              <a:t>代码的方式：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19B642C-71CE-40A7-9377-2E1E46AF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2184414"/>
            <a:ext cx="9921539" cy="41798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87164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使用延迟队列插件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然后我们向这个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delay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true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的交换机中发送消息，一定要给消息添加一个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header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x-delay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，值为延迟的时间，单位为毫秒：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A0D9CE-1BE6-4220-BFE1-D4014063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570074"/>
            <a:ext cx="10698800" cy="33564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62817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8D439C-3B87-4F5F-B84C-6B8DDC87E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延迟队列插件的使用步骤包括哪些？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声明一个交换机，添加</a:t>
            </a:r>
            <a:r>
              <a:rPr lang="en-US" altLang="zh-CN"/>
              <a:t>delayed</a:t>
            </a:r>
            <a:r>
              <a:rPr lang="zh-CN" altLang="en-US"/>
              <a:t>属性为</a:t>
            </a:r>
            <a:r>
              <a:rPr lang="en-US" altLang="zh-CN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发送消息时，添加</a:t>
            </a:r>
            <a:r>
              <a:rPr lang="en-US" altLang="zh-CN"/>
              <a:t>x-delay</a:t>
            </a:r>
            <a:r>
              <a:rPr lang="zh-CN" altLang="en-US"/>
              <a:t>头，值为超时时间</a:t>
            </a:r>
          </a:p>
        </p:txBody>
      </p:sp>
    </p:spTree>
    <p:extLst>
      <p:ext uri="{BB962C8B-B14F-4D97-AF65-F5344CB8AC3E}">
        <p14:creationId xmlns:p14="http://schemas.microsoft.com/office/powerpoint/2010/main" val="19286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7CE7-28A0-4807-BBC9-62D4A16B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惰性队列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C1B0F-B64E-406C-8AB7-9566CF3B973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消息堆积问题</a:t>
            </a:r>
            <a:endParaRPr lang="en-US" altLang="zh-CN"/>
          </a:p>
          <a:p>
            <a:r>
              <a:rPr lang="zh-CN" altLang="en-US"/>
              <a:t>惰性队列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AC8C4-BE69-4F89-9C8B-89DE241F3E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618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消息可靠性问题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r>
              <a:rPr lang="zh-CN" altLang="en-US"/>
              <a:t>消息从生产者发送到</a:t>
            </a:r>
            <a:r>
              <a:rPr lang="en-US" altLang="zh-CN"/>
              <a:t>exchange</a:t>
            </a:r>
            <a:r>
              <a:rPr lang="zh-CN" altLang="en-US"/>
              <a:t>，再到</a:t>
            </a:r>
            <a:r>
              <a:rPr lang="en-US" altLang="zh-CN"/>
              <a:t>queue</a:t>
            </a:r>
            <a:r>
              <a:rPr lang="zh-CN" altLang="en-US"/>
              <a:t>，再到消费者，有哪些导致消息丢失的可能性？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发送时丢失：</a:t>
            </a:r>
            <a:endParaRPr lang="en-US" altLang="zh-CN"/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生产者发送的消息未送达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消息到达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后未到达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MQ</a:t>
            </a:r>
            <a:r>
              <a:rPr lang="zh-CN" altLang="en-US"/>
              <a:t>宕机，</a:t>
            </a:r>
            <a:r>
              <a:rPr lang="en-US" altLang="zh-CN"/>
              <a:t>queue</a:t>
            </a:r>
            <a:r>
              <a:rPr lang="zh-CN" altLang="en-US"/>
              <a:t>将消息丢失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consumer</a:t>
            </a:r>
            <a:r>
              <a:rPr lang="zh-CN" altLang="en-US"/>
              <a:t>接收到消息后未消费就宕机</a:t>
            </a:r>
            <a:endParaRPr lang="en-US" altLang="zh-CN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E65F3A-D2AD-4313-A151-1B85D994F518}"/>
              </a:ext>
            </a:extLst>
          </p:cNvPr>
          <p:cNvSpPr/>
          <p:nvPr/>
        </p:nvSpPr>
        <p:spPr>
          <a:xfrm>
            <a:off x="1012149" y="4297895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2DA2D1F-D985-4611-8716-03CD9FEDE40C}"/>
              </a:ext>
            </a:extLst>
          </p:cNvPr>
          <p:cNvSpPr/>
          <p:nvPr/>
        </p:nvSpPr>
        <p:spPr>
          <a:xfrm>
            <a:off x="9481901" y="3427659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77461274-1CA3-4809-B12E-B62CBECD2F24}"/>
              </a:ext>
            </a:extLst>
          </p:cNvPr>
          <p:cNvSpPr/>
          <p:nvPr/>
        </p:nvSpPr>
        <p:spPr>
          <a:xfrm rot="16200000">
            <a:off x="6943190" y="2765338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queue1</a:t>
            </a:r>
            <a:endParaRPr lang="zh-CN" altLang="en-US" sz="14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355017-B6DE-4432-8F15-1597D32DFD41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2317074" y="4616983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61F136-95F8-4356-AD73-36B388313DC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8298455" y="3746746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B90D4335-29AF-4186-828A-72F04B1B3CA6}"/>
              </a:ext>
            </a:extLst>
          </p:cNvPr>
          <p:cNvSpPr/>
          <p:nvPr/>
        </p:nvSpPr>
        <p:spPr>
          <a:xfrm>
            <a:off x="3556320" y="4346870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E99220-638C-4E29-8DB8-0D1ED6420EDA}"/>
              </a:ext>
            </a:extLst>
          </p:cNvPr>
          <p:cNvSpPr/>
          <p:nvPr/>
        </p:nvSpPr>
        <p:spPr>
          <a:xfrm>
            <a:off x="9436698" y="5140842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092840EA-0986-4EAC-A4E0-E3D59BBD569F}"/>
              </a:ext>
            </a:extLst>
          </p:cNvPr>
          <p:cNvSpPr/>
          <p:nvPr/>
        </p:nvSpPr>
        <p:spPr>
          <a:xfrm rot="16200000">
            <a:off x="6943191" y="4461079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queue2</a:t>
            </a:r>
            <a:endParaRPr lang="zh-CN" altLang="en-US" sz="14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53A54F-826A-4343-9276-ABFDFF6F5311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8298456" y="5442488"/>
            <a:ext cx="1138242" cy="17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3A5DFB-D190-4314-9155-4C83A2AE79D2}"/>
              </a:ext>
            </a:extLst>
          </p:cNvPr>
          <p:cNvCxnSpPr>
            <a:cxnSpLocks/>
            <a:stCxn id="13" idx="4"/>
            <a:endCxn id="10" idx="1"/>
          </p:cNvCxnSpPr>
          <p:nvPr/>
        </p:nvCxnSpPr>
        <p:spPr>
          <a:xfrm flipV="1">
            <a:off x="5070990" y="3746747"/>
            <a:ext cx="1264647" cy="87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2246F9-769D-4478-8892-98F5A4BE23E7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>
            <a:off x="5070990" y="4625075"/>
            <a:ext cx="1264648" cy="8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32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35CBA1-A707-4798-A54E-76BCA4660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消息堆积问题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惰性队列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79307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A0F563FE-E565-43B5-BC05-F26858CC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73" b="96714" l="7463" r="95522">
                        <a14:foregroundMark x1="51741" y1="96714" x2="51741" y2="96714"/>
                        <a14:foregroundMark x1="77114" y1="93897" x2="77114" y2="93897"/>
                        <a14:foregroundMark x1="92040" y1="35211" x2="92040" y2="35211"/>
                        <a14:foregroundMark x1="51741" y1="7042" x2="51741" y2="7042"/>
                        <a14:foregroundMark x1="7960" y1="20188" x2="7960" y2="20188"/>
                        <a14:foregroundMark x1="95522" y1="22066" x2="95522" y2="220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3365" y="5044166"/>
            <a:ext cx="1531753" cy="16232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0C3662-533F-47B9-867F-1BB5D969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消息堆积问题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36495-7DDB-4EC5-A8C2-6C4919A26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当生产者发送消息的速度超过了消费者处理消息的速度，就会导致队列中的消息堆积，直到队列存储消息达到上限。最早接收到的消息，可能就会成为死信，会被丢弃，这就是</a:t>
            </a:r>
            <a:r>
              <a:rPr lang="zh-CN" altLang="en-US">
                <a:solidFill>
                  <a:srgbClr val="AD2B26"/>
                </a:solidFill>
              </a:rPr>
              <a:t>消息堆积</a:t>
            </a:r>
            <a:r>
              <a:rPr lang="zh-CN" altLang="en-US"/>
              <a:t>问题。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解决消息堆积有三种种思路：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增加更多消费者，提高消费速度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在消费者内开启线程池加快消息处理速度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扩大队列容积，提高堆积上限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333C239-34FA-4285-99EC-87BA5F092F4C}"/>
              </a:ext>
            </a:extLst>
          </p:cNvPr>
          <p:cNvSpPr/>
          <p:nvPr/>
        </p:nvSpPr>
        <p:spPr>
          <a:xfrm>
            <a:off x="3645043" y="3109911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3603E11-0DAA-4D70-B22B-5A46BCE933DA}"/>
              </a:ext>
            </a:extLst>
          </p:cNvPr>
          <p:cNvSpPr/>
          <p:nvPr/>
        </p:nvSpPr>
        <p:spPr>
          <a:xfrm>
            <a:off x="9522245" y="3109911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A31E76E5-2EB7-4395-A090-E1E1A61F8470}"/>
              </a:ext>
            </a:extLst>
          </p:cNvPr>
          <p:cNvSpPr/>
          <p:nvPr/>
        </p:nvSpPr>
        <p:spPr>
          <a:xfrm rot="16200000">
            <a:off x="6983534" y="2447590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</a:t>
            </a:r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3C0FD6A-210F-457A-809E-EE6FCC3A586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338799" y="3428998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8E24D8-D5BE-4D05-A648-C98A571A903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949968" y="3428999"/>
            <a:ext cx="1426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CAFDBA6-10AF-48FC-AB69-AD163CEC1222}"/>
              </a:ext>
            </a:extLst>
          </p:cNvPr>
          <p:cNvSpPr/>
          <p:nvPr/>
        </p:nvSpPr>
        <p:spPr>
          <a:xfrm>
            <a:off x="6752551" y="3058029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7CFE323-A9BD-41B1-A809-B1A87C8E8A3A}"/>
              </a:ext>
            </a:extLst>
          </p:cNvPr>
          <p:cNvSpPr/>
          <p:nvPr/>
        </p:nvSpPr>
        <p:spPr>
          <a:xfrm>
            <a:off x="7130594" y="3058029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1B741B-FD7B-47D6-B710-D8743436C799}"/>
              </a:ext>
            </a:extLst>
          </p:cNvPr>
          <p:cNvSpPr/>
          <p:nvPr/>
        </p:nvSpPr>
        <p:spPr>
          <a:xfrm>
            <a:off x="7508637" y="3058029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CFDC6A9-9B8D-4B42-83FD-DE5EBCB431E9}"/>
              </a:ext>
            </a:extLst>
          </p:cNvPr>
          <p:cNvSpPr/>
          <p:nvPr/>
        </p:nvSpPr>
        <p:spPr>
          <a:xfrm>
            <a:off x="7886679" y="3058029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DE62FA91-AF84-4087-9F76-0411826C6A19}"/>
              </a:ext>
            </a:extLst>
          </p:cNvPr>
          <p:cNvSpPr/>
          <p:nvPr/>
        </p:nvSpPr>
        <p:spPr>
          <a:xfrm rot="16200000">
            <a:off x="4351936" y="3183054"/>
            <a:ext cx="761000" cy="470541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5C7ED764-4E33-42A5-AC31-39789ED095AC}"/>
              </a:ext>
            </a:extLst>
          </p:cNvPr>
          <p:cNvSpPr/>
          <p:nvPr/>
        </p:nvSpPr>
        <p:spPr>
          <a:xfrm rot="16200000">
            <a:off x="4307085" y="3196501"/>
            <a:ext cx="761000" cy="470541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500509AD-79DD-4312-9317-3C149FFAF9E8}"/>
              </a:ext>
            </a:extLst>
          </p:cNvPr>
          <p:cNvSpPr/>
          <p:nvPr/>
        </p:nvSpPr>
        <p:spPr>
          <a:xfrm rot="16200000">
            <a:off x="4307306" y="3193709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0262D31E-D747-4595-A48E-B29B51132DA3}"/>
              </a:ext>
            </a:extLst>
          </p:cNvPr>
          <p:cNvSpPr/>
          <p:nvPr/>
        </p:nvSpPr>
        <p:spPr>
          <a:xfrm rot="16200000">
            <a:off x="4320533" y="3189810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8868A8EE-F0A0-4090-BB52-C00D0DB40808}"/>
              </a:ext>
            </a:extLst>
          </p:cNvPr>
          <p:cNvSpPr/>
          <p:nvPr/>
        </p:nvSpPr>
        <p:spPr>
          <a:xfrm rot="16200000">
            <a:off x="4347426" y="3203194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286DDEEA-5404-4256-8986-49061FEE5666}"/>
              </a:ext>
            </a:extLst>
          </p:cNvPr>
          <p:cNvSpPr/>
          <p:nvPr/>
        </p:nvSpPr>
        <p:spPr>
          <a:xfrm rot="16200000">
            <a:off x="4320530" y="3194599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7FB6F08-1808-4E3C-A778-B1334EB38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73" b="96714" l="7463" r="95522">
                        <a14:foregroundMark x1="51741" y1="96714" x2="51741" y2="96714"/>
                        <a14:foregroundMark x1="77114" y1="93897" x2="77114" y2="93897"/>
                        <a14:foregroundMark x1="92040" y1="35211" x2="92040" y2="35211"/>
                        <a14:foregroundMark x1="51741" y1="7042" x2="51741" y2="7042"/>
                        <a14:foregroundMark x1="7960" y1="20188" x2="7960" y2="20188"/>
                        <a14:foregroundMark x1="95522" y1="22066" x2="95522" y2="22066"/>
                        <a14:foregroundMark x1="68159" y1="30047" x2="68159" y2="30047"/>
                        <a14:backgroundMark x1="47761" y1="19249" x2="47761" y2="19249"/>
                        <a14:backgroundMark x1="35821" y1="7512" x2="35821" y2="7512"/>
                        <a14:backgroundMark x1="25871" y1="9859" x2="25871" y2="9859"/>
                        <a14:backgroundMark x1="85572" y1="16901" x2="85572" y2="16901"/>
                        <a14:backgroundMark x1="51741" y1="6573" x2="51741" y2="65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3365" y="5044166"/>
            <a:ext cx="1531753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5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27774 0.00255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25066 -2.96296E-6 " pathEditMode="relative" rAng="0" ptsTypes="AA">
                                      <p:cBhvr>
                                        <p:cTn id="1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21979 0.00139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18802 0.00185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15495 -0.0007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74 0.00255 L 0.28971 0.33102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66 -2.96296E-6 L 0.28151 0.0004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9 0.00139 L 0.25052 0.0004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00185 L 0.21875 0.0020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25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5 -0.0007 L 0.18581 -0.0002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15716 0.00069 " pathEditMode="relative" rAng="0" ptsTypes="AA">
                                      <p:cBhvr>
                                        <p:cTn id="53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1" grpId="0" animBg="1"/>
      <p:bldP spid="3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35CBA1-A707-4798-A54E-76BCA4660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消息堆积问题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惰性队列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8475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C3662-533F-47B9-867F-1BB5D969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惰性队列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36495-7DDB-4EC5-A8C2-6C4919A26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RabbitMQ</a:t>
            </a:r>
            <a:r>
              <a:rPr lang="zh-CN" altLang="en-US"/>
              <a:t>的</a:t>
            </a:r>
            <a:r>
              <a:rPr lang="en-US" altLang="zh-CN"/>
              <a:t>3.6.0</a:t>
            </a:r>
            <a:r>
              <a:rPr lang="zh-CN" altLang="en-US"/>
              <a:t>版本开始，就增加了</a:t>
            </a:r>
            <a:r>
              <a:rPr lang="en-US" altLang="zh-CN"/>
              <a:t>Lazy Queues</a:t>
            </a:r>
            <a:r>
              <a:rPr lang="zh-CN" altLang="en-US"/>
              <a:t>的概念，也就是</a:t>
            </a:r>
            <a:r>
              <a:rPr lang="zh-CN" altLang="en-US">
                <a:solidFill>
                  <a:srgbClr val="AD2B26"/>
                </a:solidFill>
              </a:rPr>
              <a:t>惰性队列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惰性队列的特征如下：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接收到消息后直接存入磁盘而非内存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消费者要消费消息时才会从磁盘中读取并加载到内存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支持数百万条的消息存储</a:t>
            </a:r>
            <a:endParaRPr lang="en-US" altLang="zh-CN"/>
          </a:p>
          <a:p>
            <a:r>
              <a:rPr lang="zh-CN" altLang="en-US"/>
              <a:t>而要设置一个队列为惰性队列，只需要在声明队列时，指定</a:t>
            </a:r>
            <a:r>
              <a:rPr lang="en-US" altLang="zh-CN"/>
              <a:t>x-queue-mode</a:t>
            </a:r>
            <a:r>
              <a:rPr lang="zh-CN" altLang="en-US"/>
              <a:t>属性为</a:t>
            </a:r>
            <a:r>
              <a:rPr lang="en-US" altLang="zh-CN"/>
              <a:t>lazy</a:t>
            </a:r>
            <a:r>
              <a:rPr lang="zh-CN" altLang="en-US"/>
              <a:t>即可。可以通过命令行将一个运行中的队列修改为惰性队列：</a:t>
            </a:r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56A3F8-CECC-441C-85EA-5E3615C47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531942"/>
            <a:ext cx="9421169" cy="307777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rabbitmqctl set_policy Lazy "^lazy-queue$" '{"queue-mode":"lazy"}' --apply-to queues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87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C3662-533F-47B9-867F-1BB5D969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惰性队列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36495-7DDB-4EC5-A8C2-6C4919A26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SpringAMQP</a:t>
            </a:r>
            <a:r>
              <a:rPr lang="zh-CN" altLang="en-US"/>
              <a:t>声明惰性队列分两种方式：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@Bean</a:t>
            </a:r>
            <a:r>
              <a:rPr lang="zh-CN" altLang="en-US"/>
              <a:t>的方式：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注解方式：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AF07BA-E3E1-4FA3-A0E9-B675DD4C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25" y="2285072"/>
            <a:ext cx="4638338" cy="18003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865D56-A6A8-4A8F-8578-B15A6EF2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725" y="4458292"/>
            <a:ext cx="6870550" cy="2027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691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C1DDDC3-5EC3-4F67-B836-BE501073D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消息堆积问题的解决方案？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队列上绑定多个消费者，提高消费速度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给消费者开启线程池，提高消费速度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使用惰性队列，可以再</a:t>
            </a:r>
            <a:r>
              <a:rPr lang="en-US" altLang="zh-CN" sz="1600"/>
              <a:t>mq</a:t>
            </a:r>
            <a:r>
              <a:rPr lang="zh-CN" altLang="en-US" sz="1600"/>
              <a:t>中保存更多消息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惰性队列的优点有哪些？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基于磁盘存储，消息上限高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没有间歇性的</a:t>
            </a:r>
            <a:r>
              <a:rPr lang="en-US" altLang="zh-CN" sz="1600"/>
              <a:t>page-out</a:t>
            </a:r>
            <a:r>
              <a:rPr lang="zh-CN" altLang="en-US" sz="1600"/>
              <a:t>，性能比较稳定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惰性队列的缺点有哪些？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基于磁盘存储，消息时效性会降低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性能受限于磁盘的</a:t>
            </a:r>
            <a:r>
              <a:rPr lang="en-US" altLang="zh-CN" sz="1600"/>
              <a:t>IO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01573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7CE7-28A0-4807-BBC9-62D4A16B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C1B0F-B64E-406C-8AB7-9566CF3B973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  <a:endParaRPr lang="en-US" altLang="zh-CN"/>
          </a:p>
          <a:p>
            <a:r>
              <a:rPr lang="zh-CN" altLang="en-US"/>
              <a:t>普通集群</a:t>
            </a:r>
            <a:endParaRPr lang="en-US" altLang="zh-CN"/>
          </a:p>
          <a:p>
            <a:r>
              <a:rPr lang="zh-CN" altLang="en-US"/>
              <a:t>镜像集群</a:t>
            </a:r>
            <a:endParaRPr lang="en-US" altLang="zh-CN"/>
          </a:p>
          <a:p>
            <a:r>
              <a:rPr lang="zh-CN" altLang="en-US"/>
              <a:t>仲裁队列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AC8C4-BE69-4F89-9C8B-89DE241F3E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4214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676D73-297F-44C9-AEE1-DC1F3D63B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集群分类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普通集群</a:t>
            </a:r>
            <a:endParaRPr lang="en-US" altLang="zh-CN"/>
          </a:p>
          <a:p>
            <a:r>
              <a:rPr lang="zh-CN" altLang="en-US"/>
              <a:t>镜像集群</a:t>
            </a:r>
            <a:endParaRPr lang="en-US" altLang="zh-CN"/>
          </a:p>
          <a:p>
            <a:r>
              <a:rPr lang="zh-CN" altLang="en-US"/>
              <a:t>仲裁队列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5075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418"/>
          </a:xfrm>
        </p:spPr>
        <p:txBody>
          <a:bodyPr/>
          <a:lstStyle/>
          <a:p>
            <a:r>
              <a:rPr lang="en-US" altLang="zh-CN"/>
              <a:t>RabbitMQ</a:t>
            </a:r>
            <a:r>
              <a:rPr lang="zh-CN" altLang="en-US"/>
              <a:t>的是基于</a:t>
            </a:r>
            <a:r>
              <a:rPr lang="en-US" altLang="zh-CN"/>
              <a:t>Erlang</a:t>
            </a:r>
            <a:r>
              <a:rPr lang="zh-CN" altLang="en-US"/>
              <a:t>语言编写，而</a:t>
            </a:r>
            <a:r>
              <a:rPr lang="en-US" altLang="zh-CN"/>
              <a:t>Erlang</a:t>
            </a:r>
            <a:r>
              <a:rPr lang="zh-CN" altLang="en-US"/>
              <a:t>又是一个面向并发的语言，天然支持集群模式。</a:t>
            </a:r>
            <a:r>
              <a:rPr lang="en-US" altLang="zh-CN"/>
              <a:t>RabbitMQ</a:t>
            </a:r>
            <a:r>
              <a:rPr lang="zh-CN" altLang="en-US"/>
              <a:t>的集群有两种模式：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普通集群</a:t>
            </a:r>
            <a:r>
              <a:rPr lang="zh-CN" altLang="en-US"/>
              <a:t>：是一种分布式集群，将队列分散到集群的各个节点，从而提高整个集群的并发能力。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镜像集群</a:t>
            </a:r>
            <a:r>
              <a:rPr lang="zh-CN" altLang="en-US"/>
              <a:t>：是一种主从集群，普通集群的基础上，添加了主从备份功能，提高集群的数据可用性。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镜像集群虽然支持主从，但主从同步并不是强一致的，某些情况下可能有数据丢失的风险。因此在</a:t>
            </a:r>
            <a:r>
              <a:rPr lang="en-US" altLang="zh-CN"/>
              <a:t>RabbitMQ</a:t>
            </a:r>
            <a:r>
              <a:rPr lang="zh-CN" altLang="en-US"/>
              <a:t>的</a:t>
            </a:r>
            <a:r>
              <a:rPr lang="en-US" altLang="zh-CN"/>
              <a:t>3.8</a:t>
            </a:r>
            <a:r>
              <a:rPr lang="zh-CN" altLang="en-US"/>
              <a:t>版本以后，推出了新的功能：</a:t>
            </a:r>
            <a:r>
              <a:rPr lang="zh-CN" altLang="en-US" b="1"/>
              <a:t>仲裁队列</a:t>
            </a:r>
            <a:r>
              <a:rPr lang="zh-CN" altLang="en-US"/>
              <a:t>来代替镜像集群，底层采用</a:t>
            </a:r>
            <a:r>
              <a:rPr lang="en-US" altLang="zh-CN"/>
              <a:t>Raft</a:t>
            </a:r>
            <a:r>
              <a:rPr lang="zh-CN" altLang="en-US"/>
              <a:t>协议确保主从的数据一致性。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531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676D73-297F-44C9-AEE1-DC1F3D63B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普通集群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镜像集群</a:t>
            </a:r>
            <a:endParaRPr lang="en-US" altLang="zh-CN"/>
          </a:p>
          <a:p>
            <a:r>
              <a:rPr lang="zh-CN" altLang="en-US"/>
              <a:t>仲裁队列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7178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7CE7-28A0-4807-BBC9-62D4A16B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消息可靠性</a:t>
            </a:r>
            <a:endParaRPr kumimoji="1"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C1B0F-B64E-406C-8AB7-9566CF3B973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生产者消息确认</a:t>
            </a:r>
            <a:endParaRPr lang="en-US" altLang="zh-CN"/>
          </a:p>
          <a:p>
            <a:r>
              <a:rPr lang="zh-CN" altLang="en-US"/>
              <a:t>消息持久化</a:t>
            </a:r>
            <a:endParaRPr lang="en-US" altLang="zh-CN"/>
          </a:p>
          <a:p>
            <a:r>
              <a:rPr lang="zh-CN" altLang="en-US"/>
              <a:t>消费者消息确认</a:t>
            </a:r>
            <a:endParaRPr lang="en-US" altLang="zh-CN"/>
          </a:p>
          <a:p>
            <a:r>
              <a:rPr lang="zh-CN" altLang="en-US"/>
              <a:t>消费失败重试机制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AC8C4-BE69-4F89-9C8B-89DE241F3E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1315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047260E-9B70-4754-AA52-711B0FC804A6}"/>
              </a:ext>
            </a:extLst>
          </p:cNvPr>
          <p:cNvGrpSpPr/>
          <p:nvPr/>
        </p:nvGrpSpPr>
        <p:grpSpPr>
          <a:xfrm>
            <a:off x="5650965" y="4352384"/>
            <a:ext cx="3404394" cy="765544"/>
            <a:chOff x="6791422" y="3402796"/>
            <a:chExt cx="3404394" cy="765544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6ADF002-764D-4EC1-8325-1EDB944FBA15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FA2C772F-BD7F-46E2-9576-065B1AF745DE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A6E4F9A-8FF2-48DA-BE3E-C59C90046F5F}"/>
              </a:ext>
            </a:extLst>
          </p:cNvPr>
          <p:cNvGrpSpPr/>
          <p:nvPr/>
        </p:nvGrpSpPr>
        <p:grpSpPr>
          <a:xfrm>
            <a:off x="5663373" y="5696120"/>
            <a:ext cx="3391986" cy="765544"/>
            <a:chOff x="6791422" y="3402796"/>
            <a:chExt cx="3391986" cy="765544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DF93AD1-41AF-4C60-9B4F-A0493285F12C}"/>
                </a:ext>
              </a:extLst>
            </p:cNvPr>
            <p:cNvSpPr/>
            <p:nvPr/>
          </p:nvSpPr>
          <p:spPr>
            <a:xfrm>
              <a:off x="6791422" y="3402796"/>
              <a:ext cx="3391986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16B6039-E8BD-4D61-94D7-30F4B8BDCEDD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418"/>
          </a:xfrm>
        </p:spPr>
        <p:txBody>
          <a:bodyPr/>
          <a:lstStyle/>
          <a:p>
            <a:r>
              <a:rPr lang="zh-CN" altLang="en-US"/>
              <a:t>普通集群，或者叫标准集群（</a:t>
            </a:r>
            <a:r>
              <a:rPr lang="en-US" altLang="zh-CN"/>
              <a:t>classic cluster</a:t>
            </a:r>
            <a:r>
              <a:rPr lang="zh-CN" altLang="en-US"/>
              <a:t>），具备下列特征：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会在集群的各个节点间共享部分数据，包括：交换机、队列元信息。不包含队列中的消息。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当访问集群某节点时，如果队列不在该节点，会从数据所在节点传递到当前节点并返回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队列所在节点宕机，队列中的消息就会丢失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620AD2-09B4-4B9A-B2B8-B7E1D0616AE6}"/>
              </a:ext>
            </a:extLst>
          </p:cNvPr>
          <p:cNvGrpSpPr/>
          <p:nvPr/>
        </p:nvGrpSpPr>
        <p:grpSpPr>
          <a:xfrm>
            <a:off x="5650965" y="3008648"/>
            <a:ext cx="3404394" cy="765544"/>
            <a:chOff x="6791422" y="3402796"/>
            <a:chExt cx="3404394" cy="76554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862A62F-E35D-47A9-9119-4AA1086FBB99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43385C0-9F05-4145-A03D-044AF9B5E9F6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0F3F11A-1778-4BA6-8779-D81A0AA21B40}"/>
              </a:ext>
            </a:extLst>
          </p:cNvPr>
          <p:cNvSpPr txBox="1"/>
          <p:nvPr/>
        </p:nvSpPr>
        <p:spPr>
          <a:xfrm>
            <a:off x="1092801" y="4754282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243BE8-BA49-493A-8D18-DCBD0B9AEE94}"/>
              </a:ext>
            </a:extLst>
          </p:cNvPr>
          <p:cNvSpPr txBox="1"/>
          <p:nvPr/>
        </p:nvSpPr>
        <p:spPr>
          <a:xfrm>
            <a:off x="1092800" y="4762817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8231B9-00FC-4F78-8AD3-19D0EF5832A2}"/>
              </a:ext>
            </a:extLst>
          </p:cNvPr>
          <p:cNvSpPr txBox="1"/>
          <p:nvPr/>
        </p:nvSpPr>
        <p:spPr>
          <a:xfrm>
            <a:off x="1091816" y="4765337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3D1471-4A4E-480F-B742-18E0621DB63D}"/>
              </a:ext>
            </a:extLst>
          </p:cNvPr>
          <p:cNvSpPr txBox="1"/>
          <p:nvPr/>
        </p:nvSpPr>
        <p:spPr>
          <a:xfrm>
            <a:off x="1090832" y="4779964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11A08B-87BC-405E-831A-1D93FAC4D7C8}"/>
              </a:ext>
            </a:extLst>
          </p:cNvPr>
          <p:cNvSpPr txBox="1"/>
          <p:nvPr/>
        </p:nvSpPr>
        <p:spPr>
          <a:xfrm>
            <a:off x="1090832" y="4758336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7ACB13-B3D2-4E0F-8533-C63010A176F8}"/>
              </a:ext>
            </a:extLst>
          </p:cNvPr>
          <p:cNvSpPr txBox="1"/>
          <p:nvPr/>
        </p:nvSpPr>
        <p:spPr>
          <a:xfrm>
            <a:off x="1092308" y="4768614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20AE95-802C-403A-B269-8D6622520E52}"/>
              </a:ext>
            </a:extLst>
          </p:cNvPr>
          <p:cNvSpPr txBox="1"/>
          <p:nvPr/>
        </p:nvSpPr>
        <p:spPr>
          <a:xfrm>
            <a:off x="1092308" y="4769686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72B58F4-D47A-4DBE-9FD6-FCE78A13A17F}"/>
              </a:ext>
            </a:extLst>
          </p:cNvPr>
          <p:cNvSpPr/>
          <p:nvPr/>
        </p:nvSpPr>
        <p:spPr>
          <a:xfrm>
            <a:off x="9843888" y="3072332"/>
            <a:ext cx="1470578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</a:p>
          <a:p>
            <a:pPr algn="ctr"/>
            <a:r>
              <a:rPr lang="en-US" altLang="zh-CN" sz="1400"/>
              <a:t>bind-queue1</a:t>
            </a:r>
            <a:endParaRPr lang="zh-CN" altLang="en-US" sz="140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42AE4A4-3551-4EC4-9030-89545AD72002}"/>
              </a:ext>
            </a:extLst>
          </p:cNvPr>
          <p:cNvCxnSpPr>
            <a:cxnSpLocks/>
            <a:stCxn id="23" idx="2"/>
            <a:endCxn id="26" idx="3"/>
          </p:cNvCxnSpPr>
          <p:nvPr/>
        </p:nvCxnSpPr>
        <p:spPr>
          <a:xfrm rot="5400000">
            <a:off x="8590703" y="4109623"/>
            <a:ext cx="2387590" cy="1589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7A728F3-D311-4013-AA7F-6705C80B0839}"/>
              </a:ext>
            </a:extLst>
          </p:cNvPr>
          <p:cNvSpPr txBox="1"/>
          <p:nvPr/>
        </p:nvSpPr>
        <p:spPr>
          <a:xfrm>
            <a:off x="7886429" y="5971139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EEAEAC-03B4-4520-B486-2DFAEEF0069E}"/>
              </a:ext>
            </a:extLst>
          </p:cNvPr>
          <p:cNvSpPr txBox="1"/>
          <p:nvPr/>
        </p:nvSpPr>
        <p:spPr>
          <a:xfrm>
            <a:off x="7886429" y="4634362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BF8FB82-F6E3-4ED8-BAE3-1E750ED4F786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7404993" y="3594631"/>
            <a:ext cx="481437" cy="2503466"/>
          </a:xfrm>
          <a:prstGeom prst="bent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60ED36D-A0EF-4223-AC71-FAF41D272323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7404993" y="3594632"/>
            <a:ext cx="481437" cy="1166689"/>
          </a:xfrm>
          <a:prstGeom prst="bent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77DA200-D504-44F9-A1F8-EF1B9FB7A693}"/>
              </a:ext>
            </a:extLst>
          </p:cNvPr>
          <p:cNvSpPr/>
          <p:nvPr/>
        </p:nvSpPr>
        <p:spPr>
          <a:xfrm>
            <a:off x="5650965" y="3008648"/>
            <a:ext cx="3404394" cy="765544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32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48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2.96296E-6 L 0.41836 -0.250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-125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41537 -0.0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-2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41836 0.14352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41849 -0.19167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155 0.00023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41849 0.2053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15" grpId="1" animBg="1"/>
      <p:bldP spid="15" grpId="2" animBg="1"/>
      <p:bldP spid="15" grpId="3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6" grpId="0" animBg="1"/>
      <p:bldP spid="27" grpId="0" animBg="1"/>
      <p:bldP spid="52" grpId="0" animBg="1"/>
      <p:bldP spid="52" grpId="1" animBg="1"/>
      <p:bldP spid="52" grpId="2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418"/>
          </a:xfrm>
        </p:spPr>
        <p:txBody>
          <a:bodyPr/>
          <a:lstStyle/>
          <a:p>
            <a:r>
              <a:rPr lang="zh-CN" altLang="en-US"/>
              <a:t>详细的搭建步骤可以参考课前资料：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3D682B-4A1C-418B-9436-A231787F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27" y="2271623"/>
            <a:ext cx="1407069" cy="17937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5332479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676D73-297F-44C9-AEE1-DC1F3D63B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  <a:endParaRPr lang="en-US" altLang="zh-CN"/>
          </a:p>
          <a:p>
            <a:r>
              <a:rPr lang="zh-CN" altLang="en-US"/>
              <a:t>普通集群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镜像集群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仲裁队列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93854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zh-CN" altLang="en-US"/>
              <a:t>镜像集群：本质是主从模式，具备下面的特征：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交换机、队列、队列中的消息会在各个</a:t>
            </a:r>
            <a:r>
              <a:rPr lang="en-US" altLang="zh-CN"/>
              <a:t>mq</a:t>
            </a:r>
            <a:r>
              <a:rPr lang="zh-CN" altLang="en-US"/>
              <a:t>的镜像节点之间同步备份。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创建队列的节点被称为该队列的</a:t>
            </a:r>
            <a:r>
              <a:rPr lang="zh-CN" altLang="en-US" b="1"/>
              <a:t>主节点，</a:t>
            </a:r>
            <a:r>
              <a:rPr lang="zh-CN" altLang="en-US"/>
              <a:t>备份到的其它节点叫做该队列的</a:t>
            </a:r>
            <a:r>
              <a:rPr lang="zh-CN" altLang="en-US" b="1"/>
              <a:t>镜像</a:t>
            </a:r>
            <a:r>
              <a:rPr lang="zh-CN" altLang="en-US"/>
              <a:t>节点。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一个队列的主节点可能是另一个队列的镜像节点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所有操作都是主节点完成，然后同步给镜像节点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主宕机后，镜像节点会替代成新的主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详细的搭建步骤可以参考课前资料：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3D682B-4A1C-418B-9436-A231787F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269" y="4602416"/>
            <a:ext cx="1407069" cy="179374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1B5C5B6-63E2-4F3E-B64A-468F4EDAD9B8}"/>
              </a:ext>
            </a:extLst>
          </p:cNvPr>
          <p:cNvGrpSpPr/>
          <p:nvPr/>
        </p:nvGrpSpPr>
        <p:grpSpPr>
          <a:xfrm>
            <a:off x="6309871" y="4389964"/>
            <a:ext cx="3404394" cy="765544"/>
            <a:chOff x="6791422" y="3402796"/>
            <a:chExt cx="3404394" cy="76554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88CA69F-238D-4CCC-97F6-A05C9EF5B71F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9BB00E4-5293-47DE-99EB-58817BAA5D84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104601-8295-4D15-BFEE-88A2F077437A}"/>
              </a:ext>
            </a:extLst>
          </p:cNvPr>
          <p:cNvGrpSpPr/>
          <p:nvPr/>
        </p:nvGrpSpPr>
        <p:grpSpPr>
          <a:xfrm>
            <a:off x="6322279" y="5733700"/>
            <a:ext cx="3391986" cy="765544"/>
            <a:chOff x="6791422" y="3402796"/>
            <a:chExt cx="3391986" cy="76554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AB1963A-D8F1-46F9-911A-A12B22ADECB2}"/>
                </a:ext>
              </a:extLst>
            </p:cNvPr>
            <p:cNvSpPr/>
            <p:nvPr/>
          </p:nvSpPr>
          <p:spPr>
            <a:xfrm>
              <a:off x="6791422" y="3402796"/>
              <a:ext cx="3391986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086AA9F-84C5-4E23-9131-373B203EAD82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DCC0EC-E171-4592-B287-5AE8DBE0EDE9}"/>
              </a:ext>
            </a:extLst>
          </p:cNvPr>
          <p:cNvGrpSpPr/>
          <p:nvPr/>
        </p:nvGrpSpPr>
        <p:grpSpPr>
          <a:xfrm>
            <a:off x="6309871" y="3046228"/>
            <a:ext cx="3404394" cy="765544"/>
            <a:chOff x="6791422" y="3402796"/>
            <a:chExt cx="3404394" cy="76554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C2206FF-B80A-401F-8BC3-60DC76B83A32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738CEBA-6FF8-4170-90E6-1B5D3CF1F2B3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A8A67B2-9C7A-476F-8F02-D83B16699D72}"/>
              </a:ext>
            </a:extLst>
          </p:cNvPr>
          <p:cNvSpPr txBox="1"/>
          <p:nvPr/>
        </p:nvSpPr>
        <p:spPr>
          <a:xfrm>
            <a:off x="8545335" y="6008719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7B1852-A0B7-4055-AE60-105917F62965}"/>
              </a:ext>
            </a:extLst>
          </p:cNvPr>
          <p:cNvSpPr txBox="1"/>
          <p:nvPr/>
        </p:nvSpPr>
        <p:spPr>
          <a:xfrm>
            <a:off x="8545335" y="4671942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47E81DE-39D8-4BF4-A604-DE6B43A39BAF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>
            <a:off x="8063899" y="4950311"/>
            <a:ext cx="481436" cy="1185366"/>
          </a:xfrm>
          <a:prstGeom prst="bentConnector3">
            <a:avLst>
              <a:gd name="adj1" fmla="val 58379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72AD2B6-1DAA-4871-B2A5-52331E226717}"/>
              </a:ext>
            </a:extLst>
          </p:cNvPr>
          <p:cNvCxnSpPr>
            <a:cxnSpLocks/>
            <a:stCxn id="16" idx="1"/>
            <a:endCxn id="23" idx="3"/>
          </p:cNvCxnSpPr>
          <p:nvPr/>
        </p:nvCxnSpPr>
        <p:spPr>
          <a:xfrm rot="10800000">
            <a:off x="8051491" y="3591750"/>
            <a:ext cx="493844" cy="1207150"/>
          </a:xfrm>
          <a:prstGeom prst="bentConnector3">
            <a:avLst>
              <a:gd name="adj1" fmla="val 58169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E0E8801-72A5-42F8-9CFD-C0092603E377}"/>
              </a:ext>
            </a:extLst>
          </p:cNvPr>
          <p:cNvSpPr txBox="1"/>
          <p:nvPr/>
        </p:nvSpPr>
        <p:spPr>
          <a:xfrm>
            <a:off x="6818758" y="3098830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8F8C8A-8C0E-47DF-B319-7FF592D968F9}"/>
              </a:ext>
            </a:extLst>
          </p:cNvPr>
          <p:cNvSpPr txBox="1"/>
          <p:nvPr/>
        </p:nvSpPr>
        <p:spPr>
          <a:xfrm>
            <a:off x="6818758" y="4418026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3DF961-EA6D-4A4E-ADBD-ECC324FAAB66}"/>
              </a:ext>
            </a:extLst>
          </p:cNvPr>
          <p:cNvSpPr txBox="1"/>
          <p:nvPr/>
        </p:nvSpPr>
        <p:spPr>
          <a:xfrm>
            <a:off x="6818758" y="5767320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9B8D9E-2B2A-4083-BD93-8D3E9D26A7DE}"/>
              </a:ext>
            </a:extLst>
          </p:cNvPr>
          <p:cNvSpPr txBox="1"/>
          <p:nvPr/>
        </p:nvSpPr>
        <p:spPr>
          <a:xfrm>
            <a:off x="6814393" y="3464792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CD784F-CE8F-4E74-B003-EF2A8BDB7F82}"/>
              </a:ext>
            </a:extLst>
          </p:cNvPr>
          <p:cNvSpPr txBox="1"/>
          <p:nvPr/>
        </p:nvSpPr>
        <p:spPr>
          <a:xfrm>
            <a:off x="6826801" y="4823353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test.queue2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C646D7-66B4-44C8-92DA-11085236A1F2}"/>
              </a:ext>
            </a:extLst>
          </p:cNvPr>
          <p:cNvSpPr txBox="1"/>
          <p:nvPr/>
        </p:nvSpPr>
        <p:spPr>
          <a:xfrm>
            <a:off x="6814393" y="6142244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test.queue3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D4CCA4-B60E-493E-8D07-2CA974B77939}"/>
              </a:ext>
            </a:extLst>
          </p:cNvPr>
          <p:cNvSpPr txBox="1"/>
          <p:nvPr/>
        </p:nvSpPr>
        <p:spPr>
          <a:xfrm>
            <a:off x="8488714" y="3327283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68AEC2E-BF44-403B-949A-014879B866C2}"/>
              </a:ext>
            </a:extLst>
          </p:cNvPr>
          <p:cNvCxnSpPr>
            <a:cxnSpLocks/>
            <a:stCxn id="31" idx="1"/>
            <a:endCxn id="28" idx="3"/>
          </p:cNvCxnSpPr>
          <p:nvPr/>
        </p:nvCxnSpPr>
        <p:spPr>
          <a:xfrm rot="10800000" flipV="1">
            <a:off x="8051492" y="3454240"/>
            <a:ext cx="437223" cy="2814961"/>
          </a:xfrm>
          <a:prstGeom prst="bentConnector3">
            <a:avLst>
              <a:gd name="adj1" fmla="val 19244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1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676D73-297F-44C9-AEE1-DC1F3D63B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  <a:endParaRPr lang="en-US" altLang="zh-CN"/>
          </a:p>
          <a:p>
            <a:r>
              <a:rPr lang="zh-CN" altLang="en-US"/>
              <a:t>普通集群</a:t>
            </a:r>
            <a:endParaRPr lang="en-US" altLang="zh-CN"/>
          </a:p>
          <a:p>
            <a:r>
              <a:rPr lang="zh-CN" altLang="en-US"/>
              <a:t>镜像集群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仲裁队列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1691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zh-CN" altLang="en-US"/>
              <a:t>仲裁队列：仲裁队列是</a:t>
            </a:r>
            <a:r>
              <a:rPr lang="en-US" altLang="zh-CN"/>
              <a:t>3.8</a:t>
            </a:r>
            <a:r>
              <a:rPr lang="zh-CN" altLang="en-US"/>
              <a:t>版本以后才有的新功能，用来替代镜像队列，具备下列特征：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与镜像队列一样，都是主从模式，支持主从数据同步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使用非常简单，没有复杂的配置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主从同步基于</a:t>
            </a:r>
            <a:r>
              <a:rPr lang="en-US" altLang="zh-CN"/>
              <a:t>Raft</a:t>
            </a:r>
            <a:r>
              <a:rPr lang="zh-CN" altLang="en-US"/>
              <a:t>协议，强一致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详细的搭建步骤可以参考课前资料：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3D682B-4A1C-418B-9436-A231787F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31" y="4336924"/>
            <a:ext cx="1407069" cy="17937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0509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创建仲裁队列：</a:t>
            </a: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E7DBD9-B9C7-4728-A9AC-0C4E21CF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92" y="2217749"/>
            <a:ext cx="7048073" cy="1492716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 quorumQueue()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QueueBuilder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durable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"quorum.queue"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持久化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.quorum()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仲裁队列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535334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连接集群，只需要在</a:t>
            </a:r>
            <a:r>
              <a:rPr lang="en-US" altLang="zh-CN"/>
              <a:t>yaml</a:t>
            </a:r>
            <a:r>
              <a:rPr lang="zh-CN" altLang="en-US"/>
              <a:t>中配置即可：</a:t>
            </a: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E7DBD9-B9C7-4728-A9AC-0C4E21CF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91" y="2257094"/>
            <a:ext cx="9186155" cy="1384995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rabbitmq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addresses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192.168.150.105:8071, 192.168.150.105:8072, 192.168.150.105:8073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itcast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123321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virtual-host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/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124440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生产者消息确认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消息持久化</a:t>
            </a:r>
            <a:endParaRPr lang="en-US" altLang="zh-CN"/>
          </a:p>
          <a:p>
            <a:r>
              <a:rPr lang="zh-CN" altLang="en-US"/>
              <a:t>消费者消息确认</a:t>
            </a:r>
            <a:endParaRPr lang="en-US" altLang="zh-CN"/>
          </a:p>
          <a:p>
            <a:r>
              <a:rPr lang="zh-CN" altLang="en-US"/>
              <a:t>消费失败重试机制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525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生产者确认机制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r>
              <a:rPr lang="en-US" altLang="zh-CN"/>
              <a:t>RabbitMQ</a:t>
            </a:r>
            <a:r>
              <a:rPr lang="zh-CN" altLang="en-US"/>
              <a:t>提供了</a:t>
            </a:r>
            <a:r>
              <a:rPr lang="en-US" altLang="zh-CN"/>
              <a:t>publisher confirm</a:t>
            </a:r>
            <a:r>
              <a:rPr lang="zh-CN" altLang="en-US"/>
              <a:t>机制来避免消息发送到</a:t>
            </a:r>
            <a:r>
              <a:rPr lang="en-US" altLang="zh-CN"/>
              <a:t>MQ</a:t>
            </a:r>
            <a:r>
              <a:rPr lang="zh-CN" altLang="en-US"/>
              <a:t>过程中丢失。消息发送到</a:t>
            </a:r>
            <a:r>
              <a:rPr lang="en-US" altLang="zh-CN"/>
              <a:t>MQ</a:t>
            </a:r>
            <a:r>
              <a:rPr lang="zh-CN" altLang="en-US"/>
              <a:t>以后，会返回一个结果给发送者，表示消息是否处理成功。结果有两种请求：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publisher-confirm</a:t>
            </a:r>
            <a:r>
              <a:rPr lang="zh-CN" altLang="en-US"/>
              <a:t>，发送者确认</a:t>
            </a:r>
          </a:p>
          <a:p>
            <a:pPr marL="720000" indent="-285750">
              <a:buFont typeface="Wingdings" panose="05000000000000000000" pitchFamily="2" charset="2"/>
              <a:buChar char="Ø"/>
            </a:pPr>
            <a:r>
              <a:rPr lang="zh-CN" altLang="en-US"/>
              <a:t>消息成功投递到交换机，返回</a:t>
            </a:r>
            <a:r>
              <a:rPr lang="en-US" altLang="zh-CN"/>
              <a:t>ack</a:t>
            </a:r>
          </a:p>
          <a:p>
            <a:pPr marL="720000" indent="-285750">
              <a:buFont typeface="Wingdings" panose="05000000000000000000" pitchFamily="2" charset="2"/>
              <a:buChar char="Ø"/>
            </a:pPr>
            <a:r>
              <a:rPr lang="zh-CN" altLang="en-US"/>
              <a:t>消息未投递到交换机，返回</a:t>
            </a:r>
            <a:r>
              <a:rPr lang="en-US" altLang="zh-CN"/>
              <a:t>nack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publisher-return</a:t>
            </a:r>
            <a:r>
              <a:rPr lang="zh-CN" altLang="en-US"/>
              <a:t>，发送者回执</a:t>
            </a:r>
          </a:p>
          <a:p>
            <a:pPr marL="720000" indent="-285750">
              <a:buFont typeface="Wingdings" panose="05000000000000000000" pitchFamily="2" charset="2"/>
              <a:buChar char="Ø"/>
            </a:pPr>
            <a:r>
              <a:rPr lang="zh-CN" altLang="en-US"/>
              <a:t>消息投递到交换机了，但是没有路由到队列。返回</a:t>
            </a:r>
            <a:r>
              <a:rPr lang="en-US" altLang="zh-CN"/>
              <a:t>ACK</a:t>
            </a:r>
            <a:r>
              <a:rPr lang="zh-CN" altLang="en-US"/>
              <a:t>，及路由失败原因。</a:t>
            </a:r>
            <a:endParaRPr lang="en-US" altLang="zh-CN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76D2642-31A2-4254-A95E-B1EEBB993F89}"/>
              </a:ext>
            </a:extLst>
          </p:cNvPr>
          <p:cNvSpPr/>
          <p:nvPr/>
        </p:nvSpPr>
        <p:spPr>
          <a:xfrm>
            <a:off x="912796" y="5278008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1F8E058-D4F3-4A89-BBD7-94BA4A52F597}"/>
              </a:ext>
            </a:extLst>
          </p:cNvPr>
          <p:cNvSpPr/>
          <p:nvPr/>
        </p:nvSpPr>
        <p:spPr>
          <a:xfrm>
            <a:off x="9034894" y="4893444"/>
            <a:ext cx="1215618" cy="51419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0F8D7BCC-4403-4025-A16F-38801BFF31BC}"/>
              </a:ext>
            </a:extLst>
          </p:cNvPr>
          <p:cNvSpPr/>
          <p:nvPr/>
        </p:nvSpPr>
        <p:spPr>
          <a:xfrm rot="16200000">
            <a:off x="6905968" y="4518217"/>
            <a:ext cx="514192" cy="1264650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queue1</a:t>
            </a:r>
            <a:endParaRPr lang="zh-CN" altLang="en-US" sz="1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3EE844-1AEC-4C12-A353-F44EC622993C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2217721" y="5597096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76C4433-7A4D-4472-99FD-AEDFA12ECDCA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7795389" y="5150541"/>
            <a:ext cx="12395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>
            <a:extLst>
              <a:ext uri="{FF2B5EF4-FFF2-40B4-BE49-F238E27FC236}">
                <a16:creationId xmlns:a16="http://schemas.microsoft.com/office/drawing/2014/main" id="{DBEEF2C7-88E8-4CF5-A6C3-67E8A7756E26}"/>
              </a:ext>
            </a:extLst>
          </p:cNvPr>
          <p:cNvSpPr/>
          <p:nvPr/>
        </p:nvSpPr>
        <p:spPr>
          <a:xfrm>
            <a:off x="3456967" y="5326983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18457F5-0F16-450F-A9B2-6FDFF3E0C062}"/>
              </a:ext>
            </a:extLst>
          </p:cNvPr>
          <p:cNvSpPr/>
          <p:nvPr/>
        </p:nvSpPr>
        <p:spPr>
          <a:xfrm>
            <a:off x="9094335" y="5858883"/>
            <a:ext cx="1215617" cy="51419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1FA86C63-E8CD-4789-A1D1-7ADBD368E8B4}"/>
              </a:ext>
            </a:extLst>
          </p:cNvPr>
          <p:cNvSpPr/>
          <p:nvPr/>
        </p:nvSpPr>
        <p:spPr>
          <a:xfrm rot="16200000">
            <a:off x="6930485" y="5508173"/>
            <a:ext cx="514193" cy="1215616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queue2</a:t>
            </a:r>
            <a:endParaRPr lang="zh-CN" altLang="en-US" sz="14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6EAAEE-306B-4200-9CA6-1BE3674A33E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7795390" y="6115981"/>
            <a:ext cx="1298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099599-2EAC-47DF-9B70-C38CD7F7D48F}"/>
              </a:ext>
            </a:extLst>
          </p:cNvPr>
          <p:cNvCxnSpPr>
            <a:cxnSpLocks/>
            <a:stCxn id="25" idx="4"/>
            <a:endCxn id="22" idx="1"/>
          </p:cNvCxnSpPr>
          <p:nvPr/>
        </p:nvCxnSpPr>
        <p:spPr>
          <a:xfrm flipV="1">
            <a:off x="4971637" y="5150542"/>
            <a:ext cx="1559102" cy="45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AED9AD0-07A6-4E58-B315-F4D6E9D417E0}"/>
              </a:ext>
            </a:extLst>
          </p:cNvPr>
          <p:cNvCxnSpPr>
            <a:cxnSpLocks/>
            <a:stCxn id="25" idx="4"/>
            <a:endCxn id="27" idx="1"/>
          </p:cNvCxnSpPr>
          <p:nvPr/>
        </p:nvCxnSpPr>
        <p:spPr>
          <a:xfrm>
            <a:off x="4971637" y="5605188"/>
            <a:ext cx="1608137" cy="51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91CD5DD-6EE0-4943-9D93-7F26BBF2AF64}"/>
              </a:ext>
            </a:extLst>
          </p:cNvPr>
          <p:cNvSpPr txBox="1"/>
          <p:nvPr/>
        </p:nvSpPr>
        <p:spPr>
          <a:xfrm>
            <a:off x="3874931" y="527800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Fanout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0186DBBB-A5CF-4049-B7BF-EBBE6D44E2E7}"/>
              </a:ext>
            </a:extLst>
          </p:cNvPr>
          <p:cNvSpPr/>
          <p:nvPr/>
        </p:nvSpPr>
        <p:spPr>
          <a:xfrm>
            <a:off x="2466345" y="5114081"/>
            <a:ext cx="888528" cy="982211"/>
          </a:xfrm>
          <a:prstGeom prst="mathMultiply">
            <a:avLst>
              <a:gd name="adj1" fmla="val 60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3F5004-3327-442B-8A5A-C62F0F475F00}"/>
              </a:ext>
            </a:extLst>
          </p:cNvPr>
          <p:cNvSpPr txBox="1"/>
          <p:nvPr/>
        </p:nvSpPr>
        <p:spPr>
          <a:xfrm>
            <a:off x="2195336" y="5888543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nack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publish-confirm</a:t>
            </a:r>
            <a:endParaRPr lang="zh-CN" altLang="en-US" sz="1050" dirty="0">
              <a:solidFill>
                <a:srgbClr val="AD2B26"/>
              </a:solidFill>
            </a:endParaRPr>
          </a:p>
        </p:txBody>
      </p:sp>
      <p:sp>
        <p:nvSpPr>
          <p:cNvPr id="32" name="乘号 31">
            <a:extLst>
              <a:ext uri="{FF2B5EF4-FFF2-40B4-BE49-F238E27FC236}">
                <a16:creationId xmlns:a16="http://schemas.microsoft.com/office/drawing/2014/main" id="{A20AD87D-C161-4E3F-A142-F058D7BC3B1C}"/>
              </a:ext>
            </a:extLst>
          </p:cNvPr>
          <p:cNvSpPr/>
          <p:nvPr/>
        </p:nvSpPr>
        <p:spPr>
          <a:xfrm>
            <a:off x="5396611" y="5377865"/>
            <a:ext cx="888528" cy="982211"/>
          </a:xfrm>
          <a:prstGeom prst="mathMultiply">
            <a:avLst>
              <a:gd name="adj1" fmla="val 60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E404E0-51E5-47A3-9F05-699B014F202D}"/>
              </a:ext>
            </a:extLst>
          </p:cNvPr>
          <p:cNvSpPr txBox="1"/>
          <p:nvPr/>
        </p:nvSpPr>
        <p:spPr>
          <a:xfrm>
            <a:off x="5186812" y="6046816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ack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publish-return</a:t>
            </a:r>
            <a:endParaRPr lang="zh-CN" altLang="en-US" sz="1050" dirty="0">
              <a:solidFill>
                <a:srgbClr val="AD2B26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59CF79-B9D4-4BE5-8563-60DE77DF628A}"/>
              </a:ext>
            </a:extLst>
          </p:cNvPr>
          <p:cNvSpPr txBox="1"/>
          <p:nvPr/>
        </p:nvSpPr>
        <p:spPr>
          <a:xfrm>
            <a:off x="7675512" y="4588621"/>
            <a:ext cx="14792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1BB2F"/>
                </a:solidFill>
              </a:rPr>
              <a:t>ack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1BB2F"/>
                </a:solidFill>
                <a:latin typeface="+mn-lt"/>
                <a:ea typeface="+mn-ea"/>
              </a:rPr>
              <a:t>publish-confirm</a:t>
            </a:r>
            <a:endParaRPr lang="zh-CN" altLang="en-US" sz="1050" dirty="0">
              <a:solidFill>
                <a:srgbClr val="61BB2F"/>
              </a:solidFill>
              <a:latin typeface="+mn-lt"/>
              <a:ea typeface="+mn-ea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0072AFC-46A8-43FE-B5B8-E28FE52E6121}"/>
              </a:ext>
            </a:extLst>
          </p:cNvPr>
          <p:cNvGrpSpPr/>
          <p:nvPr/>
        </p:nvGrpSpPr>
        <p:grpSpPr>
          <a:xfrm>
            <a:off x="6438623" y="2688373"/>
            <a:ext cx="3811889" cy="932123"/>
            <a:chOff x="7485382" y="2843371"/>
            <a:chExt cx="3811889" cy="93212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4A62E9A-5DC2-44D4-B93C-F0C7A1A3C565}"/>
                </a:ext>
              </a:extLst>
            </p:cNvPr>
            <p:cNvSpPr/>
            <p:nvPr/>
          </p:nvSpPr>
          <p:spPr>
            <a:xfrm>
              <a:off x="7604160" y="2843371"/>
              <a:ext cx="3693111" cy="932123"/>
            </a:xfrm>
            <a:prstGeom prst="rect">
              <a:avLst/>
            </a:prstGeom>
            <a:noFill/>
            <a:ln w="12700">
              <a:solidFill>
                <a:srgbClr val="48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150F7C9-7B20-473A-8D0A-953A1880D8BE}"/>
                </a:ext>
              </a:extLst>
            </p:cNvPr>
            <p:cNvSpPr/>
            <p:nvPr/>
          </p:nvSpPr>
          <p:spPr>
            <a:xfrm>
              <a:off x="7485382" y="2912884"/>
              <a:ext cx="564498" cy="229811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注意</a:t>
              </a: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BCC8717B-20FB-402F-988B-E03CDCA90F32}"/>
                </a:ext>
              </a:extLst>
            </p:cNvPr>
            <p:cNvSpPr/>
            <p:nvPr/>
          </p:nvSpPr>
          <p:spPr>
            <a:xfrm rot="16200000">
              <a:off x="7490319" y="3141688"/>
              <a:ext cx="104783" cy="106795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5DB0FA1-D573-430F-B759-59F04DFEC902}"/>
                </a:ext>
              </a:extLst>
            </p:cNvPr>
            <p:cNvSpPr txBox="1"/>
            <p:nvPr/>
          </p:nvSpPr>
          <p:spPr>
            <a:xfrm>
              <a:off x="7795389" y="3216685"/>
              <a:ext cx="3348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确认机制发送消息时，需要给每个消息设置一个全局唯一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，以区分不同消息，避免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ack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冲突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96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/>
      <p:bldP spid="4" grpId="0" animBg="1"/>
      <p:bldP spid="5" grpId="0"/>
      <p:bldP spid="32" grpId="0" animBg="1"/>
      <p:bldP spid="3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Demo</a:t>
            </a:r>
            <a:r>
              <a:rPr lang="zh-CN" altLang="en-US"/>
              <a:t>工程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r>
              <a:rPr lang="zh-CN" altLang="en-US"/>
              <a:t>首先，我们需要引入课前资料提供的</a:t>
            </a:r>
            <a:r>
              <a:rPr lang="en-US" altLang="zh-CN"/>
              <a:t>mq-advanced-demo</a:t>
            </a:r>
            <a:r>
              <a:rPr lang="zh-CN" altLang="en-US"/>
              <a:t>工程：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4F6F83-0AD8-40FE-BD13-5EF4FFAC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2174141"/>
            <a:ext cx="1883059" cy="20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320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实现生产者确认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publisher</a:t>
            </a:r>
            <a:r>
              <a:rPr lang="zh-CN" altLang="en-US"/>
              <a:t>这个微服务的</a:t>
            </a:r>
            <a:r>
              <a:rPr lang="en-US" altLang="zh-CN"/>
              <a:t>application.yml</a:t>
            </a:r>
            <a:r>
              <a:rPr lang="zh-CN" altLang="en-US"/>
              <a:t>中添加配置：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配置说明：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publish-confirm-type</a:t>
            </a:r>
            <a:r>
              <a:rPr lang="zh-CN" altLang="en-US"/>
              <a:t>：开启</a:t>
            </a:r>
            <a:r>
              <a:rPr lang="en-US" altLang="zh-CN"/>
              <a:t>publisher-confirm</a:t>
            </a:r>
            <a:r>
              <a:rPr lang="zh-CN" altLang="en-US"/>
              <a:t>，这里支持两种类型：</a:t>
            </a:r>
            <a:endParaRPr lang="en-US" altLang="zh-CN"/>
          </a:p>
          <a:p>
            <a:pPr marL="1080000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：同步等待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confirm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结果，直到超时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0000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correlated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：异步回调，定义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ConfirmCallback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返回结果时会回调这个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ConfirmCallback</a:t>
            </a:r>
          </a:p>
          <a:p>
            <a:pPr marL="89425" indent="-285750">
              <a:buFont typeface="Wingdings" panose="05000000000000000000" pitchFamily="2" charset="2"/>
              <a:buChar char="l"/>
            </a:pPr>
            <a:r>
              <a:rPr lang="en-US" altLang="zh-CN"/>
              <a:t>publish-returns</a:t>
            </a:r>
            <a:r>
              <a:rPr lang="zh-CN" altLang="en-US"/>
              <a:t>：开启</a:t>
            </a:r>
            <a:r>
              <a:rPr lang="en-US" altLang="zh-CN"/>
              <a:t>publish-return</a:t>
            </a:r>
            <a:r>
              <a:rPr lang="zh-CN" altLang="en-US"/>
              <a:t>功能，同样是基于</a:t>
            </a:r>
            <a:r>
              <a:rPr lang="en-US" altLang="zh-CN"/>
              <a:t>callback</a:t>
            </a:r>
            <a:r>
              <a:rPr lang="zh-CN" altLang="en-US"/>
              <a:t>机制，不过是定义</a:t>
            </a:r>
            <a:r>
              <a:rPr lang="en-US" altLang="zh-CN"/>
              <a:t>ReturnCallback</a:t>
            </a:r>
          </a:p>
          <a:p>
            <a:pPr marL="89425" indent="-285750">
              <a:buFont typeface="Wingdings" panose="05000000000000000000" pitchFamily="2" charset="2"/>
              <a:buChar char="l"/>
            </a:pPr>
            <a:r>
              <a:rPr lang="en-US" altLang="zh-CN"/>
              <a:t>template.mandatory</a:t>
            </a:r>
            <a:r>
              <a:rPr lang="zh-CN" altLang="en-US"/>
              <a:t>：定义消息路由失败时的策略。</a:t>
            </a:r>
            <a:r>
              <a:rPr lang="en-US" altLang="zh-CN"/>
              <a:t>true</a:t>
            </a:r>
            <a:r>
              <a:rPr lang="zh-CN" altLang="en-US"/>
              <a:t>，则调用</a:t>
            </a:r>
            <a:r>
              <a:rPr lang="en-US" altLang="zh-CN"/>
              <a:t>ReturnCallback</a:t>
            </a:r>
            <a:r>
              <a:rPr lang="zh-CN" altLang="en-US"/>
              <a:t>；</a:t>
            </a:r>
            <a:r>
              <a:rPr lang="en-US" altLang="zh-CN"/>
              <a:t>false</a:t>
            </a:r>
            <a:r>
              <a:rPr lang="zh-CN" altLang="en-US"/>
              <a:t>：则直接丢弃消息</a:t>
            </a: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FCC1B4-DD65-464F-81BC-47E445E9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88106"/>
            <a:ext cx="10324951" cy="1624419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rabbitmq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publisher-confirm-type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correlated 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660E7A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>
                <a:solidFill>
                  <a:srgbClr val="660E7A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publisher-returns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mandatory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98682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DFE0FFB9-6DCF-4B03-88F4-A52044C996DC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DDBE170-1095-444C-A2EB-5D69D04DC558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38351</TotalTime>
  <Words>3659</Words>
  <Application>Microsoft Office PowerPoint</Application>
  <PresentationFormat>宽屏</PresentationFormat>
  <Paragraphs>397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58</vt:i4>
      </vt:variant>
    </vt:vector>
  </HeadingPairs>
  <TitlesOfParts>
    <vt:vector size="82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Arial</vt:lpstr>
      <vt:lpstr>Calibri</vt:lpstr>
      <vt:lpstr>Courier New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服务异步通讯</vt:lpstr>
      <vt:lpstr>MQ的一些常见问题</vt:lpstr>
      <vt:lpstr>PowerPoint 演示文稿</vt:lpstr>
      <vt:lpstr>消息可靠性问题</vt:lpstr>
      <vt:lpstr>消息可靠性</vt:lpstr>
      <vt:lpstr>PowerPoint 演示文稿</vt:lpstr>
      <vt:lpstr>生产者确认机制</vt:lpstr>
      <vt:lpstr>引入Demo工程</vt:lpstr>
      <vt:lpstr>SpringAMQP实现生产者确认</vt:lpstr>
      <vt:lpstr>SpringAMQP实现生产者确认</vt:lpstr>
      <vt:lpstr>SpringAMQP实现生产者确认</vt:lpstr>
      <vt:lpstr>PowerPoint 演示文稿</vt:lpstr>
      <vt:lpstr>PowerPoint 演示文稿</vt:lpstr>
      <vt:lpstr>消息持久化</vt:lpstr>
      <vt:lpstr>PowerPoint 演示文稿</vt:lpstr>
      <vt:lpstr>消费者确认</vt:lpstr>
      <vt:lpstr>PowerPoint 演示文稿</vt:lpstr>
      <vt:lpstr>消费者失败重试</vt:lpstr>
      <vt:lpstr>消费者失败消息处理策略</vt:lpstr>
      <vt:lpstr>消费者失败消息处理策略</vt:lpstr>
      <vt:lpstr>PowerPoint 演示文稿</vt:lpstr>
      <vt:lpstr>死信交换机</vt:lpstr>
      <vt:lpstr>PowerPoint 演示文稿</vt:lpstr>
      <vt:lpstr>初识死信交换机</vt:lpstr>
      <vt:lpstr>PowerPoint 演示文稿</vt:lpstr>
      <vt:lpstr>PowerPoint 演示文稿</vt:lpstr>
      <vt:lpstr>TTL</vt:lpstr>
      <vt:lpstr>TTL</vt:lpstr>
      <vt:lpstr>TTL</vt:lpstr>
      <vt:lpstr>TTL</vt:lpstr>
      <vt:lpstr>PowerPoint 演示文稿</vt:lpstr>
      <vt:lpstr>PowerPoint 演示文稿</vt:lpstr>
      <vt:lpstr>延迟队列</vt:lpstr>
      <vt:lpstr>延迟队列插件</vt:lpstr>
      <vt:lpstr>SpringAMQP使用延迟队列插件</vt:lpstr>
      <vt:lpstr>SpringAMQP使用延迟队列插件</vt:lpstr>
      <vt:lpstr>SpringAMQP使用延迟队列插件</vt:lpstr>
      <vt:lpstr>PowerPoint 演示文稿</vt:lpstr>
      <vt:lpstr>惰性队列</vt:lpstr>
      <vt:lpstr>PowerPoint 演示文稿</vt:lpstr>
      <vt:lpstr>消息堆积问题</vt:lpstr>
      <vt:lpstr>PowerPoint 演示文稿</vt:lpstr>
      <vt:lpstr>惰性队列</vt:lpstr>
      <vt:lpstr>惰性队列</vt:lpstr>
      <vt:lpstr>PowerPoint 演示文稿</vt:lpstr>
      <vt:lpstr>MQ集群</vt:lpstr>
      <vt:lpstr>PowerPoint 演示文稿</vt:lpstr>
      <vt:lpstr>集群分类</vt:lpstr>
      <vt:lpstr>PowerPoint 演示文稿</vt:lpstr>
      <vt:lpstr>普通集群</vt:lpstr>
      <vt:lpstr>普通集群</vt:lpstr>
      <vt:lpstr>PowerPoint 演示文稿</vt:lpstr>
      <vt:lpstr>镜像集群</vt:lpstr>
      <vt:lpstr>PowerPoint 演示文稿</vt:lpstr>
      <vt:lpstr>仲裁队列</vt:lpstr>
      <vt:lpstr>仲裁队列</vt:lpstr>
      <vt:lpstr>仲裁队列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zhang huyi</cp:lastModifiedBy>
  <cp:revision>1800</cp:revision>
  <dcterms:created xsi:type="dcterms:W3CDTF">2021-06-08T03:05:23Z</dcterms:created>
  <dcterms:modified xsi:type="dcterms:W3CDTF">2021-08-20T14:19:03Z</dcterms:modified>
</cp:coreProperties>
</file>