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29" r:id="rId2"/>
    <p:sldMasterId id="2147483831" r:id="rId3"/>
    <p:sldMasterId id="2147483833" r:id="rId4"/>
    <p:sldMasterId id="2147483837" r:id="rId5"/>
    <p:sldMasterId id="2147483853" r:id="rId6"/>
  </p:sldMasterIdLst>
  <p:notesMasterIdLst>
    <p:notesMasterId r:id="rId35"/>
  </p:notesMasterIdLst>
  <p:handoutMasterIdLst>
    <p:handoutMasterId r:id="rId36"/>
  </p:handoutMasterIdLst>
  <p:sldIdLst>
    <p:sldId id="462" r:id="rId7"/>
    <p:sldId id="561" r:id="rId8"/>
    <p:sldId id="570" r:id="rId9"/>
    <p:sldId id="562" r:id="rId10"/>
    <p:sldId id="571" r:id="rId11"/>
    <p:sldId id="587" r:id="rId12"/>
    <p:sldId id="572" r:id="rId13"/>
    <p:sldId id="563" r:id="rId14"/>
    <p:sldId id="574" r:id="rId15"/>
    <p:sldId id="564" r:id="rId16"/>
    <p:sldId id="575" r:id="rId17"/>
    <p:sldId id="565" r:id="rId18"/>
    <p:sldId id="576" r:id="rId19"/>
    <p:sldId id="567" r:id="rId20"/>
    <p:sldId id="579" r:id="rId21"/>
    <p:sldId id="581" r:id="rId22"/>
    <p:sldId id="580" r:id="rId23"/>
    <p:sldId id="566" r:id="rId24"/>
    <p:sldId id="527" r:id="rId25"/>
    <p:sldId id="528" r:id="rId26"/>
    <p:sldId id="577" r:id="rId27"/>
    <p:sldId id="530" r:id="rId28"/>
    <p:sldId id="529" r:id="rId29"/>
    <p:sldId id="586" r:id="rId30"/>
    <p:sldId id="578" r:id="rId31"/>
    <p:sldId id="582" r:id="rId32"/>
    <p:sldId id="583" r:id="rId33"/>
    <p:sldId id="588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00FF"/>
    <a:srgbClr val="49504F"/>
    <a:srgbClr val="F0F8EB"/>
    <a:srgbClr val="FEF9F4"/>
    <a:srgbClr val="FEF4EC"/>
    <a:srgbClr val="B60206"/>
    <a:srgbClr val="B70006"/>
    <a:srgbClr val="FFFFE4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2021-09-26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2021-09-26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215901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2581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4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06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3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871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586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10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71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66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95986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84577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203904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68823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221216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面试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1C9DE04-6D80-4B4C-8631-D138E1670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CB45117B-0B3B-4B22-A321-B41840BB4D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/>
              <a:t>问题说明：</a:t>
            </a:r>
            <a:endParaRPr lang="en-US" altLang="zh-CN"/>
          </a:p>
          <a:p>
            <a:pPr lvl="0"/>
            <a:r>
              <a:rPr lang="zh-CN" altLang="en-US"/>
              <a:t>难易程度：</a:t>
            </a:r>
            <a:endParaRPr lang="en-US" altLang="zh-CN"/>
          </a:p>
          <a:p>
            <a:pPr lvl="0"/>
            <a:r>
              <a:rPr lang="zh-CN" altLang="en-US"/>
              <a:t>参考话术：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9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>
                <a:solidFill>
                  <a:schemeClr val="dk1">
                    <a:lumMod val="100000"/>
                  </a:schemeClr>
                </a:solidFill>
              </a:defRPr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21BBA51-95C3-4B5B-BA91-CCFB14E5A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62661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98891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609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4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34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244727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55" r:id="rId2"/>
    <p:sldLayoutId id="2147483826" r:id="rId3"/>
    <p:sldLayoutId id="2147483840" r:id="rId4"/>
    <p:sldLayoutId id="2147483842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微服务面试篇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热点面试题及源码分析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394796-6595-42AC-9B4A-E57F1A5F4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332152"/>
            <a:ext cx="5973761" cy="559278"/>
          </a:xfrm>
        </p:spPr>
        <p:txBody>
          <a:bodyPr/>
          <a:lstStyle/>
          <a:p>
            <a:r>
              <a:rPr lang="en-US" altLang="zh-CN" sz="1800">
                <a:solidFill>
                  <a:srgbClr val="49504F"/>
                </a:solidFill>
              </a:rPr>
              <a:t>SpringCloud</a:t>
            </a:r>
            <a:r>
              <a:rPr lang="zh-CN" altLang="en-US" sz="1800">
                <a:solidFill>
                  <a:srgbClr val="49504F"/>
                </a:solidFill>
              </a:rPr>
              <a:t>常见组件有哪些？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5A75196-8AC5-4FC4-A2A8-71914FF50EBC}"/>
              </a:ext>
            </a:extLst>
          </p:cNvPr>
          <p:cNvSpPr txBox="1">
            <a:spLocks/>
          </p:cNvSpPr>
          <p:nvPr/>
        </p:nvSpPr>
        <p:spPr>
          <a:xfrm>
            <a:off x="5019358" y="1891430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的服务注册表结构是怎样的？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FBCBB43-F0E1-46D9-8F25-168CB10FC205}"/>
              </a:ext>
            </a:extLst>
          </p:cNvPr>
          <p:cNvSpPr txBox="1">
            <a:spLocks/>
          </p:cNvSpPr>
          <p:nvPr/>
        </p:nvSpPr>
        <p:spPr>
          <a:xfrm>
            <a:off x="5019358" y="2450708"/>
            <a:ext cx="5973761" cy="559279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如何支撑数十万服务注册压力？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59686C-07DD-482A-8FC0-77E76F78C450}"/>
              </a:ext>
            </a:extLst>
          </p:cNvPr>
          <p:cNvSpPr txBox="1">
            <a:spLocks/>
          </p:cNvSpPr>
          <p:nvPr/>
        </p:nvSpPr>
        <p:spPr>
          <a:xfrm>
            <a:off x="5019358" y="2997382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Nacos</a:t>
            </a:r>
            <a:r>
              <a:rPr lang="zh-CN" altLang="en-US">
                <a:solidFill>
                  <a:srgbClr val="AD2B26"/>
                </a:solidFill>
              </a:rPr>
              <a:t>如何避免并发读写冲突问题？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AB5364E-9F0D-4568-8900-5D557532BF57}"/>
              </a:ext>
            </a:extLst>
          </p:cNvPr>
          <p:cNvSpPr txBox="1">
            <a:spLocks/>
          </p:cNvSpPr>
          <p:nvPr/>
        </p:nvSpPr>
        <p:spPr>
          <a:xfrm>
            <a:off x="5019357" y="3544056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的区别有哪些？</a:t>
            </a:r>
            <a:endParaRPr lang="en-US" altLang="zh-CN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D5F949F0-AA67-44B0-9262-5E4AFAFD0695}"/>
              </a:ext>
            </a:extLst>
          </p:cNvPr>
          <p:cNvSpPr txBox="1">
            <a:spLocks/>
          </p:cNvSpPr>
          <p:nvPr/>
        </p:nvSpPr>
        <p:spPr>
          <a:xfrm>
            <a:off x="5019357" y="4103334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的限流与</a:t>
            </a:r>
            <a:r>
              <a:rPr lang="en-US" altLang="zh-CN"/>
              <a:t>Gateway</a:t>
            </a:r>
            <a:r>
              <a:rPr lang="zh-CN" altLang="en-US"/>
              <a:t>的限流有什么差别？</a:t>
            </a:r>
            <a:endParaRPr lang="en-US" altLang="zh-CN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5ACDA22-AF23-4D54-927F-0C8B450EF9BE}"/>
              </a:ext>
            </a:extLst>
          </p:cNvPr>
          <p:cNvSpPr txBox="1">
            <a:spLocks/>
          </p:cNvSpPr>
          <p:nvPr/>
        </p:nvSpPr>
        <p:spPr>
          <a:xfrm>
            <a:off x="5019357" y="4637403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的线程隔离与</a:t>
            </a:r>
            <a:r>
              <a:rPr lang="en-US" altLang="zh-CN"/>
              <a:t>Hystix</a:t>
            </a:r>
            <a:r>
              <a:rPr lang="zh-CN" altLang="en-US"/>
              <a:t>的线程隔离有什么差别</a:t>
            </a:r>
            <a:r>
              <a:rPr lang="en-US" altLang="zh-CN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99758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2F922-F01A-4F74-A180-8951730C7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455796"/>
          </a:xfrm>
        </p:spPr>
        <p:txBody>
          <a:bodyPr/>
          <a:lstStyle/>
          <a:p>
            <a:r>
              <a:rPr lang="zh-CN" altLang="en-US" b="1"/>
              <a:t>问题说明</a:t>
            </a:r>
            <a:r>
              <a:rPr lang="zh-CN" altLang="en-US"/>
              <a:t>：</a:t>
            </a:r>
            <a:r>
              <a:rPr lang="zh-CN" altLang="en-US" b="0"/>
              <a:t>考察对</a:t>
            </a:r>
            <a:r>
              <a:rPr lang="en-US" altLang="zh-CN" b="0"/>
              <a:t>Nacos</a:t>
            </a:r>
            <a:r>
              <a:rPr lang="zh-CN" altLang="en-US" b="0"/>
              <a:t>源码的掌握情况</a:t>
            </a:r>
            <a:endParaRPr lang="en-US" altLang="zh-CN" b="0"/>
          </a:p>
          <a:p>
            <a:r>
              <a:rPr lang="zh-CN" altLang="en-US" b="1"/>
              <a:t>难易程度</a:t>
            </a:r>
            <a:r>
              <a:rPr lang="zh-CN" altLang="en-US"/>
              <a:t>：难</a:t>
            </a:r>
            <a:endParaRPr lang="en-US" altLang="zh-CN"/>
          </a:p>
          <a:p>
            <a:r>
              <a:rPr lang="zh-CN" altLang="en-US" b="1"/>
              <a:t>参考话术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 b="0"/>
              <a:t>Nacos</a:t>
            </a:r>
            <a:r>
              <a:rPr lang="zh-CN" altLang="en-US" b="0"/>
              <a:t>在更新实例列表时，会采用</a:t>
            </a:r>
            <a:r>
              <a:rPr lang="en-US" altLang="zh-CN" b="0"/>
              <a:t>CopyOnWrite</a:t>
            </a:r>
            <a:r>
              <a:rPr lang="zh-CN" altLang="en-US" b="0"/>
              <a:t>技术，首先将旧的实例列表拷贝一份，然后更新拷贝的实例列表，再用更新后的实例列表来覆盖旧的实例列表。</a:t>
            </a:r>
            <a:endParaRPr lang="en-US" altLang="zh-CN" b="0"/>
          </a:p>
          <a:p>
            <a:r>
              <a:rPr lang="zh-CN" altLang="en-US" b="0"/>
              <a:t>这样在更新的过程中，就不会对读实例列表的请求产生影响，也不会出现脏读问题了。</a:t>
            </a:r>
            <a:endParaRPr lang="en-US" altLang="zh-CN" b="0"/>
          </a:p>
          <a:p>
            <a:endParaRPr lang="en-US" altLang="zh-CN" b="0"/>
          </a:p>
          <a:p>
            <a:r>
              <a:rPr lang="zh-CN" altLang="en-US" b="0"/>
              <a:t>详细内容请参考课前资料文档：</a:t>
            </a:r>
            <a:endParaRPr lang="en-US" altLang="zh-CN" b="0"/>
          </a:p>
          <a:p>
            <a:endParaRPr lang="en-US" altLang="zh-CN" b="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B329A6C-A84B-46E7-AAFD-014DBB24F7D6}"/>
              </a:ext>
            </a:extLst>
          </p:cNvPr>
          <p:cNvSpPr txBox="1">
            <a:spLocks/>
          </p:cNvSpPr>
          <p:nvPr/>
        </p:nvSpPr>
        <p:spPr>
          <a:xfrm>
            <a:off x="710880" y="889485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</a:rPr>
              <a:t>Nacos</a:t>
            </a:r>
            <a:r>
              <a:rPr lang="zh-CN" altLang="en-US" sz="2000">
                <a:solidFill>
                  <a:srgbClr val="AD2B26"/>
                </a:solidFill>
              </a:rPr>
              <a:t>如何避免并发读写冲突问题？</a:t>
            </a:r>
            <a:endParaRPr lang="en-US" altLang="zh-CN" sz="2000">
              <a:solidFill>
                <a:srgbClr val="AD2B26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C022EE-9E16-4CBC-BBEF-A486A022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986437"/>
            <a:ext cx="1295512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1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394796-6595-42AC-9B4A-E57F1A5F4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332152"/>
            <a:ext cx="5973761" cy="559278"/>
          </a:xfrm>
        </p:spPr>
        <p:txBody>
          <a:bodyPr/>
          <a:lstStyle/>
          <a:p>
            <a:r>
              <a:rPr lang="en-US" altLang="zh-CN" sz="1800">
                <a:solidFill>
                  <a:srgbClr val="49504F"/>
                </a:solidFill>
              </a:rPr>
              <a:t>SpringCloud</a:t>
            </a:r>
            <a:r>
              <a:rPr lang="zh-CN" altLang="en-US" sz="1800">
                <a:solidFill>
                  <a:srgbClr val="49504F"/>
                </a:solidFill>
              </a:rPr>
              <a:t>常见组件有哪些？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5A75196-8AC5-4FC4-A2A8-71914FF50EBC}"/>
              </a:ext>
            </a:extLst>
          </p:cNvPr>
          <p:cNvSpPr txBox="1">
            <a:spLocks/>
          </p:cNvSpPr>
          <p:nvPr/>
        </p:nvSpPr>
        <p:spPr>
          <a:xfrm>
            <a:off x="5019358" y="1891430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的服务注册表结构是怎样的？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FBCBB43-F0E1-46D9-8F25-168CB10FC205}"/>
              </a:ext>
            </a:extLst>
          </p:cNvPr>
          <p:cNvSpPr txBox="1">
            <a:spLocks/>
          </p:cNvSpPr>
          <p:nvPr/>
        </p:nvSpPr>
        <p:spPr>
          <a:xfrm>
            <a:off x="5019358" y="2450708"/>
            <a:ext cx="5973761" cy="559279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如何支撑数十万服务注册压力？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59686C-07DD-482A-8FC0-77E76F78C450}"/>
              </a:ext>
            </a:extLst>
          </p:cNvPr>
          <p:cNvSpPr txBox="1">
            <a:spLocks/>
          </p:cNvSpPr>
          <p:nvPr/>
        </p:nvSpPr>
        <p:spPr>
          <a:xfrm>
            <a:off x="5019358" y="2997382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如何避免并发读写冲突问题？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AB5364E-9F0D-4568-8900-5D557532BF57}"/>
              </a:ext>
            </a:extLst>
          </p:cNvPr>
          <p:cNvSpPr txBox="1">
            <a:spLocks/>
          </p:cNvSpPr>
          <p:nvPr/>
        </p:nvSpPr>
        <p:spPr>
          <a:xfrm>
            <a:off x="5019357" y="3544056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Nacos</a:t>
            </a:r>
            <a:r>
              <a:rPr lang="zh-CN" altLang="en-US">
                <a:solidFill>
                  <a:srgbClr val="AD2B26"/>
                </a:solidFill>
              </a:rPr>
              <a:t>与</a:t>
            </a:r>
            <a:r>
              <a:rPr lang="en-US" altLang="zh-CN">
                <a:solidFill>
                  <a:srgbClr val="AD2B26"/>
                </a:solidFill>
              </a:rPr>
              <a:t>Eureka</a:t>
            </a:r>
            <a:r>
              <a:rPr lang="zh-CN" altLang="en-US">
                <a:solidFill>
                  <a:srgbClr val="AD2B26"/>
                </a:solidFill>
              </a:rPr>
              <a:t>的区别有哪些？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D5F949F0-AA67-44B0-9262-5E4AFAFD0695}"/>
              </a:ext>
            </a:extLst>
          </p:cNvPr>
          <p:cNvSpPr txBox="1">
            <a:spLocks/>
          </p:cNvSpPr>
          <p:nvPr/>
        </p:nvSpPr>
        <p:spPr>
          <a:xfrm>
            <a:off x="5019357" y="4103334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的限流与</a:t>
            </a:r>
            <a:r>
              <a:rPr lang="en-US" altLang="zh-CN"/>
              <a:t>Gateway</a:t>
            </a:r>
            <a:r>
              <a:rPr lang="zh-CN" altLang="en-US"/>
              <a:t>的限流有什么差别？</a:t>
            </a:r>
            <a:endParaRPr lang="en-US" altLang="zh-CN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5ACDA22-AF23-4D54-927F-0C8B450EF9BE}"/>
              </a:ext>
            </a:extLst>
          </p:cNvPr>
          <p:cNvSpPr txBox="1">
            <a:spLocks/>
          </p:cNvSpPr>
          <p:nvPr/>
        </p:nvSpPr>
        <p:spPr>
          <a:xfrm>
            <a:off x="5019357" y="4637403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的线程隔离与</a:t>
            </a:r>
            <a:r>
              <a:rPr lang="en-US" altLang="zh-CN"/>
              <a:t>Hystix</a:t>
            </a:r>
            <a:r>
              <a:rPr lang="zh-CN" altLang="en-US"/>
              <a:t>的线程隔离有什么差别</a:t>
            </a:r>
            <a:r>
              <a:rPr lang="en-US" altLang="zh-CN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72614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2F922-F01A-4F74-A180-8951730C7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45579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问题说明</a:t>
            </a:r>
            <a:r>
              <a:rPr lang="zh-CN" altLang="en-US"/>
              <a:t>：</a:t>
            </a:r>
            <a:r>
              <a:rPr lang="zh-CN" altLang="en-US" b="0"/>
              <a:t>考察对</a:t>
            </a:r>
            <a:r>
              <a:rPr lang="en-US" altLang="zh-CN" b="0"/>
              <a:t>Nacos</a:t>
            </a:r>
            <a:r>
              <a:rPr lang="zh-CN" altLang="en-US" b="0"/>
              <a:t>、</a:t>
            </a:r>
            <a:r>
              <a:rPr lang="en-US" altLang="zh-CN" b="0"/>
              <a:t>Eureka</a:t>
            </a:r>
            <a:r>
              <a:rPr lang="zh-CN" altLang="en-US" b="0"/>
              <a:t>的底层实现的掌握情况</a:t>
            </a:r>
            <a:endParaRPr lang="en-US" altLang="zh-CN" b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难易程度</a:t>
            </a:r>
            <a:r>
              <a:rPr lang="zh-CN" altLang="en-US"/>
              <a:t>：难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参考话术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 b="0"/>
              <a:t>Nacos</a:t>
            </a:r>
            <a:r>
              <a:rPr lang="zh-CN" altLang="en-US" b="0"/>
              <a:t>与</a:t>
            </a:r>
            <a:r>
              <a:rPr lang="en-US" altLang="zh-CN" b="0"/>
              <a:t>Eureka</a:t>
            </a:r>
            <a:r>
              <a:rPr lang="zh-CN" altLang="en-US" b="0"/>
              <a:t>有相同点，也有不同之处，可以从以下几点来描述：</a:t>
            </a:r>
            <a:endParaRPr lang="en-US" altLang="zh-CN" b="0"/>
          </a:p>
          <a:p>
            <a:pPr marL="900000" lvl="1" indent="-285750">
              <a:buFont typeface="Wingdings" panose="05000000000000000000" pitchFamily="2" charset="2"/>
              <a:buChar char="ü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接口方式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都对外暴露了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风格的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接口，用来实现服务注册、发现等功能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ü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实例类型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的实例有永久和临时实例之分；而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只支持临时实例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ü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健康检测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对临时实例采用心跳模式检测，对永久实例采用主动请求来检测；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只支持心跳模式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ü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服务发现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支持定时拉取和订阅推送两种模式；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只支持定时拉取模式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ü"/>
            </a:pPr>
            <a:endParaRPr lang="en-US" altLang="zh-CN" b="0"/>
          </a:p>
          <a:p>
            <a:r>
              <a:rPr lang="zh-CN" altLang="en-US" b="0"/>
              <a:t>有关注册、心跳、服务发现的详细内容请参考课前资料文档：</a:t>
            </a:r>
            <a:endParaRPr lang="en-US" altLang="zh-CN" b="0"/>
          </a:p>
          <a:p>
            <a:endParaRPr lang="en-US" altLang="zh-CN" b="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B329A6C-A84B-46E7-AAFD-014DBB24F7D6}"/>
              </a:ext>
            </a:extLst>
          </p:cNvPr>
          <p:cNvSpPr txBox="1">
            <a:spLocks/>
          </p:cNvSpPr>
          <p:nvPr/>
        </p:nvSpPr>
        <p:spPr>
          <a:xfrm>
            <a:off x="710880" y="889485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</a:rPr>
              <a:t>Nacos</a:t>
            </a:r>
            <a:r>
              <a:rPr lang="zh-CN" altLang="en-US" sz="2000">
                <a:solidFill>
                  <a:srgbClr val="AD2B26"/>
                </a:solidFill>
              </a:rPr>
              <a:t>与</a:t>
            </a:r>
            <a:r>
              <a:rPr lang="en-US" altLang="zh-CN" sz="2000">
                <a:solidFill>
                  <a:srgbClr val="AD2B26"/>
                </a:solidFill>
              </a:rPr>
              <a:t>Eureka</a:t>
            </a:r>
            <a:r>
              <a:rPr lang="zh-CN" altLang="en-US" sz="2000">
                <a:solidFill>
                  <a:srgbClr val="AD2B26"/>
                </a:solidFill>
              </a:rPr>
              <a:t>的区别有哪些？</a:t>
            </a:r>
            <a:endParaRPr lang="en-US" altLang="zh-CN" sz="2000">
              <a:solidFill>
                <a:srgbClr val="AD2B26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C022EE-9E16-4CBC-BBEF-A486A022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233795"/>
            <a:ext cx="1295512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0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394796-6595-42AC-9B4A-E57F1A5F4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332152"/>
            <a:ext cx="5973761" cy="559278"/>
          </a:xfrm>
        </p:spPr>
        <p:txBody>
          <a:bodyPr/>
          <a:lstStyle/>
          <a:p>
            <a:r>
              <a:rPr lang="en-US" altLang="zh-CN" sz="1800">
                <a:solidFill>
                  <a:srgbClr val="49504F"/>
                </a:solidFill>
              </a:rPr>
              <a:t>SpringCloud</a:t>
            </a:r>
            <a:r>
              <a:rPr lang="zh-CN" altLang="en-US" sz="1800">
                <a:solidFill>
                  <a:srgbClr val="49504F"/>
                </a:solidFill>
              </a:rPr>
              <a:t>常见组件有哪些？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5A75196-8AC5-4FC4-A2A8-71914FF50EBC}"/>
              </a:ext>
            </a:extLst>
          </p:cNvPr>
          <p:cNvSpPr txBox="1">
            <a:spLocks/>
          </p:cNvSpPr>
          <p:nvPr/>
        </p:nvSpPr>
        <p:spPr>
          <a:xfrm>
            <a:off x="5019358" y="1891430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的服务注册表结构是怎样的？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FBCBB43-F0E1-46D9-8F25-168CB10FC205}"/>
              </a:ext>
            </a:extLst>
          </p:cNvPr>
          <p:cNvSpPr txBox="1">
            <a:spLocks/>
          </p:cNvSpPr>
          <p:nvPr/>
        </p:nvSpPr>
        <p:spPr>
          <a:xfrm>
            <a:off x="5019358" y="2450708"/>
            <a:ext cx="5973761" cy="559279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如何支撑数十万服务注册压力？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59686C-07DD-482A-8FC0-77E76F78C450}"/>
              </a:ext>
            </a:extLst>
          </p:cNvPr>
          <p:cNvSpPr txBox="1">
            <a:spLocks/>
          </p:cNvSpPr>
          <p:nvPr/>
        </p:nvSpPr>
        <p:spPr>
          <a:xfrm>
            <a:off x="5019358" y="2997382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如何避免并发读写冲突问题？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AB5364E-9F0D-4568-8900-5D557532BF57}"/>
              </a:ext>
            </a:extLst>
          </p:cNvPr>
          <p:cNvSpPr txBox="1">
            <a:spLocks/>
          </p:cNvSpPr>
          <p:nvPr/>
        </p:nvSpPr>
        <p:spPr>
          <a:xfrm>
            <a:off x="5019357" y="3544056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的区别有哪些？</a:t>
            </a:r>
            <a:endParaRPr lang="en-US" altLang="zh-CN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D5F949F0-AA67-44B0-9262-5E4AFAFD0695}"/>
              </a:ext>
            </a:extLst>
          </p:cNvPr>
          <p:cNvSpPr txBox="1">
            <a:spLocks/>
          </p:cNvSpPr>
          <p:nvPr/>
        </p:nvSpPr>
        <p:spPr>
          <a:xfrm>
            <a:off x="5019356" y="4624799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的限流与</a:t>
            </a:r>
            <a:r>
              <a:rPr lang="en-US" altLang="zh-CN"/>
              <a:t>Gateway</a:t>
            </a:r>
            <a:r>
              <a:rPr lang="zh-CN" altLang="en-US"/>
              <a:t>的限流有什么差别？</a:t>
            </a:r>
            <a:endParaRPr lang="en-US" altLang="zh-CN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5ACDA22-AF23-4D54-927F-0C8B450EF9BE}"/>
              </a:ext>
            </a:extLst>
          </p:cNvPr>
          <p:cNvSpPr txBox="1">
            <a:spLocks/>
          </p:cNvSpPr>
          <p:nvPr/>
        </p:nvSpPr>
        <p:spPr>
          <a:xfrm>
            <a:off x="5019356" y="4078125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Sentinel</a:t>
            </a:r>
            <a:r>
              <a:rPr lang="zh-CN" altLang="en-US">
                <a:solidFill>
                  <a:srgbClr val="AD2B26"/>
                </a:solidFill>
              </a:rPr>
              <a:t>的线程隔离与</a:t>
            </a:r>
            <a:r>
              <a:rPr lang="en-US" altLang="zh-CN">
                <a:solidFill>
                  <a:srgbClr val="AD2B26"/>
                </a:solidFill>
              </a:rPr>
              <a:t>Hystix</a:t>
            </a:r>
            <a:r>
              <a:rPr lang="zh-CN" altLang="en-US">
                <a:solidFill>
                  <a:srgbClr val="AD2B26"/>
                </a:solidFill>
              </a:rPr>
              <a:t>的线程隔离有什么差别</a:t>
            </a:r>
            <a:r>
              <a:rPr lang="en-US" altLang="zh-CN">
                <a:solidFill>
                  <a:srgbClr val="AD2B2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634548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0B6696C2-0784-4ED8-9F18-8136BDE4E70A}"/>
              </a:ext>
            </a:extLst>
          </p:cNvPr>
          <p:cNvSpPr txBox="1">
            <a:spLocks/>
          </p:cNvSpPr>
          <p:nvPr/>
        </p:nvSpPr>
        <p:spPr>
          <a:xfrm>
            <a:off x="710880" y="889485"/>
            <a:ext cx="8015109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AD2B26"/>
                </a:solidFill>
              </a:rPr>
              <a:t>Sentinel</a:t>
            </a:r>
            <a:r>
              <a:rPr lang="zh-CN" altLang="en-US" sz="2400">
                <a:solidFill>
                  <a:srgbClr val="AD2B26"/>
                </a:solidFill>
              </a:rPr>
              <a:t>与</a:t>
            </a:r>
            <a:r>
              <a:rPr lang="en-US" altLang="zh-CN" sz="2400">
                <a:solidFill>
                  <a:srgbClr val="AD2B26"/>
                </a:solidFill>
              </a:rPr>
              <a:t>Hystix</a:t>
            </a:r>
            <a:r>
              <a:rPr lang="zh-CN" altLang="en-US" sz="2400">
                <a:solidFill>
                  <a:srgbClr val="AD2B26"/>
                </a:solidFill>
              </a:rPr>
              <a:t>的线程隔离有什么差别</a:t>
            </a:r>
            <a:r>
              <a:rPr lang="en-US" altLang="zh-CN" sz="2400">
                <a:solidFill>
                  <a:srgbClr val="AD2B26"/>
                </a:solidFill>
              </a:rPr>
              <a:t>?</a:t>
            </a:r>
            <a:endParaRPr lang="en-US" altLang="zh-CN" sz="2000">
              <a:solidFill>
                <a:srgbClr val="AD2B26"/>
              </a:solidFill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D61C334-4D24-45EF-867D-F94A2E9BC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线程隔离有两种方式实现：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线程池隔离（</a:t>
            </a:r>
            <a:r>
              <a:rPr lang="en-US" altLang="zh-CN"/>
              <a:t>Hystix</a:t>
            </a:r>
            <a:r>
              <a:rPr lang="zh-CN" altLang="en-US"/>
              <a:t>默认采用）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信号量隔离（</a:t>
            </a:r>
            <a:r>
              <a:rPr lang="en-US" altLang="zh-CN"/>
              <a:t>Sentinel</a:t>
            </a:r>
            <a:r>
              <a:rPr lang="zh-CN" altLang="en-US"/>
              <a:t>默认采用）</a:t>
            </a:r>
            <a:endParaRPr lang="en-US" altLang="zh-CN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1BB6F6D-D17E-47B7-A16A-555A02476941}"/>
              </a:ext>
            </a:extLst>
          </p:cNvPr>
          <p:cNvSpPr/>
          <p:nvPr/>
        </p:nvSpPr>
        <p:spPr>
          <a:xfrm>
            <a:off x="4986561" y="1779229"/>
            <a:ext cx="6267451" cy="873760"/>
          </a:xfrm>
          <a:prstGeom prst="roundRect">
            <a:avLst>
              <a:gd name="adj" fmla="val 969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服务</a:t>
            </a:r>
            <a:r>
              <a:rPr lang="en-US" altLang="zh-CN" sz="1200"/>
              <a:t>I</a:t>
            </a:r>
            <a:endParaRPr lang="zh-CN" altLang="en-US" sz="12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0E063CB-C5E8-4F71-963F-87DBC641D3D1}"/>
              </a:ext>
            </a:extLst>
          </p:cNvPr>
          <p:cNvSpPr/>
          <p:nvPr/>
        </p:nvSpPr>
        <p:spPr>
          <a:xfrm>
            <a:off x="5328831" y="5694680"/>
            <a:ext cx="1076960" cy="7721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服务</a:t>
            </a:r>
            <a:r>
              <a:rPr lang="en-US" altLang="zh-CN" sz="1200">
                <a:solidFill>
                  <a:schemeClr val="bg1"/>
                </a:solidFill>
              </a:rPr>
              <a:t>A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B05301B-E98B-4649-9A8A-992E7875E406}"/>
              </a:ext>
            </a:extLst>
          </p:cNvPr>
          <p:cNvSpPr/>
          <p:nvPr/>
        </p:nvSpPr>
        <p:spPr>
          <a:xfrm>
            <a:off x="7581807" y="5694680"/>
            <a:ext cx="1076960" cy="7721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服务</a:t>
            </a:r>
            <a:r>
              <a:rPr lang="en-US" altLang="zh-CN" sz="1200">
                <a:solidFill>
                  <a:schemeClr val="bg1"/>
                </a:solidFill>
              </a:rPr>
              <a:t>B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5BD5C55-A519-42E8-B32E-1D6C448DF987}"/>
              </a:ext>
            </a:extLst>
          </p:cNvPr>
          <p:cNvSpPr/>
          <p:nvPr/>
        </p:nvSpPr>
        <p:spPr>
          <a:xfrm>
            <a:off x="9765577" y="5694680"/>
            <a:ext cx="1076960" cy="7721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服务</a:t>
            </a:r>
            <a:r>
              <a:rPr lang="en-US" altLang="zh-CN" sz="1200">
                <a:solidFill>
                  <a:schemeClr val="bg1"/>
                </a:solidFill>
              </a:rPr>
              <a:t>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163E510B-BDD8-4B2B-8274-7B2658295D6B}"/>
              </a:ext>
            </a:extLst>
          </p:cNvPr>
          <p:cNvSpPr/>
          <p:nvPr/>
        </p:nvSpPr>
        <p:spPr>
          <a:xfrm>
            <a:off x="6789964" y="1204960"/>
            <a:ext cx="396240" cy="13198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用户请求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88A61C-ACDE-4191-86B9-D9DC0CF8ACA8}"/>
              </a:ext>
            </a:extLst>
          </p:cNvPr>
          <p:cNvSpPr/>
          <p:nvPr/>
        </p:nvSpPr>
        <p:spPr>
          <a:xfrm>
            <a:off x="5116107" y="3281680"/>
            <a:ext cx="1498600" cy="16560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服务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线程池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线程）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1F5494-930F-4C0B-A034-D73EE66497FC}"/>
              </a:ext>
            </a:extLst>
          </p:cNvPr>
          <p:cNvSpPr/>
          <p:nvPr/>
        </p:nvSpPr>
        <p:spPr>
          <a:xfrm>
            <a:off x="5414556" y="3907845"/>
            <a:ext cx="901065" cy="420315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70000">
                <a:srgbClr val="A6A6A6"/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访问服务</a:t>
            </a:r>
            <a:r>
              <a:rPr lang="en-US" altLang="zh-CN" sz="1200"/>
              <a:t>A</a:t>
            </a:r>
            <a:r>
              <a:rPr lang="zh-CN" altLang="en-US" sz="1200"/>
              <a:t>的线程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7149909-0275-48CC-BE82-5E9DF832ED68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5865089" y="2524773"/>
            <a:ext cx="1122995" cy="138307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34A247E-240E-4613-9B1E-431345C61A3C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863503" y="4328160"/>
            <a:ext cx="1586" cy="38747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B893EE-FADA-4373-BD40-CD96E8857B90}"/>
              </a:ext>
            </a:extLst>
          </p:cNvPr>
          <p:cNvSpPr/>
          <p:nvPr/>
        </p:nvSpPr>
        <p:spPr>
          <a:xfrm>
            <a:off x="7375436" y="3281680"/>
            <a:ext cx="1498600" cy="16560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服务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线程池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线程）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C02A0DB-98E3-44C9-A560-502A6B2ABCDE}"/>
              </a:ext>
            </a:extLst>
          </p:cNvPr>
          <p:cNvSpPr/>
          <p:nvPr/>
        </p:nvSpPr>
        <p:spPr>
          <a:xfrm>
            <a:off x="7682613" y="3899562"/>
            <a:ext cx="875348" cy="420315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70000">
                <a:srgbClr val="A6A6A6"/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访问服务</a:t>
            </a:r>
            <a:r>
              <a:rPr lang="en-US" altLang="zh-CN" sz="1200"/>
              <a:t>B</a:t>
            </a:r>
            <a:r>
              <a:rPr lang="zh-CN" altLang="en-US" sz="1200"/>
              <a:t>的线程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15F86F-A429-4981-8C65-192139C24058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88084" y="2524773"/>
            <a:ext cx="1132203" cy="137478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B44F32F5-2CBC-4DA4-840F-15BFB1FBCE39}"/>
              </a:ext>
            </a:extLst>
          </p:cNvPr>
          <p:cNvSpPr/>
          <p:nvPr/>
        </p:nvSpPr>
        <p:spPr>
          <a:xfrm>
            <a:off x="9564915" y="3281680"/>
            <a:ext cx="1498600" cy="16560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信号量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（计数器：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9BF3A2EB-0E5A-4152-91DC-95D2FC119E82}"/>
              </a:ext>
            </a:extLst>
          </p:cNvPr>
          <p:cNvSpPr/>
          <p:nvPr/>
        </p:nvSpPr>
        <p:spPr>
          <a:xfrm>
            <a:off x="10116095" y="1245596"/>
            <a:ext cx="396240" cy="13198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用户请求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53B0D6-D694-4B2E-B400-6409F8E4C887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 flipH="1">
            <a:off x="10304057" y="2565409"/>
            <a:ext cx="10158" cy="212040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26B8902-B4D9-4657-83D7-780809C75ED4}"/>
              </a:ext>
            </a:extLst>
          </p:cNvPr>
          <p:cNvSpPr/>
          <p:nvPr/>
        </p:nvSpPr>
        <p:spPr>
          <a:xfrm>
            <a:off x="5344703" y="4715636"/>
            <a:ext cx="1040132" cy="51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5440" tIns="45720" rIns="55440" bIns="45720" rtlCol="0" anchor="ctr"/>
          <a:lstStyle/>
          <a:p>
            <a:pPr algn="ctr"/>
            <a:r>
              <a:rPr lang="zh-CN" altLang="en-US" sz="1050">
                <a:solidFill>
                  <a:schemeClr val="accent5">
                    <a:lumMod val="50000"/>
                  </a:schemeClr>
                </a:solidFill>
              </a:rPr>
              <a:t>服务</a:t>
            </a:r>
            <a:r>
              <a:rPr lang="en-US" altLang="zh-CN" sz="105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zh-CN" altLang="en-US" sz="1050">
                <a:solidFill>
                  <a:schemeClr val="accent5">
                    <a:lumMod val="50000"/>
                  </a:schemeClr>
                </a:solidFill>
              </a:rPr>
              <a:t>的</a:t>
            </a:r>
            <a:endParaRPr lang="en-US" altLang="zh-CN" sz="105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050">
                <a:solidFill>
                  <a:schemeClr val="accent5">
                    <a:lumMod val="50000"/>
                  </a:schemeClr>
                </a:solidFill>
              </a:rPr>
              <a:t>FeignClient</a:t>
            </a:r>
            <a:endParaRPr lang="zh-CN" altLang="en-US" sz="105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A595971-3FC4-4D1E-99DB-E2EA6769B5EB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5864769" y="5227391"/>
            <a:ext cx="2542" cy="46728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F55A9B6-69FA-4F76-8537-631D8CD7AC81}"/>
              </a:ext>
            </a:extLst>
          </p:cNvPr>
          <p:cNvSpPr/>
          <p:nvPr/>
        </p:nvSpPr>
        <p:spPr>
          <a:xfrm>
            <a:off x="7600221" y="4715635"/>
            <a:ext cx="1040132" cy="51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5440" tIns="45720" rIns="55440" bIns="45720" rtlCol="0" anchor="ctr"/>
          <a:lstStyle/>
          <a:p>
            <a:pPr algn="ctr"/>
            <a:r>
              <a:rPr lang="zh-CN" altLang="en-US" sz="1050">
                <a:solidFill>
                  <a:schemeClr val="accent5">
                    <a:lumMod val="50000"/>
                  </a:schemeClr>
                </a:solidFill>
              </a:rPr>
              <a:t>服务</a:t>
            </a:r>
            <a:r>
              <a:rPr lang="en-US" altLang="zh-CN" sz="105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sz="1050">
                <a:solidFill>
                  <a:schemeClr val="accent5">
                    <a:lumMod val="50000"/>
                  </a:schemeClr>
                </a:solidFill>
              </a:rPr>
              <a:t>的</a:t>
            </a:r>
            <a:endParaRPr lang="en-US" altLang="zh-CN" sz="105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050">
                <a:solidFill>
                  <a:schemeClr val="accent5">
                    <a:lumMod val="50000"/>
                  </a:schemeClr>
                </a:solidFill>
              </a:rPr>
              <a:t>FeignClient</a:t>
            </a:r>
            <a:endParaRPr lang="zh-CN" altLang="en-US" sz="105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7992A5B-BC27-45F1-A17C-64882B7DEF9C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8120287" y="4319877"/>
            <a:ext cx="0" cy="39575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2347E52-B36C-44F1-80BE-06A47180ED30}"/>
              </a:ext>
            </a:extLst>
          </p:cNvPr>
          <p:cNvCxnSpPr>
            <a:cxnSpLocks/>
            <a:stCxn id="27" idx="2"/>
            <a:endCxn id="12" idx="0"/>
          </p:cNvCxnSpPr>
          <p:nvPr/>
        </p:nvCxnSpPr>
        <p:spPr>
          <a:xfrm>
            <a:off x="8120287" y="5227390"/>
            <a:ext cx="0" cy="46729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DA2662E-BD46-49D5-BFC2-9BC6FDB0E787}"/>
              </a:ext>
            </a:extLst>
          </p:cNvPr>
          <p:cNvSpPr/>
          <p:nvPr/>
        </p:nvSpPr>
        <p:spPr>
          <a:xfrm>
            <a:off x="9783991" y="4685812"/>
            <a:ext cx="1040132" cy="51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5440" tIns="45720" rIns="55440" bIns="45720" rtlCol="0" anchor="ctr"/>
          <a:lstStyle/>
          <a:p>
            <a:pPr algn="ctr"/>
            <a:r>
              <a:rPr lang="zh-CN" altLang="en-US" sz="1050">
                <a:solidFill>
                  <a:schemeClr val="accent5">
                    <a:lumMod val="50000"/>
                  </a:schemeClr>
                </a:solidFill>
              </a:rPr>
              <a:t>服务</a:t>
            </a:r>
            <a:r>
              <a:rPr lang="en-US" altLang="zh-CN" sz="105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zh-CN" altLang="en-US" sz="1050">
                <a:solidFill>
                  <a:schemeClr val="accent5">
                    <a:lumMod val="50000"/>
                  </a:schemeClr>
                </a:solidFill>
              </a:rPr>
              <a:t>的</a:t>
            </a:r>
            <a:endParaRPr lang="en-US" altLang="zh-CN" sz="105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050">
                <a:solidFill>
                  <a:schemeClr val="accent5">
                    <a:lumMod val="50000"/>
                  </a:schemeClr>
                </a:solidFill>
              </a:rPr>
              <a:t>FeignClient</a:t>
            </a:r>
            <a:endParaRPr lang="zh-CN" altLang="en-US" sz="105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E92705A-CD17-4968-ABBC-823459BFB42F}"/>
              </a:ext>
            </a:extLst>
          </p:cNvPr>
          <p:cNvCxnSpPr>
            <a:cxnSpLocks/>
            <a:stCxn id="30" idx="2"/>
            <a:endCxn id="13" idx="0"/>
          </p:cNvCxnSpPr>
          <p:nvPr/>
        </p:nvCxnSpPr>
        <p:spPr>
          <a:xfrm>
            <a:off x="10304057" y="5197567"/>
            <a:ext cx="0" cy="49711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863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0B6696C2-0784-4ED8-9F18-8136BDE4E70A}"/>
              </a:ext>
            </a:extLst>
          </p:cNvPr>
          <p:cNvSpPr txBox="1">
            <a:spLocks/>
          </p:cNvSpPr>
          <p:nvPr/>
        </p:nvSpPr>
        <p:spPr>
          <a:xfrm>
            <a:off x="710880" y="889485"/>
            <a:ext cx="8015109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AD2B26"/>
                </a:solidFill>
              </a:rPr>
              <a:t>Sentinel</a:t>
            </a:r>
            <a:r>
              <a:rPr lang="zh-CN" altLang="en-US" sz="2400">
                <a:solidFill>
                  <a:srgbClr val="AD2B26"/>
                </a:solidFill>
              </a:rPr>
              <a:t>与</a:t>
            </a:r>
            <a:r>
              <a:rPr lang="en-US" altLang="zh-CN" sz="2400">
                <a:solidFill>
                  <a:srgbClr val="AD2B26"/>
                </a:solidFill>
              </a:rPr>
              <a:t>Hystix</a:t>
            </a:r>
            <a:r>
              <a:rPr lang="zh-CN" altLang="en-US" sz="2400">
                <a:solidFill>
                  <a:srgbClr val="AD2B26"/>
                </a:solidFill>
              </a:rPr>
              <a:t>的线程隔离有什么差别</a:t>
            </a:r>
            <a:r>
              <a:rPr lang="en-US" altLang="zh-CN" sz="2400">
                <a:solidFill>
                  <a:srgbClr val="AD2B26"/>
                </a:solidFill>
              </a:rPr>
              <a:t>?</a:t>
            </a:r>
            <a:endParaRPr lang="en-US" altLang="zh-CN" sz="2000">
              <a:solidFill>
                <a:srgbClr val="AD2B26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3D9DE5F-A33C-4A36-9DFD-C183CF9D6947}"/>
              </a:ext>
            </a:extLst>
          </p:cNvPr>
          <p:cNvGrpSpPr/>
          <p:nvPr/>
        </p:nvGrpSpPr>
        <p:grpSpPr>
          <a:xfrm>
            <a:off x="-1158241" y="1655781"/>
            <a:ext cx="6742261" cy="3718073"/>
            <a:chOff x="-1158241" y="1655781"/>
            <a:chExt cx="6742261" cy="3718073"/>
          </a:xfrm>
        </p:grpSpPr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946C3CF1-68D2-4569-A48C-804B14ED56A0}"/>
                </a:ext>
              </a:extLst>
            </p:cNvPr>
            <p:cNvSpPr/>
            <p:nvPr/>
          </p:nvSpPr>
          <p:spPr>
            <a:xfrm>
              <a:off x="-1158240" y="1778087"/>
              <a:ext cx="6668122" cy="3514725"/>
            </a:xfrm>
            <a:prstGeom prst="parallelogram">
              <a:avLst/>
            </a:prstGeom>
            <a:gradFill flip="none" rotWithShape="1">
              <a:gsLst>
                <a:gs pos="36000">
                  <a:schemeClr val="bg1">
                    <a:lumMod val="95000"/>
                    <a:alpha val="0"/>
                  </a:schemeClr>
                </a:gs>
                <a:gs pos="100000">
                  <a:srgbClr val="AD2B26">
                    <a:alpha val="22000"/>
                  </a:srgbClr>
                </a:gs>
              </a:gsLst>
              <a:lin ang="1800000" scaled="0"/>
              <a:tileRect/>
            </a:gradFill>
            <a:ln w="19050">
              <a:gradFill flip="none" rotWithShape="1">
                <a:gsLst>
                  <a:gs pos="100000">
                    <a:srgbClr val="AD2B26"/>
                  </a:gs>
                  <a:gs pos="34000">
                    <a:schemeClr val="bg1">
                      <a:alpha val="0"/>
                    </a:schemeClr>
                  </a:gs>
                </a:gsLst>
                <a:lin ang="1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A827F618-0A5F-436E-927C-392A32F1D26F}"/>
                </a:ext>
              </a:extLst>
            </p:cNvPr>
            <p:cNvSpPr/>
            <p:nvPr/>
          </p:nvSpPr>
          <p:spPr>
            <a:xfrm>
              <a:off x="-1158241" y="1859129"/>
              <a:ext cx="6742261" cy="3514725"/>
            </a:xfrm>
            <a:prstGeom prst="parallelogram">
              <a:avLst/>
            </a:prstGeom>
            <a:noFill/>
            <a:ln w="9525">
              <a:gradFill flip="none" rotWithShape="1">
                <a:gsLst>
                  <a:gs pos="100000">
                    <a:srgbClr val="AD2B26">
                      <a:alpha val="51000"/>
                    </a:srgbClr>
                  </a:gs>
                  <a:gs pos="43000">
                    <a:schemeClr val="bg1">
                      <a:alpha val="0"/>
                    </a:schemeClr>
                  </a:gs>
                </a:gsLst>
                <a:lin ang="24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EEF6C344-8EA3-40DE-B4CA-90190BDA8CEA}"/>
                </a:ext>
              </a:extLst>
            </p:cNvPr>
            <p:cNvSpPr/>
            <p:nvPr/>
          </p:nvSpPr>
          <p:spPr>
            <a:xfrm>
              <a:off x="3794760" y="1655781"/>
              <a:ext cx="1597733" cy="366324"/>
            </a:xfrm>
            <a:prstGeom prst="parallelogram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7440" tIns="45720" rIns="37440" bIns="45720" rtlCol="0" anchor="ctr"/>
            <a:lstStyle/>
            <a:p>
              <a:pPr algn="ctr"/>
              <a:r>
                <a:rPr lang="zh-CN" altLang="en-US" i="1"/>
                <a:t>信号量隔离</a:t>
              </a: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C9896214-4BF9-4720-85D8-ED55687883DD}"/>
              </a:ext>
            </a:extLst>
          </p:cNvPr>
          <p:cNvSpPr/>
          <p:nvPr/>
        </p:nvSpPr>
        <p:spPr>
          <a:xfrm>
            <a:off x="1841979" y="5622008"/>
            <a:ext cx="1025611" cy="70669"/>
          </a:xfrm>
          <a:prstGeom prst="parallelogram">
            <a:avLst/>
          </a:prstGeom>
          <a:gradFill>
            <a:gsLst>
              <a:gs pos="100000">
                <a:srgbClr val="AD2B26">
                  <a:alpha val="22000"/>
                </a:srgbClr>
              </a:gs>
              <a:gs pos="20000">
                <a:schemeClr val="bg1">
                  <a:alpha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>
            <a:extLst>
              <a:ext uri="{FF2B5EF4-FFF2-40B4-BE49-F238E27FC236}">
                <a16:creationId xmlns:a16="http://schemas.microsoft.com/office/drawing/2014/main" id="{67673CBA-B907-45F2-B5C2-A06D2A158842}"/>
              </a:ext>
            </a:extLst>
          </p:cNvPr>
          <p:cNvSpPr/>
          <p:nvPr/>
        </p:nvSpPr>
        <p:spPr>
          <a:xfrm>
            <a:off x="2496888" y="5812525"/>
            <a:ext cx="1025611" cy="179896"/>
          </a:xfrm>
          <a:prstGeom prst="parallelogram">
            <a:avLst/>
          </a:prstGeom>
          <a:gradFill>
            <a:gsLst>
              <a:gs pos="100000">
                <a:srgbClr val="AD2B26">
                  <a:alpha val="66000"/>
                </a:srgbClr>
              </a:gs>
              <a:gs pos="0">
                <a:schemeClr val="bg1">
                  <a:alpha val="78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平行四边形 37">
            <a:extLst>
              <a:ext uri="{FF2B5EF4-FFF2-40B4-BE49-F238E27FC236}">
                <a16:creationId xmlns:a16="http://schemas.microsoft.com/office/drawing/2014/main" id="{0F94684C-2DC7-41E1-B17D-7AEDE99AEF5F}"/>
              </a:ext>
            </a:extLst>
          </p:cNvPr>
          <p:cNvSpPr/>
          <p:nvPr/>
        </p:nvSpPr>
        <p:spPr>
          <a:xfrm>
            <a:off x="1558546" y="6112269"/>
            <a:ext cx="1025611" cy="98854"/>
          </a:xfrm>
          <a:prstGeom prst="parallelogram">
            <a:avLst/>
          </a:prstGeom>
          <a:gradFill>
            <a:gsLst>
              <a:gs pos="100000">
                <a:srgbClr val="AD2B26">
                  <a:alpha val="46000"/>
                </a:srgbClr>
              </a:gs>
              <a:gs pos="0">
                <a:schemeClr val="bg1">
                  <a:alpha val="59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BA61E18B-E3A6-4092-BCAD-3751269EDAD3}"/>
              </a:ext>
            </a:extLst>
          </p:cNvPr>
          <p:cNvSpPr/>
          <p:nvPr/>
        </p:nvSpPr>
        <p:spPr>
          <a:xfrm>
            <a:off x="9409776" y="1975733"/>
            <a:ext cx="1025611" cy="70669"/>
          </a:xfrm>
          <a:prstGeom prst="parallelogram">
            <a:avLst/>
          </a:prstGeom>
          <a:gradFill flip="none" rotWithShape="1">
            <a:gsLst>
              <a:gs pos="100000">
                <a:srgbClr val="AD2B26">
                  <a:alpha val="22000"/>
                </a:srgbClr>
              </a:gs>
              <a:gs pos="20000">
                <a:schemeClr val="bg1">
                  <a:alpha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61A44091-5388-482D-A142-1EAA635739F1}"/>
              </a:ext>
            </a:extLst>
          </p:cNvPr>
          <p:cNvSpPr/>
          <p:nvPr/>
        </p:nvSpPr>
        <p:spPr>
          <a:xfrm>
            <a:off x="8699132" y="2162038"/>
            <a:ext cx="1025611" cy="179896"/>
          </a:xfrm>
          <a:prstGeom prst="parallelogram">
            <a:avLst/>
          </a:prstGeom>
          <a:gradFill flip="none" rotWithShape="1">
            <a:gsLst>
              <a:gs pos="100000">
                <a:srgbClr val="AD2B26">
                  <a:alpha val="66000"/>
                </a:srgbClr>
              </a:gs>
              <a:gs pos="0">
                <a:schemeClr val="bg1">
                  <a:alpha val="7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8E3176EB-376D-4326-88BC-E636F9889D84}"/>
              </a:ext>
            </a:extLst>
          </p:cNvPr>
          <p:cNvSpPr/>
          <p:nvPr/>
        </p:nvSpPr>
        <p:spPr>
          <a:xfrm>
            <a:off x="9593841" y="2494952"/>
            <a:ext cx="1025611" cy="98854"/>
          </a:xfrm>
          <a:prstGeom prst="parallelogram">
            <a:avLst/>
          </a:prstGeom>
          <a:gradFill flip="none" rotWithShape="1">
            <a:gsLst>
              <a:gs pos="100000">
                <a:srgbClr val="AD2B26">
                  <a:alpha val="46000"/>
                </a:srgbClr>
              </a:gs>
              <a:gs pos="0">
                <a:schemeClr val="bg1">
                  <a:alpha val="5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D8F7026-AD27-44F8-BC5E-EB278BE78F7F}"/>
              </a:ext>
            </a:extLst>
          </p:cNvPr>
          <p:cNvGrpSpPr/>
          <p:nvPr/>
        </p:nvGrpSpPr>
        <p:grpSpPr>
          <a:xfrm>
            <a:off x="6521072" y="2771255"/>
            <a:ext cx="7457821" cy="3753057"/>
            <a:chOff x="6521072" y="2771255"/>
            <a:chExt cx="7457821" cy="3753057"/>
          </a:xfrm>
        </p:grpSpPr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E59FDF32-0E4A-4F57-A1AE-D92AA9C4F87B}"/>
                </a:ext>
              </a:extLst>
            </p:cNvPr>
            <p:cNvSpPr/>
            <p:nvPr/>
          </p:nvSpPr>
          <p:spPr>
            <a:xfrm>
              <a:off x="6644643" y="2771255"/>
              <a:ext cx="7334250" cy="3514725"/>
            </a:xfrm>
            <a:prstGeom prst="parallelogram">
              <a:avLst/>
            </a:prstGeom>
            <a:gradFill flip="none" rotWithShape="1">
              <a:gsLst>
                <a:gs pos="36000">
                  <a:schemeClr val="bg1">
                    <a:lumMod val="95000"/>
                    <a:alpha val="0"/>
                  </a:schemeClr>
                </a:gs>
                <a:gs pos="100000">
                  <a:srgbClr val="AD2B26">
                    <a:alpha val="22000"/>
                  </a:srgbClr>
                </a:gs>
              </a:gsLst>
              <a:lin ang="10800000" scaled="1"/>
              <a:tileRect/>
            </a:gradFill>
            <a:ln w="19050">
              <a:gradFill flip="none" rotWithShape="1">
                <a:gsLst>
                  <a:gs pos="100000">
                    <a:srgbClr val="AD2B26"/>
                  </a:gs>
                  <a:gs pos="34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7E7EF3F3-0C4C-4AB4-ADFF-426749CB1516}"/>
                </a:ext>
              </a:extLst>
            </p:cNvPr>
            <p:cNvSpPr/>
            <p:nvPr/>
          </p:nvSpPr>
          <p:spPr>
            <a:xfrm>
              <a:off x="6521072" y="2852297"/>
              <a:ext cx="7334250" cy="3514725"/>
            </a:xfrm>
            <a:prstGeom prst="parallelogram">
              <a:avLst/>
            </a:prstGeom>
            <a:noFill/>
            <a:ln w="9525">
              <a:gradFill flip="none" rotWithShape="1">
                <a:gsLst>
                  <a:gs pos="100000">
                    <a:srgbClr val="AD2B26">
                      <a:alpha val="51000"/>
                    </a:srgbClr>
                  </a:gs>
                  <a:gs pos="43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1156F146-5EDE-4868-972E-CD7E31328B94}"/>
                </a:ext>
              </a:extLst>
            </p:cNvPr>
            <p:cNvSpPr/>
            <p:nvPr/>
          </p:nvSpPr>
          <p:spPr>
            <a:xfrm>
              <a:off x="6819698" y="6161856"/>
              <a:ext cx="1577542" cy="362456"/>
            </a:xfrm>
            <a:prstGeom prst="parallelogram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7440" tIns="45720" rIns="37440" bIns="45720" rtlCol="0" anchor="ctr"/>
            <a:lstStyle/>
            <a:p>
              <a:pPr algn="ctr"/>
              <a:r>
                <a:rPr lang="zh-CN" altLang="en-US" i="1"/>
                <a:t>线程池隔离</a:t>
              </a: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671F7F7C-CCBA-450B-B37F-84FA21E58263}"/>
              </a:ext>
            </a:extLst>
          </p:cNvPr>
          <p:cNvSpPr txBox="1"/>
          <p:nvPr/>
        </p:nvSpPr>
        <p:spPr>
          <a:xfrm>
            <a:off x="997133" y="2340915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优点</a:t>
            </a:r>
            <a:endParaRPr lang="en-US" altLang="zh-CN" b="1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1733198-CA12-439B-B559-8850584FAD6F}"/>
              </a:ext>
            </a:extLst>
          </p:cNvPr>
          <p:cNvSpPr txBox="1"/>
          <p:nvPr/>
        </p:nvSpPr>
        <p:spPr>
          <a:xfrm>
            <a:off x="997133" y="2706040"/>
            <a:ext cx="383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轻量级，无额外开销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0196D22-AA8F-48D9-8B53-958457B4DFE9}"/>
              </a:ext>
            </a:extLst>
          </p:cNvPr>
          <p:cNvSpPr txBox="1"/>
          <p:nvPr/>
        </p:nvSpPr>
        <p:spPr>
          <a:xfrm>
            <a:off x="844735" y="3103359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缺点</a:t>
            </a:r>
            <a:endParaRPr lang="en-US" altLang="zh-CN" b="1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F4CCE0D-860F-4725-A5A9-62EC64E2110D}"/>
              </a:ext>
            </a:extLst>
          </p:cNvPr>
          <p:cNvSpPr txBox="1"/>
          <p:nvPr/>
        </p:nvSpPr>
        <p:spPr>
          <a:xfrm>
            <a:off x="727550" y="3458378"/>
            <a:ext cx="383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不支持主动超时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</a:rPr>
              <a:t>不支持异步调用 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5EF0BF1-8A1F-43F3-B87E-21BAE9993B78}"/>
              </a:ext>
            </a:extLst>
          </p:cNvPr>
          <p:cNvSpPr txBox="1"/>
          <p:nvPr/>
        </p:nvSpPr>
        <p:spPr>
          <a:xfrm>
            <a:off x="610292" y="4046479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场景</a:t>
            </a:r>
            <a:endParaRPr lang="en-US" altLang="zh-CN" b="1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BC575F-0642-4498-827B-96CF772598C5}"/>
              </a:ext>
            </a:extLst>
          </p:cNvPr>
          <p:cNvSpPr txBox="1"/>
          <p:nvPr/>
        </p:nvSpPr>
        <p:spPr>
          <a:xfrm>
            <a:off x="493107" y="4401498"/>
            <a:ext cx="383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</a:rPr>
              <a:t>高频调用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高扇出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65AABE3-8F54-4498-867D-529B54C88ED0}"/>
              </a:ext>
            </a:extLst>
          </p:cNvPr>
          <p:cNvSpPr txBox="1"/>
          <p:nvPr/>
        </p:nvSpPr>
        <p:spPr>
          <a:xfrm>
            <a:off x="7735649" y="3271081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优点</a:t>
            </a:r>
            <a:endParaRPr lang="en-US" altLang="zh-CN" b="1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7447772-A375-46AC-8C41-114D146F942B}"/>
              </a:ext>
            </a:extLst>
          </p:cNvPr>
          <p:cNvSpPr txBox="1"/>
          <p:nvPr/>
        </p:nvSpPr>
        <p:spPr>
          <a:xfrm>
            <a:off x="7674689" y="3636206"/>
            <a:ext cx="383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支持主动超时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</a:rPr>
              <a:t>支持异步调用 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ACCAA92-1CF1-49EE-B07C-9B5532206AAC}"/>
              </a:ext>
            </a:extLst>
          </p:cNvPr>
          <p:cNvSpPr txBox="1"/>
          <p:nvPr/>
        </p:nvSpPr>
        <p:spPr>
          <a:xfrm>
            <a:off x="7522291" y="4231645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缺点</a:t>
            </a:r>
            <a:endParaRPr lang="en-US" altLang="zh-CN" b="1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9FE1EFE-1F95-49F3-B2F5-0485BA8770C2}"/>
              </a:ext>
            </a:extLst>
          </p:cNvPr>
          <p:cNvSpPr txBox="1"/>
          <p:nvPr/>
        </p:nvSpPr>
        <p:spPr>
          <a:xfrm>
            <a:off x="7405106" y="4586664"/>
            <a:ext cx="383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线程的额外开销比较大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A9DCDF4-3CBD-4928-99A0-E3C1C7EA2A39}"/>
              </a:ext>
            </a:extLst>
          </p:cNvPr>
          <p:cNvSpPr txBox="1"/>
          <p:nvPr/>
        </p:nvSpPr>
        <p:spPr>
          <a:xfrm>
            <a:off x="7303088" y="4976645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场景</a:t>
            </a:r>
            <a:endParaRPr lang="en-US" altLang="zh-CN" b="1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30A22B3-E2FE-4758-BBB0-D4CB5F3DE447}"/>
              </a:ext>
            </a:extLst>
          </p:cNvPr>
          <p:cNvSpPr txBox="1"/>
          <p:nvPr/>
        </p:nvSpPr>
        <p:spPr>
          <a:xfrm>
            <a:off x="7201143" y="5331664"/>
            <a:ext cx="383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</a:rPr>
              <a:t>低</a:t>
            </a: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扇出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6294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473544C-2D8F-47B1-8F6E-E604D2213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3108746"/>
          </a:xfrm>
        </p:spPr>
        <p:txBody>
          <a:bodyPr/>
          <a:lstStyle/>
          <a:p>
            <a:r>
              <a:rPr lang="zh-CN" altLang="en-US" b="1"/>
              <a:t>问题说明</a:t>
            </a:r>
            <a:r>
              <a:rPr lang="zh-CN" altLang="en-US"/>
              <a:t>：</a:t>
            </a:r>
            <a:r>
              <a:rPr lang="zh-CN" altLang="en-US" b="0"/>
              <a:t>考察对</a:t>
            </a:r>
            <a:r>
              <a:rPr lang="zh-CN" altLang="en-US"/>
              <a:t>线程隔离方案的掌握情况</a:t>
            </a:r>
            <a:endParaRPr lang="en-US" altLang="zh-CN" b="0"/>
          </a:p>
          <a:p>
            <a:r>
              <a:rPr lang="zh-CN" altLang="en-US" b="1"/>
              <a:t>难易程度</a:t>
            </a:r>
            <a:r>
              <a:rPr lang="zh-CN" altLang="en-US"/>
              <a:t>：一般</a:t>
            </a:r>
            <a:endParaRPr lang="en-US" altLang="zh-CN"/>
          </a:p>
          <a:p>
            <a:r>
              <a:rPr lang="zh-CN" altLang="en-US" b="1"/>
              <a:t>参考话术</a:t>
            </a:r>
            <a:r>
              <a:rPr lang="zh-CN" altLang="en-US"/>
              <a:t>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Hystix</a:t>
            </a:r>
            <a:r>
              <a:rPr lang="zh-CN" altLang="en-US"/>
              <a:t>默认是基于线程池实现的线程隔离，每一个被隔离的业务都要创建一个独立的线程池，线程过多会带来额外的</a:t>
            </a:r>
            <a:r>
              <a:rPr lang="en-US" altLang="zh-CN"/>
              <a:t>CPU</a:t>
            </a:r>
            <a:r>
              <a:rPr lang="zh-CN" altLang="en-US"/>
              <a:t>开销，性能一般，但是隔离性更强。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Sentinel</a:t>
            </a:r>
            <a:r>
              <a:rPr lang="zh-CN" altLang="en-US"/>
              <a:t>是基于信号量（计数器）实现的线程隔离，不用创建线程池，性能较好，但是隔离性一般。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0B6696C2-0784-4ED8-9F18-8136BDE4E70A}"/>
              </a:ext>
            </a:extLst>
          </p:cNvPr>
          <p:cNvSpPr txBox="1">
            <a:spLocks/>
          </p:cNvSpPr>
          <p:nvPr/>
        </p:nvSpPr>
        <p:spPr>
          <a:xfrm>
            <a:off x="710880" y="889485"/>
            <a:ext cx="8015109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AD2B26"/>
                </a:solidFill>
              </a:rPr>
              <a:t>Sentinel</a:t>
            </a:r>
            <a:r>
              <a:rPr lang="zh-CN" altLang="en-US" sz="2400">
                <a:solidFill>
                  <a:srgbClr val="AD2B26"/>
                </a:solidFill>
              </a:rPr>
              <a:t>的线程隔离与</a:t>
            </a:r>
            <a:r>
              <a:rPr lang="en-US" altLang="zh-CN" sz="2400">
                <a:solidFill>
                  <a:srgbClr val="AD2B26"/>
                </a:solidFill>
              </a:rPr>
              <a:t>Hystix</a:t>
            </a:r>
            <a:r>
              <a:rPr lang="zh-CN" altLang="en-US" sz="2400">
                <a:solidFill>
                  <a:srgbClr val="AD2B26"/>
                </a:solidFill>
              </a:rPr>
              <a:t>的线程隔离有什么差别</a:t>
            </a:r>
            <a:r>
              <a:rPr lang="en-US" altLang="zh-CN" sz="2400">
                <a:solidFill>
                  <a:srgbClr val="AD2B26"/>
                </a:solidFill>
              </a:rPr>
              <a:t>?</a:t>
            </a:r>
            <a:endParaRPr lang="en-US" altLang="zh-CN" sz="200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54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394796-6595-42AC-9B4A-E57F1A5F4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332152"/>
            <a:ext cx="5973761" cy="559278"/>
          </a:xfrm>
        </p:spPr>
        <p:txBody>
          <a:bodyPr/>
          <a:lstStyle/>
          <a:p>
            <a:r>
              <a:rPr lang="en-US" altLang="zh-CN" sz="1800">
                <a:solidFill>
                  <a:srgbClr val="49504F"/>
                </a:solidFill>
              </a:rPr>
              <a:t>SpringCloud</a:t>
            </a:r>
            <a:r>
              <a:rPr lang="zh-CN" altLang="en-US" sz="1800">
                <a:solidFill>
                  <a:srgbClr val="49504F"/>
                </a:solidFill>
              </a:rPr>
              <a:t>常见组件有哪些？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5A75196-8AC5-4FC4-A2A8-71914FF50EBC}"/>
              </a:ext>
            </a:extLst>
          </p:cNvPr>
          <p:cNvSpPr txBox="1">
            <a:spLocks/>
          </p:cNvSpPr>
          <p:nvPr/>
        </p:nvSpPr>
        <p:spPr>
          <a:xfrm>
            <a:off x="5019358" y="1891430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的服务注册表结构是怎样的？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FBCBB43-F0E1-46D9-8F25-168CB10FC205}"/>
              </a:ext>
            </a:extLst>
          </p:cNvPr>
          <p:cNvSpPr txBox="1">
            <a:spLocks/>
          </p:cNvSpPr>
          <p:nvPr/>
        </p:nvSpPr>
        <p:spPr>
          <a:xfrm>
            <a:off x="5019358" y="2450708"/>
            <a:ext cx="5973761" cy="559279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如何支撑数十万服务注册压力？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59686C-07DD-482A-8FC0-77E76F78C450}"/>
              </a:ext>
            </a:extLst>
          </p:cNvPr>
          <p:cNvSpPr txBox="1">
            <a:spLocks/>
          </p:cNvSpPr>
          <p:nvPr/>
        </p:nvSpPr>
        <p:spPr>
          <a:xfrm>
            <a:off x="5019358" y="2997382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如何避免并发读写冲突问题？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AB5364E-9F0D-4568-8900-5D557532BF57}"/>
              </a:ext>
            </a:extLst>
          </p:cNvPr>
          <p:cNvSpPr txBox="1">
            <a:spLocks/>
          </p:cNvSpPr>
          <p:nvPr/>
        </p:nvSpPr>
        <p:spPr>
          <a:xfrm>
            <a:off x="5019357" y="3544056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的区别有哪些？</a:t>
            </a:r>
            <a:endParaRPr lang="en-US" altLang="zh-CN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D5F949F0-AA67-44B0-9262-5E4AFAFD0695}"/>
              </a:ext>
            </a:extLst>
          </p:cNvPr>
          <p:cNvSpPr txBox="1">
            <a:spLocks/>
          </p:cNvSpPr>
          <p:nvPr/>
        </p:nvSpPr>
        <p:spPr>
          <a:xfrm>
            <a:off x="5019355" y="4612194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Sentinel</a:t>
            </a:r>
            <a:r>
              <a:rPr lang="zh-CN" altLang="en-US">
                <a:solidFill>
                  <a:srgbClr val="AD2B26"/>
                </a:solidFill>
              </a:rPr>
              <a:t>的限流与</a:t>
            </a:r>
            <a:r>
              <a:rPr lang="en-US" altLang="zh-CN">
                <a:solidFill>
                  <a:srgbClr val="AD2B26"/>
                </a:solidFill>
              </a:rPr>
              <a:t>Gateway</a:t>
            </a:r>
            <a:r>
              <a:rPr lang="zh-CN" altLang="en-US">
                <a:solidFill>
                  <a:srgbClr val="AD2B26"/>
                </a:solidFill>
              </a:rPr>
              <a:t>的限流有什么差别？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5ACDA22-AF23-4D54-927F-0C8B450EF9BE}"/>
              </a:ext>
            </a:extLst>
          </p:cNvPr>
          <p:cNvSpPr txBox="1">
            <a:spLocks/>
          </p:cNvSpPr>
          <p:nvPr/>
        </p:nvSpPr>
        <p:spPr>
          <a:xfrm>
            <a:off x="5019356" y="4078125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的线程隔离与</a:t>
            </a:r>
            <a:r>
              <a:rPr lang="en-US" altLang="zh-CN"/>
              <a:t>Hystix</a:t>
            </a:r>
            <a:r>
              <a:rPr lang="zh-CN" altLang="en-US"/>
              <a:t>的线程隔离有什么差别</a:t>
            </a:r>
            <a:r>
              <a:rPr lang="en-US" altLang="zh-CN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36786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b="1">
                <a:latin typeface="+mn-lt"/>
              </a:rPr>
              <a:t>限流</a:t>
            </a:r>
            <a:r>
              <a:rPr kumimoji="1" lang="zh-CN" altLang="en-US">
                <a:latin typeface="+mn-lt"/>
              </a:rPr>
              <a:t>：对应用服务器的请求做限制，避免因过多请求而导致服务器过载甚至宕机。</a:t>
            </a:r>
            <a:endParaRPr kumimoji="1" lang="en-US" altLang="zh-CN">
              <a:latin typeface="+mn-lt"/>
            </a:endParaRPr>
          </a:p>
          <a:p>
            <a:pPr marL="0" indent="0">
              <a:buNone/>
            </a:pPr>
            <a:r>
              <a:rPr kumimoji="1" lang="zh-CN" altLang="en-US">
                <a:latin typeface="+mn-lt"/>
              </a:rPr>
              <a:t>限流算法常见的包括两种：</a:t>
            </a:r>
            <a:endParaRPr kumimoji="1" lang="en-US" altLang="zh-CN">
              <a:latin typeface="+mn-lt"/>
            </a:endParaRPr>
          </a:p>
          <a:p>
            <a:r>
              <a:rPr kumimoji="1" lang="zh-CN" altLang="en-US">
                <a:latin typeface="+mn-lt"/>
              </a:rPr>
              <a:t>计数器算法，又包括窗口计数器算法、滑动窗口计数器算法</a:t>
            </a:r>
            <a:endParaRPr kumimoji="1" lang="en-US" altLang="zh-CN">
              <a:latin typeface="+mn-lt"/>
            </a:endParaRPr>
          </a:p>
          <a:p>
            <a:r>
              <a:rPr kumimoji="1" lang="zh-CN" altLang="en-US">
                <a:solidFill>
                  <a:srgbClr val="333333"/>
                </a:solidFill>
                <a:latin typeface="+mn-lt"/>
              </a:rPr>
              <a:t>令牌桶算法（</a:t>
            </a:r>
            <a:r>
              <a:rPr kumimoji="1" lang="en-US" altLang="zh-CN">
                <a:solidFill>
                  <a:srgbClr val="333333"/>
                </a:solidFill>
                <a:latin typeface="+mn-lt"/>
              </a:rPr>
              <a:t>Token Bucket</a:t>
            </a:r>
            <a:r>
              <a:rPr kumimoji="1" lang="zh-CN" altLang="en-US">
                <a:solidFill>
                  <a:srgbClr val="333333"/>
                </a:solidFill>
                <a:latin typeface="+mn-lt"/>
              </a:rPr>
              <a:t>）</a:t>
            </a:r>
            <a:endParaRPr kumimoji="1" lang="en-US" altLang="zh-CN">
              <a:latin typeface="+mn-lt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+mn-lt"/>
              </a:rPr>
              <a:t>漏桶算法</a:t>
            </a:r>
            <a:r>
              <a:rPr lang="en-US" altLang="zh-CN" b="0" i="0">
                <a:solidFill>
                  <a:srgbClr val="333333"/>
                </a:solidFill>
                <a:effectLst/>
                <a:latin typeface="+mn-lt"/>
              </a:rPr>
              <a:t>(Leaky Bucket)</a:t>
            </a:r>
            <a:endParaRPr kumimoji="1" lang="en-US" altLang="zh-CN" b="0" i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F9055B21-3ACD-460B-9E95-FECD821A1F23}"/>
              </a:ext>
            </a:extLst>
          </p:cNvPr>
          <p:cNvSpPr txBox="1">
            <a:spLocks/>
          </p:cNvSpPr>
          <p:nvPr/>
        </p:nvSpPr>
        <p:spPr>
          <a:xfrm>
            <a:off x="710880" y="889485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</a:rPr>
              <a:t>Sentinel</a:t>
            </a:r>
            <a:r>
              <a:rPr lang="zh-CN" altLang="en-US" sz="2000">
                <a:solidFill>
                  <a:srgbClr val="AD2B26"/>
                </a:solidFill>
              </a:rPr>
              <a:t>的限流与</a:t>
            </a:r>
            <a:r>
              <a:rPr lang="en-US" altLang="zh-CN" sz="2000">
                <a:solidFill>
                  <a:srgbClr val="AD2B26"/>
                </a:solidFill>
              </a:rPr>
              <a:t>Gateway</a:t>
            </a:r>
            <a:r>
              <a:rPr lang="zh-CN" altLang="en-US" sz="2000">
                <a:solidFill>
                  <a:srgbClr val="AD2B26"/>
                </a:solidFill>
              </a:rPr>
              <a:t>的限流有什么差别？</a:t>
            </a:r>
            <a:endParaRPr lang="en-US" altLang="zh-CN" sz="200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98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394796-6595-42AC-9B4A-E57F1A5F4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332152"/>
            <a:ext cx="5973761" cy="559278"/>
          </a:xfrm>
        </p:spPr>
        <p:txBody>
          <a:bodyPr/>
          <a:lstStyle/>
          <a:p>
            <a:r>
              <a:rPr lang="en-US" altLang="zh-CN" sz="1800">
                <a:solidFill>
                  <a:srgbClr val="AD2B26"/>
                </a:solidFill>
              </a:rPr>
              <a:t>SpringCloud</a:t>
            </a:r>
            <a:r>
              <a:rPr lang="zh-CN" altLang="en-US" sz="1800">
                <a:solidFill>
                  <a:srgbClr val="AD2B26"/>
                </a:solidFill>
              </a:rPr>
              <a:t>常见组件有哪些？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5A75196-8AC5-4FC4-A2A8-71914FF50EBC}"/>
              </a:ext>
            </a:extLst>
          </p:cNvPr>
          <p:cNvSpPr txBox="1">
            <a:spLocks/>
          </p:cNvSpPr>
          <p:nvPr/>
        </p:nvSpPr>
        <p:spPr>
          <a:xfrm>
            <a:off x="5019358" y="1891430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的服务注册表结构是怎样的？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FBCBB43-F0E1-46D9-8F25-168CB10FC205}"/>
              </a:ext>
            </a:extLst>
          </p:cNvPr>
          <p:cNvSpPr txBox="1">
            <a:spLocks/>
          </p:cNvSpPr>
          <p:nvPr/>
        </p:nvSpPr>
        <p:spPr>
          <a:xfrm>
            <a:off x="5019358" y="2450708"/>
            <a:ext cx="5973761" cy="559279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如何支撑数十万服务注册压力？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59686C-07DD-482A-8FC0-77E76F78C450}"/>
              </a:ext>
            </a:extLst>
          </p:cNvPr>
          <p:cNvSpPr txBox="1">
            <a:spLocks/>
          </p:cNvSpPr>
          <p:nvPr/>
        </p:nvSpPr>
        <p:spPr>
          <a:xfrm>
            <a:off x="5019358" y="2997382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如何避免并发读写冲突问题？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AB5364E-9F0D-4568-8900-5D557532BF57}"/>
              </a:ext>
            </a:extLst>
          </p:cNvPr>
          <p:cNvSpPr txBox="1">
            <a:spLocks/>
          </p:cNvSpPr>
          <p:nvPr/>
        </p:nvSpPr>
        <p:spPr>
          <a:xfrm>
            <a:off x="5019357" y="3544056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的区别有哪些？</a:t>
            </a:r>
            <a:endParaRPr lang="en-US" altLang="zh-CN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D5F949F0-AA67-44B0-9262-5E4AFAFD0695}"/>
              </a:ext>
            </a:extLst>
          </p:cNvPr>
          <p:cNvSpPr txBox="1">
            <a:spLocks/>
          </p:cNvSpPr>
          <p:nvPr/>
        </p:nvSpPr>
        <p:spPr>
          <a:xfrm>
            <a:off x="5019357" y="4103334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的限流与</a:t>
            </a:r>
            <a:r>
              <a:rPr lang="en-US" altLang="zh-CN"/>
              <a:t>Gateway</a:t>
            </a:r>
            <a:r>
              <a:rPr lang="zh-CN" altLang="en-US"/>
              <a:t>的限流有什么差别？</a:t>
            </a:r>
            <a:endParaRPr lang="en-US" altLang="zh-CN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5ACDA22-AF23-4D54-927F-0C8B450EF9BE}"/>
              </a:ext>
            </a:extLst>
          </p:cNvPr>
          <p:cNvSpPr txBox="1">
            <a:spLocks/>
          </p:cNvSpPr>
          <p:nvPr/>
        </p:nvSpPr>
        <p:spPr>
          <a:xfrm>
            <a:off x="5019357" y="4637403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的线程隔离与</a:t>
            </a:r>
            <a:r>
              <a:rPr lang="en-US" altLang="zh-CN"/>
              <a:t>Hystix</a:t>
            </a:r>
            <a:r>
              <a:rPr lang="zh-CN" altLang="en-US"/>
              <a:t>的线程隔离有什么差别</a:t>
            </a:r>
            <a:r>
              <a:rPr lang="en-US" altLang="zh-CN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942444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6A180D-D33D-4F24-998E-B5ECD575E6B1}"/>
              </a:ext>
            </a:extLst>
          </p:cNvPr>
          <p:cNvSpPr/>
          <p:nvPr/>
        </p:nvSpPr>
        <p:spPr>
          <a:xfrm>
            <a:off x="805284" y="3470439"/>
            <a:ext cx="1247769" cy="2422360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806ED53-A094-49B0-847F-4D4A5A7A8EA0}"/>
              </a:ext>
            </a:extLst>
          </p:cNvPr>
          <p:cNvSpPr/>
          <p:nvPr/>
        </p:nvSpPr>
        <p:spPr>
          <a:xfrm>
            <a:off x="2127985" y="3470439"/>
            <a:ext cx="1236320" cy="2422360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93C2715-4E23-4F13-AE2F-AA1B28123DDB}"/>
              </a:ext>
            </a:extLst>
          </p:cNvPr>
          <p:cNvSpPr/>
          <p:nvPr/>
        </p:nvSpPr>
        <p:spPr>
          <a:xfrm>
            <a:off x="3439237" y="3470439"/>
            <a:ext cx="1236320" cy="2422360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C7A9601-F74E-492E-96B6-7A1768FB39AC}"/>
              </a:ext>
            </a:extLst>
          </p:cNvPr>
          <p:cNvSpPr/>
          <p:nvPr/>
        </p:nvSpPr>
        <p:spPr>
          <a:xfrm>
            <a:off x="4750489" y="3470439"/>
            <a:ext cx="1236320" cy="2422360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4D23AB73-198E-4FEB-8707-B5445D0FF9B0}"/>
              </a:ext>
            </a:extLst>
          </p:cNvPr>
          <p:cNvSpPr/>
          <p:nvPr/>
        </p:nvSpPr>
        <p:spPr>
          <a:xfrm>
            <a:off x="6061741" y="3470439"/>
            <a:ext cx="1236320" cy="2422360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12BC99E-1FD0-45A4-940B-FE02331A69D1}"/>
              </a:ext>
            </a:extLst>
          </p:cNvPr>
          <p:cNvSpPr/>
          <p:nvPr/>
        </p:nvSpPr>
        <p:spPr>
          <a:xfrm>
            <a:off x="7372993" y="3470439"/>
            <a:ext cx="1236320" cy="2422360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29C6242-1F6B-453D-AE44-A16C82CC7584}"/>
              </a:ext>
            </a:extLst>
          </p:cNvPr>
          <p:cNvSpPr/>
          <p:nvPr/>
        </p:nvSpPr>
        <p:spPr>
          <a:xfrm>
            <a:off x="8684245" y="3470439"/>
            <a:ext cx="1236320" cy="2422360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FE2273D7-880E-4AD9-A1F7-B9A6C37A9E28}"/>
              </a:ext>
            </a:extLst>
          </p:cNvPr>
          <p:cNvSpPr/>
          <p:nvPr/>
        </p:nvSpPr>
        <p:spPr>
          <a:xfrm>
            <a:off x="9995494" y="3470439"/>
            <a:ext cx="1236320" cy="2422360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C460CF16-0101-4B2F-984F-6EA4AB5D4893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754326" y="4462363"/>
            <a:ext cx="1044014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l" latinLnBrk="1">
              <a:buNone/>
            </a:pPr>
            <a:r>
              <a:rPr lang="zh-CN" altLang="en-US" b="0" i="0">
                <a:solidFill>
                  <a:srgbClr val="303030"/>
                </a:solidFill>
                <a:effectLst/>
                <a:latin typeface="+mn-lt"/>
                <a:ea typeface="+mn-ea"/>
              </a:rPr>
              <a:t>固定窗口计数器算法概念如下：</a:t>
            </a:r>
          </a:p>
          <a:p>
            <a:pPr algn="l" latinLnBrk="1"/>
            <a:r>
              <a:rPr lang="zh-CN" altLang="en-US" b="0" i="0">
                <a:solidFill>
                  <a:srgbClr val="303030"/>
                </a:solidFill>
                <a:effectLst/>
                <a:latin typeface="+mn-lt"/>
                <a:ea typeface="+mn-ea"/>
              </a:rPr>
              <a:t>将时间划分为多个窗口，窗口时间跨度称为</a:t>
            </a:r>
            <a:r>
              <a:rPr lang="en-US" altLang="zh-CN" b="0" i="0">
                <a:solidFill>
                  <a:srgbClr val="303030"/>
                </a:solidFill>
                <a:effectLst/>
                <a:latin typeface="+mn-lt"/>
                <a:ea typeface="+mn-ea"/>
              </a:rPr>
              <a:t>Interval</a:t>
            </a:r>
            <a:r>
              <a:rPr lang="zh-CN" altLang="en-US" b="0" i="0">
                <a:solidFill>
                  <a:srgbClr val="303030"/>
                </a:solidFill>
                <a:effectLst/>
                <a:latin typeface="+mn-lt"/>
                <a:ea typeface="+mn-ea"/>
              </a:rPr>
              <a:t>，本例中为</a:t>
            </a:r>
            <a:r>
              <a:rPr lang="en-US" altLang="zh-CN" b="0" i="0">
                <a:solidFill>
                  <a:srgbClr val="303030"/>
                </a:solidFill>
                <a:effectLst/>
                <a:latin typeface="+mn-lt"/>
                <a:ea typeface="+mn-ea"/>
              </a:rPr>
              <a:t>1000ms</a:t>
            </a:r>
            <a:r>
              <a:rPr lang="zh-CN" altLang="en-US" b="0" i="0">
                <a:solidFill>
                  <a:srgbClr val="303030"/>
                </a:solidFill>
                <a:effectLst/>
                <a:latin typeface="+mn-lt"/>
                <a:ea typeface="+mn-ea"/>
              </a:rPr>
              <a:t>；</a:t>
            </a:r>
          </a:p>
          <a:p>
            <a:pPr latinLnBrk="1"/>
            <a:r>
              <a:rPr lang="zh-CN" altLang="en-US">
                <a:solidFill>
                  <a:srgbClr val="303030"/>
                </a:solidFill>
                <a:latin typeface="+mn-lt"/>
                <a:ea typeface="+mn-ea"/>
              </a:rPr>
              <a:t>每个窗口维护一个计数器，每有一次请求就将计数器加一，限流就是设置计数器阈值，本例为</a:t>
            </a:r>
            <a:r>
              <a:rPr lang="en-US" altLang="zh-CN">
                <a:solidFill>
                  <a:srgbClr val="303030"/>
                </a:solidFill>
                <a:latin typeface="+mn-lt"/>
                <a:ea typeface="+mn-ea"/>
              </a:rPr>
              <a:t>3</a:t>
            </a:r>
          </a:p>
          <a:p>
            <a:pPr latinLnBrk="1"/>
            <a:r>
              <a:rPr lang="zh-CN" altLang="en-US" b="0" i="0">
                <a:solidFill>
                  <a:srgbClr val="303030"/>
                </a:solidFill>
                <a:effectLst/>
                <a:latin typeface="+mn-lt"/>
                <a:ea typeface="+mn-ea"/>
              </a:rPr>
              <a:t>如果计数器超过了限流阈值，则超出阈值的请求都被丢弃。</a:t>
            </a:r>
            <a:endParaRPr kumimoji="1" lang="en-US" altLang="zh-CN">
              <a:latin typeface="+mn-lt"/>
              <a:ea typeface="+mn-ea"/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FF32A6CD-800C-4320-A08C-C45C0C78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固定窗口计数器算法</a:t>
            </a:r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CA8F4319-A3B6-42B7-AB69-84C0E02059BC}"/>
              </a:ext>
            </a:extLst>
          </p:cNvPr>
          <p:cNvGrpSpPr/>
          <p:nvPr/>
        </p:nvGrpSpPr>
        <p:grpSpPr>
          <a:xfrm>
            <a:off x="314319" y="3251199"/>
            <a:ext cx="440007" cy="2782677"/>
            <a:chOff x="314319" y="3121891"/>
            <a:chExt cx="440007" cy="2782677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B3EFE81-5C41-49BA-91D1-9AD079A89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880" y="3121891"/>
              <a:ext cx="0" cy="2660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2425221-A503-4F82-BF21-F84DF049E5BD}"/>
                </a:ext>
              </a:extLst>
            </p:cNvPr>
            <p:cNvSpPr txBox="1"/>
            <p:nvPr/>
          </p:nvSpPr>
          <p:spPr>
            <a:xfrm>
              <a:off x="314319" y="559679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A4ACAA9-F1E3-4DFD-A67A-FE648C3A2367}"/>
                </a:ext>
              </a:extLst>
            </p:cNvPr>
            <p:cNvSpPr txBox="1"/>
            <p:nvPr/>
          </p:nvSpPr>
          <p:spPr>
            <a:xfrm>
              <a:off x="314319" y="5130099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030AF9E-9D9A-4143-B766-41CC6228642A}"/>
                </a:ext>
              </a:extLst>
            </p:cNvPr>
            <p:cNvSpPr txBox="1"/>
            <p:nvPr/>
          </p:nvSpPr>
          <p:spPr>
            <a:xfrm>
              <a:off x="314319" y="466106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CE5C99-1010-42CC-86A9-C15B05BB720C}"/>
                </a:ext>
              </a:extLst>
            </p:cNvPr>
            <p:cNvSpPr txBox="1"/>
            <p:nvPr/>
          </p:nvSpPr>
          <p:spPr>
            <a:xfrm>
              <a:off x="314319" y="419203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47F123-8864-4137-A045-D5E236DA1689}"/>
                </a:ext>
              </a:extLst>
            </p:cNvPr>
            <p:cNvSpPr txBox="1"/>
            <p:nvPr/>
          </p:nvSpPr>
          <p:spPr>
            <a:xfrm>
              <a:off x="314319" y="3722997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4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C8B9C1-FD38-4136-B18A-751AEC42DE26}"/>
                </a:ext>
              </a:extLst>
            </p:cNvPr>
            <p:cNvSpPr txBox="1"/>
            <p:nvPr/>
          </p:nvSpPr>
          <p:spPr>
            <a:xfrm>
              <a:off x="314319" y="3253963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5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3882AAA-1DB7-447A-9EB6-CEC0277599C5}"/>
                </a:ext>
              </a:extLst>
            </p:cNvPr>
            <p:cNvSpPr/>
            <p:nvPr/>
          </p:nvSpPr>
          <p:spPr>
            <a:xfrm>
              <a:off x="659922" y="5228571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D91D325-FA2A-4400-91D0-A05896589CAE}"/>
                </a:ext>
              </a:extLst>
            </p:cNvPr>
            <p:cNvSpPr/>
            <p:nvPr/>
          </p:nvSpPr>
          <p:spPr>
            <a:xfrm>
              <a:off x="659922" y="5703477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079D08E-4E99-4A69-A5D7-326F0BBC2C96}"/>
                </a:ext>
              </a:extLst>
            </p:cNvPr>
            <p:cNvSpPr/>
            <p:nvPr/>
          </p:nvSpPr>
          <p:spPr>
            <a:xfrm>
              <a:off x="659922" y="4757929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633F732-68DC-48BE-A04D-89CAAE5FD333}"/>
                </a:ext>
              </a:extLst>
            </p:cNvPr>
            <p:cNvSpPr/>
            <p:nvPr/>
          </p:nvSpPr>
          <p:spPr>
            <a:xfrm>
              <a:off x="659922" y="4285853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4DA3257-7A4D-44D7-9AAD-72B9C27DA5EC}"/>
                </a:ext>
              </a:extLst>
            </p:cNvPr>
            <p:cNvSpPr/>
            <p:nvPr/>
          </p:nvSpPr>
          <p:spPr>
            <a:xfrm>
              <a:off x="659922" y="3812381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7374D80-D9AF-47C1-866D-C45640191260}"/>
                </a:ext>
              </a:extLst>
            </p:cNvPr>
            <p:cNvSpPr/>
            <p:nvPr/>
          </p:nvSpPr>
          <p:spPr>
            <a:xfrm>
              <a:off x="659922" y="3341130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0" name="矩形: 圆角 259">
            <a:extLst>
              <a:ext uri="{FF2B5EF4-FFF2-40B4-BE49-F238E27FC236}">
                <a16:creationId xmlns:a16="http://schemas.microsoft.com/office/drawing/2014/main" id="{5EFB2DB6-219E-4E75-B7D4-EC4AB26F3350}"/>
              </a:ext>
            </a:extLst>
          </p:cNvPr>
          <p:cNvSpPr/>
          <p:nvPr/>
        </p:nvSpPr>
        <p:spPr>
          <a:xfrm>
            <a:off x="1080682" y="5452283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A0DE6D8-C014-45BB-A13E-DD52475F5FAE}"/>
              </a:ext>
            </a:extLst>
          </p:cNvPr>
          <p:cNvSpPr/>
          <p:nvPr/>
        </p:nvSpPr>
        <p:spPr>
          <a:xfrm>
            <a:off x="1080682" y="4981641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15536BE-367E-4F30-984A-0BE1E4E502A7}"/>
              </a:ext>
            </a:extLst>
          </p:cNvPr>
          <p:cNvSpPr/>
          <p:nvPr/>
        </p:nvSpPr>
        <p:spPr>
          <a:xfrm>
            <a:off x="2319059" y="5452283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9F69881-CE28-477A-BB4A-0AB64CD4BE36}"/>
              </a:ext>
            </a:extLst>
          </p:cNvPr>
          <p:cNvSpPr/>
          <p:nvPr/>
        </p:nvSpPr>
        <p:spPr>
          <a:xfrm>
            <a:off x="3665742" y="5462466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9422244-8745-4437-A1E9-71510960F619}"/>
              </a:ext>
            </a:extLst>
          </p:cNvPr>
          <p:cNvSpPr/>
          <p:nvPr/>
        </p:nvSpPr>
        <p:spPr>
          <a:xfrm>
            <a:off x="3665742" y="4999994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AE856BD-6D6B-4BD1-B72A-5C102A59E06A}"/>
              </a:ext>
            </a:extLst>
          </p:cNvPr>
          <p:cNvSpPr/>
          <p:nvPr/>
        </p:nvSpPr>
        <p:spPr>
          <a:xfrm>
            <a:off x="3665742" y="4545063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CBED207-6EC5-4E37-A1DF-F32A32103D2B}"/>
              </a:ext>
            </a:extLst>
          </p:cNvPr>
          <p:cNvSpPr/>
          <p:nvPr/>
        </p:nvSpPr>
        <p:spPr>
          <a:xfrm>
            <a:off x="3665742" y="3993587"/>
            <a:ext cx="812800" cy="3650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EBEB6B5-DD69-47B5-A195-B50218BB5E89}"/>
              </a:ext>
            </a:extLst>
          </p:cNvPr>
          <p:cNvSpPr/>
          <p:nvPr/>
        </p:nvSpPr>
        <p:spPr>
          <a:xfrm>
            <a:off x="3665742" y="3538656"/>
            <a:ext cx="812800" cy="3650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063C43D-8EA0-4FC9-86C1-C143AC88105D}"/>
              </a:ext>
            </a:extLst>
          </p:cNvPr>
          <p:cNvSpPr/>
          <p:nvPr/>
        </p:nvSpPr>
        <p:spPr>
          <a:xfrm>
            <a:off x="4947797" y="5452283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5E131807-FAEC-4F7F-8FCC-26927EDC8645}"/>
              </a:ext>
            </a:extLst>
          </p:cNvPr>
          <p:cNvSpPr/>
          <p:nvPr/>
        </p:nvSpPr>
        <p:spPr>
          <a:xfrm>
            <a:off x="4947797" y="4992821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1BD03E0-5D2B-4F76-8B4F-8E91C413035F}"/>
              </a:ext>
            </a:extLst>
          </p:cNvPr>
          <p:cNvSpPr/>
          <p:nvPr/>
        </p:nvSpPr>
        <p:spPr>
          <a:xfrm>
            <a:off x="4947797" y="4521578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90A87C-96A8-47CC-ACB8-6992642B273A}"/>
              </a:ext>
            </a:extLst>
          </p:cNvPr>
          <p:cNvSpPr/>
          <p:nvPr/>
        </p:nvSpPr>
        <p:spPr>
          <a:xfrm>
            <a:off x="4947797" y="3993587"/>
            <a:ext cx="812800" cy="3650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F0F3496-4D15-4B67-8874-D887CBB95CBC}"/>
              </a:ext>
            </a:extLst>
          </p:cNvPr>
          <p:cNvSpPr/>
          <p:nvPr/>
        </p:nvSpPr>
        <p:spPr>
          <a:xfrm>
            <a:off x="6769424" y="5437865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D8C906-4C6C-4B28-BEE9-D7325D668E7F}"/>
              </a:ext>
            </a:extLst>
          </p:cNvPr>
          <p:cNvSpPr/>
          <p:nvPr/>
        </p:nvSpPr>
        <p:spPr>
          <a:xfrm>
            <a:off x="6769423" y="4999995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EAA51CA-1E66-439A-AEAC-4F26B87AD3F0}"/>
              </a:ext>
            </a:extLst>
          </p:cNvPr>
          <p:cNvSpPr/>
          <p:nvPr/>
        </p:nvSpPr>
        <p:spPr>
          <a:xfrm>
            <a:off x="6769422" y="4525952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2199D61-BC0E-498C-862F-79AC5523D65C}"/>
              </a:ext>
            </a:extLst>
          </p:cNvPr>
          <p:cNvSpPr/>
          <p:nvPr/>
        </p:nvSpPr>
        <p:spPr>
          <a:xfrm>
            <a:off x="7490865" y="5437865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9F8A21D-3637-471A-BAB6-B2DFE1761A30}"/>
              </a:ext>
            </a:extLst>
          </p:cNvPr>
          <p:cNvSpPr/>
          <p:nvPr/>
        </p:nvSpPr>
        <p:spPr>
          <a:xfrm>
            <a:off x="7483781" y="4988738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9A918F8-E0C4-4EA4-8671-14C33AC3CF50}"/>
              </a:ext>
            </a:extLst>
          </p:cNvPr>
          <p:cNvSpPr/>
          <p:nvPr/>
        </p:nvSpPr>
        <p:spPr>
          <a:xfrm>
            <a:off x="7490865" y="4509565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73852A8-5054-495F-BAB7-A32A69EC44E5}"/>
              </a:ext>
            </a:extLst>
          </p:cNvPr>
          <p:cNvCxnSpPr>
            <a:cxnSpLocks/>
          </p:cNvCxnSpPr>
          <p:nvPr/>
        </p:nvCxnSpPr>
        <p:spPr>
          <a:xfrm>
            <a:off x="710880" y="5892799"/>
            <a:ext cx="108756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62D6700-0A20-4150-AD4D-EC7B0F8CBEF3}"/>
              </a:ext>
            </a:extLst>
          </p:cNvPr>
          <p:cNvSpPr txBox="1"/>
          <p:nvPr/>
        </p:nvSpPr>
        <p:spPr>
          <a:xfrm>
            <a:off x="1781322" y="59391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1000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33F7E0-3E55-42A8-8DA0-0854C5AE98FF}"/>
              </a:ext>
            </a:extLst>
          </p:cNvPr>
          <p:cNvSpPr txBox="1"/>
          <p:nvPr/>
        </p:nvSpPr>
        <p:spPr>
          <a:xfrm>
            <a:off x="3093342" y="59391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2000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CA992C-3736-4CC4-8AC6-64189446FAB3}"/>
              </a:ext>
            </a:extLst>
          </p:cNvPr>
          <p:cNvSpPr txBox="1"/>
          <p:nvPr/>
        </p:nvSpPr>
        <p:spPr>
          <a:xfrm>
            <a:off x="4405362" y="59391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3000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FD1880-D09A-4381-8096-3E2E4B829DC6}"/>
              </a:ext>
            </a:extLst>
          </p:cNvPr>
          <p:cNvSpPr txBox="1"/>
          <p:nvPr/>
        </p:nvSpPr>
        <p:spPr>
          <a:xfrm>
            <a:off x="5717382" y="59391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4000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819657-5DDF-496C-9921-3ED223C7577F}"/>
              </a:ext>
            </a:extLst>
          </p:cNvPr>
          <p:cNvSpPr txBox="1"/>
          <p:nvPr/>
        </p:nvSpPr>
        <p:spPr>
          <a:xfrm>
            <a:off x="7029402" y="59391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5000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46C8C3-AA9A-4B55-AE82-E753C2DDCDF8}"/>
              </a:ext>
            </a:extLst>
          </p:cNvPr>
          <p:cNvSpPr txBox="1"/>
          <p:nvPr/>
        </p:nvSpPr>
        <p:spPr>
          <a:xfrm>
            <a:off x="8341422" y="59391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6000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EBE4C3-06EC-4279-B2B3-A7BE800A389D}"/>
              </a:ext>
            </a:extLst>
          </p:cNvPr>
          <p:cNvSpPr txBox="1"/>
          <p:nvPr/>
        </p:nvSpPr>
        <p:spPr>
          <a:xfrm>
            <a:off x="9653442" y="59391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7000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2120AF-972C-474E-AC95-AB48CB6822BA}"/>
              </a:ext>
            </a:extLst>
          </p:cNvPr>
          <p:cNvSpPr txBox="1"/>
          <p:nvPr/>
        </p:nvSpPr>
        <p:spPr>
          <a:xfrm>
            <a:off x="10965461" y="59391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8000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22914B7-AF73-405F-AEAC-87231EB81183}"/>
              </a:ext>
            </a:extLst>
          </p:cNvPr>
          <p:cNvSpPr/>
          <p:nvPr/>
        </p:nvSpPr>
        <p:spPr>
          <a:xfrm>
            <a:off x="2050007" y="584705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1D4C77C-8824-44B8-B673-CE2F8F3A20B3}"/>
              </a:ext>
            </a:extLst>
          </p:cNvPr>
          <p:cNvSpPr/>
          <p:nvPr/>
        </p:nvSpPr>
        <p:spPr>
          <a:xfrm>
            <a:off x="3361000" y="584705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5385C26-B0BD-4A31-8E00-C614C389F067}"/>
              </a:ext>
            </a:extLst>
          </p:cNvPr>
          <p:cNvSpPr/>
          <p:nvPr/>
        </p:nvSpPr>
        <p:spPr>
          <a:xfrm>
            <a:off x="4671993" y="584705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1EA206B4-AD6D-462C-86CB-5213110B0B55}"/>
              </a:ext>
            </a:extLst>
          </p:cNvPr>
          <p:cNvSpPr/>
          <p:nvPr/>
        </p:nvSpPr>
        <p:spPr>
          <a:xfrm>
            <a:off x="5982986" y="584705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8ADADD7-A02F-4C86-A6E5-7211AB8BA27B}"/>
              </a:ext>
            </a:extLst>
          </p:cNvPr>
          <p:cNvSpPr/>
          <p:nvPr/>
        </p:nvSpPr>
        <p:spPr>
          <a:xfrm>
            <a:off x="7293979" y="584705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CBDAA78-AD69-4F6F-985D-A542E49AA948}"/>
              </a:ext>
            </a:extLst>
          </p:cNvPr>
          <p:cNvSpPr/>
          <p:nvPr/>
        </p:nvSpPr>
        <p:spPr>
          <a:xfrm>
            <a:off x="8604972" y="584705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B105702-E17A-456F-98F9-7BEC63266A61}"/>
              </a:ext>
            </a:extLst>
          </p:cNvPr>
          <p:cNvSpPr/>
          <p:nvPr/>
        </p:nvSpPr>
        <p:spPr>
          <a:xfrm>
            <a:off x="9915965" y="584705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8651C95-3448-486F-88D8-91B82DC5CEF4}"/>
              </a:ext>
            </a:extLst>
          </p:cNvPr>
          <p:cNvSpPr/>
          <p:nvPr/>
        </p:nvSpPr>
        <p:spPr>
          <a:xfrm>
            <a:off x="11226959" y="584705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657369A4-DD1B-4D71-B794-5FAB709D431E}"/>
              </a:ext>
            </a:extLst>
          </p:cNvPr>
          <p:cNvSpPr/>
          <p:nvPr/>
        </p:nvSpPr>
        <p:spPr>
          <a:xfrm>
            <a:off x="6635623" y="584705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E6FD611F-FD38-4500-A006-8A03441C453B}"/>
              </a:ext>
            </a:extLst>
          </p:cNvPr>
          <p:cNvSpPr/>
          <p:nvPr/>
        </p:nvSpPr>
        <p:spPr>
          <a:xfrm>
            <a:off x="7991153" y="584705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827EDB3-7EF6-42F9-B10D-A2CC5F2471A2}"/>
              </a:ext>
            </a:extLst>
          </p:cNvPr>
          <p:cNvSpPr txBox="1"/>
          <p:nvPr/>
        </p:nvSpPr>
        <p:spPr>
          <a:xfrm>
            <a:off x="6376379" y="591178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4500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C59B336-227A-4791-8F96-B03CDD9470FC}"/>
              </a:ext>
            </a:extLst>
          </p:cNvPr>
          <p:cNvSpPr txBox="1"/>
          <p:nvPr/>
        </p:nvSpPr>
        <p:spPr>
          <a:xfrm>
            <a:off x="7768401" y="593910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5500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A1AD6747-0BB8-4C1E-92BD-26D0D30A752D}"/>
              </a:ext>
            </a:extLst>
          </p:cNvPr>
          <p:cNvSpPr/>
          <p:nvPr/>
        </p:nvSpPr>
        <p:spPr>
          <a:xfrm>
            <a:off x="6717619" y="3463889"/>
            <a:ext cx="1236320" cy="2422360"/>
          </a:xfrm>
          <a:prstGeom prst="roundRect">
            <a:avLst>
              <a:gd name="adj" fmla="val 6512"/>
            </a:avLst>
          </a:prstGeom>
          <a:solidFill>
            <a:srgbClr val="FF00FF">
              <a:alpha val="10000"/>
            </a:srgbClr>
          </a:solidFill>
          <a:ln w="19050">
            <a:solidFill>
              <a:srgbClr val="FF00F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0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"/>
                            </p:stCondLst>
                            <p:childTnLst>
                              <p:par>
                                <p:cTn id="2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260" grpId="0" animBg="1"/>
      <p:bldP spid="42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5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2" grpId="0" animBg="1"/>
      <p:bldP spid="57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0" grpId="0" animBg="1"/>
      <p:bldP spid="81" grpId="0" animBg="1"/>
      <p:bldP spid="82" grpId="0"/>
      <p:bldP spid="83" grpId="0"/>
      <p:bldP spid="84" grpId="0" animBg="1"/>
      <p:bldP spid="8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4387B5A-5FC8-48D0-8BBF-91C68E41FFFC}"/>
              </a:ext>
            </a:extLst>
          </p:cNvPr>
          <p:cNvSpPr/>
          <p:nvPr/>
        </p:nvSpPr>
        <p:spPr>
          <a:xfrm>
            <a:off x="1426920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E356905-5DCD-4460-A84D-20FDC79079D7}"/>
              </a:ext>
            </a:extLst>
          </p:cNvPr>
          <p:cNvSpPr/>
          <p:nvPr/>
        </p:nvSpPr>
        <p:spPr>
          <a:xfrm>
            <a:off x="767443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A01AE103-A086-4B84-8CF7-91B05662CFFA}"/>
              </a:ext>
            </a:extLst>
          </p:cNvPr>
          <p:cNvSpPr/>
          <p:nvPr/>
        </p:nvSpPr>
        <p:spPr>
          <a:xfrm>
            <a:off x="2086397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B53CDF0D-FA4B-4C60-8042-E17F36DCBBAC}"/>
              </a:ext>
            </a:extLst>
          </p:cNvPr>
          <p:cNvSpPr/>
          <p:nvPr/>
        </p:nvSpPr>
        <p:spPr>
          <a:xfrm>
            <a:off x="2745874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49C78481-B9AB-4E2D-B353-3ACEB9A67FF5}"/>
              </a:ext>
            </a:extLst>
          </p:cNvPr>
          <p:cNvSpPr/>
          <p:nvPr/>
        </p:nvSpPr>
        <p:spPr>
          <a:xfrm>
            <a:off x="3405351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9D035D32-8068-4175-8D97-0761CBA05C54}"/>
              </a:ext>
            </a:extLst>
          </p:cNvPr>
          <p:cNvSpPr/>
          <p:nvPr/>
        </p:nvSpPr>
        <p:spPr>
          <a:xfrm>
            <a:off x="4064828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80E8716C-1FB1-415A-8D76-9862831AAB86}"/>
              </a:ext>
            </a:extLst>
          </p:cNvPr>
          <p:cNvSpPr/>
          <p:nvPr/>
        </p:nvSpPr>
        <p:spPr>
          <a:xfrm>
            <a:off x="4724305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4ACA8042-D8F4-496E-BEB5-DF949F2FBDBA}"/>
              </a:ext>
            </a:extLst>
          </p:cNvPr>
          <p:cNvSpPr/>
          <p:nvPr/>
        </p:nvSpPr>
        <p:spPr>
          <a:xfrm>
            <a:off x="5383782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1BA0B27-E2CF-48B7-ADEC-8B12EE5F3B6C}"/>
              </a:ext>
            </a:extLst>
          </p:cNvPr>
          <p:cNvSpPr/>
          <p:nvPr/>
        </p:nvSpPr>
        <p:spPr>
          <a:xfrm>
            <a:off x="6043259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35437FF8-5177-4F62-A5B2-E960231CAF2D}"/>
              </a:ext>
            </a:extLst>
          </p:cNvPr>
          <p:cNvSpPr/>
          <p:nvPr/>
        </p:nvSpPr>
        <p:spPr>
          <a:xfrm>
            <a:off x="6702736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A5A07DC7-011A-42E7-AF3F-EBDBC28B3FBB}"/>
              </a:ext>
            </a:extLst>
          </p:cNvPr>
          <p:cNvSpPr/>
          <p:nvPr/>
        </p:nvSpPr>
        <p:spPr>
          <a:xfrm>
            <a:off x="7362213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D9EA49-A4F9-4B0A-8CA2-0BFCD3C4BD83}"/>
              </a:ext>
            </a:extLst>
          </p:cNvPr>
          <p:cNvSpPr/>
          <p:nvPr/>
        </p:nvSpPr>
        <p:spPr>
          <a:xfrm>
            <a:off x="8021690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0AD0498B-6392-42F1-B494-DAEB7A2F54CA}"/>
              </a:ext>
            </a:extLst>
          </p:cNvPr>
          <p:cNvSpPr/>
          <p:nvPr/>
        </p:nvSpPr>
        <p:spPr>
          <a:xfrm>
            <a:off x="8681167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6323ABDF-5C22-4A3A-9082-FDA0C7C5666A}"/>
              </a:ext>
            </a:extLst>
          </p:cNvPr>
          <p:cNvSpPr/>
          <p:nvPr/>
        </p:nvSpPr>
        <p:spPr>
          <a:xfrm>
            <a:off x="9340644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73BA53C-0CDD-4C7A-AA25-12B9600A91DB}"/>
              </a:ext>
            </a:extLst>
          </p:cNvPr>
          <p:cNvSpPr/>
          <p:nvPr/>
        </p:nvSpPr>
        <p:spPr>
          <a:xfrm>
            <a:off x="10000121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569DFEB3-E24F-4AD6-994E-97DF149CEF36}"/>
              </a:ext>
            </a:extLst>
          </p:cNvPr>
          <p:cNvSpPr/>
          <p:nvPr/>
        </p:nvSpPr>
        <p:spPr>
          <a:xfrm>
            <a:off x="10659592" y="4494325"/>
            <a:ext cx="578309" cy="139949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C460CF16-0101-4B2F-984F-6EA4AB5D4893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754326" y="4462363"/>
            <a:ext cx="1044014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33071"/>
            <a:ext cx="10749598" cy="2116266"/>
          </a:xfrm>
        </p:spPr>
        <p:txBody>
          <a:bodyPr/>
          <a:lstStyle/>
          <a:p>
            <a:pPr marL="0" indent="0" algn="l" latinLnBrk="1">
              <a:buNone/>
            </a:pPr>
            <a:r>
              <a:rPr lang="zh-CN" altLang="en-US" b="0" i="0">
                <a:solidFill>
                  <a:srgbClr val="303030"/>
                </a:solidFill>
                <a:effectLst/>
                <a:latin typeface="+mn-lt"/>
                <a:ea typeface="+mn-ea"/>
              </a:rPr>
              <a:t>滑动窗口计数器算法会将一个窗口划分为</a:t>
            </a:r>
            <a:r>
              <a:rPr lang="en-US" altLang="zh-CN" b="0" i="0">
                <a:solidFill>
                  <a:srgbClr val="303030"/>
                </a:solidFill>
                <a:effectLst/>
                <a:latin typeface="+mn-lt"/>
                <a:ea typeface="+mn-ea"/>
              </a:rPr>
              <a:t>n</a:t>
            </a:r>
            <a:r>
              <a:rPr lang="zh-CN" altLang="en-US" b="0" i="0">
                <a:solidFill>
                  <a:srgbClr val="303030"/>
                </a:solidFill>
                <a:effectLst/>
                <a:latin typeface="+mn-lt"/>
                <a:ea typeface="+mn-ea"/>
              </a:rPr>
              <a:t>个更小的区间，例如</a:t>
            </a:r>
            <a:endParaRPr lang="en-US" altLang="zh-CN" b="0" i="0">
              <a:solidFill>
                <a:srgbClr val="303030"/>
              </a:solidFill>
              <a:effectLst/>
              <a:latin typeface="+mn-lt"/>
              <a:ea typeface="+mn-ea"/>
            </a:endParaRPr>
          </a:p>
          <a:p>
            <a:pPr latinLnBrk="1"/>
            <a:r>
              <a:rPr lang="zh-CN" altLang="en-US">
                <a:solidFill>
                  <a:srgbClr val="303030"/>
                </a:solidFill>
                <a:latin typeface="+mn-lt"/>
                <a:ea typeface="+mn-ea"/>
              </a:rPr>
              <a:t>窗口时间跨度</a:t>
            </a:r>
            <a:r>
              <a:rPr lang="en-US" altLang="zh-CN">
                <a:solidFill>
                  <a:srgbClr val="303030"/>
                </a:solidFill>
                <a:latin typeface="+mn-lt"/>
                <a:ea typeface="+mn-ea"/>
              </a:rPr>
              <a:t>Interval</a:t>
            </a:r>
            <a:r>
              <a:rPr lang="zh-CN" altLang="en-US" b="0" i="0">
                <a:solidFill>
                  <a:srgbClr val="303030"/>
                </a:solidFill>
                <a:effectLst/>
                <a:latin typeface="+mn-lt"/>
                <a:ea typeface="+mn-ea"/>
              </a:rPr>
              <a:t>为</a:t>
            </a:r>
            <a:r>
              <a:rPr lang="en-US" altLang="zh-CN" b="0" i="0">
                <a:solidFill>
                  <a:srgbClr val="303030"/>
                </a:solidFill>
                <a:effectLst/>
                <a:latin typeface="+mn-lt"/>
                <a:ea typeface="+mn-ea"/>
              </a:rPr>
              <a:t>1</a:t>
            </a:r>
            <a:r>
              <a:rPr lang="zh-CN" altLang="en-US" b="0" i="0">
                <a:solidFill>
                  <a:srgbClr val="303030"/>
                </a:solidFill>
                <a:effectLst/>
                <a:latin typeface="+mn-lt"/>
                <a:ea typeface="+mn-ea"/>
              </a:rPr>
              <a:t>秒；区间数量</a:t>
            </a:r>
            <a:r>
              <a:rPr lang="en-US" altLang="zh-CN">
                <a:solidFill>
                  <a:srgbClr val="303030"/>
                </a:solidFill>
                <a:latin typeface="+mn-lt"/>
                <a:ea typeface="+mn-ea"/>
              </a:rPr>
              <a:t> n = 2 </a:t>
            </a:r>
            <a:r>
              <a:rPr lang="zh-CN" altLang="en-US">
                <a:solidFill>
                  <a:srgbClr val="303030"/>
                </a:solidFill>
                <a:latin typeface="+mn-lt"/>
                <a:ea typeface="+mn-ea"/>
              </a:rPr>
              <a:t>，则每个小区间时间跨度为</a:t>
            </a:r>
            <a:r>
              <a:rPr lang="en-US" altLang="zh-CN">
                <a:solidFill>
                  <a:srgbClr val="303030"/>
                </a:solidFill>
                <a:latin typeface="+mn-lt"/>
                <a:ea typeface="+mn-ea"/>
              </a:rPr>
              <a:t>500ms</a:t>
            </a:r>
          </a:p>
          <a:p>
            <a:pPr latinLnBrk="1"/>
            <a:r>
              <a:rPr kumimoji="1" lang="zh-CN" altLang="en-US">
                <a:latin typeface="+mn-lt"/>
                <a:ea typeface="+mn-ea"/>
              </a:rPr>
              <a:t>限流阈值依然为</a:t>
            </a:r>
            <a:r>
              <a:rPr kumimoji="1" lang="en-US" altLang="zh-CN">
                <a:latin typeface="+mn-lt"/>
                <a:ea typeface="+mn-ea"/>
              </a:rPr>
              <a:t>3</a:t>
            </a:r>
            <a:r>
              <a:rPr kumimoji="1" lang="zh-CN" altLang="en-US">
                <a:latin typeface="+mn-lt"/>
                <a:ea typeface="+mn-ea"/>
              </a:rPr>
              <a:t>，时间窗口（</a:t>
            </a:r>
            <a:r>
              <a:rPr kumimoji="1" lang="en-US" altLang="zh-CN">
                <a:latin typeface="+mn-lt"/>
                <a:ea typeface="+mn-ea"/>
              </a:rPr>
              <a:t>1</a:t>
            </a:r>
            <a:r>
              <a:rPr kumimoji="1" lang="zh-CN" altLang="en-US">
                <a:latin typeface="+mn-lt"/>
                <a:ea typeface="+mn-ea"/>
              </a:rPr>
              <a:t>秒）内请求超过阈值时，超出的请求被限流</a:t>
            </a:r>
            <a:endParaRPr kumimoji="1" lang="en-US" altLang="zh-CN">
              <a:latin typeface="+mn-lt"/>
              <a:ea typeface="+mn-ea"/>
            </a:endParaRPr>
          </a:p>
          <a:p>
            <a:pPr latinLnBrk="1"/>
            <a:r>
              <a:rPr kumimoji="1" lang="zh-CN" altLang="en-US">
                <a:latin typeface="+mn-lt"/>
                <a:ea typeface="+mn-ea"/>
              </a:rPr>
              <a:t>窗口会根据当前请求所在时间（</a:t>
            </a:r>
            <a:r>
              <a:rPr kumimoji="1" lang="en-US" altLang="zh-CN">
                <a:latin typeface="+mn-lt"/>
                <a:ea typeface="+mn-ea"/>
              </a:rPr>
              <a:t>currentTime</a:t>
            </a:r>
            <a:r>
              <a:rPr kumimoji="1" lang="zh-CN" altLang="en-US">
                <a:latin typeface="+mn-lt"/>
                <a:ea typeface="+mn-ea"/>
              </a:rPr>
              <a:t>）移动，窗口范围是从（</a:t>
            </a:r>
            <a:r>
              <a:rPr kumimoji="1" lang="en-US" altLang="zh-CN">
                <a:latin typeface="+mn-lt"/>
                <a:ea typeface="+mn-ea"/>
              </a:rPr>
              <a:t>currentTime-Interval</a:t>
            </a:r>
            <a:r>
              <a:rPr kumimoji="1" lang="zh-CN" altLang="en-US">
                <a:latin typeface="+mn-lt"/>
                <a:ea typeface="+mn-ea"/>
              </a:rPr>
              <a:t>）之后的第一个时区开始，到</a:t>
            </a:r>
            <a:r>
              <a:rPr kumimoji="1" lang="en-US" altLang="zh-CN">
                <a:latin typeface="+mn-lt"/>
                <a:ea typeface="+mn-ea"/>
              </a:rPr>
              <a:t>currentTime</a:t>
            </a:r>
            <a:r>
              <a:rPr kumimoji="1" lang="zh-CN" altLang="en-US">
                <a:latin typeface="+mn-lt"/>
                <a:ea typeface="+mn-ea"/>
              </a:rPr>
              <a:t>所在时区结束。</a:t>
            </a:r>
            <a:endParaRPr kumimoji="1" lang="en-US" altLang="zh-CN">
              <a:latin typeface="+mn-lt"/>
              <a:ea typeface="+mn-ea"/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FF32A6CD-800C-4320-A08C-C45C0C78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滑动窗口计数器算法</a:t>
            </a:r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CA8F4319-A3B6-42B7-AB69-84C0E02059BC}"/>
              </a:ext>
            </a:extLst>
          </p:cNvPr>
          <p:cNvGrpSpPr/>
          <p:nvPr/>
        </p:nvGrpSpPr>
        <p:grpSpPr>
          <a:xfrm>
            <a:off x="314319" y="3251199"/>
            <a:ext cx="440007" cy="2782677"/>
            <a:chOff x="314319" y="3121891"/>
            <a:chExt cx="440007" cy="2782677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B3EFE81-5C41-49BA-91D1-9AD079A89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880" y="3121891"/>
              <a:ext cx="0" cy="2660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2425221-A503-4F82-BF21-F84DF049E5BD}"/>
                </a:ext>
              </a:extLst>
            </p:cNvPr>
            <p:cNvSpPr txBox="1"/>
            <p:nvPr/>
          </p:nvSpPr>
          <p:spPr>
            <a:xfrm>
              <a:off x="314319" y="559679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A4ACAA9-F1E3-4DFD-A67A-FE648C3A2367}"/>
                </a:ext>
              </a:extLst>
            </p:cNvPr>
            <p:cNvSpPr txBox="1"/>
            <p:nvPr/>
          </p:nvSpPr>
          <p:spPr>
            <a:xfrm>
              <a:off x="314319" y="5130099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030AF9E-9D9A-4143-B766-41CC6228642A}"/>
                </a:ext>
              </a:extLst>
            </p:cNvPr>
            <p:cNvSpPr txBox="1"/>
            <p:nvPr/>
          </p:nvSpPr>
          <p:spPr>
            <a:xfrm>
              <a:off x="314319" y="466106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CE5C99-1010-42CC-86A9-C15B05BB720C}"/>
                </a:ext>
              </a:extLst>
            </p:cNvPr>
            <p:cNvSpPr txBox="1"/>
            <p:nvPr/>
          </p:nvSpPr>
          <p:spPr>
            <a:xfrm>
              <a:off x="314319" y="419203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47F123-8864-4137-A045-D5E236DA1689}"/>
                </a:ext>
              </a:extLst>
            </p:cNvPr>
            <p:cNvSpPr txBox="1"/>
            <p:nvPr/>
          </p:nvSpPr>
          <p:spPr>
            <a:xfrm>
              <a:off x="314319" y="3722997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4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C8B9C1-FD38-4136-B18A-751AEC42DE26}"/>
                </a:ext>
              </a:extLst>
            </p:cNvPr>
            <p:cNvSpPr txBox="1"/>
            <p:nvPr/>
          </p:nvSpPr>
          <p:spPr>
            <a:xfrm>
              <a:off x="314319" y="3253963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5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3882AAA-1DB7-447A-9EB6-CEC0277599C5}"/>
                </a:ext>
              </a:extLst>
            </p:cNvPr>
            <p:cNvSpPr/>
            <p:nvPr/>
          </p:nvSpPr>
          <p:spPr>
            <a:xfrm>
              <a:off x="659922" y="5228571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D91D325-FA2A-4400-91D0-A05896589CAE}"/>
                </a:ext>
              </a:extLst>
            </p:cNvPr>
            <p:cNvSpPr/>
            <p:nvPr/>
          </p:nvSpPr>
          <p:spPr>
            <a:xfrm>
              <a:off x="659922" y="5703477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079D08E-4E99-4A69-A5D7-326F0BBC2C96}"/>
                </a:ext>
              </a:extLst>
            </p:cNvPr>
            <p:cNvSpPr/>
            <p:nvPr/>
          </p:nvSpPr>
          <p:spPr>
            <a:xfrm>
              <a:off x="659922" y="4757929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633F732-68DC-48BE-A04D-89CAAE5FD333}"/>
                </a:ext>
              </a:extLst>
            </p:cNvPr>
            <p:cNvSpPr/>
            <p:nvPr/>
          </p:nvSpPr>
          <p:spPr>
            <a:xfrm>
              <a:off x="659922" y="4285853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4DA3257-7A4D-44D7-9AAD-72B9C27DA5EC}"/>
                </a:ext>
              </a:extLst>
            </p:cNvPr>
            <p:cNvSpPr/>
            <p:nvPr/>
          </p:nvSpPr>
          <p:spPr>
            <a:xfrm>
              <a:off x="659922" y="3812381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7374D80-D9AF-47C1-866D-C45640191260}"/>
                </a:ext>
              </a:extLst>
            </p:cNvPr>
            <p:cNvSpPr/>
            <p:nvPr/>
          </p:nvSpPr>
          <p:spPr>
            <a:xfrm>
              <a:off x="659922" y="3341130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6A180D-D33D-4F24-998E-B5ECD575E6B1}"/>
              </a:ext>
            </a:extLst>
          </p:cNvPr>
          <p:cNvSpPr/>
          <p:nvPr/>
        </p:nvSpPr>
        <p:spPr>
          <a:xfrm>
            <a:off x="1420777" y="4494325"/>
            <a:ext cx="1241595" cy="136740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FF00F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73852A8-5054-495F-BAB7-A32A69EC44E5}"/>
              </a:ext>
            </a:extLst>
          </p:cNvPr>
          <p:cNvCxnSpPr>
            <a:cxnSpLocks/>
          </p:cNvCxnSpPr>
          <p:nvPr/>
        </p:nvCxnSpPr>
        <p:spPr>
          <a:xfrm>
            <a:off x="710880" y="5892799"/>
            <a:ext cx="108756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62D6700-0A20-4150-AD4D-EC7B0F8CBEF3}"/>
              </a:ext>
            </a:extLst>
          </p:cNvPr>
          <p:cNvSpPr txBox="1"/>
          <p:nvPr/>
        </p:nvSpPr>
        <p:spPr>
          <a:xfrm>
            <a:off x="1174738" y="5971581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500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33F7E0-3E55-42A8-8DA0-0854C5AE98FF}"/>
              </a:ext>
            </a:extLst>
          </p:cNvPr>
          <p:cNvSpPr txBox="1"/>
          <p:nvPr/>
        </p:nvSpPr>
        <p:spPr>
          <a:xfrm>
            <a:off x="1750678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1000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CA992C-3736-4CC4-8AC6-64189446FAB3}"/>
              </a:ext>
            </a:extLst>
          </p:cNvPr>
          <p:cNvSpPr txBox="1"/>
          <p:nvPr/>
        </p:nvSpPr>
        <p:spPr>
          <a:xfrm>
            <a:off x="3072476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2000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FD1880-D09A-4381-8096-3E2E4B829DC6}"/>
              </a:ext>
            </a:extLst>
          </p:cNvPr>
          <p:cNvSpPr txBox="1"/>
          <p:nvPr/>
        </p:nvSpPr>
        <p:spPr>
          <a:xfrm>
            <a:off x="4394274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3000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819657-5DDF-496C-9921-3ED223C7577F}"/>
              </a:ext>
            </a:extLst>
          </p:cNvPr>
          <p:cNvSpPr txBox="1"/>
          <p:nvPr/>
        </p:nvSpPr>
        <p:spPr>
          <a:xfrm>
            <a:off x="5716072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4000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46C8C3-AA9A-4B55-AE82-E753C2DDCDF8}"/>
              </a:ext>
            </a:extLst>
          </p:cNvPr>
          <p:cNvSpPr txBox="1"/>
          <p:nvPr/>
        </p:nvSpPr>
        <p:spPr>
          <a:xfrm>
            <a:off x="7037870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5000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EBE4C3-06EC-4279-B2B3-A7BE800A389D}"/>
              </a:ext>
            </a:extLst>
          </p:cNvPr>
          <p:cNvSpPr txBox="1"/>
          <p:nvPr/>
        </p:nvSpPr>
        <p:spPr>
          <a:xfrm>
            <a:off x="9020567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6500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2120AF-972C-474E-AC95-AB48CB6822BA}"/>
              </a:ext>
            </a:extLst>
          </p:cNvPr>
          <p:cNvSpPr txBox="1"/>
          <p:nvPr/>
        </p:nvSpPr>
        <p:spPr>
          <a:xfrm>
            <a:off x="10342365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7500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22914B7-AF73-405F-AEAC-87231EB81183}"/>
              </a:ext>
            </a:extLst>
          </p:cNvPr>
          <p:cNvSpPr/>
          <p:nvPr/>
        </p:nvSpPr>
        <p:spPr>
          <a:xfrm>
            <a:off x="2010627" y="585523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1D4C77C-8824-44B8-B673-CE2F8F3A20B3}"/>
              </a:ext>
            </a:extLst>
          </p:cNvPr>
          <p:cNvSpPr/>
          <p:nvPr/>
        </p:nvSpPr>
        <p:spPr>
          <a:xfrm>
            <a:off x="3327245" y="585523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5385C26-B0BD-4A31-8E00-C614C389F067}"/>
              </a:ext>
            </a:extLst>
          </p:cNvPr>
          <p:cNvSpPr/>
          <p:nvPr/>
        </p:nvSpPr>
        <p:spPr>
          <a:xfrm>
            <a:off x="4643863" y="585523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1EA206B4-AD6D-462C-86CB-5213110B0B55}"/>
              </a:ext>
            </a:extLst>
          </p:cNvPr>
          <p:cNvSpPr/>
          <p:nvPr/>
        </p:nvSpPr>
        <p:spPr>
          <a:xfrm>
            <a:off x="5960481" y="585523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8ADADD7-A02F-4C86-A6E5-7211AB8BA27B}"/>
              </a:ext>
            </a:extLst>
          </p:cNvPr>
          <p:cNvSpPr/>
          <p:nvPr/>
        </p:nvSpPr>
        <p:spPr>
          <a:xfrm>
            <a:off x="7277099" y="585523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CBDAA78-AD69-4F6F-985D-A542E49AA948}"/>
              </a:ext>
            </a:extLst>
          </p:cNvPr>
          <p:cNvSpPr/>
          <p:nvPr/>
        </p:nvSpPr>
        <p:spPr>
          <a:xfrm>
            <a:off x="8593717" y="585523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B105702-E17A-456F-98F9-7BEC63266A61}"/>
              </a:ext>
            </a:extLst>
          </p:cNvPr>
          <p:cNvSpPr/>
          <p:nvPr/>
        </p:nvSpPr>
        <p:spPr>
          <a:xfrm>
            <a:off x="9910335" y="585523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8651C95-3448-486F-88D8-91B82DC5CEF4}"/>
              </a:ext>
            </a:extLst>
          </p:cNvPr>
          <p:cNvSpPr/>
          <p:nvPr/>
        </p:nvSpPr>
        <p:spPr>
          <a:xfrm>
            <a:off x="11226959" y="585523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3532D3BF-A57C-4112-B023-7DCC4F655D52}"/>
              </a:ext>
            </a:extLst>
          </p:cNvPr>
          <p:cNvSpPr/>
          <p:nvPr/>
        </p:nvSpPr>
        <p:spPr>
          <a:xfrm>
            <a:off x="1352318" y="585523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D240930-DA81-4E66-9686-D5E37EC8A2E9}"/>
              </a:ext>
            </a:extLst>
          </p:cNvPr>
          <p:cNvSpPr/>
          <p:nvPr/>
        </p:nvSpPr>
        <p:spPr>
          <a:xfrm>
            <a:off x="2668936" y="585523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FBB35AE-110D-40AA-A0D2-19D4272DDD8E}"/>
              </a:ext>
            </a:extLst>
          </p:cNvPr>
          <p:cNvSpPr/>
          <p:nvPr/>
        </p:nvSpPr>
        <p:spPr>
          <a:xfrm>
            <a:off x="3985554" y="585523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C3EFE0A-D16F-4606-8B7B-070630085455}"/>
              </a:ext>
            </a:extLst>
          </p:cNvPr>
          <p:cNvSpPr/>
          <p:nvPr/>
        </p:nvSpPr>
        <p:spPr>
          <a:xfrm>
            <a:off x="5302172" y="585523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27B24D1-37ED-47E5-9995-15C285468652}"/>
              </a:ext>
            </a:extLst>
          </p:cNvPr>
          <p:cNvSpPr/>
          <p:nvPr/>
        </p:nvSpPr>
        <p:spPr>
          <a:xfrm>
            <a:off x="6618790" y="585523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F8B9542-07D4-42BF-AACF-11F3F572661D}"/>
              </a:ext>
            </a:extLst>
          </p:cNvPr>
          <p:cNvSpPr/>
          <p:nvPr/>
        </p:nvSpPr>
        <p:spPr>
          <a:xfrm>
            <a:off x="7935408" y="585523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B96841CC-932D-45B3-B4C4-6FE9C60D1038}"/>
              </a:ext>
            </a:extLst>
          </p:cNvPr>
          <p:cNvSpPr/>
          <p:nvPr/>
        </p:nvSpPr>
        <p:spPr>
          <a:xfrm>
            <a:off x="9252026" y="585523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5AF778C-BC66-43B7-BDC9-3F0F09B93C07}"/>
              </a:ext>
            </a:extLst>
          </p:cNvPr>
          <p:cNvSpPr/>
          <p:nvPr/>
        </p:nvSpPr>
        <p:spPr>
          <a:xfrm>
            <a:off x="10568644" y="5855236"/>
            <a:ext cx="84384" cy="843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0671CFE-6DEA-4021-B8BE-BF461DE13903}"/>
              </a:ext>
            </a:extLst>
          </p:cNvPr>
          <p:cNvSpPr txBox="1"/>
          <p:nvPr/>
        </p:nvSpPr>
        <p:spPr>
          <a:xfrm>
            <a:off x="2411577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1500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8EEE089-F606-4BA9-8C06-E7FDFF10A41E}"/>
              </a:ext>
            </a:extLst>
          </p:cNvPr>
          <p:cNvSpPr txBox="1"/>
          <p:nvPr/>
        </p:nvSpPr>
        <p:spPr>
          <a:xfrm>
            <a:off x="3733375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2500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E4A820A-7FA4-4B62-9CD5-244B7DD8FE1A}"/>
              </a:ext>
            </a:extLst>
          </p:cNvPr>
          <p:cNvSpPr txBox="1"/>
          <p:nvPr/>
        </p:nvSpPr>
        <p:spPr>
          <a:xfrm>
            <a:off x="5055173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3500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9F16D1C-0FB2-42BC-BFA4-5E06908BB7A9}"/>
              </a:ext>
            </a:extLst>
          </p:cNvPr>
          <p:cNvSpPr txBox="1"/>
          <p:nvPr/>
        </p:nvSpPr>
        <p:spPr>
          <a:xfrm>
            <a:off x="6376971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</a:rPr>
              <a:t>4500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87E18D9-D93D-4E90-B2CA-1A8DD08D231E}"/>
              </a:ext>
            </a:extLst>
          </p:cNvPr>
          <p:cNvSpPr txBox="1"/>
          <p:nvPr/>
        </p:nvSpPr>
        <p:spPr>
          <a:xfrm>
            <a:off x="7698769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5500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1D9B03C-48F8-40A7-92FE-77656AB18A5A}"/>
              </a:ext>
            </a:extLst>
          </p:cNvPr>
          <p:cNvSpPr txBox="1"/>
          <p:nvPr/>
        </p:nvSpPr>
        <p:spPr>
          <a:xfrm>
            <a:off x="8359668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6000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4084E7D-41CF-4B03-B912-06BEDE6672A0}"/>
              </a:ext>
            </a:extLst>
          </p:cNvPr>
          <p:cNvSpPr txBox="1"/>
          <p:nvPr/>
        </p:nvSpPr>
        <p:spPr>
          <a:xfrm>
            <a:off x="9681466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7000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D211708-C6FF-4598-BB61-4AE7D2C8E8D1}"/>
              </a:ext>
            </a:extLst>
          </p:cNvPr>
          <p:cNvSpPr txBox="1"/>
          <p:nvPr/>
        </p:nvSpPr>
        <p:spPr>
          <a:xfrm>
            <a:off x="11003271" y="59715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8000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CC890BD9-016D-43DD-8505-46C9299551D1}"/>
              </a:ext>
            </a:extLst>
          </p:cNvPr>
          <p:cNvSpPr/>
          <p:nvPr/>
        </p:nvSpPr>
        <p:spPr>
          <a:xfrm>
            <a:off x="835488" y="5429793"/>
            <a:ext cx="428992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+mn-ea"/>
              </a:rPr>
              <a:t>200</a:t>
            </a:r>
            <a:endParaRPr lang="zh-CN" altLang="en-US" sz="1050">
              <a:latin typeface="+mn-ea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E56733D6-742E-45A3-A110-48613DB5C59B}"/>
              </a:ext>
            </a:extLst>
          </p:cNvPr>
          <p:cNvSpPr/>
          <p:nvPr/>
        </p:nvSpPr>
        <p:spPr>
          <a:xfrm>
            <a:off x="835488" y="4983610"/>
            <a:ext cx="428992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+mn-ea"/>
              </a:rPr>
              <a:t>400</a:t>
            </a:r>
            <a:endParaRPr lang="zh-CN" altLang="en-US" sz="1050">
              <a:latin typeface="+mn-ea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D6F95F-B908-4C3A-8D28-F376642B9B58}"/>
              </a:ext>
            </a:extLst>
          </p:cNvPr>
          <p:cNvSpPr/>
          <p:nvPr/>
        </p:nvSpPr>
        <p:spPr>
          <a:xfrm>
            <a:off x="1476534" y="5419633"/>
            <a:ext cx="428992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+mn-ea"/>
              </a:rPr>
              <a:t>900</a:t>
            </a:r>
            <a:endParaRPr lang="zh-CN" altLang="en-US" sz="1050">
              <a:latin typeface="+mn-ea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1637736A-0215-4B7F-98B3-641571A69B0F}"/>
              </a:ext>
            </a:extLst>
          </p:cNvPr>
          <p:cNvSpPr/>
          <p:nvPr/>
        </p:nvSpPr>
        <p:spPr>
          <a:xfrm>
            <a:off x="2136977" y="5429793"/>
            <a:ext cx="428992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+mn-ea"/>
              </a:rPr>
              <a:t>1250</a:t>
            </a:r>
            <a:endParaRPr lang="zh-CN" altLang="en-US" sz="1050">
              <a:latin typeface="+mn-ea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E824F298-F2B0-49C2-87F1-D0399BB7FDA2}"/>
              </a:ext>
            </a:extLst>
          </p:cNvPr>
          <p:cNvSpPr/>
          <p:nvPr/>
        </p:nvSpPr>
        <p:spPr>
          <a:xfrm>
            <a:off x="2136977" y="5001380"/>
            <a:ext cx="428992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+mn-ea"/>
              </a:rPr>
              <a:t>1300</a:t>
            </a:r>
            <a:endParaRPr lang="zh-CN" altLang="en-US" sz="105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6350CB-F467-4AEC-B346-A5A42CC283D2}"/>
              </a:ext>
            </a:extLst>
          </p:cNvPr>
          <p:cNvSpPr txBox="1"/>
          <p:nvPr/>
        </p:nvSpPr>
        <p:spPr>
          <a:xfrm>
            <a:off x="11613098" y="573477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3956EB84-9412-4976-9ECC-EB8A8EB1EA4E}"/>
              </a:ext>
            </a:extLst>
          </p:cNvPr>
          <p:cNvSpPr/>
          <p:nvPr/>
        </p:nvSpPr>
        <p:spPr>
          <a:xfrm>
            <a:off x="2136977" y="4555647"/>
            <a:ext cx="428992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+mn-ea"/>
              </a:rPr>
              <a:t>1400</a:t>
            </a:r>
            <a:endParaRPr lang="zh-CN" altLang="en-US" sz="1050">
              <a:latin typeface="+mn-ea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8C2574D2-C855-4853-A4B5-56A9A121D688}"/>
              </a:ext>
            </a:extLst>
          </p:cNvPr>
          <p:cNvSpPr/>
          <p:nvPr/>
        </p:nvSpPr>
        <p:spPr>
          <a:xfrm>
            <a:off x="2129534" y="3967723"/>
            <a:ext cx="428992" cy="3650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+mn-ea"/>
              </a:rPr>
              <a:t>1400</a:t>
            </a:r>
            <a:endParaRPr lang="zh-CN" altLang="en-US" sz="1050">
              <a:latin typeface="+mn-ea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E6D13D0D-C6FD-4F9A-B9C4-B02F3E3DD2E8}"/>
              </a:ext>
            </a:extLst>
          </p:cNvPr>
          <p:cNvSpPr/>
          <p:nvPr/>
        </p:nvSpPr>
        <p:spPr>
          <a:xfrm>
            <a:off x="2778909" y="5452283"/>
            <a:ext cx="428992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+mn-ea"/>
              </a:rPr>
              <a:t>1600</a:t>
            </a:r>
            <a:endParaRPr lang="zh-CN" altLang="en-US" sz="1050">
              <a:latin typeface="+mn-ea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A79920C6-9179-41A4-A8DA-F2F842187E0F}"/>
              </a:ext>
            </a:extLst>
          </p:cNvPr>
          <p:cNvSpPr/>
          <p:nvPr/>
        </p:nvSpPr>
        <p:spPr>
          <a:xfrm>
            <a:off x="3449974" y="5452283"/>
            <a:ext cx="428992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latin typeface="+mn-ea"/>
              </a:rPr>
              <a:t>2100</a:t>
            </a:r>
            <a:endParaRPr lang="zh-CN" altLang="en-US" sz="105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8962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20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61 -0.085728 E" pathEditMode="relative" ptsTypes="">
                                      <p:cBhvr>
                                        <p:cTn id="18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1 0.085728 L 0 0 E" pathEditMode="relative" ptsTypes="">
                                      <p:cBhvr>
                                        <p:cTn id="18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1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9" dur="1000" fill="hold"/>
                                        <p:tgtEl>
                                          <p:spTgt spid="11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05416 -1.11111E-6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16 -1.11111E-6 L 0.1082 0.00046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6" grpId="0" animBg="1"/>
      <p:bldP spid="6" grpId="1" animBg="1"/>
      <p:bldP spid="6" grpId="2" animBg="1"/>
      <p:bldP spid="5" grpId="0"/>
      <p:bldP spid="13" grpId="0"/>
      <p:bldP spid="15" grpId="0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1" grpId="1" animBg="1"/>
      <p:bldP spid="111" grpId="2" animBg="1"/>
      <p:bldP spid="111" grpId="3" animBg="1"/>
      <p:bldP spid="112" grpId="0" animBg="1"/>
      <p:bldP spid="112" grpId="1" animBg="1"/>
      <p:bldP spid="112" grpId="2" animBg="1"/>
      <p:bldP spid="113" grpId="0" animBg="1"/>
      <p:bldP spid="1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473544C-2D8F-47B1-8F6E-E604D2213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令牌桶算法说明：</a:t>
            </a:r>
            <a:endParaRPr lang="en-US" altLang="zh-CN"/>
          </a:p>
          <a:p>
            <a:pPr latinLnBrk="1"/>
            <a:r>
              <a:rPr lang="zh-CN" altLang="en-US">
                <a:solidFill>
                  <a:srgbClr val="303030"/>
                </a:solidFill>
                <a:latin typeface="Helvetica Neue"/>
              </a:rPr>
              <a:t>以固定的速率生成令牌，存入令牌桶中，如果令牌桶满了以后，多余令牌丢弃</a:t>
            </a:r>
            <a:endParaRPr lang="en-US" altLang="zh-CN">
              <a:solidFill>
                <a:srgbClr val="303030"/>
              </a:solidFill>
              <a:latin typeface="Helvetica Neue"/>
            </a:endParaRPr>
          </a:p>
          <a:p>
            <a:pPr latinLnBrk="1"/>
            <a:r>
              <a:rPr lang="zh-CN" altLang="en-US">
                <a:solidFill>
                  <a:srgbClr val="303030"/>
                </a:solidFill>
                <a:latin typeface="Helvetica Neue"/>
              </a:rPr>
              <a:t>请求进入后，必须先尝试从桶中获取令牌，获取到令牌后才可以被处理</a:t>
            </a:r>
            <a:endParaRPr lang="en-US" altLang="zh-CN">
              <a:solidFill>
                <a:srgbClr val="303030"/>
              </a:solidFill>
              <a:latin typeface="Helvetica Neue"/>
            </a:endParaRPr>
          </a:p>
          <a:p>
            <a:pPr latinLnBrk="1"/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如果令牌桶中没有令牌，则请求等待或丢弃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28BA8204-B6C2-46A8-AD75-D2FD0D9B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令牌桶算法</a:t>
            </a: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0A330E29-7223-403B-94C0-B6110C6A5526}"/>
              </a:ext>
            </a:extLst>
          </p:cNvPr>
          <p:cNvSpPr/>
          <p:nvPr/>
        </p:nvSpPr>
        <p:spPr>
          <a:xfrm>
            <a:off x="5750747" y="3984248"/>
            <a:ext cx="1212423" cy="1112495"/>
          </a:xfrm>
          <a:custGeom>
            <a:avLst/>
            <a:gdLst>
              <a:gd name="connsiteX0" fmla="*/ 1265129 w 2542784"/>
              <a:gd name="connsiteY0" fmla="*/ 25053 h 2604080"/>
              <a:gd name="connsiteX1" fmla="*/ 12526 w 2542784"/>
              <a:gd name="connsiteY1" fmla="*/ 472282 h 2604080"/>
              <a:gd name="connsiteX2" fmla="*/ 1265129 w 2542784"/>
              <a:gd name="connsiteY2" fmla="*/ 919511 h 2604080"/>
              <a:gd name="connsiteX3" fmla="*/ 2517732 w 2542784"/>
              <a:gd name="connsiteY3" fmla="*/ 472282 h 2604080"/>
              <a:gd name="connsiteX4" fmla="*/ 1265129 w 2542784"/>
              <a:gd name="connsiteY4" fmla="*/ 25053 h 2604080"/>
              <a:gd name="connsiteX5" fmla="*/ 1271392 w 2542784"/>
              <a:gd name="connsiteY5" fmla="*/ 0 h 2604080"/>
              <a:gd name="connsiteX6" fmla="*/ 2542784 w 2542784"/>
              <a:gd name="connsiteY6" fmla="*/ 431587 h 2604080"/>
              <a:gd name="connsiteX7" fmla="*/ 2542784 w 2542784"/>
              <a:gd name="connsiteY7" fmla="*/ 523731 h 2604080"/>
              <a:gd name="connsiteX8" fmla="*/ 2146961 w 2542784"/>
              <a:gd name="connsiteY8" fmla="*/ 2462767 h 2604080"/>
              <a:gd name="connsiteX9" fmla="*/ 2135585 w 2542784"/>
              <a:gd name="connsiteY9" fmla="*/ 2462767 h 2604080"/>
              <a:gd name="connsiteX10" fmla="*/ 2131193 w 2542784"/>
              <a:gd name="connsiteY10" fmla="*/ 2476917 h 2604080"/>
              <a:gd name="connsiteX11" fmla="*/ 1265129 w 2542784"/>
              <a:gd name="connsiteY11" fmla="*/ 2604080 h 2604080"/>
              <a:gd name="connsiteX12" fmla="*/ 394570 w 2542784"/>
              <a:gd name="connsiteY12" fmla="*/ 2462434 h 2604080"/>
              <a:gd name="connsiteX13" fmla="*/ 395285 w 2542784"/>
              <a:gd name="connsiteY13" fmla="*/ 2460131 h 2604080"/>
              <a:gd name="connsiteX14" fmla="*/ 0 w 2542784"/>
              <a:gd name="connsiteY14" fmla="*/ 523731 h 2604080"/>
              <a:gd name="connsiteX15" fmla="*/ 0 w 2542784"/>
              <a:gd name="connsiteY15" fmla="*/ 431587 h 2604080"/>
              <a:gd name="connsiteX16" fmla="*/ 1271392 w 2542784"/>
              <a:gd name="connsiteY16" fmla="*/ 0 h 26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42784" h="2604080">
                <a:moveTo>
                  <a:pt x="1265129" y="25053"/>
                </a:moveTo>
                <a:cubicBezTo>
                  <a:pt x="573335" y="25053"/>
                  <a:pt x="12526" y="225284"/>
                  <a:pt x="12526" y="472282"/>
                </a:cubicBezTo>
                <a:cubicBezTo>
                  <a:pt x="12526" y="719280"/>
                  <a:pt x="573335" y="919511"/>
                  <a:pt x="1265129" y="919511"/>
                </a:cubicBezTo>
                <a:cubicBezTo>
                  <a:pt x="1956923" y="919511"/>
                  <a:pt x="2517732" y="719280"/>
                  <a:pt x="2517732" y="472282"/>
                </a:cubicBezTo>
                <a:cubicBezTo>
                  <a:pt x="2517732" y="225284"/>
                  <a:pt x="1956923" y="25053"/>
                  <a:pt x="1265129" y="25053"/>
                </a:cubicBezTo>
                <a:close/>
                <a:moveTo>
                  <a:pt x="1271392" y="0"/>
                </a:moveTo>
                <a:cubicBezTo>
                  <a:pt x="1973562" y="0"/>
                  <a:pt x="2542784" y="193228"/>
                  <a:pt x="2542784" y="431587"/>
                </a:cubicBezTo>
                <a:lnTo>
                  <a:pt x="2542784" y="523731"/>
                </a:lnTo>
                <a:lnTo>
                  <a:pt x="2146961" y="2462767"/>
                </a:lnTo>
                <a:lnTo>
                  <a:pt x="2135585" y="2462767"/>
                </a:lnTo>
                <a:lnTo>
                  <a:pt x="2131193" y="2476917"/>
                </a:lnTo>
                <a:cubicBezTo>
                  <a:pt x="2086612" y="2548343"/>
                  <a:pt x="1715875" y="2604080"/>
                  <a:pt x="1265129" y="2604080"/>
                </a:cubicBezTo>
                <a:cubicBezTo>
                  <a:pt x="784333" y="2604080"/>
                  <a:pt x="394570" y="2540663"/>
                  <a:pt x="394570" y="2462434"/>
                </a:cubicBezTo>
                <a:lnTo>
                  <a:pt x="395285" y="2460131"/>
                </a:lnTo>
                <a:lnTo>
                  <a:pt x="0" y="523731"/>
                </a:lnTo>
                <a:lnTo>
                  <a:pt x="0" y="431587"/>
                </a:lnTo>
                <a:cubicBezTo>
                  <a:pt x="0" y="193228"/>
                  <a:pt x="569222" y="0"/>
                  <a:pt x="1271392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/>
              <a:t>令牌桶</a:t>
            </a:r>
          </a:p>
        </p:txBody>
      </p:sp>
      <p:sp>
        <p:nvSpPr>
          <p:cNvPr id="265" name="泪滴形 264">
            <a:extLst>
              <a:ext uri="{FF2B5EF4-FFF2-40B4-BE49-F238E27FC236}">
                <a16:creationId xmlns:a16="http://schemas.microsoft.com/office/drawing/2014/main" id="{D66191E7-98D4-4CBD-885F-953255A970DB}"/>
              </a:ext>
            </a:extLst>
          </p:cNvPr>
          <p:cNvSpPr/>
          <p:nvPr/>
        </p:nvSpPr>
        <p:spPr>
          <a:xfrm rot="18925227">
            <a:off x="6507181" y="3554706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泪滴形 63">
            <a:extLst>
              <a:ext uri="{FF2B5EF4-FFF2-40B4-BE49-F238E27FC236}">
                <a16:creationId xmlns:a16="http://schemas.microsoft.com/office/drawing/2014/main" id="{1BFBB4BF-6DEA-48F1-B08C-B4DB55EA631E}"/>
              </a:ext>
            </a:extLst>
          </p:cNvPr>
          <p:cNvSpPr/>
          <p:nvPr/>
        </p:nvSpPr>
        <p:spPr>
          <a:xfrm rot="18925227">
            <a:off x="6250603" y="3993015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泪滴形 64">
            <a:extLst>
              <a:ext uri="{FF2B5EF4-FFF2-40B4-BE49-F238E27FC236}">
                <a16:creationId xmlns:a16="http://schemas.microsoft.com/office/drawing/2014/main" id="{C0D2CC25-A815-484A-AA54-085C06D80FF6}"/>
              </a:ext>
            </a:extLst>
          </p:cNvPr>
          <p:cNvSpPr/>
          <p:nvPr/>
        </p:nvSpPr>
        <p:spPr>
          <a:xfrm rot="18925227">
            <a:off x="5989644" y="3554707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泪滴形 65">
            <a:extLst>
              <a:ext uri="{FF2B5EF4-FFF2-40B4-BE49-F238E27FC236}">
                <a16:creationId xmlns:a16="http://schemas.microsoft.com/office/drawing/2014/main" id="{F13D6267-45DA-402D-A738-71B73B9633DB}"/>
              </a:ext>
            </a:extLst>
          </p:cNvPr>
          <p:cNvSpPr/>
          <p:nvPr/>
        </p:nvSpPr>
        <p:spPr>
          <a:xfrm rot="18925227">
            <a:off x="6250604" y="5635690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标注: 双弯曲线形(无边框) 268">
            <a:extLst>
              <a:ext uri="{FF2B5EF4-FFF2-40B4-BE49-F238E27FC236}">
                <a16:creationId xmlns:a16="http://schemas.microsoft.com/office/drawing/2014/main" id="{31A9E9CD-7CA8-4F92-B977-9BC5A590A22B}"/>
              </a:ext>
            </a:extLst>
          </p:cNvPr>
          <p:cNvSpPr/>
          <p:nvPr/>
        </p:nvSpPr>
        <p:spPr>
          <a:xfrm>
            <a:off x="8113943" y="2953190"/>
            <a:ext cx="2475692" cy="822814"/>
          </a:xfrm>
          <a:prstGeom prst="callout3">
            <a:avLst>
              <a:gd name="adj1" fmla="val 79644"/>
              <a:gd name="adj2" fmla="val -52848"/>
              <a:gd name="adj3" fmla="val 46152"/>
              <a:gd name="adj4" fmla="val -1495"/>
              <a:gd name="adj5" fmla="val 75643"/>
              <a:gd name="adj6" fmla="val 9058"/>
              <a:gd name="adj7" fmla="val 76426"/>
              <a:gd name="adj8" fmla="val 99011"/>
            </a:avLst>
          </a:prstGeom>
          <a:noFill/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固定速率生成令牌，存入令牌桶，桶满后暂停生成</a:t>
            </a:r>
          </a:p>
        </p:txBody>
      </p:sp>
      <p:sp>
        <p:nvSpPr>
          <p:cNvPr id="74" name="标注: 双弯曲线形(无边框) 73">
            <a:extLst>
              <a:ext uri="{FF2B5EF4-FFF2-40B4-BE49-F238E27FC236}">
                <a16:creationId xmlns:a16="http://schemas.microsoft.com/office/drawing/2014/main" id="{CFF2DDC0-4B3A-414C-B34F-F3E271FB730D}"/>
              </a:ext>
            </a:extLst>
          </p:cNvPr>
          <p:cNvSpPr/>
          <p:nvPr/>
        </p:nvSpPr>
        <p:spPr>
          <a:xfrm>
            <a:off x="7953765" y="3679770"/>
            <a:ext cx="1594789" cy="822814"/>
          </a:xfrm>
          <a:prstGeom prst="callout3">
            <a:avLst>
              <a:gd name="adj1" fmla="val 122270"/>
              <a:gd name="adj2" fmla="val -64749"/>
              <a:gd name="adj3" fmla="val 46152"/>
              <a:gd name="adj4" fmla="val 3782"/>
              <a:gd name="adj5" fmla="val 72598"/>
              <a:gd name="adj6" fmla="val 14777"/>
              <a:gd name="adj7" fmla="val 71859"/>
              <a:gd name="adj8" fmla="val 95053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令牌桶存储令牌</a:t>
            </a:r>
          </a:p>
        </p:txBody>
      </p:sp>
      <p:sp>
        <p:nvSpPr>
          <p:cNvPr id="76" name="标注: 双弯曲线形(无边框) 75">
            <a:extLst>
              <a:ext uri="{FF2B5EF4-FFF2-40B4-BE49-F238E27FC236}">
                <a16:creationId xmlns:a16="http://schemas.microsoft.com/office/drawing/2014/main" id="{5FD9DA84-8B17-413E-A186-BEF2E959BB5C}"/>
              </a:ext>
            </a:extLst>
          </p:cNvPr>
          <p:cNvSpPr/>
          <p:nvPr/>
        </p:nvSpPr>
        <p:spPr>
          <a:xfrm>
            <a:off x="8051186" y="5865036"/>
            <a:ext cx="3092159" cy="822814"/>
          </a:xfrm>
          <a:prstGeom prst="callout3">
            <a:avLst>
              <a:gd name="adj1" fmla="val 70510"/>
              <a:gd name="adj2" fmla="val 88102"/>
              <a:gd name="adj3" fmla="val 70510"/>
              <a:gd name="adj4" fmla="val 13413"/>
              <a:gd name="adj5" fmla="val 49763"/>
              <a:gd name="adj6" fmla="val 7151"/>
              <a:gd name="adj7" fmla="val 77949"/>
              <a:gd name="adj8" fmla="val -41378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没有令牌的请求被阻塞或丢弃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82C3DC3-D7F6-47FE-9D92-C4267B616B85}"/>
              </a:ext>
            </a:extLst>
          </p:cNvPr>
          <p:cNvCxnSpPr>
            <a:cxnSpLocks/>
          </p:cNvCxnSpPr>
          <p:nvPr/>
        </p:nvCxnSpPr>
        <p:spPr>
          <a:xfrm>
            <a:off x="1837939" y="6011813"/>
            <a:ext cx="82153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265BAE2-C3BD-46E2-9E15-98DB6833B73C}"/>
              </a:ext>
            </a:extLst>
          </p:cNvPr>
          <p:cNvSpPr/>
          <p:nvPr/>
        </p:nvSpPr>
        <p:spPr>
          <a:xfrm>
            <a:off x="1837939" y="5439566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DB7BCDD-426D-4149-9E24-889369209BBF}"/>
              </a:ext>
            </a:extLst>
          </p:cNvPr>
          <p:cNvSpPr/>
          <p:nvPr/>
        </p:nvSpPr>
        <p:spPr>
          <a:xfrm>
            <a:off x="2764161" y="5439566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1350DA2-420C-4AA3-8D84-4006006894DE}"/>
              </a:ext>
            </a:extLst>
          </p:cNvPr>
          <p:cNvSpPr/>
          <p:nvPr/>
        </p:nvSpPr>
        <p:spPr>
          <a:xfrm>
            <a:off x="3692126" y="5448934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1446C2F-EF66-41D1-AC32-CB7993A3CAF2}"/>
              </a:ext>
            </a:extLst>
          </p:cNvPr>
          <p:cNvSpPr/>
          <p:nvPr/>
        </p:nvSpPr>
        <p:spPr>
          <a:xfrm>
            <a:off x="4817988" y="5436874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BAF7549-FB93-4713-839F-5AEC61F6E22E}"/>
              </a:ext>
            </a:extLst>
          </p:cNvPr>
          <p:cNvSpPr/>
          <p:nvPr/>
        </p:nvSpPr>
        <p:spPr>
          <a:xfrm>
            <a:off x="5945592" y="5436875"/>
            <a:ext cx="764088" cy="503199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标注: 双弯曲线形(无边框) 25">
            <a:extLst>
              <a:ext uri="{FF2B5EF4-FFF2-40B4-BE49-F238E27FC236}">
                <a16:creationId xmlns:a16="http://schemas.microsoft.com/office/drawing/2014/main" id="{1E80F331-AC1E-434C-9328-61EC2BE621E8}"/>
              </a:ext>
            </a:extLst>
          </p:cNvPr>
          <p:cNvSpPr/>
          <p:nvPr/>
        </p:nvSpPr>
        <p:spPr>
          <a:xfrm>
            <a:off x="2713412" y="4214457"/>
            <a:ext cx="2601206" cy="822814"/>
          </a:xfrm>
          <a:prstGeom prst="callout3">
            <a:avLst>
              <a:gd name="adj1" fmla="val 132926"/>
              <a:gd name="adj2" fmla="val 122292"/>
              <a:gd name="adj3" fmla="val 52242"/>
              <a:gd name="adj4" fmla="val 92386"/>
              <a:gd name="adj5" fmla="val 66509"/>
              <a:gd name="adj6" fmla="val 85643"/>
              <a:gd name="adj7" fmla="val 67292"/>
              <a:gd name="adj8" fmla="val 7892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请求要到令牌桶申请令牌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9137F72-6C8B-4F31-A9A5-7C1D00B2543C}"/>
              </a:ext>
            </a:extLst>
          </p:cNvPr>
          <p:cNvSpPr/>
          <p:nvPr/>
        </p:nvSpPr>
        <p:spPr>
          <a:xfrm>
            <a:off x="5945592" y="6214605"/>
            <a:ext cx="764088" cy="5031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注: 双弯曲线形(无边框) 31">
            <a:extLst>
              <a:ext uri="{FF2B5EF4-FFF2-40B4-BE49-F238E27FC236}">
                <a16:creationId xmlns:a16="http://schemas.microsoft.com/office/drawing/2014/main" id="{9A65A1D7-FF05-4D3B-AAA1-56CBCF93E1AC}"/>
              </a:ext>
            </a:extLst>
          </p:cNvPr>
          <p:cNvSpPr/>
          <p:nvPr/>
        </p:nvSpPr>
        <p:spPr>
          <a:xfrm>
            <a:off x="8630444" y="4776033"/>
            <a:ext cx="1594789" cy="822814"/>
          </a:xfrm>
          <a:prstGeom prst="callout3">
            <a:avLst>
              <a:gd name="adj1" fmla="val 75077"/>
              <a:gd name="adj2" fmla="val -45112"/>
              <a:gd name="adj3" fmla="val 46152"/>
              <a:gd name="adj4" fmla="val 3782"/>
              <a:gd name="adj5" fmla="val 72598"/>
              <a:gd name="adj6" fmla="val 14777"/>
              <a:gd name="adj7" fmla="val 71859"/>
              <a:gd name="adj8" fmla="val 95053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申请到令牌的请求才被服务处理</a:t>
            </a:r>
          </a:p>
        </p:txBody>
      </p:sp>
    </p:spTree>
    <p:extLst>
      <p:ext uri="{BB962C8B-B14F-4D97-AF65-F5344CB8AC3E}">
        <p14:creationId xmlns:p14="http://schemas.microsoft.com/office/powerpoint/2010/main" val="842470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09948 1.85185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09948 1.48148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65" grpId="0" animBg="1"/>
      <p:bldP spid="64" grpId="0" animBg="1"/>
      <p:bldP spid="65" grpId="0" animBg="1"/>
      <p:bldP spid="66" grpId="0" animBg="1"/>
      <p:bldP spid="66" grpId="1" animBg="1"/>
      <p:bldP spid="269" grpId="0" animBg="1"/>
      <p:bldP spid="74" grpId="0" animBg="1"/>
      <p:bldP spid="76" grpId="0" animBg="1"/>
      <p:bldP spid="6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6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473544C-2D8F-47B1-8F6E-E604D2213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漏桶算法说明：</a:t>
            </a:r>
            <a:endParaRPr lang="en-US" altLang="zh-CN"/>
          </a:p>
          <a:p>
            <a:pPr algn="l" latinLnBrk="1"/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将每个请求视作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水滴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放入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进行存储；</a:t>
            </a:r>
          </a:p>
          <a:p>
            <a:pPr algn="l" latinLnBrk="1"/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以固定速率向外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出请求来执行，如果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空了则停止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漏水”；</a:t>
            </a:r>
          </a:p>
          <a:p>
            <a:pPr algn="l" latinLnBrk="1"/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如果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满了则多余的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水滴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会被直接丢弃。</a:t>
            </a:r>
            <a:endParaRPr lang="en-US" altLang="zh-CN" b="0" i="0">
              <a:solidFill>
                <a:srgbClr val="303030"/>
              </a:solidFill>
              <a:effectLst/>
              <a:latin typeface="Helvetica Neue"/>
            </a:endParaRPr>
          </a:p>
          <a:p>
            <a:pPr algn="l" latinLnBrk="1"/>
            <a:r>
              <a:rPr lang="zh-CN" altLang="en-US">
                <a:solidFill>
                  <a:srgbClr val="AD2B26"/>
                </a:solidFill>
                <a:latin typeface="Helvetica Neue"/>
              </a:rPr>
              <a:t>可以理解成请求在桶内排队等待</a:t>
            </a:r>
            <a:endParaRPr lang="zh-CN" altLang="en-US" b="0" i="0">
              <a:solidFill>
                <a:srgbClr val="AD2B26"/>
              </a:solidFill>
              <a:effectLst/>
              <a:latin typeface="Helvetica Neue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C880320-7653-4AAD-A4A3-A8EC93E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漏桶算法</a:t>
            </a: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0A330E29-7223-403B-94C0-B6110C6A5526}"/>
              </a:ext>
            </a:extLst>
          </p:cNvPr>
          <p:cNvSpPr/>
          <p:nvPr/>
        </p:nvSpPr>
        <p:spPr>
          <a:xfrm>
            <a:off x="5649237" y="4099370"/>
            <a:ext cx="1415442" cy="1260268"/>
          </a:xfrm>
          <a:custGeom>
            <a:avLst/>
            <a:gdLst>
              <a:gd name="connsiteX0" fmla="*/ 1265129 w 2542784"/>
              <a:gd name="connsiteY0" fmla="*/ 25053 h 2604080"/>
              <a:gd name="connsiteX1" fmla="*/ 12526 w 2542784"/>
              <a:gd name="connsiteY1" fmla="*/ 472282 h 2604080"/>
              <a:gd name="connsiteX2" fmla="*/ 1265129 w 2542784"/>
              <a:gd name="connsiteY2" fmla="*/ 919511 h 2604080"/>
              <a:gd name="connsiteX3" fmla="*/ 2517732 w 2542784"/>
              <a:gd name="connsiteY3" fmla="*/ 472282 h 2604080"/>
              <a:gd name="connsiteX4" fmla="*/ 1265129 w 2542784"/>
              <a:gd name="connsiteY4" fmla="*/ 25053 h 2604080"/>
              <a:gd name="connsiteX5" fmla="*/ 1271392 w 2542784"/>
              <a:gd name="connsiteY5" fmla="*/ 0 h 2604080"/>
              <a:gd name="connsiteX6" fmla="*/ 2542784 w 2542784"/>
              <a:gd name="connsiteY6" fmla="*/ 431587 h 2604080"/>
              <a:gd name="connsiteX7" fmla="*/ 2542784 w 2542784"/>
              <a:gd name="connsiteY7" fmla="*/ 523731 h 2604080"/>
              <a:gd name="connsiteX8" fmla="*/ 2146961 w 2542784"/>
              <a:gd name="connsiteY8" fmla="*/ 2462767 h 2604080"/>
              <a:gd name="connsiteX9" fmla="*/ 2135585 w 2542784"/>
              <a:gd name="connsiteY9" fmla="*/ 2462767 h 2604080"/>
              <a:gd name="connsiteX10" fmla="*/ 2131193 w 2542784"/>
              <a:gd name="connsiteY10" fmla="*/ 2476917 h 2604080"/>
              <a:gd name="connsiteX11" fmla="*/ 1265129 w 2542784"/>
              <a:gd name="connsiteY11" fmla="*/ 2604080 h 2604080"/>
              <a:gd name="connsiteX12" fmla="*/ 394570 w 2542784"/>
              <a:gd name="connsiteY12" fmla="*/ 2462434 h 2604080"/>
              <a:gd name="connsiteX13" fmla="*/ 395285 w 2542784"/>
              <a:gd name="connsiteY13" fmla="*/ 2460131 h 2604080"/>
              <a:gd name="connsiteX14" fmla="*/ 0 w 2542784"/>
              <a:gd name="connsiteY14" fmla="*/ 523731 h 2604080"/>
              <a:gd name="connsiteX15" fmla="*/ 0 w 2542784"/>
              <a:gd name="connsiteY15" fmla="*/ 431587 h 2604080"/>
              <a:gd name="connsiteX16" fmla="*/ 1271392 w 2542784"/>
              <a:gd name="connsiteY16" fmla="*/ 0 h 26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42784" h="2604080">
                <a:moveTo>
                  <a:pt x="1265129" y="25053"/>
                </a:moveTo>
                <a:cubicBezTo>
                  <a:pt x="573335" y="25053"/>
                  <a:pt x="12526" y="225284"/>
                  <a:pt x="12526" y="472282"/>
                </a:cubicBezTo>
                <a:cubicBezTo>
                  <a:pt x="12526" y="719280"/>
                  <a:pt x="573335" y="919511"/>
                  <a:pt x="1265129" y="919511"/>
                </a:cubicBezTo>
                <a:cubicBezTo>
                  <a:pt x="1956923" y="919511"/>
                  <a:pt x="2517732" y="719280"/>
                  <a:pt x="2517732" y="472282"/>
                </a:cubicBezTo>
                <a:cubicBezTo>
                  <a:pt x="2517732" y="225284"/>
                  <a:pt x="1956923" y="25053"/>
                  <a:pt x="1265129" y="25053"/>
                </a:cubicBezTo>
                <a:close/>
                <a:moveTo>
                  <a:pt x="1271392" y="0"/>
                </a:moveTo>
                <a:cubicBezTo>
                  <a:pt x="1973562" y="0"/>
                  <a:pt x="2542784" y="193228"/>
                  <a:pt x="2542784" y="431587"/>
                </a:cubicBezTo>
                <a:lnTo>
                  <a:pt x="2542784" y="523731"/>
                </a:lnTo>
                <a:lnTo>
                  <a:pt x="2146961" y="2462767"/>
                </a:lnTo>
                <a:lnTo>
                  <a:pt x="2135585" y="2462767"/>
                </a:lnTo>
                <a:lnTo>
                  <a:pt x="2131193" y="2476917"/>
                </a:lnTo>
                <a:cubicBezTo>
                  <a:pt x="2086612" y="2548343"/>
                  <a:pt x="1715875" y="2604080"/>
                  <a:pt x="1265129" y="2604080"/>
                </a:cubicBezTo>
                <a:cubicBezTo>
                  <a:pt x="784333" y="2604080"/>
                  <a:pt x="394570" y="2540663"/>
                  <a:pt x="394570" y="2462434"/>
                </a:cubicBezTo>
                <a:lnTo>
                  <a:pt x="395285" y="2460131"/>
                </a:lnTo>
                <a:lnTo>
                  <a:pt x="0" y="523731"/>
                </a:lnTo>
                <a:lnTo>
                  <a:pt x="0" y="431587"/>
                </a:lnTo>
                <a:cubicBezTo>
                  <a:pt x="0" y="193228"/>
                  <a:pt x="569222" y="0"/>
                  <a:pt x="1271392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5" name="泪滴形 264">
            <a:extLst>
              <a:ext uri="{FF2B5EF4-FFF2-40B4-BE49-F238E27FC236}">
                <a16:creationId xmlns:a16="http://schemas.microsoft.com/office/drawing/2014/main" id="{D66191E7-98D4-4CBD-885F-953255A970DB}"/>
              </a:ext>
            </a:extLst>
          </p:cNvPr>
          <p:cNvSpPr/>
          <p:nvPr/>
        </p:nvSpPr>
        <p:spPr>
          <a:xfrm rot="18925227">
            <a:off x="6507181" y="3554706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泪滴形 63">
            <a:extLst>
              <a:ext uri="{FF2B5EF4-FFF2-40B4-BE49-F238E27FC236}">
                <a16:creationId xmlns:a16="http://schemas.microsoft.com/office/drawing/2014/main" id="{1BFBB4BF-6DEA-48F1-B08C-B4DB55EA631E}"/>
              </a:ext>
            </a:extLst>
          </p:cNvPr>
          <p:cNvSpPr/>
          <p:nvPr/>
        </p:nvSpPr>
        <p:spPr>
          <a:xfrm rot="18925227">
            <a:off x="6250603" y="3993015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泪滴形 64">
            <a:extLst>
              <a:ext uri="{FF2B5EF4-FFF2-40B4-BE49-F238E27FC236}">
                <a16:creationId xmlns:a16="http://schemas.microsoft.com/office/drawing/2014/main" id="{C0D2CC25-A815-484A-AA54-085C06D80FF6}"/>
              </a:ext>
            </a:extLst>
          </p:cNvPr>
          <p:cNvSpPr/>
          <p:nvPr/>
        </p:nvSpPr>
        <p:spPr>
          <a:xfrm rot="18925227">
            <a:off x="5989644" y="3554707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泪滴形 65">
            <a:extLst>
              <a:ext uri="{FF2B5EF4-FFF2-40B4-BE49-F238E27FC236}">
                <a16:creationId xmlns:a16="http://schemas.microsoft.com/office/drawing/2014/main" id="{F13D6267-45DA-402D-A738-71B73B9633DB}"/>
              </a:ext>
            </a:extLst>
          </p:cNvPr>
          <p:cNvSpPr/>
          <p:nvPr/>
        </p:nvSpPr>
        <p:spPr>
          <a:xfrm rot="18925227">
            <a:off x="6250604" y="5635690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泪滴形 66">
            <a:extLst>
              <a:ext uri="{FF2B5EF4-FFF2-40B4-BE49-F238E27FC236}">
                <a16:creationId xmlns:a16="http://schemas.microsoft.com/office/drawing/2014/main" id="{63640575-DFB7-413E-87A3-EA29FFC7BEDF}"/>
              </a:ext>
            </a:extLst>
          </p:cNvPr>
          <p:cNvSpPr/>
          <p:nvPr/>
        </p:nvSpPr>
        <p:spPr>
          <a:xfrm rot="18925227">
            <a:off x="6256867" y="6168504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泪滴形 67">
            <a:extLst>
              <a:ext uri="{FF2B5EF4-FFF2-40B4-BE49-F238E27FC236}">
                <a16:creationId xmlns:a16="http://schemas.microsoft.com/office/drawing/2014/main" id="{D2F2F03B-5D7B-4692-B155-B0CB3B798B8F}"/>
              </a:ext>
            </a:extLst>
          </p:cNvPr>
          <p:cNvSpPr/>
          <p:nvPr/>
        </p:nvSpPr>
        <p:spPr>
          <a:xfrm rot="18925227">
            <a:off x="5373686" y="4511844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泪滴形 68">
            <a:extLst>
              <a:ext uri="{FF2B5EF4-FFF2-40B4-BE49-F238E27FC236}">
                <a16:creationId xmlns:a16="http://schemas.microsoft.com/office/drawing/2014/main" id="{24EC5ADF-2C5C-4E1D-A160-BDB31B0C45B8}"/>
              </a:ext>
            </a:extLst>
          </p:cNvPr>
          <p:cNvSpPr/>
          <p:nvPr/>
        </p:nvSpPr>
        <p:spPr>
          <a:xfrm rot="18925227">
            <a:off x="5373685" y="5001520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标注: 双弯曲线形(无边框) 268">
            <a:extLst>
              <a:ext uri="{FF2B5EF4-FFF2-40B4-BE49-F238E27FC236}">
                <a16:creationId xmlns:a16="http://schemas.microsoft.com/office/drawing/2014/main" id="{31A9E9CD-7CA8-4F92-B977-9BC5A590A22B}"/>
              </a:ext>
            </a:extLst>
          </p:cNvPr>
          <p:cNvSpPr/>
          <p:nvPr/>
        </p:nvSpPr>
        <p:spPr>
          <a:xfrm>
            <a:off x="7795650" y="2934971"/>
            <a:ext cx="1898943" cy="822814"/>
          </a:xfrm>
          <a:prstGeom prst="callout3">
            <a:avLst>
              <a:gd name="adj1" fmla="val 79644"/>
              <a:gd name="adj2" fmla="val -52848"/>
              <a:gd name="adj3" fmla="val 46152"/>
              <a:gd name="adj4" fmla="val -1495"/>
              <a:gd name="adj5" fmla="val 68031"/>
              <a:gd name="adj6" fmla="val 4441"/>
              <a:gd name="adj7" fmla="val 67292"/>
              <a:gd name="adj8" fmla="val 95053"/>
            </a:avLst>
          </a:prstGeom>
          <a:noFill/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水滴代表请求的流量</a:t>
            </a:r>
          </a:p>
        </p:txBody>
      </p:sp>
      <p:sp>
        <p:nvSpPr>
          <p:cNvPr id="74" name="标注: 双弯曲线形(无边框) 73">
            <a:extLst>
              <a:ext uri="{FF2B5EF4-FFF2-40B4-BE49-F238E27FC236}">
                <a16:creationId xmlns:a16="http://schemas.microsoft.com/office/drawing/2014/main" id="{CFF2DDC0-4B3A-414C-B34F-F3E271FB730D}"/>
              </a:ext>
            </a:extLst>
          </p:cNvPr>
          <p:cNvSpPr/>
          <p:nvPr/>
        </p:nvSpPr>
        <p:spPr>
          <a:xfrm>
            <a:off x="8461844" y="3990373"/>
            <a:ext cx="1594789" cy="822814"/>
          </a:xfrm>
          <a:prstGeom prst="callout3">
            <a:avLst>
              <a:gd name="adj1" fmla="val 99435"/>
              <a:gd name="adj2" fmla="val -88312"/>
              <a:gd name="adj3" fmla="val 46152"/>
              <a:gd name="adj4" fmla="val 3782"/>
              <a:gd name="adj5" fmla="val 72598"/>
              <a:gd name="adj6" fmla="val 14777"/>
              <a:gd name="adj7" fmla="val 71859"/>
              <a:gd name="adj8" fmla="val 95053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漏桶存储请求</a:t>
            </a:r>
          </a:p>
        </p:txBody>
      </p:sp>
      <p:sp>
        <p:nvSpPr>
          <p:cNvPr id="75" name="标注: 双弯曲线形(无边框) 74">
            <a:extLst>
              <a:ext uri="{FF2B5EF4-FFF2-40B4-BE49-F238E27FC236}">
                <a16:creationId xmlns:a16="http://schemas.microsoft.com/office/drawing/2014/main" id="{D7B3AEEB-2B67-47E9-B40F-3D815459FCCA}"/>
              </a:ext>
            </a:extLst>
          </p:cNvPr>
          <p:cNvSpPr/>
          <p:nvPr/>
        </p:nvSpPr>
        <p:spPr>
          <a:xfrm>
            <a:off x="1604783" y="3838371"/>
            <a:ext cx="2601206" cy="822814"/>
          </a:xfrm>
          <a:prstGeom prst="callout3">
            <a:avLst>
              <a:gd name="adj1" fmla="val 105524"/>
              <a:gd name="adj2" fmla="val 143961"/>
              <a:gd name="adj3" fmla="val 47675"/>
              <a:gd name="adj4" fmla="val 93350"/>
              <a:gd name="adj5" fmla="val 80209"/>
              <a:gd name="adj6" fmla="val 90460"/>
              <a:gd name="adj7" fmla="val 80994"/>
              <a:gd name="adj8" fmla="val 10782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漏桶满后，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多余请求等待或抛弃</a:t>
            </a:r>
          </a:p>
        </p:txBody>
      </p:sp>
      <p:sp>
        <p:nvSpPr>
          <p:cNvPr id="76" name="标注: 双弯曲线形(无边框) 75">
            <a:extLst>
              <a:ext uri="{FF2B5EF4-FFF2-40B4-BE49-F238E27FC236}">
                <a16:creationId xmlns:a16="http://schemas.microsoft.com/office/drawing/2014/main" id="{5FD9DA84-8B17-413E-A186-BEF2E959BB5C}"/>
              </a:ext>
            </a:extLst>
          </p:cNvPr>
          <p:cNvSpPr/>
          <p:nvPr/>
        </p:nvSpPr>
        <p:spPr>
          <a:xfrm>
            <a:off x="7299027" y="5452046"/>
            <a:ext cx="2601206" cy="822814"/>
          </a:xfrm>
          <a:prstGeom prst="callout3">
            <a:avLst>
              <a:gd name="adj1" fmla="val 70510"/>
              <a:gd name="adj2" fmla="val 88102"/>
              <a:gd name="adj3" fmla="val 70510"/>
              <a:gd name="adj4" fmla="val 13413"/>
              <a:gd name="adj5" fmla="val 49763"/>
              <a:gd name="adj6" fmla="val 7151"/>
              <a:gd name="adj7" fmla="val 91650"/>
              <a:gd name="adj8" fmla="val -27742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漏桶以固定频率漏出请求</a:t>
            </a:r>
          </a:p>
        </p:txBody>
      </p:sp>
    </p:spTree>
    <p:extLst>
      <p:ext uri="{BB962C8B-B14F-4D97-AF65-F5344CB8AC3E}">
        <p14:creationId xmlns:p14="http://schemas.microsoft.com/office/powerpoint/2010/main" val="983577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65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269" grpId="0" animBg="1"/>
      <p:bldP spid="74" grpId="0" animBg="1"/>
      <p:bldP spid="75" grpId="0" animBg="1"/>
      <p:bldP spid="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473544C-2D8F-47B1-8F6E-E604D2213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481" y="1519422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Sentinel</a:t>
            </a:r>
            <a:r>
              <a:rPr lang="zh-CN" altLang="en-US"/>
              <a:t>在实现漏桶时，采用了排队等待模式：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让所有请求进入一个队列中，然后按照阈值允许的时间间隔依次执行。并发的多个请求必须等待，预期的等待时长 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=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最近一次请求的预期等待时间 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+ 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 允许的间隔。如果请求预期的等待时间超出最大时长，则会被拒绝。</a:t>
            </a:r>
          </a:p>
          <a:p>
            <a:pPr marL="0" indent="0">
              <a:buNone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例如：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QPS = 5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，意味着每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200ms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处理一个队列中的请求；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timeout = 2000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，意味着预期等待超过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2000ms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的请求会被拒绝并抛出异常</a:t>
            </a:r>
          </a:p>
          <a:p>
            <a:pPr marL="0" indent="0">
              <a:buNone/>
            </a:pPr>
            <a:endParaRPr lang="zh-CN" altLang="en-US" b="0" i="0">
              <a:solidFill>
                <a:srgbClr val="303030"/>
              </a:solidFill>
              <a:effectLst/>
              <a:latin typeface="Helvetica Neue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C880320-7653-4AAD-A4A3-A8EC93E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漏桶算法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FC7B71F-861D-48DA-801B-135B16EE7773}"/>
              </a:ext>
            </a:extLst>
          </p:cNvPr>
          <p:cNvCxnSpPr/>
          <p:nvPr/>
        </p:nvCxnSpPr>
        <p:spPr>
          <a:xfrm>
            <a:off x="1233996" y="4784470"/>
            <a:ext cx="900195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9CB7FDB-3BC9-4A81-B160-31994014ACDE}"/>
              </a:ext>
            </a:extLst>
          </p:cNvPr>
          <p:cNvSpPr txBox="1"/>
          <p:nvPr/>
        </p:nvSpPr>
        <p:spPr>
          <a:xfrm>
            <a:off x="9677947" y="4908000"/>
            <a:ext cx="1116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预期等待时间线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38D21F-58DE-4481-9451-9B6161EDE448}"/>
              </a:ext>
            </a:extLst>
          </p:cNvPr>
          <p:cNvSpPr txBox="1"/>
          <p:nvPr/>
        </p:nvSpPr>
        <p:spPr>
          <a:xfrm>
            <a:off x="1002202" y="4325484"/>
            <a:ext cx="439544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9156AE-36B9-4B70-A8F8-495B87414408}"/>
              </a:ext>
            </a:extLst>
          </p:cNvPr>
          <p:cNvSpPr txBox="1"/>
          <p:nvPr/>
        </p:nvSpPr>
        <p:spPr>
          <a:xfrm>
            <a:off x="1526939" y="4325484"/>
            <a:ext cx="60946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200ms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CD849A-1FF2-4C7F-A292-21EA6E3CD9A5}"/>
              </a:ext>
            </a:extLst>
          </p:cNvPr>
          <p:cNvSpPr txBox="1"/>
          <p:nvPr/>
        </p:nvSpPr>
        <p:spPr>
          <a:xfrm>
            <a:off x="2140331" y="4325484"/>
            <a:ext cx="60946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400ms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75E35D9-CBA2-474D-992D-ECBDB63D3AC2}"/>
              </a:ext>
            </a:extLst>
          </p:cNvPr>
          <p:cNvSpPr txBox="1"/>
          <p:nvPr/>
        </p:nvSpPr>
        <p:spPr>
          <a:xfrm>
            <a:off x="2763117" y="4325484"/>
            <a:ext cx="60946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600ms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86F776B-E20E-46C7-910C-4F1B2F316DF2}"/>
              </a:ext>
            </a:extLst>
          </p:cNvPr>
          <p:cNvSpPr txBox="1"/>
          <p:nvPr/>
        </p:nvSpPr>
        <p:spPr>
          <a:xfrm>
            <a:off x="3381880" y="4325484"/>
            <a:ext cx="60946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800ms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55E479F-B753-49DE-955C-5BBCCAE2C183}"/>
              </a:ext>
            </a:extLst>
          </p:cNvPr>
          <p:cNvSpPr txBox="1"/>
          <p:nvPr/>
        </p:nvSpPr>
        <p:spPr>
          <a:xfrm>
            <a:off x="3953836" y="432548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1000ms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B10D2C9-807A-414F-9E9B-6EF9F0FBEDB4}"/>
              </a:ext>
            </a:extLst>
          </p:cNvPr>
          <p:cNvSpPr txBox="1"/>
          <p:nvPr/>
        </p:nvSpPr>
        <p:spPr>
          <a:xfrm>
            <a:off x="4572599" y="432548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1200ms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4D560D-3817-45F0-8E65-7EF52126D50B}"/>
              </a:ext>
            </a:extLst>
          </p:cNvPr>
          <p:cNvSpPr txBox="1"/>
          <p:nvPr/>
        </p:nvSpPr>
        <p:spPr>
          <a:xfrm>
            <a:off x="5185991" y="432548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1400ms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B8F1A0-2B3A-466F-B816-C3DFEE87A410}"/>
              </a:ext>
            </a:extLst>
          </p:cNvPr>
          <p:cNvSpPr txBox="1"/>
          <p:nvPr/>
        </p:nvSpPr>
        <p:spPr>
          <a:xfrm>
            <a:off x="5794015" y="432548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1600ms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DA9677D-C7CF-411B-ACE8-99C192158ED2}"/>
              </a:ext>
            </a:extLst>
          </p:cNvPr>
          <p:cNvSpPr txBox="1"/>
          <p:nvPr/>
        </p:nvSpPr>
        <p:spPr>
          <a:xfrm>
            <a:off x="6407408" y="432548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1800ms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403D077-5CC3-4AD6-AE66-E805E36B64DA}"/>
              </a:ext>
            </a:extLst>
          </p:cNvPr>
          <p:cNvSpPr txBox="1"/>
          <p:nvPr/>
        </p:nvSpPr>
        <p:spPr>
          <a:xfrm>
            <a:off x="7020800" y="432548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2000ms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003D205-75AD-45A8-B6BD-FC0E652CD845}"/>
              </a:ext>
            </a:extLst>
          </p:cNvPr>
          <p:cNvSpPr/>
          <p:nvPr/>
        </p:nvSpPr>
        <p:spPr>
          <a:xfrm>
            <a:off x="9281698" y="4620510"/>
            <a:ext cx="327919" cy="32791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BBF43947-92C9-48D4-B22C-01CC7E8C7179}"/>
              </a:ext>
            </a:extLst>
          </p:cNvPr>
          <p:cNvSpPr/>
          <p:nvPr/>
        </p:nvSpPr>
        <p:spPr>
          <a:xfrm>
            <a:off x="9788348" y="3722279"/>
            <a:ext cx="526641" cy="820133"/>
          </a:xfrm>
          <a:prstGeom prst="downArrow">
            <a:avLst>
              <a:gd name="adj1" fmla="val 40282"/>
              <a:gd name="adj2" fmla="val 5000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464E827-71D3-4E8C-AC75-D32306E3AE29}"/>
              </a:ext>
            </a:extLst>
          </p:cNvPr>
          <p:cNvSpPr txBox="1"/>
          <p:nvPr/>
        </p:nvSpPr>
        <p:spPr>
          <a:xfrm>
            <a:off x="9565903" y="3471792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许多请求到来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02F236B-8B47-411D-B785-ECF082FEC0C7}"/>
              </a:ext>
            </a:extLst>
          </p:cNvPr>
          <p:cNvSpPr/>
          <p:nvPr/>
        </p:nvSpPr>
        <p:spPr>
          <a:xfrm>
            <a:off x="9281698" y="4620510"/>
            <a:ext cx="327919" cy="32791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4EA2EC7-AE23-4AAD-939E-CC5F68CBB6D5}"/>
              </a:ext>
            </a:extLst>
          </p:cNvPr>
          <p:cNvSpPr/>
          <p:nvPr/>
        </p:nvSpPr>
        <p:spPr>
          <a:xfrm>
            <a:off x="9284860" y="4620510"/>
            <a:ext cx="327919" cy="32791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763544D-5FAD-4ECD-8529-8CC5983C69E8}"/>
              </a:ext>
            </a:extLst>
          </p:cNvPr>
          <p:cNvSpPr/>
          <p:nvPr/>
        </p:nvSpPr>
        <p:spPr>
          <a:xfrm>
            <a:off x="9281698" y="4620510"/>
            <a:ext cx="327919" cy="32791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1457201-C8A4-4333-A261-B69D85A20D52}"/>
              </a:ext>
            </a:extLst>
          </p:cNvPr>
          <p:cNvSpPr/>
          <p:nvPr/>
        </p:nvSpPr>
        <p:spPr>
          <a:xfrm>
            <a:off x="9281697" y="4613683"/>
            <a:ext cx="327919" cy="32791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057DF69-7A95-4B77-AFD7-5C07B47D8EB8}"/>
              </a:ext>
            </a:extLst>
          </p:cNvPr>
          <p:cNvSpPr/>
          <p:nvPr/>
        </p:nvSpPr>
        <p:spPr>
          <a:xfrm>
            <a:off x="9281697" y="4620510"/>
            <a:ext cx="327919" cy="32791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15752D9-14E7-4BF2-B15C-D18F95E9D3B4}"/>
              </a:ext>
            </a:extLst>
          </p:cNvPr>
          <p:cNvSpPr/>
          <p:nvPr/>
        </p:nvSpPr>
        <p:spPr>
          <a:xfrm>
            <a:off x="9278534" y="4620510"/>
            <a:ext cx="327919" cy="32791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36DA7F8-F1DA-4F34-BD80-E1789FCE0C04}"/>
              </a:ext>
            </a:extLst>
          </p:cNvPr>
          <p:cNvSpPr/>
          <p:nvPr/>
        </p:nvSpPr>
        <p:spPr>
          <a:xfrm>
            <a:off x="9264862" y="4620510"/>
            <a:ext cx="327919" cy="32791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F341D0-77F3-4C61-B69A-A1B2CE18CCC4}"/>
              </a:ext>
            </a:extLst>
          </p:cNvPr>
          <p:cNvSpPr/>
          <p:nvPr/>
        </p:nvSpPr>
        <p:spPr>
          <a:xfrm>
            <a:off x="9288715" y="4620510"/>
            <a:ext cx="327919" cy="32791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EDB253B-A49F-405D-B151-8FD081691CD6}"/>
              </a:ext>
            </a:extLst>
          </p:cNvPr>
          <p:cNvSpPr/>
          <p:nvPr/>
        </p:nvSpPr>
        <p:spPr>
          <a:xfrm>
            <a:off x="9278534" y="4620510"/>
            <a:ext cx="327919" cy="32791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F0331DA-8E68-4779-AA45-75AF5A55F33D}"/>
              </a:ext>
            </a:extLst>
          </p:cNvPr>
          <p:cNvSpPr/>
          <p:nvPr/>
        </p:nvSpPr>
        <p:spPr>
          <a:xfrm>
            <a:off x="9290100" y="4620510"/>
            <a:ext cx="327919" cy="32791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7CADADF-61C5-4AAA-A127-BC77C1FD36C0}"/>
              </a:ext>
            </a:extLst>
          </p:cNvPr>
          <p:cNvSpPr/>
          <p:nvPr/>
        </p:nvSpPr>
        <p:spPr>
          <a:xfrm>
            <a:off x="9278533" y="4032312"/>
            <a:ext cx="327919" cy="32791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120BE7-000F-425A-AC95-6C70919EDC04}"/>
              </a:ext>
            </a:extLst>
          </p:cNvPr>
          <p:cNvSpPr txBox="1"/>
          <p:nvPr/>
        </p:nvSpPr>
        <p:spPr>
          <a:xfrm>
            <a:off x="9616634" y="5333446"/>
            <a:ext cx="1249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预期等待时长超过</a:t>
            </a:r>
            <a:endParaRPr lang="en-US" altLang="zh-CN" sz="1050">
              <a:solidFill>
                <a:srgbClr val="AD2B26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2000ms</a:t>
            </a: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，被拒绝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810D9D5-6FEF-4957-BBB0-8B8480EC7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43" y="5208710"/>
            <a:ext cx="7162153" cy="15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37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-0.67357 4.81481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-0.62305 4.81481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-0.57331 4.81481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-0.52305 4.81481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59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-0.47122 0.0011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68" y="46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-0.42201 4.8148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07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37266 4.81481E-6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33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00"/>
                            </p:stCondLst>
                            <p:childTnLst>
                              <p:par>
                                <p:cTn id="10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0.31979 4.81481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-0.27083 -0.00093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-46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500"/>
                            </p:stCondLst>
                            <p:childTnLst>
                              <p:par>
                                <p:cTn id="1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22096 0.00092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46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500"/>
                            </p:stCondLst>
                            <p:childTnLst>
                              <p:par>
                                <p:cTn id="1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17096 4.81481E-6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8.33333E-7 0.25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0" grpId="1" animBg="1"/>
      <p:bldP spid="31" grpId="0" animBg="1"/>
      <p:bldP spid="32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473544C-2D8F-47B1-8F6E-E604D2213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因为计数器算法一般都会采用滑动窗口计数器，所以这里我们对比三种算法：</a:t>
            </a:r>
            <a:endParaRPr lang="en-US" altLang="zh-CN" b="0" i="0">
              <a:solidFill>
                <a:srgbClr val="30303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zh-CN" altLang="en-US" b="0" i="0">
              <a:solidFill>
                <a:srgbClr val="303030"/>
              </a:solidFill>
              <a:effectLst/>
              <a:latin typeface="Helvetica Neue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28BA8204-B6C2-46A8-AD75-D2FD0D9B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限流算法对比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7AB6D1D-C38D-4130-8C6D-A757EB798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05429"/>
              </p:ext>
            </p:extLst>
          </p:nvPr>
        </p:nvGraphicFramePr>
        <p:xfrm>
          <a:off x="843278" y="2287209"/>
          <a:ext cx="10286276" cy="38392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500813">
                  <a:extLst>
                    <a:ext uri="{9D8B030D-6E8A-4147-A177-3AD203B41FA5}">
                      <a16:colId xmlns:a16="http://schemas.microsoft.com/office/drawing/2014/main" val="4132900450"/>
                    </a:ext>
                  </a:extLst>
                </a:gridCol>
                <a:gridCol w="2642325">
                  <a:extLst>
                    <a:ext uri="{9D8B030D-6E8A-4147-A177-3AD203B41FA5}">
                      <a16:colId xmlns:a16="http://schemas.microsoft.com/office/drawing/2014/main" val="1455515485"/>
                    </a:ext>
                  </a:extLst>
                </a:gridCol>
                <a:gridCol w="2571569">
                  <a:extLst>
                    <a:ext uri="{9D8B030D-6E8A-4147-A177-3AD203B41FA5}">
                      <a16:colId xmlns:a16="http://schemas.microsoft.com/office/drawing/2014/main" val="3344631973"/>
                    </a:ext>
                  </a:extLst>
                </a:gridCol>
                <a:gridCol w="2571569">
                  <a:extLst>
                    <a:ext uri="{9D8B030D-6E8A-4147-A177-3AD203B41FA5}">
                      <a16:colId xmlns:a16="http://schemas.microsoft.com/office/drawing/2014/main" val="624289388"/>
                    </a:ext>
                  </a:extLst>
                </a:gridCol>
              </a:tblGrid>
              <a:tr h="69069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对比项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滑动时间窗口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令牌桶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漏桶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87985"/>
                  </a:ext>
                </a:extLst>
              </a:tr>
              <a:tr h="15742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/>
                        <a:t>能否保证流量曲线平滑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不能，但窗口内区间越小，流量控制越平滑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基本能，在请求量持续高于令牌生成速度时，流量平滑。</a:t>
                      </a:r>
                      <a:br>
                        <a:rPr lang="en-US" altLang="zh-CN" sz="1400"/>
                      </a:br>
                      <a:r>
                        <a:rPr lang="zh-CN" altLang="en-US" sz="1400"/>
                        <a:t>但请求量在令牌生成速率上下波动时，无法保证曲线平滑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能，所有请求进入桶内，以恒定速率放行，绝对平滑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962965"/>
                  </a:ext>
                </a:extLst>
              </a:tr>
              <a:tr h="787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/>
                        <a:t>能否应对突增流量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不能，徒增流量，只要高出限流阈值都会被拒绝。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能，桶内积累的令牌可以应对突增流量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能，请求可以暂存在桶内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517385"/>
                  </a:ext>
                </a:extLst>
              </a:tr>
              <a:tr h="787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/>
                        <a:t>流量控制精确度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低，窗口区间越小，精度越高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27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62534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473544C-2D8F-47B1-8F6E-E604D2213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3108746"/>
          </a:xfrm>
        </p:spPr>
        <p:txBody>
          <a:bodyPr/>
          <a:lstStyle/>
          <a:p>
            <a:r>
              <a:rPr lang="zh-CN" altLang="en-US" b="1"/>
              <a:t>问题说明</a:t>
            </a:r>
            <a:r>
              <a:rPr lang="zh-CN" altLang="en-US"/>
              <a:t>：</a:t>
            </a:r>
            <a:r>
              <a:rPr lang="zh-CN" altLang="en-US" b="0"/>
              <a:t>考察对</a:t>
            </a:r>
            <a:r>
              <a:rPr lang="zh-CN" altLang="en-US"/>
              <a:t>限流算法的掌握情况</a:t>
            </a:r>
            <a:endParaRPr lang="en-US" altLang="zh-CN" b="0"/>
          </a:p>
          <a:p>
            <a:r>
              <a:rPr lang="zh-CN" altLang="en-US" b="1"/>
              <a:t>难易程度</a:t>
            </a:r>
            <a:r>
              <a:rPr lang="zh-CN" altLang="en-US"/>
              <a:t>：难</a:t>
            </a:r>
            <a:endParaRPr lang="en-US" altLang="zh-CN"/>
          </a:p>
          <a:p>
            <a:r>
              <a:rPr lang="zh-CN" altLang="en-US" b="1"/>
              <a:t>参考话术</a:t>
            </a:r>
            <a:r>
              <a:rPr lang="zh-CN" altLang="en-US"/>
              <a:t>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限流算法常见的有三种实现：滑动时间窗口、令牌桶算法、漏桶算法。</a:t>
            </a:r>
            <a:r>
              <a:rPr lang="en-US" altLang="zh-CN"/>
              <a:t>Gateway</a:t>
            </a:r>
            <a:r>
              <a:rPr lang="zh-CN" altLang="en-US"/>
              <a:t>则采用了基于</a:t>
            </a:r>
            <a:r>
              <a:rPr lang="en-US" altLang="zh-CN"/>
              <a:t>Redis</a:t>
            </a:r>
            <a:r>
              <a:rPr lang="zh-CN" altLang="en-US"/>
              <a:t>实现的令牌桶算法。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而</a:t>
            </a:r>
            <a:r>
              <a:rPr lang="en-US" altLang="zh-CN"/>
              <a:t>Sentinel</a:t>
            </a:r>
            <a:r>
              <a:rPr lang="zh-CN" altLang="en-US"/>
              <a:t>内部却比较复杂：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默认限流模式是基于滑动时间窗口算法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排队等待的限流模式则基于漏桶算法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而热点参数限流则是基于令牌桶算法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此时，如果面试官追问滑动时间窗口、令牌桶、漏桶算法原理，则根据上一节内容来回答。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0B6696C2-0784-4ED8-9F18-8136BDE4E70A}"/>
              </a:ext>
            </a:extLst>
          </p:cNvPr>
          <p:cNvSpPr txBox="1">
            <a:spLocks/>
          </p:cNvSpPr>
          <p:nvPr/>
        </p:nvSpPr>
        <p:spPr>
          <a:xfrm>
            <a:off x="710880" y="889485"/>
            <a:ext cx="8015109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AD2B26"/>
                </a:solidFill>
              </a:rPr>
              <a:t>Sentinel</a:t>
            </a:r>
            <a:r>
              <a:rPr lang="zh-CN" altLang="en-US" sz="2400">
                <a:solidFill>
                  <a:srgbClr val="AD2B26"/>
                </a:solidFill>
              </a:rPr>
              <a:t>的限流与</a:t>
            </a:r>
            <a:r>
              <a:rPr lang="en-US" altLang="zh-CN" sz="2400">
                <a:solidFill>
                  <a:srgbClr val="AD2B26"/>
                </a:solidFill>
              </a:rPr>
              <a:t>Gateway</a:t>
            </a:r>
            <a:r>
              <a:rPr lang="zh-CN" altLang="en-US" sz="2400">
                <a:solidFill>
                  <a:srgbClr val="AD2B26"/>
                </a:solidFill>
              </a:rPr>
              <a:t>的限流有什么差别？</a:t>
            </a:r>
            <a:endParaRPr lang="en-US" altLang="zh-CN" sz="240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68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5C379-9C37-49C7-B2CF-812B6EB6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Sentinel</a:t>
            </a:r>
            <a:r>
              <a:rPr lang="zh-CN" altLang="en-US"/>
              <a:t>源码分析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B5BF9-BEDB-4718-B5D4-1219A3D118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Sentinel</a:t>
            </a:r>
            <a:r>
              <a:rPr lang="zh-CN" altLang="en-US"/>
              <a:t>的限流算法，可以参考课前资料文档：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F8C877-51FF-4766-94DE-399F5E37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11" y="2280205"/>
            <a:ext cx="1295512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82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99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A4432-E623-4BBA-B577-25C537C3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>
                <a:solidFill>
                  <a:srgbClr val="AD2B26"/>
                </a:solidFill>
              </a:rPr>
              <a:t>SpringCloud</a:t>
            </a:r>
            <a:r>
              <a:rPr lang="zh-CN" altLang="en-US" sz="2000">
                <a:solidFill>
                  <a:srgbClr val="AD2B26"/>
                </a:solidFill>
              </a:rPr>
              <a:t>常见组件有哪些？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CFA3D-4B15-41B3-813C-549CBD8D5B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231564"/>
          </a:xfrm>
        </p:spPr>
        <p:txBody>
          <a:bodyPr/>
          <a:lstStyle/>
          <a:p>
            <a:r>
              <a:rPr lang="zh-CN" altLang="en-US" b="1"/>
              <a:t>问题说明</a:t>
            </a:r>
            <a:r>
              <a:rPr lang="zh-CN" altLang="en-US"/>
              <a:t>：这个题目主要考察对</a:t>
            </a:r>
            <a:r>
              <a:rPr lang="en-US" altLang="zh-CN"/>
              <a:t>SpringCloud</a:t>
            </a:r>
            <a:r>
              <a:rPr lang="zh-CN" altLang="en-US"/>
              <a:t>的组件基本了解</a:t>
            </a:r>
            <a:endParaRPr lang="en-US" altLang="zh-CN"/>
          </a:p>
          <a:p>
            <a:r>
              <a:rPr lang="zh-CN" altLang="en-US" b="1"/>
              <a:t>难易程度</a:t>
            </a:r>
            <a:r>
              <a:rPr lang="zh-CN" altLang="en-US"/>
              <a:t>：简单</a:t>
            </a:r>
            <a:endParaRPr lang="en-US" altLang="zh-CN"/>
          </a:p>
          <a:p>
            <a:r>
              <a:rPr lang="zh-CN" altLang="en-US" b="1"/>
              <a:t>参考话术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SpringCloud</a:t>
            </a:r>
            <a:r>
              <a:rPr lang="zh-CN" altLang="en-US"/>
              <a:t>包含的组件很多，有很多功能是重复的。其中最常用组件包括：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注册中心组件：</a:t>
            </a:r>
            <a:r>
              <a:rPr lang="en-US" altLang="zh-CN"/>
              <a:t>Eureka</a:t>
            </a:r>
            <a:r>
              <a:rPr lang="zh-CN" altLang="en-US"/>
              <a:t>、</a:t>
            </a:r>
            <a:r>
              <a:rPr lang="en-US" altLang="zh-CN"/>
              <a:t>Nacos</a:t>
            </a:r>
            <a:r>
              <a:rPr lang="zh-CN" altLang="en-US"/>
              <a:t>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负载均衡组件：</a:t>
            </a:r>
            <a:r>
              <a:rPr lang="en-US" altLang="zh-CN"/>
              <a:t>Ribbon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远程调用组件：</a:t>
            </a:r>
            <a:r>
              <a:rPr lang="en-US" altLang="zh-CN"/>
              <a:t>OpenFeign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网关组件：</a:t>
            </a:r>
            <a:r>
              <a:rPr lang="en-US" altLang="zh-CN"/>
              <a:t>Zuul</a:t>
            </a:r>
            <a:r>
              <a:rPr lang="zh-CN" altLang="en-US"/>
              <a:t>、</a:t>
            </a:r>
            <a:r>
              <a:rPr lang="en-US" altLang="zh-CN"/>
              <a:t>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服务保护组件：</a:t>
            </a:r>
            <a:r>
              <a:rPr lang="en-US" altLang="zh-CN"/>
              <a:t>Hystrix</a:t>
            </a:r>
            <a:r>
              <a:rPr lang="zh-CN" altLang="en-US"/>
              <a:t>、</a:t>
            </a:r>
            <a:r>
              <a:rPr lang="en-US" altLang="zh-CN"/>
              <a:t>Sentinel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服务配置管理组件：</a:t>
            </a:r>
            <a:r>
              <a:rPr lang="en-US" altLang="zh-CN"/>
              <a:t>SpringCloudConfig</a:t>
            </a:r>
            <a:r>
              <a:rPr lang="zh-CN" altLang="en-US"/>
              <a:t>、</a:t>
            </a:r>
            <a:r>
              <a:rPr lang="en-US" altLang="zh-CN"/>
              <a:t>Nacos</a:t>
            </a:r>
          </a:p>
        </p:txBody>
      </p:sp>
    </p:spTree>
    <p:extLst>
      <p:ext uri="{BB962C8B-B14F-4D97-AF65-F5344CB8AC3E}">
        <p14:creationId xmlns:p14="http://schemas.microsoft.com/office/powerpoint/2010/main" val="381850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394796-6595-42AC-9B4A-E57F1A5F4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332152"/>
            <a:ext cx="5973761" cy="559278"/>
          </a:xfrm>
        </p:spPr>
        <p:txBody>
          <a:bodyPr/>
          <a:lstStyle/>
          <a:p>
            <a:r>
              <a:rPr lang="en-US" altLang="zh-CN" sz="1800">
                <a:solidFill>
                  <a:srgbClr val="49504F"/>
                </a:solidFill>
              </a:rPr>
              <a:t>SpringCloud</a:t>
            </a:r>
            <a:r>
              <a:rPr lang="zh-CN" altLang="en-US" sz="1800">
                <a:solidFill>
                  <a:srgbClr val="49504F"/>
                </a:solidFill>
              </a:rPr>
              <a:t>常见组件有哪些？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5A75196-8AC5-4FC4-A2A8-71914FF50EBC}"/>
              </a:ext>
            </a:extLst>
          </p:cNvPr>
          <p:cNvSpPr txBox="1">
            <a:spLocks/>
          </p:cNvSpPr>
          <p:nvPr/>
        </p:nvSpPr>
        <p:spPr>
          <a:xfrm>
            <a:off x="5019358" y="1891430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Nacos</a:t>
            </a:r>
            <a:r>
              <a:rPr lang="zh-CN" altLang="en-US">
                <a:solidFill>
                  <a:srgbClr val="AD2B26"/>
                </a:solidFill>
              </a:rPr>
              <a:t>的服务注册表结构是怎样的？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FBCBB43-F0E1-46D9-8F25-168CB10FC205}"/>
              </a:ext>
            </a:extLst>
          </p:cNvPr>
          <p:cNvSpPr txBox="1">
            <a:spLocks/>
          </p:cNvSpPr>
          <p:nvPr/>
        </p:nvSpPr>
        <p:spPr>
          <a:xfrm>
            <a:off x="5019358" y="2450708"/>
            <a:ext cx="5973761" cy="559279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如何支撑数十万服务注册压力？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59686C-07DD-482A-8FC0-77E76F78C450}"/>
              </a:ext>
            </a:extLst>
          </p:cNvPr>
          <p:cNvSpPr txBox="1">
            <a:spLocks/>
          </p:cNvSpPr>
          <p:nvPr/>
        </p:nvSpPr>
        <p:spPr>
          <a:xfrm>
            <a:off x="5019358" y="2997382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如何避免并发读写冲突问题？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AB5364E-9F0D-4568-8900-5D557532BF57}"/>
              </a:ext>
            </a:extLst>
          </p:cNvPr>
          <p:cNvSpPr txBox="1">
            <a:spLocks/>
          </p:cNvSpPr>
          <p:nvPr/>
        </p:nvSpPr>
        <p:spPr>
          <a:xfrm>
            <a:off x="5019357" y="3544056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的区别有哪些？</a:t>
            </a:r>
            <a:endParaRPr lang="en-US" altLang="zh-CN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D5F949F0-AA67-44B0-9262-5E4AFAFD0695}"/>
              </a:ext>
            </a:extLst>
          </p:cNvPr>
          <p:cNvSpPr txBox="1">
            <a:spLocks/>
          </p:cNvSpPr>
          <p:nvPr/>
        </p:nvSpPr>
        <p:spPr>
          <a:xfrm>
            <a:off x="5019357" y="4103334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的限流与</a:t>
            </a:r>
            <a:r>
              <a:rPr lang="en-US" altLang="zh-CN"/>
              <a:t>Gateway</a:t>
            </a:r>
            <a:r>
              <a:rPr lang="zh-CN" altLang="en-US"/>
              <a:t>的限流有什么差别？</a:t>
            </a:r>
            <a:endParaRPr lang="en-US" altLang="zh-CN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5ACDA22-AF23-4D54-927F-0C8B450EF9BE}"/>
              </a:ext>
            </a:extLst>
          </p:cNvPr>
          <p:cNvSpPr txBox="1">
            <a:spLocks/>
          </p:cNvSpPr>
          <p:nvPr/>
        </p:nvSpPr>
        <p:spPr>
          <a:xfrm>
            <a:off x="5019357" y="4637403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的线程隔离与</a:t>
            </a:r>
            <a:r>
              <a:rPr lang="en-US" altLang="zh-CN"/>
              <a:t>Hystix</a:t>
            </a:r>
            <a:r>
              <a:rPr lang="zh-CN" altLang="en-US"/>
              <a:t>的线程隔离有什么差别</a:t>
            </a:r>
            <a:r>
              <a:rPr lang="en-US" altLang="zh-CN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62079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占位符 1">
            <a:extLst>
              <a:ext uri="{FF2B5EF4-FFF2-40B4-BE49-F238E27FC236}">
                <a16:creationId xmlns:a16="http://schemas.microsoft.com/office/drawing/2014/main" id="{B1F1B5D7-7F1F-43A6-A963-0A572C3886DC}"/>
              </a:ext>
            </a:extLst>
          </p:cNvPr>
          <p:cNvSpPr txBox="1">
            <a:spLocks/>
          </p:cNvSpPr>
          <p:nvPr/>
        </p:nvSpPr>
        <p:spPr>
          <a:xfrm>
            <a:off x="710880" y="889485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Nacos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的服务注册表结构是怎样的？</a:t>
            </a:r>
            <a:endParaRPr lang="en-US" altLang="zh-CN" sz="200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91" name="文本占位符 2">
            <a:extLst>
              <a:ext uri="{FF2B5EF4-FFF2-40B4-BE49-F238E27FC236}">
                <a16:creationId xmlns:a16="http://schemas.microsoft.com/office/drawing/2014/main" id="{ED0946AC-857A-47A3-A673-42E511A0B2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 b="0"/>
              <a:t>要了解</a:t>
            </a:r>
            <a:r>
              <a:rPr lang="en-US" altLang="zh-CN" b="0"/>
              <a:t>Nacos</a:t>
            </a:r>
            <a:r>
              <a:rPr lang="zh-CN" altLang="en-US" b="0"/>
              <a:t>的服务注册表结构，需要从两方面入手：</a:t>
            </a:r>
            <a:endParaRPr lang="en-US" altLang="zh-CN" b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一是</a:t>
            </a:r>
            <a:r>
              <a:rPr lang="en-US" altLang="zh-CN"/>
              <a:t>Nacos</a:t>
            </a:r>
            <a:r>
              <a:rPr lang="zh-CN" altLang="en-US"/>
              <a:t>的分级存储模型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/>
              <a:t>二是</a:t>
            </a:r>
            <a:r>
              <a:rPr lang="en-US" altLang="zh-CN" b="0"/>
              <a:t>Nacos</a:t>
            </a:r>
            <a:r>
              <a:rPr lang="zh-CN" altLang="en-US" b="0"/>
              <a:t>的服务端源码</a:t>
            </a:r>
            <a:endParaRPr lang="en-US" altLang="zh-CN" b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r>
              <a:rPr lang="zh-CN" altLang="en-US" b="0"/>
              <a:t>源码部分，可以参考课前资料提供的文档：</a:t>
            </a:r>
            <a:endParaRPr lang="en-US" altLang="zh-CN" b="0"/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45F62188-363B-47D2-8B3E-487C4936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4" y="3890014"/>
            <a:ext cx="1295512" cy="1409822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0B537D-8858-47AD-A994-508D3C1B48EC}"/>
              </a:ext>
            </a:extLst>
          </p:cNvPr>
          <p:cNvSpPr/>
          <p:nvPr/>
        </p:nvSpPr>
        <p:spPr>
          <a:xfrm>
            <a:off x="5805674" y="1542646"/>
            <a:ext cx="6024631" cy="4822589"/>
          </a:xfrm>
          <a:prstGeom prst="roundRect">
            <a:avLst>
              <a:gd name="adj" fmla="val 40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Namespace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：环境隔离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41E6E3-20DE-42C9-98C9-8E1FFBCA58F4}"/>
              </a:ext>
            </a:extLst>
          </p:cNvPr>
          <p:cNvSpPr/>
          <p:nvPr/>
        </p:nvSpPr>
        <p:spPr>
          <a:xfrm>
            <a:off x="6096000" y="2068740"/>
            <a:ext cx="5443978" cy="4083484"/>
          </a:xfrm>
          <a:prstGeom prst="roundRect">
            <a:avLst>
              <a:gd name="adj" fmla="val 403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Group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：服务分组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908A1C9-BCE6-41C2-9056-9808888AA019}"/>
              </a:ext>
            </a:extLst>
          </p:cNvPr>
          <p:cNvSpPr/>
          <p:nvPr/>
        </p:nvSpPr>
        <p:spPr>
          <a:xfrm>
            <a:off x="8082017" y="2603346"/>
            <a:ext cx="1236941" cy="1236941"/>
          </a:xfrm>
          <a:prstGeom prst="ellipse">
            <a:avLst/>
          </a:prstGeom>
          <a:gradFill>
            <a:gsLst>
              <a:gs pos="0">
                <a:srgbClr val="00B0F0"/>
              </a:gs>
              <a:gs pos="80000">
                <a:srgbClr val="25C6FF"/>
              </a:gs>
              <a:gs pos="100000">
                <a:srgbClr val="57D3FF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E9E98F8-B5F7-446C-852E-2655F70CD96C}"/>
              </a:ext>
            </a:extLst>
          </p:cNvPr>
          <p:cNvSpPr/>
          <p:nvPr/>
        </p:nvSpPr>
        <p:spPr>
          <a:xfrm>
            <a:off x="6825191" y="4108568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HZ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91CBF94-CBCF-4A01-A059-B19B1645FCE0}"/>
              </a:ext>
            </a:extLst>
          </p:cNvPr>
          <p:cNvSpPr/>
          <p:nvPr/>
        </p:nvSpPr>
        <p:spPr>
          <a:xfrm>
            <a:off x="9598665" y="4105544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9534DCE-785E-4DCA-9004-D813D155E50E}"/>
              </a:ext>
            </a:extLst>
          </p:cNvPr>
          <p:cNvSpPr/>
          <p:nvPr/>
        </p:nvSpPr>
        <p:spPr>
          <a:xfrm>
            <a:off x="6206534" y="5402079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82D698F-D6D7-48B3-93D0-0882E2CC89EA}"/>
              </a:ext>
            </a:extLst>
          </p:cNvPr>
          <p:cNvSpPr/>
          <p:nvPr/>
        </p:nvSpPr>
        <p:spPr>
          <a:xfrm>
            <a:off x="7864558" y="5421119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5F0E597-80E0-4CAE-94BF-98EA95B9FCEA}"/>
              </a:ext>
            </a:extLst>
          </p:cNvPr>
          <p:cNvSpPr/>
          <p:nvPr/>
        </p:nvSpPr>
        <p:spPr>
          <a:xfrm>
            <a:off x="9009630" y="5444380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5C15401-0A5A-46F8-8648-5F89BF610E4B}"/>
              </a:ext>
            </a:extLst>
          </p:cNvPr>
          <p:cNvSpPr/>
          <p:nvPr/>
        </p:nvSpPr>
        <p:spPr>
          <a:xfrm>
            <a:off x="10668543" y="5444381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B9C913-33BC-4861-A3B1-14A5FC467E7E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6515863" y="4961395"/>
            <a:ext cx="455650" cy="44068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26A73F4-B0A0-4ADC-B190-492DD75F6A2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7324766" y="3659141"/>
            <a:ext cx="938397" cy="44942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9CBAC64-407E-4209-A09A-80D418315C3D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7678018" y="4961395"/>
            <a:ext cx="495869" cy="4597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9F2C40-ABCB-4496-8627-96B802A933A9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9137812" y="3659141"/>
            <a:ext cx="960428" cy="44640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04BEBD7-8E37-4BBE-973F-9B9035FB51B5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 flipH="1">
            <a:off x="9318959" y="4958371"/>
            <a:ext cx="426028" cy="48600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432F9A2-40D9-46CC-902E-640886F7A111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10451492" y="4958371"/>
            <a:ext cx="526380" cy="48601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34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3BE90E5-0402-4B61-A1F9-3C862BB69A84}"/>
              </a:ext>
            </a:extLst>
          </p:cNvPr>
          <p:cNvSpPr/>
          <p:nvPr/>
        </p:nvSpPr>
        <p:spPr>
          <a:xfrm>
            <a:off x="291328" y="1791221"/>
            <a:ext cx="6024631" cy="4822589"/>
          </a:xfrm>
          <a:prstGeom prst="roundRect">
            <a:avLst>
              <a:gd name="adj" fmla="val 40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Namespace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：环境隔离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3F36CD5-CAD8-4675-BD7E-E1E412DC518D}"/>
              </a:ext>
            </a:extLst>
          </p:cNvPr>
          <p:cNvSpPr/>
          <p:nvPr/>
        </p:nvSpPr>
        <p:spPr>
          <a:xfrm>
            <a:off x="581654" y="2317315"/>
            <a:ext cx="5443978" cy="4083484"/>
          </a:xfrm>
          <a:prstGeom prst="roundRect">
            <a:avLst>
              <a:gd name="adj" fmla="val 403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Group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：服务分组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DA0429B-E021-41A4-A53E-F26435DC1567}"/>
              </a:ext>
            </a:extLst>
          </p:cNvPr>
          <p:cNvSpPr/>
          <p:nvPr/>
        </p:nvSpPr>
        <p:spPr>
          <a:xfrm>
            <a:off x="2567671" y="2851921"/>
            <a:ext cx="1236941" cy="1236941"/>
          </a:xfrm>
          <a:prstGeom prst="ellipse">
            <a:avLst/>
          </a:prstGeom>
          <a:gradFill>
            <a:gsLst>
              <a:gs pos="0">
                <a:srgbClr val="00B0F0"/>
              </a:gs>
              <a:gs pos="80000">
                <a:srgbClr val="25C6FF"/>
              </a:gs>
              <a:gs pos="100000">
                <a:srgbClr val="57D3FF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F5C9B09-7DB1-4476-8CDF-A24FEAA2B736}"/>
              </a:ext>
            </a:extLst>
          </p:cNvPr>
          <p:cNvSpPr/>
          <p:nvPr/>
        </p:nvSpPr>
        <p:spPr>
          <a:xfrm>
            <a:off x="1310845" y="4357143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HZ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3C835D4-9CFE-427A-BD81-30AF90F4887A}"/>
              </a:ext>
            </a:extLst>
          </p:cNvPr>
          <p:cNvSpPr/>
          <p:nvPr/>
        </p:nvSpPr>
        <p:spPr>
          <a:xfrm>
            <a:off x="4084319" y="4354119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F41252F-92D2-44F9-A706-04C9C9FF05E2}"/>
              </a:ext>
            </a:extLst>
          </p:cNvPr>
          <p:cNvSpPr/>
          <p:nvPr/>
        </p:nvSpPr>
        <p:spPr>
          <a:xfrm>
            <a:off x="692188" y="5650654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285EE38-1103-492E-9CE2-60EDA749AF77}"/>
              </a:ext>
            </a:extLst>
          </p:cNvPr>
          <p:cNvSpPr/>
          <p:nvPr/>
        </p:nvSpPr>
        <p:spPr>
          <a:xfrm>
            <a:off x="2350212" y="5669694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97240F4-85FF-4403-BB1A-BA5C9777415C}"/>
              </a:ext>
            </a:extLst>
          </p:cNvPr>
          <p:cNvSpPr/>
          <p:nvPr/>
        </p:nvSpPr>
        <p:spPr>
          <a:xfrm>
            <a:off x="3495284" y="5692955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E254ED5-8872-48A3-81DA-75D5AC958742}"/>
              </a:ext>
            </a:extLst>
          </p:cNvPr>
          <p:cNvSpPr/>
          <p:nvPr/>
        </p:nvSpPr>
        <p:spPr>
          <a:xfrm>
            <a:off x="5154197" y="5692956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F74A555-63AA-4191-9E32-068B6AB4576B}"/>
              </a:ext>
            </a:extLst>
          </p:cNvPr>
          <p:cNvCxnSpPr>
            <a:cxnSpLocks/>
            <a:stCxn id="38" idx="3"/>
            <a:endCxn id="40" idx="0"/>
          </p:cNvCxnSpPr>
          <p:nvPr/>
        </p:nvCxnSpPr>
        <p:spPr>
          <a:xfrm flipH="1">
            <a:off x="1001517" y="5209970"/>
            <a:ext cx="455650" cy="44068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5C38E63-9887-430C-9AD2-6847CF003914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 flipH="1">
            <a:off x="1810420" y="3907716"/>
            <a:ext cx="938397" cy="44942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83370C1-335F-4ABA-8B8B-CD17F312F874}"/>
              </a:ext>
            </a:extLst>
          </p:cNvPr>
          <p:cNvCxnSpPr>
            <a:cxnSpLocks/>
            <a:stCxn id="38" idx="5"/>
            <a:endCxn id="41" idx="0"/>
          </p:cNvCxnSpPr>
          <p:nvPr/>
        </p:nvCxnSpPr>
        <p:spPr>
          <a:xfrm>
            <a:off x="2163672" y="5209970"/>
            <a:ext cx="495869" cy="4597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C5889EA-50D1-4259-847F-5C212E4FB250}"/>
              </a:ext>
            </a:extLst>
          </p:cNvPr>
          <p:cNvCxnSpPr>
            <a:cxnSpLocks/>
            <a:stCxn id="37" idx="5"/>
            <a:endCxn id="39" idx="0"/>
          </p:cNvCxnSpPr>
          <p:nvPr/>
        </p:nvCxnSpPr>
        <p:spPr>
          <a:xfrm>
            <a:off x="3623466" y="3907716"/>
            <a:ext cx="960428" cy="44640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1AABC48-016A-496C-9D4D-44CA7291BD0C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3804613" y="5206946"/>
            <a:ext cx="426028" cy="48600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82B6773-1920-40E1-BA67-481E5E2E1403}"/>
              </a:ext>
            </a:extLst>
          </p:cNvPr>
          <p:cNvCxnSpPr>
            <a:cxnSpLocks/>
            <a:stCxn id="39" idx="5"/>
            <a:endCxn id="43" idx="0"/>
          </p:cNvCxnSpPr>
          <p:nvPr/>
        </p:nvCxnSpPr>
        <p:spPr>
          <a:xfrm>
            <a:off x="4937146" y="5206946"/>
            <a:ext cx="526380" cy="48601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B97F247-86EE-4898-89BE-02F00485F213}"/>
              </a:ext>
            </a:extLst>
          </p:cNvPr>
          <p:cNvSpPr txBox="1"/>
          <p:nvPr/>
        </p:nvSpPr>
        <p:spPr>
          <a:xfrm>
            <a:off x="7076316" y="2719753"/>
            <a:ext cx="4257897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+mn-lt"/>
                <a:ea typeface="+mn-ea"/>
              </a:rPr>
              <a:t>Map&lt;String, Map&lt;String, Service&gt;&gt;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69F1AF2-346F-428C-A754-515A6CCDC95E}"/>
              </a:ext>
            </a:extLst>
          </p:cNvPr>
          <p:cNvSpPr/>
          <p:nvPr/>
        </p:nvSpPr>
        <p:spPr>
          <a:xfrm>
            <a:off x="7626285" y="2743298"/>
            <a:ext cx="782427" cy="2674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B4635E8-213C-4C50-A268-415E8C588E67}"/>
              </a:ext>
            </a:extLst>
          </p:cNvPr>
          <p:cNvCxnSpPr>
            <a:cxnSpLocks/>
            <a:stCxn id="53" idx="3"/>
            <a:endCxn id="51" idx="0"/>
          </p:cNvCxnSpPr>
          <p:nvPr/>
        </p:nvCxnSpPr>
        <p:spPr>
          <a:xfrm>
            <a:off x="4506012" y="2033963"/>
            <a:ext cx="3511487" cy="70933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66610AA3-4E9B-4EF7-B18A-D2BF1B87A40B}"/>
              </a:ext>
            </a:extLst>
          </p:cNvPr>
          <p:cNvSpPr/>
          <p:nvPr/>
        </p:nvSpPr>
        <p:spPr>
          <a:xfrm>
            <a:off x="2007007" y="1900229"/>
            <a:ext cx="2499005" cy="2674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FDDA86-DC59-4587-9A38-29F4064D1FC5}"/>
              </a:ext>
            </a:extLst>
          </p:cNvPr>
          <p:cNvSpPr/>
          <p:nvPr/>
        </p:nvSpPr>
        <p:spPr>
          <a:xfrm>
            <a:off x="9117317" y="2743297"/>
            <a:ext cx="782427" cy="267467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A50716DC-17E0-4C94-A8F5-BDE5E7B7F6C2}"/>
              </a:ext>
            </a:extLst>
          </p:cNvPr>
          <p:cNvCxnSpPr>
            <a:cxnSpLocks/>
            <a:stCxn id="56" idx="3"/>
            <a:endCxn id="54" idx="0"/>
          </p:cNvCxnSpPr>
          <p:nvPr/>
        </p:nvCxnSpPr>
        <p:spPr>
          <a:xfrm>
            <a:off x="4744787" y="2535209"/>
            <a:ext cx="4763744" cy="208088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B444FEF0-8787-427D-8D42-39D750948B4E}"/>
              </a:ext>
            </a:extLst>
          </p:cNvPr>
          <p:cNvSpPr/>
          <p:nvPr/>
        </p:nvSpPr>
        <p:spPr>
          <a:xfrm>
            <a:off x="2245782" y="2401475"/>
            <a:ext cx="2499005" cy="267467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F9B248C-A3BB-4EA9-B88A-02692A1C9818}"/>
              </a:ext>
            </a:extLst>
          </p:cNvPr>
          <p:cNvSpPr/>
          <p:nvPr/>
        </p:nvSpPr>
        <p:spPr>
          <a:xfrm>
            <a:off x="10048730" y="2755296"/>
            <a:ext cx="950832" cy="26746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5A2152FD-2F59-4CB1-84CE-735A858465FF}"/>
              </a:ext>
            </a:extLst>
          </p:cNvPr>
          <p:cNvCxnSpPr>
            <a:cxnSpLocks/>
            <a:stCxn id="37" idx="6"/>
            <a:endCxn id="57" idx="2"/>
          </p:cNvCxnSpPr>
          <p:nvPr/>
        </p:nvCxnSpPr>
        <p:spPr>
          <a:xfrm flipV="1">
            <a:off x="3804612" y="3022763"/>
            <a:ext cx="6719534" cy="44762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EE80C52-B5BA-4FC0-8026-8E57077512C1}"/>
              </a:ext>
            </a:extLst>
          </p:cNvPr>
          <p:cNvSpPr txBox="1"/>
          <p:nvPr/>
        </p:nvSpPr>
        <p:spPr>
          <a:xfrm>
            <a:off x="9205264" y="3998757"/>
            <a:ext cx="265329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+mn-lt"/>
                <a:ea typeface="+mn-ea"/>
              </a:rPr>
              <a:t>Map&lt;String, Cluster&gt;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1833CC8E-523C-4B9C-9561-5CD36AF6B3D9}"/>
              </a:ext>
            </a:extLst>
          </p:cNvPr>
          <p:cNvSpPr/>
          <p:nvPr/>
        </p:nvSpPr>
        <p:spPr>
          <a:xfrm>
            <a:off x="10617257" y="3093850"/>
            <a:ext cx="606510" cy="862155"/>
          </a:xfrm>
          <a:prstGeom prst="downArrow">
            <a:avLst>
              <a:gd name="adj1" fmla="val 31349"/>
              <a:gd name="adj2" fmla="val 406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FE66969-FB85-4E2A-B84E-D10F0DCB0E08}"/>
              </a:ext>
            </a:extLst>
          </p:cNvPr>
          <p:cNvSpPr/>
          <p:nvPr/>
        </p:nvSpPr>
        <p:spPr>
          <a:xfrm>
            <a:off x="9759109" y="4034300"/>
            <a:ext cx="782427" cy="26746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9C3CEDA7-96FD-4824-B324-001C03BFA6B3}"/>
              </a:ext>
            </a:extLst>
          </p:cNvPr>
          <p:cNvCxnSpPr>
            <a:cxnSpLocks/>
            <a:stCxn id="39" idx="6"/>
            <a:endCxn id="61" idx="0"/>
          </p:cNvCxnSpPr>
          <p:nvPr/>
        </p:nvCxnSpPr>
        <p:spPr>
          <a:xfrm flipV="1">
            <a:off x="5083468" y="4034300"/>
            <a:ext cx="5066855" cy="819394"/>
          </a:xfrm>
          <a:prstGeom prst="bentConnector4">
            <a:avLst>
              <a:gd name="adj1" fmla="val 46139"/>
              <a:gd name="adj2" fmla="val 127899"/>
            </a:avLst>
          </a:prstGeom>
          <a:ln w="19050"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箭头: 下 62">
            <a:extLst>
              <a:ext uri="{FF2B5EF4-FFF2-40B4-BE49-F238E27FC236}">
                <a16:creationId xmlns:a16="http://schemas.microsoft.com/office/drawing/2014/main" id="{7BD9BF87-276F-455F-AECF-49382EC3CD46}"/>
              </a:ext>
            </a:extLst>
          </p:cNvPr>
          <p:cNvSpPr/>
          <p:nvPr/>
        </p:nvSpPr>
        <p:spPr>
          <a:xfrm>
            <a:off x="10920512" y="4414380"/>
            <a:ext cx="606510" cy="862155"/>
          </a:xfrm>
          <a:prstGeom prst="downArrow">
            <a:avLst>
              <a:gd name="adj1" fmla="val 31349"/>
              <a:gd name="adj2" fmla="val 4067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097717F-8A93-415B-ADC7-0BFC00CAA41A}"/>
              </a:ext>
            </a:extLst>
          </p:cNvPr>
          <p:cNvSpPr txBox="1"/>
          <p:nvPr/>
        </p:nvSpPr>
        <p:spPr>
          <a:xfrm>
            <a:off x="10069282" y="5308011"/>
            <a:ext cx="1789272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+mn-lt"/>
                <a:ea typeface="+mn-ea"/>
              </a:rPr>
              <a:t>Set&lt;Instance&gt;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91DFBA7-6E04-4072-BA43-AA5BD0951FA7}"/>
              </a:ext>
            </a:extLst>
          </p:cNvPr>
          <p:cNvSpPr/>
          <p:nvPr/>
        </p:nvSpPr>
        <p:spPr>
          <a:xfrm>
            <a:off x="10635552" y="5335350"/>
            <a:ext cx="974794" cy="267467"/>
          </a:xfrm>
          <a:prstGeom prst="rect">
            <a:avLst/>
          </a:prstGeom>
          <a:noFill/>
          <a:ln w="19050">
            <a:solidFill>
              <a:srgbClr val="FF00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C163D6D-D5D9-4876-9F0D-FDEFA0CF7BA2}"/>
              </a:ext>
            </a:extLst>
          </p:cNvPr>
          <p:cNvCxnSpPr>
            <a:cxnSpLocks/>
            <a:stCxn id="43" idx="6"/>
            <a:endCxn id="65" idx="2"/>
          </p:cNvCxnSpPr>
          <p:nvPr/>
        </p:nvCxnSpPr>
        <p:spPr>
          <a:xfrm flipV="1">
            <a:off x="5772854" y="5602817"/>
            <a:ext cx="5350095" cy="399468"/>
          </a:xfrm>
          <a:prstGeom prst="bentConnector2">
            <a:avLst/>
          </a:prstGeom>
          <a:ln w="19050">
            <a:solidFill>
              <a:srgbClr val="FF00FF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文本占位符 1">
            <a:extLst>
              <a:ext uri="{FF2B5EF4-FFF2-40B4-BE49-F238E27FC236}">
                <a16:creationId xmlns:a16="http://schemas.microsoft.com/office/drawing/2014/main" id="{B1F1B5D7-7F1F-43A6-A963-0A572C3886DC}"/>
              </a:ext>
            </a:extLst>
          </p:cNvPr>
          <p:cNvSpPr txBox="1">
            <a:spLocks/>
          </p:cNvSpPr>
          <p:nvPr/>
        </p:nvSpPr>
        <p:spPr>
          <a:xfrm>
            <a:off x="541994" y="889485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Nacos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的服务注册表结构是怎样的？</a:t>
            </a:r>
            <a:endParaRPr lang="en-US" altLang="zh-CN" sz="200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473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0" grpId="0" animBg="1"/>
      <p:bldP spid="51" grpId="0" animBg="1"/>
      <p:bldP spid="53" grpId="0" animBg="1"/>
      <p:bldP spid="54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3AEF-B5CF-4F3B-8159-C7F074B3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Nacos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的服务注册表结构是怎样的？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2F922-F01A-4F74-A180-8951730C7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问题说明</a:t>
            </a:r>
            <a:r>
              <a:rPr lang="zh-CN" altLang="en-US"/>
              <a:t>：</a:t>
            </a:r>
            <a:r>
              <a:rPr lang="zh-CN" altLang="en-US" b="0"/>
              <a:t>考察对</a:t>
            </a:r>
            <a:r>
              <a:rPr lang="en-US" altLang="zh-CN" b="0"/>
              <a:t>Nacos</a:t>
            </a:r>
            <a:r>
              <a:rPr lang="zh-CN" altLang="en-US" b="0"/>
              <a:t>数据分级结构的了解，以及</a:t>
            </a:r>
            <a:r>
              <a:rPr lang="en-US" altLang="zh-CN" b="0"/>
              <a:t>Nacos</a:t>
            </a:r>
            <a:r>
              <a:rPr lang="zh-CN" altLang="en-US" b="0"/>
              <a:t>源码的掌握情况</a:t>
            </a:r>
            <a:endParaRPr lang="en-US" altLang="zh-CN" b="0"/>
          </a:p>
          <a:p>
            <a:r>
              <a:rPr lang="zh-CN" altLang="en-US" b="1"/>
              <a:t>难易程度</a:t>
            </a:r>
            <a:r>
              <a:rPr lang="zh-CN" altLang="en-US"/>
              <a:t>：一般</a:t>
            </a:r>
            <a:endParaRPr lang="en-US" altLang="zh-CN"/>
          </a:p>
          <a:p>
            <a:r>
              <a:rPr lang="zh-CN" altLang="en-US" b="1"/>
              <a:t>参考话术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 b="0"/>
              <a:t>Nacos</a:t>
            </a:r>
            <a:r>
              <a:rPr lang="zh-CN" altLang="en-US" b="0"/>
              <a:t>采用了数据的分级存储模型，最外层是</a:t>
            </a:r>
            <a:r>
              <a:rPr lang="en-US" altLang="zh-CN" b="0"/>
              <a:t>Namespace</a:t>
            </a:r>
            <a:r>
              <a:rPr lang="zh-CN" altLang="en-US" b="0"/>
              <a:t>，用来隔离环境。然后是</a:t>
            </a:r>
            <a:r>
              <a:rPr lang="en-US" altLang="zh-CN" b="0"/>
              <a:t>Group</a:t>
            </a:r>
            <a:r>
              <a:rPr lang="zh-CN" altLang="en-US" b="0"/>
              <a:t>，用来对服务分组。接下来就是服务（</a:t>
            </a:r>
            <a:r>
              <a:rPr lang="en-US" altLang="zh-CN" b="0"/>
              <a:t>Service</a:t>
            </a:r>
            <a:r>
              <a:rPr lang="zh-CN" altLang="en-US" b="0"/>
              <a:t>）了，一个服务包含多个实例，但是可能处于不同机房，因此</a:t>
            </a:r>
            <a:r>
              <a:rPr lang="en-US" altLang="zh-CN" b="0"/>
              <a:t>Service</a:t>
            </a:r>
            <a:r>
              <a:rPr lang="zh-CN" altLang="en-US" b="0"/>
              <a:t>下有多个集群（</a:t>
            </a:r>
            <a:r>
              <a:rPr lang="en-US" altLang="zh-CN" b="0"/>
              <a:t>Cluster</a:t>
            </a:r>
            <a:r>
              <a:rPr lang="zh-CN" altLang="en-US" b="0"/>
              <a:t>），</a:t>
            </a:r>
            <a:r>
              <a:rPr lang="en-US" altLang="zh-CN" b="0"/>
              <a:t>Cluster</a:t>
            </a:r>
            <a:r>
              <a:rPr lang="zh-CN" altLang="en-US" b="0"/>
              <a:t>下是不同的实例（</a:t>
            </a:r>
            <a:r>
              <a:rPr lang="en-US" altLang="zh-CN" b="0"/>
              <a:t>Instance</a:t>
            </a:r>
            <a:r>
              <a:rPr lang="zh-CN" altLang="en-US" b="0"/>
              <a:t>）。</a:t>
            </a:r>
            <a:endParaRPr lang="en-US" altLang="zh-CN" b="0"/>
          </a:p>
          <a:p>
            <a:r>
              <a:rPr lang="zh-CN" altLang="en-US" b="0"/>
              <a:t>对应到</a:t>
            </a:r>
            <a:r>
              <a:rPr lang="en-US" altLang="zh-CN" b="0"/>
              <a:t>Java</a:t>
            </a:r>
            <a:r>
              <a:rPr lang="zh-CN" altLang="en-US" b="0"/>
              <a:t>代码中，</a:t>
            </a:r>
            <a:r>
              <a:rPr lang="en-US" altLang="zh-CN" b="0"/>
              <a:t>Nacos</a:t>
            </a:r>
            <a:r>
              <a:rPr lang="zh-CN" altLang="en-US" b="0"/>
              <a:t>采用了一个多层的</a:t>
            </a:r>
            <a:r>
              <a:rPr lang="en-US" altLang="zh-CN" b="0"/>
              <a:t>Map</a:t>
            </a:r>
            <a:r>
              <a:rPr lang="zh-CN" altLang="en-US" b="0"/>
              <a:t>来表示。结构为</a:t>
            </a:r>
            <a:r>
              <a:rPr lang="en-US" altLang="zh-CN" b="0"/>
              <a:t>Map&lt;String, Map&lt;String, Service&gt;&gt;</a:t>
            </a:r>
            <a:r>
              <a:rPr lang="zh-CN" altLang="en-US" b="0"/>
              <a:t>，其中最外层</a:t>
            </a:r>
            <a:r>
              <a:rPr lang="en-US" altLang="zh-CN" b="0"/>
              <a:t>Map</a:t>
            </a:r>
            <a:r>
              <a:rPr lang="zh-CN" altLang="en-US" b="0"/>
              <a:t>的</a:t>
            </a:r>
            <a:r>
              <a:rPr lang="en-US" altLang="zh-CN" b="0"/>
              <a:t>key</a:t>
            </a:r>
            <a:r>
              <a:rPr lang="zh-CN" altLang="en-US" b="0"/>
              <a:t>就是</a:t>
            </a:r>
            <a:r>
              <a:rPr lang="en-US" altLang="zh-CN" b="0"/>
              <a:t>namespaceId</a:t>
            </a:r>
            <a:r>
              <a:rPr lang="zh-CN" altLang="en-US" b="0"/>
              <a:t>，值是一个</a:t>
            </a:r>
            <a:r>
              <a:rPr lang="en-US" altLang="zh-CN" b="0"/>
              <a:t>Map</a:t>
            </a:r>
            <a:r>
              <a:rPr lang="zh-CN" altLang="en-US" b="0"/>
              <a:t>。内层</a:t>
            </a:r>
            <a:r>
              <a:rPr lang="en-US" altLang="zh-CN" b="0"/>
              <a:t>Map</a:t>
            </a:r>
            <a:r>
              <a:rPr lang="zh-CN" altLang="en-US" b="0"/>
              <a:t>的</a:t>
            </a:r>
            <a:r>
              <a:rPr lang="en-US" altLang="zh-CN" b="0"/>
              <a:t>key</a:t>
            </a:r>
            <a:r>
              <a:rPr lang="zh-CN" altLang="en-US" b="0"/>
              <a:t>是</a:t>
            </a:r>
            <a:r>
              <a:rPr lang="en-US" altLang="zh-CN" b="0"/>
              <a:t>group</a:t>
            </a:r>
            <a:r>
              <a:rPr lang="zh-CN" altLang="en-US" b="0"/>
              <a:t>拼接</a:t>
            </a:r>
            <a:r>
              <a:rPr lang="en-US" altLang="zh-CN" b="0"/>
              <a:t>serviceName</a:t>
            </a:r>
            <a:r>
              <a:rPr lang="zh-CN" altLang="en-US" b="0"/>
              <a:t>，值是</a:t>
            </a:r>
            <a:r>
              <a:rPr lang="en-US" altLang="zh-CN" b="0"/>
              <a:t>Service</a:t>
            </a:r>
            <a:r>
              <a:rPr lang="zh-CN" altLang="en-US" b="0"/>
              <a:t>对象。</a:t>
            </a:r>
            <a:r>
              <a:rPr lang="en-US" altLang="zh-CN" b="0"/>
              <a:t>Service</a:t>
            </a:r>
            <a:r>
              <a:rPr lang="zh-CN" altLang="en-US" b="0"/>
              <a:t>对象内部又是一个</a:t>
            </a:r>
            <a:r>
              <a:rPr lang="en-US" altLang="zh-CN" b="0"/>
              <a:t>Map</a:t>
            </a:r>
            <a:r>
              <a:rPr lang="zh-CN" altLang="en-US" b="0"/>
              <a:t>，</a:t>
            </a:r>
            <a:r>
              <a:rPr lang="en-US" altLang="zh-CN" b="0"/>
              <a:t>key</a:t>
            </a:r>
            <a:r>
              <a:rPr lang="zh-CN" altLang="en-US" b="0"/>
              <a:t>是集群名称，值是</a:t>
            </a:r>
            <a:r>
              <a:rPr lang="en-US" altLang="zh-CN" b="0"/>
              <a:t>Cluster</a:t>
            </a:r>
            <a:r>
              <a:rPr lang="zh-CN" altLang="en-US" b="0"/>
              <a:t>对象。而</a:t>
            </a:r>
            <a:r>
              <a:rPr lang="en-US" altLang="zh-CN" b="0"/>
              <a:t>Cluster</a:t>
            </a:r>
            <a:r>
              <a:rPr lang="zh-CN" altLang="en-US" b="0"/>
              <a:t>对象内部维护了</a:t>
            </a:r>
            <a:r>
              <a:rPr lang="en-US" altLang="zh-CN" b="0"/>
              <a:t>Instance</a:t>
            </a:r>
            <a:r>
              <a:rPr lang="zh-CN" altLang="en-US" b="0"/>
              <a:t>的集合。</a:t>
            </a:r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40267789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394796-6595-42AC-9B4A-E57F1A5F4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332152"/>
            <a:ext cx="5973761" cy="559278"/>
          </a:xfrm>
        </p:spPr>
        <p:txBody>
          <a:bodyPr/>
          <a:lstStyle/>
          <a:p>
            <a:r>
              <a:rPr lang="en-US" altLang="zh-CN" sz="1800">
                <a:solidFill>
                  <a:srgbClr val="49504F"/>
                </a:solidFill>
              </a:rPr>
              <a:t>SpringCloud</a:t>
            </a:r>
            <a:r>
              <a:rPr lang="zh-CN" altLang="en-US" sz="1800">
                <a:solidFill>
                  <a:srgbClr val="49504F"/>
                </a:solidFill>
              </a:rPr>
              <a:t>常见组件有哪些？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5A75196-8AC5-4FC4-A2A8-71914FF50EBC}"/>
              </a:ext>
            </a:extLst>
          </p:cNvPr>
          <p:cNvSpPr txBox="1">
            <a:spLocks/>
          </p:cNvSpPr>
          <p:nvPr/>
        </p:nvSpPr>
        <p:spPr>
          <a:xfrm>
            <a:off x="5019358" y="1891430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的服务注册表结构是怎样的？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FBCBB43-F0E1-46D9-8F25-168CB10FC205}"/>
              </a:ext>
            </a:extLst>
          </p:cNvPr>
          <p:cNvSpPr txBox="1">
            <a:spLocks/>
          </p:cNvSpPr>
          <p:nvPr/>
        </p:nvSpPr>
        <p:spPr>
          <a:xfrm>
            <a:off x="5019358" y="2450708"/>
            <a:ext cx="5973761" cy="559279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Nacos</a:t>
            </a:r>
            <a:r>
              <a:rPr lang="zh-CN" altLang="en-US">
                <a:solidFill>
                  <a:srgbClr val="AD2B26"/>
                </a:solidFill>
              </a:rPr>
              <a:t>如何支撑数十万服务注册压力？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59686C-07DD-482A-8FC0-77E76F78C450}"/>
              </a:ext>
            </a:extLst>
          </p:cNvPr>
          <p:cNvSpPr txBox="1">
            <a:spLocks/>
          </p:cNvSpPr>
          <p:nvPr/>
        </p:nvSpPr>
        <p:spPr>
          <a:xfrm>
            <a:off x="5019358" y="2997382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如何避免并发读写冲突问题？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AB5364E-9F0D-4568-8900-5D557532BF57}"/>
              </a:ext>
            </a:extLst>
          </p:cNvPr>
          <p:cNvSpPr txBox="1">
            <a:spLocks/>
          </p:cNvSpPr>
          <p:nvPr/>
        </p:nvSpPr>
        <p:spPr>
          <a:xfrm>
            <a:off x="5019357" y="3544056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的区别有哪些？</a:t>
            </a:r>
            <a:endParaRPr lang="en-US" altLang="zh-CN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D5F949F0-AA67-44B0-9262-5E4AFAFD0695}"/>
              </a:ext>
            </a:extLst>
          </p:cNvPr>
          <p:cNvSpPr txBox="1">
            <a:spLocks/>
          </p:cNvSpPr>
          <p:nvPr/>
        </p:nvSpPr>
        <p:spPr>
          <a:xfrm>
            <a:off x="5019357" y="4103334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的限流与</a:t>
            </a:r>
            <a:r>
              <a:rPr lang="en-US" altLang="zh-CN"/>
              <a:t>Gateway</a:t>
            </a:r>
            <a:r>
              <a:rPr lang="zh-CN" altLang="en-US"/>
              <a:t>的限流有什么差别？</a:t>
            </a:r>
            <a:endParaRPr lang="en-US" altLang="zh-CN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5ACDA22-AF23-4D54-927F-0C8B450EF9BE}"/>
              </a:ext>
            </a:extLst>
          </p:cNvPr>
          <p:cNvSpPr txBox="1">
            <a:spLocks/>
          </p:cNvSpPr>
          <p:nvPr/>
        </p:nvSpPr>
        <p:spPr>
          <a:xfrm>
            <a:off x="5019357" y="4637403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Sentinel</a:t>
            </a:r>
            <a:r>
              <a:rPr lang="zh-CN" altLang="en-US"/>
              <a:t>的线程隔离与</a:t>
            </a:r>
            <a:r>
              <a:rPr lang="en-US" altLang="zh-CN"/>
              <a:t>Hystix</a:t>
            </a:r>
            <a:r>
              <a:rPr lang="zh-CN" altLang="en-US"/>
              <a:t>的线程隔离有什么差别</a:t>
            </a:r>
            <a:r>
              <a:rPr lang="en-US" altLang="zh-CN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05907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2F922-F01A-4F74-A180-8951730C7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455796"/>
          </a:xfrm>
        </p:spPr>
        <p:txBody>
          <a:bodyPr/>
          <a:lstStyle/>
          <a:p>
            <a:r>
              <a:rPr lang="zh-CN" altLang="en-US" b="1"/>
              <a:t>问题说明</a:t>
            </a:r>
            <a:r>
              <a:rPr lang="zh-CN" altLang="en-US"/>
              <a:t>：</a:t>
            </a:r>
            <a:r>
              <a:rPr lang="zh-CN" altLang="en-US" b="0"/>
              <a:t>考察对</a:t>
            </a:r>
            <a:r>
              <a:rPr lang="en-US" altLang="zh-CN" b="0"/>
              <a:t>Nacos</a:t>
            </a:r>
            <a:r>
              <a:rPr lang="zh-CN" altLang="en-US" b="0"/>
              <a:t>源码的掌握情况</a:t>
            </a:r>
            <a:endParaRPr lang="en-US" altLang="zh-CN" b="0"/>
          </a:p>
          <a:p>
            <a:r>
              <a:rPr lang="zh-CN" altLang="en-US" b="1"/>
              <a:t>难易程度</a:t>
            </a:r>
            <a:r>
              <a:rPr lang="zh-CN" altLang="en-US"/>
              <a:t>：难</a:t>
            </a:r>
            <a:endParaRPr lang="en-US" altLang="zh-CN"/>
          </a:p>
          <a:p>
            <a:r>
              <a:rPr lang="zh-CN" altLang="en-US" b="1"/>
              <a:t>参考话术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 b="0"/>
              <a:t>Nacos</a:t>
            </a:r>
            <a:r>
              <a:rPr lang="zh-CN" altLang="en-US" b="0"/>
              <a:t>内部接收到注册的请求时，不会立即写数据，而是将服务注册的任务放入一个阻塞队列就立即响应给客户端。然后利用线程池读取阻塞队列中的任务，异步来完成实例更新，从而提高并发写能力。</a:t>
            </a:r>
            <a:endParaRPr lang="en-US" altLang="zh-CN" b="0"/>
          </a:p>
          <a:p>
            <a:endParaRPr lang="en-US" altLang="zh-CN" b="0"/>
          </a:p>
          <a:p>
            <a:r>
              <a:rPr lang="zh-CN" altLang="en-US" b="0"/>
              <a:t>详细内容请参考课前资料文档：</a:t>
            </a:r>
            <a:endParaRPr lang="en-US" altLang="zh-CN" b="0"/>
          </a:p>
          <a:p>
            <a:endParaRPr lang="en-US" altLang="zh-CN" b="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B329A6C-A84B-46E7-AAFD-014DBB24F7D6}"/>
              </a:ext>
            </a:extLst>
          </p:cNvPr>
          <p:cNvSpPr txBox="1">
            <a:spLocks/>
          </p:cNvSpPr>
          <p:nvPr/>
        </p:nvSpPr>
        <p:spPr>
          <a:xfrm>
            <a:off x="710880" y="889485"/>
            <a:ext cx="5973761" cy="559278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dk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</a:rPr>
              <a:t>Nacos</a:t>
            </a:r>
            <a:r>
              <a:rPr lang="zh-CN" altLang="en-US" sz="2000">
                <a:solidFill>
                  <a:srgbClr val="AD2B26"/>
                </a:solidFill>
              </a:rPr>
              <a:t>如何支撑数十万服务注册压力？</a:t>
            </a:r>
            <a:endParaRPr lang="en-US" altLang="zh-CN" sz="2000">
              <a:solidFill>
                <a:srgbClr val="AD2B26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C022EE-9E16-4CBC-BBEF-A486A022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84" y="4630837"/>
            <a:ext cx="1295512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42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7eace493-e18e-4ecb-8e2d-aeca06ce7217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双元模板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双元模板v2.0" id="{10BF00E8-59B5-42EC-B38A-FD595C8F11A0}" vid="{CB51CC95-B6A5-40B7-B85B-D3FE0E2014A0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A7D9172-5786-4523-8A4C-C1D681F77454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C8B381FD-557E-4BEC-8C48-0327F542CA9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F2B1BEA5-AA98-439F-AC7E-8A851E242414}"/>
    </a:ext>
  </a:extLst>
</a:theme>
</file>

<file path=ppt/theme/theme5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7BE3B40-5523-492C-B047-7CCBB5A3715B}"/>
    </a:ext>
  </a:extLst>
</a:theme>
</file>

<file path=ppt/theme/theme6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6087E657-D25C-4775-BD52-9704B7EC8EA8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7274</TotalTime>
  <Words>2397</Words>
  <Application>Microsoft Office PowerPoint</Application>
  <PresentationFormat>宽屏</PresentationFormat>
  <Paragraphs>310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28</vt:i4>
      </vt:variant>
    </vt:vector>
  </HeadingPairs>
  <TitlesOfParts>
    <vt:vector size="50" baseType="lpstr">
      <vt:lpstr>Alibaba PuHuiTi B</vt:lpstr>
      <vt:lpstr>Alibaba PuHuiTi Medium</vt:lpstr>
      <vt:lpstr>Alibaba PuHuiTi R</vt:lpstr>
      <vt:lpstr>-apple-system</vt:lpstr>
      <vt:lpstr>Helvetica Neue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Segoe UI</vt:lpstr>
      <vt:lpstr>Source Code Pro</vt:lpstr>
      <vt:lpstr>Verdana</vt:lpstr>
      <vt:lpstr>Wingdings</vt:lpstr>
      <vt:lpstr>双元模板v2.0</vt:lpstr>
      <vt:lpstr>目录</vt:lpstr>
      <vt:lpstr>学习目标</vt:lpstr>
      <vt:lpstr>章节页版式（一级+二级标题）</vt:lpstr>
      <vt:lpstr>正文设计方案</vt:lpstr>
      <vt:lpstr>5_结束页设计方案</vt:lpstr>
      <vt:lpstr>微服务面试篇</vt:lpstr>
      <vt:lpstr>PowerPoint 演示文稿</vt:lpstr>
      <vt:lpstr>SpringCloud常见组件有哪些？</vt:lpstr>
      <vt:lpstr>PowerPoint 演示文稿</vt:lpstr>
      <vt:lpstr>PowerPoint 演示文稿</vt:lpstr>
      <vt:lpstr>PowerPoint 演示文稿</vt:lpstr>
      <vt:lpstr>Nacos的服务注册表结构是怎样的？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固定窗口计数器算法</vt:lpstr>
      <vt:lpstr>滑动窗口计数器算法</vt:lpstr>
      <vt:lpstr>令牌桶算法</vt:lpstr>
      <vt:lpstr>漏桶算法</vt:lpstr>
      <vt:lpstr>漏桶算法</vt:lpstr>
      <vt:lpstr>限流算法对比</vt:lpstr>
      <vt:lpstr>PowerPoint 演示文稿</vt:lpstr>
      <vt:lpstr>Sentinel源码分析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zhang huyi</cp:lastModifiedBy>
  <cp:revision>590</cp:revision>
  <dcterms:created xsi:type="dcterms:W3CDTF">2021-04-08T11:09:33Z</dcterms:created>
  <dcterms:modified xsi:type="dcterms:W3CDTF">2021-09-27T06:22:12Z</dcterms:modified>
</cp:coreProperties>
</file>