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Default Extension="gif" ContentType="image/gif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1" r:id="rId2"/>
    <p:sldId id="297" r:id="rId3"/>
    <p:sldId id="326" r:id="rId4"/>
    <p:sldId id="292" r:id="rId5"/>
    <p:sldId id="294" r:id="rId6"/>
    <p:sldId id="319" r:id="rId7"/>
    <p:sldId id="299" r:id="rId8"/>
    <p:sldId id="300" r:id="rId9"/>
    <p:sldId id="321" r:id="rId10"/>
    <p:sldId id="320" r:id="rId11"/>
    <p:sldId id="295" r:id="rId12"/>
    <p:sldId id="322" r:id="rId13"/>
    <p:sldId id="301" r:id="rId14"/>
    <p:sldId id="323" r:id="rId15"/>
    <p:sldId id="324" r:id="rId16"/>
    <p:sldId id="314" r:id="rId17"/>
    <p:sldId id="310" r:id="rId18"/>
    <p:sldId id="312" r:id="rId19"/>
    <p:sldId id="311" r:id="rId20"/>
    <p:sldId id="302" r:id="rId21"/>
    <p:sldId id="32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16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2019/6/24/Mon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2019/6/24/Mon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2019/6/24/Mon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2019/6/24/Mon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010751" y="2319273"/>
            <a:ext cx="38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、网络协议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36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中的四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次挥手（分手）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1257300"/>
            <a:ext cx="695326" cy="523875"/>
            <a:chOff x="8476198" y="3141240"/>
            <a:chExt cx="1708274" cy="1472651"/>
          </a:xfrm>
        </p:grpSpPr>
        <p:sp>
          <p:nvSpPr>
            <p:cNvPr id="11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19050" y="1800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可能面试点</a:t>
            </a:r>
            <a:endParaRPr lang="zh-CN" altLang="en-US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1492250" y="1029335"/>
            <a:ext cx="5556885" cy="5247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四次挥手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定义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断开一个TCP连接时，需要客户端和服务端总共发送4个包以确认连接的断开。</a:t>
            </a: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为什么需要四次挥手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TCP是双全工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即</a:t>
            </a:r>
            <a:r>
              <a:rPr lang="zh-CN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客户端和服务器端可以相互发送和接收请求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，所以需要双方都确认关闭连接。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过程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第一次挥手：客户端发送关闭请求</a:t>
            </a: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第二次挥手：服务端响应客户端关闭请求</a:t>
            </a: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第三次挥手：服务端发送关闭请求</a:t>
            </a:r>
          </a:p>
          <a:p>
            <a:pPr marL="285750" lvl="1" indent="-28575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第四次挥手：客户端发送关闭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确认</a:t>
            </a:r>
            <a:r>
              <a:rPr lang="zh-CN" altLang="en-US" sz="1600" smtClean="0">
                <a:latin typeface="Arial" panose="020B0604020202020204" pitchFamily="34" charset="0"/>
                <a:ea typeface="宋体" panose="02010600030101010101" pitchFamily="2" charset="-122"/>
              </a:rPr>
              <a:t>请求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 descr="四次挥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91" y="0"/>
            <a:ext cx="5671009" cy="63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4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中的数据包</a:t>
            </a:r>
          </a:p>
        </p:txBody>
      </p:sp>
      <p:sp>
        <p:nvSpPr>
          <p:cNvPr id="15" name="矩形 14"/>
          <p:cNvSpPr/>
          <p:nvPr/>
        </p:nvSpPr>
        <p:spPr>
          <a:xfrm>
            <a:off x="619125" y="1175861"/>
            <a:ext cx="463867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包</a:t>
            </a:r>
            <a:r>
              <a:rPr lang="zh-CN" altLang="en-US" smtClean="0"/>
              <a:t>是全能性术语；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帧</a:t>
            </a:r>
            <a:r>
              <a:rPr lang="zh-CN" altLang="en-US" smtClean="0"/>
              <a:t>用于表示数据链路层中包的单位；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片</a:t>
            </a:r>
            <a:r>
              <a:rPr lang="zh-CN" altLang="en-US" smtClean="0"/>
              <a:t>是 </a:t>
            </a:r>
            <a:r>
              <a:rPr lang="en-US" altLang="zh-CN" smtClean="0"/>
              <a:t>IP</a:t>
            </a:r>
            <a:r>
              <a:rPr lang="zh-CN" altLang="en-US" smtClean="0"/>
              <a:t>中数据的单位；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段</a:t>
            </a:r>
            <a:r>
              <a:rPr lang="zh-CN" altLang="en-US" smtClean="0"/>
              <a:t>则表示 </a:t>
            </a:r>
            <a:r>
              <a:rPr lang="en-US" altLang="zh-CN" smtClean="0"/>
              <a:t>TCP </a:t>
            </a:r>
            <a:r>
              <a:rPr lang="zh-CN" altLang="en-US" smtClean="0"/>
              <a:t>数据流中的信息；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消息</a:t>
            </a:r>
            <a:r>
              <a:rPr lang="zh-CN" altLang="en-US" smtClean="0"/>
              <a:t>是指应用协议中数据的单位。</a:t>
            </a:r>
            <a:endParaRPr lang="zh-CN" altLang="en-US"/>
          </a:p>
        </p:txBody>
      </p:sp>
      <p:pic>
        <p:nvPicPr>
          <p:cNvPr id="17412" name="Picture 4" descr="https://upload-images.jianshu.io/upload_images/1856419-2051967a4e85d719.png?imageMogr2/auto-orient/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900" y="-409623"/>
            <a:ext cx="6934200" cy="6970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374" y="332307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的通讯原理</a:t>
            </a:r>
          </a:p>
        </p:txBody>
      </p:sp>
      <p:sp>
        <p:nvSpPr>
          <p:cNvPr id="29697" name="矩形 2"/>
          <p:cNvSpPr/>
          <p:nvPr/>
        </p:nvSpPr>
        <p:spPr>
          <a:xfrm>
            <a:off x="196850" y="1123315"/>
            <a:ext cx="593788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Socket</a:t>
            </a:r>
            <a:r>
              <a:rPr lang="zh-CN" altLang="zh-CN" sz="2000" b="1" dirty="0">
                <a:latin typeface="+mn-ea"/>
                <a:cs typeface="+mn-ea"/>
                <a:sym typeface="+mn-ea"/>
              </a:rPr>
              <a:t>套接字</a:t>
            </a:r>
            <a:endParaRPr lang="zh-CN" altLang="zh-CN" sz="2000" dirty="0">
              <a:latin typeface="+mn-ea"/>
              <a:cs typeface="+mn-ea"/>
              <a:sym typeface="+mn-ea"/>
            </a:endParaRPr>
          </a:p>
          <a:p>
            <a:pPr lvl="1" indent="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TCP用主机的IP地址加上主机上的端口号作为TCP连接的端点，这种端点就叫做套接字（socket）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2000" dirty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+mn-ea"/>
                <a:cs typeface="+mn-ea"/>
                <a:sym typeface="+mn-ea"/>
              </a:rPr>
              <a:t>TCP</a:t>
            </a:r>
            <a:r>
              <a:rPr lang="zh-CN" altLang="en-US" sz="2000" b="1" dirty="0">
                <a:latin typeface="+mn-ea"/>
                <a:cs typeface="+mn-ea"/>
                <a:sym typeface="+mn-ea"/>
              </a:rPr>
              <a:t>缓冲区</a:t>
            </a:r>
            <a:endParaRPr lang="zh-CN" altLang="en-US" sz="2000" dirty="0">
              <a:latin typeface="+mn-ea"/>
              <a:cs typeface="+mn-ea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每个TCP的Socket的内核中都有一个发送缓冲区和一个接收缓冲区。</a:t>
            </a:r>
          </a:p>
          <a:p>
            <a:pPr marL="342900" lvl="1" indent="-34290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smtClean="0">
                <a:latin typeface="+mn-ea"/>
                <a:cs typeface="+mn-ea"/>
                <a:sym typeface="+mn-ea"/>
              </a:rPr>
              <a:t>TCP</a:t>
            </a:r>
            <a:r>
              <a:rPr lang="zh-CN" altLang="en-US" sz="2000" b="1" dirty="0">
                <a:latin typeface="+mn-ea"/>
                <a:cs typeface="+mn-ea"/>
                <a:sym typeface="+mn-ea"/>
              </a:rPr>
              <a:t>的可靠性与高效率</a:t>
            </a:r>
          </a:p>
          <a:p>
            <a:pPr marL="0" lvl="1" indent="0">
              <a:lnSpc>
                <a:spcPct val="12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    有了缓冲区之后我们怎么传输才能确保高效与可靠？</a:t>
            </a:r>
            <a:endParaRPr lang="en-US" altLang="zh-CN" sz="1600" dirty="0">
              <a:latin typeface="+mn-ea"/>
              <a:cs typeface="+mn-ea"/>
              <a:sym typeface="+mn-ea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00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862388"/>
            <a:ext cx="9010650" cy="280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255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中通过序列号与确认应答提高可靠性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275" y="1258888"/>
            <a:ext cx="11174474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1146" y="313055"/>
            <a:ext cx="36626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协议中的窗口机制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PA_组合 47"/>
          <p:cNvGrpSpPr/>
          <p:nvPr/>
        </p:nvGrpSpPr>
        <p:grpSpPr>
          <a:xfrm>
            <a:off x="288925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697" name="矩形 2"/>
          <p:cNvSpPr/>
          <p:nvPr/>
        </p:nvSpPr>
        <p:spPr>
          <a:xfrm>
            <a:off x="170815" y="1096645"/>
            <a:ext cx="537210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滑动窗口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发送方和接收方都会维护一个数据帧的序列，这个序列被称作窗口。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dirty="0">
                <a:latin typeface="+mn-ea"/>
                <a:cs typeface="+mn-ea"/>
                <a:sym typeface="+mn-ea"/>
              </a:rPr>
              <a:t>发送方的窗口大小由接收方确认。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目的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确保数据不丢失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如果发送的数据丢失了可以重新发。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控制发送速度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    控制发送速度，以免接收方的缓存不够大导            致溢出，同时控制流量也可以避免网络拥塞。</a:t>
            </a: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18" name="Picture 2" descr="https://images2015.cnblogs.com/blog/821276/201510/821276-20151016204148366-18966873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1400" y="2239962"/>
            <a:ext cx="7201516" cy="37036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15" y="209550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grpSp>
        <p:nvGrpSpPr>
          <p:cNvPr id="4" name="PA_组合 47"/>
          <p:cNvGrpSpPr/>
          <p:nvPr/>
        </p:nvGrpSpPr>
        <p:grpSpPr>
          <a:xfrm>
            <a:off x="346075" y="657225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697" name="矩形 2"/>
          <p:cNvSpPr/>
          <p:nvPr/>
        </p:nvSpPr>
        <p:spPr>
          <a:xfrm>
            <a:off x="192405" y="720935"/>
            <a:ext cx="11479530" cy="6137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协议是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Hyper Text Transfer Protocol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（超文本传输协议）的缩写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是用于从万维网（</a:t>
            </a:r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WWW:World Wide Web 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）服务器传输超文本到本地浏览器的传送协议。。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web客户端和服务器</a:t>
            </a:r>
            <a:endParaRPr lang="zh-CN" altLang="en-US" sz="1600" dirty="0">
              <a:latin typeface="+mn-ea"/>
              <a:cs typeface="+mn-ea"/>
            </a:endParaRP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资源</a:t>
            </a: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html/文本、word、avi电影、其他资源</a:t>
            </a: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媒体类型</a:t>
            </a: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>
                <a:latin typeface="+mn-ea"/>
                <a:cs typeface="+mn-ea"/>
              </a:rPr>
              <a:t>   </a:t>
            </a:r>
            <a:r>
              <a:rPr lang="en-US" altLang="zh-CN" sz="1600" smtClean="0">
                <a:latin typeface="+mn-ea"/>
                <a:cs typeface="+mn-ea"/>
              </a:rPr>
              <a:t>Content-Type</a:t>
            </a:r>
            <a:r>
              <a:rPr lang="zh-CN" altLang="en-US" sz="1600" smtClean="0">
                <a:latin typeface="+mn-ea"/>
                <a:cs typeface="+mn-ea"/>
              </a:rPr>
              <a:t>：</a:t>
            </a:r>
            <a:r>
              <a:rPr lang="zh-CN" altLang="en-US" sz="1600" dirty="0">
                <a:latin typeface="+mn-ea"/>
                <a:cs typeface="+mn-ea"/>
              </a:rPr>
              <a:t>text/html、 image/jpeg</a:t>
            </a: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URI和URL</a:t>
            </a:r>
          </a:p>
          <a:p>
            <a:pPr marL="0" lvl="1" indent="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+mn-ea"/>
                <a:cs typeface="+mn-ea"/>
              </a:rPr>
              <a:t>   web服务器资源的名字和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用于描述一个网络上资源的地址</a:t>
            </a:r>
            <a:endParaRPr lang="zh-CN" altLang="en-US" sz="1600" dirty="0">
              <a:latin typeface="+mn-ea"/>
              <a:cs typeface="+mn-ea"/>
            </a:endParaRP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schema: http/https/ftp.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host: web服务器的ip地址或者域名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port: 服务端端口， http默认访问的端口是80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path: 资源访问路径</a:t>
            </a:r>
          </a:p>
          <a:p>
            <a:pPr marL="742950" lvl="1" indent="-28575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>
                <a:latin typeface="+mn-ea"/>
                <a:cs typeface="+mn-ea"/>
              </a:rPr>
              <a:t>  query-string: 查询参数</a:t>
            </a:r>
          </a:p>
          <a:p>
            <a:pPr marL="342900" lvl="1" indent="-342900">
              <a:lnSpc>
                <a:spcPct val="16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</a:rPr>
              <a:t>方法：</a:t>
            </a:r>
            <a:r>
              <a:rPr lang="zh-CN" altLang="en-US" sz="1600" dirty="0">
                <a:latin typeface="+mn-ea"/>
                <a:cs typeface="+mn-ea"/>
              </a:rPr>
              <a:t>GET/PUT/DELETE/POST/HEAD</a:t>
            </a:r>
          </a:p>
        </p:txBody>
      </p:sp>
      <p:pic>
        <p:nvPicPr>
          <p:cNvPr id="3" name="图片 2" descr="htt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40" y="1915160"/>
            <a:ext cx="580136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123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请求的传输过程</a:t>
            </a:r>
          </a:p>
        </p:txBody>
      </p:sp>
      <p:pic>
        <p:nvPicPr>
          <p:cNvPr id="27650" name="Picture 2" descr="https://upload-images.jianshu.io/upload_images/1856419-bfaf1b883618ecb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7075" y="1016490"/>
            <a:ext cx="5965825" cy="5323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982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一次完整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请求的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个过程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819150" y="1343025"/>
            <a:ext cx="695326" cy="523875"/>
            <a:chOff x="8476198" y="3141240"/>
            <a:chExt cx="1708274" cy="1472651"/>
          </a:xfrm>
        </p:grpSpPr>
        <p:sp>
          <p:nvSpPr>
            <p:cNvPr id="15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3900" y="1866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  <a:endParaRPr lang="zh-CN" altLang="en-US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7950" y="1428750"/>
            <a:ext cx="77396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b="1" smtClean="0"/>
              <a:t>首先进行</a:t>
            </a:r>
            <a:r>
              <a:rPr lang="en-US" altLang="zh-CN" b="1" smtClean="0"/>
              <a:t>DNS</a:t>
            </a:r>
            <a:r>
              <a:rPr lang="zh-CN" altLang="en-US" b="1" smtClean="0"/>
              <a:t>域名解析（本地浏览器缓存、操作系统缓存或者</a:t>
            </a:r>
            <a:r>
              <a:rPr lang="en-US" altLang="zh-CN" b="1" smtClean="0"/>
              <a:t>DNS</a:t>
            </a:r>
            <a:r>
              <a:rPr lang="zh-CN" altLang="en-US" b="1" smtClean="0"/>
              <a:t>服务器）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三次握手建立</a:t>
            </a:r>
            <a:r>
              <a:rPr lang="en-US" b="1" smtClean="0"/>
              <a:t> TCP </a:t>
            </a:r>
            <a:r>
              <a:rPr lang="zh-CN" altLang="en-US" b="1" smtClean="0"/>
              <a:t>连接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客户端向服务器发送请求命令  </a:t>
            </a:r>
            <a:r>
              <a:rPr lang="en-US" altLang="zh-CN" b="1" smtClean="0"/>
              <a:t>Get /www.xx.com/ http/1.1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客户端发送请求头信息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服务服务器应答器  </a:t>
            </a:r>
            <a:r>
              <a:rPr lang="en-US" altLang="zh-CN" b="1" smtClean="0"/>
              <a:t>Http/1.1 200 OK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返回响应头信息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服务器向客户端发送数据</a:t>
            </a:r>
            <a:endParaRPr lang="en-US" altLang="zh-CN" b="1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smtClean="0"/>
              <a:t>服务器关闭</a:t>
            </a:r>
            <a:r>
              <a:rPr lang="en-US" b="1" smtClean="0"/>
              <a:t> TCP </a:t>
            </a:r>
            <a:r>
              <a:rPr lang="zh-CN" altLang="en-US" b="1" smtClean="0"/>
              <a:t>连接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8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5027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协议报文结构</a:t>
            </a:r>
          </a:p>
        </p:txBody>
      </p:sp>
      <p:pic>
        <p:nvPicPr>
          <p:cNvPr id="12290" name="Picture 2" descr="https://upload-images.jianshu.io/upload_images/1856419-e8d90efbc1c33d9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9100" y="1989137"/>
            <a:ext cx="5886450" cy="1743076"/>
          </a:xfrm>
          <a:prstGeom prst="rect">
            <a:avLst/>
          </a:prstGeom>
          <a:noFill/>
        </p:spPr>
      </p:pic>
      <p:pic>
        <p:nvPicPr>
          <p:cNvPr id="12292" name="Picture 4" descr="https://upload-images.jianshu.io/upload_images/1856419-9dcbbc148cb4a9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5225" y="3981450"/>
            <a:ext cx="5724525" cy="1676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62025" y="1257300"/>
            <a:ext cx="166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HTTP </a:t>
            </a:r>
            <a:r>
              <a:rPr lang="zh-CN" altLang="en-US" b="1" smtClean="0"/>
              <a:t>报文结构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2454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请求报文结构</a:t>
            </a:r>
          </a:p>
        </p:txBody>
      </p:sp>
      <p:pic>
        <p:nvPicPr>
          <p:cNvPr id="11266" name="Picture 2" descr="https://upload-images.jianshu.io/upload_images/1856419-dda70fede5f1ef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1338262"/>
            <a:ext cx="4962525" cy="3524251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8150" y="2428875"/>
            <a:ext cx="64166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71550" y="1155802"/>
          <a:ext cx="9515475" cy="3242276"/>
        </p:xfrm>
        <a:graphic>
          <a:graphicData uri="http://schemas.openxmlformats.org/drawingml/2006/table">
            <a:tbl>
              <a:tblPr/>
              <a:tblGrid>
                <a:gridCol w="1139991"/>
                <a:gridCol w="8375484"/>
              </a:tblGrid>
              <a:tr h="47099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享学课堂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-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高性能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IO</a:t>
                      </a:r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通信框架</a:t>
                      </a:r>
                      <a:r>
                        <a:rPr lang="en-US" altLang="zh-CN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Netty</a:t>
                      </a:r>
                      <a:endParaRPr lang="zh-CN" altLang="en-US" sz="1600" b="1" i="0" u="none" strike="noStrike" smtClean="0">
                        <a:solidFill>
                          <a:srgbClr val="000000"/>
                        </a:solidFill>
                        <a:latin typeface="微软雅黑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smtClean="0">
                          <a:solidFill>
                            <a:srgbClr val="000000"/>
                          </a:solidFill>
                          <a:latin typeface="微软雅黑"/>
                        </a:rPr>
                        <a:t>课程表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86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课次序号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章节名称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网络协议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6100"/>
                          </a:solidFill>
                          <a:latin typeface="微软雅黑 Light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Java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原生网络编程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Netty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应用</a:t>
                      </a:r>
                      <a:endParaRPr lang="zh-CN" alt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Netty</a:t>
                      </a:r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进阶和实战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0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深入</a:t>
                      </a:r>
                      <a:r>
                        <a:rPr lang="en-US" altLang="zh-CN" sz="1600" b="1" i="0" u="none" strike="noStrike" smtClean="0">
                          <a:solidFill>
                            <a:srgbClr val="006100"/>
                          </a:solidFill>
                          <a:latin typeface="微软雅黑 Light"/>
                        </a:rPr>
                        <a:t>Netty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latin typeface="微软雅黑 Ligh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1135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微软雅黑"/>
                        </a:rPr>
                        <a:t>注意：为了保证学员的学习效果以及内容的深度，上课进度会根据实际情况有所变动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46403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050" y="4248150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上课说明：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、首次出现的知识如需要进行编码，一般会进行手写，以后再出现则可能会事先准备好或者进行拷贝。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、以上为高性能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通信框架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的章节安排，如果一章内容在一次课内未讲完，则会顺延到下次课继续讲解。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、依然遵循着 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初步应用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进阶和实战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深入内幕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学习路径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响应报文结构</a:t>
            </a:r>
          </a:p>
        </p:txBody>
      </p:sp>
      <p:pic>
        <p:nvPicPr>
          <p:cNvPr id="10242" name="Picture 2" descr="https://upload-images.jianshu.io/upload_images/1856419-6db141cfd346ca0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475" y="1276350"/>
            <a:ext cx="4610100" cy="309562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5725" y="857250"/>
            <a:ext cx="4921250" cy="198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162549" y="3451696"/>
          <a:ext cx="6515100" cy="25126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1551"/>
                <a:gridCol w="3371849"/>
                <a:gridCol w="2171700"/>
              </a:tblGrid>
              <a:tr h="2715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微软雅黑 Light" pitchFamily="34" charset="-122"/>
                          <a:ea typeface="微软雅黑 Light" pitchFamily="34" charset="-122"/>
                        </a:rPr>
                        <a:t>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latin typeface="微软雅黑 Light" pitchFamily="34" charset="-122"/>
                          <a:ea typeface="微软雅黑 Light" pitchFamily="34" charset="-122"/>
                        </a:rPr>
                        <a:t>原因</a:t>
                      </a:r>
                      <a:endParaRPr lang="zh-CN" altLang="en-US" sz="1400" b="1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Informational(</a:t>
                      </a:r>
                      <a:r>
                        <a:rPr lang="zh-CN" altLang="en-US" sz="1400"/>
                        <a:t>信息性状态码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接收的请求正在处理</a:t>
                      </a:r>
                    </a:p>
                  </a:txBody>
                  <a:tcPr anchor="ctr"/>
                </a:tc>
              </a:tr>
              <a:tr h="29165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Success(</a:t>
                      </a:r>
                      <a:r>
                        <a:rPr lang="zh-CN" altLang="en-US" sz="1400"/>
                        <a:t>成功状态码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请求正常处理完毕</a:t>
                      </a:r>
                    </a:p>
                  </a:txBody>
                  <a:tcPr anchor="ctr"/>
                </a:tc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Redirection(</a:t>
                      </a:r>
                      <a:r>
                        <a:rPr lang="zh-CN" altLang="en-US" sz="1400"/>
                        <a:t>重定向状态码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需要进行附加操作以完成请求</a:t>
                      </a:r>
                    </a:p>
                  </a:txBody>
                  <a:tcPr anchor="ctr"/>
                </a:tc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Error(</a:t>
                      </a:r>
                      <a:r>
                        <a:rPr lang="zh-CN" altLang="en-US" sz="1400"/>
                        <a:t>客户端错误状态码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服务器无法处理请求</a:t>
                      </a:r>
                    </a:p>
                  </a:txBody>
                  <a:tcPr anchor="ctr"/>
                </a:tc>
              </a:tr>
              <a:tr h="46161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Server Error(</a:t>
                      </a:r>
                      <a:r>
                        <a:rPr lang="zh-CN" altLang="en-US" sz="1400"/>
                        <a:t>服务器错误状态码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服务器处理请求出错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815" y="390525"/>
            <a:ext cx="5085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665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PA_组合 47"/>
          <p:cNvGrpSpPr/>
          <p:nvPr/>
        </p:nvGrpSpPr>
        <p:grpSpPr>
          <a:xfrm>
            <a:off x="279400" y="933450"/>
            <a:ext cx="2171700" cy="76200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697" name="矩形 2"/>
          <p:cNvSpPr/>
          <p:nvPr/>
        </p:nvSpPr>
        <p:spPr>
          <a:xfrm>
            <a:off x="170815" y="1096645"/>
            <a:ext cx="11795125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UDP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面向无连接的通讯协议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通讯时不需要接收方确认，属于不可靠的传输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。</a:t>
            </a:r>
            <a:endParaRPr lang="en-US" altLang="zh-CN" sz="1600" dirty="0">
              <a:latin typeface="+mn-ea"/>
              <a:cs typeface="+mn-ea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+mn-ea"/>
                <a:cs typeface="+mn-ea"/>
                <a:sym typeface="+mn-ea"/>
              </a:rPr>
              <a:t>因为不需要建立连接，所以传输速度快，但是容易丢失</a:t>
            </a:r>
            <a:r>
              <a:rPr lang="zh-CN" altLang="zh-CN" sz="1600" dirty="0">
                <a:latin typeface="+mn-ea"/>
                <a:cs typeface="+mn-ea"/>
                <a:sym typeface="+mn-ea"/>
              </a:rPr>
              <a:t>数据。</a:t>
            </a:r>
            <a:endParaRPr lang="zh-CN" altLang="zh-CN" sz="1600" dirty="0">
              <a:latin typeface="+mn-ea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198120" y="2842895"/>
            <a:ext cx="568642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报文组成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1600" b="1" dirty="0">
                <a:latin typeface="+mn-ea"/>
                <a:cs typeface="+mn-ea"/>
                <a:sym typeface="+mn-ea"/>
              </a:rPr>
              <a:t>源端口：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源端口号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在需要对方回信时选用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不需要时可用全0。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目的端口：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目的端口号，这在终点交付报文时必须要使用到。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长度： 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UDP用户数据包的长度，其最小值是8（仅有首部）。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 b="1" dirty="0">
                <a:latin typeface="+mn-ea"/>
                <a:cs typeface="+mn-ea"/>
                <a:sym typeface="+mn-ea"/>
              </a:rPr>
              <a:t>校验和：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检测UDP用户数据报在传输中是否有错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,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有错就丢弃。</a:t>
            </a: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UDP报文组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1920240"/>
            <a:ext cx="6163945" cy="479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书籍推荐</a:t>
            </a:r>
          </a:p>
        </p:txBody>
      </p:sp>
      <p:pic>
        <p:nvPicPr>
          <p:cNvPr id="2050" name="Picture 2" descr="https://img3.doubanio.com/view/subject/l/public/s2805532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5449" y="1301749"/>
            <a:ext cx="2787651" cy="3393662"/>
          </a:xfrm>
          <a:prstGeom prst="rect">
            <a:avLst/>
          </a:prstGeom>
          <a:noFill/>
        </p:spPr>
      </p:pic>
      <p:pic>
        <p:nvPicPr>
          <p:cNvPr id="2052" name="Picture 4" descr="https://img1.doubanio.com/view/subject/l/public/s2832777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525" y="1362075"/>
            <a:ext cx="2216149" cy="3307684"/>
          </a:xfrm>
          <a:prstGeom prst="rect">
            <a:avLst/>
          </a:prstGeom>
          <a:noFill/>
        </p:spPr>
      </p:pic>
      <p:pic>
        <p:nvPicPr>
          <p:cNvPr id="2054" name="Picture 6" descr="https://img3.doubanio.com/view/subject/l/public/s161328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87359" y="1457325"/>
            <a:ext cx="2252166" cy="3156786"/>
          </a:xfrm>
          <a:prstGeom prst="rect">
            <a:avLst/>
          </a:prstGeom>
          <a:noFill/>
        </p:spPr>
      </p:pic>
      <p:pic>
        <p:nvPicPr>
          <p:cNvPr id="20482" name="Picture 2" descr="https://img3.doubanio.com/view/subject/l/public/s2944456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65851" y="1492251"/>
            <a:ext cx="2444749" cy="3073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390525" y="4010025"/>
            <a:ext cx="695326" cy="523875"/>
            <a:chOff x="8476198" y="3141240"/>
            <a:chExt cx="1708274" cy="1472651"/>
          </a:xfrm>
          <a:solidFill>
            <a:srgbClr val="FF0000"/>
          </a:solidFill>
        </p:grpSpPr>
        <p:sp>
          <p:nvSpPr>
            <p:cNvPr id="36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5275" y="4533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  <a:endParaRPr lang="zh-CN" altLang="en-US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5" name="图片 14" descr="网络模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-176530"/>
            <a:ext cx="7276465" cy="6887845"/>
          </a:xfrm>
          <a:prstGeom prst="rect">
            <a:avLst/>
          </a:prstGeom>
        </p:spPr>
      </p:pic>
      <p:sp>
        <p:nvSpPr>
          <p:cNvPr id="16" name="矩形 2"/>
          <p:cNvSpPr/>
          <p:nvPr/>
        </p:nvSpPr>
        <p:spPr>
          <a:xfrm>
            <a:off x="234315" y="1126490"/>
            <a:ext cx="483235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各层的关系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每一个抽象层建立在低一层提供的服务上，</a:t>
            </a: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并且为高一层提供服务。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程序员</a:t>
            </a:r>
            <a:r>
              <a:rPr lang="zh-CN" altLang="en-US" sz="2000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重点关注</a:t>
            </a: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TCP/IP</a:t>
            </a:r>
            <a:r>
              <a:rPr lang="zh-CN" altLang="en-US" sz="2000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模型</a:t>
            </a:r>
            <a:endParaRPr lang="zh-CN" altLang="en-US" sz="2000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OSI</a:t>
            </a:r>
            <a:r>
              <a:rPr lang="zh-CN" altLang="en-US" sz="2000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七层模型了解即可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877494" y="1150640"/>
            <a:ext cx="10133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</a:rPr>
              <a:t>Transmission Control Protocol/Internet Protocol</a:t>
            </a:r>
            <a:r>
              <a:rPr lang="zh-CN" altLang="en-US" smtClean="0">
                <a:latin typeface="+mn-ea"/>
              </a:rPr>
              <a:t>的简写，中译名为传输控制协议</a:t>
            </a:r>
            <a:r>
              <a:rPr lang="en-US" altLang="zh-CN" smtClean="0">
                <a:latin typeface="+mn-ea"/>
              </a:rPr>
              <a:t>/</a:t>
            </a:r>
            <a:r>
              <a:rPr lang="zh-CN" altLang="en-US" smtClean="0">
                <a:latin typeface="+mn-ea"/>
              </a:rPr>
              <a:t>因特网互联协议，是</a:t>
            </a:r>
            <a:r>
              <a:rPr lang="en-US" altLang="zh-CN" smtClean="0">
                <a:latin typeface="+mn-ea"/>
              </a:rPr>
              <a:t>Internet</a:t>
            </a:r>
            <a:r>
              <a:rPr lang="zh-CN" altLang="en-US" smtClean="0">
                <a:latin typeface="+mn-ea"/>
              </a:rPr>
              <a:t>最基本的协议、</a:t>
            </a:r>
            <a:r>
              <a:rPr lang="en-US" altLang="zh-CN" smtClean="0">
                <a:latin typeface="+mn-ea"/>
              </a:rPr>
              <a:t>Internet</a:t>
            </a:r>
            <a:r>
              <a:rPr lang="zh-CN" altLang="en-US" smtClean="0">
                <a:latin typeface="+mn-ea"/>
              </a:rPr>
              <a:t>国际互联网络的基础，由网络层的</a:t>
            </a:r>
            <a:r>
              <a:rPr lang="en-US" altLang="zh-CN" smtClean="0">
                <a:latin typeface="+mn-ea"/>
              </a:rPr>
              <a:t>IP</a:t>
            </a:r>
            <a:r>
              <a:rPr lang="zh-CN" altLang="en-US" smtClean="0">
                <a:latin typeface="+mn-ea"/>
              </a:rPr>
              <a:t>协议和传输层的</a:t>
            </a:r>
            <a:r>
              <a:rPr lang="en-US" altLang="zh-CN" smtClean="0">
                <a:latin typeface="+mn-ea"/>
              </a:rPr>
              <a:t>TCP</a:t>
            </a:r>
            <a:r>
              <a:rPr lang="zh-CN" altLang="en-US" smtClean="0">
                <a:latin typeface="+mn-ea"/>
              </a:rPr>
              <a:t>协议组成。</a:t>
            </a:r>
            <a:r>
              <a:rPr lang="zh-CN" altLang="en-US" smtClean="0"/>
              <a:t>协议采用了</a:t>
            </a:r>
            <a:r>
              <a:rPr lang="en-US" altLang="zh-CN" smtClean="0"/>
              <a:t>4</a:t>
            </a:r>
            <a:r>
              <a:rPr lang="zh-CN" altLang="en-US" smtClean="0"/>
              <a:t>层的层级结构。然而在很多情况下，它是利用 </a:t>
            </a:r>
            <a:r>
              <a:rPr lang="en-US" altLang="zh-CN" smtClean="0"/>
              <a:t>IP </a:t>
            </a:r>
            <a:r>
              <a:rPr lang="zh-CN" altLang="en-US" smtClean="0"/>
              <a:t>进行通信时所必须用到的协议群的统称。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4940" y="1253515"/>
            <a:ext cx="1333073" cy="115212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42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1713" y="2946400"/>
            <a:ext cx="8053387" cy="346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6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99"/>
          <p:cNvSpPr txBox="1"/>
          <p:nvPr/>
        </p:nvSpPr>
        <p:spPr>
          <a:xfrm>
            <a:off x="6963410" y="1687830"/>
            <a:ext cx="5001895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TCP </a:t>
            </a:r>
            <a:r>
              <a:rPr lang="en-US" sz="1650" b="1">
                <a:latin typeface="+mn-ea"/>
                <a:cs typeface="+mn-ea"/>
              </a:rPr>
              <a:t>   </a:t>
            </a:r>
            <a:r>
              <a:rPr lang="zh-CN" altLang="en-US" sz="1650" dirty="0" smtClean="0">
                <a:latin typeface="+mn-ea"/>
                <a:cs typeface="+mn-ea"/>
                <a:sym typeface="+mn-ea"/>
              </a:rPr>
              <a:t>面向连接的、可靠的流协议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solidFill>
                  <a:srgbClr val="FF0000"/>
                </a:solidFill>
                <a:latin typeface="+mn-ea"/>
                <a:cs typeface="+mn-ea"/>
              </a:rPr>
              <a:t>UDP</a:t>
            </a:r>
            <a:r>
              <a:rPr lang="en-US" sz="1650" b="1">
                <a:latin typeface="+mn-ea"/>
                <a:cs typeface="+mn-ea"/>
              </a:rPr>
              <a:t>    </a:t>
            </a:r>
            <a:r>
              <a:rPr lang="zh-CN" altLang="en-US" sz="1650" dirty="0" smtClean="0">
                <a:latin typeface="+mn-ea"/>
                <a:cs typeface="+mn-ea"/>
                <a:sym typeface="+mn-ea"/>
              </a:rPr>
              <a:t>面向无连接的通讯协议</a:t>
            </a:r>
            <a:endParaRPr lang="en-US" sz="1650">
              <a:latin typeface="+mn-ea"/>
              <a:cs typeface="+mn-ea"/>
            </a:endParaRP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IP        </a:t>
            </a:r>
            <a:r>
              <a:rPr lang="zh-CN" sz="1650">
                <a:latin typeface="+mn-ea"/>
                <a:cs typeface="+mn-ea"/>
              </a:rPr>
              <a:t>在源地址和目的地址之间传送的数据包</a:t>
            </a:r>
          </a:p>
          <a:p>
            <a:pPr indent="0">
              <a:lnSpc>
                <a:spcPct val="200000"/>
              </a:lnSpc>
            </a:pPr>
            <a:r>
              <a:rPr lang="en-US" sz="1650" b="1">
                <a:latin typeface="+mn-ea"/>
                <a:cs typeface="+mn-ea"/>
              </a:rPr>
              <a:t>ICMP  </a:t>
            </a:r>
            <a:r>
              <a:rPr lang="zh-CN" sz="1650">
                <a:latin typeface="+mn-ea"/>
                <a:cs typeface="+mn-ea"/>
              </a:rPr>
              <a:t>控制报文协议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IGMP  </a:t>
            </a:r>
            <a:r>
              <a:rPr lang="en-US" sz="1650">
                <a:latin typeface="+mn-ea"/>
                <a:cs typeface="+mn-ea"/>
              </a:rPr>
              <a:t>internet</a:t>
            </a:r>
            <a:r>
              <a:rPr lang="zh-CN" sz="1650">
                <a:latin typeface="+mn-ea"/>
                <a:cs typeface="+mn-ea"/>
              </a:rPr>
              <a:t>组管理协议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ARP   </a:t>
            </a:r>
            <a:r>
              <a:rPr lang="zh-CN" sz="1650">
                <a:latin typeface="+mn-ea"/>
                <a:cs typeface="+mn-ea"/>
              </a:rPr>
              <a:t>地址解析协议</a:t>
            </a:r>
            <a:endParaRPr lang="en-US" sz="1650" b="1">
              <a:latin typeface="+mn-ea"/>
              <a:cs typeface="+mn-ea"/>
            </a:endParaRPr>
          </a:p>
          <a:p>
            <a:r>
              <a:rPr lang="en-US" sz="1650" b="1">
                <a:latin typeface="+mn-ea"/>
                <a:cs typeface="+mn-ea"/>
              </a:rPr>
              <a:t>RARP </a:t>
            </a:r>
            <a:r>
              <a:rPr lang="zh-CN" sz="1650">
                <a:latin typeface="+mn-ea"/>
                <a:cs typeface="+mn-ea"/>
              </a:rPr>
              <a:t>反向地址转化协议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19" name="图片 18" descr="TCP-IP协议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6714490" cy="4626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9125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网络通信中的地址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和端口号</a:t>
            </a:r>
          </a:p>
        </p:txBody>
      </p:sp>
      <p:sp>
        <p:nvSpPr>
          <p:cNvPr id="35" name="矩形 34"/>
          <p:cNvSpPr/>
          <p:nvPr/>
        </p:nvSpPr>
        <p:spPr>
          <a:xfrm>
            <a:off x="533399" y="1162735"/>
            <a:ext cx="10429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MAC </a:t>
            </a:r>
            <a:r>
              <a:rPr lang="zh-CN" altLang="en-US" smtClean="0"/>
              <a:t>地址和</a:t>
            </a:r>
            <a:r>
              <a:rPr lang="en-US" smtClean="0"/>
              <a:t> </a:t>
            </a:r>
            <a:r>
              <a:rPr lang="en-US" smtClean="0"/>
              <a:t>IP </a:t>
            </a:r>
            <a:r>
              <a:rPr lang="zh-CN" altLang="en-US" smtClean="0"/>
              <a:t>地址、</a:t>
            </a:r>
            <a:r>
              <a:rPr lang="zh-CN" altLang="en-US" smtClean="0"/>
              <a:t>端口号</a:t>
            </a:r>
            <a:endParaRPr lang="en-US" altLang="zh-CN" smtClean="0"/>
          </a:p>
          <a:p>
            <a:r>
              <a:rPr lang="zh-CN" altLang="en-US" smtClean="0"/>
              <a:t>端口号用来</a:t>
            </a:r>
            <a:r>
              <a:rPr lang="zh-CN" altLang="en-US" smtClean="0"/>
              <a:t>识别同一台计算机中进行通信的不同应用程序。因此，它也被称为程序地址。</a:t>
            </a:r>
            <a:endParaRPr lang="zh-CN" altLang="en-US"/>
          </a:p>
        </p:txBody>
      </p:sp>
      <p:pic>
        <p:nvPicPr>
          <p:cNvPr id="16390" name="Picture 6" descr="https://upload-images.jianshu.io/upload_images/1856419-aee529e8e598ec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" y="1792402"/>
            <a:ext cx="4356100" cy="3319348"/>
          </a:xfrm>
          <a:prstGeom prst="rect">
            <a:avLst/>
          </a:prstGeom>
          <a:noFill/>
        </p:spPr>
      </p:pic>
      <p:pic>
        <p:nvPicPr>
          <p:cNvPr id="16392" name="Picture 8" descr="https://upload-images.jianshu.io/upload_images/1856419-47a50ea9428c29f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7600" y="1330325"/>
            <a:ext cx="71247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8170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中的三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次握手</a:t>
            </a:r>
          </a:p>
        </p:txBody>
      </p:sp>
      <p:sp>
        <p:nvSpPr>
          <p:cNvPr id="15362" name="AutoShape 2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AutoShape 4" descr="https://img-blog.csdn.net/20170606084851272?watermark/2/text/aHR0cDovL2Jsb2cuY3Nkbi5uZXQvcXpjc3U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6" name="AutoShape 6" descr="四次挥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1229360" y="1156970"/>
            <a:ext cx="5948680" cy="5536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三次握手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建立一个TCP连接时，需要客户端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zh-CN" altLang="en-US" sz="16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服务</a:t>
            </a:r>
            <a:endParaRPr lang="en-US" altLang="zh-CN" sz="160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端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总共发送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个包以确认连接的建立。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为什么需要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次握手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?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TCP是面对连接的，所以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需要</a:t>
            </a:r>
            <a:r>
              <a:rPr lang="zh-CN" altLang="en-US" sz="16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双</a:t>
            </a:r>
            <a:endParaRPr lang="en-US" altLang="zh-CN" sz="160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都确认连接的建立。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第一次握手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客户端请求建立连接。</a:t>
            </a: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服务端应答客户端，并请求建立连接。</a:t>
            </a:r>
          </a:p>
          <a:p>
            <a:pPr marL="285750" lvl="1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第三次握手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客户端针对服务端请求确认应答。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419100" y="1343025"/>
            <a:ext cx="695326" cy="523875"/>
            <a:chOff x="8476198" y="3141240"/>
            <a:chExt cx="1708274" cy="1472651"/>
          </a:xfrm>
        </p:grpSpPr>
        <p:sp>
          <p:nvSpPr>
            <p:cNvPr id="20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20000"/>
                </a:lnSpc>
                <a:defRPr/>
              </a:pPr>
              <a:endParaRPr lang="en-GB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9142952" y="3463477"/>
              <a:ext cx="388312" cy="438182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6430" tIns="48216" rIns="96430" bIns="48216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endParaRPr lang="zh-CN" altLang="en-US" sz="949">
                <a:solidFill>
                  <a:schemeClr val="accent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850" y="1866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面试点</a:t>
            </a:r>
            <a:endParaRPr lang="zh-CN" altLang="en-US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" name="Picture 2" descr="https://upload-images.jianshu.io/upload_images/1856419-52baa0818e1bd1c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7887" y="-266700"/>
            <a:ext cx="7154113" cy="6962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750" y="268606"/>
            <a:ext cx="4001584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次握手的漏洞</a:t>
            </a:r>
            <a:endParaRPr lang="en-US" altLang="zh-CN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/>
        </p:nvGrpSpPr>
        <p:grpSpPr>
          <a:xfrm>
            <a:off x="241300" y="828675"/>
            <a:ext cx="2171700" cy="76200"/>
            <a:chOff x="0" y="2842590"/>
            <a:chExt cx="7054752" cy="89199"/>
          </a:xfrm>
        </p:grpSpPr>
        <p:sp>
          <p:nvSpPr>
            <p:cNvPr id="5" name="矩形 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3825" y="1090295"/>
            <a:ext cx="11527155" cy="4754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SYN洪泛攻击</a:t>
            </a:r>
            <a:endParaRPr lang="zh-CN" altLang="en-US" b="1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定义</a:t>
            </a: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sym typeface="+mn-ea"/>
              </a:rPr>
              <a:t>通过网络服务所在的端口发送大量伪造原地址的攻击报文，发送到服务端，造成服务端上的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半开连接</a:t>
            </a:r>
            <a:r>
              <a:rPr lang="zh-CN" altLang="en-US" sz="1600" dirty="0" smtClean="0">
                <a:sym typeface="+mn-ea"/>
              </a:rPr>
              <a:t>队列被占满，从而阻止其他用户进行访问。</a:t>
            </a: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原理</a:t>
            </a:r>
          </a:p>
          <a:p>
            <a:pPr lvl="1"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sym typeface="+mn-ea"/>
              </a:rPr>
              <a:t>攻击者客户端利用伪造的IP地址向服务端发出请求(第一次握手)，而服务端的响应(第二次握手)的报文将永远发送不到真实的客户端，服务端在等待客户端的第三次握手(永远都不会有的)，服务端在等待这种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半开的连接</a:t>
            </a:r>
            <a:r>
              <a:rPr lang="zh-CN" altLang="en-US" sz="1600" dirty="0" smtClean="0">
                <a:sym typeface="+mn-ea"/>
              </a:rPr>
              <a:t>过程中消耗了资源，如果有成千上万的这种连接，主机资源将被耗尽，从而达到攻击的目的。</a:t>
            </a: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b="1" dirty="0" smtClean="0">
                <a:sym typeface="+mn-ea"/>
              </a:rPr>
              <a:t>解决方案</a:t>
            </a:r>
            <a:endParaRPr lang="zh-CN" altLang="en-US" sz="1600" dirty="0" smtClean="0">
              <a:sym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无效连接监控释放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延缓TCB分配方法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/>
              <a:t>防火墙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23505</TotalTime>
  <Words>1302</Words>
  <Application>Microsoft Office PowerPoint</Application>
  <PresentationFormat>自定义</PresentationFormat>
  <Paragraphs>162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6100</cp:revision>
  <dcterms:created xsi:type="dcterms:W3CDTF">2016-08-30T15:34:45Z</dcterms:created>
  <dcterms:modified xsi:type="dcterms:W3CDTF">2019-06-24T08:50:54Z</dcterms:modified>
  <cp:category>锐旗设计;https://9ppt.taobao.com</cp:category>
</cp:coreProperties>
</file>