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1" r:id="rId2"/>
    <p:sldId id="303" r:id="rId3"/>
    <p:sldId id="304" r:id="rId4"/>
    <p:sldId id="305" r:id="rId5"/>
    <p:sldId id="313" r:id="rId6"/>
    <p:sldId id="306" r:id="rId7"/>
    <p:sldId id="307" r:id="rId8"/>
    <p:sldId id="308" r:id="rId9"/>
    <p:sldId id="309" r:id="rId10"/>
    <p:sldId id="298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9" r:id="rId20"/>
    <p:sldId id="332" r:id="rId21"/>
    <p:sldId id="319" r:id="rId22"/>
    <p:sldId id="331" r:id="rId23"/>
    <p:sldId id="316" r:id="rId24"/>
    <p:sldId id="318" r:id="rId25"/>
    <p:sldId id="31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096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16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2019/6/25/Tue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2019/6/25/Tue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2019/6/25/Tue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2019/6/25/Tue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5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28.png"/><Relationship Id="rId4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2.gi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877276" y="2366898"/>
            <a:ext cx="63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原生网络编程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9844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-BIO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2451" y="1690211"/>
            <a:ext cx="18669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b="1" smtClean="0"/>
              <a:t>BIO</a:t>
            </a:r>
            <a:r>
              <a:rPr lang="zh-CN" altLang="en-US" b="1" smtClean="0"/>
              <a:t>编程</a:t>
            </a:r>
            <a:endParaRPr lang="zh-CN" altLang="en-US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 descr="http://blog.anxpp.com/usr/uploads/2016/05/54952091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7050" y="2351086"/>
            <a:ext cx="5200070" cy="3516313"/>
          </a:xfrm>
          <a:prstGeom prst="rect">
            <a:avLst/>
          </a:prstGeom>
          <a:noFill/>
        </p:spPr>
      </p:pic>
      <p:pic>
        <p:nvPicPr>
          <p:cNvPr id="7172" name="Picture 4" descr="http://blog.anxpp.com/usr/uploads/2016/05/61416902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61100" y="2160587"/>
            <a:ext cx="5707164" cy="3859213"/>
          </a:xfrm>
          <a:prstGeom prst="rect">
            <a:avLst/>
          </a:prstGeom>
          <a:noFill/>
        </p:spPr>
      </p:pic>
      <p:sp>
        <p:nvSpPr>
          <p:cNvPr id="14" name="右箭头 13"/>
          <p:cNvSpPr/>
          <p:nvPr/>
        </p:nvSpPr>
        <p:spPr>
          <a:xfrm>
            <a:off x="5810250" y="3505200"/>
            <a:ext cx="4191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53575" y="1056065"/>
            <a:ext cx="2105024" cy="98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561975" y="1137761"/>
            <a:ext cx="71437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网络编程里通用常识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7731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BIO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-RPC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81025" y="2333626"/>
            <a:ext cx="150495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76274" y="2371725"/>
            <a:ext cx="1323975" cy="495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订单服务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7224" y="3124200"/>
            <a:ext cx="1323975" cy="495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库存服务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7699" y="3867150"/>
            <a:ext cx="1323975" cy="495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短信服务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1190625" y="2895600"/>
            <a:ext cx="238125" cy="1905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171575" y="3667125"/>
            <a:ext cx="238125" cy="1905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76726" y="2295525"/>
            <a:ext cx="2333624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362449" y="2352674"/>
            <a:ext cx="2201979" cy="605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订单服务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333874" y="3162299"/>
            <a:ext cx="2201979" cy="781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线程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333874" y="4114799"/>
            <a:ext cx="2201979" cy="7334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线程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010149" y="3238500"/>
            <a:ext cx="1381125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库存服务</a:t>
            </a:r>
            <a:endParaRPr lang="zh-CN" altLang="en-US" sz="1600"/>
          </a:p>
        </p:txBody>
      </p:sp>
      <p:sp>
        <p:nvSpPr>
          <p:cNvPr id="26" name="椭圆 25"/>
          <p:cNvSpPr/>
          <p:nvPr/>
        </p:nvSpPr>
        <p:spPr>
          <a:xfrm>
            <a:off x="5076824" y="4181475"/>
            <a:ext cx="1381125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短信服务</a:t>
            </a:r>
            <a:endParaRPr lang="zh-CN" altLang="en-US" sz="1600"/>
          </a:p>
        </p:txBody>
      </p:sp>
      <p:sp>
        <p:nvSpPr>
          <p:cNvPr id="27" name="右箭头 26"/>
          <p:cNvSpPr/>
          <p:nvPr/>
        </p:nvSpPr>
        <p:spPr>
          <a:xfrm>
            <a:off x="2609850" y="3067050"/>
            <a:ext cx="742950" cy="6381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7086600" y="3124200"/>
            <a:ext cx="742950" cy="6381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33400" y="195262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单</a:t>
            </a:r>
            <a:r>
              <a:rPr lang="en-US" altLang="zh-CN" smtClean="0"/>
              <a:t>WEB</a:t>
            </a:r>
            <a:r>
              <a:rPr lang="zh-CN" altLang="en-US" smtClean="0"/>
              <a:t>单线程</a:t>
            </a:r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248150" y="185737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单</a:t>
            </a:r>
            <a:r>
              <a:rPr lang="en-US" altLang="zh-CN" smtClean="0"/>
              <a:t>WEB</a:t>
            </a:r>
            <a:r>
              <a:rPr lang="zh-CN" altLang="en-US" smtClean="0"/>
              <a:t>多线程</a:t>
            </a:r>
            <a:endParaRPr lang="zh-CN" altLang="en-US"/>
          </a:p>
        </p:txBody>
      </p:sp>
      <p:sp>
        <p:nvSpPr>
          <p:cNvPr id="46" name="矩形​​ 30"/>
          <p:cNvSpPr>
            <a:spLocks noChangeArrowheads="1"/>
          </p:cNvSpPr>
          <p:nvPr/>
        </p:nvSpPr>
        <p:spPr bwMode="auto">
          <a:xfrm>
            <a:off x="7906491" y="3667112"/>
            <a:ext cx="29520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用户数越来越多，并发并发量越来越高怎么办？</a:t>
            </a:r>
          </a:p>
        </p:txBody>
      </p:sp>
      <p:pic>
        <p:nvPicPr>
          <p:cNvPr id="48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10139" y="2474135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529300" y="1225034"/>
            <a:ext cx="524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为什么千万级流量分布式、微服务架构都有</a:t>
            </a:r>
            <a:r>
              <a:rPr lang="en-US" altLang="zh-CN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441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3095625" y="4514850"/>
            <a:ext cx="2314575" cy="103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095625" y="4514850"/>
            <a:ext cx="2314575" cy="103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90501" y="4572000"/>
            <a:ext cx="2276474" cy="98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90501" y="4572000"/>
            <a:ext cx="2276474" cy="98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76300" y="1828800"/>
            <a:ext cx="36195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23900" y="1676400"/>
            <a:ext cx="36195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2" descr="C:\Users\dev\Desktop\互联网架构_gaitubao_com_watermark 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9" y="755033"/>
            <a:ext cx="6677025" cy="59012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7731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为什么千万级流量分布式、微服务架构都有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71500" y="1524000"/>
            <a:ext cx="36195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28650" y="1590675"/>
            <a:ext cx="1333500" cy="3333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订单服务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47700" y="2143124"/>
            <a:ext cx="1733550" cy="5524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线程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436696" y="2143124"/>
            <a:ext cx="1725729" cy="590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线程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47774" y="2171700"/>
            <a:ext cx="1028701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库存接口</a:t>
            </a:r>
            <a:endParaRPr lang="zh-CN" altLang="en-US" sz="1600"/>
          </a:p>
        </p:txBody>
      </p:sp>
      <p:sp>
        <p:nvSpPr>
          <p:cNvPr id="33" name="椭圆 32"/>
          <p:cNvSpPr/>
          <p:nvPr/>
        </p:nvSpPr>
        <p:spPr>
          <a:xfrm>
            <a:off x="3074871" y="2190750"/>
            <a:ext cx="103040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短信接口</a:t>
            </a:r>
            <a:endParaRPr lang="zh-CN" altLang="en-US" sz="1600"/>
          </a:p>
        </p:txBody>
      </p:sp>
      <p:sp>
        <p:nvSpPr>
          <p:cNvPr id="34" name="矩形 33"/>
          <p:cNvSpPr/>
          <p:nvPr/>
        </p:nvSpPr>
        <p:spPr>
          <a:xfrm>
            <a:off x="38101" y="4419600"/>
            <a:ext cx="2276474" cy="98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5724" y="4505324"/>
            <a:ext cx="2201979" cy="781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线程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52474" y="4572000"/>
            <a:ext cx="1381125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库存服务</a:t>
            </a:r>
            <a:endParaRPr lang="zh-CN" altLang="en-US" sz="1600"/>
          </a:p>
        </p:txBody>
      </p:sp>
      <p:sp>
        <p:nvSpPr>
          <p:cNvPr id="37" name="矩形 36"/>
          <p:cNvSpPr/>
          <p:nvPr/>
        </p:nvSpPr>
        <p:spPr>
          <a:xfrm>
            <a:off x="2943225" y="4362450"/>
            <a:ext cx="2314575" cy="103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990849" y="4514849"/>
            <a:ext cx="2201979" cy="781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线程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657599" y="4581525"/>
            <a:ext cx="1381125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短信服务</a:t>
            </a:r>
            <a:endParaRPr lang="zh-CN" altLang="en-US" sz="1600"/>
          </a:p>
        </p:txBody>
      </p:sp>
      <p:cxnSp>
        <p:nvCxnSpPr>
          <p:cNvPr id="42" name="直接箭头连接符 41"/>
          <p:cNvCxnSpPr>
            <a:stCxn id="32" idx="4"/>
            <a:endCxn id="36" idx="0"/>
          </p:cNvCxnSpPr>
          <p:nvPr/>
        </p:nvCxnSpPr>
        <p:spPr>
          <a:xfrm rot="5400000">
            <a:off x="616744" y="3426618"/>
            <a:ext cx="1971675" cy="3190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3" idx="4"/>
            <a:endCxn id="39" idx="0"/>
          </p:cNvCxnSpPr>
          <p:nvPr/>
        </p:nvCxnSpPr>
        <p:spPr>
          <a:xfrm rot="16200000" flipH="1">
            <a:off x="3002330" y="3235692"/>
            <a:ext cx="1933575" cy="75808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4933951" y="3390900"/>
            <a:ext cx="704850" cy="5715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8574" y="5534025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服务器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B1</a:t>
            </a:r>
            <a:r>
              <a:rPr lang="zh-CN" altLang="en-US" smtClean="0"/>
              <a:t>，</a:t>
            </a:r>
            <a:r>
              <a:rPr lang="en-US" altLang="zh-CN" smtClean="0"/>
              <a:t>B2……</a:t>
            </a:r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914650" y="5543550"/>
            <a:ext cx="272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服务器</a:t>
            </a:r>
            <a:r>
              <a:rPr lang="en-US" altLang="zh-CN" smtClean="0"/>
              <a:t>C</a:t>
            </a:r>
            <a:r>
              <a:rPr lang="zh-CN" altLang="en-US" smtClean="0"/>
              <a:t> ，</a:t>
            </a:r>
            <a:r>
              <a:rPr lang="en-US" altLang="zh-CN" smtClean="0"/>
              <a:t>C1 </a:t>
            </a:r>
            <a:r>
              <a:rPr lang="zh-CN" altLang="en-US" smtClean="0"/>
              <a:t>，</a:t>
            </a:r>
            <a:r>
              <a:rPr lang="en-US" altLang="zh-CN" smtClean="0"/>
              <a:t>C2……</a:t>
            </a:r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000500" y="357187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RPC</a:t>
            </a:r>
            <a:endParaRPr lang="zh-CN" altLang="en-US" b="1"/>
          </a:p>
        </p:txBody>
      </p:sp>
      <p:sp>
        <p:nvSpPr>
          <p:cNvPr id="62" name="TextBox 61"/>
          <p:cNvSpPr txBox="1"/>
          <p:nvPr/>
        </p:nvSpPr>
        <p:spPr>
          <a:xfrm>
            <a:off x="781049" y="1123950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订单服务器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A1</a:t>
            </a:r>
            <a:r>
              <a:rPr lang="zh-CN" altLang="en-US" smtClean="0"/>
              <a:t>，</a:t>
            </a:r>
            <a:r>
              <a:rPr lang="en-US" altLang="zh-CN" smtClean="0"/>
              <a:t>A2……</a:t>
            </a:r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09650" y="364807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RPC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xmlns="" val="222441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2372466" y="1333487"/>
            <a:ext cx="85812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Remote Procedure Call ——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远程过程调用），它是一种通过网络从远程计算机程序上请求服务，而不需要了解底层网络的技术。                       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来自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百度百科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739" y="1254935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pic>
        <p:nvPicPr>
          <p:cNvPr id="1026" name="Picture 2" descr="https://obrxbqjbi.qnssl.com/blog/image/rpc-architectur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79700" y="2357437"/>
            <a:ext cx="6400322" cy="386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8" y="1222375"/>
            <a:ext cx="2100262" cy="389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67013" y="1214438"/>
            <a:ext cx="3752343" cy="389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581775" y="1666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581775" y="32670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81775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81775" y="4229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24" name="矩形​​ 30"/>
          <p:cNvSpPr>
            <a:spLocks noChangeArrowheads="1"/>
          </p:cNvSpPr>
          <p:nvPr/>
        </p:nvSpPr>
        <p:spPr bwMode="auto">
          <a:xfrm>
            <a:off x="8401791" y="2914637"/>
            <a:ext cx="27996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在哪一层？</a:t>
            </a:r>
          </a:p>
        </p:txBody>
      </p:sp>
      <p:sp>
        <p:nvSpPr>
          <p:cNvPr id="25" name="右箭头 24"/>
          <p:cNvSpPr/>
          <p:nvPr/>
        </p:nvSpPr>
        <p:spPr>
          <a:xfrm rot="12573202">
            <a:off x="6971574" y="2190750"/>
            <a:ext cx="1238250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9618050">
            <a:off x="6991349" y="3028951"/>
            <a:ext cx="1238250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9337836">
            <a:off x="6984293" y="3476623"/>
            <a:ext cx="1238250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8520203">
            <a:off x="6940133" y="4067176"/>
            <a:ext cx="1238250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>
            <a:spLocks noChangeArrowheads="1"/>
          </p:cNvSpPr>
          <p:nvPr/>
        </p:nvSpPr>
        <p:spPr bwMode="auto">
          <a:xfrm>
            <a:off x="627190" y="5573058"/>
            <a:ext cx="585933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>
                <a:latin typeface="微软雅黑 Light" pitchFamily="34" charset="-122"/>
                <a:ea typeface="微软雅黑 Light" pitchFamily="34" charset="-122"/>
              </a:rPr>
              <a:t>仔细辨析</a:t>
            </a:r>
            <a:r>
              <a:rPr lang="en-US" altLang="zh-CN" sz="1800" b="1" smtClean="0">
                <a:latin typeface="微软雅黑 Light" pitchFamily="34" charset="-122"/>
                <a:ea typeface="微软雅黑 Light" pitchFamily="34" charset="-122"/>
              </a:rPr>
              <a:t>RPC</a:t>
            </a:r>
            <a:r>
              <a:rPr lang="zh-CN" altLang="en-US" sz="18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b="1" smtClean="0">
                <a:latin typeface="微软雅黑 Light" pitchFamily="34" charset="-122"/>
                <a:ea typeface="微软雅黑 Light" pitchFamily="34" charset="-122"/>
              </a:rPr>
              <a:t>HTTP</a:t>
            </a:r>
            <a:endParaRPr lang="en-US" altLang="zh-CN" sz="1800" b="1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8" y="371042"/>
            <a:ext cx="3969497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那一夜的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Lison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James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8738" y="1292225"/>
            <a:ext cx="1023937" cy="110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8175" y="1090837"/>
            <a:ext cx="1098550" cy="138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81688" y="1433513"/>
            <a:ext cx="20288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9213" y="3968750"/>
            <a:ext cx="1023937" cy="110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19975" y="3843562"/>
            <a:ext cx="1098550" cy="138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39213" y="4148138"/>
            <a:ext cx="20288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25863" y="3895725"/>
            <a:ext cx="997211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右箭头 20"/>
          <p:cNvSpPr/>
          <p:nvPr/>
        </p:nvSpPr>
        <p:spPr>
          <a:xfrm>
            <a:off x="2705100" y="1609725"/>
            <a:ext cx="12382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2657475" y="1762125"/>
            <a:ext cx="12382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5657850" y="1400175"/>
            <a:ext cx="247650" cy="9620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/>
          <p:cNvSpPr/>
          <p:nvPr/>
        </p:nvSpPr>
        <p:spPr>
          <a:xfrm>
            <a:off x="8667750" y="4105275"/>
            <a:ext cx="247650" cy="9620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85900" y="260985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Lison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85900" y="517207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Lison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52925" y="25622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前台小姐姐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15050" y="25527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具体的服务人员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362825" y="52768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前台小姐姐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124950" y="52673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具体的服务人员</a:t>
            </a:r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876675" y="519112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James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990850" y="1343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询问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009900" y="1914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结果</a:t>
            </a:r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2457450" y="4391025"/>
            <a:ext cx="12382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10800000">
            <a:off x="2409825" y="4543425"/>
            <a:ext cx="12382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743200" y="4124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纸条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62250" y="4695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结果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32774" idx="3"/>
            <a:endCxn id="17" idx="1"/>
          </p:cNvCxnSpPr>
          <p:nvPr/>
        </p:nvCxnSpPr>
        <p:spPr>
          <a:xfrm>
            <a:off x="4723074" y="4524375"/>
            <a:ext cx="2696901" cy="1122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48350" y="411480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询问</a:t>
            </a:r>
            <a:r>
              <a:rPr lang="en-US" altLang="zh-CN" smtClean="0"/>
              <a:t>/</a:t>
            </a:r>
            <a:r>
              <a:rPr lang="zh-CN" altLang="en-US" smtClean="0"/>
              <a:t>结果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441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7982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框架需要解决的那些问题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741490" y="1536046"/>
            <a:ext cx="10650410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一个</a:t>
            </a:r>
            <a:r>
              <a:rPr lang="en-US" altLang="zh-CN" sz="2000" b="1" smtClean="0"/>
              <a:t>RPC</a:t>
            </a:r>
            <a:r>
              <a:rPr lang="zh-CN" altLang="en-US" sz="2000" b="1" smtClean="0"/>
              <a:t>框架需要解决哪些问题？解决完这些问题，真相就只有一个！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代理问题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序列化问题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通信问题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服务实例化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​​ 34"/>
          <p:cNvSpPr/>
          <p:nvPr/>
        </p:nvSpPr>
        <p:spPr>
          <a:xfrm>
            <a:off x="466700" y="1221881"/>
            <a:ext cx="11096650" cy="5083669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29123" y="2257425"/>
            <a:ext cx="691515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Lison</a:t>
            </a:r>
            <a:r>
              <a:rPr lang="zh-CN" altLang="en-US" smtClean="0"/>
              <a:t>请</a:t>
            </a:r>
            <a:r>
              <a:rPr lang="en-US" altLang="zh-CN" smtClean="0"/>
              <a:t>James</a:t>
            </a:r>
            <a:r>
              <a:rPr lang="zh-CN" altLang="en-US" smtClean="0"/>
              <a:t>帮忙选择。怎么选的？</a:t>
            </a:r>
            <a:r>
              <a:rPr lang="en-US" altLang="zh-CN" smtClean="0"/>
              <a:t> Lison</a:t>
            </a:r>
            <a:r>
              <a:rPr lang="zh-CN" altLang="en-US" smtClean="0"/>
              <a:t>不管也没法管，只要结果。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391023" y="4479131"/>
            <a:ext cx="6896101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James </a:t>
            </a:r>
            <a:r>
              <a:rPr lang="zh-CN" altLang="en-US" smtClean="0"/>
              <a:t>是怎么通知到前台小姐姐的呢？打电话？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10073" y="3376612"/>
            <a:ext cx="6905626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Lison</a:t>
            </a:r>
            <a:r>
              <a:rPr lang="zh-CN" altLang="en-US" smtClean="0"/>
              <a:t>给了</a:t>
            </a:r>
            <a:r>
              <a:rPr lang="en-US" altLang="zh-CN" smtClean="0"/>
              <a:t>James</a:t>
            </a:r>
            <a:r>
              <a:rPr lang="zh-CN" altLang="en-US" smtClean="0"/>
              <a:t>纸条，上面有自己的要求，</a:t>
            </a:r>
            <a:r>
              <a:rPr lang="en-US" altLang="zh-CN" smtClean="0"/>
              <a:t>James</a:t>
            </a:r>
            <a:r>
              <a:rPr lang="zh-CN" altLang="en-US" smtClean="0"/>
              <a:t>采用什么方式告诉前台小姐姐呢？把纸条给小姐姐看？或者画个画？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81498" y="5531643"/>
            <a:ext cx="6915151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前台小姐姐是如何根据</a:t>
            </a:r>
            <a:r>
              <a:rPr lang="en-US" altLang="zh-CN" smtClean="0"/>
              <a:t>Lison</a:t>
            </a:r>
            <a:r>
              <a:rPr lang="zh-CN" altLang="en-US" smtClean="0"/>
              <a:t>的要求找到符合条件的那个人？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883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框架需要解决的问题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808165" y="1183621"/>
            <a:ext cx="2639885" cy="56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代理问题</a:t>
            </a:r>
            <a:endParaRPr lang="en-US" altLang="zh-CN" sz="1800" b="1" smtClean="0"/>
          </a:p>
        </p:txBody>
      </p:sp>
      <p:sp>
        <p:nvSpPr>
          <p:cNvPr id="10" name="圆角矩形​​ 34"/>
          <p:cNvSpPr/>
          <p:nvPr/>
        </p:nvSpPr>
        <p:spPr>
          <a:xfrm>
            <a:off x="466700" y="1221881"/>
            <a:ext cx="11096650" cy="4921743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90650" y="1981200"/>
            <a:ext cx="882967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被调用的服务本质上是远程的服务，但是调用者不知道也不关心</a:t>
            </a:r>
            <a:r>
              <a:rPr lang="en-US" altLang="zh-CN" smtClean="0"/>
              <a:t>,</a:t>
            </a:r>
            <a:r>
              <a:rPr lang="zh-CN" altLang="en-US" smtClean="0"/>
              <a:t> 只要结果</a:t>
            </a:r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9690" y="2533650"/>
            <a:ext cx="7473586" cy="358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700232" y="2877235"/>
            <a:ext cx="265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mtClean="0"/>
              <a:t>解决之道</a:t>
            </a:r>
            <a:endParaRPr lang="en-US" altLang="zh-CN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l"/>
            </a:pPr>
            <a:r>
              <a:rPr lang="zh-CN" altLang="en-US" smtClean="0"/>
              <a:t>代理模式</a:t>
            </a:r>
            <a:endParaRPr lang="en-US" smtClean="0"/>
          </a:p>
        </p:txBody>
      </p:sp>
      <p:sp>
        <p:nvSpPr>
          <p:cNvPr id="14" name="矩形 13"/>
          <p:cNvSpPr/>
          <p:nvPr/>
        </p:nvSpPr>
        <p:spPr>
          <a:xfrm>
            <a:off x="3914773" y="1400175"/>
            <a:ext cx="729615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Lison</a:t>
            </a:r>
            <a:r>
              <a:rPr lang="zh-CN" altLang="en-US" smtClean="0"/>
              <a:t>请</a:t>
            </a:r>
            <a:r>
              <a:rPr lang="en-US" altLang="zh-CN" smtClean="0"/>
              <a:t>James</a:t>
            </a:r>
            <a:r>
              <a:rPr lang="zh-CN" altLang="en-US" smtClean="0"/>
              <a:t>帮忙选择。怎么选的？</a:t>
            </a:r>
            <a:r>
              <a:rPr lang="en-US" altLang="zh-CN" smtClean="0"/>
              <a:t> Lison</a:t>
            </a:r>
            <a:r>
              <a:rPr lang="zh-CN" altLang="en-US" smtClean="0"/>
              <a:t>不管也没法管，只要结果。</a:t>
            </a:r>
            <a:endParaRPr lang="zh-CN" altLang="en-US"/>
          </a:p>
        </p:txBody>
      </p:sp>
      <p:sp>
        <p:nvSpPr>
          <p:cNvPr id="15" name="等于号 14"/>
          <p:cNvSpPr/>
          <p:nvPr/>
        </p:nvSpPr>
        <p:spPr>
          <a:xfrm>
            <a:off x="3171825" y="1485900"/>
            <a:ext cx="542925" cy="257175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1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883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框架需要解决的问题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779590" y="1383646"/>
            <a:ext cx="2039810" cy="56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序列化问题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​​ 34"/>
          <p:cNvSpPr/>
          <p:nvPr/>
        </p:nvSpPr>
        <p:spPr>
          <a:xfrm>
            <a:off x="466700" y="1098056"/>
            <a:ext cx="11096650" cy="5083669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71599" y="2400300"/>
            <a:ext cx="7410451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发送方将实体对象变为二进制的</a:t>
            </a:r>
            <a:r>
              <a:rPr lang="en-US" altLang="zh-CN" smtClean="0"/>
              <a:t>01</a:t>
            </a:r>
            <a:r>
              <a:rPr lang="zh-CN" altLang="en-US" smtClean="0"/>
              <a:t>串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接收方将二进制的</a:t>
            </a:r>
            <a:r>
              <a:rPr lang="en-US" altLang="zh-CN" smtClean="0"/>
              <a:t>01</a:t>
            </a:r>
            <a:r>
              <a:rPr lang="zh-CN" altLang="en-US" smtClean="0"/>
              <a:t>串变为本来的实体对象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48444" y="3463409"/>
            <a:ext cx="1742785" cy="569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mtClean="0"/>
              <a:t>解决之道</a:t>
            </a:r>
            <a:endParaRPr lang="en-US" altLang="zh-CN" smtClean="0"/>
          </a:p>
        </p:txBody>
      </p:sp>
      <p:sp>
        <p:nvSpPr>
          <p:cNvPr id="15" name="矩形 14"/>
          <p:cNvSpPr/>
          <p:nvPr/>
        </p:nvSpPr>
        <p:spPr>
          <a:xfrm>
            <a:off x="3743323" y="1557337"/>
            <a:ext cx="6905626" cy="60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Lison</a:t>
            </a:r>
            <a:r>
              <a:rPr lang="zh-CN" altLang="en-US" smtClean="0"/>
              <a:t>给了</a:t>
            </a:r>
            <a:r>
              <a:rPr lang="en-US" altLang="zh-CN" smtClean="0"/>
              <a:t>James</a:t>
            </a:r>
            <a:r>
              <a:rPr lang="zh-CN" altLang="en-US" smtClean="0"/>
              <a:t>纸条，上面有自己的要求，</a:t>
            </a:r>
            <a:r>
              <a:rPr lang="en-US" altLang="zh-CN" smtClean="0"/>
              <a:t>James</a:t>
            </a:r>
            <a:r>
              <a:rPr lang="zh-CN" altLang="en-US" smtClean="0"/>
              <a:t>采用什么方式告诉前台小姐姐呢？把纸条给小姐姐看？或者画个画？</a:t>
            </a:r>
            <a:endParaRPr lang="zh-CN" altLang="en-US"/>
          </a:p>
        </p:txBody>
      </p:sp>
      <p:sp>
        <p:nvSpPr>
          <p:cNvPr id="16" name="等于号 15"/>
          <p:cNvSpPr/>
          <p:nvPr/>
        </p:nvSpPr>
        <p:spPr>
          <a:xfrm>
            <a:off x="2990850" y="1657350"/>
            <a:ext cx="542925" cy="257175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六角星 16"/>
          <p:cNvSpPr/>
          <p:nvPr/>
        </p:nvSpPr>
        <p:spPr>
          <a:xfrm>
            <a:off x="1600200" y="4152900"/>
            <a:ext cx="600075" cy="69532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七角星 18"/>
          <p:cNvSpPr/>
          <p:nvPr/>
        </p:nvSpPr>
        <p:spPr>
          <a:xfrm>
            <a:off x="1581150" y="5057775"/>
            <a:ext cx="676275" cy="62865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114675" y="4295775"/>
            <a:ext cx="2200275" cy="1409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的序列化机制</a:t>
            </a:r>
            <a:r>
              <a:rPr lang="en-US" altLang="zh-CN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Serializable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343150" y="4581525"/>
            <a:ext cx="51435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352675" y="5124450"/>
            <a:ext cx="49530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5476876" y="4867275"/>
            <a:ext cx="1390650" cy="33337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0101010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000875" y="4324350"/>
            <a:ext cx="2362200" cy="1409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的序列化机制</a:t>
            </a:r>
            <a:r>
              <a:rPr lang="en-US" altLang="zh-CN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Serializable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六角星 28"/>
          <p:cNvSpPr/>
          <p:nvPr/>
        </p:nvSpPr>
        <p:spPr>
          <a:xfrm>
            <a:off x="10153650" y="4200525"/>
            <a:ext cx="600075" cy="69532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七角星 29"/>
          <p:cNvSpPr/>
          <p:nvPr/>
        </p:nvSpPr>
        <p:spPr>
          <a:xfrm>
            <a:off x="10134600" y="5105400"/>
            <a:ext cx="676275" cy="62865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9477375" y="4714875"/>
            <a:ext cx="523875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9458325" y="5162550"/>
            <a:ext cx="57150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1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883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框架需要解决的问题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圆角矩形​​ 34"/>
          <p:cNvSpPr/>
          <p:nvPr/>
        </p:nvSpPr>
        <p:spPr>
          <a:xfrm>
            <a:off x="466700" y="1098056"/>
            <a:ext cx="11096650" cy="5083669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90874" y="5600699"/>
            <a:ext cx="4724401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让登记的服务变成可以实际执行的对象实例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1402" y="1248460"/>
            <a:ext cx="3135795" cy="568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登记的服务实例化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048248" y="1416843"/>
            <a:ext cx="6057901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前台小姐姐是如何根据</a:t>
            </a:r>
            <a:r>
              <a:rPr lang="en-US" altLang="zh-CN" smtClean="0"/>
              <a:t>Lison</a:t>
            </a:r>
            <a:r>
              <a:rPr lang="zh-CN" altLang="en-US" smtClean="0"/>
              <a:t>的要求找到符合条件的那个人</a:t>
            </a:r>
            <a:endParaRPr lang="zh-CN" altLang="en-US"/>
          </a:p>
        </p:txBody>
      </p:sp>
      <p:sp>
        <p:nvSpPr>
          <p:cNvPr id="15" name="等于号 14"/>
          <p:cNvSpPr/>
          <p:nvPr/>
        </p:nvSpPr>
        <p:spPr>
          <a:xfrm>
            <a:off x="3933825" y="1514475"/>
            <a:ext cx="542925" cy="257175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300" y="4977884"/>
            <a:ext cx="101681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mtClean="0"/>
              <a:t>解决之道</a:t>
            </a:r>
            <a:r>
              <a:rPr lang="en-US" altLang="zh-CN" smtClean="0"/>
              <a:t>-</a:t>
            </a:r>
            <a:r>
              <a:rPr lang="zh-CN" altLang="en-US" smtClean="0"/>
              <a:t>反射，在运行时才知道要操作的类是什么，并且可以在运行时获取类的完整构造，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并调用对应的方法。</a:t>
            </a:r>
            <a:endParaRPr lang="en-US" altLang="zh-CN" smtClean="0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8089" y="2089150"/>
            <a:ext cx="196553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86038" y="1957389"/>
            <a:ext cx="1843087" cy="294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1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一些常见术语</a:t>
            </a:r>
          </a:p>
        </p:txBody>
      </p:sp>
      <p:sp>
        <p:nvSpPr>
          <p:cNvPr id="9" name="矩形 8"/>
          <p:cNvSpPr/>
          <p:nvPr/>
        </p:nvSpPr>
        <p:spPr>
          <a:xfrm>
            <a:off x="619125" y="1175861"/>
            <a:ext cx="9115425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编程中的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Socket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是什么？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mtClean="0"/>
              <a:t>Socket</a:t>
            </a:r>
            <a:r>
              <a:rPr lang="zh-CN" altLang="en-US" smtClean="0"/>
              <a:t>是应用层与</a:t>
            </a:r>
            <a:r>
              <a:rPr lang="en-US" altLang="zh-CN" smtClean="0"/>
              <a:t>TCP/IP</a:t>
            </a:r>
            <a:r>
              <a:rPr lang="zh-CN" altLang="en-US" smtClean="0"/>
              <a:t>协议族通信的中间软件抽象层，它是一组接口。</a:t>
            </a:r>
          </a:p>
        </p:txBody>
      </p:sp>
      <p:pic>
        <p:nvPicPr>
          <p:cNvPr id="9218" name="Picture 2" descr="http://dl.iteye.com/upload/attachment/0067/1466/62a4e2ce-4b4e-3e13-a296-8683a5639dc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36823" y="2230436"/>
            <a:ext cx="8482427" cy="350361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638175" y="4709636"/>
            <a:ext cx="9115425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短连接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smtClean="0"/>
              <a:t>  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长连接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830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74650" y="933450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2"/>
          <p:cNvSpPr/>
          <p:nvPr/>
        </p:nvSpPr>
        <p:spPr>
          <a:xfrm>
            <a:off x="204470" y="1282700"/>
            <a:ext cx="6090285" cy="302236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 smtClean="0">
                <a:latin typeface="+mn-ea"/>
                <a:cs typeface="+mn-ea"/>
                <a:sym typeface="+mn-ea"/>
              </a:rPr>
              <a:t>1.服务端定义接口和服务实现类并且注册服务</a:t>
            </a: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smtClean="0">
                <a:latin typeface="+mn-ea"/>
                <a:cs typeface="+mn-ea"/>
                <a:sym typeface="+mn-ea"/>
              </a:rPr>
              <a:t>2.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客户端使用动态代理调用服务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(</a:t>
            </a:r>
            <a:r>
              <a:rPr lang="zh-CN" altLang="zh-CN" sz="1600" dirty="0" smtClean="0">
                <a:latin typeface="+mn-ea"/>
                <a:cs typeface="+mn-ea"/>
                <a:sym typeface="+mn-ea"/>
              </a:rPr>
              <a:t>动态代理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)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smtClean="0">
                <a:latin typeface="+mn-ea"/>
                <a:cs typeface="+mn-ea"/>
                <a:sym typeface="+mn-ea"/>
              </a:rPr>
              <a:t>3</a:t>
            </a:r>
            <a:r>
              <a:rPr lang="zh-CN" altLang="en-US" sz="1600" smtClean="0">
                <a:latin typeface="+mn-ea"/>
                <a:cs typeface="+mn-ea"/>
                <a:sym typeface="+mn-ea"/>
              </a:rPr>
              <a:t>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客户端代理把调用对象、方法、参数序列化成数据</a:t>
            </a:r>
            <a:endParaRPr lang="en-US" altLang="zh-CN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smtClean="0">
                <a:latin typeface="+mn-ea"/>
                <a:cs typeface="+mn-ea"/>
                <a:sym typeface="+mn-ea"/>
              </a:rPr>
              <a:t>4</a:t>
            </a:r>
            <a:r>
              <a:rPr lang="zh-CN" altLang="en-US" sz="1600" smtClean="0">
                <a:latin typeface="+mn-ea"/>
                <a:cs typeface="+mn-ea"/>
                <a:sym typeface="+mn-ea"/>
              </a:rPr>
              <a:t>.客户端代理与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服务端通过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Socket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通讯传输数据</a:t>
            </a: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smtClean="0">
                <a:latin typeface="+mn-ea"/>
                <a:cs typeface="+mn-ea"/>
                <a:sym typeface="+mn-ea"/>
              </a:rPr>
              <a:t>5.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服务端反序列化数据成对象、方法、参数。</a:t>
            </a: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smtClean="0">
                <a:latin typeface="+mn-ea"/>
                <a:cs typeface="+mn-ea"/>
                <a:sym typeface="+mn-ea"/>
              </a:rPr>
              <a:t>6.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服务端代理拿到这些对象和参数后通过反射的机制调用服务的实例。</a:t>
            </a:r>
          </a:p>
        </p:txBody>
      </p:sp>
      <p:pic>
        <p:nvPicPr>
          <p:cNvPr id="5" name="图片 4" descr="RPC实现过程 (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645" y="138430"/>
            <a:ext cx="6218555" cy="69786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28775" y="4150143"/>
            <a:ext cx="3765540" cy="243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079" y="380567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29697" name="矩形 2"/>
          <p:cNvSpPr/>
          <p:nvPr/>
        </p:nvSpPr>
        <p:spPr>
          <a:xfrm>
            <a:off x="183515" y="1099820"/>
            <a:ext cx="11032490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基于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TCP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RPC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实现</a:t>
            </a:r>
            <a:endParaRPr lang="en-US" altLang="zh-CN" dirty="0" smtClean="0">
              <a:latin typeface="+mn-ea"/>
              <a:cs typeface="+mn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en-US" altLang="zh-CN" b="1" dirty="0" smtClean="0">
                <a:latin typeface="+mn-ea"/>
                <a:cs typeface="+mn-ea"/>
                <a:sym typeface="+mn-ea"/>
              </a:rPr>
              <a:t>Dubbo:</a:t>
            </a:r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>
                <a:latin typeface="+mn-ea"/>
                <a:cs typeface="+mn-ea"/>
                <a:sym typeface="+mn-ea"/>
              </a:rPr>
              <a:t>阿里巴巴公司开源的一个高性能优秀的服务框架，使得应用可通过高性能的RPC实现服务的输出和输入功能，可以和Spring框架无缝集成。</a:t>
            </a:r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7" name="PA_组合 47"/>
          <p:cNvGrpSpPr/>
          <p:nvPr/>
        </p:nvGrpSpPr>
        <p:grpSpPr>
          <a:xfrm>
            <a:off x="298450" y="942975"/>
            <a:ext cx="2171700" cy="76200"/>
            <a:chOff x="0" y="2842590"/>
            <a:chExt cx="7054752" cy="89199"/>
          </a:xfrm>
        </p:grpSpPr>
        <p:sp>
          <p:nvSpPr>
            <p:cNvPr id="2" name="矩形 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 descr="435188-20180412214011124-18591295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70" y="2806700"/>
            <a:ext cx="5863590" cy="3657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3515" y="3562985"/>
            <a:ext cx="5429885" cy="230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b="1"/>
              <a:t>Provider: </a:t>
            </a:r>
            <a:r>
              <a:rPr lang="zh-CN" altLang="en-US"/>
              <a:t>暴露服务的服务提供方。</a:t>
            </a:r>
          </a:p>
          <a:p>
            <a:pPr>
              <a:lnSpc>
                <a:spcPct val="160000"/>
              </a:lnSpc>
            </a:pPr>
            <a:r>
              <a:rPr lang="zh-CN" altLang="en-US" b="1"/>
              <a:t>Consumer: </a:t>
            </a:r>
            <a:r>
              <a:rPr lang="zh-CN" altLang="en-US"/>
              <a:t>调用远程服务的服务消费方。</a:t>
            </a:r>
          </a:p>
          <a:p>
            <a:pPr>
              <a:lnSpc>
                <a:spcPct val="160000"/>
              </a:lnSpc>
            </a:pPr>
            <a:r>
              <a:rPr lang="zh-CN" altLang="en-US" b="1"/>
              <a:t>Registry:</a:t>
            </a:r>
            <a:r>
              <a:rPr lang="zh-CN" altLang="en-US"/>
              <a:t> 服务注册与发现的注册中心。</a:t>
            </a:r>
          </a:p>
          <a:p>
            <a:pPr>
              <a:lnSpc>
                <a:spcPct val="160000"/>
              </a:lnSpc>
            </a:pPr>
            <a:r>
              <a:rPr lang="zh-CN" altLang="en-US" b="1"/>
              <a:t>Monitor:</a:t>
            </a:r>
            <a:r>
              <a:rPr lang="zh-CN" altLang="en-US"/>
              <a:t> 统计服务的调用次调和调用时间的监控中心。</a:t>
            </a:r>
          </a:p>
          <a:p>
            <a:pPr>
              <a:lnSpc>
                <a:spcPct val="160000"/>
              </a:lnSpc>
            </a:pPr>
            <a:r>
              <a:rPr lang="zh-CN" altLang="en-US" b="1"/>
              <a:t>Container: </a:t>
            </a:r>
            <a:r>
              <a:rPr lang="zh-CN" altLang="en-US"/>
              <a:t>服务运行容器。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160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思考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圆角矩形​​ 34"/>
          <p:cNvSpPr/>
          <p:nvPr/>
        </p:nvSpPr>
        <p:spPr>
          <a:xfrm>
            <a:off x="466700" y="1098056"/>
            <a:ext cx="11096650" cy="5083669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798640" y="1363008"/>
            <a:ext cx="96883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思考：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TCP(Dubbo)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HTTP(SpringCloud)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哪个更好？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2974" y="2200186"/>
            <a:ext cx="81248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Blip>
                <a:blip r:embed="rId4"/>
              </a:buBlip>
            </a:pPr>
            <a:r>
              <a:rPr lang="zh-CN" altLang="en-US" smtClean="0"/>
              <a:t> </a:t>
            </a:r>
            <a:r>
              <a:rPr lang="en-US" altLang="zh-CN" smtClean="0"/>
              <a:t>	</a:t>
            </a:r>
            <a:r>
              <a:rPr lang="zh-CN" altLang="en-US" smtClean="0"/>
              <a:t>通用性</a:t>
            </a:r>
            <a:endParaRPr lang="en-US" altLang="zh-CN" smtClean="0"/>
          </a:p>
          <a:p>
            <a:pPr lvl="1">
              <a:buBlip>
                <a:blip r:embed="rId4"/>
              </a:buBlip>
            </a:pPr>
            <a:endParaRPr lang="zh-CN" altLang="en-US" smtClean="0"/>
          </a:p>
          <a:p>
            <a:pPr lvl="1">
              <a:buBlip>
                <a:blip r:embed="rId4"/>
              </a:buBlip>
            </a:pPr>
            <a:r>
              <a:rPr lang="zh-CN" altLang="en-US" smtClean="0"/>
              <a:t> </a:t>
            </a:r>
            <a:r>
              <a:rPr lang="en-US" altLang="zh-CN" smtClean="0"/>
              <a:t>	</a:t>
            </a:r>
            <a:r>
              <a:rPr lang="zh-CN" altLang="en-US" smtClean="0"/>
              <a:t>性能</a:t>
            </a:r>
            <a:endParaRPr lang="en-US" altLang="zh-CN" smtClean="0"/>
          </a:p>
          <a:p>
            <a:pPr lvl="1">
              <a:buBlip>
                <a:blip r:embed="rId4"/>
              </a:buBlip>
            </a:pPr>
            <a:endParaRPr lang="zh-CN" altLang="en-US" smtClean="0"/>
          </a:p>
          <a:p>
            <a:pPr lvl="1">
              <a:buBlip>
                <a:blip r:embed="rId4"/>
              </a:buBlip>
            </a:pPr>
            <a:r>
              <a:rPr lang="zh-CN" altLang="en-US" smtClean="0"/>
              <a:t> </a:t>
            </a:r>
            <a:r>
              <a:rPr lang="en-US" altLang="zh-CN" smtClean="0"/>
              <a:t>	</a:t>
            </a:r>
            <a:r>
              <a:rPr lang="zh-CN" altLang="en-US" smtClean="0"/>
              <a:t>服务的全面性</a:t>
            </a:r>
            <a:endParaRPr lang="en-US" altLang="zh-CN" smtClean="0"/>
          </a:p>
          <a:p>
            <a:pPr lvl="1">
              <a:buBlip>
                <a:blip r:embed="rId4"/>
              </a:buBlip>
            </a:pPr>
            <a:endParaRPr lang="zh-CN" altLang="en-US" smtClean="0"/>
          </a:p>
          <a:p>
            <a:pPr lvl="1">
              <a:buBlip>
                <a:blip r:embed="rId4"/>
              </a:buBlip>
            </a:pPr>
            <a:r>
              <a:rPr lang="zh-CN" altLang="en-US" smtClean="0"/>
              <a:t> </a:t>
            </a:r>
            <a:r>
              <a:rPr lang="en-US" altLang="zh-CN" smtClean="0"/>
              <a:t>	</a:t>
            </a:r>
            <a:r>
              <a:rPr lang="zh-CN" altLang="en-US" smtClean="0"/>
              <a:t>热度？来查查百度指数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7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 NIO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4" name="AutoShape 2" descr="https://img-blog.csdn.net/201509292024230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" y="2095500"/>
            <a:ext cx="27241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重要概念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en-US" smtClean="0"/>
              <a:t>Selector</a:t>
            </a: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en-US" smtClean="0"/>
              <a:t>Channel</a:t>
            </a: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zh-CN" altLang="en-US" smtClean="0"/>
              <a:t>操作类型</a:t>
            </a:r>
            <a:r>
              <a:rPr lang="en-US" altLang="zh-CN" smtClean="0"/>
              <a:t>SelectionKey</a:t>
            </a:r>
            <a:endParaRPr lang="zh-CN" altLang="en-US" smtClean="0"/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en-US" smtClean="0"/>
              <a:t>Buffer</a:t>
            </a:r>
          </a:p>
        </p:txBody>
      </p:sp>
      <p:sp>
        <p:nvSpPr>
          <p:cNvPr id="3" name="AutoShape 2" descr="https://img-blog.csdn.net/201509240918296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84675" y="271463"/>
            <a:ext cx="6569075" cy="61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09599" y="1285875"/>
            <a:ext cx="4714875" cy="4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什么是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NIO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？</a:t>
            </a: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3667123"/>
            <a:ext cx="7232814" cy="278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649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 Buffer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4" name="AutoShape 2" descr="https://img-blog.csdn.net/201509292024230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https://img-blog.csdn.net/201509240918296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1746" name="Picture 2" descr="http://ifeve.com/wp-content/uploads/2013/06/buffers-mod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3924" y="714375"/>
            <a:ext cx="5059225" cy="341947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28650" y="1190625"/>
            <a:ext cx="1419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重要属性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en-US" smtClean="0"/>
              <a:t>capacity</a:t>
            </a: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en-US" smtClean="0"/>
              <a:t>position</a:t>
            </a: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en-US" smtClean="0"/>
              <a:t>limit</a:t>
            </a:r>
          </a:p>
        </p:txBody>
      </p:sp>
      <p:pic>
        <p:nvPicPr>
          <p:cNvPr id="16" name="Picture 5" descr="D://Data/YNote/maoke_cn@163.com/e929dde4d13e474b8ec3ef9283c88f38/nels-buffer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81875" y="4171950"/>
            <a:ext cx="3219450" cy="220027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0934700" y="5124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应用程序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3014113">
            <a:off x="10325100" y="4876800"/>
            <a:ext cx="704850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8792923">
            <a:off x="10353675" y="5514974"/>
            <a:ext cx="704850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7224" y="3000375"/>
            <a:ext cx="47148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Buffer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的分配、读写和常用操作</a:t>
            </a: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8" y="371042"/>
            <a:ext cx="62650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 NIO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Reactor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4" name="AutoShape 2" descr="https://img-blog.csdn.net/201509292024230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https://img-blog.csdn.net/201509240918296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Picture 2" descr="https://upload-images.jianshu.io/upload_images/4235178-4047d3c78bb467c9.png?imageMogr2/auto-orient/strip%7CimageView2/2/w/7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126" y="1123950"/>
            <a:ext cx="3968749" cy="1959996"/>
          </a:xfrm>
          <a:prstGeom prst="rect">
            <a:avLst/>
          </a:prstGeom>
          <a:noFill/>
        </p:spPr>
      </p:pic>
      <p:pic>
        <p:nvPicPr>
          <p:cNvPr id="5" name="Picture 4" descr="https://upload-images.jianshu.io/upload_images/4235178-d570de7505817605.png?imageMogr2/auto-orient/strip%7CimageView2/2/w/70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3000" y="3105150"/>
            <a:ext cx="4381950" cy="3530600"/>
          </a:xfrm>
          <a:prstGeom prst="rect">
            <a:avLst/>
          </a:prstGeom>
          <a:noFill/>
        </p:spPr>
      </p:pic>
      <p:pic>
        <p:nvPicPr>
          <p:cNvPr id="1030" name="Picture 6" descr="https://upload-images.jianshu.io/upload_images/4235178-929a4d5e00c5e779.png?imageMogr2/auto-orient/strip%7CimageView2/2/w/70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1674" y="1206155"/>
            <a:ext cx="4963485" cy="3984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931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50850" y="1176338"/>
            <a:ext cx="368300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b="1" smtClean="0"/>
              <a:t>同步和异步，阻塞和非阻塞</a:t>
            </a:r>
          </a:p>
        </p:txBody>
      </p:sp>
      <p:sp>
        <p:nvSpPr>
          <p:cNvPr id="9" name="矩形 8"/>
          <p:cNvSpPr/>
          <p:nvPr/>
        </p:nvSpPr>
        <p:spPr>
          <a:xfrm>
            <a:off x="447675" y="23613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Linux</a:t>
            </a:r>
            <a:r>
              <a:rPr lang="zh-CN" altLang="en-US" b="1" smtClean="0">
                <a:solidFill>
                  <a:schemeClr val="accent4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下的五种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I/O</a:t>
            </a:r>
            <a:r>
              <a:rPr lang="zh-CN" altLang="en-US" b="1" smtClean="0">
                <a:solidFill>
                  <a:schemeClr val="accent4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模型：</a:t>
            </a:r>
            <a:endParaRPr lang="en-US" altLang="zh-CN" b="1" smtClean="0">
              <a:solidFill>
                <a:schemeClr val="accent4">
                  <a:lumMod val="7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zh-CN" altLang="en-US" b="1" smtClean="0">
              <a:solidFill>
                <a:schemeClr val="accent4">
                  <a:lumMod val="7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mtClean="0"/>
              <a:t>1)</a:t>
            </a:r>
            <a:r>
              <a:rPr lang="zh-CN" altLang="en-US" smtClean="0"/>
              <a:t>阻塞</a:t>
            </a:r>
            <a:r>
              <a:rPr lang="en-US" smtClean="0"/>
              <a:t>I/O（blocking I/O）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2)</a:t>
            </a:r>
            <a:r>
              <a:rPr lang="zh-CN" altLang="en-US" smtClean="0"/>
              <a:t>非阻塞</a:t>
            </a:r>
            <a:r>
              <a:rPr lang="en-US" smtClean="0"/>
              <a:t>I/O （nonblocking I/O）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3) I/O</a:t>
            </a:r>
            <a:r>
              <a:rPr lang="zh-CN" altLang="en-US" smtClean="0"/>
              <a:t>复用</a:t>
            </a:r>
            <a:r>
              <a:rPr lang="en-US" altLang="zh-CN" smtClean="0"/>
              <a:t>(</a:t>
            </a:r>
            <a:r>
              <a:rPr lang="en-US" smtClean="0"/>
              <a:t>select </a:t>
            </a:r>
            <a:r>
              <a:rPr lang="zh-CN" altLang="en-US" smtClean="0"/>
              <a:t>、</a:t>
            </a:r>
            <a:r>
              <a:rPr lang="en-US" smtClean="0"/>
              <a:t>poll</a:t>
            </a:r>
            <a:r>
              <a:rPr lang="zh-CN" altLang="en-US" smtClean="0"/>
              <a:t>和</a:t>
            </a:r>
            <a:r>
              <a:rPr lang="en-US" altLang="zh-CN" smtClean="0"/>
              <a:t>epoll</a:t>
            </a:r>
            <a:r>
              <a:rPr lang="en-US" smtClean="0"/>
              <a:t>) （I/O multiplexing）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4)</a:t>
            </a:r>
            <a:r>
              <a:rPr lang="zh-CN" altLang="en-US" smtClean="0"/>
              <a:t>信号驱动</a:t>
            </a:r>
            <a:r>
              <a:rPr lang="en-US" smtClean="0"/>
              <a:t>I/O （signal driven I/O (SIGIO)）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5)</a:t>
            </a:r>
            <a:r>
              <a:rPr lang="zh-CN" altLang="en-US" smtClean="0"/>
              <a:t>异步</a:t>
            </a:r>
            <a:r>
              <a:rPr lang="en-US" smtClean="0"/>
              <a:t>I/O （asynchronous I/O ）</a:t>
            </a:r>
            <a:endParaRPr lang="en-US"/>
          </a:p>
        </p:txBody>
      </p:sp>
      <p:sp>
        <p:nvSpPr>
          <p:cNvPr id="10" name="右大括号 9"/>
          <p:cNvSpPr/>
          <p:nvPr/>
        </p:nvSpPr>
        <p:spPr>
          <a:xfrm>
            <a:off x="5591175" y="3028950"/>
            <a:ext cx="152400" cy="18764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581650" y="5153025"/>
            <a:ext cx="142875" cy="323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19775" y="3829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同步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81675" y="51339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异步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阻塞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blocking I/O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8375" y="1403350"/>
            <a:ext cx="7128232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04875" y="497205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进程会一直阻塞，直到数据拷贝完成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非阻塞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7750" y="1392238"/>
            <a:ext cx="7029471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997910" y="5353050"/>
            <a:ext cx="1089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非阻塞</a:t>
            </a:r>
            <a:r>
              <a:rPr lang="en-US" altLang="zh-CN" smtClean="0"/>
              <a:t>IO</a:t>
            </a:r>
            <a:r>
              <a:rPr lang="zh-CN" altLang="en-US" smtClean="0"/>
              <a:t>通过进程反复调用</a:t>
            </a:r>
            <a:r>
              <a:rPr lang="en-US" altLang="zh-CN" smtClean="0"/>
              <a:t>IO</a:t>
            </a:r>
            <a:r>
              <a:rPr lang="zh-CN" altLang="en-US" smtClean="0"/>
              <a:t>函数（多次系统调用，并马上返回）；在数据拷贝的过程中，进程是阻塞的；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复用模型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4100" y="1444625"/>
            <a:ext cx="6889750" cy="38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1028700" y="5410200"/>
            <a:ext cx="8468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</a:t>
            </a:r>
            <a:r>
              <a:rPr lang="zh-CN" altLang="en-US" smtClean="0"/>
              <a:t>和</a:t>
            </a:r>
            <a:r>
              <a:rPr lang="en-US" altLang="zh-CN" smtClean="0"/>
              <a:t>epoll</a:t>
            </a:r>
            <a:r>
              <a:rPr lang="zh-CN" altLang="en-US" smtClean="0"/>
              <a:t>；对一个</a:t>
            </a:r>
            <a:r>
              <a:rPr lang="en-US" altLang="zh-CN" smtClean="0"/>
              <a:t>socket</a:t>
            </a:r>
            <a:r>
              <a:rPr lang="zh-CN" altLang="en-US" smtClean="0"/>
              <a:t>，两次调用，两次返回，比阻塞</a:t>
            </a:r>
            <a:r>
              <a:rPr lang="en-US" altLang="zh-CN" smtClean="0"/>
              <a:t>IO</a:t>
            </a:r>
            <a:r>
              <a:rPr lang="zh-CN" altLang="en-US" smtClean="0"/>
              <a:t>并没有什么优越性；</a:t>
            </a:r>
            <a:endParaRPr lang="en-US" altLang="zh-CN" smtClean="0"/>
          </a:p>
          <a:p>
            <a:r>
              <a:rPr lang="zh-CN" altLang="en-US" smtClean="0"/>
              <a:t>关键是能实现同时对多个</a:t>
            </a:r>
            <a:r>
              <a:rPr lang="en-US" altLang="zh-CN" smtClean="0"/>
              <a:t>socket</a:t>
            </a:r>
            <a:r>
              <a:rPr lang="zh-CN" altLang="en-US" smtClean="0"/>
              <a:t>进行处理。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0934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信号驱动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IO (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279525"/>
            <a:ext cx="6851650" cy="387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285875" y="5372100"/>
            <a:ext cx="1000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套接口进行信号驱动</a:t>
            </a:r>
            <a:r>
              <a:rPr lang="en-US" altLang="zh-CN" smtClean="0"/>
              <a:t>I/O,</a:t>
            </a:r>
            <a:r>
              <a:rPr lang="zh-CN" altLang="en-US" smtClean="0"/>
              <a:t>并安装一个信号处理函数，进程继续运行并不阻塞。</a:t>
            </a:r>
            <a:endParaRPr lang="en-US" altLang="zh-CN" smtClean="0"/>
          </a:p>
          <a:p>
            <a:r>
              <a:rPr lang="zh-CN" altLang="en-US" smtClean="0"/>
              <a:t>当数据准备好时，进程会收到一个</a:t>
            </a:r>
            <a:r>
              <a:rPr lang="en-US" altLang="zh-CN" smtClean="0"/>
              <a:t>SIGIO</a:t>
            </a:r>
            <a:r>
              <a:rPr lang="zh-CN" altLang="en-US" smtClean="0"/>
              <a:t>信号，可以在信号处理函数中调用</a:t>
            </a:r>
            <a:r>
              <a:rPr lang="en-US" altLang="zh-CN" smtClean="0"/>
              <a:t>I/O</a:t>
            </a:r>
            <a:r>
              <a:rPr lang="zh-CN" altLang="en-US" smtClean="0"/>
              <a:t>操作函数处理数据。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3149" y="1266824"/>
            <a:ext cx="7500021" cy="397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238250" y="5362575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当一个异步过程调用发出后，调用者不能立刻得到结果。</a:t>
            </a:r>
            <a:endParaRPr lang="en-US" altLang="zh-CN" smtClean="0"/>
          </a:p>
          <a:p>
            <a:r>
              <a:rPr lang="zh-CN" altLang="en-US" smtClean="0"/>
              <a:t>实际处理这个调用的部件在完成后，通过状态、通知和回调来通知调用者的输入输出操作。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5599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模型的比较：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49" y="1108074"/>
            <a:ext cx="7221246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Group 12"/>
          <p:cNvGrpSpPr>
            <a:grpSpLocks/>
          </p:cNvGrpSpPr>
          <p:nvPr/>
        </p:nvGrpSpPr>
        <p:grpSpPr bwMode="auto">
          <a:xfrm>
            <a:off x="8181975" y="1343025"/>
            <a:ext cx="695326" cy="523875"/>
            <a:chOff x="8476198" y="3141240"/>
            <a:chExt cx="1708274" cy="1472651"/>
          </a:xfrm>
        </p:grpSpPr>
        <p:sp>
          <p:nvSpPr>
            <p:cNvPr id="35" name="Isosceles Triangle 4"/>
            <p:cNvSpPr/>
            <p:nvPr/>
          </p:nvSpPr>
          <p:spPr>
            <a:xfrm flipV="1">
              <a:off x="8476198" y="3141240"/>
              <a:ext cx="1708274" cy="1472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8"/>
            <p:cNvSpPr>
              <a:spLocks noEditPoints="1"/>
            </p:cNvSpPr>
            <p:nvPr/>
          </p:nvSpPr>
          <p:spPr bwMode="auto">
            <a:xfrm>
              <a:off x="9142952" y="3463477"/>
              <a:ext cx="388312" cy="438182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858125" y="18859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可能面试点</a:t>
            </a:r>
            <a:endParaRPr lang="zh-CN" altLang="en-US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77175" y="2266950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select、poll、epoll</a:t>
            </a:r>
            <a:r>
              <a:rPr lang="zh-CN" altLang="en-US" smtClean="0"/>
              <a:t>的区别？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23426</TotalTime>
  <Words>1054</Words>
  <Application>Microsoft Office PowerPoint</Application>
  <PresentationFormat>自定义</PresentationFormat>
  <Paragraphs>160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6095</cp:revision>
  <dcterms:created xsi:type="dcterms:W3CDTF">2016-08-30T15:34:45Z</dcterms:created>
  <dcterms:modified xsi:type="dcterms:W3CDTF">2019-06-26T01:27:56Z</dcterms:modified>
  <cp:category>锐旗设计;https://9ppt.taobao.com</cp:category>
</cp:coreProperties>
</file>