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150" r:id="rId3"/>
    <p:sldId id="930" r:id="rId4"/>
    <p:sldId id="953" r:id="rId6"/>
    <p:sldId id="978" r:id="rId7"/>
    <p:sldId id="977" r:id="rId8"/>
    <p:sldId id="1005" r:id="rId9"/>
    <p:sldId id="1006" r:id="rId10"/>
    <p:sldId id="933" r:id="rId11"/>
    <p:sldId id="934" r:id="rId12"/>
    <p:sldId id="1136" r:id="rId13"/>
    <p:sldId id="1137" r:id="rId14"/>
    <p:sldId id="1138" r:id="rId15"/>
    <p:sldId id="1139" r:id="rId16"/>
    <p:sldId id="1141" r:id="rId17"/>
    <p:sldId id="1142" r:id="rId18"/>
    <p:sldId id="1143" r:id="rId19"/>
    <p:sldId id="1148" r:id="rId20"/>
    <p:sldId id="114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 id="0" name="China" initials="C"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315" autoAdjust="0"/>
  </p:normalViewPr>
  <p:slideViewPr>
    <p:cSldViewPr snapToGrid="0" showGuides="1">
      <p:cViewPr varScale="1">
        <p:scale>
          <a:sx n="103" d="100"/>
          <a:sy n="103" d="100"/>
        </p:scale>
        <p:origin x="-114" y="-522"/>
      </p:cViewPr>
      <p:guideLst>
        <p:guide orient="horz" pos="2303"/>
        <p:guide pos="4004"/>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D1464E-FEAE-4CE2-B82C-C066560CC74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1A784B31-902B-47F5-B179-589DA083E340}">
      <dgm:prSet phldrT="[文本]"/>
      <dgm:spPr/>
      <dgm:t>
        <a:bodyPr/>
        <a:lstStyle/>
        <a:p>
          <a:r>
            <a:rPr lang="en-US" altLang="zh-CN" dirty="0" smtClean="0"/>
            <a:t>lock</a:t>
          </a:r>
          <a:endParaRPr lang="zh-CN" altLang="en-US" dirty="0"/>
        </a:p>
      </dgm:t>
    </dgm:pt>
    <dgm:pt modelId="{1C210E7D-E3DB-46F3-81EF-41526034F9C7}" cxnId="{BBA3C569-2C23-4267-8F81-1FFA4903E738}" type="parTrans">
      <dgm:prSet/>
      <dgm:spPr/>
      <dgm:t>
        <a:bodyPr/>
        <a:lstStyle/>
        <a:p>
          <a:endParaRPr lang="zh-CN" altLang="en-US"/>
        </a:p>
      </dgm:t>
    </dgm:pt>
    <dgm:pt modelId="{E1C29976-5B52-4DD0-A2B3-7B6B77B8CB71}" cxnId="{BBA3C569-2C23-4267-8F81-1FFA4903E738}" type="sibTrans">
      <dgm:prSet/>
      <dgm:spPr/>
      <dgm:t>
        <a:bodyPr/>
        <a:lstStyle/>
        <a:p>
          <a:endParaRPr lang="zh-CN" altLang="en-US"/>
        </a:p>
      </dgm:t>
    </dgm:pt>
    <dgm:pt modelId="{EF5687AC-078E-432D-803E-20165BE0BF32}">
      <dgm:prSet phldrT="[文本]"/>
      <dgm:spPr/>
      <dgm:t>
        <a:bodyPr/>
        <a:lstStyle/>
        <a:p>
          <a:r>
            <a:rPr lang="en-US" altLang="zh-CN" dirty="0" smtClean="0"/>
            <a:t>0000001</a:t>
          </a:r>
          <a:endParaRPr lang="zh-CN" altLang="en-US" dirty="0"/>
        </a:p>
      </dgm:t>
    </dgm:pt>
    <dgm:pt modelId="{A85A9607-43DC-4D9D-9417-D906E2ECBD1C}" cxnId="{EDEE10F4-4383-4159-BA69-1945C526F0C2}" type="parTrans">
      <dgm:prSet/>
      <dgm:spPr/>
      <dgm:t>
        <a:bodyPr/>
        <a:lstStyle/>
        <a:p>
          <a:endParaRPr lang="zh-CN" altLang="en-US"/>
        </a:p>
      </dgm:t>
    </dgm:pt>
    <dgm:pt modelId="{C1A17881-34D6-45C5-BDE7-3B57D3265B5F}" cxnId="{EDEE10F4-4383-4159-BA69-1945C526F0C2}" type="sibTrans">
      <dgm:prSet/>
      <dgm:spPr/>
      <dgm:t>
        <a:bodyPr/>
        <a:lstStyle/>
        <a:p>
          <a:endParaRPr lang="zh-CN" altLang="en-US"/>
        </a:p>
      </dgm:t>
    </dgm:pt>
    <dgm:pt modelId="{40DBA9F4-A412-4A66-B890-8E5F75138886}">
      <dgm:prSet phldrT="[文本]"/>
      <dgm:spPr/>
      <dgm:t>
        <a:bodyPr/>
        <a:lstStyle/>
        <a:p>
          <a:r>
            <a:rPr lang="en-US" altLang="zh-CN" dirty="0" smtClean="0"/>
            <a:t>0000002</a:t>
          </a:r>
          <a:endParaRPr lang="zh-CN" altLang="en-US" dirty="0"/>
        </a:p>
      </dgm:t>
    </dgm:pt>
    <dgm:pt modelId="{4454B396-6874-4E3D-A342-FD757CEF5EFF}" cxnId="{CA4414D7-DA2C-4D82-9F95-07C5A247F988}" type="parTrans">
      <dgm:prSet/>
      <dgm:spPr/>
      <dgm:t>
        <a:bodyPr/>
        <a:lstStyle/>
        <a:p>
          <a:endParaRPr lang="zh-CN" altLang="en-US"/>
        </a:p>
      </dgm:t>
    </dgm:pt>
    <dgm:pt modelId="{801FA1A4-70DE-49F4-A4DD-E3F11E414543}" cxnId="{CA4414D7-DA2C-4D82-9F95-07C5A247F988}" type="sibTrans">
      <dgm:prSet/>
      <dgm:spPr/>
      <dgm:t>
        <a:bodyPr/>
        <a:lstStyle/>
        <a:p>
          <a:endParaRPr lang="zh-CN" altLang="en-US"/>
        </a:p>
      </dgm:t>
    </dgm:pt>
    <dgm:pt modelId="{52A1BA1D-D06D-4B69-8C7A-C9752035D292}">
      <dgm:prSet phldrT="[文本]"/>
      <dgm:spPr/>
      <dgm:t>
        <a:bodyPr/>
        <a:lstStyle/>
        <a:p>
          <a:r>
            <a:rPr lang="en-US" altLang="zh-CN" smtClean="0"/>
            <a:t>0000003</a:t>
          </a:r>
          <a:endParaRPr lang="zh-CN" altLang="en-US" dirty="0"/>
        </a:p>
      </dgm:t>
    </dgm:pt>
    <dgm:pt modelId="{98A8C4B6-049D-4043-ACD8-F96606910923}" cxnId="{44648F63-64E6-4985-BB7C-D9B0644E2233}" type="parTrans">
      <dgm:prSet/>
      <dgm:spPr/>
      <dgm:t>
        <a:bodyPr/>
        <a:lstStyle/>
        <a:p>
          <a:endParaRPr lang="zh-CN" altLang="en-US"/>
        </a:p>
      </dgm:t>
    </dgm:pt>
    <dgm:pt modelId="{85678892-1754-4805-A0FA-A2B593E828BC}" cxnId="{44648F63-64E6-4985-BB7C-D9B0644E2233}" type="sibTrans">
      <dgm:prSet/>
      <dgm:spPr/>
      <dgm:t>
        <a:bodyPr/>
        <a:lstStyle/>
        <a:p>
          <a:endParaRPr lang="zh-CN" altLang="en-US"/>
        </a:p>
      </dgm:t>
    </dgm:pt>
    <dgm:pt modelId="{3513CDE7-B556-4B24-A70A-A7CC906AB65D}">
      <dgm:prSet phldrT="[文本]"/>
      <dgm:spPr/>
      <dgm:t>
        <a:bodyPr/>
        <a:lstStyle/>
        <a:p>
          <a:r>
            <a:rPr lang="en-US" altLang="zh-CN" smtClean="0"/>
            <a:t>0000004</a:t>
          </a:r>
          <a:endParaRPr lang="zh-CN" altLang="en-US" dirty="0"/>
        </a:p>
      </dgm:t>
    </dgm:pt>
    <dgm:pt modelId="{919FBD32-0681-4E60-8BF4-28D6B0CAB668}" cxnId="{52E0D9B2-BDFB-4B85-B8D4-1AE69CEE4884}" type="parTrans">
      <dgm:prSet/>
      <dgm:spPr/>
      <dgm:t>
        <a:bodyPr/>
        <a:lstStyle/>
        <a:p>
          <a:endParaRPr lang="zh-CN" altLang="en-US"/>
        </a:p>
      </dgm:t>
    </dgm:pt>
    <dgm:pt modelId="{80B6A257-34C0-4D5E-92AB-342761CE4D7E}" cxnId="{52E0D9B2-BDFB-4B85-B8D4-1AE69CEE4884}" type="sibTrans">
      <dgm:prSet/>
      <dgm:spPr/>
      <dgm:t>
        <a:bodyPr/>
        <a:lstStyle/>
        <a:p>
          <a:endParaRPr lang="zh-CN" altLang="en-US"/>
        </a:p>
      </dgm:t>
    </dgm:pt>
    <dgm:pt modelId="{3525B2D2-FB48-44B2-82D8-8DB3A6302E85}" type="pres">
      <dgm:prSet presAssocID="{79D1464E-FEAE-4CE2-B82C-C066560CC74E}" presName="diagram" presStyleCnt="0">
        <dgm:presLayoutVars>
          <dgm:chPref val="1"/>
          <dgm:dir/>
          <dgm:animOne val="branch"/>
          <dgm:animLvl val="lvl"/>
          <dgm:resizeHandles/>
        </dgm:presLayoutVars>
      </dgm:prSet>
      <dgm:spPr/>
      <dgm:t>
        <a:bodyPr/>
        <a:lstStyle/>
        <a:p>
          <a:endParaRPr lang="zh-CN" altLang="en-US"/>
        </a:p>
      </dgm:t>
    </dgm:pt>
    <dgm:pt modelId="{96D8BB1E-B125-47F0-BE2A-5E9005EE08CF}" type="pres">
      <dgm:prSet presAssocID="{1A784B31-902B-47F5-B179-589DA083E340}" presName="root" presStyleCnt="0"/>
      <dgm:spPr/>
    </dgm:pt>
    <dgm:pt modelId="{A95BDC37-D0F9-463F-8A75-88E24B5907A6}" type="pres">
      <dgm:prSet presAssocID="{1A784B31-902B-47F5-B179-589DA083E340}" presName="rootComposite" presStyleCnt="0"/>
      <dgm:spPr/>
    </dgm:pt>
    <dgm:pt modelId="{9C4EA6BC-DE7F-42D0-88D9-F066DEEA537E}" type="pres">
      <dgm:prSet presAssocID="{1A784B31-902B-47F5-B179-589DA083E340}" presName="rootText" presStyleLbl="node1" presStyleIdx="0" presStyleCnt="1"/>
      <dgm:spPr/>
      <dgm:t>
        <a:bodyPr/>
        <a:lstStyle/>
        <a:p>
          <a:endParaRPr lang="zh-CN" altLang="en-US"/>
        </a:p>
      </dgm:t>
    </dgm:pt>
    <dgm:pt modelId="{299A9C00-A267-46A0-8E3E-D2FB05FCB381}" type="pres">
      <dgm:prSet presAssocID="{1A784B31-902B-47F5-B179-589DA083E340}" presName="rootConnector" presStyleLbl="node1" presStyleIdx="0" presStyleCnt="1"/>
      <dgm:spPr/>
      <dgm:t>
        <a:bodyPr/>
        <a:lstStyle/>
        <a:p>
          <a:endParaRPr lang="zh-CN" altLang="en-US"/>
        </a:p>
      </dgm:t>
    </dgm:pt>
    <dgm:pt modelId="{D00B8045-AF6C-4962-9816-184FA115AD06}" type="pres">
      <dgm:prSet presAssocID="{1A784B31-902B-47F5-B179-589DA083E340}" presName="childShape" presStyleCnt="0"/>
      <dgm:spPr/>
    </dgm:pt>
    <dgm:pt modelId="{705E3636-4E06-4BB6-BF78-F193619B6BC7}" type="pres">
      <dgm:prSet presAssocID="{A85A9607-43DC-4D9D-9417-D906E2ECBD1C}" presName="Name13" presStyleLbl="parChTrans1D2" presStyleIdx="0" presStyleCnt="4"/>
      <dgm:spPr/>
      <dgm:t>
        <a:bodyPr/>
        <a:lstStyle/>
        <a:p>
          <a:endParaRPr lang="zh-CN" altLang="en-US"/>
        </a:p>
      </dgm:t>
    </dgm:pt>
    <dgm:pt modelId="{F234504D-0014-4959-ABBC-73A57D409BBF}" type="pres">
      <dgm:prSet presAssocID="{EF5687AC-078E-432D-803E-20165BE0BF32}" presName="childText" presStyleLbl="bgAcc1" presStyleIdx="0" presStyleCnt="4">
        <dgm:presLayoutVars>
          <dgm:bulletEnabled val="1"/>
        </dgm:presLayoutVars>
      </dgm:prSet>
      <dgm:spPr/>
      <dgm:t>
        <a:bodyPr/>
        <a:lstStyle/>
        <a:p>
          <a:endParaRPr lang="zh-CN" altLang="en-US"/>
        </a:p>
      </dgm:t>
    </dgm:pt>
    <dgm:pt modelId="{E1AF476F-6A6C-43DC-9414-DC5DDB58806F}" type="pres">
      <dgm:prSet presAssocID="{4454B396-6874-4E3D-A342-FD757CEF5EFF}" presName="Name13" presStyleLbl="parChTrans1D2" presStyleIdx="1" presStyleCnt="4"/>
      <dgm:spPr/>
      <dgm:t>
        <a:bodyPr/>
        <a:lstStyle/>
        <a:p>
          <a:endParaRPr lang="zh-CN" altLang="en-US"/>
        </a:p>
      </dgm:t>
    </dgm:pt>
    <dgm:pt modelId="{F0603763-AFB1-4205-B3E5-AE6BCA7D8517}" type="pres">
      <dgm:prSet presAssocID="{40DBA9F4-A412-4A66-B890-8E5F75138886}" presName="childText" presStyleLbl="bgAcc1" presStyleIdx="1" presStyleCnt="4">
        <dgm:presLayoutVars>
          <dgm:bulletEnabled val="1"/>
        </dgm:presLayoutVars>
      </dgm:prSet>
      <dgm:spPr/>
      <dgm:t>
        <a:bodyPr/>
        <a:lstStyle/>
        <a:p>
          <a:endParaRPr lang="zh-CN" altLang="en-US"/>
        </a:p>
      </dgm:t>
    </dgm:pt>
    <dgm:pt modelId="{8C2DA93C-C847-4FBC-A52D-EC839DBAA0A1}" type="pres">
      <dgm:prSet presAssocID="{98A8C4B6-049D-4043-ACD8-F96606910923}" presName="Name13" presStyleLbl="parChTrans1D2" presStyleIdx="2" presStyleCnt="4"/>
      <dgm:spPr/>
      <dgm:t>
        <a:bodyPr/>
        <a:lstStyle/>
        <a:p>
          <a:endParaRPr lang="zh-CN" altLang="en-US"/>
        </a:p>
      </dgm:t>
    </dgm:pt>
    <dgm:pt modelId="{1A858A77-E4F5-4715-91A3-82A53AE94495}" type="pres">
      <dgm:prSet presAssocID="{52A1BA1D-D06D-4B69-8C7A-C9752035D292}" presName="childText" presStyleLbl="bgAcc1" presStyleIdx="2" presStyleCnt="4">
        <dgm:presLayoutVars>
          <dgm:bulletEnabled val="1"/>
        </dgm:presLayoutVars>
      </dgm:prSet>
      <dgm:spPr/>
      <dgm:t>
        <a:bodyPr/>
        <a:lstStyle/>
        <a:p>
          <a:endParaRPr lang="zh-CN" altLang="en-US"/>
        </a:p>
      </dgm:t>
    </dgm:pt>
    <dgm:pt modelId="{2C07F819-E276-4CC5-ABA1-AE3463704D38}" type="pres">
      <dgm:prSet presAssocID="{919FBD32-0681-4E60-8BF4-28D6B0CAB668}" presName="Name13" presStyleLbl="parChTrans1D2" presStyleIdx="3" presStyleCnt="4"/>
      <dgm:spPr/>
      <dgm:t>
        <a:bodyPr/>
        <a:lstStyle/>
        <a:p>
          <a:endParaRPr lang="zh-CN" altLang="en-US"/>
        </a:p>
      </dgm:t>
    </dgm:pt>
    <dgm:pt modelId="{07CC47BC-9BFC-4589-A946-58B0036DB3DF}" type="pres">
      <dgm:prSet presAssocID="{3513CDE7-B556-4B24-A70A-A7CC906AB65D}" presName="childText" presStyleLbl="bgAcc1" presStyleIdx="3" presStyleCnt="4">
        <dgm:presLayoutVars>
          <dgm:bulletEnabled val="1"/>
        </dgm:presLayoutVars>
      </dgm:prSet>
      <dgm:spPr/>
      <dgm:t>
        <a:bodyPr/>
        <a:lstStyle/>
        <a:p>
          <a:endParaRPr lang="zh-CN" altLang="en-US"/>
        </a:p>
      </dgm:t>
    </dgm:pt>
  </dgm:ptLst>
  <dgm:cxnLst>
    <dgm:cxn modelId="{E193955B-7B51-4354-84DD-126A105B4DB7}" type="presOf" srcId="{A85A9607-43DC-4D9D-9417-D906E2ECBD1C}" destId="{705E3636-4E06-4BB6-BF78-F193619B6BC7}" srcOrd="0" destOrd="0" presId="urn:microsoft.com/office/officeart/2005/8/layout/hierarchy3"/>
    <dgm:cxn modelId="{D6859414-4122-416B-B1F0-6B7B6388D34C}" type="presOf" srcId="{40DBA9F4-A412-4A66-B890-8E5F75138886}" destId="{F0603763-AFB1-4205-B3E5-AE6BCA7D8517}" srcOrd="0" destOrd="0" presId="urn:microsoft.com/office/officeart/2005/8/layout/hierarchy3"/>
    <dgm:cxn modelId="{F94458E2-A4DD-4259-8A52-DBD5782CCABD}" type="presOf" srcId="{EF5687AC-078E-432D-803E-20165BE0BF32}" destId="{F234504D-0014-4959-ABBC-73A57D409BBF}" srcOrd="0" destOrd="0" presId="urn:microsoft.com/office/officeart/2005/8/layout/hierarchy3"/>
    <dgm:cxn modelId="{D78979DC-9E11-4CC6-B05A-F18AEEF88C11}" type="presOf" srcId="{52A1BA1D-D06D-4B69-8C7A-C9752035D292}" destId="{1A858A77-E4F5-4715-91A3-82A53AE94495}" srcOrd="0" destOrd="0" presId="urn:microsoft.com/office/officeart/2005/8/layout/hierarchy3"/>
    <dgm:cxn modelId="{B99E310C-9A9A-452F-80A5-71ABC82A5083}" type="presOf" srcId="{1A784B31-902B-47F5-B179-589DA083E340}" destId="{9C4EA6BC-DE7F-42D0-88D9-F066DEEA537E}" srcOrd="0" destOrd="0" presId="urn:microsoft.com/office/officeart/2005/8/layout/hierarchy3"/>
    <dgm:cxn modelId="{44648F63-64E6-4985-BB7C-D9B0644E2233}" srcId="{1A784B31-902B-47F5-B179-589DA083E340}" destId="{52A1BA1D-D06D-4B69-8C7A-C9752035D292}" srcOrd="2" destOrd="0" parTransId="{98A8C4B6-049D-4043-ACD8-F96606910923}" sibTransId="{85678892-1754-4805-A0FA-A2B593E828BC}"/>
    <dgm:cxn modelId="{6EC260E0-6B61-495D-BB40-1358FFE111C5}" type="presOf" srcId="{1A784B31-902B-47F5-B179-589DA083E340}" destId="{299A9C00-A267-46A0-8E3E-D2FB05FCB381}" srcOrd="1" destOrd="0" presId="urn:microsoft.com/office/officeart/2005/8/layout/hierarchy3"/>
    <dgm:cxn modelId="{E6EDD2D1-1A50-4359-BCC5-09528FCFE5F1}" type="presOf" srcId="{919FBD32-0681-4E60-8BF4-28D6B0CAB668}" destId="{2C07F819-E276-4CC5-ABA1-AE3463704D38}" srcOrd="0" destOrd="0" presId="urn:microsoft.com/office/officeart/2005/8/layout/hierarchy3"/>
    <dgm:cxn modelId="{C65470C9-8302-4916-9A52-6FB8C78457A5}" type="presOf" srcId="{3513CDE7-B556-4B24-A70A-A7CC906AB65D}" destId="{07CC47BC-9BFC-4589-A946-58B0036DB3DF}" srcOrd="0" destOrd="0" presId="urn:microsoft.com/office/officeart/2005/8/layout/hierarchy3"/>
    <dgm:cxn modelId="{9277B4AB-E344-4ECB-9D63-16541FA018FE}" type="presOf" srcId="{79D1464E-FEAE-4CE2-B82C-C066560CC74E}" destId="{3525B2D2-FB48-44B2-82D8-8DB3A6302E85}" srcOrd="0" destOrd="0" presId="urn:microsoft.com/office/officeart/2005/8/layout/hierarchy3"/>
    <dgm:cxn modelId="{6AA80071-8384-44C3-AEBD-E2AEE8CD22D4}" type="presOf" srcId="{98A8C4B6-049D-4043-ACD8-F96606910923}" destId="{8C2DA93C-C847-4FBC-A52D-EC839DBAA0A1}" srcOrd="0" destOrd="0" presId="urn:microsoft.com/office/officeart/2005/8/layout/hierarchy3"/>
    <dgm:cxn modelId="{DA54C239-AEB0-4CD8-A8CD-A901A12DF828}" type="presOf" srcId="{4454B396-6874-4E3D-A342-FD757CEF5EFF}" destId="{E1AF476F-6A6C-43DC-9414-DC5DDB58806F}" srcOrd="0" destOrd="0" presId="urn:microsoft.com/office/officeart/2005/8/layout/hierarchy3"/>
    <dgm:cxn modelId="{52E0D9B2-BDFB-4B85-B8D4-1AE69CEE4884}" srcId="{1A784B31-902B-47F5-B179-589DA083E340}" destId="{3513CDE7-B556-4B24-A70A-A7CC906AB65D}" srcOrd="3" destOrd="0" parTransId="{919FBD32-0681-4E60-8BF4-28D6B0CAB668}" sibTransId="{80B6A257-34C0-4D5E-92AB-342761CE4D7E}"/>
    <dgm:cxn modelId="{BBA3C569-2C23-4267-8F81-1FFA4903E738}" srcId="{79D1464E-FEAE-4CE2-B82C-C066560CC74E}" destId="{1A784B31-902B-47F5-B179-589DA083E340}" srcOrd="0" destOrd="0" parTransId="{1C210E7D-E3DB-46F3-81EF-41526034F9C7}" sibTransId="{E1C29976-5B52-4DD0-A2B3-7B6B77B8CB71}"/>
    <dgm:cxn modelId="{CA4414D7-DA2C-4D82-9F95-07C5A247F988}" srcId="{1A784B31-902B-47F5-B179-589DA083E340}" destId="{40DBA9F4-A412-4A66-B890-8E5F75138886}" srcOrd="1" destOrd="0" parTransId="{4454B396-6874-4E3D-A342-FD757CEF5EFF}" sibTransId="{801FA1A4-70DE-49F4-A4DD-E3F11E414543}"/>
    <dgm:cxn modelId="{EDEE10F4-4383-4159-BA69-1945C526F0C2}" srcId="{1A784B31-902B-47F5-B179-589DA083E340}" destId="{EF5687AC-078E-432D-803E-20165BE0BF32}" srcOrd="0" destOrd="0" parTransId="{A85A9607-43DC-4D9D-9417-D906E2ECBD1C}" sibTransId="{C1A17881-34D6-45C5-BDE7-3B57D3265B5F}"/>
    <dgm:cxn modelId="{CB110256-F2FB-49DE-8D33-A0657B36C64E}" type="presParOf" srcId="{3525B2D2-FB48-44B2-82D8-8DB3A6302E85}" destId="{96D8BB1E-B125-47F0-BE2A-5E9005EE08CF}" srcOrd="0" destOrd="0" presId="urn:microsoft.com/office/officeart/2005/8/layout/hierarchy3"/>
    <dgm:cxn modelId="{AC60B93C-DA54-4D2C-9EEA-8C7E1FB0B6FF}" type="presParOf" srcId="{96D8BB1E-B125-47F0-BE2A-5E9005EE08CF}" destId="{A95BDC37-D0F9-463F-8A75-88E24B5907A6}" srcOrd="0" destOrd="0" presId="urn:microsoft.com/office/officeart/2005/8/layout/hierarchy3"/>
    <dgm:cxn modelId="{BB98FBB3-5B33-421E-AB21-A2D549097475}" type="presParOf" srcId="{A95BDC37-D0F9-463F-8A75-88E24B5907A6}" destId="{9C4EA6BC-DE7F-42D0-88D9-F066DEEA537E}" srcOrd="0" destOrd="0" presId="urn:microsoft.com/office/officeart/2005/8/layout/hierarchy3"/>
    <dgm:cxn modelId="{03430AC5-81EE-40AA-9350-66701E080C8F}" type="presParOf" srcId="{A95BDC37-D0F9-463F-8A75-88E24B5907A6}" destId="{299A9C00-A267-46A0-8E3E-D2FB05FCB381}" srcOrd="1" destOrd="0" presId="urn:microsoft.com/office/officeart/2005/8/layout/hierarchy3"/>
    <dgm:cxn modelId="{41CBF413-92C7-44B1-8CE0-D1A3E719D30F}" type="presParOf" srcId="{96D8BB1E-B125-47F0-BE2A-5E9005EE08CF}" destId="{D00B8045-AF6C-4962-9816-184FA115AD06}" srcOrd="1" destOrd="0" presId="urn:microsoft.com/office/officeart/2005/8/layout/hierarchy3"/>
    <dgm:cxn modelId="{6183A39D-5A5A-444D-BE78-6EAE98545804}" type="presParOf" srcId="{D00B8045-AF6C-4962-9816-184FA115AD06}" destId="{705E3636-4E06-4BB6-BF78-F193619B6BC7}" srcOrd="0" destOrd="0" presId="urn:microsoft.com/office/officeart/2005/8/layout/hierarchy3"/>
    <dgm:cxn modelId="{FA3717F9-083B-4A3E-8D6C-5ADCC366C0B8}" type="presParOf" srcId="{D00B8045-AF6C-4962-9816-184FA115AD06}" destId="{F234504D-0014-4959-ABBC-73A57D409BBF}" srcOrd="1" destOrd="0" presId="urn:microsoft.com/office/officeart/2005/8/layout/hierarchy3"/>
    <dgm:cxn modelId="{A6B37674-D776-42B2-BA96-650331C46173}" type="presParOf" srcId="{D00B8045-AF6C-4962-9816-184FA115AD06}" destId="{E1AF476F-6A6C-43DC-9414-DC5DDB58806F}" srcOrd="2" destOrd="0" presId="urn:microsoft.com/office/officeart/2005/8/layout/hierarchy3"/>
    <dgm:cxn modelId="{7D8834EA-1EF9-4C4F-B654-6A70E0C3DE0A}" type="presParOf" srcId="{D00B8045-AF6C-4962-9816-184FA115AD06}" destId="{F0603763-AFB1-4205-B3E5-AE6BCA7D8517}" srcOrd="3" destOrd="0" presId="urn:microsoft.com/office/officeart/2005/8/layout/hierarchy3"/>
    <dgm:cxn modelId="{B6B63F48-7A35-4839-8540-B6150B313425}" type="presParOf" srcId="{D00B8045-AF6C-4962-9816-184FA115AD06}" destId="{8C2DA93C-C847-4FBC-A52D-EC839DBAA0A1}" srcOrd="4" destOrd="0" presId="urn:microsoft.com/office/officeart/2005/8/layout/hierarchy3"/>
    <dgm:cxn modelId="{24BBE1E2-469A-42AC-81AB-5D491D10883D}" type="presParOf" srcId="{D00B8045-AF6C-4962-9816-184FA115AD06}" destId="{1A858A77-E4F5-4715-91A3-82A53AE94495}" srcOrd="5" destOrd="0" presId="urn:microsoft.com/office/officeart/2005/8/layout/hierarchy3"/>
    <dgm:cxn modelId="{ADFB9F48-ED69-49C1-9BEB-488E63F97B4C}" type="presParOf" srcId="{D00B8045-AF6C-4962-9816-184FA115AD06}" destId="{2C07F819-E276-4CC5-ABA1-AE3463704D38}" srcOrd="6" destOrd="0" presId="urn:microsoft.com/office/officeart/2005/8/layout/hierarchy3"/>
    <dgm:cxn modelId="{9EA3C302-FBAC-412E-AB3F-CE31650A9EF8}" type="presParOf" srcId="{D00B8045-AF6C-4962-9816-184FA115AD06}" destId="{07CC47BC-9BFC-4589-A946-58B0036DB3DF}"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EA6BC-DE7F-42D0-88D9-F066DEEA537E}">
      <dsp:nvSpPr>
        <dsp:cNvPr id="0" name=""/>
        <dsp:cNvSpPr/>
      </dsp:nvSpPr>
      <dsp:spPr>
        <a:xfrm>
          <a:off x="2370832" y="496"/>
          <a:ext cx="1354335" cy="677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altLang="zh-CN" sz="3400" kern="1200" dirty="0" smtClean="0"/>
            <a:t>lock</a:t>
          </a:r>
          <a:endParaRPr lang="zh-CN" altLang="en-US" sz="3400" kern="1200" dirty="0"/>
        </a:p>
      </dsp:txBody>
      <dsp:txXfrm>
        <a:off x="2390666" y="20330"/>
        <a:ext cx="1314667" cy="637499"/>
      </dsp:txXfrm>
    </dsp:sp>
    <dsp:sp modelId="{705E3636-4E06-4BB6-BF78-F193619B6BC7}">
      <dsp:nvSpPr>
        <dsp:cNvPr id="0" name=""/>
        <dsp:cNvSpPr/>
      </dsp:nvSpPr>
      <dsp:spPr>
        <a:xfrm>
          <a:off x="2506265" y="677664"/>
          <a:ext cx="135433" cy="507875"/>
        </a:xfrm>
        <a:custGeom>
          <a:avLst/>
          <a:gdLst/>
          <a:ahLst/>
          <a:cxnLst/>
          <a:rect l="0" t="0" r="0" b="0"/>
          <a:pathLst>
            <a:path>
              <a:moveTo>
                <a:pt x="0" y="0"/>
              </a:moveTo>
              <a:lnTo>
                <a:pt x="0" y="507875"/>
              </a:lnTo>
              <a:lnTo>
                <a:pt x="135433" y="5078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34504D-0014-4959-ABBC-73A57D409BBF}">
      <dsp:nvSpPr>
        <dsp:cNvPr id="0" name=""/>
        <dsp:cNvSpPr/>
      </dsp:nvSpPr>
      <dsp:spPr>
        <a:xfrm>
          <a:off x="2641699" y="846956"/>
          <a:ext cx="1083468" cy="677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smtClean="0"/>
            <a:t>0000001</a:t>
          </a:r>
          <a:endParaRPr lang="zh-CN" altLang="en-US" sz="2000" kern="1200" dirty="0"/>
        </a:p>
      </dsp:txBody>
      <dsp:txXfrm>
        <a:off x="2661533" y="866790"/>
        <a:ext cx="1043800" cy="637499"/>
      </dsp:txXfrm>
    </dsp:sp>
    <dsp:sp modelId="{E1AF476F-6A6C-43DC-9414-DC5DDB58806F}">
      <dsp:nvSpPr>
        <dsp:cNvPr id="0" name=""/>
        <dsp:cNvSpPr/>
      </dsp:nvSpPr>
      <dsp:spPr>
        <a:xfrm>
          <a:off x="2506265" y="677664"/>
          <a:ext cx="135433" cy="1354335"/>
        </a:xfrm>
        <a:custGeom>
          <a:avLst/>
          <a:gdLst/>
          <a:ahLst/>
          <a:cxnLst/>
          <a:rect l="0" t="0" r="0" b="0"/>
          <a:pathLst>
            <a:path>
              <a:moveTo>
                <a:pt x="0" y="0"/>
              </a:moveTo>
              <a:lnTo>
                <a:pt x="0" y="1354335"/>
              </a:lnTo>
              <a:lnTo>
                <a:pt x="135433" y="13543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03763-AFB1-4205-B3E5-AE6BCA7D8517}">
      <dsp:nvSpPr>
        <dsp:cNvPr id="0" name=""/>
        <dsp:cNvSpPr/>
      </dsp:nvSpPr>
      <dsp:spPr>
        <a:xfrm>
          <a:off x="2641699" y="1693416"/>
          <a:ext cx="1083468" cy="677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smtClean="0"/>
            <a:t>0000002</a:t>
          </a:r>
          <a:endParaRPr lang="zh-CN" altLang="en-US" sz="2000" kern="1200" dirty="0"/>
        </a:p>
      </dsp:txBody>
      <dsp:txXfrm>
        <a:off x="2661533" y="1713250"/>
        <a:ext cx="1043800" cy="637499"/>
      </dsp:txXfrm>
    </dsp:sp>
    <dsp:sp modelId="{8C2DA93C-C847-4FBC-A52D-EC839DBAA0A1}">
      <dsp:nvSpPr>
        <dsp:cNvPr id="0" name=""/>
        <dsp:cNvSpPr/>
      </dsp:nvSpPr>
      <dsp:spPr>
        <a:xfrm>
          <a:off x="2506265" y="677664"/>
          <a:ext cx="135433" cy="2200795"/>
        </a:xfrm>
        <a:custGeom>
          <a:avLst/>
          <a:gdLst/>
          <a:ahLst/>
          <a:cxnLst/>
          <a:rect l="0" t="0" r="0" b="0"/>
          <a:pathLst>
            <a:path>
              <a:moveTo>
                <a:pt x="0" y="0"/>
              </a:moveTo>
              <a:lnTo>
                <a:pt x="0" y="2200795"/>
              </a:lnTo>
              <a:lnTo>
                <a:pt x="135433" y="22007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858A77-E4F5-4715-91A3-82A53AE94495}">
      <dsp:nvSpPr>
        <dsp:cNvPr id="0" name=""/>
        <dsp:cNvSpPr/>
      </dsp:nvSpPr>
      <dsp:spPr>
        <a:xfrm>
          <a:off x="2641699" y="2539875"/>
          <a:ext cx="1083468" cy="677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smtClean="0"/>
            <a:t>0000003</a:t>
          </a:r>
          <a:endParaRPr lang="zh-CN" altLang="en-US" sz="2000" kern="1200" dirty="0"/>
        </a:p>
      </dsp:txBody>
      <dsp:txXfrm>
        <a:off x="2661533" y="2559709"/>
        <a:ext cx="1043800" cy="637499"/>
      </dsp:txXfrm>
    </dsp:sp>
    <dsp:sp modelId="{2C07F819-E276-4CC5-ABA1-AE3463704D38}">
      <dsp:nvSpPr>
        <dsp:cNvPr id="0" name=""/>
        <dsp:cNvSpPr/>
      </dsp:nvSpPr>
      <dsp:spPr>
        <a:xfrm>
          <a:off x="2506265" y="677664"/>
          <a:ext cx="135433" cy="3047255"/>
        </a:xfrm>
        <a:custGeom>
          <a:avLst/>
          <a:gdLst/>
          <a:ahLst/>
          <a:cxnLst/>
          <a:rect l="0" t="0" r="0" b="0"/>
          <a:pathLst>
            <a:path>
              <a:moveTo>
                <a:pt x="0" y="0"/>
              </a:moveTo>
              <a:lnTo>
                <a:pt x="0" y="3047255"/>
              </a:lnTo>
              <a:lnTo>
                <a:pt x="135433" y="30472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CC47BC-9BFC-4589-A946-58B0036DB3DF}">
      <dsp:nvSpPr>
        <dsp:cNvPr id="0" name=""/>
        <dsp:cNvSpPr/>
      </dsp:nvSpPr>
      <dsp:spPr>
        <a:xfrm>
          <a:off x="2641699" y="3386335"/>
          <a:ext cx="1083468" cy="677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smtClean="0"/>
            <a:t>0000004</a:t>
          </a:r>
          <a:endParaRPr lang="zh-CN" altLang="en-US" sz="2000" kern="1200" dirty="0"/>
        </a:p>
      </dsp:txBody>
      <dsp:txXfrm>
        <a:off x="2661533" y="3406169"/>
        <a:ext cx="1043800" cy="637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35</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35</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55</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Picture 5" descr="C:\Users\dev\Desktop\xx.png"/>
          <p:cNvPicPr>
            <a:picLocks noChangeAspect="1" noChangeArrowheads="1"/>
          </p:cNvPicPr>
          <p:nvPr userDrawn="1"/>
        </p:nvPicPr>
        <p:blipFill>
          <a:blip r:embed="rId2"/>
          <a:srcRect/>
          <a:stretch>
            <a:fillRect/>
          </a:stretch>
        </p:blipFill>
        <p:spPr bwMode="auto">
          <a:xfrm>
            <a:off x="10969625" y="125413"/>
            <a:ext cx="927100" cy="927100"/>
          </a:xfrm>
          <a:prstGeom prst="rect">
            <a:avLst/>
          </a:prstGeom>
          <a:noFill/>
          <a:ln w="9525">
            <a:noFill/>
            <a:miter lim="800000"/>
            <a:headEnd/>
            <a:tailEnd/>
          </a:ln>
        </p:spPr>
      </p:pic>
      <p:sp>
        <p:nvSpPr>
          <p:cNvPr id="3" name="矩形 2"/>
          <p:cNvSpPr/>
          <p:nvPr userDrawn="1"/>
        </p:nvSpPr>
        <p:spPr>
          <a:xfrm>
            <a:off x="0" y="6334126"/>
            <a:ext cx="12192000" cy="523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4" name="TextBox 9"/>
          <p:cNvSpPr txBox="1">
            <a:spLocks noChangeArrowheads="1"/>
          </p:cNvSpPr>
          <p:nvPr userDrawn="1"/>
        </p:nvSpPr>
        <p:spPr bwMode="auto">
          <a:xfrm>
            <a:off x="7939" y="6357958"/>
            <a:ext cx="3832225" cy="306705"/>
          </a:xfrm>
          <a:prstGeom prst="rect">
            <a:avLst/>
          </a:prstGeom>
          <a:noFill/>
          <a:ln w="9525">
            <a:noFill/>
            <a:miter lim="800000"/>
          </a:ln>
        </p:spPr>
        <p:txBody>
          <a:bodyPr>
            <a:spAutoFit/>
          </a:bodyPr>
          <a:lstStyle/>
          <a:p>
            <a:pPr>
              <a:defRPr/>
            </a:pPr>
            <a:r>
              <a:rPr lang="zh-CN" altLang="en-US" sz="1400" b="1" dirty="0">
                <a:solidFill>
                  <a:srgbClr val="7030A0"/>
                </a:solidFill>
                <a:latin typeface="微软雅黑" panose="020B0503020204020204" pitchFamily="34" charset="-122"/>
                <a:ea typeface="微软雅黑" panose="020B0503020204020204" pitchFamily="34" charset="-122"/>
              </a:rPr>
              <a:t>享 学 课 堂：</a:t>
            </a:r>
            <a:r>
              <a:rPr lang="en-US" altLang="zh-CN" sz="1400" dirty="0">
                <a:latin typeface="Arial" panose="020B0604020202020204" pitchFamily="34" charset="0"/>
                <a:ea typeface="宋体" panose="02010600030101010101" pitchFamily="2" charset="-122"/>
                <a:hlinkClick r:id="rId3"/>
              </a:rPr>
              <a:t>http://enjoy.ke.qq.com/</a:t>
            </a:r>
            <a:endParaRPr lang="zh-CN" altLang="en-US" sz="1400" dirty="0">
              <a:latin typeface="Arial" panose="020B0604020202020204" pitchFamily="34" charset="0"/>
              <a:ea typeface="宋体" panose="02010600030101010101" pitchFamily="2" charset="-122"/>
            </a:endParaRPr>
          </a:p>
        </p:txBody>
      </p:sp>
      <p:sp>
        <p:nvSpPr>
          <p:cNvPr id="5" name="TextBox 10"/>
          <p:cNvSpPr txBox="1">
            <a:spLocks noChangeArrowheads="1"/>
          </p:cNvSpPr>
          <p:nvPr userDrawn="1"/>
        </p:nvSpPr>
        <p:spPr bwMode="auto">
          <a:xfrm>
            <a:off x="8286751" y="6478809"/>
            <a:ext cx="3832225" cy="306705"/>
          </a:xfrm>
          <a:prstGeom prst="rect">
            <a:avLst/>
          </a:prstGeom>
          <a:noFill/>
          <a:ln w="9525">
            <a:noFill/>
            <a:miter lim="800000"/>
          </a:ln>
        </p:spPr>
        <p:txBody>
          <a:bodyPr>
            <a:spAutoFit/>
          </a:bodyPr>
          <a:lstStyle/>
          <a:p>
            <a:pPr>
              <a:defRPr/>
            </a:pPr>
            <a:r>
              <a:rPr lang="zh-CN" altLang="en-US" sz="1400" b="1" dirty="0">
                <a:solidFill>
                  <a:srgbClr val="7030A0"/>
                </a:solidFill>
                <a:latin typeface="微软雅黑" panose="020B0503020204020204" pitchFamily="34" charset="-122"/>
                <a:ea typeface="微软雅黑" panose="020B0503020204020204" pitchFamily="34" charset="-122"/>
              </a:rPr>
              <a:t>享 学 官 方 群：</a:t>
            </a:r>
            <a:r>
              <a:rPr lang="en-US" altLang="zh-CN" sz="1400" dirty="0">
                <a:latin typeface="Arial" panose="020B0604020202020204" pitchFamily="34" charset="0"/>
                <a:ea typeface="宋体" panose="02010600030101010101" pitchFamily="2" charset="-122"/>
              </a:rPr>
              <a:t>684504192</a:t>
            </a:r>
            <a:endParaRPr lang="zh-CN" altLang="en-US" sz="140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tags" Target="../tags/tag6.xml"/><Relationship Id="rId10" Type="http://schemas.openxmlformats.org/officeDocument/2006/relationships/notesSlide" Target="../notesSlides/notesSlide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9" Type="http://schemas.openxmlformats.org/officeDocument/2006/relationships/tags" Target="../tags/tag17.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12.png"/><Relationship Id="rId2" Type="http://schemas.openxmlformats.org/officeDocument/2006/relationships/tags" Target="../tags/tag16.xml"/><Relationship Id="rId11" Type="http://schemas.openxmlformats.org/officeDocument/2006/relationships/slideLayout" Target="../slideLayouts/slideLayout2.xml"/><Relationship Id="rId10" Type="http://schemas.openxmlformats.org/officeDocument/2006/relationships/tags" Target="../tags/tag18.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575" y="370319"/>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什么需要锁？</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42"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79" y="1490866"/>
            <a:ext cx="385445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2"/>
          <p:cNvSpPr>
            <a:spLocks noChangeArrowheads="1"/>
          </p:cNvSpPr>
          <p:nvPr/>
        </p:nvSpPr>
        <p:spPr bwMode="auto">
          <a:xfrm>
            <a:off x="4731485" y="785808"/>
            <a:ext cx="6241316"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4000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spcBef>
                <a:spcPct val="0"/>
              </a:spcBef>
              <a:buClr>
                <a:srgbClr val="FFC000"/>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为什么需要锁？</a:t>
            </a:r>
            <a:r>
              <a:rPr lang="en-US" altLang="zh-CN" sz="2400">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一多二写三互斥</a:t>
            </a:r>
            <a:r>
              <a:rPr lang="en-US" altLang="zh-CN"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a:solidFill>
                  <a:srgbClr val="FF0000"/>
                </a:solidFill>
                <a:latin typeface="微软雅黑" panose="020B0503020204020204" pitchFamily="34" charset="-122"/>
                <a:ea typeface="微软雅黑" panose="020B0503020204020204" pitchFamily="34" charset="-122"/>
              </a:rPr>
              <a:t>多</a:t>
            </a:r>
            <a:r>
              <a:rPr lang="zh-CN" altLang="en-US" sz="1800">
                <a:latin typeface="微软雅黑" panose="020B0503020204020204" pitchFamily="34" charset="-122"/>
                <a:ea typeface="微软雅黑" panose="020B0503020204020204" pitchFamily="34" charset="-122"/>
              </a:rPr>
              <a:t>任务环境中才需要</a:t>
            </a:r>
            <a:endParaRPr lang="en-US" altLang="zh-CN" sz="180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任务都需要对同一共享资源</a:t>
            </a:r>
            <a:r>
              <a:rPr lang="zh-CN" altLang="en-US" sz="1800" smtClean="0">
                <a:latin typeface="微软雅黑" panose="020B0503020204020204" pitchFamily="34" charset="-122"/>
                <a:ea typeface="微软雅黑" panose="020B0503020204020204" pitchFamily="34" charset="-122"/>
              </a:rPr>
              <a:t>进行</a:t>
            </a:r>
            <a:r>
              <a:rPr lang="zh-CN" altLang="en-US" sz="1800" smtClean="0">
                <a:solidFill>
                  <a:srgbClr val="FF0000"/>
                </a:solidFill>
                <a:latin typeface="微软雅黑" panose="020B0503020204020204" pitchFamily="34" charset="-122"/>
                <a:ea typeface="微软雅黑" panose="020B0503020204020204" pitchFamily="34" charset="-122"/>
              </a:rPr>
              <a:t>写</a:t>
            </a:r>
            <a:r>
              <a:rPr lang="zh-CN" altLang="en-US" sz="1800" smtClean="0">
                <a:latin typeface="微软雅黑" panose="020B0503020204020204" pitchFamily="34" charset="-122"/>
                <a:ea typeface="微软雅黑" panose="020B0503020204020204" pitchFamily="34" charset="-122"/>
              </a:rPr>
              <a:t>操作；</a:t>
            </a:r>
            <a:endParaRPr lang="en-US" altLang="zh-CN" sz="180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对资源的访问是</a:t>
            </a:r>
            <a:r>
              <a:rPr lang="zh-CN" altLang="en-US" sz="1800">
                <a:solidFill>
                  <a:srgbClr val="FF0000"/>
                </a:solidFill>
                <a:latin typeface="微软雅黑" panose="020B0503020204020204" pitchFamily="34" charset="-122"/>
                <a:ea typeface="微软雅黑" panose="020B0503020204020204" pitchFamily="34" charset="-122"/>
              </a:rPr>
              <a:t>互斥</a:t>
            </a:r>
            <a:r>
              <a:rPr lang="zh-CN" altLang="en-US" sz="1800" smtClean="0">
                <a:latin typeface="微软雅黑" panose="020B0503020204020204" pitchFamily="34" charset="-122"/>
                <a:ea typeface="微软雅黑" panose="020B0503020204020204" pitchFamily="34" charset="-122"/>
              </a:rPr>
              <a:t>的</a:t>
            </a:r>
            <a:endParaRPr lang="en-US" altLang="zh-CN" sz="1800" smtClean="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endParaRPr lang="en-US" altLang="zh-CN" sz="1800">
              <a:latin typeface="微软雅黑" panose="020B0503020204020204" pitchFamily="34" charset="-122"/>
              <a:ea typeface="微软雅黑" panose="020B0503020204020204" pitchFamily="34" charset="-122"/>
            </a:endParaRPr>
          </a:p>
          <a:p>
            <a:pPr marL="114300" lvl="2">
              <a:lnSpc>
                <a:spcPct val="200000"/>
              </a:lnSpc>
              <a:spcBef>
                <a:spcPct val="0"/>
              </a:spcBef>
              <a:buClr>
                <a:srgbClr val="FFC000"/>
              </a:buClr>
              <a:buNone/>
            </a:pPr>
            <a:r>
              <a:rPr lang="en-US" altLang="zh-CN" sz="1800" smtClean="0">
                <a:solidFill>
                  <a:srgbClr val="FF0000"/>
                </a:solidFill>
                <a:latin typeface="微软雅黑" panose="020B0503020204020204" pitchFamily="34" charset="-122"/>
                <a:ea typeface="微软雅黑" panose="020B0503020204020204" pitchFamily="34" charset="-122"/>
              </a:rPr>
              <a:t>Tips</a:t>
            </a:r>
            <a:r>
              <a:rPr lang="zh-CN" altLang="en-US" sz="1800" smtClean="0">
                <a:solidFill>
                  <a:srgbClr val="FF0000"/>
                </a:solidFill>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任务通过竞争获取锁才能对该资源进行操作</a:t>
            </a:r>
            <a:r>
              <a:rPr lang="en-US" altLang="zh-CN" sz="1800" smtClean="0">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①</a:t>
            </a:r>
            <a:r>
              <a:rPr lang="zh-CN" altLang="en-US" sz="1800" smtClean="0">
                <a:solidFill>
                  <a:srgbClr val="FF0000"/>
                </a:solidFill>
                <a:latin typeface="微软雅黑" panose="020B0503020204020204" pitchFamily="34" charset="-122"/>
                <a:ea typeface="微软雅黑" panose="020B0503020204020204" pitchFamily="34" charset="-122"/>
              </a:rPr>
              <a:t>竞争</a:t>
            </a:r>
            <a:r>
              <a:rPr lang="zh-CN" altLang="en-US" sz="1800">
                <a:solidFill>
                  <a:srgbClr val="FF0000"/>
                </a:solidFill>
                <a:latin typeface="微软雅黑" panose="020B0503020204020204" pitchFamily="34" charset="-122"/>
                <a:ea typeface="微软雅黑" panose="020B0503020204020204" pitchFamily="34" charset="-122"/>
              </a:rPr>
              <a:t>锁</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；当有一</a:t>
            </a:r>
            <a:r>
              <a:rPr lang="zh-CN" altLang="en-US" sz="1800" smtClean="0">
                <a:latin typeface="微软雅黑" panose="020B0503020204020204" pitchFamily="34" charset="-122"/>
                <a:ea typeface="微软雅黑" panose="020B0503020204020204" pitchFamily="34" charset="-122"/>
              </a:rPr>
              <a:t>个任务在</a:t>
            </a:r>
            <a:r>
              <a:rPr lang="zh-CN" altLang="en-US" sz="1800">
                <a:latin typeface="微软雅黑" panose="020B0503020204020204" pitchFamily="34" charset="-122"/>
                <a:ea typeface="微软雅黑" panose="020B0503020204020204" pitchFamily="34" charset="-122"/>
              </a:rPr>
              <a:t>对资源</a:t>
            </a:r>
            <a:r>
              <a:rPr lang="zh-CN" altLang="en-US" sz="1800" smtClean="0">
                <a:latin typeface="微软雅黑" panose="020B0503020204020204" pitchFamily="34" charset="-122"/>
                <a:ea typeface="微软雅黑" panose="020B0503020204020204" pitchFamily="34" charset="-122"/>
              </a:rPr>
              <a:t>进行更新时（</a:t>
            </a:r>
            <a:r>
              <a:rPr lang="zh-CN" altLang="en-US" sz="1800">
                <a:solidFill>
                  <a:srgbClr val="FF0000"/>
                </a:solidFill>
                <a:latin typeface="微软雅黑" panose="020B0503020204020204" pitchFamily="34" charset="-122"/>
                <a:ea typeface="微软雅黑" panose="020B0503020204020204" pitchFamily="34" charset="-122"/>
              </a:rPr>
              <a:t>②占有锁</a:t>
            </a:r>
            <a:r>
              <a:rPr lang="zh-CN" altLang="en-US" sz="1800" smtClean="0">
                <a:latin typeface="微软雅黑" panose="020B0503020204020204" pitchFamily="34" charset="-122"/>
                <a:ea typeface="微软雅黑" panose="020B0503020204020204" pitchFamily="34" charset="-122"/>
              </a:rPr>
              <a:t>），其他任务都</a:t>
            </a:r>
            <a:r>
              <a:rPr lang="zh-CN" altLang="en-US" sz="1800">
                <a:latin typeface="微软雅黑" panose="020B0503020204020204" pitchFamily="34" charset="-122"/>
                <a:ea typeface="微软雅黑" panose="020B0503020204020204" pitchFamily="34" charset="-122"/>
              </a:rPr>
              <a:t>不可以对这个资源进行</a:t>
            </a:r>
            <a:r>
              <a:rPr lang="zh-CN" altLang="en-US" sz="1800" smtClean="0">
                <a:latin typeface="微软雅黑" panose="020B0503020204020204" pitchFamily="34" charset="-122"/>
                <a:ea typeface="微软雅黑" panose="020B0503020204020204" pitchFamily="34" charset="-122"/>
              </a:rPr>
              <a:t>操作（</a:t>
            </a:r>
            <a:r>
              <a:rPr lang="zh-CN" altLang="en-US" sz="1800">
                <a:solidFill>
                  <a:srgbClr val="FF0000"/>
                </a:solidFill>
                <a:latin typeface="微软雅黑" panose="020B0503020204020204" pitchFamily="34" charset="-122"/>
                <a:ea typeface="微软雅黑" panose="020B0503020204020204" pitchFamily="34" charset="-122"/>
              </a:rPr>
              <a:t>③任务阻塞</a:t>
            </a:r>
            <a:r>
              <a:rPr lang="zh-CN" altLang="en-US" sz="1800" smtClean="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直到</a:t>
            </a:r>
            <a:r>
              <a:rPr lang="zh-CN" altLang="en-US" sz="1800" smtClean="0">
                <a:latin typeface="微软雅黑" panose="020B0503020204020204" pitchFamily="34" charset="-122"/>
                <a:ea typeface="微软雅黑" panose="020B0503020204020204" pitchFamily="34" charset="-122"/>
              </a:rPr>
              <a:t>该任务完成更新</a:t>
            </a:r>
            <a:r>
              <a:rPr lang="en-US" altLang="zh-CN" sz="1800" smtClean="0">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④释放锁</a:t>
            </a:r>
            <a:r>
              <a:rPr lang="en-US" altLang="zh-CN" sz="1800" smtClean="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2" name="矩形 1"/>
          <p:cNvSpPr/>
          <p:nvPr/>
        </p:nvSpPr>
        <p:spPr>
          <a:xfrm>
            <a:off x="4731485" y="3533422"/>
            <a:ext cx="6512248" cy="2427111"/>
          </a:xfrm>
          <a:prstGeom prst="rect">
            <a:avLst/>
          </a:prstGeom>
          <a:no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484505" y="32258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微服务的本质</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7477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a:off x="484505" y="1169670"/>
            <a:ext cx="2252980" cy="92202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微服务的本质？</a:t>
            </a:r>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a:p>
            <a:r>
              <a:rPr lang="zh-CN" altLang="en-US">
                <a:solidFill>
                  <a:schemeClr val="accent1"/>
                </a:solidFill>
                <a:effectLst>
                  <a:outerShdw blurRad="38100" dist="25400" dir="5400000" algn="ctr" rotWithShape="0">
                    <a:srgbClr val="6E747A">
                      <a:alpha val="43000"/>
                    </a:srgbClr>
                  </a:outerShdw>
                </a:effectLst>
                <a:sym typeface="+mn-ea"/>
              </a:rPr>
              <a:t>一切从</a:t>
            </a:r>
            <a:r>
              <a:rPr lang="en-US" altLang="zh-CN">
                <a:solidFill>
                  <a:schemeClr val="accent1"/>
                </a:solidFill>
                <a:effectLst>
                  <a:outerShdw blurRad="38100" dist="25400" dir="5400000" algn="ctr" rotWithShape="0">
                    <a:srgbClr val="6E747A">
                      <a:alpha val="43000"/>
                    </a:srgbClr>
                  </a:outerShdw>
                </a:effectLst>
                <a:sym typeface="+mn-ea"/>
              </a:rPr>
              <a:t>13</a:t>
            </a:r>
            <a:r>
              <a:rPr lang="zh-CN" altLang="en-US">
                <a:solidFill>
                  <a:schemeClr val="accent1"/>
                </a:solidFill>
                <a:effectLst>
                  <a:outerShdw blurRad="38100" dist="25400" dir="5400000" algn="ctr" rotWithShape="0">
                    <a:srgbClr val="6E747A">
                      <a:alpha val="43000"/>
                    </a:srgbClr>
                  </a:outerShdw>
                </a:effectLst>
                <a:sym typeface="+mn-ea"/>
              </a:rPr>
              <a:t>号技师谈起</a:t>
            </a:r>
            <a:endParaRPr lang="zh-CN" altLang="en-US">
              <a:solidFill>
                <a:schemeClr val="accent1"/>
              </a:solidFill>
              <a:effectLst>
                <a:outerShdw blurRad="38100" dist="25400" dir="5400000" algn="ctr" rotWithShape="0">
                  <a:srgbClr val="6E747A">
                    <a:alpha val="43000"/>
                  </a:srgbClr>
                </a:outerShdw>
              </a:effectLst>
              <a:sym typeface="+mn-ea"/>
            </a:endParaRPr>
          </a:p>
        </p:txBody>
      </p:sp>
      <p:pic>
        <p:nvPicPr>
          <p:cNvPr id="4" name="图片 3" descr="未命名文件 (10)"/>
          <p:cNvPicPr>
            <a:picLocks noChangeAspect="1"/>
          </p:cNvPicPr>
          <p:nvPr/>
        </p:nvPicPr>
        <p:blipFill>
          <a:blip r:embed="rId3"/>
          <a:stretch>
            <a:fillRect/>
          </a:stretch>
        </p:blipFill>
        <p:spPr>
          <a:xfrm>
            <a:off x="3204845" y="184785"/>
            <a:ext cx="8063865" cy="6238875"/>
          </a:xfrm>
          <a:prstGeom prst="rect">
            <a:avLst/>
          </a:prstGeom>
        </p:spPr>
      </p:pic>
      <p:sp>
        <p:nvSpPr>
          <p:cNvPr id="6" name="文本框 5"/>
          <p:cNvSpPr txBox="1"/>
          <p:nvPr/>
        </p:nvSpPr>
        <p:spPr>
          <a:xfrm>
            <a:off x="114935" y="2709545"/>
            <a:ext cx="2983230" cy="2306955"/>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rPr>
              <a:t>负载均衡(Load Balance)</a:t>
            </a:r>
            <a:endParaRPr lang="zh-CN" altLang="en-US">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rPr>
              <a:t>请求分摊到多个操作单元</a:t>
            </a:r>
            <a:endParaRPr lang="zh-CN" altLang="en-US">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rPr>
              <a:t>共同完成工作任务</a:t>
            </a:r>
            <a:endParaRPr lang="zh-CN" altLang="en-US">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endParaRPr lang="zh-CN" altLang="en-US">
              <a:solidFill>
                <a:schemeClr val="accent1"/>
              </a:solidFill>
              <a:effectLst>
                <a:outerShdw blurRad="38100" dist="25400" dir="5400000" algn="ctr" rotWithShape="0">
                  <a:srgbClr val="6E747A">
                    <a:alpha val="43000"/>
                  </a:srgbClr>
                </a:outerShdw>
              </a:effectLst>
            </a:endParaRPr>
          </a:p>
          <a:p>
            <a:pPr indent="0" algn="l">
              <a:buFont typeface="Arial" panose="020B0604020202020204" pitchFamily="34" charset="0"/>
              <a:buNone/>
            </a:pPr>
            <a:r>
              <a:rPr lang="zh-CN" altLang="en-US" b="1">
                <a:solidFill>
                  <a:schemeClr val="accent1"/>
                </a:solidFill>
                <a:effectLst>
                  <a:outerShdw blurRad="38100" dist="25400" dir="5400000" algn="ctr" rotWithShape="0">
                    <a:srgbClr val="6E747A">
                      <a:alpha val="43000"/>
                    </a:srgbClr>
                  </a:outerShdw>
                </a:effectLst>
              </a:rPr>
              <a:t>优点：</a:t>
            </a:r>
            <a:r>
              <a:rPr lang="zh-CN" altLang="en-US">
                <a:solidFill>
                  <a:schemeClr val="accent1"/>
                </a:solidFill>
                <a:effectLst>
                  <a:outerShdw blurRad="38100" dist="25400" dir="5400000" algn="ctr" rotWithShape="0">
                    <a:srgbClr val="6E747A">
                      <a:alpha val="43000"/>
                    </a:srgbClr>
                  </a:outerShdw>
                </a:effectLst>
              </a:rPr>
              <a:t>均摊并发压力</a:t>
            </a:r>
            <a:endParaRPr lang="zh-CN" altLang="en-US">
              <a:solidFill>
                <a:schemeClr val="accent1"/>
              </a:solidFill>
              <a:effectLst>
                <a:outerShdw blurRad="38100" dist="25400" dir="5400000" algn="ctr" rotWithShape="0">
                  <a:srgbClr val="6E747A">
                    <a:alpha val="43000"/>
                  </a:srgbClr>
                </a:outerShdw>
              </a:effectLst>
            </a:endParaRPr>
          </a:p>
          <a:p>
            <a:pPr indent="0" algn="l">
              <a:buFont typeface="Arial" panose="020B0604020202020204" pitchFamily="34" charset="0"/>
              <a:buNone/>
            </a:pPr>
            <a:r>
              <a:rPr lang="zh-CN" altLang="en-US">
                <a:solidFill>
                  <a:schemeClr val="accent1"/>
                </a:solidFill>
                <a:effectLst>
                  <a:outerShdw blurRad="38100" dist="25400" dir="5400000" algn="ctr" rotWithShape="0">
                    <a:srgbClr val="6E747A">
                      <a:alpha val="43000"/>
                    </a:srgbClr>
                  </a:outerShdw>
                </a:effectLst>
              </a:rPr>
              <a:t>           增加系统可用性</a:t>
            </a:r>
            <a:endParaRPr lang="zh-CN" altLang="en-US">
              <a:solidFill>
                <a:schemeClr val="accent1"/>
              </a:solidFill>
              <a:effectLst>
                <a:outerShdw blurRad="38100" dist="25400" dir="5400000" algn="ctr" rotWithShape="0">
                  <a:srgbClr val="6E747A">
                    <a:alpha val="43000"/>
                  </a:srgbClr>
                </a:outerShdw>
              </a:effectLst>
            </a:endParaRPr>
          </a:p>
          <a:p>
            <a:pPr indent="0" algn="l">
              <a:buFont typeface="Arial" panose="020B0604020202020204" pitchFamily="34" charset="0"/>
              <a:buNone/>
            </a:pPr>
            <a:endParaRPr lang="zh-CN" altLang="en-US">
              <a:solidFill>
                <a:schemeClr val="accent1"/>
              </a:solidFill>
              <a:effectLst>
                <a:outerShdw blurRad="38100" dist="25400" dir="5400000" algn="ctr" rotWithShape="0">
                  <a:srgbClr val="6E747A">
                    <a:alpha val="43000"/>
                  </a:srgbClr>
                </a:outerShdw>
              </a:effectLst>
            </a:endParaRPr>
          </a:p>
          <a:p>
            <a:pPr indent="0" algn="l">
              <a:buFont typeface="Arial" panose="020B0604020202020204" pitchFamily="34" charset="0"/>
              <a:buNone/>
            </a:pPr>
            <a:endParaRPr lang="zh-CN" altLang="en-US">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a:off x="105410" y="2613025"/>
            <a:ext cx="2818765" cy="369697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微服务仅仅是负载均衡？</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3" name="图片 2" descr="未命名文件 (12)"/>
          <p:cNvPicPr>
            <a:picLocks noChangeAspect="1"/>
          </p:cNvPicPr>
          <p:nvPr/>
        </p:nvPicPr>
        <p:blipFill>
          <a:blip r:embed="rId3"/>
          <a:stretch>
            <a:fillRect/>
          </a:stretch>
        </p:blipFill>
        <p:spPr>
          <a:xfrm>
            <a:off x="140335" y="1206500"/>
            <a:ext cx="8722360" cy="5293360"/>
          </a:xfrm>
          <a:prstGeom prst="rect">
            <a:avLst/>
          </a:prstGeom>
        </p:spPr>
      </p:pic>
      <p:sp>
        <p:nvSpPr>
          <p:cNvPr id="4" name="文本框 3"/>
          <p:cNvSpPr txBox="1"/>
          <p:nvPr/>
        </p:nvSpPr>
        <p:spPr>
          <a:xfrm>
            <a:off x="8862695" y="2303780"/>
            <a:ext cx="2754630" cy="2584450"/>
          </a:xfrm>
          <a:prstGeom prst="rect">
            <a:avLst/>
          </a:prstGeom>
          <a:noFill/>
        </p:spPr>
        <p:txBody>
          <a:bodyPr wrap="none" rtlCol="0">
            <a:spAutoFit/>
          </a:bodyPr>
          <a:p>
            <a:pPr marL="285750" indent="-285750" algn="l">
              <a:buClr>
                <a:srgbClr val="FFC000"/>
              </a:buClr>
              <a:buFont typeface="Wingdings" panose="05000000000000000000" charset="0"/>
              <a:buChar char="n"/>
            </a:pPr>
            <a:r>
              <a:rPr lang="zh-CN" altLang="en-US" b="1"/>
              <a:t>负载均衡之外的关注点</a:t>
            </a:r>
            <a:endParaRPr lang="zh-CN" altLang="en-US" b="1"/>
          </a:p>
          <a:p>
            <a:pPr algn="l"/>
            <a:endParaRPr lang="zh-CN" altLang="en-US" b="1"/>
          </a:p>
          <a:p>
            <a:pPr marL="742950" lvl="1" indent="-285750" algn="l">
              <a:buClr>
                <a:srgbClr val="FFC000"/>
              </a:buClr>
              <a:buFont typeface="Wingdings" panose="05000000000000000000" charset="0"/>
              <a:buChar char="ü"/>
            </a:pPr>
            <a:r>
              <a:rPr lang="zh-CN" altLang="en-US" b="1"/>
              <a:t>复杂性扩散</a:t>
            </a:r>
            <a:endParaRPr lang="zh-CN" altLang="en-US" b="1"/>
          </a:p>
          <a:p>
            <a:pPr marL="742950" lvl="1" indent="-285750" algn="l">
              <a:buClr>
                <a:srgbClr val="FFC000"/>
              </a:buClr>
              <a:buFont typeface="Wingdings" panose="05000000000000000000" charset="0"/>
              <a:buChar char="ü"/>
            </a:pPr>
            <a:endParaRPr lang="zh-CN" altLang="en-US" b="1"/>
          </a:p>
          <a:p>
            <a:pPr marL="742950" lvl="1" indent="-285750" algn="l">
              <a:buClr>
                <a:srgbClr val="FFC000"/>
              </a:buClr>
              <a:buFont typeface="Wingdings" panose="05000000000000000000" charset="0"/>
              <a:buChar char="ü"/>
            </a:pPr>
            <a:r>
              <a:rPr lang="zh-CN" altLang="en-US" b="1"/>
              <a:t>库的复用与耦合</a:t>
            </a:r>
            <a:endParaRPr lang="zh-CN" altLang="en-US" b="1"/>
          </a:p>
          <a:p>
            <a:pPr marL="742950" lvl="1" indent="-285750" algn="l">
              <a:buClr>
                <a:srgbClr val="FFC000"/>
              </a:buClr>
              <a:buFont typeface="Wingdings" panose="05000000000000000000" charset="0"/>
              <a:buChar char="ü"/>
            </a:pPr>
            <a:endParaRPr lang="zh-CN" altLang="en-US" b="1"/>
          </a:p>
          <a:p>
            <a:pPr marL="742950" lvl="1" indent="-285750" algn="l">
              <a:buClr>
                <a:srgbClr val="FFC000"/>
              </a:buClr>
              <a:buFont typeface="Wingdings" panose="05000000000000000000" charset="0"/>
              <a:buChar char="ü"/>
            </a:pPr>
            <a:r>
              <a:rPr lang="zh-CN" altLang="en-US" b="1"/>
              <a:t>可替代成本太高</a:t>
            </a:r>
            <a:endParaRPr lang="zh-CN" altLang="en-US" b="1"/>
          </a:p>
          <a:p>
            <a:pPr algn="l"/>
            <a:endParaRPr lang="zh-CN" altLang="en-US" b="1"/>
          </a:p>
          <a:p>
            <a:pPr algn="l"/>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微服务的本质</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2" name="图片 1" descr="zookeeper 服务注册与发现中的运用 (2)"/>
          <p:cNvPicPr>
            <a:picLocks noChangeAspect="1"/>
          </p:cNvPicPr>
          <p:nvPr/>
        </p:nvPicPr>
        <p:blipFill>
          <a:blip r:embed="rId3"/>
          <a:stretch>
            <a:fillRect/>
          </a:stretch>
        </p:blipFill>
        <p:spPr>
          <a:xfrm>
            <a:off x="796925" y="1021715"/>
            <a:ext cx="7367905" cy="5099685"/>
          </a:xfrm>
          <a:prstGeom prst="rect">
            <a:avLst/>
          </a:prstGeom>
        </p:spPr>
      </p:pic>
      <p:sp>
        <p:nvSpPr>
          <p:cNvPr id="6" name="文本框 5"/>
          <p:cNvSpPr txBox="1"/>
          <p:nvPr/>
        </p:nvSpPr>
        <p:spPr>
          <a:xfrm>
            <a:off x="8338820" y="1226820"/>
            <a:ext cx="3783965" cy="4661535"/>
          </a:xfrm>
          <a:prstGeom prst="rect">
            <a:avLst/>
          </a:prstGeom>
          <a:noFill/>
        </p:spPr>
        <p:txBody>
          <a:bodyPr wrap="square" rtlCol="0" anchor="t">
            <a:spAutoFit/>
          </a:bodyPr>
          <a:p>
            <a:pPr marL="285750" indent="-285750" fontAlgn="auto">
              <a:lnSpc>
                <a:spcPct val="150000"/>
              </a:lnSpc>
              <a:buClr>
                <a:srgbClr val="FFC000"/>
              </a:buClr>
              <a:buFont typeface="Wingdings" panose="05000000000000000000" charset="0"/>
              <a:buChar char="n"/>
            </a:pPr>
            <a:r>
              <a:rPr lang="zh-CN" altLang="en-US" b="1"/>
              <a:t>服务粒度细分带来的好处</a:t>
            </a:r>
            <a:endParaRPr lang="zh-CN" altLang="en-US" b="1"/>
          </a:p>
          <a:p>
            <a:pPr marL="742950" lvl="1" indent="-285750" fontAlgn="auto">
              <a:lnSpc>
                <a:spcPct val="150000"/>
              </a:lnSpc>
              <a:buClr>
                <a:srgbClr val="FFC000"/>
              </a:buClr>
              <a:buFont typeface="Wingdings" panose="05000000000000000000" charset="0"/>
              <a:buChar char="ü"/>
            </a:pPr>
            <a:r>
              <a:rPr lang="zh-CN" altLang="en-US" b="1"/>
              <a:t>单一职责功能，每个服务都很简单</a:t>
            </a:r>
            <a:endParaRPr lang="zh-CN" altLang="en-US" b="1"/>
          </a:p>
          <a:p>
            <a:pPr marL="742950" lvl="1" indent="-285750" fontAlgn="auto">
              <a:lnSpc>
                <a:spcPct val="150000"/>
              </a:lnSpc>
              <a:buClr>
                <a:srgbClr val="FFC000"/>
              </a:buClr>
              <a:buFont typeface="Wingdings" panose="05000000000000000000" charset="0"/>
              <a:buChar char="ü"/>
            </a:pPr>
            <a:endParaRPr lang="zh-CN" altLang="en-US" b="1"/>
          </a:p>
          <a:p>
            <a:pPr marL="742950" lvl="1" indent="-285750" fontAlgn="auto">
              <a:lnSpc>
                <a:spcPct val="150000"/>
              </a:lnSpc>
              <a:buClr>
                <a:srgbClr val="FFC000"/>
              </a:buClr>
              <a:buFont typeface="Wingdings" panose="05000000000000000000" charset="0"/>
              <a:buChar char="ü"/>
            </a:pPr>
            <a:r>
              <a:rPr lang="zh-CN" altLang="en-US" b="1"/>
              <a:t>易于规模化开发，单独团队维护、工作分明，职责清晰</a:t>
            </a:r>
            <a:endParaRPr lang="zh-CN" altLang="en-US" b="1"/>
          </a:p>
          <a:p>
            <a:pPr marL="742950" lvl="1" indent="-285750" fontAlgn="auto">
              <a:lnSpc>
                <a:spcPct val="150000"/>
              </a:lnSpc>
              <a:buClr>
                <a:srgbClr val="FFC000"/>
              </a:buClr>
              <a:buFont typeface="Wingdings" panose="05000000000000000000" charset="0"/>
              <a:buChar char="ü"/>
            </a:pPr>
            <a:endParaRPr lang="zh-CN" altLang="en-US" b="1"/>
          </a:p>
          <a:p>
            <a:pPr marL="742950" lvl="1" indent="-285750" fontAlgn="auto">
              <a:lnSpc>
                <a:spcPct val="150000"/>
              </a:lnSpc>
              <a:buClr>
                <a:srgbClr val="FFC000"/>
              </a:buClr>
              <a:buFont typeface="Wingdings" panose="05000000000000000000" charset="0"/>
              <a:buChar char="ü"/>
            </a:pPr>
            <a:r>
              <a:rPr lang="zh-CN" altLang="en-US" b="1"/>
              <a:t>改善故障隔离。一个服务宕机不会影响其他的服务</a:t>
            </a:r>
            <a:endParaRPr lang="zh-CN" altLang="en-US" b="1"/>
          </a:p>
          <a:p>
            <a:pPr marL="742950" lvl="1" indent="-285750" fontAlgn="auto">
              <a:lnSpc>
                <a:spcPct val="150000"/>
              </a:lnSpc>
              <a:buClr>
                <a:srgbClr val="FFC000"/>
              </a:buClr>
              <a:buFont typeface="Wingdings" panose="05000000000000000000" charset="0"/>
              <a:buChar char="ü"/>
            </a:pPr>
            <a:endParaRPr lang="zh-CN" altLang="en-US" b="1"/>
          </a:p>
          <a:p>
            <a:pPr marL="742950" lvl="1" indent="-285750" fontAlgn="auto">
              <a:lnSpc>
                <a:spcPct val="150000"/>
              </a:lnSpc>
              <a:buClr>
                <a:srgbClr val="FFC000"/>
              </a:buClr>
              <a:buFont typeface="Wingdings" panose="05000000000000000000" charset="0"/>
              <a:buChar char="ü"/>
            </a:pPr>
            <a:r>
              <a:rPr lang="zh-CN" altLang="en-US" b="1"/>
              <a:t>架构上系统更加清晰</a:t>
            </a:r>
            <a:endParaRPr lang="zh-CN" altLang="en-US" b="1"/>
          </a:p>
        </p:txBody>
      </p:sp>
      <p:cxnSp>
        <p:nvCxnSpPr>
          <p:cNvPr id="9" name="直接连接符 8"/>
          <p:cNvCxnSpPr/>
          <p:nvPr/>
        </p:nvCxnSpPr>
        <p:spPr>
          <a:xfrm>
            <a:off x="8214995" y="1140460"/>
            <a:ext cx="17145" cy="4980940"/>
          </a:xfrm>
          <a:prstGeom prst="line">
            <a:avLst/>
          </a:prstGeom>
          <a:ln w="28575" cmpd="thickThin">
            <a:solidFill>
              <a:schemeClr val="accent1">
                <a:shade val="50000"/>
                <a:alpha val="12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微服务的治理</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a:off x="6218555" y="1459865"/>
            <a:ext cx="3973830" cy="2030095"/>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已经实现了服务的负载和服务的细分</a:t>
            </a:r>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a:p>
            <a:r>
              <a:rPr lang="zh-CN" altLang="en-US">
                <a:solidFill>
                  <a:schemeClr val="accent1"/>
                </a:solidFill>
                <a:effectLst>
                  <a:outerShdw blurRad="38100" dist="25400" dir="5400000" algn="ctr" rotWithShape="0">
                    <a:srgbClr val="6E747A">
                      <a:alpha val="43000"/>
                    </a:srgbClr>
                  </a:outerShdw>
                </a:effectLst>
                <a:sym typeface="+mn-ea"/>
              </a:rPr>
              <a:t>但带来了新的问题：</a:t>
            </a:r>
            <a:r>
              <a:rPr lang="zh-CN" altLang="en-US">
                <a:solidFill>
                  <a:srgbClr val="FF0000"/>
                </a:solidFill>
                <a:effectLst>
                  <a:outerShdw blurRad="38100" dist="25400" dir="5400000" algn="ctr" rotWithShape="0">
                    <a:srgbClr val="6E747A">
                      <a:alpha val="43000"/>
                    </a:srgbClr>
                  </a:outerShdw>
                </a:effectLst>
                <a:sym typeface="+mn-ea"/>
              </a:rPr>
              <a:t>混乱</a:t>
            </a:r>
            <a:endParaRPr lang="zh-CN" altLang="en-US">
              <a:solidFill>
                <a:srgbClr val="FF0000"/>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a:p>
            <a:r>
              <a:rPr lang="en-US" altLang="zh-CN">
                <a:solidFill>
                  <a:schemeClr val="accent1"/>
                </a:solidFill>
                <a:effectLst>
                  <a:outerShdw blurRad="38100" dist="25400" dir="5400000" algn="ctr" rotWithShape="0">
                    <a:srgbClr val="6E747A">
                      <a:alpha val="43000"/>
                    </a:srgbClr>
                  </a:outerShdw>
                </a:effectLst>
                <a:sym typeface="+mn-ea"/>
              </a:rPr>
              <a:t>(</a:t>
            </a:r>
            <a:r>
              <a:rPr lang="zh-CN" altLang="en-US">
                <a:solidFill>
                  <a:schemeClr val="accent1"/>
                </a:solidFill>
                <a:effectLst>
                  <a:outerShdw blurRad="38100" dist="25400" dir="5400000" algn="ctr" rotWithShape="0">
                    <a:srgbClr val="6E747A">
                      <a:alpha val="43000"/>
                    </a:srgbClr>
                  </a:outerShdw>
                </a:effectLst>
                <a:sym typeface="+mn-ea"/>
              </a:rPr>
              <a:t>客户来了到底怎么找到需要的技师？</a:t>
            </a:r>
            <a:r>
              <a:rPr lang="en-US" altLang="zh-CN">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p:txBody>
      </p:sp>
      <p:pic>
        <p:nvPicPr>
          <p:cNvPr id="42"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54" y="1254011"/>
            <a:ext cx="385445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服务注册中心</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a:off x="246380" y="1169670"/>
            <a:ext cx="4640580" cy="2722880"/>
          </a:xfrm>
          <a:prstGeom prst="rect">
            <a:avLst/>
          </a:prstGeom>
          <a:noFill/>
        </p:spPr>
        <p:txBody>
          <a:bodyPr wrap="none" rtlCol="0" anchor="t">
            <a:spAutoFit/>
          </a:bodyPr>
          <a:p>
            <a:pPr algn="l"/>
            <a:r>
              <a:rPr lang="zh-CN" altLang="en-US">
                <a:solidFill>
                  <a:schemeClr val="accent1"/>
                </a:solidFill>
                <a:effectLst>
                  <a:outerShdw blurRad="38100" dist="25400" dir="5400000" algn="ctr" rotWithShape="0">
                    <a:srgbClr val="6E747A">
                      <a:alpha val="43000"/>
                    </a:srgbClr>
                  </a:outerShdw>
                </a:effectLst>
                <a:sym typeface="+mn-ea"/>
              </a:rPr>
              <a:t>混乱的解决方式</a:t>
            </a:r>
            <a:r>
              <a:rPr lang="en-US" altLang="zh-CN">
                <a:solidFill>
                  <a:schemeClr val="accent1"/>
                </a:solidFill>
                <a:effectLst>
                  <a:outerShdw blurRad="38100" dist="25400" dir="5400000" algn="ctr" rotWithShape="0">
                    <a:srgbClr val="6E747A">
                      <a:alpha val="43000"/>
                    </a:srgbClr>
                  </a:outerShdw>
                </a:effectLst>
                <a:sym typeface="+mn-ea"/>
              </a:rPr>
              <a:t>-</a:t>
            </a:r>
            <a:r>
              <a:rPr lang="zh-CN" altLang="en-US">
                <a:solidFill>
                  <a:srgbClr val="FF0000"/>
                </a:solidFill>
                <a:effectLst>
                  <a:outerShdw blurRad="38100" dist="25400" dir="5400000" algn="ctr" rotWithShape="0">
                    <a:srgbClr val="6E747A">
                      <a:alpha val="43000"/>
                    </a:srgbClr>
                  </a:outerShdw>
                </a:effectLst>
                <a:sym typeface="+mn-ea"/>
              </a:rPr>
              <a:t>注册中心</a:t>
            </a:r>
            <a:endParaRPr lang="zh-CN" altLang="en-US">
              <a:solidFill>
                <a:srgbClr val="FF0000"/>
              </a:solidFill>
              <a:effectLst>
                <a:outerShdw blurRad="38100" dist="25400" dir="5400000" algn="ctr" rotWithShape="0">
                  <a:srgbClr val="6E747A">
                    <a:alpha val="43000"/>
                  </a:srgbClr>
                </a:outerShdw>
              </a:effectLst>
              <a:sym typeface="+mn-ea"/>
            </a:endParaRPr>
          </a:p>
          <a:p>
            <a:pPr algn="l"/>
            <a:endParaRPr lang="zh-CN" altLang="en-US">
              <a:solidFill>
                <a:srgbClr val="FF0000"/>
              </a:solidFill>
              <a:effectLst>
                <a:outerShdw blurRad="38100" dist="25400" dir="5400000" algn="ctr" rotWithShape="0">
                  <a:srgbClr val="6E747A">
                    <a:alpha val="43000"/>
                  </a:srgbClr>
                </a:outerShdw>
              </a:effectLst>
              <a:sym typeface="+mn-ea"/>
            </a:endParaRPr>
          </a:p>
          <a:p>
            <a:pPr marL="342900" indent="-342900" algn="l"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技师把信息录入系统（</a:t>
            </a:r>
            <a:r>
              <a:rPr lang="zh-CN" altLang="en-US">
                <a:solidFill>
                  <a:srgbClr val="FF0000"/>
                </a:solidFill>
                <a:effectLst>
                  <a:outerShdw blurRad="38100" dist="25400" dir="5400000" algn="ctr" rotWithShape="0">
                    <a:srgbClr val="6E747A">
                      <a:alpha val="43000"/>
                    </a:srgbClr>
                  </a:outerShdw>
                </a:effectLst>
                <a:sym typeface="+mn-ea"/>
              </a:rPr>
              <a:t>服务注册</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lgn="l"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客户查询技师列表（</a:t>
            </a:r>
            <a:r>
              <a:rPr lang="zh-CN" altLang="en-US">
                <a:solidFill>
                  <a:srgbClr val="FF0000"/>
                </a:solidFill>
                <a:effectLst>
                  <a:outerShdw blurRad="38100" dist="25400" dir="5400000" algn="ctr" rotWithShape="0">
                    <a:srgbClr val="6E747A">
                      <a:alpha val="43000"/>
                    </a:srgbClr>
                  </a:outerShdw>
                </a:effectLst>
                <a:sym typeface="+mn-ea"/>
              </a:rPr>
              <a:t>服务发现</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lgn="l"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客户从中筛选一个调用服务（</a:t>
            </a:r>
            <a:r>
              <a:rPr lang="zh-CN" altLang="en-US">
                <a:solidFill>
                  <a:srgbClr val="FF0000"/>
                </a:solidFill>
                <a:effectLst>
                  <a:outerShdw blurRad="38100" dist="25400" dir="5400000" algn="ctr" rotWithShape="0">
                    <a:srgbClr val="6E747A">
                      <a:alpha val="43000"/>
                    </a:srgbClr>
                  </a:outerShdw>
                </a:effectLst>
                <a:sym typeface="+mn-ea"/>
              </a:rPr>
              <a:t>负载算法</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285750" indent="-285750" algn="l">
              <a:buFont typeface="Wingdings" panose="05000000000000000000" charset="0"/>
              <a:buChar char="n"/>
            </a:pPr>
            <a:endParaRPr lang="zh-CN" altLang="en-US">
              <a:solidFill>
                <a:schemeClr val="accent1"/>
              </a:solidFill>
              <a:effectLst>
                <a:outerShdw blurRad="38100" dist="25400" dir="5400000" algn="ctr" rotWithShape="0">
                  <a:srgbClr val="6E747A">
                    <a:alpha val="43000"/>
                  </a:srgbClr>
                </a:outerShdw>
              </a:effectLst>
              <a:sym typeface="+mn-ea"/>
            </a:endParaRPr>
          </a:p>
          <a:p>
            <a:pPr marL="285750" indent="-285750" algn="l"/>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p:txBody>
      </p:sp>
      <p:pic>
        <p:nvPicPr>
          <p:cNvPr id="3" name="图片 2" descr="微服务 (7)"/>
          <p:cNvPicPr>
            <a:picLocks noChangeAspect="1"/>
          </p:cNvPicPr>
          <p:nvPr/>
        </p:nvPicPr>
        <p:blipFill>
          <a:blip r:embed="rId3"/>
          <a:stretch>
            <a:fillRect/>
          </a:stretch>
        </p:blipFill>
        <p:spPr>
          <a:xfrm>
            <a:off x="4183380" y="347345"/>
            <a:ext cx="7333615" cy="6162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服务注册与发现</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a:off x="475615" y="1170940"/>
            <a:ext cx="4583430" cy="272288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混乱的解决方式</a:t>
            </a:r>
            <a:r>
              <a:rPr lang="en-US" altLang="zh-CN">
                <a:solidFill>
                  <a:schemeClr val="accent1"/>
                </a:solidFill>
                <a:effectLst>
                  <a:outerShdw blurRad="38100" dist="25400" dir="5400000" algn="ctr" rotWithShape="0">
                    <a:srgbClr val="6E747A">
                      <a:alpha val="43000"/>
                    </a:srgbClr>
                  </a:outerShdw>
                </a:effectLst>
                <a:sym typeface="+mn-ea"/>
              </a:rPr>
              <a:t>-</a:t>
            </a:r>
            <a:r>
              <a:rPr lang="zh-CN" altLang="en-US">
                <a:solidFill>
                  <a:srgbClr val="FF0000"/>
                </a:solidFill>
                <a:effectLst>
                  <a:outerShdw blurRad="38100" dist="25400" dir="5400000" algn="ctr" rotWithShape="0">
                    <a:srgbClr val="6E747A">
                      <a:alpha val="43000"/>
                    </a:srgbClr>
                  </a:outerShdw>
                </a:effectLst>
                <a:sym typeface="+mn-ea"/>
              </a:rPr>
              <a:t>注册中心</a:t>
            </a:r>
            <a:endParaRPr lang="zh-CN" altLang="en-US">
              <a:solidFill>
                <a:srgbClr val="FF0000"/>
              </a:solidFill>
              <a:effectLst>
                <a:outerShdw blurRad="38100" dist="25400" dir="5400000" algn="ctr" rotWithShape="0">
                  <a:srgbClr val="6E747A">
                    <a:alpha val="43000"/>
                  </a:srgbClr>
                </a:outerShdw>
              </a:effectLst>
              <a:sym typeface="+mn-ea"/>
            </a:endParaRPr>
          </a:p>
          <a:p>
            <a:endParaRPr lang="zh-CN" altLang="en-US">
              <a:solidFill>
                <a:srgbClr val="FF0000"/>
              </a:solidFill>
              <a:effectLst>
                <a:outerShdw blurRad="38100" dist="25400" dir="5400000" algn="ctr" rotWithShape="0">
                  <a:srgbClr val="6E747A">
                    <a:alpha val="43000"/>
                  </a:srgbClr>
                </a:outerShdw>
              </a:effectLst>
              <a:sym typeface="+mn-ea"/>
            </a:endParaRPr>
          </a:p>
          <a:p>
            <a:pPr marL="342900" indent="-342900"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产品把信息录入系统（</a:t>
            </a:r>
            <a:r>
              <a:rPr lang="zh-CN" altLang="en-US">
                <a:solidFill>
                  <a:srgbClr val="FF0000"/>
                </a:solidFill>
                <a:effectLst>
                  <a:outerShdw blurRad="38100" dist="25400" dir="5400000" algn="ctr" rotWithShape="0">
                    <a:srgbClr val="6E747A">
                      <a:alpha val="43000"/>
                    </a:srgbClr>
                  </a:outerShdw>
                </a:effectLst>
                <a:sym typeface="+mn-ea"/>
              </a:rPr>
              <a:t>服务注册</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订单查询技师列表（</a:t>
            </a:r>
            <a:r>
              <a:rPr lang="zh-CN" altLang="en-US">
                <a:solidFill>
                  <a:srgbClr val="FF0000"/>
                </a:solidFill>
                <a:effectLst>
                  <a:outerShdw blurRad="38100" dist="25400" dir="5400000" algn="ctr" rotWithShape="0">
                    <a:srgbClr val="6E747A">
                      <a:alpha val="43000"/>
                    </a:srgbClr>
                  </a:outerShdw>
                </a:effectLst>
                <a:sym typeface="+mn-ea"/>
              </a:rPr>
              <a:t>服务发现</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fontAlgn="auto">
              <a:lnSpc>
                <a:spcPct val="150000"/>
              </a:lnSpc>
              <a:buClr>
                <a:srgbClr val="FFC000"/>
              </a:buClr>
              <a:buFont typeface="+mj-lt"/>
              <a:buAutoNum type="arabicPeriod"/>
            </a:pPr>
            <a:r>
              <a:rPr lang="zh-CN" altLang="en-US">
                <a:solidFill>
                  <a:schemeClr val="accent1"/>
                </a:solidFill>
                <a:effectLst>
                  <a:outerShdw blurRad="38100" dist="25400" dir="5400000" algn="ctr" rotWithShape="0">
                    <a:srgbClr val="6E747A">
                      <a:alpha val="43000"/>
                    </a:srgbClr>
                  </a:outerShdw>
                </a:effectLst>
                <a:sym typeface="+mn-ea"/>
              </a:rPr>
              <a:t>订单从中筛选一个调用服务（</a:t>
            </a:r>
            <a:r>
              <a:rPr lang="zh-CN" altLang="en-US">
                <a:solidFill>
                  <a:srgbClr val="FF0000"/>
                </a:solidFill>
                <a:effectLst>
                  <a:outerShdw blurRad="38100" dist="25400" dir="5400000" algn="ctr" rotWithShape="0">
                    <a:srgbClr val="6E747A">
                      <a:alpha val="43000"/>
                    </a:srgbClr>
                  </a:outerShdw>
                </a:effectLst>
                <a:sym typeface="+mn-ea"/>
              </a:rPr>
              <a:t>负载算法</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n"/>
            </a:pPr>
            <a:endParaRPr lang="zh-CN" altLang="en-US">
              <a:solidFill>
                <a:schemeClr val="accent1"/>
              </a:solidFill>
              <a:effectLst>
                <a:outerShdw blurRad="38100" dist="25400" dir="5400000" algn="ctr" rotWithShape="0">
                  <a:srgbClr val="6E747A">
                    <a:alpha val="43000"/>
                  </a:srgbClr>
                </a:outerShdw>
              </a:effectLst>
              <a:sym typeface="+mn-ea"/>
            </a:endParaRPr>
          </a:p>
          <a:p>
            <a:pPr marL="285750" indent="-285750"/>
            <a:endParaRPr lang="zh-CN" altLang="en-US">
              <a:solidFill>
                <a:schemeClr val="accent1"/>
              </a:solidFill>
              <a:effectLst>
                <a:outerShdw blurRad="38100" dist="25400" dir="5400000" algn="ctr" rotWithShape="0">
                  <a:srgbClr val="6E747A">
                    <a:alpha val="43000"/>
                  </a:srgbClr>
                </a:outerShdw>
              </a:effectLst>
              <a:sym typeface="+mn-ea"/>
            </a:endParaRPr>
          </a:p>
          <a:p>
            <a:endParaRPr lang="zh-CN" altLang="en-US">
              <a:solidFill>
                <a:schemeClr val="accent1"/>
              </a:solidFill>
              <a:effectLst>
                <a:outerShdw blurRad="38100" dist="25400" dir="5400000" algn="ctr" rotWithShape="0">
                  <a:srgbClr val="6E747A">
                    <a:alpha val="43000"/>
                  </a:srgbClr>
                </a:outerShdw>
              </a:effectLst>
              <a:sym typeface="+mn-ea"/>
            </a:endParaRPr>
          </a:p>
        </p:txBody>
      </p:sp>
      <p:pic>
        <p:nvPicPr>
          <p:cNvPr id="4" name="图片 3" descr="混乱的水平扩展 (7)"/>
          <p:cNvPicPr>
            <a:picLocks noChangeAspect="1"/>
          </p:cNvPicPr>
          <p:nvPr/>
        </p:nvPicPr>
        <p:blipFill>
          <a:blip r:embed="rId3"/>
          <a:stretch>
            <a:fillRect/>
          </a:stretch>
        </p:blipFill>
        <p:spPr>
          <a:xfrm>
            <a:off x="3399155" y="-13335"/>
            <a:ext cx="8926830" cy="6730365"/>
          </a:xfrm>
          <a:prstGeom prst="rect">
            <a:avLst/>
          </a:prstGeom>
        </p:spPr>
      </p:pic>
      <p:sp>
        <p:nvSpPr>
          <p:cNvPr id="2" name="文本框 1"/>
          <p:cNvSpPr txBox="1"/>
          <p:nvPr/>
        </p:nvSpPr>
        <p:spPr>
          <a:xfrm>
            <a:off x="394970" y="3459480"/>
            <a:ext cx="3377565" cy="1753235"/>
          </a:xfrm>
          <a:prstGeom prst="rect">
            <a:avLst/>
          </a:prstGeom>
          <a:noFill/>
        </p:spPr>
        <p:txBody>
          <a:bodyPr wrap="square" rtlCol="0" anchor="t">
            <a:spAutoFit/>
          </a:bodyPr>
          <a:p>
            <a:pPr marL="285750" indent="-285750">
              <a:buClr>
                <a:srgbClr val="FFC000"/>
              </a:buClr>
              <a:buFont typeface="Wingdings" panose="05000000000000000000" charset="0"/>
              <a:buChar char="n"/>
            </a:pPr>
            <a:r>
              <a:rPr lang="zh-CN" altLang="en-US" b="1">
                <a:solidFill>
                  <a:schemeClr val="accent1"/>
                </a:solidFill>
                <a:effectLst>
                  <a:outerShdw blurRad="38100" dist="25400" dir="5400000" algn="ctr" rotWithShape="0">
                    <a:srgbClr val="6E747A">
                      <a:alpha val="43000"/>
                    </a:srgbClr>
                  </a:outerShdw>
                </a:effectLst>
              </a:rPr>
              <a:t>服务的注册：</a:t>
            </a:r>
            <a:endParaRPr lang="zh-CN" altLang="en-US">
              <a:solidFill>
                <a:schemeClr val="accent1"/>
              </a:solidFill>
              <a:effectLst>
                <a:outerShdw blurRad="38100" dist="25400" dir="5400000" algn="ctr" rotWithShape="0">
                  <a:srgbClr val="6E747A">
                    <a:alpha val="43000"/>
                  </a:srgbClr>
                </a:outerShdw>
              </a:effectLst>
            </a:endParaRPr>
          </a:p>
          <a:p>
            <a:pPr indent="0">
              <a:buClr>
                <a:srgbClr val="FFC000"/>
              </a:buClr>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rPr>
              <a:t>把服务端的地址信息（IP，端口等）注册到注册中心的过程</a:t>
            </a:r>
            <a:endParaRPr lang="zh-CN" altLang="en-US">
              <a:solidFill>
                <a:schemeClr val="accent1"/>
              </a:solidFill>
              <a:effectLst>
                <a:outerShdw blurRad="38100" dist="25400" dir="5400000" algn="ctr" rotWithShape="0">
                  <a:srgbClr val="6E747A">
                    <a:alpha val="43000"/>
                  </a:srgbClr>
                </a:outerShdw>
              </a:effectLst>
            </a:endParaRPr>
          </a:p>
          <a:p>
            <a:pPr marL="285750" indent="-285750">
              <a:buClr>
                <a:srgbClr val="FFC000"/>
              </a:buClr>
              <a:buFont typeface="Wingdings" panose="05000000000000000000" charset="0"/>
              <a:buChar char="n"/>
            </a:pPr>
            <a:r>
              <a:rPr lang="zh-CN" altLang="en-US" b="1">
                <a:solidFill>
                  <a:schemeClr val="accent1"/>
                </a:solidFill>
                <a:effectLst>
                  <a:outerShdw blurRad="38100" dist="25400" dir="5400000" algn="ctr" rotWithShape="0">
                    <a:srgbClr val="6E747A">
                      <a:alpha val="43000"/>
                    </a:srgbClr>
                  </a:outerShdw>
                </a:effectLst>
              </a:rPr>
              <a:t>服务的发现：</a:t>
            </a:r>
            <a:endParaRPr lang="zh-CN" altLang="en-US">
              <a:solidFill>
                <a:schemeClr val="accent1"/>
              </a:solidFill>
              <a:effectLst>
                <a:outerShdw blurRad="38100" dist="25400" dir="5400000" algn="ctr" rotWithShape="0">
                  <a:srgbClr val="6E747A">
                    <a:alpha val="43000"/>
                  </a:srgbClr>
                </a:outerShdw>
              </a:effectLst>
            </a:endParaRPr>
          </a:p>
          <a:p>
            <a:pPr indent="0">
              <a:buClr>
                <a:srgbClr val="FFC000"/>
              </a:buClr>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rPr>
              <a:t>客户端从注册中心找寻具体的服务的过程（服务的发现+负载）</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服务注册与发现主流实现方式</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aphicFrame>
        <p:nvGraphicFramePr>
          <p:cNvPr id="6" name="表格 5"/>
          <p:cNvGraphicFramePr/>
          <p:nvPr/>
        </p:nvGraphicFramePr>
        <p:xfrm>
          <a:off x="854075" y="1320165"/>
          <a:ext cx="10749915" cy="3992880"/>
        </p:xfrm>
        <a:graphic>
          <a:graphicData uri="http://schemas.openxmlformats.org/drawingml/2006/table">
            <a:tbl>
              <a:tblPr firstRow="1" bandRow="1">
                <a:tableStyleId>{5C22544A-7EE6-4342-B048-85BDC9FD1C3A}</a:tableStyleId>
              </a:tblPr>
              <a:tblGrid>
                <a:gridCol w="1390650"/>
                <a:gridCol w="982980"/>
                <a:gridCol w="8376285"/>
              </a:tblGrid>
              <a:tr h="356235">
                <a:tc>
                  <a:txBody>
                    <a:bodyPr/>
                    <a:p>
                      <a:pPr algn="ctr">
                        <a:buNone/>
                      </a:pPr>
                      <a:r>
                        <a:rPr lang="zh-CN" altLang="en-US" sz="2200" b="1"/>
                        <a:t>核心工具</a:t>
                      </a:r>
                      <a:endParaRPr lang="zh-CN" altLang="en-US" sz="2200" b="1"/>
                    </a:p>
                  </a:txBody>
                  <a:tcPr/>
                </a:tc>
                <a:tc>
                  <a:txBody>
                    <a:bodyPr/>
                    <a:p>
                      <a:pPr algn="ctr">
                        <a:buNone/>
                      </a:pPr>
                      <a:r>
                        <a:rPr lang="zh-CN" altLang="en-US" sz="2200" b="1"/>
                        <a:t>语言</a:t>
                      </a:r>
                      <a:endParaRPr lang="zh-CN" altLang="en-US" sz="2200" b="1"/>
                    </a:p>
                  </a:txBody>
                  <a:tcPr/>
                </a:tc>
                <a:tc>
                  <a:txBody>
                    <a:bodyPr/>
                    <a:p>
                      <a:pPr algn="ctr">
                        <a:buNone/>
                      </a:pPr>
                      <a:r>
                        <a:rPr lang="zh-CN" altLang="en-US" sz="2200" b="1"/>
                        <a:t>工具介绍</a:t>
                      </a:r>
                      <a:endParaRPr lang="zh-CN" altLang="en-US" sz="2200" b="1"/>
                    </a:p>
                  </a:txBody>
                  <a:tcPr/>
                </a:tc>
              </a:tr>
              <a:tr h="1089660">
                <a:tc>
                  <a:txBody>
                    <a:bodyPr/>
                    <a:p>
                      <a:pPr>
                        <a:buNone/>
                      </a:pPr>
                      <a:r>
                        <a:rPr lang="zh-CN" altLang="en-US"/>
                        <a:t>Eureka</a:t>
                      </a:r>
                      <a:endParaRPr lang="zh-CN" altLang="en-US"/>
                    </a:p>
                  </a:txBody>
                  <a:tcPr/>
                </a:tc>
                <a:tc>
                  <a:txBody>
                    <a:bodyPr/>
                    <a:p>
                      <a:pPr>
                        <a:buNone/>
                      </a:pPr>
                      <a:r>
                        <a:rPr lang="zh-CN" altLang="en-US"/>
                        <a:t>Java</a:t>
                      </a:r>
                      <a:endParaRPr lang="zh-CN" altLang="en-US"/>
                    </a:p>
                  </a:txBody>
                  <a:tcPr/>
                </a:tc>
                <a:tc>
                  <a:txBody>
                    <a:bodyPr/>
                    <a:p>
                      <a:pPr fontAlgn="auto">
                        <a:lnSpc>
                          <a:spcPct val="150000"/>
                        </a:lnSpc>
                        <a:buNone/>
                      </a:pPr>
                      <a:r>
                        <a:rPr lang="zh-CN" altLang="en-US"/>
                        <a:t>Eureka是在Java语言上，基于Restful Api开发的服务注册与发现组件，由Netflix开源。遗憾的是，目前Eureka仅开源到1.X版本，2.X版本已经宣布闭源。</a:t>
                      </a:r>
                      <a:endParaRPr lang="zh-CN" altLang="en-US"/>
                    </a:p>
                    <a:p>
                      <a:pPr fontAlgn="auto">
                        <a:lnSpc>
                          <a:spcPct val="150000"/>
                        </a:lnSpc>
                        <a:buNone/>
                      </a:pPr>
                      <a:r>
                        <a:rPr lang="zh-CN" altLang="en-US">
                          <a:solidFill>
                            <a:srgbClr val="FF0000"/>
                          </a:solidFill>
                        </a:rPr>
                        <a:t>（</a:t>
                      </a:r>
                      <a:r>
                        <a:rPr lang="en-US" altLang="zh-CN">
                          <a:solidFill>
                            <a:srgbClr val="FF0000"/>
                          </a:solidFill>
                        </a:rPr>
                        <a:t>SpringCloud</a:t>
                      </a:r>
                      <a:r>
                        <a:rPr lang="zh-CN" altLang="en-US">
                          <a:solidFill>
                            <a:srgbClr val="FF0000"/>
                          </a:solidFill>
                        </a:rPr>
                        <a:t>使用）</a:t>
                      </a:r>
                      <a:endParaRPr lang="zh-CN" altLang="en-US">
                        <a:solidFill>
                          <a:srgbClr val="FF0000"/>
                        </a:solidFill>
                      </a:endParaRPr>
                    </a:p>
                  </a:txBody>
                  <a:tcPr/>
                </a:tc>
              </a:tr>
              <a:tr h="789940">
                <a:tc>
                  <a:txBody>
                    <a:bodyPr/>
                    <a:p>
                      <a:pPr>
                        <a:buNone/>
                      </a:pPr>
                      <a:r>
                        <a:rPr lang="zh-CN" altLang="en-US"/>
                        <a:t>Consul</a:t>
                      </a:r>
                      <a:endParaRPr lang="zh-CN" altLang="en-US"/>
                    </a:p>
                  </a:txBody>
                  <a:tcPr/>
                </a:tc>
                <a:tc>
                  <a:txBody>
                    <a:bodyPr/>
                    <a:p>
                      <a:pPr>
                        <a:buNone/>
                      </a:pPr>
                      <a:r>
                        <a:rPr lang="zh-CN" altLang="en-US"/>
                        <a:t>Go</a:t>
                      </a:r>
                      <a:endParaRPr lang="zh-CN" altLang="en-US"/>
                    </a:p>
                  </a:txBody>
                  <a:tcPr/>
                </a:tc>
                <a:tc>
                  <a:txBody>
                    <a:bodyPr/>
                    <a:p>
                      <a:pPr fontAlgn="auto">
                        <a:lnSpc>
                          <a:spcPct val="150000"/>
                        </a:lnSpc>
                        <a:buNone/>
                      </a:pPr>
                      <a:r>
                        <a:rPr lang="zh-CN" altLang="en-US"/>
                        <a:t>Consul是由HashiCorp基于Go语言开发的支持多数据中心分布式高可用的服务发布和注册服务软件，采用Raft算法保证服务的一致性，且支持健康检查。</a:t>
                      </a:r>
                      <a:endParaRPr lang="zh-CN" altLang="en-US"/>
                    </a:p>
                  </a:txBody>
                  <a:tcPr/>
                </a:tc>
              </a:tr>
              <a:tr h="365760">
                <a:tc>
                  <a:txBody>
                    <a:bodyPr/>
                    <a:p>
                      <a:pPr>
                        <a:buNone/>
                      </a:pPr>
                      <a:r>
                        <a:rPr lang="zh-CN" altLang="en-US"/>
                        <a:t>Zookeeper</a:t>
                      </a:r>
                      <a:endParaRPr lang="zh-CN" altLang="en-US"/>
                    </a:p>
                  </a:txBody>
                  <a:tcPr/>
                </a:tc>
                <a:tc>
                  <a:txBody>
                    <a:bodyPr/>
                    <a:p>
                      <a:pPr>
                        <a:buNone/>
                      </a:pPr>
                      <a:r>
                        <a:rPr lang="zh-CN" altLang="en-US"/>
                        <a:t>Java</a:t>
                      </a:r>
                      <a:endParaRPr lang="zh-CN" altLang="en-US"/>
                    </a:p>
                  </a:txBody>
                  <a:tcPr/>
                </a:tc>
                <a:tc>
                  <a:txBody>
                    <a:bodyPr/>
                    <a:p>
                      <a:pPr fontAlgn="auto">
                        <a:lnSpc>
                          <a:spcPct val="150000"/>
                        </a:lnSpc>
                        <a:buNone/>
                      </a:pPr>
                      <a:r>
                        <a:rPr lang="zh-CN" altLang="en-US"/>
                        <a:t>Zookeeper是由Google开源的在Java语言上实现的分布式协调服务，是Hadoop和Hbase的重要组件，提供了数据/发布订阅、负载均衡、分布式同步等功能。</a:t>
                      </a:r>
                      <a:endParaRPr lang="zh-CN" altLang="en-US"/>
                    </a:p>
                    <a:p>
                      <a:pPr fontAlgn="auto">
                        <a:lnSpc>
                          <a:spcPct val="150000"/>
                        </a:lnSpc>
                        <a:buNone/>
                      </a:pPr>
                      <a:r>
                        <a:rPr lang="en-US" altLang="zh-CN"/>
                        <a:t>Watch</a:t>
                      </a:r>
                      <a:r>
                        <a:rPr lang="zh-CN" altLang="en-US"/>
                        <a:t>（监听）</a:t>
                      </a:r>
                      <a:r>
                        <a:rPr lang="en-US" altLang="zh-CN"/>
                        <a:t> + Znode</a:t>
                      </a:r>
                      <a:r>
                        <a:rPr lang="zh-CN" altLang="en-US"/>
                        <a:t>模型</a:t>
                      </a:r>
                      <a:endParaRPr lang="zh-CN" altLang="en-US"/>
                    </a:p>
                    <a:p>
                      <a:pPr fontAlgn="auto">
                        <a:lnSpc>
                          <a:spcPct val="150000"/>
                        </a:lnSpc>
                        <a:buNone/>
                      </a:pPr>
                      <a:r>
                        <a:rPr lang="zh-CN" altLang="en-US">
                          <a:solidFill>
                            <a:srgbClr val="FF0000"/>
                          </a:solidFill>
                        </a:rPr>
                        <a:t>（</a:t>
                      </a:r>
                      <a:r>
                        <a:rPr lang="en-US" altLang="zh-CN">
                          <a:solidFill>
                            <a:srgbClr val="FF0000"/>
                          </a:solidFill>
                        </a:rPr>
                        <a:t>Dubbo</a:t>
                      </a:r>
                      <a:r>
                        <a:rPr lang="zh-CN" altLang="en-US">
                          <a:solidFill>
                            <a:srgbClr val="FF0000"/>
                          </a:solidFill>
                        </a:rPr>
                        <a:t>使用）</a:t>
                      </a:r>
                      <a:endParaRPr lang="zh-CN" altLang="en-US">
                        <a:solidFill>
                          <a:srgbClr val="FF0000"/>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监听服务（观察者模式）</a:t>
            </a:r>
            <a:endParaRPr lang="en-US" altLang="zh-CN"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4" name="矩形 3"/>
          <p:cNvSpPr/>
          <p:nvPr/>
        </p:nvSpPr>
        <p:spPr>
          <a:xfrm>
            <a:off x="1354455" y="1537970"/>
            <a:ext cx="4028440" cy="4228465"/>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 name="椭圆 10"/>
          <p:cNvSpPr/>
          <p:nvPr/>
        </p:nvSpPr>
        <p:spPr>
          <a:xfrm>
            <a:off x="1240702" y="4021811"/>
            <a:ext cx="1588577" cy="557939"/>
          </a:xfrm>
          <a:prstGeom prst="ellipse">
            <a:avLst/>
          </a:prstGeom>
          <a:solidFill>
            <a:schemeClr val="accent1">
              <a:lumMod val="40000"/>
              <a:lumOff val="60000"/>
            </a:schemeClr>
          </a:solidFill>
          <a:ln>
            <a:solidFill>
              <a:schemeClr val="accent1"/>
            </a:solidFill>
          </a:ln>
        </p:spPr>
        <p:txBody>
          <a:bodyPr wrap="none" lIns="91440" tIns="45720" rIns="91440" bIns="45720" rtlCol="0" anchor="ctr">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3" name="椭圆 12"/>
          <p:cNvSpPr/>
          <p:nvPr/>
        </p:nvSpPr>
        <p:spPr>
          <a:xfrm>
            <a:off x="4813061" y="4060556"/>
            <a:ext cx="1588577" cy="557939"/>
          </a:xfrm>
          <a:prstGeom prst="ellipse">
            <a:avLst/>
          </a:prstGeom>
          <a:solidFill>
            <a:schemeClr val="accent1">
              <a:lumMod val="40000"/>
              <a:lumOff val="60000"/>
            </a:schemeClr>
          </a:solidFill>
          <a:ln>
            <a:solidFill>
              <a:schemeClr val="accent1"/>
            </a:solidFill>
          </a:ln>
        </p:spPr>
        <p:txBody>
          <a:bodyPr wrap="none" lIns="91440" tIns="45720" rIns="91440" bIns="45720" rtlCol="0" anchor="ctr">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椭圆 2"/>
          <p:cNvSpPr/>
          <p:nvPr/>
        </p:nvSpPr>
        <p:spPr>
          <a:xfrm>
            <a:off x="1240703" y="2154265"/>
            <a:ext cx="1588577" cy="557939"/>
          </a:xfrm>
          <a:prstGeom prst="ellipse">
            <a:avLst/>
          </a:prstGeom>
          <a:solidFill>
            <a:schemeClr val="accent1">
              <a:lumMod val="40000"/>
              <a:lumOff val="60000"/>
            </a:schemeClr>
          </a:solidFill>
          <a:ln>
            <a:solidFill>
              <a:schemeClr val="accent1"/>
            </a:solidFill>
          </a:ln>
        </p:spPr>
        <p:txBody>
          <a:bodyPr wrap="none" lIns="91440" tIns="45720" rIns="91440" bIns="45720" rtlCol="0" anchor="ctr">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椭圆 11"/>
          <p:cNvSpPr/>
          <p:nvPr/>
        </p:nvSpPr>
        <p:spPr>
          <a:xfrm>
            <a:off x="4813062" y="2193010"/>
            <a:ext cx="1588577" cy="557939"/>
          </a:xfrm>
          <a:prstGeom prst="ellipse">
            <a:avLst/>
          </a:prstGeom>
          <a:solidFill>
            <a:schemeClr val="accent1">
              <a:lumMod val="40000"/>
              <a:lumOff val="60000"/>
            </a:schemeClr>
          </a:solidFill>
          <a:ln>
            <a:solidFill>
              <a:schemeClr val="accent1"/>
            </a:solidFill>
          </a:ln>
        </p:spPr>
        <p:txBody>
          <a:bodyPr wrap="none" lIns="91440" tIns="45720" rIns="91440" bIns="45720" rtlCol="0" anchor="ctr">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TextBox 2"/>
          <p:cNvSpPr txBox="1"/>
          <p:nvPr/>
        </p:nvSpPr>
        <p:spPr>
          <a:xfrm>
            <a:off x="1737471" y="2263957"/>
            <a:ext cx="595035" cy="338554"/>
          </a:xfrm>
          <a:prstGeom prst="rect">
            <a:avLst/>
          </a:prstGeom>
          <a:noFill/>
        </p:spPr>
        <p:txBody>
          <a:bodyPr wrap="none" rtlCol="0">
            <a:spAutoFit/>
          </a:bodyPr>
          <a:p>
            <a:r>
              <a:rPr lang="zh-CN" altLang="en-US" sz="1600" smtClean="0"/>
              <a:t>目标</a:t>
            </a:r>
            <a:endParaRPr lang="zh-CN" altLang="en-US"/>
          </a:p>
        </p:txBody>
      </p:sp>
      <p:sp>
        <p:nvSpPr>
          <p:cNvPr id="15" name="TextBox 14"/>
          <p:cNvSpPr txBox="1"/>
          <p:nvPr/>
        </p:nvSpPr>
        <p:spPr>
          <a:xfrm>
            <a:off x="1634880" y="4131503"/>
            <a:ext cx="800219" cy="338554"/>
          </a:xfrm>
          <a:prstGeom prst="rect">
            <a:avLst/>
          </a:prstGeom>
          <a:noFill/>
        </p:spPr>
        <p:txBody>
          <a:bodyPr wrap="none" rtlCol="0">
            <a:spAutoFit/>
          </a:bodyPr>
          <a:p>
            <a:r>
              <a:rPr lang="zh-CN" altLang="en-US" sz="1600" smtClean="0"/>
              <a:t>观察者</a:t>
            </a:r>
            <a:endParaRPr lang="zh-CN" altLang="en-US"/>
          </a:p>
        </p:txBody>
      </p:sp>
      <p:sp>
        <p:nvSpPr>
          <p:cNvPr id="16" name="TextBox 15"/>
          <p:cNvSpPr txBox="1"/>
          <p:nvPr/>
        </p:nvSpPr>
        <p:spPr>
          <a:xfrm>
            <a:off x="4851931" y="2287313"/>
            <a:ext cx="1503211" cy="338554"/>
          </a:xfrm>
          <a:prstGeom prst="rect">
            <a:avLst/>
          </a:prstGeom>
          <a:noFill/>
        </p:spPr>
        <p:txBody>
          <a:bodyPr wrap="square" rtlCol="0">
            <a:spAutoFit/>
          </a:bodyPr>
          <a:p>
            <a:pPr algn="ctr"/>
            <a:r>
              <a:rPr lang="zh-CN" altLang="en-US" sz="1600" smtClean="0"/>
              <a:t>具体目标</a:t>
            </a:r>
            <a:endParaRPr lang="zh-CN" altLang="en-US"/>
          </a:p>
        </p:txBody>
      </p:sp>
      <p:sp>
        <p:nvSpPr>
          <p:cNvPr id="17" name="TextBox 16"/>
          <p:cNvSpPr txBox="1"/>
          <p:nvPr/>
        </p:nvSpPr>
        <p:spPr>
          <a:xfrm>
            <a:off x="4851930" y="4170248"/>
            <a:ext cx="1503211" cy="338554"/>
          </a:xfrm>
          <a:prstGeom prst="rect">
            <a:avLst/>
          </a:prstGeom>
          <a:noFill/>
        </p:spPr>
        <p:txBody>
          <a:bodyPr wrap="square" rtlCol="0">
            <a:spAutoFit/>
          </a:bodyPr>
          <a:p>
            <a:pPr algn="ctr"/>
            <a:r>
              <a:rPr lang="zh-CN" altLang="en-US" sz="1600" smtClean="0"/>
              <a:t>具体观察者</a:t>
            </a:r>
            <a:endParaRPr lang="zh-CN" altLang="en-US"/>
          </a:p>
        </p:txBody>
      </p:sp>
      <p:cxnSp>
        <p:nvCxnSpPr>
          <p:cNvPr id="6" name="直接箭头连接符 5"/>
          <p:cNvCxnSpPr>
            <a:stCxn id="12" idx="2"/>
          </p:cNvCxnSpPr>
          <p:nvPr/>
        </p:nvCxnSpPr>
        <p:spPr>
          <a:xfrm flipH="1" flipV="1">
            <a:off x="2829280" y="2456590"/>
            <a:ext cx="1983782" cy="15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2829279" y="4293085"/>
            <a:ext cx="1983782" cy="15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5"/>
          <p:cNvSpPr txBox="1"/>
          <p:nvPr/>
        </p:nvSpPr>
        <p:spPr>
          <a:xfrm>
            <a:off x="3549300" y="3977614"/>
            <a:ext cx="543739" cy="307777"/>
          </a:xfrm>
          <a:prstGeom prst="rect">
            <a:avLst/>
          </a:prstGeom>
          <a:noFill/>
        </p:spPr>
        <p:txBody>
          <a:bodyPr wrap="none" rtlCol="0">
            <a:spAutoFit/>
          </a:bodyPr>
          <a:p>
            <a:r>
              <a:rPr lang="zh-CN" altLang="en-US" sz="1400" smtClean="0"/>
              <a:t>继承</a:t>
            </a:r>
            <a:endParaRPr lang="zh-CN" altLang="en-US" sz="1400"/>
          </a:p>
        </p:txBody>
      </p:sp>
      <p:sp>
        <p:nvSpPr>
          <p:cNvPr id="22" name="TextBox 21"/>
          <p:cNvSpPr txBox="1"/>
          <p:nvPr/>
        </p:nvSpPr>
        <p:spPr>
          <a:xfrm>
            <a:off x="3549301" y="2148813"/>
            <a:ext cx="543739" cy="307777"/>
          </a:xfrm>
          <a:prstGeom prst="rect">
            <a:avLst/>
          </a:prstGeom>
          <a:noFill/>
        </p:spPr>
        <p:txBody>
          <a:bodyPr wrap="none" rtlCol="0">
            <a:spAutoFit/>
          </a:bodyPr>
          <a:p>
            <a:r>
              <a:rPr lang="zh-CN" altLang="en-US" sz="1400" smtClean="0"/>
              <a:t>继承</a:t>
            </a:r>
            <a:endParaRPr lang="zh-CN" altLang="en-US" sz="1400"/>
          </a:p>
        </p:txBody>
      </p:sp>
      <p:cxnSp>
        <p:nvCxnSpPr>
          <p:cNvPr id="9" name="直接箭头连接符 8"/>
          <p:cNvCxnSpPr/>
          <p:nvPr/>
        </p:nvCxnSpPr>
        <p:spPr>
          <a:xfrm flipV="1">
            <a:off x="5177273" y="2712204"/>
            <a:ext cx="7749" cy="14192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014181" y="2712204"/>
            <a:ext cx="0" cy="14192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93039" y="3213183"/>
            <a:ext cx="1217000" cy="307777"/>
          </a:xfrm>
          <a:prstGeom prst="rect">
            <a:avLst/>
          </a:prstGeom>
          <a:noFill/>
        </p:spPr>
        <p:txBody>
          <a:bodyPr wrap="none" rtlCol="0">
            <a:spAutoFit/>
          </a:bodyPr>
          <a:p>
            <a:r>
              <a:rPr lang="en-US" altLang="zh-CN" sz="1400" b="1" smtClean="0"/>
              <a:t>1.</a:t>
            </a:r>
            <a:r>
              <a:rPr lang="zh-CN" altLang="en-US" sz="1400" b="1" smtClean="0"/>
              <a:t>注册</a:t>
            </a:r>
            <a:r>
              <a:rPr lang="zh-CN" altLang="en-US" sz="1400" b="1"/>
              <a:t>到目标</a:t>
            </a:r>
            <a:endParaRPr lang="zh-CN" altLang="en-US" sz="1400" b="1"/>
          </a:p>
        </p:txBody>
      </p:sp>
      <p:sp>
        <p:nvSpPr>
          <p:cNvPr id="28" name="TextBox 27"/>
          <p:cNvSpPr txBox="1"/>
          <p:nvPr/>
        </p:nvSpPr>
        <p:spPr>
          <a:xfrm>
            <a:off x="5990934" y="3213183"/>
            <a:ext cx="1584088" cy="523220"/>
          </a:xfrm>
          <a:prstGeom prst="rect">
            <a:avLst/>
          </a:prstGeom>
          <a:noFill/>
        </p:spPr>
        <p:txBody>
          <a:bodyPr wrap="none" rtlCol="0">
            <a:spAutoFit/>
          </a:bodyPr>
          <a:p>
            <a:r>
              <a:rPr lang="en-US" altLang="zh-CN" sz="1400" b="1" smtClean="0"/>
              <a:t>2.</a:t>
            </a:r>
            <a:r>
              <a:rPr lang="zh-CN" altLang="en-US" sz="1400" b="1" smtClean="0"/>
              <a:t>目标发生变化，</a:t>
            </a:r>
            <a:endParaRPr lang="en-US" altLang="zh-CN" sz="1400" b="1" smtClean="0"/>
          </a:p>
          <a:p>
            <a:r>
              <a:rPr lang="en-US" altLang="zh-CN" sz="1400" b="1"/>
              <a:t> </a:t>
            </a:r>
            <a:r>
              <a:rPr lang="en-US" altLang="zh-CN" sz="1400" b="1" smtClean="0"/>
              <a:t>  </a:t>
            </a:r>
            <a:r>
              <a:rPr lang="zh-CN" altLang="en-US" sz="1400" b="1" smtClean="0"/>
              <a:t>通知观察者</a:t>
            </a:r>
            <a:endParaRPr lang="zh-CN" altLang="en-US" sz="1400" b="1"/>
          </a:p>
        </p:txBody>
      </p:sp>
      <p:grpSp>
        <p:nvGrpSpPr>
          <p:cNvPr id="43" name="组合 42"/>
          <p:cNvGrpSpPr/>
          <p:nvPr/>
        </p:nvGrpSpPr>
        <p:grpSpPr>
          <a:xfrm>
            <a:off x="5965702" y="2282081"/>
            <a:ext cx="361210" cy="364408"/>
            <a:chOff x="6716933" y="1802915"/>
            <a:chExt cx="361210" cy="364408"/>
          </a:xfrm>
        </p:grpSpPr>
        <p:sp>
          <p:nvSpPr>
            <p:cNvPr id="18" name="矩形 17"/>
            <p:cNvSpPr/>
            <p:nvPr/>
          </p:nvSpPr>
          <p:spPr>
            <a:xfrm>
              <a:off x="6807985" y="1845974"/>
              <a:ext cx="135000" cy="284206"/>
            </a:xfrm>
            <a:prstGeom prst="rect">
              <a:avLst/>
            </a:prstGeom>
            <a:solidFill>
              <a:schemeClr val="accent2">
                <a:lumMod val="20000"/>
                <a:lumOff val="80000"/>
              </a:schemeClr>
            </a:solidFill>
            <a:ln>
              <a:solidFill>
                <a:schemeClr val="accent1"/>
              </a:solidFill>
            </a:ln>
          </p:spPr>
          <p:txBody>
            <a:bodyPr wrap="none" lIns="91440" tIns="45720" rIns="91440" bIns="45720" rtlCol="0" anchor="ctr">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19" name="直接连接符 18"/>
            <p:cNvCxnSpPr>
              <a:stCxn id="18" idx="0"/>
              <a:endCxn id="18" idx="0"/>
            </p:cNvCxnSpPr>
            <p:nvPr/>
          </p:nvCxnSpPr>
          <p:spPr>
            <a:xfrm>
              <a:off x="6875485" y="18459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811191" y="1900238"/>
              <a:ext cx="1563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807985" y="1959769"/>
              <a:ext cx="180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11191" y="2016919"/>
              <a:ext cx="180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811191" y="2069306"/>
              <a:ext cx="18009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944026" y="1841883"/>
              <a:ext cx="134117" cy="292388"/>
            </a:xfrm>
            <a:prstGeom prst="rect">
              <a:avLst/>
            </a:prstGeom>
            <a:solidFill>
              <a:schemeClr val="accent1">
                <a:lumMod val="40000"/>
                <a:lumOff val="60000"/>
              </a:schemeClr>
            </a:solidFill>
            <a:ln>
              <a:noFill/>
            </a:ln>
          </p:spPr>
          <p:txBody>
            <a:bodyPr wrap="square" lIns="91440" tIns="45720" rIns="91440" bIns="45720" rtlCol="0" anchor="ctr">
              <a:spAutoFit/>
            </a:bodyPr>
            <a:p>
              <a:pPr algn="ctr"/>
              <a:endParaRPr lang="zh-CN" altLang="en-US" sz="5400" b="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2" name="TextBox 41"/>
            <p:cNvSpPr txBox="1"/>
            <p:nvPr/>
          </p:nvSpPr>
          <p:spPr>
            <a:xfrm>
              <a:off x="6719379" y="1802915"/>
              <a:ext cx="320922" cy="138499"/>
            </a:xfrm>
            <a:prstGeom prst="rect">
              <a:avLst/>
            </a:prstGeom>
            <a:noFill/>
          </p:spPr>
          <p:txBody>
            <a:bodyPr wrap="none" rtlCol="0">
              <a:spAutoFit/>
            </a:bodyPr>
            <a:p>
              <a:r>
                <a:rPr lang="zh-CN" altLang="en-US" sz="300" smtClean="0"/>
                <a:t>观察者</a:t>
              </a:r>
              <a:r>
                <a:rPr lang="en-US" altLang="zh-CN" sz="300" smtClean="0"/>
                <a:t>1</a:t>
              </a:r>
              <a:endParaRPr lang="zh-CN" altLang="en-US" sz="300"/>
            </a:p>
          </p:txBody>
        </p:sp>
        <p:sp>
          <p:nvSpPr>
            <p:cNvPr id="55" name="TextBox 54"/>
            <p:cNvSpPr txBox="1"/>
            <p:nvPr/>
          </p:nvSpPr>
          <p:spPr>
            <a:xfrm>
              <a:off x="6719379" y="1861792"/>
              <a:ext cx="320922" cy="138499"/>
            </a:xfrm>
            <a:prstGeom prst="rect">
              <a:avLst/>
            </a:prstGeom>
            <a:noFill/>
          </p:spPr>
          <p:txBody>
            <a:bodyPr wrap="none" rtlCol="0">
              <a:spAutoFit/>
            </a:bodyPr>
            <a:p>
              <a:r>
                <a:rPr lang="zh-CN" altLang="en-US" sz="300" smtClean="0"/>
                <a:t>观察者</a:t>
              </a:r>
              <a:r>
                <a:rPr lang="en-US" altLang="zh-CN" sz="300" smtClean="0"/>
                <a:t>2</a:t>
              </a:r>
              <a:endParaRPr lang="zh-CN" altLang="en-US" sz="300"/>
            </a:p>
          </p:txBody>
        </p:sp>
        <p:sp>
          <p:nvSpPr>
            <p:cNvPr id="56" name="TextBox 55"/>
            <p:cNvSpPr txBox="1"/>
            <p:nvPr/>
          </p:nvSpPr>
          <p:spPr>
            <a:xfrm>
              <a:off x="6716933" y="1918827"/>
              <a:ext cx="320922" cy="138499"/>
            </a:xfrm>
            <a:prstGeom prst="rect">
              <a:avLst/>
            </a:prstGeom>
            <a:noFill/>
          </p:spPr>
          <p:txBody>
            <a:bodyPr wrap="none" rtlCol="0">
              <a:spAutoFit/>
            </a:bodyPr>
            <a:p>
              <a:r>
                <a:rPr lang="zh-CN" altLang="en-US" sz="300" smtClean="0"/>
                <a:t>观察者</a:t>
              </a:r>
              <a:r>
                <a:rPr lang="en-US" altLang="zh-CN" sz="300" smtClean="0"/>
                <a:t>3</a:t>
              </a:r>
              <a:endParaRPr lang="zh-CN" altLang="en-US" sz="300"/>
            </a:p>
          </p:txBody>
        </p:sp>
        <p:sp>
          <p:nvSpPr>
            <p:cNvPr id="57" name="TextBox 56"/>
            <p:cNvSpPr txBox="1"/>
            <p:nvPr/>
          </p:nvSpPr>
          <p:spPr>
            <a:xfrm>
              <a:off x="6719379" y="1973329"/>
              <a:ext cx="320922" cy="138499"/>
            </a:xfrm>
            <a:prstGeom prst="rect">
              <a:avLst/>
            </a:prstGeom>
            <a:noFill/>
          </p:spPr>
          <p:txBody>
            <a:bodyPr wrap="none" rtlCol="0">
              <a:spAutoFit/>
            </a:bodyPr>
            <a:p>
              <a:r>
                <a:rPr lang="zh-CN" altLang="en-US" sz="300" smtClean="0"/>
                <a:t>观察者</a:t>
              </a:r>
              <a:r>
                <a:rPr lang="en-US" altLang="zh-CN" sz="300" smtClean="0"/>
                <a:t>4</a:t>
              </a:r>
              <a:endParaRPr lang="zh-CN" altLang="en-US" sz="300"/>
            </a:p>
          </p:txBody>
        </p:sp>
        <p:sp>
          <p:nvSpPr>
            <p:cNvPr id="58" name="TextBox 57"/>
            <p:cNvSpPr txBox="1"/>
            <p:nvPr/>
          </p:nvSpPr>
          <p:spPr>
            <a:xfrm>
              <a:off x="6746950" y="2028824"/>
              <a:ext cx="248786" cy="138499"/>
            </a:xfrm>
            <a:prstGeom prst="rect">
              <a:avLst/>
            </a:prstGeom>
            <a:noFill/>
          </p:spPr>
          <p:txBody>
            <a:bodyPr wrap="none" rtlCol="0">
              <a:spAutoFit/>
            </a:bodyPr>
            <a:p>
              <a:pPr algn="ctr"/>
              <a:r>
                <a:rPr lang="en-US" altLang="zh-CN" sz="300" b="1"/>
                <a:t>……</a:t>
              </a:r>
              <a:endParaRPr lang="zh-CN" altLang="en-US" sz="300" b="1"/>
            </a:p>
          </p:txBody>
        </p:sp>
      </p:grpSp>
      <p:sp>
        <p:nvSpPr>
          <p:cNvPr id="29" name="矩形 2"/>
          <p:cNvSpPr>
            <a:spLocks noChangeArrowheads="1"/>
          </p:cNvSpPr>
          <p:nvPr/>
        </p:nvSpPr>
        <p:spPr bwMode="auto">
          <a:xfrm>
            <a:off x="7575440" y="2161250"/>
            <a:ext cx="41079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4000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indent="-285750">
              <a:lnSpc>
                <a:spcPct val="200000"/>
              </a:lnSpc>
              <a:spcBef>
                <a:spcPct val="0"/>
              </a:spcBef>
              <a:buClr>
                <a:srgbClr val="FFC000"/>
              </a:buClr>
              <a:buFont typeface="Wingdings" panose="05000000000000000000" pitchFamily="2" charset="2"/>
              <a:buChar char="n"/>
            </a:pPr>
            <a:r>
              <a:rPr lang="zh-CN" altLang="en-US" sz="1800" smtClean="0">
                <a:latin typeface="微软雅黑" panose="020B0503020204020204" pitchFamily="34" charset="-122"/>
                <a:ea typeface="微软雅黑" panose="020B0503020204020204" pitchFamily="34" charset="-122"/>
              </a:rPr>
              <a:t>观察者模式要素：</a:t>
            </a:r>
            <a:endParaRPr lang="en-US" altLang="zh-CN" sz="1800" smtClean="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smtClean="0">
                <a:latin typeface="微软雅黑" panose="020B0503020204020204" pitchFamily="34" charset="-122"/>
                <a:ea typeface="微软雅黑" panose="020B0503020204020204" pitchFamily="34" charset="-122"/>
              </a:rPr>
              <a:t>目标 </a:t>
            </a:r>
            <a:r>
              <a:rPr lang="en-US" altLang="zh-CN" sz="1800" smtClean="0">
                <a:latin typeface="微软雅黑" panose="020B0503020204020204" pitchFamily="34" charset="-122"/>
                <a:ea typeface="微软雅黑" panose="020B0503020204020204" pitchFamily="34" charset="-122"/>
              </a:rPr>
              <a:t>— </a:t>
            </a:r>
            <a:r>
              <a:rPr lang="zh-CN" altLang="en-US" sz="1800">
                <a:solidFill>
                  <a:srgbClr val="FF0000"/>
                </a:solidFill>
                <a:latin typeface="微软雅黑" panose="020B0503020204020204" pitchFamily="34" charset="-122"/>
                <a:ea typeface="微软雅黑" panose="020B0503020204020204" pitchFamily="34" charset="-122"/>
              </a:rPr>
              <a:t>店铺老板</a:t>
            </a:r>
            <a:r>
              <a:rPr lang="zh-CN" altLang="en-US" sz="1800" smtClean="0">
                <a:latin typeface="微软雅黑" panose="020B0503020204020204" pitchFamily="34" charset="-122"/>
                <a:ea typeface="微软雅黑" panose="020B0503020204020204" pitchFamily="34" charset="-122"/>
              </a:rPr>
              <a:t>（事件源 ）</a:t>
            </a:r>
            <a:endParaRPr lang="en-US" altLang="zh-CN" sz="180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smtClean="0">
                <a:latin typeface="微软雅黑" panose="020B0503020204020204" pitchFamily="34" charset="-122"/>
                <a:ea typeface="微软雅黑" panose="020B0503020204020204" pitchFamily="34" charset="-122"/>
              </a:rPr>
              <a:t>观察者 </a:t>
            </a:r>
            <a:r>
              <a:rPr lang="en-US" altLang="zh-CN" sz="1800" smtClean="0">
                <a:latin typeface="微软雅黑" panose="020B0503020204020204" pitchFamily="34" charset="-122"/>
                <a:ea typeface="微软雅黑" panose="020B0503020204020204" pitchFamily="34" charset="-122"/>
              </a:rPr>
              <a:t>— </a:t>
            </a:r>
            <a:r>
              <a:rPr lang="zh-CN" altLang="en-US" sz="1800">
                <a:solidFill>
                  <a:srgbClr val="FF0000"/>
                </a:solidFill>
                <a:latin typeface="微软雅黑" panose="020B0503020204020204" pitchFamily="34" charset="-122"/>
                <a:ea typeface="微软雅黑" panose="020B0503020204020204" pitchFamily="34" charset="-122"/>
              </a:rPr>
              <a:t>客户</a:t>
            </a:r>
            <a:r>
              <a:rPr lang="zh-CN" altLang="en-US" sz="1800" smtClean="0">
                <a:latin typeface="微软雅黑" panose="020B0503020204020204" pitchFamily="34" charset="-122"/>
                <a:ea typeface="微软雅黑" panose="020B0503020204020204" pitchFamily="34" charset="-122"/>
              </a:rPr>
              <a:t>（事件消费者 ）</a:t>
            </a:r>
            <a:endParaRPr lang="en-US" altLang="zh-CN" sz="1800" smtClean="0">
              <a:latin typeface="微软雅黑" panose="020B0503020204020204" pitchFamily="34" charset="-122"/>
              <a:ea typeface="微软雅黑" panose="020B0503020204020204" pitchFamily="34" charset="-122"/>
            </a:endParaRPr>
          </a:p>
          <a:p>
            <a:pPr lvl="2" indent="-285750">
              <a:lnSpc>
                <a:spcPct val="200000"/>
              </a:lnSpc>
              <a:spcBef>
                <a:spcPct val="0"/>
              </a:spcBef>
              <a:buClr>
                <a:srgbClr val="FFC000"/>
              </a:buClr>
              <a:buFont typeface="Wingdings" panose="05000000000000000000" pitchFamily="2" charset="2"/>
              <a:buChar char="ü"/>
            </a:pPr>
            <a:r>
              <a:rPr lang="zh-CN" altLang="en-US" sz="1800">
                <a:latin typeface="微软雅黑" panose="020B0503020204020204" pitchFamily="34" charset="-122"/>
                <a:ea typeface="微软雅黑" panose="020B0503020204020204" pitchFamily="34" charset="-122"/>
              </a:rPr>
              <a:t>事件  </a:t>
            </a:r>
            <a:r>
              <a:rPr lang="en-US" altLang="zh-CN" sz="1800" smtClean="0">
                <a:latin typeface="微软雅黑" panose="020B0503020204020204" pitchFamily="34" charset="-122"/>
                <a:ea typeface="微软雅黑" panose="020B0503020204020204" pitchFamily="34" charset="-122"/>
              </a:rPr>
              <a:t>— </a:t>
            </a:r>
            <a:r>
              <a:rPr lang="zh-CN" altLang="en-US" sz="1800" smtClean="0">
                <a:solidFill>
                  <a:srgbClr val="FF0000"/>
                </a:solidFill>
                <a:latin typeface="微软雅黑" panose="020B0503020204020204" pitchFamily="34" charset="-122"/>
                <a:ea typeface="微软雅黑" panose="020B0503020204020204" pitchFamily="34" charset="-122"/>
              </a:rPr>
              <a:t>电话响了</a:t>
            </a:r>
            <a:endParaRPr lang="zh-CN" altLang="en-US" sz="180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dirty="0" smtClean="0">
                <a:solidFill>
                  <a:srgbClr val="1D69A3"/>
                </a:solidFill>
                <a:latin typeface="微软雅黑" panose="020B0503020204020204" pitchFamily="34" charset="-122"/>
                <a:ea typeface="微软雅黑" panose="020B0503020204020204" pitchFamily="34" charset="-122"/>
                <a:sym typeface="+mn-ea"/>
              </a:rPr>
              <a:t>代码实现逻辑</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4" name="矩形 3"/>
          <p:cNvSpPr/>
          <p:nvPr/>
        </p:nvSpPr>
        <p:spPr>
          <a:xfrm>
            <a:off x="1354455" y="1537970"/>
            <a:ext cx="4028440" cy="4228465"/>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5" name="图片 4"/>
          <p:cNvPicPr>
            <a:picLocks noChangeAspect="1"/>
          </p:cNvPicPr>
          <p:nvPr/>
        </p:nvPicPr>
        <p:blipFill>
          <a:blip r:embed="rId3"/>
          <a:stretch>
            <a:fillRect/>
          </a:stretch>
        </p:blipFill>
        <p:spPr>
          <a:xfrm>
            <a:off x="64770" y="2014855"/>
            <a:ext cx="11383645" cy="309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锁是什么？</a:t>
            </a:r>
            <a:endParaRPr lang="zh-CN" altLang="en-US" sz="2665" smtClean="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grpSp>
      <p:pic>
        <p:nvPicPr>
          <p:cNvPr id="27" name="Picture 10" descr="D:\PatrickWork\课件\icon\20081022163935613.png"/>
          <p:cNvPicPr>
            <a:picLocks noChangeAspect="1" noChangeArrowheads="1"/>
          </p:cNvPicPr>
          <p:nvPr/>
        </p:nvPicPr>
        <p:blipFill>
          <a:blip r:embed="rId3" cstate="print"/>
          <a:srcRect/>
          <a:stretch>
            <a:fillRect/>
          </a:stretch>
        </p:blipFill>
        <p:spPr bwMode="auto">
          <a:xfrm>
            <a:off x="1400238" y="4058701"/>
            <a:ext cx="961312" cy="961312"/>
          </a:xfrm>
          <a:prstGeom prst="rect">
            <a:avLst/>
          </a:prstGeom>
          <a:noFill/>
        </p:spPr>
      </p:pic>
      <p:pic>
        <p:nvPicPr>
          <p:cNvPr id="28" name="Picture 10" descr="D:\PatrickWork\课件\icon\20081022163935613.png"/>
          <p:cNvPicPr>
            <a:picLocks noChangeAspect="1" noChangeArrowheads="1"/>
          </p:cNvPicPr>
          <p:nvPr/>
        </p:nvPicPr>
        <p:blipFill>
          <a:blip r:embed="rId3" cstate="print"/>
          <a:srcRect/>
          <a:stretch>
            <a:fillRect/>
          </a:stretch>
        </p:blipFill>
        <p:spPr bwMode="auto">
          <a:xfrm>
            <a:off x="2810311" y="4058701"/>
            <a:ext cx="961312" cy="961312"/>
          </a:xfrm>
          <a:prstGeom prst="rect">
            <a:avLst/>
          </a:prstGeom>
          <a:noFill/>
        </p:spPr>
      </p:pic>
      <p:pic>
        <p:nvPicPr>
          <p:cNvPr id="29" name="Picture 10" descr="D:\PatrickWork\课件\icon\20081022163935613.png"/>
          <p:cNvPicPr>
            <a:picLocks noChangeAspect="1" noChangeArrowheads="1"/>
          </p:cNvPicPr>
          <p:nvPr/>
        </p:nvPicPr>
        <p:blipFill>
          <a:blip r:embed="rId3" cstate="print"/>
          <a:srcRect/>
          <a:stretch>
            <a:fillRect/>
          </a:stretch>
        </p:blipFill>
        <p:spPr bwMode="auto">
          <a:xfrm>
            <a:off x="4324573" y="4058701"/>
            <a:ext cx="961312" cy="961312"/>
          </a:xfrm>
          <a:prstGeom prst="rect">
            <a:avLst/>
          </a:prstGeom>
          <a:noFill/>
        </p:spPr>
      </p:pic>
      <p:pic>
        <p:nvPicPr>
          <p:cNvPr id="38" name="Picture 10" descr="D:\PatrickWork\课件\icon\20081022163935613.png"/>
          <p:cNvPicPr>
            <a:picLocks noChangeAspect="1" noChangeArrowheads="1"/>
          </p:cNvPicPr>
          <p:nvPr/>
        </p:nvPicPr>
        <p:blipFill>
          <a:blip r:embed="rId3" cstate="print"/>
          <a:srcRect/>
          <a:stretch>
            <a:fillRect/>
          </a:stretch>
        </p:blipFill>
        <p:spPr bwMode="auto">
          <a:xfrm>
            <a:off x="5911017" y="4058701"/>
            <a:ext cx="961312" cy="961312"/>
          </a:xfrm>
          <a:prstGeom prst="rect">
            <a:avLst/>
          </a:prstGeom>
          <a:noFill/>
        </p:spPr>
      </p:pic>
      <p:pic>
        <p:nvPicPr>
          <p:cNvPr id="57" name="Picture 3" descr="D:\PatrickWork\icon\2508shuijing\2508个水晶图\[208]系统图标\112.png"/>
          <p:cNvPicPr>
            <a:picLocks noChangeAspect="1" noChangeArrowheads="1"/>
          </p:cNvPicPr>
          <p:nvPr/>
        </p:nvPicPr>
        <p:blipFill>
          <a:blip r:embed="rId4" cstate="print"/>
          <a:srcRect/>
          <a:stretch>
            <a:fillRect/>
          </a:stretch>
        </p:blipFill>
        <p:spPr bwMode="auto">
          <a:xfrm>
            <a:off x="2361550" y="2228894"/>
            <a:ext cx="609600" cy="609600"/>
          </a:xfrm>
          <a:prstGeom prst="rect">
            <a:avLst/>
          </a:prstGeom>
          <a:noFill/>
        </p:spPr>
      </p:pic>
      <p:cxnSp>
        <p:nvCxnSpPr>
          <p:cNvPr id="58" name="直接箭头连接符 57"/>
          <p:cNvCxnSpPr>
            <a:stCxn id="27" idx="0"/>
          </p:cNvCxnSpPr>
          <p:nvPr/>
        </p:nvCxnSpPr>
        <p:spPr>
          <a:xfrm flipV="1">
            <a:off x="1880894" y="2838495"/>
            <a:ext cx="602246" cy="122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8" idx="0"/>
            <a:endCxn id="57" idx="2"/>
          </p:cNvCxnSpPr>
          <p:nvPr/>
        </p:nvCxnSpPr>
        <p:spPr>
          <a:xfrm flipH="1" flipV="1">
            <a:off x="2666350" y="2838494"/>
            <a:ext cx="624617" cy="1220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9" idx="0"/>
            <a:endCxn id="57" idx="2"/>
          </p:cNvCxnSpPr>
          <p:nvPr/>
        </p:nvCxnSpPr>
        <p:spPr>
          <a:xfrm flipH="1" flipV="1">
            <a:off x="2666350" y="2838494"/>
            <a:ext cx="2138879" cy="1220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8" idx="0"/>
          </p:cNvCxnSpPr>
          <p:nvPr/>
        </p:nvCxnSpPr>
        <p:spPr>
          <a:xfrm flipH="1" flipV="1">
            <a:off x="2810311" y="2786059"/>
            <a:ext cx="3581362" cy="1272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2" name="Rectangle 58370" descr="Checkmark check mark green 2"/>
          <p:cNvPicPr>
            <a:picLocks noChangeAspect="1" noChangeArrowheads="1"/>
          </p:cNvPicPr>
          <p:nvPr/>
        </p:nvPicPr>
        <p:blipFill>
          <a:blip r:embed="rId5" cstate="print"/>
          <a:srcRect/>
          <a:stretch>
            <a:fillRect/>
          </a:stretch>
        </p:blipFill>
        <p:spPr bwMode="auto">
          <a:xfrm>
            <a:off x="4365331" y="3201034"/>
            <a:ext cx="442119" cy="433388"/>
          </a:xfrm>
          <a:prstGeom prst="rect">
            <a:avLst/>
          </a:prstGeom>
          <a:noFill/>
          <a:ln w="9525">
            <a:noFill/>
            <a:miter lim="800000"/>
            <a:headEnd/>
            <a:tailEnd/>
          </a:ln>
        </p:spPr>
      </p:pic>
      <p:pic>
        <p:nvPicPr>
          <p:cNvPr id="63" name="Picture 7" descr="D:\PatrickWork\icon\crystal-project-png-crystalxp.net-en-4538\256x256\actions\cnrdelete-all1.png"/>
          <p:cNvPicPr>
            <a:picLocks noChangeAspect="1" noChangeArrowheads="1"/>
          </p:cNvPicPr>
          <p:nvPr/>
        </p:nvPicPr>
        <p:blipFill>
          <a:blip r:embed="rId6" cstate="print"/>
          <a:srcRect/>
          <a:stretch>
            <a:fillRect/>
          </a:stretch>
        </p:blipFill>
        <p:spPr bwMode="auto">
          <a:xfrm>
            <a:off x="1978413" y="3311516"/>
            <a:ext cx="383137" cy="383137"/>
          </a:xfrm>
          <a:prstGeom prst="rect">
            <a:avLst/>
          </a:prstGeom>
          <a:noFill/>
        </p:spPr>
      </p:pic>
      <p:pic>
        <p:nvPicPr>
          <p:cNvPr id="64" name="Picture 7" descr="D:\PatrickWork\icon\crystal-project-png-crystalxp.net-en-4538\256x256\actions\cnrdelete-all1.png"/>
          <p:cNvPicPr>
            <a:picLocks noChangeAspect="1" noChangeArrowheads="1"/>
          </p:cNvPicPr>
          <p:nvPr/>
        </p:nvPicPr>
        <p:blipFill>
          <a:blip r:embed="rId6" cstate="print"/>
          <a:srcRect/>
          <a:stretch>
            <a:fillRect/>
          </a:stretch>
        </p:blipFill>
        <p:spPr bwMode="auto">
          <a:xfrm>
            <a:off x="2762871" y="3271513"/>
            <a:ext cx="383137" cy="383137"/>
          </a:xfrm>
          <a:prstGeom prst="rect">
            <a:avLst/>
          </a:prstGeom>
          <a:noFill/>
        </p:spPr>
      </p:pic>
      <p:pic>
        <p:nvPicPr>
          <p:cNvPr id="65" name="Picture 7" descr="D:\PatrickWork\icon\crystal-project-png-crystalxp.net-en-4538\256x256\actions\cnrdelete-all1.png"/>
          <p:cNvPicPr>
            <a:picLocks noChangeAspect="1" noChangeArrowheads="1"/>
          </p:cNvPicPr>
          <p:nvPr/>
        </p:nvPicPr>
        <p:blipFill>
          <a:blip r:embed="rId6" cstate="print"/>
          <a:srcRect/>
          <a:stretch>
            <a:fillRect/>
          </a:stretch>
        </p:blipFill>
        <p:spPr bwMode="auto">
          <a:xfrm>
            <a:off x="3470275" y="3300461"/>
            <a:ext cx="383137" cy="383137"/>
          </a:xfrm>
          <a:prstGeom prst="rect">
            <a:avLst/>
          </a:prstGeom>
          <a:noFill/>
        </p:spPr>
      </p:pic>
      <p:sp>
        <p:nvSpPr>
          <p:cNvPr id="66" name="TextBox 24"/>
          <p:cNvSpPr txBox="1"/>
          <p:nvPr/>
        </p:nvSpPr>
        <p:spPr>
          <a:xfrm>
            <a:off x="1483990" y="5020013"/>
            <a:ext cx="676275" cy="368300"/>
          </a:xfrm>
          <a:prstGeom prst="rect">
            <a:avLst/>
          </a:prstGeom>
          <a:noFill/>
        </p:spPr>
        <p:txBody>
          <a:bodyPr wrap="none" rtlCol="0">
            <a:spAutoFit/>
          </a:bodyPr>
          <a:lstStyle/>
          <a:p>
            <a:r>
              <a:rPr lang="en-US" altLang="zh-CN" smtClean="0">
                <a:latin typeface="微软雅黑" panose="020B0503020204020204" pitchFamily="34" charset="-122"/>
                <a:ea typeface="微软雅黑" panose="020B0503020204020204" pitchFamily="34" charset="-122"/>
              </a:rPr>
              <a:t>King</a:t>
            </a:r>
            <a:endParaRPr lang="zh-CN" altLang="en-US">
              <a:latin typeface="微软雅黑" panose="020B0503020204020204" pitchFamily="34" charset="-122"/>
              <a:ea typeface="微软雅黑" panose="020B0503020204020204" pitchFamily="34" charset="-122"/>
            </a:endParaRPr>
          </a:p>
        </p:txBody>
      </p:sp>
      <p:sp>
        <p:nvSpPr>
          <p:cNvPr id="67" name="TextBox 39"/>
          <p:cNvSpPr txBox="1"/>
          <p:nvPr/>
        </p:nvSpPr>
        <p:spPr>
          <a:xfrm>
            <a:off x="2922538" y="5020013"/>
            <a:ext cx="845820" cy="368300"/>
          </a:xfrm>
          <a:prstGeom prst="rect">
            <a:avLst/>
          </a:prstGeom>
          <a:noFill/>
        </p:spPr>
        <p:txBody>
          <a:bodyPr wrap="none" rtlCol="0">
            <a:spAutoFit/>
          </a:bodyPr>
          <a:lstStyle/>
          <a:p>
            <a:r>
              <a:rPr lang="en-US" smtClean="0">
                <a:latin typeface="微软雅黑" panose="020B0503020204020204" pitchFamily="34" charset="-122"/>
                <a:ea typeface="微软雅黑" panose="020B0503020204020204" pitchFamily="34" charset="-122"/>
              </a:rPr>
              <a:t>James</a:t>
            </a:r>
            <a:endParaRPr lang="en-US">
              <a:latin typeface="微软雅黑" panose="020B0503020204020204" pitchFamily="34" charset="-122"/>
              <a:ea typeface="微软雅黑" panose="020B0503020204020204" pitchFamily="34" charset="-122"/>
            </a:endParaRPr>
          </a:p>
        </p:txBody>
      </p:sp>
      <p:sp>
        <p:nvSpPr>
          <p:cNvPr id="68" name="TextBox 40"/>
          <p:cNvSpPr txBox="1"/>
          <p:nvPr/>
        </p:nvSpPr>
        <p:spPr>
          <a:xfrm>
            <a:off x="4437797" y="4998243"/>
            <a:ext cx="742315" cy="368300"/>
          </a:xfrm>
          <a:prstGeom prst="rect">
            <a:avLst/>
          </a:prstGeom>
          <a:noFill/>
        </p:spPr>
        <p:txBody>
          <a:bodyPr wrap="none" rtlCol="0">
            <a:spAutoFit/>
          </a:bodyPr>
          <a:lstStyle/>
          <a:p>
            <a:r>
              <a:rPr lang="en-US" altLang="zh-CN">
                <a:latin typeface="微软雅黑" panose="020B0503020204020204" pitchFamily="34" charset="-122"/>
                <a:ea typeface="微软雅黑" panose="020B0503020204020204" pitchFamily="34" charset="-122"/>
              </a:rPr>
              <a:t>Peter</a:t>
            </a:r>
            <a:endParaRPr lang="en-US" altLang="zh-CN">
              <a:latin typeface="微软雅黑" panose="020B0503020204020204" pitchFamily="34" charset="-122"/>
              <a:ea typeface="微软雅黑" panose="020B0503020204020204" pitchFamily="34" charset="-122"/>
            </a:endParaRPr>
          </a:p>
        </p:txBody>
      </p:sp>
      <p:sp>
        <p:nvSpPr>
          <p:cNvPr id="69" name="TextBox 43"/>
          <p:cNvSpPr txBox="1"/>
          <p:nvPr/>
        </p:nvSpPr>
        <p:spPr>
          <a:xfrm>
            <a:off x="6022020" y="4998243"/>
            <a:ext cx="753745" cy="368300"/>
          </a:xfrm>
          <a:prstGeom prst="rect">
            <a:avLst/>
          </a:prstGeom>
          <a:noFill/>
        </p:spPr>
        <p:txBody>
          <a:bodyPr wrap="none" rtlCol="0">
            <a:spAutoFit/>
          </a:bodyPr>
          <a:lstStyle/>
          <a:p>
            <a:r>
              <a:rPr lang="en-US" altLang="zh-CN">
                <a:latin typeface="微软雅黑" panose="020B0503020204020204" pitchFamily="34" charset="-122"/>
                <a:ea typeface="微软雅黑" panose="020B0503020204020204" pitchFamily="34" charset="-122"/>
              </a:rPr>
              <a:t>Lison</a:t>
            </a:r>
            <a:endParaRPr lang="en-US" altLang="zh-CN">
              <a:latin typeface="微软雅黑" panose="020B0503020204020204" pitchFamily="34" charset="-122"/>
              <a:ea typeface="微软雅黑" panose="020B0503020204020204" pitchFamily="34" charset="-122"/>
            </a:endParaRPr>
          </a:p>
        </p:txBody>
      </p:sp>
      <p:sp>
        <p:nvSpPr>
          <p:cNvPr id="70" name="TextBox 44"/>
          <p:cNvSpPr txBox="1"/>
          <p:nvPr/>
        </p:nvSpPr>
        <p:spPr>
          <a:xfrm>
            <a:off x="2854197" y="2364417"/>
            <a:ext cx="41549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锁</a:t>
            </a:r>
            <a:endParaRPr lang="zh-CN" altLang="en-US">
              <a:latin typeface="微软雅黑" panose="020B0503020204020204" pitchFamily="34" charset="-122"/>
              <a:ea typeface="微软雅黑" panose="020B0503020204020204" pitchFamily="34" charset="-122"/>
            </a:endParaRPr>
          </a:p>
        </p:txBody>
      </p:sp>
      <p:sp>
        <p:nvSpPr>
          <p:cNvPr id="71" name="TextBox 45"/>
          <p:cNvSpPr txBox="1"/>
          <p:nvPr/>
        </p:nvSpPr>
        <p:spPr>
          <a:xfrm>
            <a:off x="5442781" y="1673525"/>
            <a:ext cx="679450" cy="368300"/>
          </a:xfrm>
          <a:prstGeom prst="rect">
            <a:avLst/>
          </a:prstGeom>
          <a:noFill/>
        </p:spPr>
        <p:txBody>
          <a:bodyPr wrap="none" rtlCol="0">
            <a:spAutoFit/>
          </a:bodyPr>
          <a:lstStyle/>
          <a:p>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号</a:t>
            </a:r>
            <a:endParaRPr lang="zh-CN" altLang="en-US">
              <a:latin typeface="微软雅黑" panose="020B0503020204020204" pitchFamily="34" charset="-122"/>
              <a:ea typeface="微软雅黑" panose="020B0503020204020204" pitchFamily="34" charset="-122"/>
            </a:endParaRPr>
          </a:p>
        </p:txBody>
      </p:sp>
      <p:sp>
        <p:nvSpPr>
          <p:cNvPr id="72" name="Freeform 8"/>
          <p:cNvSpPr/>
          <p:nvPr/>
        </p:nvSpPr>
        <p:spPr bwMode="gray">
          <a:xfrm rot="17832094">
            <a:off x="5189069" y="2200939"/>
            <a:ext cx="1480901" cy="1796928"/>
          </a:xfrm>
          <a:custGeom>
            <a:avLst/>
            <a:gdLst/>
            <a:ahLst/>
            <a:cxnLst>
              <a:cxn ang="0">
                <a:pos x="782" y="0"/>
              </a:cxn>
              <a:cxn ang="0">
                <a:pos x="625" y="115"/>
              </a:cxn>
              <a:cxn ang="0">
                <a:pos x="692" y="138"/>
              </a:cxn>
              <a:cxn ang="0">
                <a:pos x="509" y="426"/>
              </a:cxn>
              <a:cxn ang="0">
                <a:pos x="0" y="689"/>
              </a:cxn>
              <a:cxn ang="0">
                <a:pos x="529" y="484"/>
              </a:cxn>
              <a:cxn ang="0">
                <a:pos x="790" y="173"/>
              </a:cxn>
              <a:cxn ang="0">
                <a:pos x="867" y="203"/>
              </a:cxn>
              <a:cxn ang="0">
                <a:pos x="782" y="0"/>
              </a:cxn>
            </a:cxnLst>
            <a:rect l="0" t="0" r="r" b="b"/>
            <a:pathLst>
              <a:path w="867" h="689">
                <a:moveTo>
                  <a:pt x="782" y="0"/>
                </a:moveTo>
                <a:lnTo>
                  <a:pt x="625" y="115"/>
                </a:lnTo>
                <a:lnTo>
                  <a:pt x="692" y="138"/>
                </a:lnTo>
                <a:cubicBezTo>
                  <a:pt x="657" y="248"/>
                  <a:pt x="579" y="368"/>
                  <a:pt x="509" y="426"/>
                </a:cubicBezTo>
                <a:cubicBezTo>
                  <a:pt x="438" y="486"/>
                  <a:pt x="241" y="606"/>
                  <a:pt x="0" y="689"/>
                </a:cubicBezTo>
                <a:cubicBezTo>
                  <a:pt x="201" y="632"/>
                  <a:pt x="395" y="577"/>
                  <a:pt x="529" y="484"/>
                </a:cubicBezTo>
                <a:cubicBezTo>
                  <a:pt x="662" y="390"/>
                  <a:pt x="735" y="290"/>
                  <a:pt x="790" y="173"/>
                </a:cubicBezTo>
                <a:lnTo>
                  <a:pt x="867" y="203"/>
                </a:lnTo>
                <a:cubicBezTo>
                  <a:pt x="811" y="82"/>
                  <a:pt x="782" y="0"/>
                  <a:pt x="782" y="0"/>
                </a:cubicBezTo>
                <a:close/>
              </a:path>
            </a:pathLst>
          </a:custGeom>
          <a:gradFill rotWithShape="1">
            <a:gsLst>
              <a:gs pos="0">
                <a:srgbClr val="DBB203"/>
              </a:gs>
              <a:gs pos="100000">
                <a:srgbClr val="DBB203">
                  <a:gamma/>
                  <a:tint val="41176"/>
                  <a:invGamma/>
                </a:srgbClr>
              </a:gs>
            </a:gsLst>
            <a:lin ang="5400000" scaled="1"/>
          </a:gradFill>
          <a:ln w="9525">
            <a:noFill/>
            <a:round/>
          </a:ln>
          <a:effectLst>
            <a:outerShdw dist="28398" dir="3806097" algn="ctr" rotWithShape="0">
              <a:srgbClr val="000000">
                <a:alpha val="50000"/>
              </a:srgbClr>
            </a:outerShdw>
          </a:effectLst>
        </p:spPr>
        <p:txBody>
          <a:bodyPr/>
          <a:p>
            <a:endParaRPr lang="zh-CN" altLang="en-US" sz="2000"/>
          </a:p>
        </p:txBody>
      </p:sp>
      <p:pic>
        <p:nvPicPr>
          <p:cNvPr id="2" name="图片 1"/>
          <p:cNvPicPr>
            <a:picLocks noChangeAspect="1"/>
          </p:cNvPicPr>
          <p:nvPr/>
        </p:nvPicPr>
        <p:blipFill>
          <a:blip r:embed="rId7"/>
          <a:stretch>
            <a:fillRect/>
          </a:stretch>
        </p:blipFill>
        <p:spPr>
          <a:xfrm>
            <a:off x="4324350" y="301625"/>
            <a:ext cx="1207135" cy="2274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smtClean="0">
                <a:solidFill>
                  <a:srgbClr val="1D69A3"/>
                </a:solidFill>
                <a:latin typeface="微软雅黑" panose="020B0503020204020204" pitchFamily="34" charset="-122"/>
                <a:ea typeface="微软雅黑" panose="020B0503020204020204" pitchFamily="34" charset="-122"/>
              </a:rPr>
              <a:t>JDK</a:t>
            </a:r>
            <a:r>
              <a:rPr lang="zh-CN" altLang="en-US" sz="2665" smtClean="0">
                <a:solidFill>
                  <a:srgbClr val="1D69A3"/>
                </a:solidFill>
                <a:latin typeface="微软雅黑" panose="020B0503020204020204" pitchFamily="34" charset="-122"/>
                <a:ea typeface="微软雅黑" panose="020B0503020204020204" pitchFamily="34" charset="-122"/>
              </a:rPr>
              <a:t>锁的那些事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800">
                <a:solidFill>
                  <a:srgbClr val="FFFFFF"/>
                </a:solidFill>
                <a:latin typeface="Calibri" panose="020F0502020204030204"/>
                <a:ea typeface="宋体" panose="02010600030101010101" pitchFamily="2" charset="-122"/>
              </a:endParaRPr>
            </a:p>
          </p:txBody>
        </p:sp>
      </p:grpSp>
      <p:pic>
        <p:nvPicPr>
          <p:cNvPr id="10" name="Picture 10" descr="D:\PatrickWork\课件\icon\20081022163935613.png"/>
          <p:cNvPicPr>
            <a:picLocks noChangeAspect="1" noChangeArrowheads="1"/>
          </p:cNvPicPr>
          <p:nvPr/>
        </p:nvPicPr>
        <p:blipFill>
          <a:blip r:embed="rId3" cstate="print"/>
          <a:srcRect/>
          <a:stretch>
            <a:fillRect/>
          </a:stretch>
        </p:blipFill>
        <p:spPr bwMode="auto">
          <a:xfrm>
            <a:off x="1400238" y="4058701"/>
            <a:ext cx="961312" cy="961312"/>
          </a:xfrm>
          <a:prstGeom prst="rect">
            <a:avLst/>
          </a:prstGeom>
          <a:noFill/>
        </p:spPr>
      </p:pic>
      <p:pic>
        <p:nvPicPr>
          <p:cNvPr id="11" name="Picture 10" descr="D:\PatrickWork\课件\icon\20081022163935613.png"/>
          <p:cNvPicPr>
            <a:picLocks noChangeAspect="1" noChangeArrowheads="1"/>
          </p:cNvPicPr>
          <p:nvPr/>
        </p:nvPicPr>
        <p:blipFill>
          <a:blip r:embed="rId3" cstate="print"/>
          <a:srcRect/>
          <a:stretch>
            <a:fillRect/>
          </a:stretch>
        </p:blipFill>
        <p:spPr bwMode="auto">
          <a:xfrm>
            <a:off x="2810311" y="4058701"/>
            <a:ext cx="961312" cy="961312"/>
          </a:xfrm>
          <a:prstGeom prst="rect">
            <a:avLst/>
          </a:prstGeom>
          <a:noFill/>
        </p:spPr>
      </p:pic>
      <p:pic>
        <p:nvPicPr>
          <p:cNvPr id="12" name="Picture 10" descr="D:\PatrickWork\课件\icon\20081022163935613.png"/>
          <p:cNvPicPr>
            <a:picLocks noChangeAspect="1" noChangeArrowheads="1"/>
          </p:cNvPicPr>
          <p:nvPr/>
        </p:nvPicPr>
        <p:blipFill>
          <a:blip r:embed="rId3" cstate="print"/>
          <a:srcRect/>
          <a:stretch>
            <a:fillRect/>
          </a:stretch>
        </p:blipFill>
        <p:spPr bwMode="auto">
          <a:xfrm>
            <a:off x="4324573" y="4058701"/>
            <a:ext cx="961312" cy="961312"/>
          </a:xfrm>
          <a:prstGeom prst="rect">
            <a:avLst/>
          </a:prstGeom>
          <a:noFill/>
        </p:spPr>
      </p:pic>
      <p:pic>
        <p:nvPicPr>
          <p:cNvPr id="13" name="Picture 10" descr="D:\PatrickWork\课件\icon\20081022163935613.png"/>
          <p:cNvPicPr>
            <a:picLocks noChangeAspect="1" noChangeArrowheads="1"/>
          </p:cNvPicPr>
          <p:nvPr/>
        </p:nvPicPr>
        <p:blipFill>
          <a:blip r:embed="rId3" cstate="print"/>
          <a:srcRect/>
          <a:stretch>
            <a:fillRect/>
          </a:stretch>
        </p:blipFill>
        <p:spPr bwMode="auto">
          <a:xfrm>
            <a:off x="5911017" y="4058701"/>
            <a:ext cx="961312" cy="961312"/>
          </a:xfrm>
          <a:prstGeom prst="rect">
            <a:avLst/>
          </a:prstGeom>
          <a:noFill/>
        </p:spPr>
      </p:pic>
      <p:cxnSp>
        <p:nvCxnSpPr>
          <p:cNvPr id="5" name="直接箭头连接符 4"/>
          <p:cNvCxnSpPr>
            <a:stCxn id="10" idx="0"/>
          </p:cNvCxnSpPr>
          <p:nvPr/>
        </p:nvCxnSpPr>
        <p:spPr>
          <a:xfrm flipV="1">
            <a:off x="1880894" y="2838495"/>
            <a:ext cx="602246" cy="122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11" idx="0"/>
            <a:endCxn id="16" idx="2"/>
          </p:cNvCxnSpPr>
          <p:nvPr/>
        </p:nvCxnSpPr>
        <p:spPr>
          <a:xfrm flipH="1" flipV="1">
            <a:off x="2666350" y="2838494"/>
            <a:ext cx="624617" cy="1220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2" idx="0"/>
            <a:endCxn id="16" idx="2"/>
          </p:cNvCxnSpPr>
          <p:nvPr/>
        </p:nvCxnSpPr>
        <p:spPr>
          <a:xfrm flipH="1" flipV="1">
            <a:off x="2666350" y="2838494"/>
            <a:ext cx="2138879" cy="1220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p:cNvCxnSpPr>
          <p:nvPr/>
        </p:nvCxnSpPr>
        <p:spPr>
          <a:xfrm flipH="1" flipV="1">
            <a:off x="2810311" y="2786059"/>
            <a:ext cx="3581362" cy="1272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83990" y="5020013"/>
            <a:ext cx="774065" cy="368300"/>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用户</a:t>
            </a:r>
            <a:r>
              <a:rPr lang="en-US" altLang="zh-CN" smtClean="0">
                <a:latin typeface="微软雅黑" panose="020B0503020204020204" pitchFamily="34" charset="-122"/>
                <a:ea typeface="微软雅黑" panose="020B0503020204020204" pitchFamily="34" charset="-122"/>
              </a:rPr>
              <a:t>1</a:t>
            </a:r>
            <a:endParaRPr lang="en-US" altLang="zh-CN" smtClean="0">
              <a:latin typeface="微软雅黑" panose="020B0503020204020204" pitchFamily="34" charset="-122"/>
              <a:ea typeface="微软雅黑" panose="020B0503020204020204" pitchFamily="34" charset="-122"/>
            </a:endParaRPr>
          </a:p>
        </p:txBody>
      </p:sp>
      <p:sp>
        <p:nvSpPr>
          <p:cNvPr id="40" name="TextBox 39"/>
          <p:cNvSpPr txBox="1"/>
          <p:nvPr/>
        </p:nvSpPr>
        <p:spPr>
          <a:xfrm>
            <a:off x="2922538" y="5020013"/>
            <a:ext cx="774065" cy="368300"/>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用户</a:t>
            </a:r>
            <a:r>
              <a:rPr lang="en-US" altLang="zh-CN" smtClean="0">
                <a:latin typeface="微软雅黑" panose="020B0503020204020204" pitchFamily="34" charset="-122"/>
                <a:ea typeface="微软雅黑" panose="020B0503020204020204" pitchFamily="34" charset="-122"/>
              </a:rPr>
              <a:t>2</a:t>
            </a:r>
            <a:endParaRPr lang="en-US" altLang="zh-CN" smtClean="0">
              <a:latin typeface="微软雅黑" panose="020B0503020204020204" pitchFamily="34" charset="-122"/>
              <a:ea typeface="微软雅黑" panose="020B0503020204020204" pitchFamily="34" charset="-122"/>
            </a:endParaRPr>
          </a:p>
        </p:txBody>
      </p:sp>
      <p:sp>
        <p:nvSpPr>
          <p:cNvPr id="41" name="TextBox 40"/>
          <p:cNvSpPr txBox="1"/>
          <p:nvPr/>
        </p:nvSpPr>
        <p:spPr>
          <a:xfrm>
            <a:off x="4437797" y="4998243"/>
            <a:ext cx="77406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用户</a:t>
            </a:r>
            <a:r>
              <a:rPr lang="en-US" altLang="zh-CN">
                <a:latin typeface="微软雅黑" panose="020B0503020204020204" pitchFamily="34" charset="-122"/>
                <a:ea typeface="微软雅黑" panose="020B0503020204020204" pitchFamily="34" charset="-122"/>
              </a:rPr>
              <a:t>3</a:t>
            </a:r>
            <a:endParaRPr lang="en-US" altLang="zh-CN">
              <a:latin typeface="微软雅黑" panose="020B0503020204020204" pitchFamily="34" charset="-122"/>
              <a:ea typeface="微软雅黑" panose="020B0503020204020204" pitchFamily="34" charset="-122"/>
            </a:endParaRPr>
          </a:p>
        </p:txBody>
      </p:sp>
      <p:sp>
        <p:nvSpPr>
          <p:cNvPr id="44" name="TextBox 43"/>
          <p:cNvSpPr txBox="1"/>
          <p:nvPr/>
        </p:nvSpPr>
        <p:spPr>
          <a:xfrm>
            <a:off x="6022020" y="4998243"/>
            <a:ext cx="82613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用户</a:t>
            </a:r>
            <a:r>
              <a:rPr lang="en-US" altLang="zh-CN">
                <a:latin typeface="微软雅黑" panose="020B0503020204020204" pitchFamily="34" charset="-122"/>
                <a:ea typeface="微软雅黑" panose="020B0503020204020204" pitchFamily="34" charset="-122"/>
              </a:rPr>
              <a:t>N</a:t>
            </a:r>
            <a:endParaRPr lang="en-US" altLang="zh-CN">
              <a:latin typeface="微软雅黑" panose="020B0503020204020204" pitchFamily="34" charset="-122"/>
              <a:ea typeface="微软雅黑" panose="020B0503020204020204" pitchFamily="34" charset="-122"/>
            </a:endParaRPr>
          </a:p>
        </p:txBody>
      </p:sp>
      <p:pic>
        <p:nvPicPr>
          <p:cNvPr id="53" name="Picture 4" descr="D:\PatrickWork\icon\crystal-gt-png-pack-crystalxp.net-en-104\apps\important.png"/>
          <p:cNvPicPr>
            <a:picLocks noChangeAspect="1" noChangeArrowheads="1"/>
          </p:cNvPicPr>
          <p:nvPr/>
        </p:nvPicPr>
        <p:blipFill>
          <a:blip r:embed="rId4" cstate="print"/>
          <a:srcRect/>
          <a:stretch>
            <a:fillRect/>
          </a:stretch>
        </p:blipFill>
        <p:spPr bwMode="auto">
          <a:xfrm>
            <a:off x="7828095" y="2865801"/>
            <a:ext cx="474345" cy="474345"/>
          </a:xfrm>
          <a:prstGeom prst="rect">
            <a:avLst/>
          </a:prstGeom>
          <a:noFill/>
        </p:spPr>
      </p:pic>
      <p:sp>
        <p:nvSpPr>
          <p:cNvPr id="54" name="矩形 2"/>
          <p:cNvSpPr>
            <a:spLocks noChangeArrowheads="1"/>
          </p:cNvSpPr>
          <p:nvPr/>
        </p:nvSpPr>
        <p:spPr bwMode="auto">
          <a:xfrm>
            <a:off x="7740987" y="2786368"/>
            <a:ext cx="4026621" cy="998607"/>
          </a:xfrm>
          <a:prstGeom prst="rect">
            <a:avLst/>
          </a:prstGeom>
          <a:noFill/>
          <a:ln w="9525">
            <a:solidFill>
              <a:schemeClr val="accent1">
                <a:lumMod val="40000"/>
                <a:lumOff val="60000"/>
              </a:schemeClr>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4000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14300" lvl="2">
              <a:lnSpc>
                <a:spcPct val="200000"/>
              </a:lnSpc>
              <a:spcBef>
                <a:spcPct val="0"/>
              </a:spcBef>
              <a:buClr>
                <a:srgbClr val="FFC000"/>
              </a:buClr>
              <a:buNone/>
            </a:pPr>
            <a:r>
              <a:rPr lang="en-US" altLang="zh-CN" sz="1600">
                <a:solidFill>
                  <a:srgbClr val="FF0000"/>
                </a:solidFill>
              </a:rPr>
              <a:t> </a:t>
            </a:r>
            <a:r>
              <a:rPr lang="en-US" altLang="zh-CN" sz="1600" smtClean="0">
                <a:solidFill>
                  <a:srgbClr val="FF0000"/>
                </a:solidFill>
              </a:rPr>
              <a:t>      </a:t>
            </a:r>
            <a:r>
              <a:rPr lang="en-US" altLang="zh-CN" sz="1600" smtClean="0"/>
              <a:t>JVM</a:t>
            </a:r>
            <a:r>
              <a:rPr lang="zh-CN" altLang="en-US" sz="1600" smtClean="0"/>
              <a:t>锁解决不了分布式环境多任务对共享资源竞争的协同操作问题！</a:t>
            </a:r>
            <a:endParaRPr lang="en-US" altLang="zh-CN" sz="2000"/>
          </a:p>
        </p:txBody>
      </p:sp>
      <p:graphicFrame>
        <p:nvGraphicFramePr>
          <p:cNvPr id="2" name="对象 1"/>
          <p:cNvGraphicFramePr>
            <a:graphicFrameLocks noChangeAspect="1"/>
          </p:cNvGraphicFramePr>
          <p:nvPr/>
        </p:nvGraphicFramePr>
        <p:xfrm>
          <a:off x="9027222" y="1274485"/>
          <a:ext cx="1454150" cy="755650"/>
        </p:xfrm>
        <a:graphic>
          <a:graphicData uri="http://schemas.openxmlformats.org/presentationml/2006/ole">
            <mc:AlternateContent xmlns:mc="http://schemas.openxmlformats.org/markup-compatibility/2006">
              <mc:Choice xmlns:v="urn:schemas-microsoft-com:vml" Requires="v">
                <p:oleObj spid="_x0000_s5127" name="包装程序外壳对象" showAsIcon="1" r:id="rId5" imgW="1019175" imgH="523875" progId="Package">
                  <p:embed/>
                </p:oleObj>
              </mc:Choice>
              <mc:Fallback>
                <p:oleObj name="包装程序外壳对象" showAsIcon="1" r:id="rId5" imgW="1019175" imgH="523875" progId="Package">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7222" y="1274485"/>
                        <a:ext cx="1454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9" descr="D:\PatrickWork\课件\icon\20071211131742192.png"/>
          <p:cNvPicPr>
            <a:picLocks noChangeAspect="1" noChangeArrowheads="1"/>
          </p:cNvPicPr>
          <p:nvPr/>
        </p:nvPicPr>
        <p:blipFill>
          <a:blip r:embed="rId7" cstate="print"/>
          <a:srcRect/>
          <a:stretch>
            <a:fillRect/>
          </a:stretch>
        </p:blipFill>
        <p:spPr bwMode="auto">
          <a:xfrm>
            <a:off x="2258161" y="2151355"/>
            <a:ext cx="937437" cy="937437"/>
          </a:xfrm>
          <a:prstGeom prst="rect">
            <a:avLst/>
          </a:prstGeom>
          <a:noFill/>
        </p:spPr>
      </p:pic>
      <p:sp>
        <p:nvSpPr>
          <p:cNvPr id="4" name="TextBox 45"/>
          <p:cNvSpPr txBox="1"/>
          <p:nvPr/>
        </p:nvSpPr>
        <p:spPr>
          <a:xfrm>
            <a:off x="3379031" y="2362500"/>
            <a:ext cx="225298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下订单，产生订单</a:t>
            </a:r>
            <a:r>
              <a:rPr lang="en-US" altLang="zh-CN">
                <a:latin typeface="微软雅黑" panose="020B0503020204020204" pitchFamily="34" charset="-122"/>
                <a:ea typeface="微软雅黑" panose="020B0503020204020204" pitchFamily="34" charset="-122"/>
              </a:rPr>
              <a:t>ID</a:t>
            </a:r>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3234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模拟高并发图示</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3" name="直接箭头连接符 2"/>
          <p:cNvCxnSpPr/>
          <p:nvPr/>
        </p:nvCxnSpPr>
        <p:spPr>
          <a:xfrm>
            <a:off x="3007895" y="2542672"/>
            <a:ext cx="37297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42034" y="2157298"/>
            <a:ext cx="1061509" cy="369332"/>
          </a:xfrm>
          <a:prstGeom prst="rect">
            <a:avLst/>
          </a:prstGeom>
          <a:noFill/>
        </p:spPr>
        <p:txBody>
          <a:bodyPr wrap="none" rtlCol="0">
            <a:spAutoFit/>
          </a:bodyPr>
          <a:lstStyle/>
          <a:p>
            <a:r>
              <a:rPr lang="en-US" altLang="zh-CN" smtClean="0"/>
              <a:t>Thread 1</a:t>
            </a:r>
            <a:endParaRPr lang="zh-CN" altLang="en-US"/>
          </a:p>
        </p:txBody>
      </p:sp>
      <p:cxnSp>
        <p:nvCxnSpPr>
          <p:cNvPr id="13" name="直接箭头连接符 12"/>
          <p:cNvCxnSpPr/>
          <p:nvPr/>
        </p:nvCxnSpPr>
        <p:spPr>
          <a:xfrm>
            <a:off x="3007895" y="3264567"/>
            <a:ext cx="37297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2034" y="2870807"/>
            <a:ext cx="1061509" cy="369332"/>
          </a:xfrm>
          <a:prstGeom prst="rect">
            <a:avLst/>
          </a:prstGeom>
          <a:noFill/>
        </p:spPr>
        <p:txBody>
          <a:bodyPr wrap="none" rtlCol="0">
            <a:spAutoFit/>
          </a:bodyPr>
          <a:lstStyle/>
          <a:p>
            <a:r>
              <a:rPr lang="en-US" altLang="zh-CN" smtClean="0"/>
              <a:t>Thread 2</a:t>
            </a:r>
            <a:endParaRPr lang="zh-CN" altLang="en-US"/>
          </a:p>
        </p:txBody>
      </p:sp>
      <p:cxnSp>
        <p:nvCxnSpPr>
          <p:cNvPr id="15" name="直接箭头连接符 14"/>
          <p:cNvCxnSpPr/>
          <p:nvPr/>
        </p:nvCxnSpPr>
        <p:spPr>
          <a:xfrm>
            <a:off x="3007895" y="3962398"/>
            <a:ext cx="37297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42033" y="3572649"/>
            <a:ext cx="1061509" cy="369332"/>
          </a:xfrm>
          <a:prstGeom prst="rect">
            <a:avLst/>
          </a:prstGeom>
          <a:noFill/>
        </p:spPr>
        <p:txBody>
          <a:bodyPr wrap="none" rtlCol="0">
            <a:spAutoFit/>
          </a:bodyPr>
          <a:lstStyle/>
          <a:p>
            <a:r>
              <a:rPr lang="en-US" altLang="zh-CN" smtClean="0"/>
              <a:t>Thread 3</a:t>
            </a:r>
            <a:endParaRPr lang="zh-CN" altLang="en-US"/>
          </a:p>
        </p:txBody>
      </p:sp>
      <p:cxnSp>
        <p:nvCxnSpPr>
          <p:cNvPr id="17" name="直接箭头连接符 16"/>
          <p:cNvCxnSpPr/>
          <p:nvPr/>
        </p:nvCxnSpPr>
        <p:spPr>
          <a:xfrm>
            <a:off x="3007895" y="4604082"/>
            <a:ext cx="3729789" cy="160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42034" y="4234750"/>
            <a:ext cx="1061509" cy="369332"/>
          </a:xfrm>
          <a:prstGeom prst="rect">
            <a:avLst/>
          </a:prstGeom>
          <a:noFill/>
        </p:spPr>
        <p:txBody>
          <a:bodyPr wrap="none" rtlCol="0">
            <a:spAutoFit/>
          </a:bodyPr>
          <a:lstStyle/>
          <a:p>
            <a:r>
              <a:rPr lang="en-US" altLang="zh-CN" smtClean="0"/>
              <a:t>Thread 4</a:t>
            </a:r>
            <a:endParaRPr lang="zh-CN" altLang="en-US"/>
          </a:p>
        </p:txBody>
      </p:sp>
      <p:cxnSp>
        <p:nvCxnSpPr>
          <p:cNvPr id="20" name="直接箭头连接符 19"/>
          <p:cNvCxnSpPr/>
          <p:nvPr/>
        </p:nvCxnSpPr>
        <p:spPr>
          <a:xfrm>
            <a:off x="3007895" y="5350040"/>
            <a:ext cx="3729788" cy="160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2032" y="4972321"/>
            <a:ext cx="1061509" cy="369332"/>
          </a:xfrm>
          <a:prstGeom prst="rect">
            <a:avLst/>
          </a:prstGeom>
          <a:noFill/>
        </p:spPr>
        <p:txBody>
          <a:bodyPr wrap="none" rtlCol="0">
            <a:spAutoFit/>
          </a:bodyPr>
          <a:lstStyle/>
          <a:p>
            <a:r>
              <a:rPr lang="en-US" altLang="zh-CN" smtClean="0"/>
              <a:t>Thread 5</a:t>
            </a:r>
            <a:endParaRPr lang="zh-CN" altLang="en-US"/>
          </a:p>
        </p:txBody>
      </p:sp>
      <p:sp>
        <p:nvSpPr>
          <p:cNvPr id="6" name="TextBox 5"/>
          <p:cNvSpPr txBox="1"/>
          <p:nvPr/>
        </p:nvSpPr>
        <p:spPr>
          <a:xfrm>
            <a:off x="1541425" y="1202246"/>
            <a:ext cx="3331361" cy="369332"/>
          </a:xfrm>
          <a:prstGeom prst="rect">
            <a:avLst/>
          </a:prstGeom>
          <a:noFill/>
        </p:spPr>
        <p:txBody>
          <a:bodyPr wrap="none" rtlCol="0">
            <a:spAutoFit/>
          </a:bodyPr>
          <a:lstStyle/>
          <a:p>
            <a:r>
              <a:rPr lang="en-US" altLang="zh-CN" b="1" smtClean="0"/>
              <a:t>cdl = new countDownLatch(5</a:t>
            </a:r>
            <a:r>
              <a:rPr lang="en-US" altLang="zh-CN" smtClean="0"/>
              <a:t>)</a:t>
            </a:r>
            <a:endParaRPr lang="zh-CN" altLang="en-US"/>
          </a:p>
        </p:txBody>
      </p:sp>
      <p:sp>
        <p:nvSpPr>
          <p:cNvPr id="34" name="TextBox 33"/>
          <p:cNvSpPr txBox="1"/>
          <p:nvPr/>
        </p:nvSpPr>
        <p:spPr>
          <a:xfrm>
            <a:off x="1154605" y="2325738"/>
            <a:ext cx="1762021" cy="646331"/>
          </a:xfrm>
          <a:prstGeom prst="rect">
            <a:avLst/>
          </a:prstGeom>
          <a:noFill/>
        </p:spPr>
        <p:txBody>
          <a:bodyPr wrap="none" rtlCol="0">
            <a:spAutoFit/>
          </a:bodyPr>
          <a:lstStyle/>
          <a:p>
            <a:r>
              <a:rPr lang="en-US" altLang="zh-CN" b="1" smtClean="0"/>
              <a:t>cdl.countDown</a:t>
            </a:r>
            <a:endParaRPr lang="en-US" altLang="zh-CN" b="1" smtClean="0"/>
          </a:p>
          <a:p>
            <a:r>
              <a:rPr lang="en-US" altLang="zh-CN" b="1"/>
              <a:t> </a:t>
            </a:r>
            <a:r>
              <a:rPr lang="en-US" altLang="zh-CN" b="1" smtClean="0"/>
              <a:t>          </a:t>
            </a:r>
            <a:r>
              <a:rPr lang="zh-CN" altLang="en-US" b="1" smtClean="0"/>
              <a:t>④</a:t>
            </a:r>
            <a:endParaRPr lang="zh-CN" altLang="en-US"/>
          </a:p>
        </p:txBody>
      </p:sp>
      <p:sp>
        <p:nvSpPr>
          <p:cNvPr id="35" name="TextBox 34"/>
          <p:cNvSpPr txBox="1"/>
          <p:nvPr/>
        </p:nvSpPr>
        <p:spPr>
          <a:xfrm>
            <a:off x="1154605" y="3055473"/>
            <a:ext cx="1762021" cy="646331"/>
          </a:xfrm>
          <a:prstGeom prst="rect">
            <a:avLst/>
          </a:prstGeom>
          <a:noFill/>
        </p:spPr>
        <p:txBody>
          <a:bodyPr wrap="none" rtlCol="0">
            <a:spAutoFit/>
          </a:bodyPr>
          <a:lstStyle/>
          <a:p>
            <a:r>
              <a:rPr lang="en-US" altLang="zh-CN" b="1" smtClean="0"/>
              <a:t>cdl.countDown</a:t>
            </a:r>
            <a:endParaRPr lang="en-US" altLang="zh-CN" b="1" smtClean="0"/>
          </a:p>
          <a:p>
            <a:r>
              <a:rPr lang="en-US" altLang="zh-CN" b="1"/>
              <a:t> </a:t>
            </a:r>
            <a:r>
              <a:rPr lang="en-US" altLang="zh-CN" b="1" smtClean="0"/>
              <a:t>          </a:t>
            </a:r>
            <a:r>
              <a:rPr lang="zh-CN" altLang="en-US" b="1"/>
              <a:t>③</a:t>
            </a:r>
            <a:endParaRPr lang="zh-CN" altLang="en-US"/>
          </a:p>
        </p:txBody>
      </p:sp>
      <p:sp>
        <p:nvSpPr>
          <p:cNvPr id="36" name="TextBox 35"/>
          <p:cNvSpPr txBox="1"/>
          <p:nvPr/>
        </p:nvSpPr>
        <p:spPr>
          <a:xfrm>
            <a:off x="1154605" y="3761689"/>
            <a:ext cx="1762021" cy="646331"/>
          </a:xfrm>
          <a:prstGeom prst="rect">
            <a:avLst/>
          </a:prstGeom>
          <a:noFill/>
        </p:spPr>
        <p:txBody>
          <a:bodyPr wrap="none" rtlCol="0">
            <a:spAutoFit/>
          </a:bodyPr>
          <a:lstStyle/>
          <a:p>
            <a:r>
              <a:rPr lang="en-US" altLang="zh-CN" b="1" smtClean="0"/>
              <a:t>cdl.countDown</a:t>
            </a:r>
            <a:endParaRPr lang="en-US" altLang="zh-CN" b="1" smtClean="0"/>
          </a:p>
          <a:p>
            <a:r>
              <a:rPr lang="en-US" altLang="zh-CN" b="1"/>
              <a:t> </a:t>
            </a:r>
            <a:r>
              <a:rPr lang="en-US" altLang="zh-CN" b="1" smtClean="0"/>
              <a:t>          </a:t>
            </a:r>
            <a:r>
              <a:rPr lang="zh-CN" altLang="en-US" b="1" smtClean="0"/>
              <a:t>②</a:t>
            </a:r>
            <a:endParaRPr lang="zh-CN" altLang="en-US"/>
          </a:p>
        </p:txBody>
      </p:sp>
      <p:sp>
        <p:nvSpPr>
          <p:cNvPr id="37" name="TextBox 36"/>
          <p:cNvSpPr txBox="1"/>
          <p:nvPr/>
        </p:nvSpPr>
        <p:spPr>
          <a:xfrm>
            <a:off x="1154604" y="4419416"/>
            <a:ext cx="1762021" cy="646331"/>
          </a:xfrm>
          <a:prstGeom prst="rect">
            <a:avLst/>
          </a:prstGeom>
          <a:noFill/>
        </p:spPr>
        <p:txBody>
          <a:bodyPr wrap="none" rtlCol="0">
            <a:spAutoFit/>
          </a:bodyPr>
          <a:lstStyle/>
          <a:p>
            <a:r>
              <a:rPr lang="en-US" altLang="zh-CN" b="1" smtClean="0"/>
              <a:t>cdl.countDown</a:t>
            </a:r>
            <a:endParaRPr lang="en-US" altLang="zh-CN" b="1" smtClean="0"/>
          </a:p>
          <a:p>
            <a:r>
              <a:rPr lang="en-US" altLang="zh-CN" b="1"/>
              <a:t> </a:t>
            </a:r>
            <a:r>
              <a:rPr lang="en-US" altLang="zh-CN" b="1" smtClean="0"/>
              <a:t>          </a:t>
            </a:r>
            <a:r>
              <a:rPr lang="zh-CN" altLang="en-US" b="1"/>
              <a:t>①</a:t>
            </a:r>
            <a:endParaRPr lang="zh-CN" altLang="en-US"/>
          </a:p>
        </p:txBody>
      </p:sp>
      <p:sp>
        <p:nvSpPr>
          <p:cNvPr id="38" name="TextBox 37"/>
          <p:cNvSpPr txBox="1"/>
          <p:nvPr/>
        </p:nvSpPr>
        <p:spPr>
          <a:xfrm>
            <a:off x="1154604" y="5140761"/>
            <a:ext cx="1762021" cy="646331"/>
          </a:xfrm>
          <a:prstGeom prst="rect">
            <a:avLst/>
          </a:prstGeom>
          <a:noFill/>
        </p:spPr>
        <p:txBody>
          <a:bodyPr wrap="none" rtlCol="0">
            <a:spAutoFit/>
          </a:bodyPr>
          <a:lstStyle/>
          <a:p>
            <a:r>
              <a:rPr lang="en-US" altLang="zh-CN" b="1" smtClean="0"/>
              <a:t>cdl.countDown</a:t>
            </a:r>
            <a:endParaRPr lang="en-US" altLang="zh-CN" b="1" smtClean="0"/>
          </a:p>
          <a:p>
            <a:r>
              <a:rPr lang="en-US" altLang="zh-CN" b="1"/>
              <a:t> </a:t>
            </a:r>
            <a:r>
              <a:rPr lang="en-US" altLang="zh-CN" b="1" smtClean="0"/>
              <a:t>          </a:t>
            </a:r>
            <a:r>
              <a:rPr lang="zh-CN" altLang="en-US" b="1" smtClean="0"/>
              <a:t>〇</a:t>
            </a:r>
            <a:endParaRPr lang="zh-CN" altLang="en-US"/>
          </a:p>
        </p:txBody>
      </p:sp>
      <p:sp>
        <p:nvSpPr>
          <p:cNvPr id="7" name="矩形 6"/>
          <p:cNvSpPr/>
          <p:nvPr/>
        </p:nvSpPr>
        <p:spPr>
          <a:xfrm>
            <a:off x="1091667" y="2156779"/>
            <a:ext cx="5675107" cy="3786303"/>
          </a:xfrm>
          <a:prstGeom prst="rect">
            <a:avLst/>
          </a:prstGeom>
          <a:solidFill>
            <a:schemeClr val="bg1">
              <a:alpha val="88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28" name="组合 27"/>
          <p:cNvGrpSpPr/>
          <p:nvPr/>
        </p:nvGrpSpPr>
        <p:grpSpPr>
          <a:xfrm>
            <a:off x="6182884" y="1563741"/>
            <a:ext cx="1109599" cy="4355795"/>
            <a:chOff x="6182884" y="1563741"/>
            <a:chExt cx="1109599" cy="4355795"/>
          </a:xfrm>
        </p:grpSpPr>
        <p:cxnSp>
          <p:nvCxnSpPr>
            <p:cNvPr id="9" name="直接连接符 8"/>
            <p:cNvCxnSpPr/>
            <p:nvPr/>
          </p:nvCxnSpPr>
          <p:spPr>
            <a:xfrm flipH="1">
              <a:off x="6737683" y="1933073"/>
              <a:ext cx="1" cy="398646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82884" y="1563741"/>
              <a:ext cx="1109599" cy="369332"/>
            </a:xfrm>
            <a:prstGeom prst="rect">
              <a:avLst/>
            </a:prstGeom>
            <a:noFill/>
          </p:spPr>
          <p:txBody>
            <a:bodyPr wrap="none" rtlCol="0">
              <a:spAutoFit/>
            </a:bodyPr>
            <a:lstStyle/>
            <a:p>
              <a:r>
                <a:rPr lang="en-US" altLang="zh-CN" b="1" smtClean="0">
                  <a:solidFill>
                    <a:srgbClr val="FF0000"/>
                  </a:solidFill>
                </a:rPr>
                <a:t>cdl.await</a:t>
              </a:r>
              <a:endParaRPr lang="en-US" altLang="zh-CN" b="1" smtClean="0">
                <a:solidFill>
                  <a:srgbClr val="FF0000"/>
                </a:solidFill>
              </a:endParaRPr>
            </a:p>
          </p:txBody>
        </p:sp>
      </p:grpSp>
      <p:sp>
        <p:nvSpPr>
          <p:cNvPr id="29" name="矩形 28"/>
          <p:cNvSpPr/>
          <p:nvPr/>
        </p:nvSpPr>
        <p:spPr>
          <a:xfrm>
            <a:off x="9069397" y="3639232"/>
            <a:ext cx="2433320" cy="553085"/>
          </a:xfrm>
          <a:prstGeom prst="rect">
            <a:avLst/>
          </a:prstGeom>
        </p:spPr>
        <p:txBody>
          <a:bodyPr wrap="none">
            <a:spAutoFit/>
          </a:bodyPr>
          <a:lstStyle/>
          <a:p>
            <a:pPr algn="ctr"/>
            <a:r>
              <a:rPr lang="zh-CN" altLang="en-US" b="1" smtClean="0"/>
              <a:t>执行</a:t>
            </a:r>
            <a:endParaRPr lang="en-US" altLang="zh-CN" b="1" smtClean="0"/>
          </a:p>
          <a:p>
            <a:pPr algn="ctr"/>
            <a:r>
              <a:rPr lang="en-US" altLang="zh-CN" sz="1200" b="1" smtClean="0"/>
              <a:t>orderNumGenerator.getNumber</a:t>
            </a:r>
            <a:endParaRPr lang="en-US" altLang="zh-CN" sz="1200" b="1" smtClean="0"/>
          </a:p>
        </p:txBody>
      </p:sp>
      <p:cxnSp>
        <p:nvCxnSpPr>
          <p:cNvPr id="42" name="直接箭头连接符 41"/>
          <p:cNvCxnSpPr/>
          <p:nvPr/>
        </p:nvCxnSpPr>
        <p:spPr>
          <a:xfrm>
            <a:off x="6827488" y="2542672"/>
            <a:ext cx="2259362" cy="1419726"/>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842124" y="3264567"/>
            <a:ext cx="2259362" cy="69783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842124" y="3979494"/>
            <a:ext cx="2244726"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6827488" y="3979494"/>
            <a:ext cx="2259362" cy="64063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827488" y="3979494"/>
            <a:ext cx="2259362" cy="140371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827488" y="1933378"/>
            <a:ext cx="4675222" cy="3786303"/>
          </a:xfrm>
          <a:prstGeom prst="rect">
            <a:avLst/>
          </a:prstGeom>
          <a:solidFill>
            <a:schemeClr val="bg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分布式锁</a:t>
            </a:r>
            <a:r>
              <a:rPr lang="zh-CN" altLang="en-US" sz="2665" smtClean="0">
                <a:solidFill>
                  <a:srgbClr val="1D69A3"/>
                </a:solidFill>
                <a:latin typeface="微软雅黑" panose="020B0503020204020204" pitchFamily="34" charset="-122"/>
                <a:ea typeface="微软雅黑" panose="020B0503020204020204" pitchFamily="34" charset="-122"/>
              </a:rPr>
              <a:t>方案比较</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12" name="表格 11"/>
          <p:cNvGraphicFramePr>
            <a:graphicFrameLocks noGrp="1"/>
          </p:cNvGraphicFramePr>
          <p:nvPr/>
        </p:nvGraphicFramePr>
        <p:xfrm>
          <a:off x="554879" y="1233155"/>
          <a:ext cx="11240042" cy="4420887"/>
        </p:xfrm>
        <a:graphic>
          <a:graphicData uri="http://schemas.openxmlformats.org/drawingml/2006/table">
            <a:tbl>
              <a:tblPr firstRow="1" bandRow="1">
                <a:tableStyleId>{5C22544A-7EE6-4342-B048-85BDC9FD1C3A}</a:tableStyleId>
              </a:tblPr>
              <a:tblGrid>
                <a:gridCol w="1911484"/>
                <a:gridCol w="2575420"/>
                <a:gridCol w="3054467"/>
                <a:gridCol w="3698671"/>
              </a:tblGrid>
              <a:tr h="354158">
                <a:tc>
                  <a:txBody>
                    <a:bodyPr/>
                    <a:lstStyle/>
                    <a:p>
                      <a:pPr algn="ctr"/>
                      <a:endParaRPr lang="zh-CN" altLang="en-US" sz="1800" dirty="0"/>
                    </a:p>
                  </a:txBody>
                  <a:tcPr marT="45721" marB="45721" anchor="ctr"/>
                </a:tc>
                <a:tc>
                  <a:txBody>
                    <a:bodyPr/>
                    <a:lstStyle/>
                    <a:p>
                      <a:pPr algn="ctr"/>
                      <a:r>
                        <a:rPr lang="zh-CN" altLang="en-US" sz="2000" b="1" smtClean="0"/>
                        <a:t>实现思路</a:t>
                      </a:r>
                      <a:endParaRPr lang="zh-CN" altLang="en-US" sz="2000" b="1" dirty="0"/>
                    </a:p>
                  </a:txBody>
                  <a:tcPr marT="45721" marB="45721" anchor="ctr"/>
                </a:tc>
                <a:tc>
                  <a:txBody>
                    <a:bodyPr/>
                    <a:lstStyle/>
                    <a:p>
                      <a:pPr algn="ctr"/>
                      <a:r>
                        <a:rPr lang="zh-CN" altLang="en-US" sz="2000" b="1" smtClean="0"/>
                        <a:t>优点</a:t>
                      </a:r>
                      <a:endParaRPr lang="zh-CN" altLang="en-US" sz="2000" b="1" dirty="0"/>
                    </a:p>
                  </a:txBody>
                  <a:tcPr marT="45721" marB="45721" anchor="ctr"/>
                </a:tc>
                <a:tc>
                  <a:txBody>
                    <a:bodyPr/>
                    <a:lstStyle/>
                    <a:p>
                      <a:pPr algn="ctr"/>
                      <a:r>
                        <a:rPr lang="zh-CN" altLang="en-US" sz="2000" b="1" smtClean="0"/>
                        <a:t>缺点</a:t>
                      </a:r>
                      <a:endParaRPr lang="zh-CN" altLang="en-US" sz="2000" b="1" dirty="0"/>
                    </a:p>
                  </a:txBody>
                  <a:tcPr marT="45721" marB="45721" anchor="ctr"/>
                </a:tc>
              </a:tr>
              <a:tr h="349495">
                <a:tc>
                  <a:txBody>
                    <a:bodyPr/>
                    <a:lstStyle/>
                    <a:p>
                      <a:pPr algn="ctr"/>
                      <a:r>
                        <a:rPr lang="zh-CN" altLang="en-US" sz="2000" b="1" smtClean="0">
                          <a:latin typeface="微软雅黑" panose="020B0503020204020204" pitchFamily="34" charset="-122"/>
                          <a:ea typeface="微软雅黑" panose="020B0503020204020204" pitchFamily="34" charset="-122"/>
                        </a:rPr>
                        <a:t>利用</a:t>
                      </a:r>
                      <a:r>
                        <a:rPr lang="en-US" altLang="zh-CN" sz="2000" b="1" smtClean="0">
                          <a:latin typeface="微软雅黑" panose="020B0503020204020204" pitchFamily="34" charset="-122"/>
                          <a:ea typeface="微软雅黑" panose="020B0503020204020204" pitchFamily="34" charset="-122"/>
                        </a:rPr>
                        <a:t>mysql</a:t>
                      </a:r>
                      <a:r>
                        <a:rPr lang="zh-CN" altLang="en-US" sz="2000" b="1" smtClean="0">
                          <a:latin typeface="微软雅黑" panose="020B0503020204020204" pitchFamily="34" charset="-122"/>
                          <a:ea typeface="微软雅黑" panose="020B0503020204020204" pitchFamily="34" charset="-122"/>
                        </a:rPr>
                        <a:t>的实现方案</a:t>
                      </a:r>
                      <a:endParaRPr lang="zh-CN" altLang="en-US" sz="2000" b="1"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利用数据库自身提供的锁机制实现，要求数据库支持行级锁；</a:t>
                      </a:r>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en-US" altLang="zh-CN" sz="2000" b="0" i="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en-US" sz="2000" b="0" i="0" kern="1200" smtClean="0">
                          <a:solidFill>
                            <a:schemeClr val="dk1"/>
                          </a:solidFill>
                          <a:effectLst/>
                          <a:latin typeface="微软雅黑" panose="020B0503020204020204" pitchFamily="34" charset="-122"/>
                          <a:ea typeface="微软雅黑" panose="020B0503020204020204" pitchFamily="34" charset="-122"/>
                          <a:cs typeface="+mn-cs"/>
                        </a:rPr>
                        <a:t>实现简单，稳定可靠</a:t>
                      </a:r>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性能差，无法适应高并发场景；</a:t>
                      </a:r>
                      <a:endParaRPr lang="en-US" altLang="zh-CN" sz="2000" smtClean="0">
                        <a:latin typeface="微软雅黑" panose="020B0503020204020204" pitchFamily="34" charset="-122"/>
                        <a:ea typeface="微软雅黑" panose="020B0503020204020204" pitchFamily="34" charset="-122"/>
                      </a:endParaRPr>
                    </a:p>
                    <a:p>
                      <a:pPr algn="l"/>
                      <a:r>
                        <a:rPr lang="zh-CN" altLang="en-US" sz="2000" smtClean="0">
                          <a:latin typeface="微软雅黑" panose="020B0503020204020204" pitchFamily="34" charset="-122"/>
                          <a:ea typeface="微软雅黑" panose="020B0503020204020204" pitchFamily="34" charset="-122"/>
                        </a:rPr>
                        <a:t>容易出现死锁的情况；</a:t>
                      </a:r>
                      <a:endParaRPr lang="en-US" altLang="zh-CN" sz="2000" smtClean="0">
                        <a:latin typeface="微软雅黑" panose="020B0503020204020204" pitchFamily="34" charset="-122"/>
                        <a:ea typeface="微软雅黑" panose="020B0503020204020204" pitchFamily="34" charset="-122"/>
                      </a:endParaRPr>
                    </a:p>
                    <a:p>
                      <a:pPr algn="l"/>
                      <a:r>
                        <a:rPr lang="zh-CN" altLang="en-US" sz="2000" smtClean="0">
                          <a:latin typeface="微软雅黑" panose="020B0503020204020204" pitchFamily="34" charset="-122"/>
                          <a:ea typeface="微软雅黑" panose="020B0503020204020204" pitchFamily="34" charset="-122"/>
                        </a:rPr>
                        <a:t>无法优雅的实现阻塞式锁；</a:t>
                      </a:r>
                      <a:endParaRPr lang="en-US" altLang="zh-CN" sz="2000" smtClean="0">
                        <a:latin typeface="微软雅黑" panose="020B0503020204020204" pitchFamily="34" charset="-122"/>
                        <a:ea typeface="微软雅黑" panose="020B0503020204020204" pitchFamily="34" charset="-122"/>
                      </a:endParaRPr>
                    </a:p>
                  </a:txBody>
                  <a:tcPr marT="45721" marB="45721" anchor="ctr"/>
                </a:tc>
              </a:tr>
              <a:tr h="2012961">
                <a:tc>
                  <a:txBody>
                    <a:bodyPr/>
                    <a:lstStyle/>
                    <a:p>
                      <a:pPr algn="ctr"/>
                      <a:r>
                        <a:rPr lang="zh-CN" altLang="en-US" sz="2000" b="1" smtClean="0">
                          <a:latin typeface="微软雅黑" panose="020B0503020204020204" pitchFamily="34" charset="-122"/>
                          <a:ea typeface="微软雅黑" panose="020B0503020204020204" pitchFamily="34" charset="-122"/>
                        </a:rPr>
                        <a:t>利用</a:t>
                      </a:r>
                      <a:r>
                        <a:rPr lang="en-US" altLang="zh-CN" sz="2000" b="1" smtClean="0">
                          <a:latin typeface="微软雅黑" panose="020B0503020204020204" pitchFamily="34" charset="-122"/>
                          <a:ea typeface="微软雅黑" panose="020B0503020204020204" pitchFamily="34" charset="-122"/>
                        </a:rPr>
                        <a:t>redis</a:t>
                      </a:r>
                      <a:r>
                        <a:rPr lang="zh-CN" altLang="en-US" sz="2000" b="1" smtClean="0">
                          <a:latin typeface="微软雅黑" panose="020B0503020204020204" pitchFamily="34" charset="-122"/>
                          <a:ea typeface="微软雅黑" panose="020B0503020204020204" pitchFamily="34" charset="-122"/>
                        </a:rPr>
                        <a:t>的实现方案</a:t>
                      </a:r>
                      <a:endParaRPr lang="zh-CN" altLang="en-US" sz="2000" b="1"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使用</a:t>
                      </a:r>
                      <a:r>
                        <a:rPr lang="en-US" altLang="zh-CN" sz="2000" smtClean="0">
                          <a:latin typeface="微软雅黑" panose="020B0503020204020204" pitchFamily="34" charset="-122"/>
                          <a:ea typeface="微软雅黑" panose="020B0503020204020204" pitchFamily="34" charset="-122"/>
                        </a:rPr>
                        <a:t>Setnx</a:t>
                      </a:r>
                      <a:r>
                        <a:rPr lang="zh-CN" altLang="en-US" sz="2000" smtClean="0">
                          <a:latin typeface="微软雅黑" panose="020B0503020204020204" pitchFamily="34" charset="-122"/>
                          <a:ea typeface="微软雅黑" panose="020B0503020204020204" pitchFamily="34" charset="-122"/>
                        </a:rPr>
                        <a:t>和</a:t>
                      </a:r>
                      <a:r>
                        <a:rPr lang="en-US" altLang="zh-CN" sz="2000" smtClean="0">
                          <a:latin typeface="微软雅黑" panose="020B0503020204020204" pitchFamily="34" charset="-122"/>
                          <a:ea typeface="微软雅黑" panose="020B0503020204020204" pitchFamily="34" charset="-122"/>
                        </a:rPr>
                        <a:t>lua</a:t>
                      </a:r>
                      <a:r>
                        <a:rPr lang="zh-CN" altLang="en-US" sz="2000" smtClean="0">
                          <a:latin typeface="微软雅黑" panose="020B0503020204020204" pitchFamily="34" charset="-122"/>
                          <a:ea typeface="微软雅黑" panose="020B0503020204020204" pitchFamily="34" charset="-122"/>
                        </a:rPr>
                        <a:t>脚本机制实现，保证对缓存操作序列的原子性；</a:t>
                      </a:r>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性能好</a:t>
                      </a:r>
                      <a:endParaRPr lang="en-US" altLang="zh-CN" sz="2000" smtClean="0">
                        <a:latin typeface="微软雅黑" panose="020B0503020204020204" pitchFamily="34" charset="-122"/>
                        <a:ea typeface="微软雅黑" panose="020B0503020204020204" pitchFamily="34" charset="-122"/>
                      </a:endParaRPr>
                    </a:p>
                    <a:p>
                      <a:pPr algn="l"/>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marL="0" algn="l" defTabSz="914400" rtl="0" eaLnBrk="1" latinLnBrk="0" hangingPunct="1"/>
                      <a:r>
                        <a:rPr lang="zh-CN" altLang="en-US" sz="2000" kern="1200" smtClean="0">
                          <a:solidFill>
                            <a:schemeClr val="dk1"/>
                          </a:solidFill>
                          <a:latin typeface="微软雅黑" panose="020B0503020204020204" pitchFamily="34" charset="-122"/>
                          <a:ea typeface="微软雅黑" panose="020B0503020204020204" pitchFamily="34" charset="-122"/>
                          <a:cs typeface="+mn-cs"/>
                        </a:rPr>
                        <a:t>实现相对较复杂</a:t>
                      </a:r>
                      <a:endParaRPr lang="en-US" altLang="zh-CN" sz="2000" kern="1200" smtClean="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smtClean="0">
                          <a:solidFill>
                            <a:schemeClr val="dk1"/>
                          </a:solidFill>
                          <a:latin typeface="微软雅黑" panose="020B0503020204020204" pitchFamily="34" charset="-122"/>
                          <a:ea typeface="微软雅黑" panose="020B0503020204020204" pitchFamily="34" charset="-122"/>
                          <a:cs typeface="+mn-cs"/>
                        </a:rPr>
                        <a:t>有出现死锁的可能性；</a:t>
                      </a:r>
                      <a:endParaRPr lang="en-US" altLang="zh-CN" sz="2000" kern="1200" smtClean="0">
                        <a:solidFill>
                          <a:schemeClr val="dk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kern="1200" smtClean="0">
                          <a:solidFill>
                            <a:schemeClr val="dk1"/>
                          </a:solidFill>
                          <a:latin typeface="微软雅黑" panose="020B0503020204020204" pitchFamily="34" charset="-122"/>
                          <a:ea typeface="微软雅黑" panose="020B0503020204020204" pitchFamily="34" charset="-122"/>
                          <a:cs typeface="+mn-cs"/>
                        </a:rPr>
                        <a:t>无法优雅的实现阻塞式锁；</a:t>
                      </a:r>
                      <a:endParaRPr lang="en-US" altLang="zh-CN" sz="2000" kern="1200" smtClean="0">
                        <a:solidFill>
                          <a:schemeClr val="dk1"/>
                        </a:solidFill>
                        <a:latin typeface="微软雅黑" panose="020B0503020204020204" pitchFamily="34" charset="-122"/>
                        <a:ea typeface="微软雅黑" panose="020B0503020204020204" pitchFamily="34" charset="-122"/>
                        <a:cs typeface="+mn-cs"/>
                      </a:endParaRPr>
                    </a:p>
                  </a:txBody>
                  <a:tcPr marT="45721" marB="45721" anchor="ctr"/>
                </a:tc>
              </a:tr>
              <a:tr h="572048">
                <a:tc>
                  <a:txBody>
                    <a:bodyPr/>
                    <a:lstStyle/>
                    <a:p>
                      <a:pPr algn="ctr"/>
                      <a:r>
                        <a:rPr lang="zh-CN" altLang="en-US" sz="2000" b="1" smtClean="0">
                          <a:latin typeface="微软雅黑" panose="020B0503020204020204" pitchFamily="34" charset="-122"/>
                          <a:ea typeface="微软雅黑" panose="020B0503020204020204" pitchFamily="34" charset="-122"/>
                        </a:rPr>
                        <a:t>利用</a:t>
                      </a:r>
                      <a:r>
                        <a:rPr lang="en-US" altLang="zh-CN" sz="2000" b="1" smtClean="0">
                          <a:latin typeface="微软雅黑" panose="020B0503020204020204" pitchFamily="34" charset="-122"/>
                          <a:ea typeface="微软雅黑" panose="020B0503020204020204" pitchFamily="34" charset="-122"/>
                        </a:rPr>
                        <a:t>zookeeper</a:t>
                      </a:r>
                      <a:r>
                        <a:rPr lang="zh-CN" altLang="en-US" sz="2000" b="1" smtClean="0">
                          <a:latin typeface="微软雅黑" panose="020B0503020204020204" pitchFamily="34" charset="-122"/>
                          <a:ea typeface="微软雅黑" panose="020B0503020204020204" pitchFamily="34" charset="-122"/>
                        </a:rPr>
                        <a:t>的实现方案</a:t>
                      </a:r>
                      <a:endParaRPr lang="zh-CN" altLang="en-US" sz="2000" b="1"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基于</a:t>
                      </a:r>
                      <a:r>
                        <a:rPr lang="en-US" altLang="zh-CN" sz="2000" smtClean="0">
                          <a:latin typeface="微软雅黑" panose="020B0503020204020204" pitchFamily="34" charset="-122"/>
                          <a:ea typeface="微软雅黑" panose="020B0503020204020204" pitchFamily="34" charset="-122"/>
                        </a:rPr>
                        <a:t>zk</a:t>
                      </a:r>
                      <a:r>
                        <a:rPr lang="zh-CN" altLang="en-US" sz="2000" smtClean="0">
                          <a:latin typeface="微软雅黑" panose="020B0503020204020204" pitchFamily="34" charset="-122"/>
                          <a:ea typeface="微软雅黑" panose="020B0503020204020204" pitchFamily="34" charset="-122"/>
                        </a:rPr>
                        <a:t>的节点特性以及</a:t>
                      </a:r>
                      <a:r>
                        <a:rPr lang="en-US" altLang="zh-CN" sz="2000" smtClean="0">
                          <a:latin typeface="微软雅黑" panose="020B0503020204020204" pitchFamily="34" charset="-122"/>
                          <a:ea typeface="微软雅黑" panose="020B0503020204020204" pitchFamily="34" charset="-122"/>
                        </a:rPr>
                        <a:t>watch</a:t>
                      </a:r>
                      <a:r>
                        <a:rPr lang="zh-CN" altLang="en-US" sz="2000" smtClean="0">
                          <a:latin typeface="微软雅黑" panose="020B0503020204020204" pitchFamily="34" charset="-122"/>
                          <a:ea typeface="微软雅黑" panose="020B0503020204020204" pitchFamily="34" charset="-122"/>
                        </a:rPr>
                        <a:t>机制实现；</a:t>
                      </a:r>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algn="l"/>
                      <a:r>
                        <a:rPr lang="zh-CN" altLang="en-US" sz="2000" smtClean="0">
                          <a:latin typeface="微软雅黑" panose="020B0503020204020204" pitchFamily="34" charset="-122"/>
                          <a:ea typeface="微软雅黑" panose="020B0503020204020204" pitchFamily="34" charset="-122"/>
                        </a:rPr>
                        <a:t>性能好，稳定可靠性高，能较好的实现阻塞式锁；</a:t>
                      </a:r>
                      <a:endParaRPr lang="zh-CN" altLang="en-US" sz="2000" dirty="0">
                        <a:latin typeface="微软雅黑" panose="020B0503020204020204" pitchFamily="34" charset="-122"/>
                        <a:ea typeface="微软雅黑" panose="020B0503020204020204" pitchFamily="34" charset="-122"/>
                      </a:endParaRPr>
                    </a:p>
                  </a:txBody>
                  <a:tcPr marT="45721" marB="45721" anchor="ctr"/>
                </a:tc>
                <a:tc>
                  <a:txBody>
                    <a:bodyPr/>
                    <a:lstStyle/>
                    <a:p>
                      <a:pPr marL="0" algn="l" defTabSz="914400" rtl="0" eaLnBrk="1" latinLnBrk="0" hangingPunct="1"/>
                      <a:r>
                        <a:rPr lang="zh-CN" altLang="en-US" sz="2000" kern="1200" smtClean="0">
                          <a:solidFill>
                            <a:schemeClr val="dk1"/>
                          </a:solidFill>
                          <a:latin typeface="微软雅黑" panose="020B0503020204020204" pitchFamily="34" charset="-122"/>
                          <a:ea typeface="微软雅黑" panose="020B0503020204020204" pitchFamily="34" charset="-122"/>
                          <a:cs typeface="+mn-cs"/>
                        </a:rPr>
                        <a:t>实现相对复杂</a:t>
                      </a:r>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txBody>
                  <a:tcPr marT="45721" marB="45721"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6238876" y="1500174"/>
            <a:ext cx="1857388" cy="3429024"/>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rgbClr val="FF0000"/>
                </a:solidFill>
              </a:rPr>
              <a:t>未知扩展</a:t>
            </a:r>
            <a:endParaRPr lang="zh-CN" altLang="en-US" dirty="0">
              <a:solidFill>
                <a:srgbClr val="FF0000"/>
              </a:solidFill>
            </a:endParaRPr>
          </a:p>
        </p:txBody>
      </p:sp>
      <p:sp>
        <p:nvSpPr>
          <p:cNvPr id="47" name="PA_矩形 39"/>
          <p:cNvSpPr>
            <a:spLocks noChangeArrowheads="1"/>
          </p:cNvSpPr>
          <p:nvPr>
            <p:custDataLst>
              <p:tags r:id="rId1"/>
            </p:custDataLst>
          </p:nvPr>
        </p:nvSpPr>
        <p:spPr bwMode="auto">
          <a:xfrm>
            <a:off x="416719" y="371476"/>
            <a:ext cx="7369991" cy="625475"/>
          </a:xfrm>
          <a:prstGeom prst="rect">
            <a:avLst/>
          </a:prstGeom>
          <a:noFill/>
          <a:ln>
            <a:noFill/>
          </a:ln>
        </p:spPr>
        <p:txBody>
          <a:bodyPr wrap="square" lIns="0" tIns="0" rIns="0" bIns="0">
            <a:spAutoFit/>
          </a:bodyPr>
          <a:lstStyle/>
          <a:p>
            <a:r>
              <a:rPr lang="zh-CN" altLang="en-US" sz="2665">
                <a:solidFill>
                  <a:srgbClr val="1D69A3"/>
                </a:solidFill>
                <a:latin typeface="微软雅黑" panose="020B0503020204020204" pitchFamily="34" charset="-122"/>
                <a:ea typeface="微软雅黑" panose="020B0503020204020204" pitchFamily="34" charset="-122"/>
              </a:rPr>
              <a:t>模板方法模式</a:t>
            </a:r>
            <a:endParaRPr lang="zh-CN" altLang="en-US" sz="2800" b="1" dirty="0" smtClean="0"/>
          </a:p>
          <a:p>
            <a:pPr defTabSz="1218565" fontAlgn="auto">
              <a:defRPr/>
            </a:pPr>
            <a:r>
              <a:rPr lang="en-US" altLang="zh-CN" sz="1400" dirty="0" smtClean="0"/>
              <a:t>---------</a:t>
            </a:r>
            <a:r>
              <a:rPr lang="zh-CN" altLang="en-US" sz="1400" dirty="0" smtClean="0"/>
              <a:t>在</a:t>
            </a:r>
            <a:r>
              <a:rPr lang="zh-CN" altLang="en-US" sz="1400" dirty="0" smtClean="0">
                <a:solidFill>
                  <a:srgbClr val="FF0000"/>
                </a:solidFill>
              </a:rPr>
              <a:t>父</a:t>
            </a:r>
            <a:r>
              <a:rPr lang="zh-CN" altLang="en-US" sz="1400" dirty="0" smtClean="0"/>
              <a:t>类中</a:t>
            </a:r>
            <a:r>
              <a:rPr lang="zh-CN" altLang="en-US" sz="1400" dirty="0" smtClean="0">
                <a:solidFill>
                  <a:srgbClr val="FF0000"/>
                </a:solidFill>
              </a:rPr>
              <a:t>编排</a:t>
            </a:r>
            <a:r>
              <a:rPr lang="zh-CN" altLang="en-US" sz="1400" dirty="0" smtClean="0"/>
              <a:t>主流程，将步骤实现延迟到</a:t>
            </a:r>
            <a:r>
              <a:rPr lang="zh-CN" altLang="en-US" sz="1400" dirty="0" smtClean="0">
                <a:solidFill>
                  <a:srgbClr val="FF0000"/>
                </a:solidFill>
              </a:rPr>
              <a:t>子</a:t>
            </a:r>
            <a:r>
              <a:rPr lang="zh-CN" altLang="en-US" sz="1400" dirty="0" smtClean="0"/>
              <a:t>类去</a:t>
            </a:r>
            <a:r>
              <a:rPr lang="zh-CN" altLang="en-US" sz="1400" dirty="0" smtClean="0">
                <a:solidFill>
                  <a:srgbClr val="FF0000"/>
                </a:solidFill>
              </a:rPr>
              <a:t>实现</a:t>
            </a:r>
            <a:r>
              <a:rPr lang="zh-CN" altLang="en-US" sz="1400" dirty="0" smtClean="0"/>
              <a:t>。</a:t>
            </a:r>
            <a:endParaRPr lang="zh-CN" altLang="en-US" sz="1400" noProof="1">
              <a:solidFill>
                <a:srgbClr val="1D69A3"/>
              </a:solidFill>
              <a:latin typeface="微软雅黑" panose="020B0503020204020204" pitchFamily="34" charset="-122"/>
              <a:ea typeface="微软雅黑" panose="020B0503020204020204" pitchFamily="34" charset="-122"/>
              <a:cs typeface="+mn-cs"/>
            </a:endParaRPr>
          </a:p>
        </p:txBody>
      </p:sp>
      <p:grpSp>
        <p:nvGrpSpPr>
          <p:cNvPr id="2" name="PA_组合 47"/>
          <p:cNvGrpSpPr/>
          <p:nvPr/>
        </p:nvGrpSpPr>
        <p:grpSpPr bwMode="auto">
          <a:xfrm>
            <a:off x="357158" y="1142984"/>
            <a:ext cx="898922" cy="74613"/>
            <a:chOff x="0" y="2842590"/>
            <a:chExt cx="7054752" cy="89199"/>
          </a:xfrm>
        </p:grpSpPr>
        <p:sp>
          <p:nvSpPr>
            <p:cNvPr id="49" name="矩形 48"/>
            <p:cNvSpPr/>
            <p:nvPr/>
          </p:nvSpPr>
          <p:spPr>
            <a:xfrm>
              <a:off x="0" y="2842590"/>
              <a:ext cx="1766026"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0" name="矩形 49"/>
            <p:cNvSpPr/>
            <p:nvPr/>
          </p:nvSpPr>
          <p:spPr>
            <a:xfrm>
              <a:off x="1766026" y="2842590"/>
              <a:ext cx="1766020"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1" name="矩形 50"/>
            <p:cNvSpPr/>
            <p:nvPr/>
          </p:nvSpPr>
          <p:spPr>
            <a:xfrm>
              <a:off x="3532047" y="2842590"/>
              <a:ext cx="175667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2" name="矩形 51"/>
            <p:cNvSpPr/>
            <p:nvPr/>
          </p:nvSpPr>
          <p:spPr>
            <a:xfrm>
              <a:off x="5288726" y="2842590"/>
              <a:ext cx="1766026"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grpSp>
      <p:sp>
        <p:nvSpPr>
          <p:cNvPr id="26629" name="AutoShape 11" descr="https://img-blog.csdn.net/20170219201831851?watermark/2/text/aHR0cDovL2Jsb2cuY3Nkbi5uZXQvemdod2FpY3Nkbg==/font/5a6L5L2T/fontsize/400/fill/I0JBQkFCMA==/dissolve/70/gravity/Center"/>
          <p:cNvSpPr>
            <a:spLocks noChangeAspect="1" noChangeArrowheads="1"/>
          </p:cNvSpPr>
          <p:nvPr/>
        </p:nvSpPr>
        <p:spPr bwMode="auto">
          <a:xfrm>
            <a:off x="1640681" y="-144463"/>
            <a:ext cx="228600" cy="304801"/>
          </a:xfrm>
          <a:prstGeom prst="rect">
            <a:avLst/>
          </a:prstGeom>
          <a:noFill/>
          <a:ln w="9525">
            <a:noFill/>
            <a:miter lim="800000"/>
          </a:ln>
        </p:spPr>
        <p:txBody>
          <a:bodyPr/>
          <a:lstStyle/>
          <a:p>
            <a:endParaRPr lang="zh-CN" altLang="en-US">
              <a:ea typeface="宋体" panose="02010600030101010101" pitchFamily="2" charset="-122"/>
            </a:endParaRPr>
          </a:p>
        </p:txBody>
      </p:sp>
      <p:sp>
        <p:nvSpPr>
          <p:cNvPr id="26630" name="AutoShape 13" descr="https://img-blog.csdn.net/20170219201831851?watermark/2/text/aHR0cDovL2Jsb2cuY3Nkbi5uZXQvemdod2FpY3Nkbg==/font/5a6L5L2T/fontsize/400/fill/I0JBQkFCMA==/dissolve/70/gravity/Center"/>
          <p:cNvSpPr>
            <a:spLocks noChangeAspect="1" noChangeArrowheads="1"/>
          </p:cNvSpPr>
          <p:nvPr/>
        </p:nvSpPr>
        <p:spPr bwMode="auto">
          <a:xfrm>
            <a:off x="1640681" y="-144463"/>
            <a:ext cx="228600" cy="304801"/>
          </a:xfrm>
          <a:prstGeom prst="rect">
            <a:avLst/>
          </a:prstGeom>
          <a:noFill/>
          <a:ln w="9525">
            <a:noFill/>
            <a:miter lim="800000"/>
          </a:ln>
        </p:spPr>
        <p:txBody>
          <a:bodyPr/>
          <a:lstStyle/>
          <a:p>
            <a:endParaRPr lang="zh-CN" altLang="en-US">
              <a:ea typeface="宋体" panose="02010600030101010101" pitchFamily="2" charset="-122"/>
            </a:endParaRPr>
          </a:p>
        </p:txBody>
      </p:sp>
      <p:cxnSp>
        <p:nvCxnSpPr>
          <p:cNvPr id="18" name="直接箭头连接符 17"/>
          <p:cNvCxnSpPr>
            <a:stCxn id="21" idx="3"/>
          </p:cNvCxnSpPr>
          <p:nvPr/>
        </p:nvCxnSpPr>
        <p:spPr>
          <a:xfrm>
            <a:off x="5524496" y="3000372"/>
            <a:ext cx="71438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a:off x="6381752" y="3357562"/>
            <a:ext cx="1714512" cy="357190"/>
          </a:xfrm>
          <a:prstGeom prst="homePlat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现金支付</a:t>
            </a:r>
            <a:endParaRPr lang="zh-CN" altLang="en-US" sz="1400" dirty="0">
              <a:solidFill>
                <a:schemeClr val="tx1"/>
              </a:solidFill>
            </a:endParaRPr>
          </a:p>
        </p:txBody>
      </p:sp>
      <p:sp>
        <p:nvSpPr>
          <p:cNvPr id="21" name="五边形 20"/>
          <p:cNvSpPr/>
          <p:nvPr/>
        </p:nvSpPr>
        <p:spPr>
          <a:xfrm>
            <a:off x="4095736" y="2643182"/>
            <a:ext cx="1428760" cy="714380"/>
          </a:xfrm>
          <a:prstGeom prst="homePlat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计算价目</a:t>
            </a:r>
            <a:endParaRPr lang="zh-CN" altLang="en-US" dirty="0">
              <a:solidFill>
                <a:schemeClr val="tx1"/>
              </a:solidFill>
            </a:endParaRPr>
          </a:p>
        </p:txBody>
      </p:sp>
      <p:sp>
        <p:nvSpPr>
          <p:cNvPr id="23" name="五边形 22"/>
          <p:cNvSpPr/>
          <p:nvPr/>
        </p:nvSpPr>
        <p:spPr>
          <a:xfrm>
            <a:off x="6381752" y="2214554"/>
            <a:ext cx="1643074" cy="357190"/>
          </a:xfrm>
          <a:prstGeom prst="homePlat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微信</a:t>
            </a:r>
            <a:r>
              <a:rPr lang="en-US" altLang="zh-CN" sz="1400" dirty="0" smtClean="0">
                <a:solidFill>
                  <a:schemeClr val="tx1"/>
                </a:solidFill>
              </a:rPr>
              <a:t>/</a:t>
            </a:r>
            <a:r>
              <a:rPr lang="zh-CN" altLang="en-US" sz="1400" dirty="0" smtClean="0">
                <a:solidFill>
                  <a:schemeClr val="tx1"/>
                </a:solidFill>
              </a:rPr>
              <a:t>支付宝支付</a:t>
            </a:r>
            <a:endParaRPr lang="en-US" altLang="zh-CN" sz="1400" dirty="0" smtClean="0">
              <a:solidFill>
                <a:schemeClr val="tx1"/>
              </a:solidFill>
            </a:endParaRPr>
          </a:p>
        </p:txBody>
      </p:sp>
      <p:sp>
        <p:nvSpPr>
          <p:cNvPr id="25" name="五边形 24"/>
          <p:cNvSpPr/>
          <p:nvPr/>
        </p:nvSpPr>
        <p:spPr>
          <a:xfrm>
            <a:off x="6381752" y="2786058"/>
            <a:ext cx="1643074" cy="357190"/>
          </a:xfrm>
          <a:prstGeom prst="homePlate">
            <a:avLst/>
          </a:prstGeom>
          <a:solidFill>
            <a:srgbClr val="01FF7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会员卡支付</a:t>
            </a:r>
            <a:endParaRPr lang="en-US" altLang="zh-CN" sz="1400" dirty="0" smtClean="0">
              <a:solidFill>
                <a:schemeClr val="tx1"/>
              </a:solidFill>
            </a:endParaRPr>
          </a:p>
        </p:txBody>
      </p:sp>
      <p:sp>
        <p:nvSpPr>
          <p:cNvPr id="26" name="五边形 25"/>
          <p:cNvSpPr/>
          <p:nvPr/>
        </p:nvSpPr>
        <p:spPr>
          <a:xfrm>
            <a:off x="8953520" y="2714620"/>
            <a:ext cx="1643074" cy="714380"/>
          </a:xfrm>
          <a:prstGeom prst="homePlat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送货上门</a:t>
            </a:r>
            <a:endParaRPr lang="en-US" altLang="zh-CN" dirty="0" smtClean="0">
              <a:solidFill>
                <a:schemeClr val="tx1"/>
              </a:solidFill>
            </a:endParaRPr>
          </a:p>
        </p:txBody>
      </p:sp>
      <p:sp>
        <p:nvSpPr>
          <p:cNvPr id="27" name="五边形 26"/>
          <p:cNvSpPr/>
          <p:nvPr/>
        </p:nvSpPr>
        <p:spPr>
          <a:xfrm>
            <a:off x="1952596" y="2643182"/>
            <a:ext cx="1428760" cy="714380"/>
          </a:xfrm>
          <a:prstGeom prst="homePlat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清点商品</a:t>
            </a:r>
            <a:endParaRPr lang="zh-CN" altLang="en-US" dirty="0">
              <a:solidFill>
                <a:schemeClr val="tx1"/>
              </a:solidFill>
            </a:endParaRPr>
          </a:p>
        </p:txBody>
      </p:sp>
      <p:cxnSp>
        <p:nvCxnSpPr>
          <p:cNvPr id="28" name="直接箭头连接符 27"/>
          <p:cNvCxnSpPr/>
          <p:nvPr/>
        </p:nvCxnSpPr>
        <p:spPr>
          <a:xfrm>
            <a:off x="3381356" y="3000372"/>
            <a:ext cx="71438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83743" y="3929066"/>
            <a:ext cx="459740" cy="593090"/>
          </a:xfrm>
          <a:prstGeom prst="rect">
            <a:avLst/>
          </a:prstGeom>
          <a:noFill/>
        </p:spPr>
        <p:txBody>
          <a:bodyPr vert="eaVert" wrap="none" rtlCol="0">
            <a:spAutoFit/>
          </a:bodyPr>
          <a:lstStyle/>
          <a:p>
            <a:r>
              <a:rPr lang="en-US" altLang="zh-CN" dirty="0" smtClean="0"/>
              <a:t>..........</a:t>
            </a:r>
            <a:endParaRPr lang="zh-CN" altLang="en-US" dirty="0"/>
          </a:p>
        </p:txBody>
      </p:sp>
      <p:cxnSp>
        <p:nvCxnSpPr>
          <p:cNvPr id="34" name="直接箭头连接符 33"/>
          <p:cNvCxnSpPr>
            <a:endCxn id="26" idx="1"/>
          </p:cNvCxnSpPr>
          <p:nvPr/>
        </p:nvCxnSpPr>
        <p:spPr>
          <a:xfrm>
            <a:off x="8167702" y="3071810"/>
            <a:ext cx="785818"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47"/>
                                        </p:tgtEl>
                                        <p:attrNameLst>
                                          <p:attrName>style.visibility</p:attrName>
                                        </p:attrNameLst>
                                      </p:cBhvr>
                                      <p:to>
                                        <p:strVal val="visible"/>
                                      </p:to>
                                    </p:set>
                                  </p:childTnLst>
                                </p:cTn>
                              </p:par>
                            </p:childTnLst>
                          </p:cTn>
                        </p:par>
                        <p:par>
                          <p:cTn id="7" fill="hold">
                            <p:stCondLst>
                              <p:cond delay="2925"/>
                            </p:stCondLst>
                            <p:childTnLst>
                              <p:par>
                                <p:cTn id="8" presetID="1" presetClass="entr" presetSubtype="0" fill="hold" nodeType="afterEffect">
                                  <p:stCondLst>
                                    <p:cond delay="0"/>
                                  </p:stCondLst>
                                  <p:iterate type="lt">
                                    <p:tmAbs val="75"/>
                                  </p:iterate>
                                  <p:childTnLst>
                                    <p:set>
                                      <p:cBhvr>
                                        <p:cTn id="9" dur="1" fill="hold">
                                          <p:stCondLst>
                                            <p:cond delay="74"/>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nvGrpSpPr>
        <p:grpSpPr bwMode="auto">
          <a:xfrm>
            <a:off x="519083" y="1142984"/>
            <a:ext cx="898922" cy="74613"/>
            <a:chOff x="0" y="2842590"/>
            <a:chExt cx="7054752" cy="89199"/>
          </a:xfrm>
        </p:grpSpPr>
        <p:sp>
          <p:nvSpPr>
            <p:cNvPr id="49" name="矩形 48"/>
            <p:cNvSpPr/>
            <p:nvPr/>
          </p:nvSpPr>
          <p:spPr>
            <a:xfrm>
              <a:off x="0" y="2842590"/>
              <a:ext cx="1766026"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0" name="矩形 49"/>
            <p:cNvSpPr/>
            <p:nvPr/>
          </p:nvSpPr>
          <p:spPr>
            <a:xfrm>
              <a:off x="1766026" y="2842590"/>
              <a:ext cx="1766020"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1" name="矩形 50"/>
            <p:cNvSpPr/>
            <p:nvPr/>
          </p:nvSpPr>
          <p:spPr>
            <a:xfrm>
              <a:off x="3532047" y="2842590"/>
              <a:ext cx="175667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sp>
          <p:nvSpPr>
            <p:cNvPr id="52" name="矩形 51"/>
            <p:cNvSpPr/>
            <p:nvPr/>
          </p:nvSpPr>
          <p:spPr>
            <a:xfrm>
              <a:off x="5288726" y="2842590"/>
              <a:ext cx="1766026"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defRPr/>
              </a:pPr>
              <a:endParaRPr lang="zh-CN" altLang="en-US" sz="2400" noProof="1">
                <a:solidFill>
                  <a:srgbClr val="FFFFFF"/>
                </a:solidFill>
                <a:latin typeface="Calibri" panose="020F0502020204030204"/>
                <a:ea typeface="宋体" panose="02010600030101010101" pitchFamily="2" charset="-122"/>
              </a:endParaRPr>
            </a:p>
          </p:txBody>
        </p:sp>
      </p:grpSp>
      <p:sp>
        <p:nvSpPr>
          <p:cNvPr id="26629" name="AutoShape 11" descr="https://img-blog.csdn.net/20170219201831851?watermark/2/text/aHR0cDovL2Jsb2cuY3Nkbi5uZXQvemdod2FpY3Nkbg==/font/5a6L5L2T/fontsize/400/fill/I0JBQkFCMA==/dissolve/70/gravity/Center"/>
          <p:cNvSpPr>
            <a:spLocks noChangeAspect="1" noChangeArrowheads="1"/>
          </p:cNvSpPr>
          <p:nvPr/>
        </p:nvSpPr>
        <p:spPr bwMode="auto">
          <a:xfrm>
            <a:off x="1640681" y="-144463"/>
            <a:ext cx="228600" cy="304801"/>
          </a:xfrm>
          <a:prstGeom prst="rect">
            <a:avLst/>
          </a:prstGeom>
          <a:noFill/>
          <a:ln w="9525">
            <a:noFill/>
            <a:miter lim="800000"/>
          </a:ln>
        </p:spPr>
        <p:txBody>
          <a:bodyPr/>
          <a:lstStyle/>
          <a:p>
            <a:endParaRPr lang="zh-CN" altLang="en-US">
              <a:ea typeface="宋体" panose="02010600030101010101" pitchFamily="2" charset="-122"/>
            </a:endParaRPr>
          </a:p>
        </p:txBody>
      </p:sp>
      <p:sp>
        <p:nvSpPr>
          <p:cNvPr id="26630" name="AutoShape 13" descr="https://img-blog.csdn.net/20170219201831851?watermark/2/text/aHR0cDovL2Jsb2cuY3Nkbi5uZXQvemdod2FpY3Nkbg==/font/5a6L5L2T/fontsize/400/fill/I0JBQkFCMA==/dissolve/70/gravity/Center"/>
          <p:cNvSpPr>
            <a:spLocks noChangeAspect="1" noChangeArrowheads="1"/>
          </p:cNvSpPr>
          <p:nvPr/>
        </p:nvSpPr>
        <p:spPr bwMode="auto">
          <a:xfrm>
            <a:off x="1640681" y="-144463"/>
            <a:ext cx="228600" cy="304801"/>
          </a:xfrm>
          <a:prstGeom prst="rect">
            <a:avLst/>
          </a:prstGeom>
          <a:noFill/>
          <a:ln w="9525">
            <a:noFill/>
            <a:miter lim="800000"/>
          </a:ln>
        </p:spPr>
        <p:txBody>
          <a:bodyPr/>
          <a:lstStyle/>
          <a:p>
            <a:endParaRPr lang="zh-CN" altLang="en-US">
              <a:ea typeface="宋体" panose="02010600030101010101" pitchFamily="2" charset="-122"/>
            </a:endParaRPr>
          </a:p>
        </p:txBody>
      </p:sp>
      <p:sp>
        <p:nvSpPr>
          <p:cNvPr id="11" name="矩形 10"/>
          <p:cNvSpPr/>
          <p:nvPr/>
        </p:nvSpPr>
        <p:spPr>
          <a:xfrm>
            <a:off x="4714876" y="1857364"/>
            <a:ext cx="2071702" cy="78581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sz="1400" dirty="0" smtClean="0"/>
          </a:p>
          <a:p>
            <a:r>
              <a:rPr sz="1400" dirty="0" smtClean="0"/>
              <a:t>getLock() </a:t>
            </a:r>
            <a:endParaRPr sz="1400" dirty="0" smtClean="0"/>
          </a:p>
          <a:p>
            <a:r>
              <a:rPr sz="1400" dirty="0" smtClean="0"/>
              <a:t>tryLock()  </a:t>
            </a:r>
            <a:endParaRPr sz="1400" dirty="0" smtClean="0"/>
          </a:p>
          <a:p>
            <a:r>
              <a:rPr sz="1400" dirty="0" smtClean="0"/>
              <a:t>waitLock()</a:t>
            </a:r>
            <a:endParaRPr sz="1400" dirty="0" smtClean="0"/>
          </a:p>
          <a:p>
            <a:endParaRPr sz="1400" dirty="0" smtClean="0"/>
          </a:p>
        </p:txBody>
      </p:sp>
      <p:sp>
        <p:nvSpPr>
          <p:cNvPr id="13" name="矩形 12"/>
          <p:cNvSpPr/>
          <p:nvPr/>
        </p:nvSpPr>
        <p:spPr>
          <a:xfrm>
            <a:off x="2643174" y="3357562"/>
            <a:ext cx="15716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MySqL</a:t>
            </a:r>
            <a:r>
              <a:rPr lang="zh-CN" altLang="en-US" dirty="0"/>
              <a:t>锁</a:t>
            </a:r>
            <a:endParaRPr lang="zh-CN" altLang="en-US" dirty="0"/>
          </a:p>
        </p:txBody>
      </p:sp>
      <p:sp>
        <p:nvSpPr>
          <p:cNvPr id="15" name="矩形 14"/>
          <p:cNvSpPr/>
          <p:nvPr/>
        </p:nvSpPr>
        <p:spPr>
          <a:xfrm>
            <a:off x="5072066" y="3357562"/>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ZK</a:t>
            </a:r>
            <a:r>
              <a:rPr lang="zh-CN" altLang="en-US" dirty="0"/>
              <a:t>锁</a:t>
            </a:r>
            <a:r>
              <a:rPr lang="en-US" altLang="zh-CN" dirty="0"/>
              <a:t>1</a:t>
            </a:r>
            <a:endParaRPr lang="en-US" altLang="zh-CN" dirty="0"/>
          </a:p>
        </p:txBody>
      </p:sp>
      <p:cxnSp>
        <p:nvCxnSpPr>
          <p:cNvPr id="16" name="肘形连接符 15"/>
          <p:cNvCxnSpPr>
            <a:stCxn id="13" idx="0"/>
            <a:endCxn id="11" idx="2"/>
          </p:cNvCxnSpPr>
          <p:nvPr/>
        </p:nvCxnSpPr>
        <p:spPr>
          <a:xfrm rot="16200000">
            <a:off x="4223703" y="1839278"/>
            <a:ext cx="713740" cy="2322195"/>
          </a:xfrm>
          <a:prstGeom prst="bentConnector3">
            <a:avLst>
              <a:gd name="adj1" fmla="val 5004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5" idx="0"/>
            <a:endCxn id="11" idx="2"/>
          </p:cNvCxnSpPr>
          <p:nvPr/>
        </p:nvCxnSpPr>
        <p:spPr>
          <a:xfrm rot="16200000">
            <a:off x="5384800" y="3000375"/>
            <a:ext cx="713740"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571604" y="1357298"/>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altLang="zh-CN" dirty="0" smtClean="0"/>
          </a:p>
        </p:txBody>
      </p:sp>
      <p:sp>
        <p:nvSpPr>
          <p:cNvPr id="20" name="PA_矩形 39"/>
          <p:cNvSpPr>
            <a:spLocks noChangeArrowheads="1"/>
          </p:cNvSpPr>
          <p:nvPr>
            <p:custDataLst>
              <p:tags r:id="rId1"/>
            </p:custDataLst>
          </p:nvPr>
        </p:nvSpPr>
        <p:spPr bwMode="auto">
          <a:xfrm>
            <a:off x="578644" y="371476"/>
            <a:ext cx="7369991" cy="625475"/>
          </a:xfrm>
          <a:prstGeom prst="rect">
            <a:avLst/>
          </a:prstGeom>
          <a:noFill/>
          <a:ln>
            <a:noFill/>
          </a:ln>
        </p:spPr>
        <p:txBody>
          <a:bodyPr wrap="square" lIns="0" tIns="0" rIns="0" bIns="0">
            <a:spAutoFit/>
          </a:bodyPr>
          <a:lstStyle/>
          <a:p>
            <a:r>
              <a:rPr lang="zh-CN" altLang="en-US" sz="2665">
                <a:solidFill>
                  <a:srgbClr val="1D69A3"/>
                </a:solidFill>
                <a:latin typeface="微软雅黑" panose="020B0503020204020204" pitchFamily="34" charset="-122"/>
                <a:ea typeface="微软雅黑" panose="020B0503020204020204" pitchFamily="34" charset="-122"/>
              </a:rPr>
              <a:t>模板方法模式</a:t>
            </a:r>
            <a:endParaRPr lang="zh-CN" altLang="en-US" sz="2800" b="1" dirty="0" smtClean="0"/>
          </a:p>
          <a:p>
            <a:pPr defTabSz="1218565" fontAlgn="auto">
              <a:defRPr/>
            </a:pPr>
            <a:r>
              <a:rPr lang="en-US" altLang="zh-CN" sz="1400" dirty="0" smtClean="0"/>
              <a:t>---------</a:t>
            </a:r>
            <a:r>
              <a:rPr lang="zh-CN" altLang="en-US" sz="1400" dirty="0" smtClean="0"/>
              <a:t>在父类中编排主流程，将步骤实现延迟到子类去实现。</a:t>
            </a:r>
            <a:endParaRPr lang="zh-CN" altLang="en-US" sz="1400" noProof="1">
              <a:solidFill>
                <a:srgbClr val="1D69A3"/>
              </a:solidFill>
              <a:latin typeface="微软雅黑" panose="020B0503020204020204" pitchFamily="34" charset="-122"/>
              <a:ea typeface="微软雅黑" panose="020B0503020204020204" pitchFamily="34" charset="-122"/>
              <a:cs typeface="+mn-cs"/>
            </a:endParaRPr>
          </a:p>
        </p:txBody>
      </p:sp>
      <p:cxnSp>
        <p:nvCxnSpPr>
          <p:cNvPr id="22" name="直接箭头连接符 21"/>
          <p:cNvCxnSpPr>
            <a:stCxn id="19" idx="3"/>
            <a:endCxn id="23" idx="1"/>
          </p:cNvCxnSpPr>
          <p:nvPr/>
        </p:nvCxnSpPr>
        <p:spPr>
          <a:xfrm>
            <a:off x="3000364" y="1607331"/>
            <a:ext cx="1714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714876" y="1357298"/>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模板锁</a:t>
            </a:r>
            <a:endParaRPr lang="zh-CN" altLang="en-US" dirty="0" smtClean="0"/>
          </a:p>
          <a:p>
            <a:pPr algn="ctr"/>
            <a:r>
              <a:rPr lang="en-US" dirty="0" smtClean="0"/>
              <a:t>AbstractLock</a:t>
            </a:r>
            <a:endParaRPr lang="en-US" dirty="0" smtClean="0"/>
          </a:p>
        </p:txBody>
      </p:sp>
      <p:sp>
        <p:nvSpPr>
          <p:cNvPr id="33" name="矩形 32"/>
          <p:cNvSpPr/>
          <p:nvPr/>
        </p:nvSpPr>
        <p:spPr>
          <a:xfrm>
            <a:off x="7000892" y="3357562"/>
            <a:ext cx="150019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ZK</a:t>
            </a:r>
            <a:r>
              <a:rPr lang="zh-CN" altLang="en-US" dirty="0" smtClean="0"/>
              <a:t>锁</a:t>
            </a:r>
            <a:r>
              <a:rPr lang="en-US" altLang="zh-CN" dirty="0" smtClean="0"/>
              <a:t>2</a:t>
            </a:r>
            <a:endParaRPr lang="en-US" altLang="zh-CN" dirty="0" smtClean="0"/>
          </a:p>
        </p:txBody>
      </p:sp>
      <p:cxnSp>
        <p:nvCxnSpPr>
          <p:cNvPr id="35" name="肘形连接符 34"/>
          <p:cNvCxnSpPr>
            <a:stCxn id="33" idx="0"/>
            <a:endCxn id="11" idx="2"/>
          </p:cNvCxnSpPr>
          <p:nvPr/>
        </p:nvCxnSpPr>
        <p:spPr>
          <a:xfrm rot="16200000" flipV="1">
            <a:off x="6384925" y="2000250"/>
            <a:ext cx="713740" cy="20002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642870" y="3857625"/>
            <a:ext cx="1570990" cy="7391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400" dirty="0" smtClean="0">
                <a:sym typeface="+mn-ea"/>
              </a:rPr>
              <a:t>tryLock()</a:t>
            </a:r>
            <a:endParaRPr sz="1400" dirty="0" smtClean="0"/>
          </a:p>
          <a:p>
            <a:r>
              <a:rPr sz="1400" dirty="0" smtClean="0">
                <a:sym typeface="+mn-ea"/>
              </a:rPr>
              <a:t>waitLock()</a:t>
            </a:r>
            <a:endParaRPr sz="1400" dirty="0" smtClean="0">
              <a:sym typeface="+mn-ea"/>
            </a:endParaRPr>
          </a:p>
          <a:p>
            <a:r>
              <a:rPr sz="1400" dirty="0" smtClean="0">
                <a:sym typeface="+mn-ea"/>
              </a:rPr>
              <a:t>unLock()</a:t>
            </a:r>
            <a:endParaRPr lang="zh-CN" altLang="en-US" sz="1400" dirty="0"/>
          </a:p>
        </p:txBody>
      </p:sp>
      <p:sp>
        <p:nvSpPr>
          <p:cNvPr id="40" name="TextBox 39"/>
          <p:cNvSpPr txBox="1"/>
          <p:nvPr/>
        </p:nvSpPr>
        <p:spPr>
          <a:xfrm>
            <a:off x="2024034" y="5000633"/>
            <a:ext cx="7682865" cy="1198880"/>
          </a:xfrm>
          <a:prstGeom prst="rect">
            <a:avLst/>
          </a:prstGeom>
          <a:noFill/>
        </p:spPr>
        <p:txBody>
          <a:bodyPr wrap="none" rtlCol="0">
            <a:spAutoFit/>
          </a:bodyPr>
          <a:lstStyle/>
          <a:p>
            <a:pPr algn="l"/>
            <a:r>
              <a:rPr lang="en-US" altLang="zh-CN" dirty="0" smtClean="0"/>
              <a:t>1</a:t>
            </a:r>
            <a:r>
              <a:rPr lang="zh-CN" altLang="en-US" dirty="0" smtClean="0"/>
              <a:t>、定义锁的接口</a:t>
            </a:r>
            <a:r>
              <a:rPr lang="en-US" altLang="zh-CN" dirty="0" smtClean="0"/>
              <a:t>Lock</a:t>
            </a:r>
            <a:endParaRPr lang="zh-CN" altLang="en-US" dirty="0" smtClean="0"/>
          </a:p>
          <a:p>
            <a:pPr algn="l"/>
            <a:r>
              <a:rPr lang="en-US" altLang="zh-CN" dirty="0" smtClean="0"/>
              <a:t>2</a:t>
            </a:r>
            <a:r>
              <a:rPr lang="zh-CN" altLang="en-US" dirty="0" smtClean="0"/>
              <a:t>、在</a:t>
            </a:r>
            <a:r>
              <a:rPr lang="en-US" dirty="0" smtClean="0">
                <a:sym typeface="+mn-ea"/>
              </a:rPr>
              <a:t>AbstractLock</a:t>
            </a:r>
            <a:r>
              <a:rPr lang="zh-CN" altLang="en-US" dirty="0" smtClean="0">
                <a:sym typeface="+mn-ea"/>
              </a:rPr>
              <a:t>模板锁里面实现</a:t>
            </a:r>
            <a:r>
              <a:rPr lang="en-US" altLang="zh-CN" dirty="0" smtClean="0">
                <a:sym typeface="+mn-ea"/>
              </a:rPr>
              <a:t>getLock</a:t>
            </a:r>
            <a:r>
              <a:rPr lang="zh-CN" altLang="en-US" dirty="0" smtClean="0">
                <a:sym typeface="+mn-ea"/>
              </a:rPr>
              <a:t>方法，实现通用的逻辑</a:t>
            </a:r>
            <a:r>
              <a:rPr lang="zh-CN" altLang="en-US" dirty="0" smtClean="0"/>
              <a:t>。</a:t>
            </a:r>
            <a:endParaRPr lang="en-US" altLang="zh-CN" dirty="0" smtClean="0"/>
          </a:p>
          <a:p>
            <a:pPr algn="l"/>
            <a:r>
              <a:rPr lang="en-US" altLang="zh-CN" dirty="0" smtClean="0"/>
              <a:t>3</a:t>
            </a:r>
            <a:r>
              <a:rPr lang="zh-CN" altLang="en-US" dirty="0" smtClean="0"/>
              <a:t>、不能确实的步骤，作为虚拟方法，甩锅给子类实现。</a:t>
            </a:r>
            <a:endParaRPr lang="en-US" altLang="zh-CN" dirty="0" smtClean="0"/>
          </a:p>
          <a:p>
            <a:pPr algn="l"/>
            <a:r>
              <a:rPr lang="en-US" altLang="zh-CN" dirty="0" smtClean="0"/>
              <a:t>4</a:t>
            </a:r>
            <a:r>
              <a:rPr lang="zh-CN" altLang="en-US" dirty="0" smtClean="0"/>
              <a:t>、子类只需要聚焦自己的小步骤逻辑，实现</a:t>
            </a:r>
            <a:r>
              <a:rPr lang="en-US" altLang="zh-CN" dirty="0" smtClean="0">
                <a:solidFill>
                  <a:srgbClr val="FF0000"/>
                </a:solidFill>
              </a:rPr>
              <a:t>tryLock,waitLock,unLock</a:t>
            </a:r>
            <a:r>
              <a:rPr lang="zh-CN" altLang="en-US" dirty="0" smtClean="0"/>
              <a:t>方法。</a:t>
            </a:r>
            <a:endParaRPr lang="zh-CN" altLang="en-US" dirty="0"/>
          </a:p>
        </p:txBody>
      </p:sp>
      <p:sp>
        <p:nvSpPr>
          <p:cNvPr id="3" name="矩形 2"/>
          <p:cNvSpPr/>
          <p:nvPr/>
        </p:nvSpPr>
        <p:spPr>
          <a:xfrm>
            <a:off x="7612381" y="1718299"/>
            <a:ext cx="2071702" cy="78581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sz="1400" dirty="0" smtClean="0"/>
              <a:t>getLock()</a:t>
            </a:r>
            <a:endParaRPr sz="1400" dirty="0" smtClean="0"/>
          </a:p>
          <a:p>
            <a:r>
              <a:rPr sz="1400" dirty="0" smtClean="0"/>
              <a:t>unLock()</a:t>
            </a:r>
            <a:endParaRPr sz="1400" dirty="0" smtClean="0"/>
          </a:p>
          <a:p>
            <a:endParaRPr sz="1400" dirty="0" smtClean="0"/>
          </a:p>
        </p:txBody>
      </p:sp>
      <p:sp>
        <p:nvSpPr>
          <p:cNvPr id="4" name="矩形 3"/>
          <p:cNvSpPr/>
          <p:nvPr/>
        </p:nvSpPr>
        <p:spPr>
          <a:xfrm>
            <a:off x="7612381" y="1218233"/>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smtClean="0"/>
              <a:t>锁</a:t>
            </a:r>
            <a:endParaRPr lang="zh-CN" altLang="en-US" dirty="0" smtClean="0"/>
          </a:p>
          <a:p>
            <a:pPr algn="ctr"/>
            <a:r>
              <a:rPr lang="en-US" dirty="0" smtClean="0"/>
              <a:t>Lock</a:t>
            </a:r>
            <a:endParaRPr lang="en-US" dirty="0" smtClean="0"/>
          </a:p>
        </p:txBody>
      </p:sp>
      <p:cxnSp>
        <p:nvCxnSpPr>
          <p:cNvPr id="5" name="直接箭头连接符 4"/>
          <p:cNvCxnSpPr/>
          <p:nvPr/>
        </p:nvCxnSpPr>
        <p:spPr>
          <a:xfrm flipV="1">
            <a:off x="6805930" y="1826260"/>
            <a:ext cx="76263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065395" y="3860800"/>
            <a:ext cx="1364615" cy="7391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sz="1400" dirty="0" smtClean="0">
                <a:sym typeface="+mn-ea"/>
              </a:rPr>
              <a:t>tryLock()</a:t>
            </a:r>
            <a:endParaRPr sz="1400" dirty="0" smtClean="0"/>
          </a:p>
          <a:p>
            <a:r>
              <a:rPr sz="1400" dirty="0" smtClean="0">
                <a:sym typeface="+mn-ea"/>
              </a:rPr>
              <a:t>waitLock()</a:t>
            </a:r>
            <a:endParaRPr sz="1400" dirty="0" smtClean="0">
              <a:sym typeface="+mn-ea"/>
            </a:endParaRPr>
          </a:p>
          <a:p>
            <a:r>
              <a:rPr sz="1400" dirty="0" smtClean="0">
                <a:sym typeface="+mn-ea"/>
              </a:rPr>
              <a:t>unLock()</a:t>
            </a:r>
            <a:endParaRPr lang="zh-CN" altLang="en-US" sz="1400" dirty="0"/>
          </a:p>
        </p:txBody>
      </p:sp>
      <p:sp>
        <p:nvSpPr>
          <p:cNvPr id="7" name="矩形 6"/>
          <p:cNvSpPr/>
          <p:nvPr/>
        </p:nvSpPr>
        <p:spPr>
          <a:xfrm>
            <a:off x="6989445" y="3851275"/>
            <a:ext cx="1530985" cy="7391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400" dirty="0" smtClean="0">
                <a:sym typeface="+mn-ea"/>
              </a:rPr>
              <a:t>tryLock()</a:t>
            </a:r>
            <a:endParaRPr sz="1400" dirty="0" smtClean="0"/>
          </a:p>
          <a:p>
            <a:r>
              <a:rPr sz="1400" dirty="0" smtClean="0">
                <a:sym typeface="+mn-ea"/>
              </a:rPr>
              <a:t>waitLock()</a:t>
            </a:r>
            <a:endParaRPr sz="1400" dirty="0" smtClean="0">
              <a:sym typeface="+mn-ea"/>
            </a:endParaRPr>
          </a:p>
          <a:p>
            <a:r>
              <a:rPr sz="1400" dirty="0" smtClean="0">
                <a:sym typeface="+mn-ea"/>
              </a:rPr>
              <a:t>unLock()</a:t>
            </a:r>
            <a:endParaRPr lang="zh-CN" altLang="en-US" sz="14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75"/>
                                  </p:iterate>
                                  <p:childTnLst>
                                    <p:set>
                                      <p:cBhvr>
                                        <p:cTn id="6" dur="1" fill="hold">
                                          <p:stCondLst>
                                            <p:cond delay="74"/>
                                          </p:stCondLst>
                                        </p:cTn>
                                        <p:tgtEl>
                                          <p:spTgt spid="2"/>
                                        </p:tgtEl>
                                        <p:attrNameLst>
                                          <p:attrName>style.visibility</p:attrName>
                                        </p:attrNameLst>
                                      </p:cBhvr>
                                      <p:to>
                                        <p:strVal val="visible"/>
                                      </p:to>
                                    </p:set>
                                  </p:childTnLst>
                                </p:cTn>
                              </p:par>
                            </p:childTnLst>
                          </p:cTn>
                        </p:par>
                        <p:par>
                          <p:cTn id="7" fill="hold">
                            <p:stCondLst>
                              <p:cond delay="7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39953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dirty="0" smtClean="0">
                <a:solidFill>
                  <a:srgbClr val="1D69A3"/>
                </a:solidFill>
                <a:latin typeface="微软雅黑" panose="020B0503020204020204" pitchFamily="34" charset="-122"/>
                <a:ea typeface="微软雅黑" panose="020B0503020204020204" pitchFamily="34" charset="-122"/>
                <a:sym typeface="+mn-ea"/>
              </a:rPr>
              <a:t>zookeeper </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基于同名节点的分布式锁</a:t>
            </a:r>
            <a:endParaRPr lang="zh-CN" altLang="en-US" sz="2660" dirty="0" smtClean="0">
              <a:solidFill>
                <a:srgbClr val="1D69A3"/>
              </a:solidFill>
              <a:latin typeface="微软雅黑" panose="020B0503020204020204" pitchFamily="34" charset="-122"/>
              <a:ea typeface="微软雅黑" panose="020B0503020204020204" pitchFamily="34" charset="-122"/>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4" name="矩形 3"/>
          <p:cNvSpPr/>
          <p:nvPr/>
        </p:nvSpPr>
        <p:spPr>
          <a:xfrm>
            <a:off x="1354455" y="1537970"/>
            <a:ext cx="4028440" cy="4228465"/>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矩形 6"/>
          <p:cNvSpPr/>
          <p:nvPr/>
        </p:nvSpPr>
        <p:spPr>
          <a:xfrm>
            <a:off x="5501005" y="3893820"/>
            <a:ext cx="2355850" cy="1212850"/>
          </a:xfrm>
          <a:prstGeom prst="rect">
            <a:avLst/>
          </a:prstGeom>
          <a:noFill/>
        </p:spPr>
        <p:txBody>
          <a:bodyPr wrap="none" lIns="91440" tIns="45720" rIns="91440" bIns="45720">
            <a:spAutoFit/>
          </a:bodyPr>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5" name="图片 4" descr="未命名文件 (7)"/>
          <p:cNvPicPr>
            <a:picLocks noChangeAspect="1"/>
          </p:cNvPicPr>
          <p:nvPr/>
        </p:nvPicPr>
        <p:blipFill>
          <a:blip r:embed="rId3"/>
          <a:stretch>
            <a:fillRect/>
          </a:stretch>
        </p:blipFill>
        <p:spPr>
          <a:xfrm>
            <a:off x="1972310" y="675640"/>
            <a:ext cx="5180965" cy="6095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28968" y="205022"/>
            <a:ext cx="7381106"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smtClean="0">
                <a:solidFill>
                  <a:srgbClr val="1D69A3"/>
                </a:solidFill>
                <a:latin typeface="微软雅黑" panose="020B0503020204020204" pitchFamily="34" charset="-122"/>
                <a:ea typeface="微软雅黑" panose="020B0503020204020204" pitchFamily="34" charset="-122"/>
              </a:rPr>
              <a:t>zookeeper</a:t>
            </a:r>
            <a:r>
              <a:rPr lang="zh-CN" altLang="en-US" sz="2665" smtClean="0">
                <a:solidFill>
                  <a:srgbClr val="1D69A3"/>
                </a:solidFill>
                <a:latin typeface="微软雅黑" panose="020B0503020204020204" pitchFamily="34" charset="-122"/>
                <a:ea typeface="微软雅黑" panose="020B0503020204020204" pitchFamily="34" charset="-122"/>
              </a:rPr>
              <a:t>相互监听的分布式锁</a:t>
            </a:r>
            <a:endParaRPr lang="zh-CN" altLang="en-US" sz="2665" smtClean="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430" y="-298450"/>
            <a:ext cx="4309110" cy="6828790"/>
          </a:xfrm>
          <a:prstGeom prst="rect">
            <a:avLst/>
          </a:prstGeom>
          <a:noFill/>
          <a:ln w="9525">
            <a:solidFill>
              <a:schemeClr val="accent1">
                <a:lumMod val="40000"/>
                <a:lumOff val="60000"/>
              </a:schemeClr>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14" name="图示 13"/>
          <p:cNvGraphicFramePr/>
          <p:nvPr/>
        </p:nvGraphicFramePr>
        <p:xfrm>
          <a:off x="5807440" y="1354528"/>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0" name="组合 9"/>
          <p:cNvGrpSpPr/>
          <p:nvPr/>
        </p:nvGrpSpPr>
        <p:grpSpPr>
          <a:xfrm>
            <a:off x="6766730" y="94851"/>
            <a:ext cx="4220567" cy="837873"/>
            <a:chOff x="7324725" y="1141845"/>
            <a:chExt cx="4220567" cy="837873"/>
          </a:xfrm>
        </p:grpSpPr>
        <p:grpSp>
          <p:nvGrpSpPr>
            <p:cNvPr id="11" name="组合 10"/>
            <p:cNvGrpSpPr/>
            <p:nvPr/>
          </p:nvGrpSpPr>
          <p:grpSpPr>
            <a:xfrm>
              <a:off x="7433480" y="1256103"/>
              <a:ext cx="4111812" cy="507831"/>
              <a:chOff x="6359105" y="5429461"/>
              <a:chExt cx="4111812" cy="507831"/>
            </a:xfrm>
            <a:effectLst>
              <a:outerShdw sx="1000" sy="1000" algn="ctr" rotWithShape="0">
                <a:srgbClr val="000000"/>
              </a:outerShdw>
            </a:effectLst>
          </p:grpSpPr>
          <p:grpSp>
            <p:nvGrpSpPr>
              <p:cNvPr id="13" name="PA_组合 14"/>
              <p:cNvGrpSpPr/>
              <p:nvPr>
                <p:custDataLst>
                  <p:tags r:id="rId9"/>
                </p:custDataLst>
              </p:nvPr>
            </p:nvGrpSpPr>
            <p:grpSpPr bwMode="auto">
              <a:xfrm>
                <a:off x="6359105" y="5535873"/>
                <a:ext cx="360000" cy="360000"/>
                <a:chOff x="4248" y="3024"/>
                <a:chExt cx="600" cy="599"/>
              </a:xfrm>
            </p:grpSpPr>
            <p:sp>
              <p:nvSpPr>
                <p:cNvPr id="1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7" name="Group 16"/>
                <p:cNvGrpSpPr/>
                <p:nvPr/>
              </p:nvGrpSpPr>
              <p:grpSpPr bwMode="auto">
                <a:xfrm>
                  <a:off x="4441" y="3144"/>
                  <a:ext cx="215" cy="345"/>
                  <a:chOff x="4441" y="3144"/>
                  <a:chExt cx="215" cy="345"/>
                </a:xfrm>
              </p:grpSpPr>
              <p:sp>
                <p:nvSpPr>
                  <p:cNvPr id="1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5" name="PA_文本框 20"/>
              <p:cNvSpPr txBox="1">
                <a:spLocks noChangeArrowheads="1"/>
              </p:cNvSpPr>
              <p:nvPr>
                <p:custDataLst>
                  <p:tags r:id="rId10"/>
                </p:custDataLst>
              </p:nvPr>
            </p:nvSpPr>
            <p:spPr bwMode="auto">
              <a:xfrm>
                <a:off x="6862237" y="5429461"/>
                <a:ext cx="3608680" cy="50783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lnSpc>
                    <a:spcPct val="150000"/>
                  </a:lnSpc>
                </a:pP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2131</Words>
  <Application>WPS 演示</Application>
  <PresentationFormat>自定义</PresentationFormat>
  <Paragraphs>316</Paragraphs>
  <Slides>18</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4" baseType="lpstr">
      <vt:lpstr>Arial</vt:lpstr>
      <vt:lpstr>宋体</vt:lpstr>
      <vt:lpstr>Wingdings</vt:lpstr>
      <vt:lpstr>微软雅黑</vt:lpstr>
      <vt:lpstr>Calibri</vt:lpstr>
      <vt:lpstr>Roboto Condensed</vt:lpstr>
      <vt:lpstr>Segoe Print</vt:lpstr>
      <vt:lpstr>Impact</vt:lpstr>
      <vt:lpstr>Arial Unicode MS</vt:lpstr>
      <vt:lpstr>等线</vt:lpstr>
      <vt:lpstr>Calibri</vt:lpstr>
      <vt:lpstr>Times New Roman</vt:lpstr>
      <vt:lpstr>Wingdings</vt:lpstr>
      <vt:lpstr>等线 Light</vt:lpstr>
      <vt:lpstr>Office 主题​​</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森品宁</cp:lastModifiedBy>
  <cp:revision>418</cp:revision>
  <dcterms:created xsi:type="dcterms:W3CDTF">2016-08-30T15:34:00Z</dcterms:created>
  <dcterms:modified xsi:type="dcterms:W3CDTF">2019-08-22T14:24:06Z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