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0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4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9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91" r:id="rId3"/>
    <p:sldId id="325" r:id="rId4"/>
    <p:sldId id="326" r:id="rId5"/>
    <p:sldId id="367" r:id="rId6"/>
    <p:sldId id="366" r:id="rId7"/>
    <p:sldId id="299" r:id="rId8"/>
    <p:sldId id="300" r:id="rId9"/>
    <p:sldId id="334" r:id="rId10"/>
    <p:sldId id="328" r:id="rId11"/>
    <p:sldId id="363" r:id="rId12"/>
    <p:sldId id="364" r:id="rId13"/>
    <p:sldId id="327" r:id="rId14"/>
    <p:sldId id="335" r:id="rId15"/>
    <p:sldId id="336" r:id="rId16"/>
    <p:sldId id="365" r:id="rId17"/>
    <p:sldId id="338" r:id="rId18"/>
    <p:sldId id="339" r:id="rId19"/>
    <p:sldId id="341" r:id="rId20"/>
    <p:sldId id="342" r:id="rId21"/>
    <p:sldId id="344" r:id="rId22"/>
    <p:sldId id="345" r:id="rId23"/>
    <p:sldId id="346" r:id="rId24"/>
    <p:sldId id="350" r:id="rId25"/>
    <p:sldId id="351" r:id="rId26"/>
    <p:sldId id="348" r:id="rId27"/>
    <p:sldId id="354" r:id="rId28"/>
    <p:sldId id="368" r:id="rId29"/>
    <p:sldId id="369" r:id="rId30"/>
    <p:sldId id="370" r:id="rId31"/>
    <p:sldId id="355" r:id="rId32"/>
    <p:sldId id="352" r:id="rId33"/>
    <p:sldId id="356" r:id="rId34"/>
    <p:sldId id="357" r:id="rId35"/>
    <p:sldId id="358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3" autoAdjust="0"/>
    <p:restoredTop sz="82759" autoAdjust="0"/>
  </p:normalViewPr>
  <p:slideViewPr>
    <p:cSldViewPr snapToGrid="0" showGuides="1">
      <p:cViewPr varScale="1">
        <p:scale>
          <a:sx n="82" d="100"/>
          <a:sy n="82" d="100"/>
        </p:scale>
        <p:origin x="-734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notesViewPr>
    <p:cSldViewPr snapToGrid="0">
      <p:cViewPr varScale="1">
        <p:scale>
          <a:sx n="76" d="100"/>
          <a:sy n="76" d="100"/>
        </p:scale>
        <p:origin x="-28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见开发手册</a:t>
            </a:r>
            <a:r>
              <a:rPr lang="en-US" altLang="zh-CN" smtClean="0"/>
              <a:t>5.1.2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9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9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http://mbg.cndocs.ml/index.html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见</a:t>
            </a:r>
            <a:r>
              <a:rPr lang="en-US" altLang="zh-CN" smtClean="0"/>
              <a:t>5.2.2</a:t>
            </a:r>
          </a:p>
          <a:p>
            <a:r>
              <a:rPr lang="zh-CN" altLang="en-US" smtClean="0"/>
              <a:t>见</a:t>
            </a:r>
            <a:r>
              <a:rPr lang="en-US" altLang="zh-CN" smtClean="0"/>
              <a:t>5.3.6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见</a:t>
            </a:r>
            <a:r>
              <a:rPr lang="en-US" altLang="zh-CN" smtClean="0"/>
              <a:t>5.1.13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7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http://mbg.cndocs.ml/index.html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http://mbg.cndocs.ml/index.html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http://mbg.cndocs.ml/index.html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http://mbg.cndocs.ml/index.html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http://mbg.cndocs.ml/index.html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http://mbg.cndocs.ml/index.html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https://blog.csdn.net/summer_yuxia/article/details/53169227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9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http://mbg.cndocs.ml/index.html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https://blog.csdn.net/summer_yuxia/article/details/53169227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9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见</a:t>
            </a:r>
            <a:r>
              <a:rPr lang="en-US" altLang="zh-CN" smtClean="0"/>
              <a:t>Java</a:t>
            </a:r>
            <a:r>
              <a:rPr lang="zh-CN" altLang="en-US" smtClean="0"/>
              <a:t>开发手册 </a:t>
            </a:r>
            <a:r>
              <a:rPr lang="en-US" altLang="zh-CN" smtClean="0"/>
              <a:t>5.4.6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9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https://blog.csdn.net/summer_yuxia/article/details/53169227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9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https://blog.csdn.net/summer_yuxia/article/details/53169227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9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见</a:t>
            </a:r>
            <a:r>
              <a:rPr lang="en-US" altLang="zh-CN" smtClean="0"/>
              <a:t>Java</a:t>
            </a:r>
            <a:r>
              <a:rPr lang="zh-CN" altLang="en-US" smtClean="0"/>
              <a:t>开发手册 </a:t>
            </a:r>
            <a:r>
              <a:rPr lang="en-US" altLang="zh-CN" smtClean="0"/>
              <a:t>5.4.4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9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5.27</a:t>
            </a:r>
            <a:r>
              <a:rPr lang="zh-CN" altLang="en-US" smtClean="0"/>
              <a:t>号公开课 动态代理</a:t>
            </a:r>
            <a:endParaRPr lang="en-US" altLang="zh-CN" smtClean="0"/>
          </a:p>
          <a:p>
            <a:r>
              <a:rPr lang="en-US" altLang="zh-CN" smtClean="0"/>
              <a:t>6.15</a:t>
            </a:r>
            <a:r>
              <a:rPr lang="zh-CN" altLang="en-US" smtClean="0"/>
              <a:t>号  让缓存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669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87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849723401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9436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849723401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-85585" y="992602"/>
            <a:ext cx="11849492" cy="1323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5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1. MyBatis</a:t>
            </a:r>
            <a:r>
              <a:rPr lang="zh-CN" altLang="en-US" sz="5333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开发重点知识</a:t>
            </a:r>
            <a:endParaRPr lang="zh-CN" altLang="en-US" sz="5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08026" y="5231425"/>
            <a:ext cx="3603974" cy="369332"/>
            <a:chOff x="1139058" y="5604513"/>
            <a:chExt cx="3603974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24479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Lison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525765982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171" y="2179864"/>
            <a:ext cx="3247527" cy="452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44797" y="2903034"/>
            <a:ext cx="2807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</a:rPr>
              <a:t>20:05</a:t>
            </a:r>
            <a:r>
              <a:rPr lang="zh-CN" altLang="en-US" sz="2800" smtClean="0">
                <a:solidFill>
                  <a:srgbClr val="FF0000"/>
                </a:solidFill>
              </a:rPr>
              <a:t>分正式上课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83747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575" y="275069"/>
            <a:ext cx="574895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resultMap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元素 属性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87887"/>
              </p:ext>
            </p:extLst>
          </p:nvPr>
        </p:nvGraphicFramePr>
        <p:xfrm>
          <a:off x="839506" y="2562271"/>
          <a:ext cx="988945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643"/>
                <a:gridCol w="7733816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76200" marR="76200" marT="76200" marB="7620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600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当前命名空间中的一个唯一标识，用于标识一个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result map.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600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类的完全限定名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或者一个类型</a:t>
                      </a: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别名</a:t>
                      </a:r>
                      <a:r>
                        <a:rPr lang="en-US" altLang="zh-CN" sz="1600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en-US" altLang="zh-CN" sz="1600" kern="12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autoMapping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如果设置这个属性，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MyBatis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将会为这个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ResultMap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开启或者关闭自动映射。这个属性会覆盖全局的属性 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autoMappingBehavior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。默认值为：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unset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87812" y="1041738"/>
            <a:ext cx="1183542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</a:pPr>
            <a:r>
              <a:rPr lang="en-US" altLang="zh-CN"/>
              <a:t>resultMap </a:t>
            </a:r>
            <a:r>
              <a:rPr lang="zh-CN" altLang="en-US"/>
              <a:t>元素是 </a:t>
            </a:r>
            <a:r>
              <a:rPr lang="en-US" altLang="zh-CN"/>
              <a:t>MyBatis </a:t>
            </a:r>
            <a:r>
              <a:rPr lang="zh-CN" altLang="en-US"/>
              <a:t>中最重要最强大的元素。它可以让你从 </a:t>
            </a:r>
            <a:r>
              <a:rPr lang="en-US" altLang="zh-CN"/>
              <a:t>90% </a:t>
            </a:r>
            <a:r>
              <a:rPr lang="zh-CN" altLang="en-US"/>
              <a:t>的 </a:t>
            </a:r>
            <a:r>
              <a:rPr lang="en-US" altLang="zh-CN"/>
              <a:t>JDBC ResultSets </a:t>
            </a:r>
            <a:r>
              <a:rPr lang="zh-CN" altLang="en-US"/>
              <a:t>数据提取代码中解放出来</a:t>
            </a:r>
            <a:r>
              <a:rPr lang="en-US" altLang="zh-CN" smtClean="0"/>
              <a:t>,</a:t>
            </a:r>
            <a:r>
              <a:rPr lang="zh-CN" altLang="en-US" smtClean="0"/>
              <a:t>在</a:t>
            </a:r>
            <a:r>
              <a:rPr lang="zh-CN" altLang="en-US"/>
              <a:t>对复杂语句进行联合映射的时候，它很可能可以代替数千行的同等功能的代码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</a:pPr>
            <a:r>
              <a:rPr lang="zh-CN" altLang="en-US" smtClean="0"/>
              <a:t> </a:t>
            </a:r>
            <a:r>
              <a:rPr lang="en-US" altLang="zh-CN"/>
              <a:t>ResultMap </a:t>
            </a:r>
            <a:r>
              <a:rPr lang="zh-CN" altLang="en-US"/>
              <a:t>的设计思想是，简单的语句不需要明确的结果映射，而复杂一点的语句只需要描述它们的关系就行了。</a:t>
            </a:r>
          </a:p>
        </p:txBody>
      </p:sp>
      <p:sp>
        <p:nvSpPr>
          <p:cNvPr id="10" name="矩形 9"/>
          <p:cNvSpPr/>
          <p:nvPr/>
        </p:nvSpPr>
        <p:spPr>
          <a:xfrm>
            <a:off x="4351920" y="5236629"/>
            <a:ext cx="46875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字段有自定义的转化规则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复杂的多表查询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4010527" y="5399287"/>
            <a:ext cx="248652" cy="760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02531" y="55949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使用场景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6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83747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575" y="275069"/>
            <a:ext cx="574895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resultMap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元素 子元素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4740" y="912163"/>
            <a:ext cx="1052446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–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标记出作为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的结果可以帮助提高整体性能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一对多的查询中用于结果集合并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注入到字段或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JavaBean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属性的普通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association –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一个复杂类型的关联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许多结果将包装成这种类型</a:t>
            </a:r>
          </a:p>
          <a:p>
            <a:pPr marL="742950" lvl="1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嵌套结果映射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关联可以指定为一个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resultMap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元素，或者引用一个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collection –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一个复杂类型的集合</a:t>
            </a:r>
          </a:p>
          <a:p>
            <a:pPr marL="742950" lvl="1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嵌套结果映射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集合可以指定为一个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resultMap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元素，或者引用一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7030A0"/>
              </a:buClr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到底应该用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resultType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resultMap?</a:t>
            </a:r>
          </a:p>
          <a:p>
            <a:pPr lvl="1">
              <a:lnSpc>
                <a:spcPct val="150000"/>
              </a:lnSpc>
              <a:buClr>
                <a:srgbClr val="7030A0"/>
              </a:buClr>
            </a:pPr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强制使用</a:t>
            </a:r>
            <a:r>
              <a:rPr lang="en-US" altLang="zh-CN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resultMap,</a:t>
            </a:r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</a:t>
            </a:r>
            <a:r>
              <a:rPr lang="en-US" altLang="zh-CN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《Java</a:t>
            </a:r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开发手册</a:t>
            </a:r>
            <a:r>
              <a:rPr lang="en-US" altLang="zh-CN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1.5》</a:t>
            </a:r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</a:t>
            </a:r>
          </a:p>
        </p:txBody>
      </p:sp>
    </p:spTree>
    <p:extLst>
      <p:ext uri="{BB962C8B-B14F-4D97-AF65-F5344CB8AC3E}">
        <p14:creationId xmlns:p14="http://schemas.microsoft.com/office/powerpoint/2010/main" val="89033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26996" y="2880909"/>
            <a:ext cx="37040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800" b="1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怎么传递多个参数？</a:t>
            </a:r>
            <a:endParaRPr lang="en-US" altLang="zh-CN" sz="2800" b="1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61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83747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575" y="275069"/>
            <a:ext cx="574895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怎么传递多个参数？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775" y="1331579"/>
            <a:ext cx="921605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传递多个查询入参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传递参数；可读性差，导致可维护性和可扩展性差，杜绝使用；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使用注解传递参数；直观明了，当参数较少一般小于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个的时候，建议使用；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Java Bean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的方式传递参数；当参数大于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个的时候，建议使用；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76" y="480285"/>
            <a:ext cx="3152706" cy="56053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74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25944" y="2868920"/>
            <a:ext cx="46886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800" b="1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怎么样获取主键？</a:t>
            </a:r>
            <a:endParaRPr lang="en-US" altLang="zh-CN" sz="2800" b="1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40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83747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575" y="275069"/>
            <a:ext cx="574895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标签相关属性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733785"/>
              </p:ext>
            </p:extLst>
          </p:nvPr>
        </p:nvGraphicFramePr>
        <p:xfrm>
          <a:off x="356575" y="1338520"/>
          <a:ext cx="1039579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324"/>
                <a:gridCol w="7996466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>
                          <a:effectLst/>
                        </a:rPr>
                        <a:t>属性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>
                          <a:effectLst/>
                        </a:rPr>
                        <a:t>描述</a:t>
                      </a:r>
                    </a:p>
                  </a:txBody>
                  <a:tcPr marL="76200" marR="76200" marT="76200" marB="762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useGeneratedKeys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（仅对 </a:t>
                      </a:r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</a:t>
                      </a:r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 </a:t>
                      </a:r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</a:t>
                      </a:r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有用）这会令 </a:t>
                      </a:r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MyBatis </a:t>
                      </a:r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 </a:t>
                      </a:r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JDBC </a:t>
                      </a:r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 </a:t>
                      </a:r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getGeneratedKeys </a:t>
                      </a:r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方法来取出由数据库内部生成的主键（比如：像 </a:t>
                      </a:r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 </a:t>
                      </a:r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 </a:t>
                      </a:r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 Server </a:t>
                      </a:r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这样的关系数据库管理系统的自动递增字段），默认值：</a:t>
                      </a:r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keyProperty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（仅对 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</a:t>
                      </a:r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 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</a:t>
                      </a:r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有用）唯一标记一个属性，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MyBatis </a:t>
                      </a:r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会通过 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getGeneratedKeys </a:t>
                      </a:r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的返回值或者通过 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</a:t>
                      </a:r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语句的 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selectKey </a:t>
                      </a:r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子元素设置它的键值，默认：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unset。</a:t>
                      </a:r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如果希望得到多个生成的列，也可以是逗号分隔的属性名称列表。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56575" y="4737438"/>
            <a:ext cx="11835426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</a:pPr>
            <a:r>
              <a:rPr lang="zh-CN" altLang="en-US" smtClean="0"/>
              <a:t>注意：自增长序号不是简单的行数</a:t>
            </a:r>
            <a:r>
              <a:rPr lang="en-US" altLang="zh-CN" smtClean="0"/>
              <a:t>+1</a:t>
            </a:r>
            <a:r>
              <a:rPr lang="zh-CN" altLang="en-US" smtClean="0"/>
              <a:t>，而是序号最大值</a:t>
            </a:r>
            <a:r>
              <a:rPr lang="en-US" altLang="zh-CN" smtClean="0"/>
              <a:t>+1</a:t>
            </a:r>
            <a:r>
              <a:rPr lang="zh-CN" altLang="en-US" smtClean="0"/>
              <a:t>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4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83747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575" y="275069"/>
            <a:ext cx="574895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selectKey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00488"/>
              </p:ext>
            </p:extLst>
          </p:nvPr>
        </p:nvGraphicFramePr>
        <p:xfrm>
          <a:off x="149225" y="1064563"/>
          <a:ext cx="119126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899"/>
                <a:gridCol w="9960701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76200" marR="76200" marT="76200" marB="762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keyProperty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5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selectKey </a:t>
                      </a:r>
                      <a:r>
                        <a:rPr lang="zh-CN" altLang="en-US" sz="15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语句结果应该被设置的目标属性。如果希望得到多个生成的列，也可以是逗号分隔的属性名称列表。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resultType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结果的类型。</a:t>
                      </a:r>
                      <a:r>
                        <a:rPr lang="en-US" altLang="zh-CN" sz="15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MyBatis </a:t>
                      </a:r>
                      <a:r>
                        <a:rPr lang="zh-CN" altLang="en-US" sz="15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通常可以推算出来，但是为了更加确定写上也不会有什么问题。</a:t>
                      </a:r>
                      <a:r>
                        <a:rPr lang="en-US" altLang="zh-CN" sz="15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MyBatis </a:t>
                      </a:r>
                      <a:r>
                        <a:rPr lang="zh-CN" altLang="en-US" sz="15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允许任何简单类型用作主键的类型，包括字符串。如果希望作用于多个生成的列，则可以使用一个包含期望属性的 </a:t>
                      </a:r>
                      <a:r>
                        <a:rPr lang="en-US" altLang="zh-CN" sz="15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Object </a:t>
                      </a:r>
                      <a:r>
                        <a:rPr lang="zh-CN" altLang="en-US" sz="15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或一个 </a:t>
                      </a:r>
                      <a:r>
                        <a:rPr lang="en-US" altLang="zh-CN" sz="15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Map</a:t>
                      </a:r>
                      <a:r>
                        <a:rPr lang="zh-CN" altLang="en-US" sz="15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order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这可以被设置为 </a:t>
                      </a:r>
                      <a:r>
                        <a:rPr lang="en-US" altLang="zh-CN" sz="15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BEFORE </a:t>
                      </a:r>
                      <a:r>
                        <a:rPr lang="zh-CN" altLang="en-US" sz="15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 </a:t>
                      </a:r>
                      <a:r>
                        <a:rPr lang="en-US" altLang="zh-CN" sz="15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AFTER</a:t>
                      </a:r>
                      <a:r>
                        <a:rPr lang="zh-CN" altLang="en-US" sz="15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。如果设置为 </a:t>
                      </a:r>
                      <a:r>
                        <a:rPr lang="en-US" altLang="zh-CN" sz="15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BEFORE</a:t>
                      </a:r>
                      <a:r>
                        <a:rPr lang="zh-CN" altLang="en-US" sz="15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，那么它会首先选择主键，设置 </a:t>
                      </a:r>
                      <a:r>
                        <a:rPr lang="en-US" altLang="zh-CN" sz="15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keyProperty </a:t>
                      </a:r>
                      <a:r>
                        <a:rPr lang="zh-CN" altLang="en-US" sz="15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然后执行插入语句。如果设置为 </a:t>
                      </a:r>
                      <a:r>
                        <a:rPr lang="en-US" altLang="zh-CN" sz="15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AFTER</a:t>
                      </a:r>
                      <a:r>
                        <a:rPr lang="zh-CN" altLang="en-US" sz="1500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，那么先执行插入语句，</a:t>
                      </a:r>
                      <a:r>
                        <a:rPr lang="zh-CN" altLang="en-US" sz="1500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然后获取主键字段；</a:t>
                      </a:r>
                      <a:r>
                        <a:rPr lang="en-US" altLang="zh-CN" sz="1500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</a:t>
                      </a:r>
                      <a:r>
                        <a:rPr lang="zh-CN" altLang="en-US" sz="1500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数据库自增长的方式</a:t>
                      </a:r>
                      <a:r>
                        <a:rPr lang="en-US" altLang="zh-CN" sz="1500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order</a:t>
                      </a:r>
                      <a:r>
                        <a:rPr lang="zh-CN" altLang="en-US" sz="1500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设置为</a:t>
                      </a:r>
                      <a:r>
                        <a:rPr lang="en-US" altLang="zh-CN" sz="1500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After</a:t>
                      </a:r>
                      <a:r>
                        <a:rPr lang="zh-CN" altLang="en-US" sz="1500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500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oracle</a:t>
                      </a:r>
                      <a:r>
                        <a:rPr lang="zh-CN" altLang="en-US" sz="1500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数据库通过</a:t>
                      </a:r>
                      <a:r>
                        <a:rPr lang="en-US" altLang="zh-CN" sz="1500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sequnce</a:t>
                      </a:r>
                      <a:r>
                        <a:rPr lang="zh-CN" altLang="en-US" sz="1500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获取主键</a:t>
                      </a:r>
                      <a:r>
                        <a:rPr lang="en-US" altLang="zh-CN" sz="1500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order</a:t>
                      </a:r>
                      <a:r>
                        <a:rPr lang="zh-CN" altLang="en-US" sz="1500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设置为</a:t>
                      </a:r>
                      <a:r>
                        <a:rPr lang="en-US" altLang="zh-CN" sz="1500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Before</a:t>
                      </a:r>
                      <a:endParaRPr lang="zh-CN" altLang="en-US" sz="1500" kern="12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454469" y="4723624"/>
            <a:ext cx="8546969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selectKey  </a:t>
            </a:r>
            <a:r>
              <a:rPr lang="en-US" altLang="zh-CN">
                <a:solidFill>
                  <a:srgbClr val="7F007F"/>
                </a:solidFill>
                <a:highlight>
                  <a:srgbClr val="D4D4D4"/>
                </a:highlight>
                <a:latin typeface="Consolas"/>
              </a:rPr>
              <a:t>keyProperty</a:t>
            </a:r>
            <a:r>
              <a:rPr lang="en-US" altLang="zh-CN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en-US" altLang="zh-CN" i="1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“id” </a:t>
            </a:r>
            <a:r>
              <a:rPr lang="en-US" altLang="zh-CN" i="1" smtClean="0">
                <a:solidFill>
                  <a:srgbClr val="7F007F"/>
                </a:solidFill>
                <a:highlight>
                  <a:srgbClr val="D4D4D4"/>
                </a:highlight>
                <a:latin typeface="Consolas"/>
              </a:rPr>
              <a:t>order</a:t>
            </a:r>
            <a:r>
              <a:rPr lang="en-US" altLang="zh-CN" i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en-US" altLang="zh-CN" i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 " </a:t>
            </a:r>
            <a:r>
              <a:rPr lang="en-US" altLang="zh-CN" i="1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Before" </a:t>
            </a:r>
            <a:r>
              <a:rPr lang="en-US" altLang="zh-CN" i="1" smtClean="0">
                <a:solidFill>
                  <a:srgbClr val="7F007F"/>
                </a:solidFill>
                <a:highlight>
                  <a:srgbClr val="D4D4D4"/>
                </a:highlight>
                <a:latin typeface="Consolas"/>
              </a:rPr>
              <a:t>resultType</a:t>
            </a:r>
            <a:r>
              <a:rPr lang="en-US" altLang="zh-CN" i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en-US" altLang="zh-CN" i="1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"int"</a:t>
            </a:r>
            <a:r>
              <a:rPr lang="en-US" altLang="zh-CN" i="1" smtClean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en-US" altLang="zh-CN" i="1">
              <a:solidFill>
                <a:srgbClr val="00808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/>
              </a:rPr>
              <a:t>	select SEQ_ID.nextval from dual</a:t>
            </a:r>
            <a:endParaRPr lang="en-US" altLang="zh-CN">
              <a:solidFill>
                <a:srgbClr val="000000"/>
              </a:solidFill>
              <a:latin typeface="Consolas"/>
            </a:endParaRPr>
          </a:p>
          <a:p>
            <a:r>
              <a:rPr lang="en-US" altLang="zh-CN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selectKey</a:t>
            </a:r>
            <a:r>
              <a:rPr lang="en-US" altLang="zh-CN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04537" y="4077038"/>
            <a:ext cx="1183542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</a:pPr>
            <a:r>
              <a:rPr lang="en-US" altLang="zh-CN" smtClean="0"/>
              <a:t>Oracle</a:t>
            </a:r>
            <a:r>
              <a:rPr lang="zh-CN" altLang="en-US" smtClean="0"/>
              <a:t>自增长序号</a:t>
            </a:r>
            <a:r>
              <a:rPr lang="zh-CN" altLang="en-US"/>
              <a:t>示例</a:t>
            </a:r>
            <a:r>
              <a:rPr lang="zh-CN" altLang="en-US" smtClean="0"/>
              <a:t>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34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38765" y="2858282"/>
            <a:ext cx="46886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800" b="1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800" b="1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zh-CN" altLang="en-US" sz="2800" b="1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800" b="1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的参数</a:t>
            </a:r>
            <a:endParaRPr lang="en-US" altLang="zh-CN" sz="2800" b="1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49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83747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575" y="275069"/>
            <a:ext cx="574895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元素和参数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251" y="1114425"/>
            <a:ext cx="921605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元素：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用来定义可重用的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代码段，可以包含在其他语句中；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3250" y="2079625"/>
            <a:ext cx="111718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参数：向</a:t>
            </a: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语句中传递的可变参数</a:t>
            </a: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预编译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#{}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：将传入的数据都当成一个字符串，会对自动传入的数据加一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个单引号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，能够很大程度防止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注入；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传值 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${}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：传入的数据直接显示生成在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中，无法防止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注入；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名、选取的列是动态的，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order by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可以考虑使用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$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41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38765" y="2858282"/>
            <a:ext cx="46886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800" b="1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en-US" altLang="zh-CN" sz="2800" b="1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endParaRPr lang="en-US" altLang="zh-CN" sz="2800" b="1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299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581" y="0"/>
            <a:ext cx="4476729" cy="631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65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83747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575" y="275069"/>
            <a:ext cx="574895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268928"/>
              </p:ext>
            </p:extLst>
          </p:nvPr>
        </p:nvGraphicFramePr>
        <p:xfrm>
          <a:off x="1004673" y="1329266"/>
          <a:ext cx="9977554" cy="279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330"/>
                <a:gridCol w="2709333"/>
                <a:gridCol w="41198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if</a:t>
                      </a:r>
                      <a:endParaRPr lang="zh-CN" altLang="en-US" sz="180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判断语句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单条件分支判断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choose</a:t>
                      </a: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when</a:t>
                      </a: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otherwise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相当于</a:t>
                      </a: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</a:t>
                      </a: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case when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多条件分支判断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Trim</a:t>
                      </a: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where</a:t>
                      </a:r>
                      <a:r>
                        <a:rPr lang="zh-CN" altLang="en-US" sz="1800" kern="120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</a:t>
                      </a:r>
                      <a:endParaRPr lang="zh-CN" altLang="en-US" sz="180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辅助元素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用于处理</a:t>
                      </a: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拼装问题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foreach</a:t>
                      </a:r>
                      <a:endParaRPr lang="zh-CN" altLang="en-US" sz="180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循环语句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</a:t>
                      </a: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</a:t>
                      </a: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语句等列举条件常用，常用于实现批量操作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5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83747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575" y="275069"/>
            <a:ext cx="574895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批量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877" y="1799688"/>
            <a:ext cx="111718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Clr>
                <a:srgbClr val="FFC000"/>
              </a:buClr>
            </a:pP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高频面试题：通过</a:t>
            </a: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怎么样进行批量的操作</a:t>
            </a: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foreach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动态拼装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BATCH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类型的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excutor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4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38765" y="2858282"/>
            <a:ext cx="46886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800" b="1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代码生成器</a:t>
            </a:r>
            <a:endParaRPr lang="en-US" altLang="zh-CN" sz="2800" b="1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92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545033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ybatis Generator (MBG)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01112" y="2129420"/>
            <a:ext cx="1181398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generatorConfiguration –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根节点</a:t>
            </a:r>
          </a:p>
          <a:p>
            <a:pPr marL="742950" lvl="1" indent="-28575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properties –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用于指定一个需要在配置中解析使用的外部属性文件；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classPathEntry -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MBG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工作的时候，需要额外加载的依赖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包；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 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用于指定生成一组对象的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property (0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个或多个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设置一些固定属性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plugin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(0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个或多个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一个插件，用于扩展或修改通过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MBG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生成的代码</a:t>
            </a:r>
          </a:p>
          <a:p>
            <a:pPr marL="1200150" lvl="2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commentGenerator (0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个或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个）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标签用来配置如何生成注释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jdbcConnection ( 1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要有的，使用这个配置链接数据库</a:t>
            </a:r>
          </a:p>
          <a:p>
            <a:pPr marL="1200150" lvl="2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javaTypeResolver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( 0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个或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个）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JDBC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类型和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类型如何转换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javaModelGenerator ( 1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 java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模型创建器</a:t>
            </a:r>
          </a:p>
          <a:p>
            <a:pPr marL="1200150" lvl="2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sqlMapGenerator (0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个或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SQL map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文件生成器</a:t>
            </a:r>
          </a:p>
          <a:p>
            <a:pPr marL="1200150" lvl="2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javaClientGenerator (0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个或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  <a:p>
            <a:pPr marL="1200150" lvl="2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或多个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选择一个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来生成相关文件，可以有一个或多个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6575" y="922570"/>
            <a:ext cx="1183542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MyBatis 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MyBatis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的开发团队提供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了一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个很强大的代码生成器，代码包含了数据库表对应的实体类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Mapper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接口类、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Mapper XML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，这些代码文件中几乎包含了全部的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单表操作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方法，使用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MBG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可以极大程度上方便我们使用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，还可以减少很多重复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14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545033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怎么运行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MGB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56575" y="1213949"/>
            <a:ext cx="107195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mtClean="0"/>
              <a:t>从命令提示</a:t>
            </a:r>
            <a:r>
              <a:rPr lang="zh-CN" altLang="en-US"/>
              <a:t>符 使用 </a:t>
            </a:r>
            <a:r>
              <a:rPr lang="en-US" altLang="zh-CN"/>
              <a:t>XML </a:t>
            </a:r>
            <a:r>
              <a:rPr lang="zh-CN" altLang="en-US" smtClean="0"/>
              <a:t>配置文件</a:t>
            </a:r>
            <a:endParaRPr lang="en-US" altLang="zh-CN" smtClean="0"/>
          </a:p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pt-BR" altLang="zh-CN" smtClean="0"/>
              <a:t>     java </a:t>
            </a:r>
            <a:r>
              <a:rPr lang="pt-BR" altLang="zh-CN"/>
              <a:t>-jar mybatis-generator-core-x.x.x.jar -configfile </a:t>
            </a:r>
            <a:r>
              <a:rPr lang="pt-BR" altLang="zh-CN" smtClean="0"/>
              <a:t>generatorConfig.xml</a:t>
            </a:r>
          </a:p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pt-BR" altLang="zh-CN"/>
              <a:t> </a:t>
            </a:r>
            <a:r>
              <a:rPr lang="pt-BR" altLang="zh-CN" smtClean="0"/>
              <a:t>   </a:t>
            </a:r>
            <a:r>
              <a:rPr lang="zh-CN" altLang="en-US" smtClean="0"/>
              <a:t>使用场景：对逆向工程定制较少，项目工程结构比较复杂的情况</a:t>
            </a:r>
            <a:endParaRPr lang="zh-CN" altLang="en-US"/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作为 </a:t>
            </a:r>
            <a:r>
              <a:rPr lang="en-US" altLang="zh-CN"/>
              <a:t>Maven Plugin</a:t>
            </a:r>
          </a:p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en-US" altLang="zh-CN" smtClean="0"/>
              <a:t>     mvn </a:t>
            </a:r>
            <a:r>
              <a:rPr lang="en-US" altLang="zh-CN"/>
              <a:t>mybatis-generator:generate</a:t>
            </a: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从另一个 </a:t>
            </a:r>
            <a:r>
              <a:rPr lang="en-US" altLang="zh-CN"/>
              <a:t>Java </a:t>
            </a:r>
            <a:r>
              <a:rPr lang="zh-CN" altLang="en-US"/>
              <a:t>程序 使用 </a:t>
            </a:r>
            <a:r>
              <a:rPr lang="en-US" altLang="zh-CN"/>
              <a:t>XML </a:t>
            </a:r>
            <a:r>
              <a:rPr lang="zh-CN" altLang="en-US"/>
              <a:t>配置文件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4781550" y="3190875"/>
            <a:ext cx="238125" cy="12096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62550" y="323841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zh-CN" altLang="en-US"/>
              <a:t>使用场景：对逆向工程定制</a:t>
            </a:r>
            <a:r>
              <a:rPr lang="zh-CN" altLang="en-US" smtClean="0"/>
              <a:t>较多，</a:t>
            </a:r>
            <a:r>
              <a:rPr lang="zh-CN" altLang="en-US"/>
              <a:t>项目工程结构</a:t>
            </a:r>
            <a:r>
              <a:rPr lang="zh-CN" altLang="en-US" smtClean="0"/>
              <a:t>比较单一的</a:t>
            </a:r>
            <a:r>
              <a:rPr lang="zh-CN" altLang="en-US"/>
              <a:t>情况</a:t>
            </a:r>
          </a:p>
        </p:txBody>
      </p:sp>
    </p:spTree>
    <p:extLst>
      <p:ext uri="{BB962C8B-B14F-4D97-AF65-F5344CB8AC3E}">
        <p14:creationId xmlns:p14="http://schemas.microsoft.com/office/powerpoint/2010/main" val="47683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38765" y="2858282"/>
            <a:ext cx="46886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800" b="1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关联查询</a:t>
            </a:r>
            <a:endParaRPr lang="en-US" altLang="zh-CN" sz="2800" b="1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17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545033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关联查询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56575" y="1103731"/>
            <a:ext cx="1157775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在关系型数据库中，我们经常要处理一对一 、 一对多的关系 。 例如， 一辆汽车需要有一个引擎，这是一对一的关系。 一辆汽车有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个或更多个轮子，这是一对多的关系 。关联元素就是专门用来处理关联关系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877" y="2488676"/>
            <a:ext cx="327365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关联元素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association     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一对一关系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collection       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一对多关系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93257" y="2488676"/>
            <a:ext cx="777841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关联方式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嵌套结果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使用嵌套结果映射来处理重复的联合结果的子集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嵌套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通过执行另外一个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映射语句来返回预期的复杂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2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545033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一对一   嵌套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55628" y="1007413"/>
            <a:ext cx="1150698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association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 嵌套结果方式 常用属性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742950" lvl="2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property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：对应实体类中的属性名，必填项。</a:t>
            </a:r>
          </a:p>
          <a:p>
            <a:pPr marL="742950" lvl="2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javaType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 属性对应的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类型 。</a:t>
            </a:r>
          </a:p>
          <a:p>
            <a:pPr marL="742950" lvl="2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resultMap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 可以直接使用现有的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resultMap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，而不需要在这里配置映射关系。</a:t>
            </a:r>
          </a:p>
          <a:p>
            <a:pPr marL="742950" lvl="2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columnPrefix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：查询列的前缀，配置前缀后，在子标签配置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column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时可以省略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04673" y="3587865"/>
            <a:ext cx="885190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0000"/>
                </a:solidFill>
              </a:rPr>
              <a:t>Tips: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resultMap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可以通过使用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实现继承关系，简化很多配置工作量；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关联的表查询的类添加前缀是编程的好习惯；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通过添加完整的命名空间，可以引用其他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resultMap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8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545033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一对一 嵌套查询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55628" y="1007413"/>
            <a:ext cx="1150698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association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标签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嵌套查询方式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常用属性： 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：另 一个映射查询的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id, MyBatis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会额外执行这个查询获取嵌套对象的结果 。</a:t>
            </a:r>
          </a:p>
          <a:p>
            <a:pPr marL="742950" lvl="2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column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：列名（或别名），将主查询中列的结果作为嵌套查询的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fetchType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：数据加载方式，可选值为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lazy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eager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，分别为延迟加载和积极加载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，这个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配置会覆盖全局的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lazyLoadingEnabled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809" y="3392711"/>
            <a:ext cx="8851900" cy="36933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Tips</a:t>
            </a:r>
            <a:r>
              <a:rPr lang="zh-CN" altLang="en-US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N+1 </a:t>
            </a:r>
            <a:r>
              <a:rPr lang="zh-CN" altLang="en-US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查询问题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概括地讲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,N+1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查询问题可以是这样引起的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742950" lvl="2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你执行了一个单独的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语句来获取结果列表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就是“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+1”)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742950" lvl="2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对返回的每条记录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你执行了一个查询语句来为每个加载细节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就是“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N”)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这个问题会导致成百上千的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语句被执行。这通常不是期望的。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fetchType=lazy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”并且全局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setting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进行改善：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/>
              <a:t>&lt;setting name=</a:t>
            </a:r>
            <a:r>
              <a:rPr lang="en-US" altLang="zh-CN" i="1"/>
              <a:t>"aggressiveLazyLoading" value="false"/&gt;</a:t>
            </a:r>
          </a:p>
          <a:p>
            <a:pPr>
              <a:lnSpc>
                <a:spcPct val="150000"/>
              </a:lnSpc>
              <a:defRPr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47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545033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一对多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554877" y="1120534"/>
            <a:ext cx="1150698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collection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支持的属性以及属性的作用和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association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完全相同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会根据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标签，进行字段的合并，合理配置好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标签可以提高处理的效率；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54877" y="2384718"/>
            <a:ext cx="1060735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FF0000"/>
                </a:solidFill>
              </a:rPr>
              <a:t>Tips</a:t>
            </a:r>
            <a:r>
              <a:rPr lang="en-US" altLang="zh-CN" b="1" smtClean="0">
                <a:solidFill>
                  <a:srgbClr val="FF0000"/>
                </a:solidFill>
              </a:rPr>
              <a:t>: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如果要配置一个相当复杂的映射，一定要从基础映射开始配置，每增加一些配置就进行对应的测试，在循序渐进的过程中更容易发现和解决问题 。</a:t>
            </a:r>
          </a:p>
        </p:txBody>
      </p:sp>
    </p:spTree>
    <p:extLst>
      <p:ext uri="{BB962C8B-B14F-4D97-AF65-F5344CB8AC3E}">
        <p14:creationId xmlns:p14="http://schemas.microsoft.com/office/powerpoint/2010/main" val="210608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26996" y="2880909"/>
            <a:ext cx="37040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800" b="1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800" b="1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快速入门</a:t>
            </a:r>
            <a:endParaRPr lang="en-US" altLang="zh-CN" sz="2800" b="1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086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545033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多对多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9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41" y="1369921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858866" y="2243578"/>
            <a:ext cx="643444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先决条件一：多对多需要一种中间表建立连接关系；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先决条件二：多对多关系是由两个一对多关系组成的，一对多可以也可以用两种方式实现；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6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15754" y="2845027"/>
            <a:ext cx="46886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800" b="1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缓存</a:t>
            </a:r>
            <a:endParaRPr lang="en-US" altLang="zh-CN" sz="2800" b="1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709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5150" y="363566"/>
            <a:ext cx="545033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缓存 一级缓存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82804" y="1097280"/>
            <a:ext cx="117835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MyBatis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包含一个非常强大的查询缓存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缓存可以使应用更快地获取数据，避免频繁的数据库交互 ；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一级缓存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（也叫应用缓存）：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一级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缓存默认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会启用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，想要关闭一级缓存可以在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标签上配置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flushCache=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”；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一级缓存存在于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SqlSession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的生命周期中，在同一个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SqlSession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查询时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MyBatis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会把执行的方法和参数通过算法生成缓存的键值，将键值和查询结果存入一个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中。如果同一个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SqlSession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中执行的方法和参数完全一致，那么通过算法会生成相同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的键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值，当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Map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缓存对象中己经存在该键值时，则会返回缓存中的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任何的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INSERT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DELETE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操作都会清空一级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12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5150" y="156172"/>
            <a:ext cx="545033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缓存 二级缓存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697049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82804" y="673356"/>
            <a:ext cx="1178350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二级缓存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（也叫应用缓存）：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缓存存在于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的生命周期中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，可以理解为跨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；缓存是以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为单位的，不同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下的操作互不影响。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setting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cacheEnabled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，这个参数是二级缓存的全局开关，默认值是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，如果把这个参数设置为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即使有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级缓存配置，也不会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生效；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要开启二级缓存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你需要在你的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映射文件中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添加配置：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字面上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看就是这样。这个简单语句的效果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映射语句文件中的所有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语句将会被缓存。</a:t>
            </a:r>
          </a:p>
          <a:p>
            <a:pPr marL="1200150" lvl="2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映射语句文件中的所有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insert,update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delete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语句会刷新缓存。</a:t>
            </a:r>
          </a:p>
          <a:p>
            <a:pPr marL="1200150" lvl="2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缓存会使用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Least Recently Used(LRU,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最近最少使用的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算法来收回。</a:t>
            </a:r>
          </a:p>
          <a:p>
            <a:pPr marL="1200150" lvl="2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根据时间表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比如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no Flush Interval,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没有刷新间隔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缓存不会以任何时间顺序 来刷新。</a:t>
            </a:r>
          </a:p>
          <a:p>
            <a:pPr marL="1200150" lvl="2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缓存会存储列表集合或对象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无论查询方法返回什么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引用。</a:t>
            </a:r>
          </a:p>
          <a:p>
            <a:pPr marL="1200150" lvl="2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缓存会被视为是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read/write(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可读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可写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54603" y="3184334"/>
            <a:ext cx="8737969" cy="43597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&lt;cache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eviction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=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“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LRU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"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flushInterval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=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"60000"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size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=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"512"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readOnly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=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"true"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/&gt;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150" y="5729077"/>
            <a:ext cx="106073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</a:rPr>
              <a:t>Tips</a:t>
            </a:r>
            <a:r>
              <a:rPr lang="en-US" altLang="zh-CN" sz="2000" b="1" smtClean="0">
                <a:solidFill>
                  <a:srgbClr val="FF0000"/>
                </a:solidFill>
              </a:rPr>
              <a:t>: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使用二级缓存容易出现脏读，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避免使用二级缓存，在业务层使用可控制的缓存代替更好；</a:t>
            </a:r>
          </a:p>
        </p:txBody>
      </p:sp>
    </p:spTree>
    <p:extLst>
      <p:ext uri="{BB962C8B-B14F-4D97-AF65-F5344CB8AC3E}">
        <p14:creationId xmlns:p14="http://schemas.microsoft.com/office/powerpoint/2010/main" val="338945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5150" y="363566"/>
            <a:ext cx="545033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缓存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 示意图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53" name="椭圆 152"/>
          <p:cNvSpPr/>
          <p:nvPr/>
        </p:nvSpPr>
        <p:spPr>
          <a:xfrm>
            <a:off x="209277" y="3907653"/>
            <a:ext cx="345600" cy="347163"/>
          </a:xfrm>
          <a:prstGeom prst="ellipse">
            <a:avLst/>
          </a:prstGeom>
          <a:solidFill>
            <a:srgbClr val="FFC000"/>
          </a:solidFill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69890" y="988287"/>
            <a:ext cx="7629888" cy="5501332"/>
            <a:chOff x="2192841" y="857833"/>
            <a:chExt cx="7629888" cy="5501332"/>
          </a:xfrm>
        </p:grpSpPr>
        <p:sp>
          <p:nvSpPr>
            <p:cNvPr id="2" name="矩形 1"/>
            <p:cNvSpPr/>
            <p:nvPr/>
          </p:nvSpPr>
          <p:spPr>
            <a:xfrm>
              <a:off x="2234152" y="876686"/>
              <a:ext cx="7588577" cy="90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49271" y="857833"/>
              <a:ext cx="2534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/>
                <a:t>SqlSessionFactory</a:t>
              </a:r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411304" y="2197531"/>
              <a:ext cx="1642505" cy="544274"/>
              <a:chOff x="3525624" y="363566"/>
              <a:chExt cx="1642505" cy="729943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3525624" y="363566"/>
                <a:ext cx="1642505" cy="72994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776047" y="432684"/>
                <a:ext cx="1141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smtClean="0"/>
                  <a:t>AaMapper.xml</a:t>
                </a:r>
              </a:p>
              <a:p>
                <a:pPr algn="ctr"/>
                <a:r>
                  <a:rPr lang="en-US" altLang="zh-CN" sz="1200" b="1" smtClean="0">
                    <a:solidFill>
                      <a:srgbClr val="FF0000"/>
                    </a:solidFill>
                  </a:rPr>
                  <a:t>namespaceA</a:t>
                </a:r>
                <a:endParaRPr lang="zh-CN" altLang="en-US" sz="12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" name="圆柱形 16"/>
            <p:cNvSpPr/>
            <p:nvPr/>
          </p:nvSpPr>
          <p:spPr>
            <a:xfrm>
              <a:off x="5099901" y="5501326"/>
              <a:ext cx="1365053" cy="857839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56836" y="5831264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DB</a:t>
              </a:r>
              <a:endParaRPr lang="zh-CN" altLang="en-US"/>
            </a:p>
          </p:txBody>
        </p:sp>
        <p:cxnSp>
          <p:nvCxnSpPr>
            <p:cNvPr id="36" name="直接箭头连接符 35"/>
            <p:cNvCxnSpPr>
              <a:endCxn id="3" idx="0"/>
            </p:cNvCxnSpPr>
            <p:nvPr/>
          </p:nvCxnSpPr>
          <p:spPr>
            <a:xfrm flipH="1">
              <a:off x="2675169" y="3196621"/>
              <a:ext cx="695149" cy="82890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/>
            <p:cNvGrpSpPr/>
            <p:nvPr/>
          </p:nvGrpSpPr>
          <p:grpSpPr>
            <a:xfrm>
              <a:off x="2192841" y="4025526"/>
              <a:ext cx="956142" cy="846000"/>
              <a:chOff x="2192841" y="3768351"/>
              <a:chExt cx="956142" cy="84600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2201354" y="3768351"/>
                <a:ext cx="947629" cy="84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2308357" y="4169488"/>
                <a:ext cx="723275" cy="415498"/>
                <a:chOff x="780144" y="3478495"/>
                <a:chExt cx="723275" cy="415498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854741" y="3478495"/>
                  <a:ext cx="599728" cy="41477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txBody>
                <a:bodyPr wrap="square" lIns="91440" tIns="45720" rIns="91440" bIns="45720" rtlCol="0" anchor="ctr">
                  <a:spAutoFit/>
                </a:bodyPr>
                <a:lstStyle/>
                <a:p>
                  <a:pPr algn="ctr"/>
                  <a:endParaRPr lang="zh-CN" altLang="en-US" sz="5400" b="1" cap="none" spc="0" smtClean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780144" y="3478495"/>
                  <a:ext cx="723275" cy="41549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050"/>
                    <a:t>一</a:t>
                  </a:r>
                  <a:r>
                    <a:rPr lang="zh-CN" altLang="en-US" sz="1050" smtClean="0"/>
                    <a:t>级缓存</a:t>
                  </a:r>
                  <a:endParaRPr lang="en-US" altLang="zh-CN" sz="1050" smtClean="0"/>
                </a:p>
                <a:p>
                  <a:pPr algn="ctr"/>
                  <a:r>
                    <a:rPr lang="en-US" altLang="zh-CN" sz="1050"/>
                    <a:t>map</a:t>
                  </a:r>
                  <a:endParaRPr lang="zh-CN" altLang="en-US" sz="1050"/>
                </a:p>
              </p:txBody>
            </p:sp>
          </p:grpSp>
          <p:sp>
            <p:nvSpPr>
              <p:cNvPr id="98" name="TextBox 97"/>
              <p:cNvSpPr txBox="1"/>
              <p:nvPr/>
            </p:nvSpPr>
            <p:spPr>
              <a:xfrm>
                <a:off x="2192841" y="3922226"/>
                <a:ext cx="9396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smtClean="0"/>
                  <a:t>sqlSession1</a:t>
                </a:r>
                <a:endParaRPr lang="zh-CN" altLang="en-US" sz="1400"/>
              </a:p>
            </p:txBody>
          </p:sp>
        </p:grpSp>
        <p:cxnSp>
          <p:nvCxnSpPr>
            <p:cNvPr id="111" name="直接箭头连接符 110"/>
            <p:cNvCxnSpPr>
              <a:stCxn id="3" idx="2"/>
            </p:cNvCxnSpPr>
            <p:nvPr/>
          </p:nvCxnSpPr>
          <p:spPr>
            <a:xfrm>
              <a:off x="2675169" y="4871526"/>
              <a:ext cx="2424732" cy="7386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 flipH="1">
              <a:off x="3031632" y="1658561"/>
              <a:ext cx="427961" cy="5389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904447" y="1340359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/>
                <a:t>sqlSession1</a:t>
              </a:r>
              <a:endParaRPr lang="zh-CN" altLang="en-US" sz="1400"/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5485936" y="3995438"/>
              <a:ext cx="956142" cy="846000"/>
              <a:chOff x="2192841" y="3768351"/>
              <a:chExt cx="956142" cy="846000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2201354" y="3768351"/>
                <a:ext cx="947629" cy="84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endParaRPr>
              </a:p>
            </p:txBody>
          </p:sp>
          <p:grpSp>
            <p:nvGrpSpPr>
              <p:cNvPr id="107" name="组合 106"/>
              <p:cNvGrpSpPr/>
              <p:nvPr/>
            </p:nvGrpSpPr>
            <p:grpSpPr>
              <a:xfrm>
                <a:off x="2308357" y="4169488"/>
                <a:ext cx="723275" cy="415498"/>
                <a:chOff x="780144" y="3478495"/>
                <a:chExt cx="723275" cy="415498"/>
              </a:xfrm>
            </p:grpSpPr>
            <p:sp>
              <p:nvSpPr>
                <p:cNvPr id="110" name="矩形 109"/>
                <p:cNvSpPr/>
                <p:nvPr/>
              </p:nvSpPr>
              <p:spPr>
                <a:xfrm>
                  <a:off x="854741" y="3478495"/>
                  <a:ext cx="599728" cy="41477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txBody>
                <a:bodyPr wrap="square" lIns="91440" tIns="45720" rIns="91440" bIns="45720" rtlCol="0" anchor="ctr">
                  <a:spAutoFit/>
                </a:bodyPr>
                <a:lstStyle/>
                <a:p>
                  <a:pPr algn="ctr"/>
                  <a:endParaRPr lang="zh-CN" altLang="en-US" sz="5400" b="1" cap="none" spc="0" smtClean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780144" y="3478495"/>
                  <a:ext cx="723275" cy="41549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050"/>
                    <a:t>一</a:t>
                  </a:r>
                  <a:r>
                    <a:rPr lang="zh-CN" altLang="en-US" sz="1050" smtClean="0"/>
                    <a:t>级缓存</a:t>
                  </a:r>
                  <a:endParaRPr lang="en-US" altLang="zh-CN" sz="1050" smtClean="0"/>
                </a:p>
                <a:p>
                  <a:pPr algn="ctr"/>
                  <a:r>
                    <a:rPr lang="en-US" altLang="zh-CN" sz="1050"/>
                    <a:t>map</a:t>
                  </a:r>
                  <a:endParaRPr lang="zh-CN" altLang="en-US" sz="1050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2192841" y="3922226"/>
                <a:ext cx="9396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smtClean="0"/>
                  <a:t>sqlSession3</a:t>
                </a:r>
                <a:endParaRPr lang="zh-CN" altLang="en-US" sz="1400"/>
              </a:p>
            </p:txBody>
          </p:sp>
        </p:grpSp>
        <p:grpSp>
          <p:nvGrpSpPr>
            <p:cNvPr id="114" name="组合 113"/>
            <p:cNvGrpSpPr/>
            <p:nvPr/>
          </p:nvGrpSpPr>
          <p:grpSpPr>
            <a:xfrm>
              <a:off x="7721033" y="3935985"/>
              <a:ext cx="956142" cy="846000"/>
              <a:chOff x="2192841" y="3768351"/>
              <a:chExt cx="956142" cy="846000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2201354" y="3768351"/>
                <a:ext cx="947629" cy="84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endParaRPr>
              </a:p>
            </p:txBody>
          </p:sp>
          <p:grpSp>
            <p:nvGrpSpPr>
              <p:cNvPr id="118" name="组合 117"/>
              <p:cNvGrpSpPr/>
              <p:nvPr/>
            </p:nvGrpSpPr>
            <p:grpSpPr>
              <a:xfrm>
                <a:off x="2308357" y="4169488"/>
                <a:ext cx="723275" cy="415498"/>
                <a:chOff x="780144" y="3478495"/>
                <a:chExt cx="723275" cy="415498"/>
              </a:xfrm>
            </p:grpSpPr>
            <p:sp>
              <p:nvSpPr>
                <p:cNvPr id="122" name="矩形 121"/>
                <p:cNvSpPr/>
                <p:nvPr/>
              </p:nvSpPr>
              <p:spPr>
                <a:xfrm>
                  <a:off x="854741" y="3478495"/>
                  <a:ext cx="599728" cy="41477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txBody>
                <a:bodyPr wrap="square" lIns="91440" tIns="45720" rIns="91440" bIns="45720" rtlCol="0" anchor="ctr">
                  <a:spAutoFit/>
                </a:bodyPr>
                <a:lstStyle/>
                <a:p>
                  <a:pPr algn="ctr"/>
                  <a:endParaRPr lang="zh-CN" altLang="en-US" sz="5400" b="1" cap="none" spc="0" smtClean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780144" y="3478495"/>
                  <a:ext cx="723275" cy="41549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050"/>
                    <a:t>一</a:t>
                  </a:r>
                  <a:r>
                    <a:rPr lang="zh-CN" altLang="en-US" sz="1050" smtClean="0"/>
                    <a:t>级缓存</a:t>
                  </a:r>
                  <a:endParaRPr lang="en-US" altLang="zh-CN" sz="1050" smtClean="0"/>
                </a:p>
                <a:p>
                  <a:pPr algn="ctr"/>
                  <a:r>
                    <a:rPr lang="en-US" altLang="zh-CN" sz="1050"/>
                    <a:t>map</a:t>
                  </a:r>
                  <a:endParaRPr lang="zh-CN" altLang="en-US" sz="1050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2192841" y="3922226"/>
                <a:ext cx="9396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smtClean="0"/>
                  <a:t>sqlSession4</a:t>
                </a:r>
                <a:endParaRPr lang="zh-CN" altLang="en-US" sz="1400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7663541" y="1350784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/>
                <a:t>sqlSession4</a:t>
              </a:r>
              <a:endParaRPr lang="zh-CN" altLang="en-US" sz="140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427134" y="1350784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/>
                <a:t>sqlSession3</a:t>
              </a:r>
              <a:endParaRPr lang="zh-CN" altLang="en-US" sz="1400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2904447" y="3090184"/>
              <a:ext cx="1438275" cy="276999"/>
              <a:chOff x="3031632" y="2928259"/>
              <a:chExt cx="1438275" cy="276999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3031632" y="2947466"/>
                <a:ext cx="1438275" cy="2491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346522" y="2928259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/>
                  <a:t>二级缓存</a:t>
                </a:r>
                <a:endParaRPr lang="zh-CN" altLang="en-US" sz="1400"/>
              </a:p>
            </p:txBody>
          </p:sp>
        </p:grpSp>
        <p:grpSp>
          <p:nvGrpSpPr>
            <p:cNvPr id="141" name="组合 140"/>
            <p:cNvGrpSpPr/>
            <p:nvPr/>
          </p:nvGrpSpPr>
          <p:grpSpPr>
            <a:xfrm>
              <a:off x="6924101" y="3090184"/>
              <a:ext cx="1438275" cy="276999"/>
              <a:chOff x="3031632" y="2928259"/>
              <a:chExt cx="1438275" cy="276999"/>
            </a:xfrm>
          </p:grpSpPr>
          <p:sp>
            <p:nvSpPr>
              <p:cNvPr id="142" name="圆角矩形 141"/>
              <p:cNvSpPr/>
              <p:nvPr/>
            </p:nvSpPr>
            <p:spPr>
              <a:xfrm>
                <a:off x="3031632" y="2947466"/>
                <a:ext cx="1438275" cy="2491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3346522" y="2928259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/>
                  <a:t>二级缓存</a:t>
                </a:r>
                <a:endParaRPr lang="zh-CN" altLang="en-US" sz="1400"/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5207187" y="2209504"/>
              <a:ext cx="1642505" cy="544274"/>
              <a:chOff x="3525624" y="363566"/>
              <a:chExt cx="1642505" cy="729943"/>
            </a:xfrm>
          </p:grpSpPr>
          <p:sp>
            <p:nvSpPr>
              <p:cNvPr id="145" name="圆角矩形 144"/>
              <p:cNvSpPr/>
              <p:nvPr/>
            </p:nvSpPr>
            <p:spPr>
              <a:xfrm>
                <a:off x="3525624" y="363566"/>
                <a:ext cx="1642505" cy="72994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3776047" y="432684"/>
                <a:ext cx="1141659" cy="619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smtClean="0"/>
                  <a:t>BbMapper.xml</a:t>
                </a:r>
              </a:p>
              <a:p>
                <a:pPr algn="ctr"/>
                <a:r>
                  <a:rPr lang="en-US" altLang="zh-CN" sz="1200" b="1" smtClean="0">
                    <a:solidFill>
                      <a:srgbClr val="FF0000"/>
                    </a:solidFill>
                  </a:rPr>
                  <a:t>namespaceB</a:t>
                </a:r>
                <a:endParaRPr lang="zh-CN" altLang="en-US" sz="12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7383939" y="2226005"/>
              <a:ext cx="1642505" cy="544274"/>
              <a:chOff x="3525624" y="363566"/>
              <a:chExt cx="1642505" cy="729943"/>
            </a:xfrm>
          </p:grpSpPr>
          <p:sp>
            <p:nvSpPr>
              <p:cNvPr id="148" name="圆角矩形 147"/>
              <p:cNvSpPr/>
              <p:nvPr/>
            </p:nvSpPr>
            <p:spPr>
              <a:xfrm>
                <a:off x="3525624" y="363566"/>
                <a:ext cx="1642505" cy="72994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3780856" y="432684"/>
                <a:ext cx="1132041" cy="619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smtClean="0"/>
                  <a:t>CcMapper.xml</a:t>
                </a:r>
              </a:p>
              <a:p>
                <a:pPr algn="ctr"/>
                <a:r>
                  <a:rPr lang="en-US" altLang="zh-CN" sz="1200" b="1" smtClean="0">
                    <a:solidFill>
                      <a:srgbClr val="FF0000"/>
                    </a:solidFill>
                  </a:rPr>
                  <a:t>namespaceC</a:t>
                </a:r>
                <a:endParaRPr lang="zh-CN" altLang="en-US" sz="1200" b="1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50" name="直接箭头连接符 149"/>
            <p:cNvCxnSpPr/>
            <p:nvPr/>
          </p:nvCxnSpPr>
          <p:spPr>
            <a:xfrm>
              <a:off x="2982682" y="2741805"/>
              <a:ext cx="476911" cy="36758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endCxn id="145" idx="0"/>
            </p:cNvCxnSpPr>
            <p:nvPr/>
          </p:nvCxnSpPr>
          <p:spPr>
            <a:xfrm>
              <a:off x="5962697" y="1658561"/>
              <a:ext cx="65743" cy="5509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45" idx="2"/>
            </p:cNvCxnSpPr>
            <p:nvPr/>
          </p:nvCxnSpPr>
          <p:spPr>
            <a:xfrm>
              <a:off x="6028440" y="2753778"/>
              <a:ext cx="1105785" cy="3556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endCxn id="106" idx="0"/>
            </p:cNvCxnSpPr>
            <p:nvPr/>
          </p:nvCxnSpPr>
          <p:spPr>
            <a:xfrm flipH="1">
              <a:off x="5968264" y="3367183"/>
              <a:ext cx="1165962" cy="6282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stCxn id="106" idx="2"/>
            </p:cNvCxnSpPr>
            <p:nvPr/>
          </p:nvCxnSpPr>
          <p:spPr>
            <a:xfrm flipH="1">
              <a:off x="5609022" y="4841438"/>
              <a:ext cx="359242" cy="6583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38" idx="2"/>
              <a:endCxn id="148" idx="0"/>
            </p:cNvCxnSpPr>
            <p:nvPr/>
          </p:nvCxnSpPr>
          <p:spPr>
            <a:xfrm>
              <a:off x="8199105" y="1658561"/>
              <a:ext cx="6087" cy="56744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116" idx="0"/>
            </p:cNvCxnSpPr>
            <p:nvPr/>
          </p:nvCxnSpPr>
          <p:spPr>
            <a:xfrm>
              <a:off x="8148152" y="3367183"/>
              <a:ext cx="55209" cy="568802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H="1">
              <a:off x="6275777" y="4764033"/>
              <a:ext cx="1912472" cy="73729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 flipH="1">
              <a:off x="8175756" y="2739207"/>
              <a:ext cx="12493" cy="37018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H="1">
              <a:off x="3975574" y="1687001"/>
              <a:ext cx="893280" cy="522503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313707" y="1368799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/>
                <a:t>sqlSession2</a:t>
              </a:r>
              <a:endParaRPr lang="zh-CN" altLang="en-US" sz="1400"/>
            </a:p>
          </p:txBody>
        </p:sp>
        <p:cxnSp>
          <p:nvCxnSpPr>
            <p:cNvPr id="67" name="直接箭头连接符 66"/>
            <p:cNvCxnSpPr>
              <a:endCxn id="70" idx="0"/>
            </p:cNvCxnSpPr>
            <p:nvPr/>
          </p:nvCxnSpPr>
          <p:spPr>
            <a:xfrm>
              <a:off x="4028951" y="3358546"/>
              <a:ext cx="256763" cy="674854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组合 68"/>
            <p:cNvGrpSpPr/>
            <p:nvPr/>
          </p:nvGrpSpPr>
          <p:grpSpPr>
            <a:xfrm>
              <a:off x="3803386" y="4033400"/>
              <a:ext cx="956142" cy="846000"/>
              <a:chOff x="2192841" y="3768351"/>
              <a:chExt cx="956142" cy="84600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2201354" y="3768351"/>
                <a:ext cx="947629" cy="84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endParaRPr>
              </a:p>
            </p:txBody>
          </p:sp>
          <p:grpSp>
            <p:nvGrpSpPr>
              <p:cNvPr id="71" name="组合 70"/>
              <p:cNvGrpSpPr/>
              <p:nvPr/>
            </p:nvGrpSpPr>
            <p:grpSpPr>
              <a:xfrm>
                <a:off x="2308357" y="4169488"/>
                <a:ext cx="723275" cy="415498"/>
                <a:chOff x="780144" y="3478495"/>
                <a:chExt cx="723275" cy="415498"/>
              </a:xfrm>
            </p:grpSpPr>
            <p:sp>
              <p:nvSpPr>
                <p:cNvPr id="73" name="矩形 72"/>
                <p:cNvSpPr/>
                <p:nvPr/>
              </p:nvSpPr>
              <p:spPr>
                <a:xfrm>
                  <a:off x="854741" y="3478495"/>
                  <a:ext cx="599728" cy="41477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txBody>
                <a:bodyPr wrap="square" lIns="91440" tIns="45720" rIns="91440" bIns="45720" rtlCol="0" anchor="ctr">
                  <a:spAutoFit/>
                </a:bodyPr>
                <a:lstStyle/>
                <a:p>
                  <a:pPr algn="ctr"/>
                  <a:endParaRPr lang="zh-CN" altLang="en-US" sz="5400" b="1" cap="none" spc="0" smtClean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780144" y="3478495"/>
                  <a:ext cx="723275" cy="41549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050"/>
                    <a:t>一</a:t>
                  </a:r>
                  <a:r>
                    <a:rPr lang="zh-CN" altLang="en-US" sz="1050" smtClean="0"/>
                    <a:t>级缓存</a:t>
                  </a:r>
                  <a:endParaRPr lang="en-US" altLang="zh-CN" sz="1050" smtClean="0"/>
                </a:p>
                <a:p>
                  <a:pPr algn="ctr"/>
                  <a:r>
                    <a:rPr lang="en-US" altLang="zh-CN" sz="1050"/>
                    <a:t>map</a:t>
                  </a:r>
                  <a:endParaRPr lang="zh-CN" altLang="en-US" sz="1050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2192841" y="3922226"/>
                <a:ext cx="9396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smtClean="0"/>
                  <a:t>sqlSession2</a:t>
                </a:r>
                <a:endParaRPr lang="zh-CN" altLang="en-US" sz="1400"/>
              </a:p>
            </p:txBody>
          </p:sp>
        </p:grpSp>
        <p:cxnSp>
          <p:nvCxnSpPr>
            <p:cNvPr id="76" name="直接箭头连接符 75"/>
            <p:cNvCxnSpPr/>
            <p:nvPr/>
          </p:nvCxnSpPr>
          <p:spPr>
            <a:xfrm>
              <a:off x="4743067" y="4833182"/>
              <a:ext cx="356834" cy="674854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3918902" y="2753778"/>
              <a:ext cx="100654" cy="355613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8602824" y="3407158"/>
            <a:ext cx="35052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调用过程解读：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每次与数据库的连接都会优先从缓存中获取数据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先查二级缓存，再查一级缓存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二级缓存以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为单位的，是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共享的，容易出现脏读，建议避免使用二级缓存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一级缓存是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独享的，建议开启；</a:t>
            </a:r>
          </a:p>
        </p:txBody>
      </p:sp>
    </p:spTree>
    <p:extLst>
      <p:ext uri="{BB962C8B-B14F-4D97-AF65-F5344CB8AC3E}">
        <p14:creationId xmlns:p14="http://schemas.microsoft.com/office/powerpoint/2010/main" val="153072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为什么需要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ORM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框架？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42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79" y="143590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矩形 2"/>
          <p:cNvSpPr>
            <a:spLocks noChangeArrowheads="1"/>
          </p:cNvSpPr>
          <p:nvPr/>
        </p:nvSpPr>
        <p:spPr bwMode="auto">
          <a:xfrm>
            <a:off x="4731485" y="1007849"/>
            <a:ext cx="624131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1" indent="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先来看一段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的代码！</a:t>
            </a:r>
            <a:endParaRPr lang="en-US" altLang="zh-CN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传统的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编程存在的弊端：</a:t>
            </a:r>
            <a:endParaRPr lang="en-US" altLang="zh-CN" sz="20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工作量大，操作数据库至少要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步；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业务代码和技术代码耦合；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连接资源手动关闭，带来了隐患；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31485" y="3533422"/>
            <a:ext cx="6512248" cy="2427111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07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56575" y="1097102"/>
            <a:ext cx="11327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前身是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iBatis,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其源于“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”和“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ibatis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”的组合，本质是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种半自动的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框架，除了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和映射关系之外，还需要编写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4168" y="3046691"/>
            <a:ext cx="1214446" cy="1599018"/>
            <a:chOff x="2611768" y="2471734"/>
            <a:chExt cx="1214446" cy="1599018"/>
          </a:xfrm>
        </p:grpSpPr>
        <p:pic>
          <p:nvPicPr>
            <p:cNvPr id="10" name="Picture 2" descr="D:\PatrickWork\课件\icon\20071214161846813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11768" y="2471734"/>
              <a:ext cx="1214446" cy="121444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2918268" y="370142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/>
                <a:t>Java</a:t>
              </a:r>
              <a:endParaRPr lang="zh-CN" altLang="en-US" b="1"/>
            </a:p>
          </p:txBody>
        </p:sp>
      </p:grp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91709" y="3112536"/>
            <a:ext cx="8413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491709" y="4216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/>
              <a:t>数据库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2943226" y="3217070"/>
            <a:ext cx="990600" cy="1243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68873" y="365439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POJO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10076" y="3217070"/>
            <a:ext cx="2257424" cy="1243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0575" y="3518897"/>
            <a:ext cx="695325" cy="590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72498" y="3504019"/>
            <a:ext cx="695325" cy="590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0575" y="407411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smtClean="0"/>
              <a:t>mapper</a:t>
            </a:r>
          </a:p>
          <a:p>
            <a:pPr algn="ctr"/>
            <a:r>
              <a:rPr lang="zh-CN" altLang="en-US" sz="1200" smtClean="0"/>
              <a:t>接口</a:t>
            </a:r>
            <a:endParaRPr lang="zh-CN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5622004" y="415984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smtClean="0"/>
              <a:t>映射文件</a:t>
            </a:r>
            <a:endParaRPr lang="zh-CN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628627" y="364540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CRUD</a:t>
            </a:r>
            <a:endParaRPr lang="zh-CN" alt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5781052" y="3506702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SQL</a:t>
            </a:r>
            <a:endParaRPr lang="zh-CN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5622004" y="38243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映射规则</a:t>
            </a:r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4885264" y="315909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SQL mapper</a:t>
            </a:r>
            <a:endParaRPr lang="zh-CN" altLang="en-US" b="1"/>
          </a:p>
        </p:txBody>
      </p:sp>
      <p:cxnSp>
        <p:nvCxnSpPr>
          <p:cNvPr id="16" name="直接箭头连接符 15"/>
          <p:cNvCxnSpPr>
            <a:stCxn id="10" idx="3"/>
          </p:cNvCxnSpPr>
          <p:nvPr/>
        </p:nvCxnSpPr>
        <p:spPr>
          <a:xfrm>
            <a:off x="2208614" y="3653914"/>
            <a:ext cx="734612" cy="667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933826" y="3645405"/>
            <a:ext cx="694801" cy="151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271752" y="3645405"/>
            <a:ext cx="40074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3" idx="1"/>
          </p:cNvCxnSpPr>
          <p:nvPr/>
        </p:nvCxnSpPr>
        <p:spPr>
          <a:xfrm flipV="1">
            <a:off x="6367823" y="3617361"/>
            <a:ext cx="1123886" cy="5275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367823" y="3799293"/>
            <a:ext cx="1123886" cy="3976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5299805" y="3858937"/>
            <a:ext cx="372693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3933826" y="3860249"/>
            <a:ext cx="66259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2280629" y="3936756"/>
            <a:ext cx="66259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53525" y="2667834"/>
            <a:ext cx="2807179" cy="1712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Mybatis</a:t>
            </a:r>
            <a:r>
              <a:rPr lang="zh-CN" altLang="en-US" smtClean="0"/>
              <a:t>映射文件三要素：</a:t>
            </a:r>
            <a:endParaRPr lang="en-US" altLang="zh-CN" smtClean="0"/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 smtClean="0"/>
              <a:t>SQL</a:t>
            </a: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/>
              <a:t>映射规则</a:t>
            </a:r>
            <a:endParaRPr lang="en-US" altLang="zh-CN" smtClean="0"/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 smtClean="0"/>
              <a:t>POJO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4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ybatis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快速入门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0031" y="1276289"/>
            <a:ext cx="1053802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b="1" smtClean="0"/>
              <a:t>加入</a:t>
            </a:r>
            <a:r>
              <a:rPr lang="en-US" altLang="zh-CN" b="1" smtClean="0"/>
              <a:t>mybatis</a:t>
            </a:r>
            <a:r>
              <a:rPr lang="zh-CN" altLang="en-US" b="1" smtClean="0"/>
              <a:t>的依赖</a:t>
            </a:r>
            <a:endParaRPr lang="en-US" altLang="zh-CN" b="1" smtClean="0"/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b="1" smtClean="0"/>
              <a:t>添加</a:t>
            </a:r>
            <a:r>
              <a:rPr lang="en-US" altLang="zh-CN" b="1" smtClean="0"/>
              <a:t>mybatis</a:t>
            </a:r>
            <a:r>
              <a:rPr lang="zh-CN" altLang="en-US" b="1" smtClean="0"/>
              <a:t>的配置文件</a:t>
            </a:r>
            <a:endParaRPr lang="en-US" altLang="zh-CN" b="1" smtClean="0"/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b="1" smtClean="0"/>
              <a:t>场景介绍</a:t>
            </a:r>
            <a:endParaRPr lang="en-US" altLang="zh-CN" b="1" smtClean="0"/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b="1" smtClean="0"/>
              <a:t>编写实体类、</a:t>
            </a:r>
            <a:r>
              <a:rPr lang="en-US" altLang="zh-CN" b="1" smtClean="0"/>
              <a:t>mapper</a:t>
            </a:r>
            <a:r>
              <a:rPr lang="zh-CN" altLang="en-US" b="1" smtClean="0"/>
              <a:t>接口以及</a:t>
            </a:r>
            <a:r>
              <a:rPr lang="en-US" altLang="zh-CN" b="1" smtClean="0"/>
              <a:t>mapper xml</a:t>
            </a:r>
            <a:r>
              <a:rPr lang="zh-CN" altLang="en-US" b="1" smtClean="0"/>
              <a:t>文件；</a:t>
            </a:r>
            <a:endParaRPr lang="en-US" altLang="zh-CN" b="1" smtClean="0"/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b="1" smtClean="0"/>
              <a:t>编写实例代码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1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快速入门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19" y="1344637"/>
            <a:ext cx="7172672" cy="44310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567091" y="834329"/>
            <a:ext cx="453346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 b="1" smtClean="0"/>
              <a:t>SqlSessionFactoryBuilder</a:t>
            </a:r>
            <a:r>
              <a:rPr lang="zh-CN" altLang="en-US" b="1"/>
              <a:t>：</a:t>
            </a:r>
            <a:r>
              <a:rPr lang="zh-CN" altLang="en-US"/>
              <a:t>读取配置</a:t>
            </a:r>
            <a:r>
              <a:rPr lang="zh-CN" altLang="en-US" smtClean="0"/>
              <a:t>信息创建</a:t>
            </a:r>
            <a:r>
              <a:rPr lang="en-US" altLang="zh-CN" smtClean="0"/>
              <a:t>SqlSessionFactory</a:t>
            </a:r>
            <a:r>
              <a:rPr lang="zh-CN" altLang="en-US" smtClean="0"/>
              <a:t>，建造者模式，方法级别生命周期；</a:t>
            </a:r>
            <a:endParaRPr lang="en-US" altLang="zh-CN"/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 b="1" smtClean="0"/>
              <a:t>SqlSessionFactory</a:t>
            </a:r>
            <a:r>
              <a:rPr lang="zh-CN" altLang="en-US" b="1" smtClean="0"/>
              <a:t>：</a:t>
            </a:r>
            <a:r>
              <a:rPr lang="zh-CN" altLang="en-US" smtClean="0"/>
              <a:t>创建</a:t>
            </a:r>
            <a:r>
              <a:rPr lang="en-US" altLang="zh-CN" smtClean="0"/>
              <a:t>Sqlsession</a:t>
            </a:r>
            <a:r>
              <a:rPr lang="zh-CN" altLang="en-US"/>
              <a:t>，工厂单例模式，存在于程序的整个</a:t>
            </a:r>
            <a:r>
              <a:rPr lang="zh-CN" altLang="en-US" smtClean="0"/>
              <a:t>生命周期；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 b="1" smtClean="0"/>
              <a:t>SqlSession</a:t>
            </a:r>
            <a:r>
              <a:rPr lang="zh-CN" altLang="en-US" b="1" smtClean="0"/>
              <a:t>：</a:t>
            </a:r>
            <a:r>
              <a:rPr lang="zh-CN" altLang="en-US" smtClean="0"/>
              <a:t>代表一次数据库连接，一般通过调用</a:t>
            </a:r>
            <a:r>
              <a:rPr lang="en-US" altLang="zh-CN" smtClean="0"/>
              <a:t>Mapper</a:t>
            </a:r>
            <a:r>
              <a:rPr lang="zh-CN" altLang="en-US" smtClean="0"/>
              <a:t>访问</a:t>
            </a:r>
            <a:r>
              <a:rPr lang="zh-CN" altLang="en-US"/>
              <a:t>数据库</a:t>
            </a:r>
            <a:r>
              <a:rPr lang="zh-CN" altLang="en-US" smtClean="0"/>
              <a:t>，也可以</a:t>
            </a:r>
            <a:r>
              <a:rPr lang="zh-CN" altLang="en-US"/>
              <a:t>直接发送</a:t>
            </a:r>
            <a:r>
              <a:rPr lang="en-US" altLang="zh-CN"/>
              <a:t>SQL</a:t>
            </a:r>
            <a:r>
              <a:rPr lang="zh-CN" altLang="en-US"/>
              <a:t>执行， ；</a:t>
            </a:r>
            <a:r>
              <a:rPr lang="zh-CN" altLang="en-US" smtClean="0"/>
              <a:t>线程不安全，要保证线程独享（方法级）；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 b="1" smtClean="0"/>
              <a:t>SQL Mapper</a:t>
            </a:r>
            <a:r>
              <a:rPr lang="zh-CN" altLang="en-US" b="1" smtClean="0"/>
              <a:t>：</a:t>
            </a:r>
            <a:r>
              <a:rPr lang="zh-CN" altLang="en-US" smtClean="0"/>
              <a:t>由一个</a:t>
            </a:r>
            <a:r>
              <a:rPr lang="en-US" altLang="zh-CN" smtClean="0"/>
              <a:t>Java</a:t>
            </a:r>
            <a:r>
              <a:rPr lang="zh-CN" altLang="en-US" smtClean="0"/>
              <a:t>接口和</a:t>
            </a:r>
            <a:r>
              <a:rPr lang="en-US" altLang="zh-CN" smtClean="0"/>
              <a:t>XML</a:t>
            </a:r>
            <a:r>
              <a:rPr lang="zh-CN" altLang="en-US" smtClean="0"/>
              <a:t>文件组成，包含了要执行的</a:t>
            </a:r>
            <a:r>
              <a:rPr lang="en-US" altLang="zh-CN" smtClean="0"/>
              <a:t>SQL</a:t>
            </a:r>
            <a:r>
              <a:rPr lang="zh-CN" altLang="en-US" smtClean="0"/>
              <a:t>语句和结果集映射规则。</a:t>
            </a:r>
            <a:r>
              <a:rPr lang="zh-CN" altLang="en-US"/>
              <a:t>方法级别生命周期；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92091" y="4182077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smtClean="0"/>
              <a:t>直接发送</a:t>
            </a:r>
            <a:r>
              <a:rPr lang="en-US" altLang="zh-CN" sz="1050" smtClean="0"/>
              <a:t>SQL</a:t>
            </a:r>
            <a:endParaRPr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4887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25944" y="2868920"/>
            <a:ext cx="46886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800" b="1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resultType </a:t>
            </a:r>
            <a:r>
              <a:rPr lang="zh-CN" altLang="en-US" sz="2800" b="1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还是 </a:t>
            </a:r>
            <a:r>
              <a:rPr lang="en-US" altLang="zh-CN" sz="2800" b="1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resultMap</a:t>
            </a:r>
            <a:endParaRPr lang="en-US" altLang="zh-CN" sz="2800" b="1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08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83747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575" y="275069"/>
            <a:ext cx="574895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resultType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3251" y="1114425"/>
            <a:ext cx="1130352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resultType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当使用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resultType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语句返回结果类型处理时，对于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语句查询出的字段在相应的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pojo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中必须有和它相同的字段对应，而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resultType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中的内容就是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pojo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在本项目中的位置。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自动映射注意事项 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前提：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列名和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JavaBean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的属性是一致的；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resultType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，如用简写需要配置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typeAliases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（别名）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如果列名和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JavaBean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不一致，但列名符合单词下划线分割，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是驼峰命名法，则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mapUnderscoreToCamelCase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可设置为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7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9945</TotalTime>
  <Words>2734</Words>
  <Application>Microsoft Office PowerPoint</Application>
  <PresentationFormat>自定义</PresentationFormat>
  <Paragraphs>285</Paragraphs>
  <Slides>34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lison</cp:lastModifiedBy>
  <cp:revision>244</cp:revision>
  <dcterms:created xsi:type="dcterms:W3CDTF">2016-08-30T15:34:45Z</dcterms:created>
  <dcterms:modified xsi:type="dcterms:W3CDTF">2019-08-26T12:47:54Z</dcterms:modified>
  <cp:category>锐旗设计;https://9ppt.taobao.com</cp:category>
</cp:coreProperties>
</file>