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notesSlides/notesSlide1.xml" ContentType="application/vnd.openxmlformats-officedocument.presentationml.notesSlide+xml"/>
  <Override PartName="/ppt/tags/tag30.xml" ContentType="application/vnd.openxmlformats-officedocument.presentationml.tags+xml"/>
  <Override PartName="/ppt/tags/tag31.xml" ContentType="application/vnd.openxmlformats-officedocument.presentationml.tags+xml"/>
  <Override PartName="/ppt/notesSlides/notesSlide2.xml" ContentType="application/vnd.openxmlformats-officedocument.presentationml.notesSlide+xml"/>
  <Override PartName="/ppt/tags/tag32.xml" ContentType="application/vnd.openxmlformats-officedocument.presentationml.tags+xml"/>
  <Override PartName="/ppt/tags/tag33.xml" ContentType="application/vnd.openxmlformats-officedocument.presentationml.tags+xml"/>
  <Override PartName="/ppt/notesSlides/notesSlide3.xml" ContentType="application/vnd.openxmlformats-officedocument.presentationml.notesSlide+xml"/>
  <Override PartName="/ppt/tags/tag34.xml" ContentType="application/vnd.openxmlformats-officedocument.presentationml.tags+xml"/>
  <Override PartName="/ppt/tags/tag35.xml" ContentType="application/vnd.openxmlformats-officedocument.presentationml.tags+xml"/>
  <Override PartName="/ppt/notesSlides/notesSlide4.xml" ContentType="application/vnd.openxmlformats-officedocument.presentationml.notesSlide+xml"/>
  <Override PartName="/ppt/tags/tag36.xml" ContentType="application/vnd.openxmlformats-officedocument.presentationml.tags+xml"/>
  <Override PartName="/ppt/tags/tag37.xml" ContentType="application/vnd.openxmlformats-officedocument.presentationml.tags+xml"/>
  <Override PartName="/ppt/notesSlides/notesSlide5.xml" ContentType="application/vnd.openxmlformats-officedocument.presentationml.notesSlide+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notesSlides/notesSlide6.xml" ContentType="application/vnd.openxmlformats-officedocument.presentationml.notesSlide+xml"/>
  <Override PartName="/ppt/tags/tag62.xml" ContentType="application/vnd.openxmlformats-officedocument.presentationml.tags+xml"/>
  <Override PartName="/ppt/tags/tag63.xml" ContentType="application/vnd.openxmlformats-officedocument.presentationml.tags+xml"/>
  <Override PartName="/ppt/notesSlides/notesSlide7.xml" ContentType="application/vnd.openxmlformats-officedocument.presentationml.notesSlide+xml"/>
  <Override PartName="/ppt/tags/tag64.xml" ContentType="application/vnd.openxmlformats-officedocument.presentationml.tags+xml"/>
  <Override PartName="/ppt/tags/tag65.xml" ContentType="application/vnd.openxmlformats-officedocument.presentationml.tags+xml"/>
  <Override PartName="/ppt/notesSlides/notesSlide8.xml" ContentType="application/vnd.openxmlformats-officedocument.presentationml.notesSlide+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notesSlides/notesSlide9.xml" ContentType="application/vnd.openxmlformats-officedocument.presentationml.notesSlide+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notesSlides/notesSlide10.xml" ContentType="application/vnd.openxmlformats-officedocument.presentationml.notesSlide+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notesSlides/notesSlide11.xml" ContentType="application/vnd.openxmlformats-officedocument.presentationml.notesSlide+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notesSlides/notesSlide12.xml" ContentType="application/vnd.openxmlformats-officedocument.presentationml.notesSlide+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notesSlides/notesSlide13.xml" ContentType="application/vnd.openxmlformats-officedocument.presentationml.notesSlide+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notesSlides/notesSlide14.xml" ContentType="application/vnd.openxmlformats-officedocument.presentationml.notesSlide+xml"/>
  <Override PartName="/ppt/tags/tag90.xml" ContentType="application/vnd.openxmlformats-officedocument.presentationml.tags+xml"/>
  <Override PartName="/ppt/tags/tag91.xml" ContentType="application/vnd.openxmlformats-officedocument.presentationml.tags+xml"/>
  <Override PartName="/ppt/notesSlides/notesSlide15.xml" ContentType="application/vnd.openxmlformats-officedocument.presentationml.notesSlide+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notesSlides/notesSlide16.xml" ContentType="application/vnd.openxmlformats-officedocument.presentationml.notesSlide+xml"/>
  <Override PartName="/ppt/tags/tag116.xml" ContentType="application/vnd.openxmlformats-officedocument.presentationml.tags+xml"/>
  <Override PartName="/ppt/tags/tag117.xml" ContentType="application/vnd.openxmlformats-officedocument.presentationml.tags+xml"/>
  <Override PartName="/ppt/notesSlides/notesSlide17.xml" ContentType="application/vnd.openxmlformats-officedocument.presentationml.notesSlide+xml"/>
  <Override PartName="/ppt/tags/tag118.xml" ContentType="application/vnd.openxmlformats-officedocument.presentationml.tags+xml"/>
  <Override PartName="/ppt/tags/tag119.xml" ContentType="application/vnd.openxmlformats-officedocument.presentationml.tags+xml"/>
  <Override PartName="/ppt/notesSlides/notesSlide18.xml" ContentType="application/vnd.openxmlformats-officedocument.presentationml.notesSlide+xml"/>
  <Override PartName="/ppt/tags/tag120.xml" ContentType="application/vnd.openxmlformats-officedocument.presentationml.tags+xml"/>
  <Override PartName="/ppt/tags/tag121.xml" ContentType="application/vnd.openxmlformats-officedocument.presentationml.tags+xml"/>
  <Override PartName="/ppt/notesSlides/notesSlide19.xml" ContentType="application/vnd.openxmlformats-officedocument.presentationml.notesSlide+xml"/>
  <Override PartName="/ppt/tags/tag122.xml" ContentType="application/vnd.openxmlformats-officedocument.presentationml.tags+xml"/>
  <Override PartName="/ppt/tags/tag123.xml" ContentType="application/vnd.openxmlformats-officedocument.presentationml.tags+xml"/>
  <Override PartName="/ppt/notesSlides/notesSlide20.xml" ContentType="application/vnd.openxmlformats-officedocument.presentationml.notesSlide+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notesSlides/notesSlide21.xml" ContentType="application/vnd.openxmlformats-officedocument.presentationml.notesSlide+xml"/>
  <Override PartName="/ppt/tags/tag148.xml" ContentType="application/vnd.openxmlformats-officedocument.presentationml.tags+xml"/>
  <Override PartName="/ppt/tags/tag149.xml" ContentType="application/vnd.openxmlformats-officedocument.presentationml.tags+xml"/>
  <Override PartName="/ppt/notesSlides/notesSlide22.xml" ContentType="application/vnd.openxmlformats-officedocument.presentationml.notesSlide+xml"/>
  <Override PartName="/ppt/tags/tag150.xml" ContentType="application/vnd.openxmlformats-officedocument.presentationml.tags+xml"/>
  <Override PartName="/ppt/tags/tag151.xml" ContentType="application/vnd.openxmlformats-officedocument.presentationml.tags+xml"/>
  <Override PartName="/ppt/notesSlides/notesSlide23.xml" ContentType="application/vnd.openxmlformats-officedocument.presentationml.notesSlide+xml"/>
  <Override PartName="/ppt/tags/tag152.xml" ContentType="application/vnd.openxmlformats-officedocument.presentationml.tags+xml"/>
  <Override PartName="/ppt/tags/tag153.xml" ContentType="application/vnd.openxmlformats-officedocument.presentationml.tags+xml"/>
  <Override PartName="/ppt/notesSlides/notesSlide24.xml" ContentType="application/vnd.openxmlformats-officedocument.presentationml.notesSlide+xml"/>
  <Override PartName="/ppt/tags/tag154.xml" ContentType="application/vnd.openxmlformats-officedocument.presentationml.tags+xml"/>
  <Override PartName="/ppt/tags/tag155.xml" ContentType="application/vnd.openxmlformats-officedocument.presentationml.tags+xml"/>
  <Override PartName="/ppt/notesSlides/notesSlide25.xml" ContentType="application/vnd.openxmlformats-officedocument.presentationml.notesSlide+xml"/>
  <Override PartName="/ppt/tags/tag156.xml" ContentType="application/vnd.openxmlformats-officedocument.presentationml.tags+xml"/>
  <Override PartName="/ppt/tags/tag157.xml" ContentType="application/vnd.openxmlformats-officedocument.presentationml.tags+xml"/>
  <Override PartName="/ppt/notesSlides/notesSlide26.xml" ContentType="application/vnd.openxmlformats-officedocument.presentationml.notesSlide+xml"/>
  <Override PartName="/ppt/tags/tag158.xml" ContentType="application/vnd.openxmlformats-officedocument.presentationml.tags+xml"/>
  <Override PartName="/ppt/tags/tag159.xml" ContentType="application/vnd.openxmlformats-officedocument.presentationml.tags+xml"/>
  <Override PartName="/ppt/notesSlides/notesSlide27.xml" ContentType="application/vnd.openxmlformats-officedocument.presentationml.notesSlide+xml"/>
  <Override PartName="/ppt/tags/tag160.xml" ContentType="application/vnd.openxmlformats-officedocument.presentationml.tags+xml"/>
  <Override PartName="/ppt/tags/tag161.xml" ContentType="application/vnd.openxmlformats-officedocument.presentationml.tags+xml"/>
  <Override PartName="/ppt/notesSlides/notesSlide28.xml" ContentType="application/vnd.openxmlformats-officedocument.presentationml.notesSlide+xml"/>
  <Override PartName="/ppt/tags/tag162.xml" ContentType="application/vnd.openxmlformats-officedocument.presentationml.tags+xml"/>
  <Override PartName="/ppt/tags/tag163.xml" ContentType="application/vnd.openxmlformats-officedocument.presentationml.tags+xml"/>
  <Override PartName="/ppt/notesSlides/notesSlide29.xml" ContentType="application/vnd.openxmlformats-officedocument.presentationml.notesSlide+xml"/>
  <Override PartName="/ppt/tags/tag164.xml" ContentType="application/vnd.openxmlformats-officedocument.presentationml.tags+xml"/>
  <Override PartName="/ppt/tags/tag165.xml" ContentType="application/vnd.openxmlformats-officedocument.presentationml.tags+xml"/>
  <Override PartName="/ppt/notesSlides/notesSlide30.xml" ContentType="application/vnd.openxmlformats-officedocument.presentationml.notesSlide+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notesSlides/notesSlide3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190.xml" ContentType="application/vnd.openxmlformats-officedocument.presentationml.tags+xml"/>
  <Override PartName="/ppt/notesSlides/notesSlide32.xml" ContentType="application/vnd.openxmlformats-officedocument.presentationml.notesSlide+xml"/>
  <Override PartName="/ppt/tags/tag191.xml" ContentType="application/vnd.openxmlformats-officedocument.presentationml.tags+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42"/>
  </p:notesMasterIdLst>
  <p:sldIdLst>
    <p:sldId id="291" r:id="rId3"/>
    <p:sldId id="395" r:id="rId4"/>
    <p:sldId id="343" r:id="rId5"/>
    <p:sldId id="344" r:id="rId6"/>
    <p:sldId id="348" r:id="rId7"/>
    <p:sldId id="417" r:id="rId8"/>
    <p:sldId id="345" r:id="rId9"/>
    <p:sldId id="401" r:id="rId10"/>
    <p:sldId id="368" r:id="rId11"/>
    <p:sldId id="347" r:id="rId12"/>
    <p:sldId id="349" r:id="rId13"/>
    <p:sldId id="409" r:id="rId14"/>
    <p:sldId id="410" r:id="rId15"/>
    <p:sldId id="416" r:id="rId16"/>
    <p:sldId id="411" r:id="rId17"/>
    <p:sldId id="413" r:id="rId18"/>
    <p:sldId id="415" r:id="rId19"/>
    <p:sldId id="356" r:id="rId20"/>
    <p:sldId id="402" r:id="rId21"/>
    <p:sldId id="357" r:id="rId22"/>
    <p:sldId id="358" r:id="rId23"/>
    <p:sldId id="359" r:id="rId24"/>
    <p:sldId id="360" r:id="rId25"/>
    <p:sldId id="361" r:id="rId26"/>
    <p:sldId id="403" r:id="rId27"/>
    <p:sldId id="362" r:id="rId28"/>
    <p:sldId id="406" r:id="rId29"/>
    <p:sldId id="363" r:id="rId30"/>
    <p:sldId id="364" r:id="rId31"/>
    <p:sldId id="365" r:id="rId32"/>
    <p:sldId id="366" r:id="rId33"/>
    <p:sldId id="407" r:id="rId34"/>
    <p:sldId id="408" r:id="rId35"/>
    <p:sldId id="367" r:id="rId36"/>
    <p:sldId id="381" r:id="rId37"/>
    <p:sldId id="404" r:id="rId38"/>
    <p:sldId id="392" r:id="rId39"/>
    <p:sldId id="394" r:id="rId40"/>
    <p:sldId id="393" r:id="rId4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789" autoAdjust="0"/>
    <p:restoredTop sz="93408" autoAdjust="0"/>
  </p:normalViewPr>
  <p:slideViewPr>
    <p:cSldViewPr snapToGrid="0" showGuides="1">
      <p:cViewPr>
        <p:scale>
          <a:sx n="100" d="100"/>
          <a:sy n="100" d="100"/>
        </p:scale>
        <p:origin x="-72" y="-186"/>
      </p:cViewPr>
      <p:guideLst>
        <p:guide orient="horz" pos="2160"/>
        <p:guide pos="3840"/>
      </p:guideLst>
    </p:cSldViewPr>
  </p:slideViewPr>
  <p:notesTextViewPr>
    <p:cViewPr>
      <p:scale>
        <a:sx n="1" d="1"/>
        <a:sy n="1" d="1"/>
      </p:scale>
      <p:origin x="0" y="0"/>
    </p:cViewPr>
  </p:notesTextViewPr>
  <p:sorterViewPr>
    <p:cViewPr>
      <p:scale>
        <a:sx n="100" d="100"/>
        <a:sy n="100" d="100"/>
      </p:scale>
      <p:origin x="0" y="-4986"/>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notesMaster" Target="notesMasters/notesMaster1.xml"/><Relationship Id="rId68" Type="http://schemas.microsoft.com/office/2015/10/relationships/revisionInfo" Target="revisionInfo.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F8030FB-2F5E-47A6-BE22-D5A8887703DE}" type="doc">
      <dgm:prSet loTypeId="urn:microsoft.com/office/officeart/2005/8/layout/hProcess9" loCatId="process" qsTypeId="urn:microsoft.com/office/officeart/2005/8/quickstyle/simple1" qsCatId="simple" csTypeId="urn:microsoft.com/office/officeart/2005/8/colors/colorful1" csCatId="colorful" phldr="1"/>
      <dgm:spPr/>
    </dgm:pt>
    <dgm:pt modelId="{155DD56D-BBE6-487D-837A-B6F746D5C0DC}">
      <dgm:prSet phldrT="[文本]"/>
      <dgm:spPr/>
      <dgm:t>
        <a:bodyPr/>
        <a:lstStyle/>
        <a:p>
          <a:r>
            <a:rPr lang="zh-CN" altLang="en-US" smtClean="0"/>
            <a:t>从数据库加载数据</a:t>
          </a:r>
          <a:endParaRPr lang="zh-CN" altLang="en-US"/>
        </a:p>
      </dgm:t>
    </dgm:pt>
    <dgm:pt modelId="{38817A51-E903-4432-9D32-19514CC5FCFA}" type="parTrans" cxnId="{5956E077-ACEB-495F-B0AD-73C091E730F0}">
      <dgm:prSet/>
      <dgm:spPr/>
      <dgm:t>
        <a:bodyPr/>
        <a:lstStyle/>
        <a:p>
          <a:endParaRPr lang="zh-CN" altLang="en-US"/>
        </a:p>
      </dgm:t>
    </dgm:pt>
    <dgm:pt modelId="{5C0D4FF0-9BD0-4196-A0E0-4B54DA519B1B}" type="sibTrans" cxnId="{5956E077-ACEB-495F-B0AD-73C091E730F0}">
      <dgm:prSet/>
      <dgm:spPr/>
      <dgm:t>
        <a:bodyPr/>
        <a:lstStyle/>
        <a:p>
          <a:endParaRPr lang="zh-CN" altLang="en-US"/>
        </a:p>
      </dgm:t>
    </dgm:pt>
    <dgm:pt modelId="{E1128E2E-9AB2-493D-A625-51F1B639E1F3}">
      <dgm:prSet phldrT="[文本]"/>
      <dgm:spPr/>
      <dgm:t>
        <a:bodyPr/>
        <a:lstStyle/>
        <a:p>
          <a:r>
            <a:rPr lang="zh-CN" altLang="en-US" b="1" smtClean="0">
              <a:solidFill>
                <a:srgbClr val="FF0000"/>
              </a:solidFill>
            </a:rPr>
            <a:t>实例化目标对象</a:t>
          </a:r>
          <a:endParaRPr lang="zh-CN" altLang="en-US" b="1">
            <a:solidFill>
              <a:srgbClr val="FF0000"/>
            </a:solidFill>
          </a:endParaRPr>
        </a:p>
      </dgm:t>
    </dgm:pt>
    <dgm:pt modelId="{DE373ECF-FF3C-4E5D-B338-FEF81F958441}" type="parTrans" cxnId="{4DF942D8-6F8B-457E-B3B0-4A8DDA515DDC}">
      <dgm:prSet/>
      <dgm:spPr/>
      <dgm:t>
        <a:bodyPr/>
        <a:lstStyle/>
        <a:p>
          <a:endParaRPr lang="zh-CN" altLang="en-US"/>
        </a:p>
      </dgm:t>
    </dgm:pt>
    <dgm:pt modelId="{6A04ECF8-6753-42EB-85FE-F9741B434035}" type="sibTrans" cxnId="{4DF942D8-6F8B-457E-B3B0-4A8DDA515DDC}">
      <dgm:prSet/>
      <dgm:spPr/>
      <dgm:t>
        <a:bodyPr/>
        <a:lstStyle/>
        <a:p>
          <a:endParaRPr lang="zh-CN" altLang="en-US"/>
        </a:p>
      </dgm:t>
    </dgm:pt>
    <dgm:pt modelId="{C7DB25E6-5D58-40D2-BFFA-1D5878D7332E}">
      <dgm:prSet phldrT="[文本]"/>
      <dgm:spPr/>
      <dgm:t>
        <a:bodyPr/>
        <a:lstStyle/>
        <a:p>
          <a:r>
            <a:rPr lang="zh-CN" altLang="en-US" b="1" smtClean="0">
              <a:solidFill>
                <a:srgbClr val="FF0000"/>
              </a:solidFill>
            </a:rPr>
            <a:t>对象属性复制</a:t>
          </a:r>
          <a:endParaRPr lang="zh-CN" altLang="en-US" b="1">
            <a:solidFill>
              <a:srgbClr val="FF0000"/>
            </a:solidFill>
          </a:endParaRPr>
        </a:p>
      </dgm:t>
    </dgm:pt>
    <dgm:pt modelId="{11D1EEB7-079D-4C9E-93CF-5F2D99E4DEF5}" type="parTrans" cxnId="{3F9C8A60-A5EF-4933-AE85-6A3C7F08336C}">
      <dgm:prSet/>
      <dgm:spPr/>
      <dgm:t>
        <a:bodyPr/>
        <a:lstStyle/>
        <a:p>
          <a:endParaRPr lang="zh-CN" altLang="en-US"/>
        </a:p>
      </dgm:t>
    </dgm:pt>
    <dgm:pt modelId="{775244B8-970E-4F10-B8D1-CDB2446CB937}" type="sibTrans" cxnId="{3F9C8A60-A5EF-4933-AE85-6A3C7F08336C}">
      <dgm:prSet/>
      <dgm:spPr/>
      <dgm:t>
        <a:bodyPr/>
        <a:lstStyle/>
        <a:p>
          <a:endParaRPr lang="zh-CN" altLang="en-US"/>
        </a:p>
      </dgm:t>
    </dgm:pt>
    <dgm:pt modelId="{5441D8FF-09DF-45BE-BF61-DD2E322EDD76}">
      <dgm:prSet phldrT="[文本]"/>
      <dgm:spPr/>
      <dgm:t>
        <a:bodyPr/>
        <a:lstStyle/>
        <a:p>
          <a:r>
            <a:rPr lang="zh-CN" altLang="en-US" smtClean="0"/>
            <a:t>找到映射匹配规则</a:t>
          </a:r>
          <a:endParaRPr lang="zh-CN" altLang="en-US" b="1">
            <a:solidFill>
              <a:srgbClr val="FF0000"/>
            </a:solidFill>
          </a:endParaRPr>
        </a:p>
      </dgm:t>
    </dgm:pt>
    <dgm:pt modelId="{5CCDC1C5-ECA0-416C-9E60-5EB128C61358}" type="parTrans" cxnId="{511A0D6B-6299-4B96-98E2-C6F7B9EA426F}">
      <dgm:prSet/>
      <dgm:spPr/>
      <dgm:t>
        <a:bodyPr/>
        <a:lstStyle/>
        <a:p>
          <a:endParaRPr lang="zh-CN" altLang="en-US"/>
        </a:p>
      </dgm:t>
    </dgm:pt>
    <dgm:pt modelId="{A2C2B02F-9C4C-46A6-B8D0-C2F199635612}" type="sibTrans" cxnId="{511A0D6B-6299-4B96-98E2-C6F7B9EA426F}">
      <dgm:prSet/>
      <dgm:spPr/>
      <dgm:t>
        <a:bodyPr/>
        <a:lstStyle/>
        <a:p>
          <a:endParaRPr lang="zh-CN" altLang="en-US"/>
        </a:p>
      </dgm:t>
    </dgm:pt>
    <dgm:pt modelId="{BFBBFEF1-170D-4762-A3B0-F3B76553CE75}" type="pres">
      <dgm:prSet presAssocID="{2F8030FB-2F5E-47A6-BE22-D5A8887703DE}" presName="CompostProcess" presStyleCnt="0">
        <dgm:presLayoutVars>
          <dgm:dir/>
          <dgm:resizeHandles val="exact"/>
        </dgm:presLayoutVars>
      </dgm:prSet>
      <dgm:spPr/>
    </dgm:pt>
    <dgm:pt modelId="{14D77045-DC1D-4C64-A7E0-9C9D478A7284}" type="pres">
      <dgm:prSet presAssocID="{2F8030FB-2F5E-47A6-BE22-D5A8887703DE}" presName="arrow" presStyleLbl="bgShp" presStyleIdx="0" presStyleCnt="1"/>
      <dgm:spPr/>
    </dgm:pt>
    <dgm:pt modelId="{3EBF2648-DE21-41B1-8A3F-52415F4A0044}" type="pres">
      <dgm:prSet presAssocID="{2F8030FB-2F5E-47A6-BE22-D5A8887703DE}" presName="linearProcess" presStyleCnt="0"/>
      <dgm:spPr/>
    </dgm:pt>
    <dgm:pt modelId="{C0B369A9-2B22-44EA-8EE3-3E6EBF32EBFB}" type="pres">
      <dgm:prSet presAssocID="{155DD56D-BBE6-487D-837A-B6F746D5C0DC}" presName="textNode" presStyleLbl="node1" presStyleIdx="0" presStyleCnt="4">
        <dgm:presLayoutVars>
          <dgm:bulletEnabled val="1"/>
        </dgm:presLayoutVars>
      </dgm:prSet>
      <dgm:spPr/>
      <dgm:t>
        <a:bodyPr/>
        <a:lstStyle/>
        <a:p>
          <a:endParaRPr lang="zh-CN" altLang="en-US"/>
        </a:p>
      </dgm:t>
    </dgm:pt>
    <dgm:pt modelId="{9401E1E6-7B0A-4C2A-8D23-949691932EB2}" type="pres">
      <dgm:prSet presAssocID="{5C0D4FF0-9BD0-4196-A0E0-4B54DA519B1B}" presName="sibTrans" presStyleCnt="0"/>
      <dgm:spPr/>
    </dgm:pt>
    <dgm:pt modelId="{07A22AAF-ED7C-49B8-83DB-01D5484AEC3E}" type="pres">
      <dgm:prSet presAssocID="{5441D8FF-09DF-45BE-BF61-DD2E322EDD76}" presName="textNode" presStyleLbl="node1" presStyleIdx="1" presStyleCnt="4">
        <dgm:presLayoutVars>
          <dgm:bulletEnabled val="1"/>
        </dgm:presLayoutVars>
      </dgm:prSet>
      <dgm:spPr/>
      <dgm:t>
        <a:bodyPr/>
        <a:lstStyle/>
        <a:p>
          <a:endParaRPr lang="zh-CN" altLang="en-US"/>
        </a:p>
      </dgm:t>
    </dgm:pt>
    <dgm:pt modelId="{CD7B3040-88A3-49E7-A97E-3B0E5DFF84CB}" type="pres">
      <dgm:prSet presAssocID="{A2C2B02F-9C4C-46A6-B8D0-C2F199635612}" presName="sibTrans" presStyleCnt="0"/>
      <dgm:spPr/>
    </dgm:pt>
    <dgm:pt modelId="{F703FD43-C864-4811-8D5A-9E70E03B8A06}" type="pres">
      <dgm:prSet presAssocID="{E1128E2E-9AB2-493D-A625-51F1B639E1F3}" presName="textNode" presStyleLbl="node1" presStyleIdx="2" presStyleCnt="4">
        <dgm:presLayoutVars>
          <dgm:bulletEnabled val="1"/>
        </dgm:presLayoutVars>
      </dgm:prSet>
      <dgm:spPr/>
      <dgm:t>
        <a:bodyPr/>
        <a:lstStyle/>
        <a:p>
          <a:endParaRPr lang="zh-CN" altLang="en-US"/>
        </a:p>
      </dgm:t>
    </dgm:pt>
    <dgm:pt modelId="{796A8187-75F9-4340-A74C-F58A55D5693F}" type="pres">
      <dgm:prSet presAssocID="{6A04ECF8-6753-42EB-85FE-F9741B434035}" presName="sibTrans" presStyleCnt="0"/>
      <dgm:spPr/>
    </dgm:pt>
    <dgm:pt modelId="{BCDC03BC-7CAA-432C-8EFD-903BAAE91AB9}" type="pres">
      <dgm:prSet presAssocID="{C7DB25E6-5D58-40D2-BFFA-1D5878D7332E}" presName="textNode" presStyleLbl="node1" presStyleIdx="3" presStyleCnt="4">
        <dgm:presLayoutVars>
          <dgm:bulletEnabled val="1"/>
        </dgm:presLayoutVars>
      </dgm:prSet>
      <dgm:spPr/>
      <dgm:t>
        <a:bodyPr/>
        <a:lstStyle/>
        <a:p>
          <a:endParaRPr lang="zh-CN" altLang="en-US"/>
        </a:p>
      </dgm:t>
    </dgm:pt>
  </dgm:ptLst>
  <dgm:cxnLst>
    <dgm:cxn modelId="{5956E077-ACEB-495F-B0AD-73C091E730F0}" srcId="{2F8030FB-2F5E-47A6-BE22-D5A8887703DE}" destId="{155DD56D-BBE6-487D-837A-B6F746D5C0DC}" srcOrd="0" destOrd="0" parTransId="{38817A51-E903-4432-9D32-19514CC5FCFA}" sibTransId="{5C0D4FF0-9BD0-4196-A0E0-4B54DA519B1B}"/>
    <dgm:cxn modelId="{D2D9AD1B-ACAC-4032-9181-D3289C4380DD}" type="presOf" srcId="{155DD56D-BBE6-487D-837A-B6F746D5C0DC}" destId="{C0B369A9-2B22-44EA-8EE3-3E6EBF32EBFB}" srcOrd="0" destOrd="0" presId="urn:microsoft.com/office/officeart/2005/8/layout/hProcess9"/>
    <dgm:cxn modelId="{A6725578-59E6-4BFD-8CE3-9FA088286A49}" type="presOf" srcId="{E1128E2E-9AB2-493D-A625-51F1B639E1F3}" destId="{F703FD43-C864-4811-8D5A-9E70E03B8A06}" srcOrd="0" destOrd="0" presId="urn:microsoft.com/office/officeart/2005/8/layout/hProcess9"/>
    <dgm:cxn modelId="{C96DBA70-D0E6-4572-A1A7-9F42B0488049}" type="presOf" srcId="{2F8030FB-2F5E-47A6-BE22-D5A8887703DE}" destId="{BFBBFEF1-170D-4762-A3B0-F3B76553CE75}" srcOrd="0" destOrd="0" presId="urn:microsoft.com/office/officeart/2005/8/layout/hProcess9"/>
    <dgm:cxn modelId="{3F9C8A60-A5EF-4933-AE85-6A3C7F08336C}" srcId="{2F8030FB-2F5E-47A6-BE22-D5A8887703DE}" destId="{C7DB25E6-5D58-40D2-BFFA-1D5878D7332E}" srcOrd="3" destOrd="0" parTransId="{11D1EEB7-079D-4C9E-93CF-5F2D99E4DEF5}" sibTransId="{775244B8-970E-4F10-B8D1-CDB2446CB937}"/>
    <dgm:cxn modelId="{8E9172B9-F169-4181-B0FD-3B1A44324E8C}" type="presOf" srcId="{C7DB25E6-5D58-40D2-BFFA-1D5878D7332E}" destId="{BCDC03BC-7CAA-432C-8EFD-903BAAE91AB9}" srcOrd="0" destOrd="0" presId="urn:microsoft.com/office/officeart/2005/8/layout/hProcess9"/>
    <dgm:cxn modelId="{511A0D6B-6299-4B96-98E2-C6F7B9EA426F}" srcId="{2F8030FB-2F5E-47A6-BE22-D5A8887703DE}" destId="{5441D8FF-09DF-45BE-BF61-DD2E322EDD76}" srcOrd="1" destOrd="0" parTransId="{5CCDC1C5-ECA0-416C-9E60-5EB128C61358}" sibTransId="{A2C2B02F-9C4C-46A6-B8D0-C2F199635612}"/>
    <dgm:cxn modelId="{CADA0855-4DE3-4566-9CAB-1F2D98734BEA}" type="presOf" srcId="{5441D8FF-09DF-45BE-BF61-DD2E322EDD76}" destId="{07A22AAF-ED7C-49B8-83DB-01D5484AEC3E}" srcOrd="0" destOrd="0" presId="urn:microsoft.com/office/officeart/2005/8/layout/hProcess9"/>
    <dgm:cxn modelId="{4DF942D8-6F8B-457E-B3B0-4A8DDA515DDC}" srcId="{2F8030FB-2F5E-47A6-BE22-D5A8887703DE}" destId="{E1128E2E-9AB2-493D-A625-51F1B639E1F3}" srcOrd="2" destOrd="0" parTransId="{DE373ECF-FF3C-4E5D-B338-FEF81F958441}" sibTransId="{6A04ECF8-6753-42EB-85FE-F9741B434035}"/>
    <dgm:cxn modelId="{93DBB253-7EB8-4E36-A0F8-00F4CA25D434}" type="presParOf" srcId="{BFBBFEF1-170D-4762-A3B0-F3B76553CE75}" destId="{14D77045-DC1D-4C64-A7E0-9C9D478A7284}" srcOrd="0" destOrd="0" presId="urn:microsoft.com/office/officeart/2005/8/layout/hProcess9"/>
    <dgm:cxn modelId="{4830D861-56B6-4388-9FD7-3D594084B224}" type="presParOf" srcId="{BFBBFEF1-170D-4762-A3B0-F3B76553CE75}" destId="{3EBF2648-DE21-41B1-8A3F-52415F4A0044}" srcOrd="1" destOrd="0" presId="urn:microsoft.com/office/officeart/2005/8/layout/hProcess9"/>
    <dgm:cxn modelId="{BB832B38-13F6-4685-9089-E913D83623D5}" type="presParOf" srcId="{3EBF2648-DE21-41B1-8A3F-52415F4A0044}" destId="{C0B369A9-2B22-44EA-8EE3-3E6EBF32EBFB}" srcOrd="0" destOrd="0" presId="urn:microsoft.com/office/officeart/2005/8/layout/hProcess9"/>
    <dgm:cxn modelId="{4204020E-1C89-40EC-AC16-534BC3E76400}" type="presParOf" srcId="{3EBF2648-DE21-41B1-8A3F-52415F4A0044}" destId="{9401E1E6-7B0A-4C2A-8D23-949691932EB2}" srcOrd="1" destOrd="0" presId="urn:microsoft.com/office/officeart/2005/8/layout/hProcess9"/>
    <dgm:cxn modelId="{EB563A32-712C-48C5-A4E5-8A6214452A41}" type="presParOf" srcId="{3EBF2648-DE21-41B1-8A3F-52415F4A0044}" destId="{07A22AAF-ED7C-49B8-83DB-01D5484AEC3E}" srcOrd="2" destOrd="0" presId="urn:microsoft.com/office/officeart/2005/8/layout/hProcess9"/>
    <dgm:cxn modelId="{084184AC-6D91-4C6F-ADA4-26E4A9E10F75}" type="presParOf" srcId="{3EBF2648-DE21-41B1-8A3F-52415F4A0044}" destId="{CD7B3040-88A3-49E7-A97E-3B0E5DFF84CB}" srcOrd="3" destOrd="0" presId="urn:microsoft.com/office/officeart/2005/8/layout/hProcess9"/>
    <dgm:cxn modelId="{535C1C39-22A3-4025-8C5E-79E3C5E4900C}" type="presParOf" srcId="{3EBF2648-DE21-41B1-8A3F-52415F4A0044}" destId="{F703FD43-C864-4811-8D5A-9E70E03B8A06}" srcOrd="4" destOrd="0" presId="urn:microsoft.com/office/officeart/2005/8/layout/hProcess9"/>
    <dgm:cxn modelId="{52617822-F3F5-471F-BD1C-B3B96E78A1A7}" type="presParOf" srcId="{3EBF2648-DE21-41B1-8A3F-52415F4A0044}" destId="{796A8187-75F9-4340-A74C-F58A55D5693F}" srcOrd="5" destOrd="0" presId="urn:microsoft.com/office/officeart/2005/8/layout/hProcess9"/>
    <dgm:cxn modelId="{7910D0DA-C424-4598-9C6B-2DA118EEFED3}" type="presParOf" srcId="{3EBF2648-DE21-41B1-8A3F-52415F4A0044}" destId="{BCDC03BC-7CAA-432C-8EFD-903BAAE91AB9}" srcOrd="6" destOrd="0" presId="urn:microsoft.com/office/officeart/2005/8/layout/hProcess9"/>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CE42986-7278-4353-98A2-826C12DEB039}" type="datetimeFigureOut">
              <a:rPr lang="zh-CN" altLang="en-US" smtClean="0"/>
              <a:t>2019/8/27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0286AFD-4707-4CD9-9835-ABA1131554EB}" type="slidenum">
              <a:rPr lang="zh-CN" altLang="en-US" smtClean="0"/>
              <a:t>‹#›</a:t>
            </a:fld>
            <a:endParaRPr lang="zh-CN" altLang="en-US"/>
          </a:p>
        </p:txBody>
      </p:sp>
    </p:spTree>
    <p:extLst>
      <p:ext uri="{BB962C8B-B14F-4D97-AF65-F5344CB8AC3E}">
        <p14:creationId xmlns:p14="http://schemas.microsoft.com/office/powerpoint/2010/main" val="836630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mtClean="0"/>
              <a:t>http://mbg.cndocs.ml/index.html</a:t>
            </a:r>
            <a:endParaRPr lang="zh-CN" altLang="en-US"/>
          </a:p>
        </p:txBody>
      </p:sp>
      <p:sp>
        <p:nvSpPr>
          <p:cNvPr id="4" name="灯片编号占位符 3"/>
          <p:cNvSpPr>
            <a:spLocks noGrp="1"/>
          </p:cNvSpPr>
          <p:nvPr>
            <p:ph type="sldNum" sz="quarter" idx="10"/>
          </p:nvPr>
        </p:nvSpPr>
        <p:spPr/>
        <p:txBody>
          <a:bodyPr/>
          <a:lstStyle/>
          <a:p>
            <a:fld id="{50286AFD-4707-4CD9-9835-ABA1131554EB}" type="slidenum">
              <a:rPr lang="zh-CN" altLang="en-US" smtClean="0"/>
              <a:t>3</a:t>
            </a:fld>
            <a:endParaRPr lang="zh-CN" altLang="en-US"/>
          </a:p>
        </p:txBody>
      </p:sp>
    </p:spTree>
    <p:extLst>
      <p:ext uri="{BB962C8B-B14F-4D97-AF65-F5344CB8AC3E}">
        <p14:creationId xmlns:p14="http://schemas.microsoft.com/office/powerpoint/2010/main" val="10109315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1" smtClean="0"/>
              <a:t>888489699010391892</a:t>
            </a:r>
            <a:endParaRPr lang="zh-CN" altLang="en-US"/>
          </a:p>
        </p:txBody>
      </p:sp>
      <p:sp>
        <p:nvSpPr>
          <p:cNvPr id="4" name="灯片编号占位符 3"/>
          <p:cNvSpPr>
            <a:spLocks noGrp="1"/>
          </p:cNvSpPr>
          <p:nvPr>
            <p:ph type="sldNum" sz="quarter" idx="10"/>
          </p:nvPr>
        </p:nvSpPr>
        <p:spPr/>
        <p:txBody>
          <a:bodyPr/>
          <a:lstStyle/>
          <a:p>
            <a:fld id="{50286AFD-4707-4CD9-9835-ABA1131554EB}" type="slidenum">
              <a:rPr lang="zh-CN" altLang="en-US" smtClean="0"/>
              <a:t>13</a:t>
            </a:fld>
            <a:endParaRPr lang="zh-CN" altLang="en-US"/>
          </a:p>
        </p:txBody>
      </p:sp>
    </p:spTree>
    <p:extLst>
      <p:ext uri="{BB962C8B-B14F-4D97-AF65-F5344CB8AC3E}">
        <p14:creationId xmlns:p14="http://schemas.microsoft.com/office/powerpoint/2010/main" val="17339827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1" smtClean="0"/>
              <a:t>888489699010391892</a:t>
            </a:r>
            <a:endParaRPr lang="zh-CN" altLang="en-US"/>
          </a:p>
        </p:txBody>
      </p:sp>
      <p:sp>
        <p:nvSpPr>
          <p:cNvPr id="4" name="灯片编号占位符 3"/>
          <p:cNvSpPr>
            <a:spLocks noGrp="1"/>
          </p:cNvSpPr>
          <p:nvPr>
            <p:ph type="sldNum" sz="quarter" idx="10"/>
          </p:nvPr>
        </p:nvSpPr>
        <p:spPr/>
        <p:txBody>
          <a:bodyPr/>
          <a:lstStyle/>
          <a:p>
            <a:fld id="{50286AFD-4707-4CD9-9835-ABA1131554EB}" type="slidenum">
              <a:rPr lang="zh-CN" altLang="en-US" smtClean="0"/>
              <a:t>14</a:t>
            </a:fld>
            <a:endParaRPr lang="zh-CN" altLang="en-US"/>
          </a:p>
        </p:txBody>
      </p:sp>
    </p:spTree>
    <p:extLst>
      <p:ext uri="{BB962C8B-B14F-4D97-AF65-F5344CB8AC3E}">
        <p14:creationId xmlns:p14="http://schemas.microsoft.com/office/powerpoint/2010/main" val="17339827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1" smtClean="0"/>
              <a:t>888489699010391892</a:t>
            </a:r>
            <a:endParaRPr lang="zh-CN" altLang="en-US"/>
          </a:p>
        </p:txBody>
      </p:sp>
      <p:sp>
        <p:nvSpPr>
          <p:cNvPr id="4" name="灯片编号占位符 3"/>
          <p:cNvSpPr>
            <a:spLocks noGrp="1"/>
          </p:cNvSpPr>
          <p:nvPr>
            <p:ph type="sldNum" sz="quarter" idx="10"/>
          </p:nvPr>
        </p:nvSpPr>
        <p:spPr/>
        <p:txBody>
          <a:bodyPr/>
          <a:lstStyle/>
          <a:p>
            <a:fld id="{50286AFD-4707-4CD9-9835-ABA1131554EB}" type="slidenum">
              <a:rPr lang="zh-CN" altLang="en-US" smtClean="0"/>
              <a:t>15</a:t>
            </a:fld>
            <a:endParaRPr lang="zh-CN" altLang="en-US"/>
          </a:p>
        </p:txBody>
      </p:sp>
    </p:spTree>
    <p:extLst>
      <p:ext uri="{BB962C8B-B14F-4D97-AF65-F5344CB8AC3E}">
        <p14:creationId xmlns:p14="http://schemas.microsoft.com/office/powerpoint/2010/main" val="17339827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1" smtClean="0"/>
              <a:t>888489699010391892</a:t>
            </a:r>
            <a:endParaRPr lang="zh-CN" altLang="en-US"/>
          </a:p>
        </p:txBody>
      </p:sp>
      <p:sp>
        <p:nvSpPr>
          <p:cNvPr id="4" name="灯片编号占位符 3"/>
          <p:cNvSpPr>
            <a:spLocks noGrp="1"/>
          </p:cNvSpPr>
          <p:nvPr>
            <p:ph type="sldNum" sz="quarter" idx="10"/>
          </p:nvPr>
        </p:nvSpPr>
        <p:spPr/>
        <p:txBody>
          <a:bodyPr/>
          <a:lstStyle/>
          <a:p>
            <a:fld id="{50286AFD-4707-4CD9-9835-ABA1131554EB}" type="slidenum">
              <a:rPr lang="zh-CN" altLang="en-US" smtClean="0"/>
              <a:t>16</a:t>
            </a:fld>
            <a:endParaRPr lang="zh-CN" altLang="en-US"/>
          </a:p>
        </p:txBody>
      </p:sp>
    </p:spTree>
    <p:extLst>
      <p:ext uri="{BB962C8B-B14F-4D97-AF65-F5344CB8AC3E}">
        <p14:creationId xmlns:p14="http://schemas.microsoft.com/office/powerpoint/2010/main" val="17339827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1" smtClean="0"/>
              <a:t>888489699010391892</a:t>
            </a:r>
            <a:endParaRPr lang="zh-CN" altLang="en-US"/>
          </a:p>
        </p:txBody>
      </p:sp>
      <p:sp>
        <p:nvSpPr>
          <p:cNvPr id="4" name="灯片编号占位符 3"/>
          <p:cNvSpPr>
            <a:spLocks noGrp="1"/>
          </p:cNvSpPr>
          <p:nvPr>
            <p:ph type="sldNum" sz="quarter" idx="10"/>
          </p:nvPr>
        </p:nvSpPr>
        <p:spPr/>
        <p:txBody>
          <a:bodyPr/>
          <a:lstStyle/>
          <a:p>
            <a:fld id="{50286AFD-4707-4CD9-9835-ABA1131554EB}" type="slidenum">
              <a:rPr lang="zh-CN" altLang="en-US" smtClean="0"/>
              <a:t>17</a:t>
            </a:fld>
            <a:endParaRPr lang="zh-CN" altLang="en-US"/>
          </a:p>
        </p:txBody>
      </p:sp>
    </p:spTree>
    <p:extLst>
      <p:ext uri="{BB962C8B-B14F-4D97-AF65-F5344CB8AC3E}">
        <p14:creationId xmlns:p14="http://schemas.microsoft.com/office/powerpoint/2010/main" val="17339827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mtClean="0"/>
              <a:t>org.apache.ibatis.executor.SimpleExecutor.prepareStatement(StatementHandler, Log)</a:t>
            </a:r>
            <a:endParaRPr lang="zh-CN" altLang="en-US"/>
          </a:p>
        </p:txBody>
      </p:sp>
      <p:sp>
        <p:nvSpPr>
          <p:cNvPr id="4" name="灯片编号占位符 3"/>
          <p:cNvSpPr>
            <a:spLocks noGrp="1"/>
          </p:cNvSpPr>
          <p:nvPr>
            <p:ph type="sldNum" sz="quarter" idx="10"/>
          </p:nvPr>
        </p:nvSpPr>
        <p:spPr/>
        <p:txBody>
          <a:bodyPr/>
          <a:lstStyle/>
          <a:p>
            <a:fld id="{50286AFD-4707-4CD9-9835-ABA1131554EB}" type="slidenum">
              <a:rPr lang="zh-CN" altLang="en-US" smtClean="0"/>
              <a:t>18</a:t>
            </a:fld>
            <a:endParaRPr lang="zh-CN" altLang="en-US"/>
          </a:p>
        </p:txBody>
      </p:sp>
    </p:spTree>
    <p:extLst>
      <p:ext uri="{BB962C8B-B14F-4D97-AF65-F5344CB8AC3E}">
        <p14:creationId xmlns:p14="http://schemas.microsoft.com/office/powerpoint/2010/main" val="10109315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mtClean="0"/>
              <a:t>http://mbg.cndocs.ml/index.html</a:t>
            </a:r>
            <a:endParaRPr lang="zh-CN" altLang="en-US"/>
          </a:p>
        </p:txBody>
      </p:sp>
      <p:sp>
        <p:nvSpPr>
          <p:cNvPr id="4" name="灯片编号占位符 3"/>
          <p:cNvSpPr>
            <a:spLocks noGrp="1"/>
          </p:cNvSpPr>
          <p:nvPr>
            <p:ph type="sldNum" sz="quarter" idx="10"/>
          </p:nvPr>
        </p:nvSpPr>
        <p:spPr/>
        <p:txBody>
          <a:bodyPr/>
          <a:lstStyle/>
          <a:p>
            <a:fld id="{50286AFD-4707-4CD9-9835-ABA1131554EB}" type="slidenum">
              <a:rPr lang="zh-CN" altLang="en-US" smtClean="0"/>
              <a:t>20</a:t>
            </a:fld>
            <a:endParaRPr lang="zh-CN" altLang="en-US"/>
          </a:p>
        </p:txBody>
      </p:sp>
    </p:spTree>
    <p:extLst>
      <p:ext uri="{BB962C8B-B14F-4D97-AF65-F5344CB8AC3E}">
        <p14:creationId xmlns:p14="http://schemas.microsoft.com/office/powerpoint/2010/main" val="10109315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mtClean="0"/>
              <a:t>http://mbg.cndocs.ml/index.html</a:t>
            </a:r>
          </a:p>
          <a:p>
            <a:endParaRPr lang="en-US" altLang="zh-CN" smtClean="0"/>
          </a:p>
          <a:p>
            <a:r>
              <a:rPr lang="zh-CN" altLang="en-US" smtClean="0"/>
              <a:t>抽象工厂与工厂模式：</a:t>
            </a:r>
            <a:r>
              <a:rPr lang="en-US" altLang="zh-CN" smtClean="0"/>
              <a:t>https://www.zhihu.com/question/20367734</a:t>
            </a:r>
            <a:endParaRPr lang="zh-CN" altLang="en-US"/>
          </a:p>
        </p:txBody>
      </p:sp>
      <p:sp>
        <p:nvSpPr>
          <p:cNvPr id="4" name="灯片编号占位符 3"/>
          <p:cNvSpPr>
            <a:spLocks noGrp="1"/>
          </p:cNvSpPr>
          <p:nvPr>
            <p:ph type="sldNum" sz="quarter" idx="10"/>
          </p:nvPr>
        </p:nvSpPr>
        <p:spPr/>
        <p:txBody>
          <a:bodyPr/>
          <a:lstStyle/>
          <a:p>
            <a:fld id="{50286AFD-4707-4CD9-9835-ABA1131554EB}" type="slidenum">
              <a:rPr lang="zh-CN" altLang="en-US" smtClean="0"/>
              <a:t>21</a:t>
            </a:fld>
            <a:endParaRPr lang="zh-CN" altLang="en-US"/>
          </a:p>
        </p:txBody>
      </p:sp>
    </p:spTree>
    <p:extLst>
      <p:ext uri="{BB962C8B-B14F-4D97-AF65-F5344CB8AC3E}">
        <p14:creationId xmlns:p14="http://schemas.microsoft.com/office/powerpoint/2010/main" val="10109315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mtClean="0"/>
              <a:t>https://blog.csdn.net/kocscs123/article/details/53243847</a:t>
            </a:r>
          </a:p>
          <a:p>
            <a:r>
              <a:rPr lang="en-US" altLang="zh-CN" smtClean="0"/>
              <a:t>https://blog.csdn.net/lovelion/article/details/7523392</a:t>
            </a:r>
            <a:endParaRPr lang="zh-CN" altLang="en-US"/>
          </a:p>
        </p:txBody>
      </p:sp>
      <p:sp>
        <p:nvSpPr>
          <p:cNvPr id="4" name="灯片编号占位符 3"/>
          <p:cNvSpPr>
            <a:spLocks noGrp="1"/>
          </p:cNvSpPr>
          <p:nvPr>
            <p:ph type="sldNum" sz="quarter" idx="10"/>
          </p:nvPr>
        </p:nvSpPr>
        <p:spPr/>
        <p:txBody>
          <a:bodyPr/>
          <a:lstStyle/>
          <a:p>
            <a:fld id="{50286AFD-4707-4CD9-9835-ABA1131554EB}" type="slidenum">
              <a:rPr lang="zh-CN" altLang="en-US" smtClean="0"/>
              <a:t>22</a:t>
            </a:fld>
            <a:endParaRPr lang="zh-CN" altLang="en-US"/>
          </a:p>
        </p:txBody>
      </p:sp>
    </p:spTree>
    <p:extLst>
      <p:ext uri="{BB962C8B-B14F-4D97-AF65-F5344CB8AC3E}">
        <p14:creationId xmlns:p14="http://schemas.microsoft.com/office/powerpoint/2010/main" val="10109315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mtClean="0"/>
              <a:t>https://blog.csdn.net/kocscs123/article/details/53243847</a:t>
            </a:r>
          </a:p>
          <a:p>
            <a:r>
              <a:rPr lang="en-US" altLang="zh-CN" smtClean="0"/>
              <a:t>https://blog.csdn.net/lovelion/article/details/7523392</a:t>
            </a:r>
            <a:endParaRPr lang="zh-CN" altLang="en-US"/>
          </a:p>
        </p:txBody>
      </p:sp>
      <p:sp>
        <p:nvSpPr>
          <p:cNvPr id="4" name="灯片编号占位符 3"/>
          <p:cNvSpPr>
            <a:spLocks noGrp="1"/>
          </p:cNvSpPr>
          <p:nvPr>
            <p:ph type="sldNum" sz="quarter" idx="10"/>
          </p:nvPr>
        </p:nvSpPr>
        <p:spPr/>
        <p:txBody>
          <a:bodyPr/>
          <a:lstStyle/>
          <a:p>
            <a:fld id="{50286AFD-4707-4CD9-9835-ABA1131554EB}" type="slidenum">
              <a:rPr lang="zh-CN" altLang="en-US" smtClean="0"/>
              <a:t>23</a:t>
            </a:fld>
            <a:endParaRPr lang="zh-CN" altLang="en-US"/>
          </a:p>
        </p:txBody>
      </p:sp>
    </p:spTree>
    <p:extLst>
      <p:ext uri="{BB962C8B-B14F-4D97-AF65-F5344CB8AC3E}">
        <p14:creationId xmlns:p14="http://schemas.microsoft.com/office/powerpoint/2010/main" val="10109315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mtClean="0"/>
              <a:t>http://mbg.cndocs.ml/index.html</a:t>
            </a:r>
            <a:endParaRPr lang="zh-CN" altLang="en-US"/>
          </a:p>
        </p:txBody>
      </p:sp>
      <p:sp>
        <p:nvSpPr>
          <p:cNvPr id="4" name="灯片编号占位符 3"/>
          <p:cNvSpPr>
            <a:spLocks noGrp="1"/>
          </p:cNvSpPr>
          <p:nvPr>
            <p:ph type="sldNum" sz="quarter" idx="10"/>
          </p:nvPr>
        </p:nvSpPr>
        <p:spPr/>
        <p:txBody>
          <a:bodyPr/>
          <a:lstStyle/>
          <a:p>
            <a:fld id="{50286AFD-4707-4CD9-9835-ABA1131554EB}" type="slidenum">
              <a:rPr lang="zh-CN" altLang="en-US" smtClean="0"/>
              <a:t>4</a:t>
            </a:fld>
            <a:endParaRPr lang="zh-CN" altLang="en-US"/>
          </a:p>
        </p:txBody>
      </p:sp>
    </p:spTree>
    <p:extLst>
      <p:ext uri="{BB962C8B-B14F-4D97-AF65-F5344CB8AC3E}">
        <p14:creationId xmlns:p14="http://schemas.microsoft.com/office/powerpoint/2010/main" val="101093159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mtClean="0"/>
              <a:t>https://blog.csdn.net/kocscs123/article/details/53243847</a:t>
            </a:r>
          </a:p>
          <a:p>
            <a:r>
              <a:rPr lang="en-US" altLang="zh-CN" smtClean="0"/>
              <a:t>https://blog.csdn.net/lovelion/article/details/7523392</a:t>
            </a:r>
            <a:endParaRPr lang="zh-CN" altLang="en-US"/>
          </a:p>
        </p:txBody>
      </p:sp>
      <p:sp>
        <p:nvSpPr>
          <p:cNvPr id="4" name="灯片编号占位符 3"/>
          <p:cNvSpPr>
            <a:spLocks noGrp="1"/>
          </p:cNvSpPr>
          <p:nvPr>
            <p:ph type="sldNum" sz="quarter" idx="10"/>
          </p:nvPr>
        </p:nvSpPr>
        <p:spPr/>
        <p:txBody>
          <a:bodyPr/>
          <a:lstStyle/>
          <a:p>
            <a:fld id="{50286AFD-4707-4CD9-9835-ABA1131554EB}" type="slidenum">
              <a:rPr lang="zh-CN" altLang="en-US" smtClean="0"/>
              <a:t>24</a:t>
            </a:fld>
            <a:endParaRPr lang="zh-CN" altLang="en-US"/>
          </a:p>
        </p:txBody>
      </p:sp>
    </p:spTree>
    <p:extLst>
      <p:ext uri="{BB962C8B-B14F-4D97-AF65-F5344CB8AC3E}">
        <p14:creationId xmlns:p14="http://schemas.microsoft.com/office/powerpoint/2010/main" val="101093159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0286AFD-4707-4CD9-9835-ABA1131554EB}" type="slidenum">
              <a:rPr lang="zh-CN" altLang="en-US" smtClean="0"/>
              <a:t>26</a:t>
            </a:fld>
            <a:endParaRPr lang="zh-CN" altLang="en-US"/>
          </a:p>
        </p:txBody>
      </p:sp>
    </p:spTree>
    <p:extLst>
      <p:ext uri="{BB962C8B-B14F-4D97-AF65-F5344CB8AC3E}">
        <p14:creationId xmlns:p14="http://schemas.microsoft.com/office/powerpoint/2010/main" val="101093159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smtClean="0">
                <a:solidFill>
                  <a:schemeClr val="tx1"/>
                </a:solidFill>
                <a:effectLst/>
                <a:latin typeface="+mn-lt"/>
                <a:ea typeface="+mn-ea"/>
                <a:cs typeface="+mn-cs"/>
              </a:rPr>
              <a:t>装饰器模式是一种用于代替继承的技术，无需通过继承增加子类就能扩展对象的新功能。使用对象的关联关系代替继承关系，更加灵活，同时避免类型体系的快速膨胀。</a:t>
            </a:r>
            <a:endParaRPr lang="zh-CN" altLang="en-US"/>
          </a:p>
        </p:txBody>
      </p:sp>
      <p:sp>
        <p:nvSpPr>
          <p:cNvPr id="4" name="灯片编号占位符 3"/>
          <p:cNvSpPr>
            <a:spLocks noGrp="1"/>
          </p:cNvSpPr>
          <p:nvPr>
            <p:ph type="sldNum" sz="quarter" idx="10"/>
          </p:nvPr>
        </p:nvSpPr>
        <p:spPr/>
        <p:txBody>
          <a:bodyPr/>
          <a:lstStyle/>
          <a:p>
            <a:fld id="{50286AFD-4707-4CD9-9835-ABA1131554EB}" type="slidenum">
              <a:rPr lang="zh-CN" altLang="en-US" smtClean="0"/>
              <a:t>27</a:t>
            </a:fld>
            <a:endParaRPr lang="zh-CN" altLang="en-US"/>
          </a:p>
        </p:txBody>
      </p:sp>
    </p:spTree>
    <p:extLst>
      <p:ext uri="{BB962C8B-B14F-4D97-AF65-F5344CB8AC3E}">
        <p14:creationId xmlns:p14="http://schemas.microsoft.com/office/powerpoint/2010/main" val="101093159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mtClean="0"/>
              <a:t>http://mbg.cndocs.ml/index.html</a:t>
            </a:r>
            <a:endParaRPr lang="zh-CN" altLang="en-US"/>
          </a:p>
        </p:txBody>
      </p:sp>
      <p:sp>
        <p:nvSpPr>
          <p:cNvPr id="4" name="灯片编号占位符 3"/>
          <p:cNvSpPr>
            <a:spLocks noGrp="1"/>
          </p:cNvSpPr>
          <p:nvPr>
            <p:ph type="sldNum" sz="quarter" idx="10"/>
          </p:nvPr>
        </p:nvSpPr>
        <p:spPr/>
        <p:txBody>
          <a:bodyPr/>
          <a:lstStyle/>
          <a:p>
            <a:fld id="{50286AFD-4707-4CD9-9835-ABA1131554EB}" type="slidenum">
              <a:rPr lang="zh-CN" altLang="en-US" smtClean="0"/>
              <a:t>28</a:t>
            </a:fld>
            <a:endParaRPr lang="zh-CN" altLang="en-US"/>
          </a:p>
        </p:txBody>
      </p:sp>
    </p:spTree>
    <p:extLst>
      <p:ext uri="{BB962C8B-B14F-4D97-AF65-F5344CB8AC3E}">
        <p14:creationId xmlns:p14="http://schemas.microsoft.com/office/powerpoint/2010/main" val="101093159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0286AFD-4707-4CD9-9835-ABA1131554EB}" type="slidenum">
              <a:rPr lang="zh-CN" altLang="en-US" smtClean="0"/>
              <a:t>29</a:t>
            </a:fld>
            <a:endParaRPr lang="zh-CN" altLang="en-US"/>
          </a:p>
        </p:txBody>
      </p:sp>
    </p:spTree>
    <p:extLst>
      <p:ext uri="{BB962C8B-B14F-4D97-AF65-F5344CB8AC3E}">
        <p14:creationId xmlns:p14="http://schemas.microsoft.com/office/powerpoint/2010/main" val="101093159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mtClean="0"/>
              <a:t>http://mbg.cndocs.ml/index.html</a:t>
            </a:r>
            <a:endParaRPr lang="zh-CN" altLang="en-US"/>
          </a:p>
        </p:txBody>
      </p:sp>
      <p:sp>
        <p:nvSpPr>
          <p:cNvPr id="4" name="灯片编号占位符 3"/>
          <p:cNvSpPr>
            <a:spLocks noGrp="1"/>
          </p:cNvSpPr>
          <p:nvPr>
            <p:ph type="sldNum" sz="quarter" idx="10"/>
          </p:nvPr>
        </p:nvSpPr>
        <p:spPr/>
        <p:txBody>
          <a:bodyPr/>
          <a:lstStyle/>
          <a:p>
            <a:fld id="{50286AFD-4707-4CD9-9835-ABA1131554EB}" type="slidenum">
              <a:rPr lang="zh-CN" altLang="en-US" smtClean="0"/>
              <a:t>30</a:t>
            </a:fld>
            <a:endParaRPr lang="zh-CN" altLang="en-US"/>
          </a:p>
        </p:txBody>
      </p:sp>
    </p:spTree>
    <p:extLst>
      <p:ext uri="{BB962C8B-B14F-4D97-AF65-F5344CB8AC3E}">
        <p14:creationId xmlns:p14="http://schemas.microsoft.com/office/powerpoint/2010/main" val="101093159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mtClean="0"/>
              <a:t>http://mbg.cndocs.ml/index.html</a:t>
            </a:r>
            <a:endParaRPr lang="zh-CN" altLang="en-US"/>
          </a:p>
        </p:txBody>
      </p:sp>
      <p:sp>
        <p:nvSpPr>
          <p:cNvPr id="4" name="灯片编号占位符 3"/>
          <p:cNvSpPr>
            <a:spLocks noGrp="1"/>
          </p:cNvSpPr>
          <p:nvPr>
            <p:ph type="sldNum" sz="quarter" idx="10"/>
          </p:nvPr>
        </p:nvSpPr>
        <p:spPr/>
        <p:txBody>
          <a:bodyPr/>
          <a:lstStyle/>
          <a:p>
            <a:fld id="{50286AFD-4707-4CD9-9835-ABA1131554EB}" type="slidenum">
              <a:rPr lang="zh-CN" altLang="en-US" smtClean="0"/>
              <a:t>31</a:t>
            </a:fld>
            <a:endParaRPr lang="zh-CN" altLang="en-US"/>
          </a:p>
        </p:txBody>
      </p:sp>
    </p:spTree>
    <p:extLst>
      <p:ext uri="{BB962C8B-B14F-4D97-AF65-F5344CB8AC3E}">
        <p14:creationId xmlns:p14="http://schemas.microsoft.com/office/powerpoint/2010/main" val="101093159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smtClean="0">
                <a:solidFill>
                  <a:schemeClr val="tx1"/>
                </a:solidFill>
                <a:effectLst/>
                <a:latin typeface="+mn-lt"/>
                <a:ea typeface="+mn-ea"/>
                <a:cs typeface="+mn-cs"/>
              </a:rPr>
              <a:t>装饰器模式是一种用于代替继承的技术，无需通过继承增加子类就能扩展对象的新功能。使用对象的关联关系代替继承关系，更加灵活，同时避免类型体系的快速膨胀。</a:t>
            </a:r>
            <a:endParaRPr lang="zh-CN" altLang="en-US"/>
          </a:p>
        </p:txBody>
      </p:sp>
      <p:sp>
        <p:nvSpPr>
          <p:cNvPr id="4" name="灯片编号占位符 3"/>
          <p:cNvSpPr>
            <a:spLocks noGrp="1"/>
          </p:cNvSpPr>
          <p:nvPr>
            <p:ph type="sldNum" sz="quarter" idx="10"/>
          </p:nvPr>
        </p:nvSpPr>
        <p:spPr/>
        <p:txBody>
          <a:bodyPr/>
          <a:lstStyle/>
          <a:p>
            <a:fld id="{50286AFD-4707-4CD9-9835-ABA1131554EB}" type="slidenum">
              <a:rPr lang="zh-CN" altLang="en-US" smtClean="0"/>
              <a:t>32</a:t>
            </a:fld>
            <a:endParaRPr lang="zh-CN" altLang="en-US"/>
          </a:p>
        </p:txBody>
      </p:sp>
    </p:spTree>
    <p:extLst>
      <p:ext uri="{BB962C8B-B14F-4D97-AF65-F5344CB8AC3E}">
        <p14:creationId xmlns:p14="http://schemas.microsoft.com/office/powerpoint/2010/main" val="101093159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smtClean="0">
                <a:solidFill>
                  <a:schemeClr val="tx1"/>
                </a:solidFill>
                <a:effectLst/>
                <a:latin typeface="+mn-lt"/>
                <a:ea typeface="+mn-ea"/>
                <a:cs typeface="+mn-cs"/>
              </a:rPr>
              <a:t>装饰器模式是一种用于代替继承的技术，无需通过继承增加子类就能扩展对象的新功能。使用对象的关联关系代替继承关系，更加灵活，同时避免类型体系的快速膨胀。</a:t>
            </a:r>
            <a:endParaRPr lang="zh-CN" altLang="en-US"/>
          </a:p>
        </p:txBody>
      </p:sp>
      <p:sp>
        <p:nvSpPr>
          <p:cNvPr id="4" name="灯片编号占位符 3"/>
          <p:cNvSpPr>
            <a:spLocks noGrp="1"/>
          </p:cNvSpPr>
          <p:nvPr>
            <p:ph type="sldNum" sz="quarter" idx="10"/>
          </p:nvPr>
        </p:nvSpPr>
        <p:spPr/>
        <p:txBody>
          <a:bodyPr/>
          <a:lstStyle/>
          <a:p>
            <a:fld id="{50286AFD-4707-4CD9-9835-ABA1131554EB}" type="slidenum">
              <a:rPr lang="zh-CN" altLang="en-US" smtClean="0"/>
              <a:t>33</a:t>
            </a:fld>
            <a:endParaRPr lang="zh-CN" altLang="en-US"/>
          </a:p>
        </p:txBody>
      </p:sp>
    </p:spTree>
    <p:extLst>
      <p:ext uri="{BB962C8B-B14F-4D97-AF65-F5344CB8AC3E}">
        <p14:creationId xmlns:p14="http://schemas.microsoft.com/office/powerpoint/2010/main" val="101093159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mtClean="0"/>
              <a:t>http://mbg.cndocs.ml/index.html</a:t>
            </a:r>
            <a:endParaRPr lang="zh-CN" altLang="en-US"/>
          </a:p>
        </p:txBody>
      </p:sp>
      <p:sp>
        <p:nvSpPr>
          <p:cNvPr id="4" name="灯片编号占位符 3"/>
          <p:cNvSpPr>
            <a:spLocks noGrp="1"/>
          </p:cNvSpPr>
          <p:nvPr>
            <p:ph type="sldNum" sz="quarter" idx="10"/>
          </p:nvPr>
        </p:nvSpPr>
        <p:spPr/>
        <p:txBody>
          <a:bodyPr/>
          <a:lstStyle/>
          <a:p>
            <a:fld id="{50286AFD-4707-4CD9-9835-ABA1131554EB}" type="slidenum">
              <a:rPr lang="zh-CN" altLang="en-US" smtClean="0"/>
              <a:t>34</a:t>
            </a:fld>
            <a:endParaRPr lang="zh-CN" altLang="en-US"/>
          </a:p>
        </p:txBody>
      </p:sp>
    </p:spTree>
    <p:extLst>
      <p:ext uri="{BB962C8B-B14F-4D97-AF65-F5344CB8AC3E}">
        <p14:creationId xmlns:p14="http://schemas.microsoft.com/office/powerpoint/2010/main" val="10109315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mtClean="0"/>
              <a:t>http://mbg.cndocs.ml/index.html</a:t>
            </a:r>
            <a:endParaRPr lang="zh-CN" altLang="en-US"/>
          </a:p>
        </p:txBody>
      </p:sp>
      <p:sp>
        <p:nvSpPr>
          <p:cNvPr id="4" name="灯片编号占位符 3"/>
          <p:cNvSpPr>
            <a:spLocks noGrp="1"/>
          </p:cNvSpPr>
          <p:nvPr>
            <p:ph type="sldNum" sz="quarter" idx="10"/>
          </p:nvPr>
        </p:nvSpPr>
        <p:spPr/>
        <p:txBody>
          <a:bodyPr/>
          <a:lstStyle/>
          <a:p>
            <a:fld id="{50286AFD-4707-4CD9-9835-ABA1131554EB}" type="slidenum">
              <a:rPr lang="zh-CN" altLang="en-US" smtClean="0"/>
              <a:t>5</a:t>
            </a:fld>
            <a:endParaRPr lang="zh-CN" altLang="en-US"/>
          </a:p>
        </p:txBody>
      </p:sp>
    </p:spTree>
    <p:extLst>
      <p:ext uri="{BB962C8B-B14F-4D97-AF65-F5344CB8AC3E}">
        <p14:creationId xmlns:p14="http://schemas.microsoft.com/office/powerpoint/2010/main" val="101093159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smtClean="0">
                <a:solidFill>
                  <a:schemeClr val="tx1"/>
                </a:solidFill>
                <a:latin typeface="+mn-lt"/>
                <a:ea typeface="+mn-ea"/>
                <a:cs typeface="+mn-cs"/>
              </a:rPr>
              <a:t>BaseExecutor  createCacheKey</a:t>
            </a:r>
            <a:endParaRPr lang="zh-CN" altLang="en-US"/>
          </a:p>
        </p:txBody>
      </p:sp>
      <p:sp>
        <p:nvSpPr>
          <p:cNvPr id="4" name="灯片编号占位符 3"/>
          <p:cNvSpPr>
            <a:spLocks noGrp="1"/>
          </p:cNvSpPr>
          <p:nvPr>
            <p:ph type="sldNum" sz="quarter" idx="10"/>
          </p:nvPr>
        </p:nvSpPr>
        <p:spPr/>
        <p:txBody>
          <a:bodyPr/>
          <a:lstStyle/>
          <a:p>
            <a:fld id="{50286AFD-4707-4CD9-9835-ABA1131554EB}" type="slidenum">
              <a:rPr lang="zh-CN" altLang="en-US" smtClean="0"/>
              <a:t>35</a:t>
            </a:fld>
            <a:endParaRPr lang="zh-CN" altLang="en-US"/>
          </a:p>
        </p:txBody>
      </p:sp>
    </p:spTree>
    <p:extLst>
      <p:ext uri="{BB962C8B-B14F-4D97-AF65-F5344CB8AC3E}">
        <p14:creationId xmlns:p14="http://schemas.microsoft.com/office/powerpoint/2010/main" val="101093159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mtClean="0"/>
              <a:t>http://mbg.cndocs.ml/index.html</a:t>
            </a:r>
            <a:endParaRPr lang="zh-CN" altLang="en-US"/>
          </a:p>
        </p:txBody>
      </p:sp>
      <p:sp>
        <p:nvSpPr>
          <p:cNvPr id="4" name="灯片编号占位符 3"/>
          <p:cNvSpPr>
            <a:spLocks noGrp="1"/>
          </p:cNvSpPr>
          <p:nvPr>
            <p:ph type="sldNum" sz="quarter" idx="10"/>
          </p:nvPr>
        </p:nvSpPr>
        <p:spPr/>
        <p:txBody>
          <a:bodyPr/>
          <a:lstStyle/>
          <a:p>
            <a:fld id="{50286AFD-4707-4CD9-9835-ABA1131554EB}" type="slidenum">
              <a:rPr lang="zh-CN" altLang="en-US" smtClean="0"/>
              <a:t>37</a:t>
            </a:fld>
            <a:endParaRPr lang="zh-CN" altLang="en-US"/>
          </a:p>
        </p:txBody>
      </p:sp>
    </p:spTree>
    <p:extLst>
      <p:ext uri="{BB962C8B-B14F-4D97-AF65-F5344CB8AC3E}">
        <p14:creationId xmlns:p14="http://schemas.microsoft.com/office/powerpoint/2010/main" val="101093159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mtClean="0"/>
              <a:t>http://mbg.cndocs.ml/index.html</a:t>
            </a:r>
            <a:endParaRPr lang="zh-CN" altLang="en-US"/>
          </a:p>
        </p:txBody>
      </p:sp>
      <p:sp>
        <p:nvSpPr>
          <p:cNvPr id="4" name="灯片编号占位符 3"/>
          <p:cNvSpPr>
            <a:spLocks noGrp="1"/>
          </p:cNvSpPr>
          <p:nvPr>
            <p:ph type="sldNum" sz="quarter" idx="10"/>
          </p:nvPr>
        </p:nvSpPr>
        <p:spPr/>
        <p:txBody>
          <a:bodyPr/>
          <a:lstStyle/>
          <a:p>
            <a:fld id="{50286AFD-4707-4CD9-9835-ABA1131554EB}" type="slidenum">
              <a:rPr lang="zh-CN" altLang="en-US" smtClean="0"/>
              <a:t>38</a:t>
            </a:fld>
            <a:endParaRPr lang="zh-CN" altLang="en-US"/>
          </a:p>
        </p:txBody>
      </p:sp>
    </p:spTree>
    <p:extLst>
      <p:ext uri="{BB962C8B-B14F-4D97-AF65-F5344CB8AC3E}">
        <p14:creationId xmlns:p14="http://schemas.microsoft.com/office/powerpoint/2010/main" val="101093159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mtClean="0"/>
              <a:t>http://mbg.cndocs.ml/index.html</a:t>
            </a:r>
            <a:endParaRPr lang="zh-CN" altLang="en-US"/>
          </a:p>
        </p:txBody>
      </p:sp>
      <p:sp>
        <p:nvSpPr>
          <p:cNvPr id="4" name="灯片编号占位符 3"/>
          <p:cNvSpPr>
            <a:spLocks noGrp="1"/>
          </p:cNvSpPr>
          <p:nvPr>
            <p:ph type="sldNum" sz="quarter" idx="10"/>
          </p:nvPr>
        </p:nvSpPr>
        <p:spPr/>
        <p:txBody>
          <a:bodyPr/>
          <a:lstStyle/>
          <a:p>
            <a:fld id="{50286AFD-4707-4CD9-9835-ABA1131554EB}" type="slidenum">
              <a:rPr lang="zh-CN" altLang="en-US" smtClean="0"/>
              <a:t>39</a:t>
            </a:fld>
            <a:endParaRPr lang="zh-CN" altLang="en-US"/>
          </a:p>
        </p:txBody>
      </p:sp>
    </p:spTree>
    <p:extLst>
      <p:ext uri="{BB962C8B-B14F-4D97-AF65-F5344CB8AC3E}">
        <p14:creationId xmlns:p14="http://schemas.microsoft.com/office/powerpoint/2010/main" val="10109315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mtClean="0"/>
              <a:t>8</a:t>
            </a:r>
            <a:r>
              <a:rPr lang="zh-CN" altLang="en-US" smtClean="0"/>
              <a:t>月</a:t>
            </a:r>
            <a:r>
              <a:rPr lang="en-US" altLang="zh-CN" smtClean="0"/>
              <a:t>6</a:t>
            </a:r>
            <a:r>
              <a:rPr lang="zh-CN" altLang="en-US" smtClean="0"/>
              <a:t>号</a:t>
            </a:r>
            <a:endParaRPr lang="zh-CN" altLang="en-US"/>
          </a:p>
        </p:txBody>
      </p:sp>
      <p:sp>
        <p:nvSpPr>
          <p:cNvPr id="4" name="灯片编号占位符 3"/>
          <p:cNvSpPr>
            <a:spLocks noGrp="1"/>
          </p:cNvSpPr>
          <p:nvPr>
            <p:ph type="sldNum" sz="quarter" idx="10"/>
          </p:nvPr>
        </p:nvSpPr>
        <p:spPr/>
        <p:txBody>
          <a:bodyPr/>
          <a:lstStyle/>
          <a:p>
            <a:fld id="{50286AFD-4707-4CD9-9835-ABA1131554EB}" type="slidenum">
              <a:rPr lang="zh-CN" altLang="en-US" smtClean="0"/>
              <a:t>6</a:t>
            </a:fld>
            <a:endParaRPr lang="zh-CN" altLang="en-US"/>
          </a:p>
        </p:txBody>
      </p:sp>
    </p:spTree>
    <p:extLst>
      <p:ext uri="{BB962C8B-B14F-4D97-AF65-F5344CB8AC3E}">
        <p14:creationId xmlns:p14="http://schemas.microsoft.com/office/powerpoint/2010/main" val="10109315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mtClean="0"/>
              <a:t>http://mbg.cndocs.ml/index.html</a:t>
            </a:r>
            <a:endParaRPr lang="zh-CN" altLang="en-US"/>
          </a:p>
        </p:txBody>
      </p:sp>
      <p:sp>
        <p:nvSpPr>
          <p:cNvPr id="4" name="灯片编号占位符 3"/>
          <p:cNvSpPr>
            <a:spLocks noGrp="1"/>
          </p:cNvSpPr>
          <p:nvPr>
            <p:ph type="sldNum" sz="quarter" idx="10"/>
          </p:nvPr>
        </p:nvSpPr>
        <p:spPr/>
        <p:txBody>
          <a:bodyPr/>
          <a:lstStyle/>
          <a:p>
            <a:fld id="{50286AFD-4707-4CD9-9835-ABA1131554EB}" type="slidenum">
              <a:rPr lang="zh-CN" altLang="en-US" smtClean="0"/>
              <a:t>7</a:t>
            </a:fld>
            <a:endParaRPr lang="zh-CN" altLang="en-US"/>
          </a:p>
        </p:txBody>
      </p:sp>
    </p:spTree>
    <p:extLst>
      <p:ext uri="{BB962C8B-B14F-4D97-AF65-F5344CB8AC3E}">
        <p14:creationId xmlns:p14="http://schemas.microsoft.com/office/powerpoint/2010/main" val="10109315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日志 的</a:t>
            </a:r>
            <a:r>
              <a:rPr lang="en-US" altLang="zh-CN" smtClean="0"/>
              <a:t>level</a:t>
            </a:r>
            <a:endParaRPr lang="zh-CN" altLang="en-US"/>
          </a:p>
        </p:txBody>
      </p:sp>
      <p:sp>
        <p:nvSpPr>
          <p:cNvPr id="4" name="灯片编号占位符 3"/>
          <p:cNvSpPr>
            <a:spLocks noGrp="1"/>
          </p:cNvSpPr>
          <p:nvPr>
            <p:ph type="sldNum" sz="quarter" idx="10"/>
          </p:nvPr>
        </p:nvSpPr>
        <p:spPr/>
        <p:txBody>
          <a:bodyPr/>
          <a:lstStyle/>
          <a:p>
            <a:fld id="{50286AFD-4707-4CD9-9835-ABA1131554EB}" type="slidenum">
              <a:rPr lang="zh-CN" altLang="en-US" smtClean="0"/>
              <a:t>9</a:t>
            </a:fld>
            <a:endParaRPr lang="zh-CN" altLang="en-US"/>
          </a:p>
        </p:txBody>
      </p:sp>
    </p:spTree>
    <p:extLst>
      <p:ext uri="{BB962C8B-B14F-4D97-AF65-F5344CB8AC3E}">
        <p14:creationId xmlns:p14="http://schemas.microsoft.com/office/powerpoint/2010/main" val="10109315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mtClean="0"/>
              <a:t>http://mbg.cndocs.ml/index.html</a:t>
            </a:r>
            <a:endParaRPr lang="zh-CN" altLang="en-US"/>
          </a:p>
        </p:txBody>
      </p:sp>
      <p:sp>
        <p:nvSpPr>
          <p:cNvPr id="4" name="灯片编号占位符 3"/>
          <p:cNvSpPr>
            <a:spLocks noGrp="1"/>
          </p:cNvSpPr>
          <p:nvPr>
            <p:ph type="sldNum" sz="quarter" idx="10"/>
          </p:nvPr>
        </p:nvSpPr>
        <p:spPr/>
        <p:txBody>
          <a:bodyPr/>
          <a:lstStyle/>
          <a:p>
            <a:fld id="{50286AFD-4707-4CD9-9835-ABA1131554EB}" type="slidenum">
              <a:rPr lang="zh-CN" altLang="en-US" smtClean="0"/>
              <a:t>10</a:t>
            </a:fld>
            <a:endParaRPr lang="zh-CN" altLang="en-US"/>
          </a:p>
        </p:txBody>
      </p:sp>
    </p:spTree>
    <p:extLst>
      <p:ext uri="{BB962C8B-B14F-4D97-AF65-F5344CB8AC3E}">
        <p14:creationId xmlns:p14="http://schemas.microsoft.com/office/powerpoint/2010/main" val="10109315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mtClean="0"/>
              <a:t>http://mbg.cndocs.ml/index.html</a:t>
            </a:r>
            <a:endParaRPr lang="zh-CN" altLang="en-US"/>
          </a:p>
        </p:txBody>
      </p:sp>
      <p:sp>
        <p:nvSpPr>
          <p:cNvPr id="4" name="灯片编号占位符 3"/>
          <p:cNvSpPr>
            <a:spLocks noGrp="1"/>
          </p:cNvSpPr>
          <p:nvPr>
            <p:ph type="sldNum" sz="quarter" idx="10"/>
          </p:nvPr>
        </p:nvSpPr>
        <p:spPr/>
        <p:txBody>
          <a:bodyPr/>
          <a:lstStyle/>
          <a:p>
            <a:fld id="{50286AFD-4707-4CD9-9835-ABA1131554EB}" type="slidenum">
              <a:rPr lang="zh-CN" altLang="en-US" smtClean="0"/>
              <a:t>11</a:t>
            </a:fld>
            <a:endParaRPr lang="zh-CN" altLang="en-US"/>
          </a:p>
        </p:txBody>
      </p:sp>
    </p:spTree>
    <p:extLst>
      <p:ext uri="{BB962C8B-B14F-4D97-AF65-F5344CB8AC3E}">
        <p14:creationId xmlns:p14="http://schemas.microsoft.com/office/powerpoint/2010/main" val="10109315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1" smtClean="0"/>
              <a:t>888489699010391892</a:t>
            </a:r>
            <a:endParaRPr lang="zh-CN" altLang="en-US"/>
          </a:p>
        </p:txBody>
      </p:sp>
      <p:sp>
        <p:nvSpPr>
          <p:cNvPr id="4" name="灯片编号占位符 3"/>
          <p:cNvSpPr>
            <a:spLocks noGrp="1"/>
          </p:cNvSpPr>
          <p:nvPr>
            <p:ph type="sldNum" sz="quarter" idx="10"/>
          </p:nvPr>
        </p:nvSpPr>
        <p:spPr/>
        <p:txBody>
          <a:bodyPr/>
          <a:lstStyle/>
          <a:p>
            <a:fld id="{50286AFD-4707-4CD9-9835-ABA1131554EB}" type="slidenum">
              <a:rPr lang="zh-CN" altLang="en-US" smtClean="0"/>
              <a:t>12</a:t>
            </a:fld>
            <a:endParaRPr lang="zh-CN" altLang="en-US"/>
          </a:p>
        </p:txBody>
      </p:sp>
    </p:spTree>
    <p:extLst>
      <p:ext uri="{BB962C8B-B14F-4D97-AF65-F5344CB8AC3E}">
        <p14:creationId xmlns:p14="http://schemas.microsoft.com/office/powerpoint/2010/main" val="173398277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hyperlink" Target="http://enjoy.ke.qq.com/" TargetMode="Externa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7" name="Picture 5" descr="C:\Users\dev\Desktop\xx.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969405" y="124691"/>
            <a:ext cx="927902" cy="9279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948413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8753E398-72CF-41A3-B71A-EADB512E953B}"/>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xmlns="" id="{2E93A744-4B15-4323-A77F-A54DD485B951}"/>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xmlns="" id="{7913DE38-1E6A-42C3-8D75-EF782140D530}"/>
              </a:ext>
            </a:extLst>
          </p:cNvPr>
          <p:cNvSpPr>
            <a:spLocks noGrp="1"/>
          </p:cNvSpPr>
          <p:nvPr>
            <p:ph type="dt" sz="half" idx="10"/>
          </p:nvPr>
        </p:nvSpPr>
        <p:spPr/>
        <p:txBody>
          <a:bodyPr/>
          <a:lstStyle/>
          <a:p>
            <a:fld id="{5D001350-E321-44A0-9483-363D51B41BA5}" type="datetimeFigureOut">
              <a:rPr lang="zh-CN" altLang="en-US" smtClean="0"/>
              <a:t>2019/8/27</a:t>
            </a:fld>
            <a:endParaRPr lang="zh-CN" altLang="en-US"/>
          </a:p>
        </p:txBody>
      </p:sp>
      <p:sp>
        <p:nvSpPr>
          <p:cNvPr id="5" name="页脚占位符 4">
            <a:extLst>
              <a:ext uri="{FF2B5EF4-FFF2-40B4-BE49-F238E27FC236}">
                <a16:creationId xmlns:a16="http://schemas.microsoft.com/office/drawing/2014/main" xmlns="" id="{E6DCC699-ED50-45DC-9FF1-B6B0709A0D9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613B7814-C3CA-4B3B-B286-1809E9E5B9D2}"/>
              </a:ext>
            </a:extLst>
          </p:cNvPr>
          <p:cNvSpPr>
            <a:spLocks noGrp="1"/>
          </p:cNvSpPr>
          <p:nvPr>
            <p:ph type="sldNum" sz="quarter" idx="12"/>
          </p:nvPr>
        </p:nvSpPr>
        <p:spPr/>
        <p:txBody>
          <a:bodyPr/>
          <a:lstStyle/>
          <a:p>
            <a:fld id="{27B1E7C8-A036-435A-8DC2-86FBA5107147}" type="slidenum">
              <a:rPr lang="zh-CN" altLang="en-US" smtClean="0"/>
              <a:t>‹#›</a:t>
            </a:fld>
            <a:endParaRPr lang="zh-CN" altLang="en-US"/>
          </a:p>
        </p:txBody>
      </p:sp>
    </p:spTree>
    <p:extLst>
      <p:ext uri="{BB962C8B-B14F-4D97-AF65-F5344CB8AC3E}">
        <p14:creationId xmlns:p14="http://schemas.microsoft.com/office/powerpoint/2010/main" val="13015157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xmlns="" id="{0F82304E-EA87-48C4-86F5-F28B1200BB08}"/>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xmlns="" id="{1288FE64-72A5-44DB-9950-4AAF64DFAA80}"/>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xmlns="" id="{67737A50-210F-4CC8-AB61-074D1B9B3AEE}"/>
              </a:ext>
            </a:extLst>
          </p:cNvPr>
          <p:cNvSpPr>
            <a:spLocks noGrp="1"/>
          </p:cNvSpPr>
          <p:nvPr>
            <p:ph type="dt" sz="half" idx="10"/>
          </p:nvPr>
        </p:nvSpPr>
        <p:spPr/>
        <p:txBody>
          <a:bodyPr/>
          <a:lstStyle/>
          <a:p>
            <a:fld id="{5D001350-E321-44A0-9483-363D51B41BA5}" type="datetimeFigureOut">
              <a:rPr lang="zh-CN" altLang="en-US" smtClean="0"/>
              <a:t>2019/8/27</a:t>
            </a:fld>
            <a:endParaRPr lang="zh-CN" altLang="en-US"/>
          </a:p>
        </p:txBody>
      </p:sp>
      <p:sp>
        <p:nvSpPr>
          <p:cNvPr id="5" name="页脚占位符 4">
            <a:extLst>
              <a:ext uri="{FF2B5EF4-FFF2-40B4-BE49-F238E27FC236}">
                <a16:creationId xmlns:a16="http://schemas.microsoft.com/office/drawing/2014/main" xmlns="" id="{75A3563C-9998-428D-9A77-2A4F8B175E6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8D637FF9-4EFE-448C-86ED-9981847064A7}"/>
              </a:ext>
            </a:extLst>
          </p:cNvPr>
          <p:cNvSpPr>
            <a:spLocks noGrp="1"/>
          </p:cNvSpPr>
          <p:nvPr>
            <p:ph type="sldNum" sz="quarter" idx="12"/>
          </p:nvPr>
        </p:nvSpPr>
        <p:spPr/>
        <p:txBody>
          <a:bodyPr/>
          <a:lstStyle/>
          <a:p>
            <a:fld id="{27B1E7C8-A036-435A-8DC2-86FBA5107147}" type="slidenum">
              <a:rPr lang="zh-CN" altLang="en-US" smtClean="0"/>
              <a:t>‹#›</a:t>
            </a:fld>
            <a:endParaRPr lang="zh-CN" altLang="en-US"/>
          </a:p>
        </p:txBody>
      </p:sp>
    </p:spTree>
    <p:extLst>
      <p:ext uri="{BB962C8B-B14F-4D97-AF65-F5344CB8AC3E}">
        <p14:creationId xmlns:p14="http://schemas.microsoft.com/office/powerpoint/2010/main" val="17653995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chemeClr val="bg1">
            <a:lumMod val="95000"/>
          </a:schemeClr>
        </a:solidFill>
        <a:effectLst/>
      </p:bgPr>
    </p:bg>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8035C5D1-AD16-4B01-871F-DE047A6CFB67}" type="datetimeFigureOut">
              <a:rPr lang="zh-CN" altLang="en-US" smtClean="0"/>
              <a:t>2019/8/27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BCDE635-3FC4-4B83-A3D1-632FFA341E9A}" type="slidenum">
              <a:rPr lang="zh-CN" altLang="en-US" smtClean="0"/>
              <a:t>‹#›</a:t>
            </a:fld>
            <a:endParaRPr lang="zh-CN" altLang="en-US"/>
          </a:p>
        </p:txBody>
      </p:sp>
    </p:spTree>
    <p:extLst>
      <p:ext uri="{BB962C8B-B14F-4D97-AF65-F5344CB8AC3E}">
        <p14:creationId xmlns:p14="http://schemas.microsoft.com/office/powerpoint/2010/main" val="26473875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xmlns="" id="{199AFBB1-740D-47DC-8951-AD5910958B3B}"/>
              </a:ext>
            </a:extLst>
          </p:cNvPr>
          <p:cNvSpPr>
            <a:spLocks noGrp="1"/>
          </p:cNvSpPr>
          <p:nvPr>
            <p:ph type="dt" sz="half" idx="10"/>
          </p:nvPr>
        </p:nvSpPr>
        <p:spPr/>
        <p:txBody>
          <a:bodyPr/>
          <a:lstStyle/>
          <a:p>
            <a:fld id="{5D001350-E321-44A0-9483-363D51B41BA5}" type="datetimeFigureOut">
              <a:rPr lang="zh-CN" altLang="en-US" smtClean="0"/>
              <a:t>2019/8/27</a:t>
            </a:fld>
            <a:endParaRPr lang="zh-CN" altLang="en-US"/>
          </a:p>
        </p:txBody>
      </p:sp>
      <p:sp>
        <p:nvSpPr>
          <p:cNvPr id="5" name="页脚占位符 4">
            <a:extLst>
              <a:ext uri="{FF2B5EF4-FFF2-40B4-BE49-F238E27FC236}">
                <a16:creationId xmlns:a16="http://schemas.microsoft.com/office/drawing/2014/main" xmlns="" id="{9F7E119A-7FB5-4E6A-888B-8AE25982BBB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540479BB-6347-4147-A123-F61D7BDEFE80}"/>
              </a:ext>
            </a:extLst>
          </p:cNvPr>
          <p:cNvSpPr>
            <a:spLocks noGrp="1"/>
          </p:cNvSpPr>
          <p:nvPr>
            <p:ph type="sldNum" sz="quarter" idx="12"/>
          </p:nvPr>
        </p:nvSpPr>
        <p:spPr/>
        <p:txBody>
          <a:bodyPr/>
          <a:lstStyle/>
          <a:p>
            <a:fld id="{27B1E7C8-A036-435A-8DC2-86FBA5107147}" type="slidenum">
              <a:rPr lang="zh-CN" altLang="en-US" smtClean="0"/>
              <a:t>‹#›</a:t>
            </a:fld>
            <a:endParaRPr lang="zh-CN" altLang="en-US"/>
          </a:p>
        </p:txBody>
      </p:sp>
      <p:pic>
        <p:nvPicPr>
          <p:cNvPr id="7" name="Picture 5" descr="C:\Users\dev\Desktop\xx.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969405" y="124691"/>
            <a:ext cx="927902" cy="9279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矩形 8"/>
          <p:cNvSpPr/>
          <p:nvPr userDrawn="1"/>
        </p:nvSpPr>
        <p:spPr>
          <a:xfrm>
            <a:off x="0" y="6334298"/>
            <a:ext cx="12192000" cy="52370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TextBox 9"/>
          <p:cNvSpPr txBox="1">
            <a:spLocks noChangeArrowheads="1"/>
          </p:cNvSpPr>
          <p:nvPr userDrawn="1"/>
        </p:nvSpPr>
        <p:spPr bwMode="auto">
          <a:xfrm>
            <a:off x="8313" y="6395244"/>
            <a:ext cx="383222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defRPr/>
            </a:pPr>
            <a:r>
              <a:rPr lang="zh-CN" altLang="en-US" b="1" smtClean="0">
                <a:solidFill>
                  <a:srgbClr val="7030A0"/>
                </a:solidFill>
                <a:latin typeface="微软雅黑" pitchFamily="34" charset="-122"/>
                <a:ea typeface="微软雅黑" pitchFamily="34" charset="-122"/>
              </a:rPr>
              <a:t>享 学 课 堂：</a:t>
            </a:r>
            <a:r>
              <a:rPr lang="en-US" altLang="zh-CN" smtClean="0">
                <a:hlinkClick r:id="rId3"/>
              </a:rPr>
              <a:t>http://enjoy.ke.qq.com/</a:t>
            </a:r>
            <a:endParaRPr lang="zh-CN" altLang="en-US" smtClean="0"/>
          </a:p>
        </p:txBody>
      </p:sp>
      <p:sp>
        <p:nvSpPr>
          <p:cNvPr id="11" name="TextBox 10"/>
          <p:cNvSpPr txBox="1">
            <a:spLocks noChangeArrowheads="1"/>
          </p:cNvSpPr>
          <p:nvPr userDrawn="1"/>
        </p:nvSpPr>
        <p:spPr bwMode="auto">
          <a:xfrm>
            <a:off x="8286750" y="6411205"/>
            <a:ext cx="38322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defRPr/>
            </a:pPr>
            <a:r>
              <a:rPr lang="zh-CN" altLang="en-US" b="1" smtClean="0">
                <a:solidFill>
                  <a:srgbClr val="7030A0"/>
                </a:solidFill>
                <a:latin typeface="微软雅黑" pitchFamily="34" charset="-122"/>
                <a:ea typeface="微软雅黑" pitchFamily="34" charset="-122"/>
              </a:rPr>
              <a:t>享 学 官 方 群：</a:t>
            </a:r>
            <a:r>
              <a:rPr lang="en-US" altLang="zh-CN" smtClean="0"/>
              <a:t>849723401</a:t>
            </a:r>
            <a:endParaRPr lang="zh-CN" altLang="en-US" smtClean="0"/>
          </a:p>
        </p:txBody>
      </p:sp>
    </p:spTree>
    <p:extLst>
      <p:ext uri="{BB962C8B-B14F-4D97-AF65-F5344CB8AC3E}">
        <p14:creationId xmlns:p14="http://schemas.microsoft.com/office/powerpoint/2010/main" val="14484817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17376C4-3C0D-4FE7-8672-51202DB3CF09}"/>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xmlns="" id="{2F3C31C5-7BF3-42D1-AF3F-D9CF773654C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xmlns="" id="{DFACB1C4-76D7-4E57-B0DB-971979F92926}"/>
              </a:ext>
            </a:extLst>
          </p:cNvPr>
          <p:cNvSpPr>
            <a:spLocks noGrp="1"/>
          </p:cNvSpPr>
          <p:nvPr>
            <p:ph type="dt" sz="half" idx="10"/>
          </p:nvPr>
        </p:nvSpPr>
        <p:spPr/>
        <p:txBody>
          <a:bodyPr/>
          <a:lstStyle/>
          <a:p>
            <a:fld id="{5D001350-E321-44A0-9483-363D51B41BA5}" type="datetimeFigureOut">
              <a:rPr lang="zh-CN" altLang="en-US" smtClean="0"/>
              <a:t>2019/8/27</a:t>
            </a:fld>
            <a:endParaRPr lang="zh-CN" altLang="en-US"/>
          </a:p>
        </p:txBody>
      </p:sp>
      <p:sp>
        <p:nvSpPr>
          <p:cNvPr id="5" name="页脚占位符 4">
            <a:extLst>
              <a:ext uri="{FF2B5EF4-FFF2-40B4-BE49-F238E27FC236}">
                <a16:creationId xmlns:a16="http://schemas.microsoft.com/office/drawing/2014/main" xmlns="" id="{7EFD4D02-5C67-42BC-B126-47B414DBDB6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473B7C28-3D06-4BC8-B2C0-6C74B694FC4C}"/>
              </a:ext>
            </a:extLst>
          </p:cNvPr>
          <p:cNvSpPr>
            <a:spLocks noGrp="1"/>
          </p:cNvSpPr>
          <p:nvPr>
            <p:ph type="sldNum" sz="quarter" idx="12"/>
          </p:nvPr>
        </p:nvSpPr>
        <p:spPr/>
        <p:txBody>
          <a:bodyPr/>
          <a:lstStyle/>
          <a:p>
            <a:fld id="{27B1E7C8-A036-435A-8DC2-86FBA5107147}" type="slidenum">
              <a:rPr lang="zh-CN" altLang="en-US" smtClean="0"/>
              <a:t>‹#›</a:t>
            </a:fld>
            <a:endParaRPr lang="zh-CN" altLang="en-US"/>
          </a:p>
        </p:txBody>
      </p:sp>
    </p:spTree>
    <p:extLst>
      <p:ext uri="{BB962C8B-B14F-4D97-AF65-F5344CB8AC3E}">
        <p14:creationId xmlns:p14="http://schemas.microsoft.com/office/powerpoint/2010/main" val="34772267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D881B9C2-8ADC-4AEA-8B0D-4DFEE862969E}"/>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xmlns="" id="{C02B9CC7-D6C3-4556-94C1-509F0162AB55}"/>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xmlns="" id="{41F2E296-39A5-4FCF-A328-2F3F4F9359AC}"/>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xmlns="" id="{3FD2F270-8889-443B-BC1E-F60649A57260}"/>
              </a:ext>
            </a:extLst>
          </p:cNvPr>
          <p:cNvSpPr>
            <a:spLocks noGrp="1"/>
          </p:cNvSpPr>
          <p:nvPr>
            <p:ph type="dt" sz="half" idx="10"/>
          </p:nvPr>
        </p:nvSpPr>
        <p:spPr/>
        <p:txBody>
          <a:bodyPr/>
          <a:lstStyle/>
          <a:p>
            <a:fld id="{5D001350-E321-44A0-9483-363D51B41BA5}" type="datetimeFigureOut">
              <a:rPr lang="zh-CN" altLang="en-US" smtClean="0"/>
              <a:t>2019/8/27</a:t>
            </a:fld>
            <a:endParaRPr lang="zh-CN" altLang="en-US"/>
          </a:p>
        </p:txBody>
      </p:sp>
      <p:sp>
        <p:nvSpPr>
          <p:cNvPr id="6" name="页脚占位符 5">
            <a:extLst>
              <a:ext uri="{FF2B5EF4-FFF2-40B4-BE49-F238E27FC236}">
                <a16:creationId xmlns:a16="http://schemas.microsoft.com/office/drawing/2014/main" xmlns="" id="{DEB7D93D-3C2E-431C-B90A-9000E8DC0AD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xmlns="" id="{B8BF1F54-3BF5-43D0-8423-553665DDF3DE}"/>
              </a:ext>
            </a:extLst>
          </p:cNvPr>
          <p:cNvSpPr>
            <a:spLocks noGrp="1"/>
          </p:cNvSpPr>
          <p:nvPr>
            <p:ph type="sldNum" sz="quarter" idx="12"/>
          </p:nvPr>
        </p:nvSpPr>
        <p:spPr/>
        <p:txBody>
          <a:bodyPr/>
          <a:lstStyle/>
          <a:p>
            <a:fld id="{27B1E7C8-A036-435A-8DC2-86FBA5107147}" type="slidenum">
              <a:rPr lang="zh-CN" altLang="en-US" smtClean="0"/>
              <a:t>‹#›</a:t>
            </a:fld>
            <a:endParaRPr lang="zh-CN" altLang="en-US"/>
          </a:p>
        </p:txBody>
      </p:sp>
    </p:spTree>
    <p:extLst>
      <p:ext uri="{BB962C8B-B14F-4D97-AF65-F5344CB8AC3E}">
        <p14:creationId xmlns:p14="http://schemas.microsoft.com/office/powerpoint/2010/main" val="5773933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25FC656E-05FC-4DC2-B134-3180C4A4B111}"/>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xmlns="" id="{CBED72B1-2910-4438-98DB-B1DB1D3BC4F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xmlns="" id="{3F5555FE-B489-476A-8691-BD55F4D293BC}"/>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xmlns="" id="{988A19DC-36A5-48C2-9A38-3AAB566AB4F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xmlns="" id="{FD29564C-DA7C-4BDC-B9D1-6085E0AF6867}"/>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xmlns="" id="{E2C3023B-7FDE-4673-8835-C07952E7EDAC}"/>
              </a:ext>
            </a:extLst>
          </p:cNvPr>
          <p:cNvSpPr>
            <a:spLocks noGrp="1"/>
          </p:cNvSpPr>
          <p:nvPr>
            <p:ph type="dt" sz="half" idx="10"/>
          </p:nvPr>
        </p:nvSpPr>
        <p:spPr/>
        <p:txBody>
          <a:bodyPr/>
          <a:lstStyle/>
          <a:p>
            <a:fld id="{5D001350-E321-44A0-9483-363D51B41BA5}" type="datetimeFigureOut">
              <a:rPr lang="zh-CN" altLang="en-US" smtClean="0"/>
              <a:t>2019/8/27</a:t>
            </a:fld>
            <a:endParaRPr lang="zh-CN" altLang="en-US"/>
          </a:p>
        </p:txBody>
      </p:sp>
      <p:sp>
        <p:nvSpPr>
          <p:cNvPr id="8" name="页脚占位符 7">
            <a:extLst>
              <a:ext uri="{FF2B5EF4-FFF2-40B4-BE49-F238E27FC236}">
                <a16:creationId xmlns:a16="http://schemas.microsoft.com/office/drawing/2014/main" xmlns="" id="{78691342-2615-4D52-B6D5-D53C2DB7455A}"/>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xmlns="" id="{5C5E9E06-08CE-44F3-8F1C-D508AFAD1283}"/>
              </a:ext>
            </a:extLst>
          </p:cNvPr>
          <p:cNvSpPr>
            <a:spLocks noGrp="1"/>
          </p:cNvSpPr>
          <p:nvPr>
            <p:ph type="sldNum" sz="quarter" idx="12"/>
          </p:nvPr>
        </p:nvSpPr>
        <p:spPr/>
        <p:txBody>
          <a:bodyPr/>
          <a:lstStyle/>
          <a:p>
            <a:fld id="{27B1E7C8-A036-435A-8DC2-86FBA5107147}" type="slidenum">
              <a:rPr lang="zh-CN" altLang="en-US" smtClean="0"/>
              <a:t>‹#›</a:t>
            </a:fld>
            <a:endParaRPr lang="zh-CN" altLang="en-US"/>
          </a:p>
        </p:txBody>
      </p:sp>
    </p:spTree>
    <p:extLst>
      <p:ext uri="{BB962C8B-B14F-4D97-AF65-F5344CB8AC3E}">
        <p14:creationId xmlns:p14="http://schemas.microsoft.com/office/powerpoint/2010/main" val="32285699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2FD3937B-AE62-48E0-8B2A-208E37610034}"/>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xmlns="" id="{34F99A37-9209-4905-90F5-66A6DCEF7ADE}"/>
              </a:ext>
            </a:extLst>
          </p:cNvPr>
          <p:cNvSpPr>
            <a:spLocks noGrp="1"/>
          </p:cNvSpPr>
          <p:nvPr>
            <p:ph type="dt" sz="half" idx="10"/>
          </p:nvPr>
        </p:nvSpPr>
        <p:spPr/>
        <p:txBody>
          <a:bodyPr/>
          <a:lstStyle/>
          <a:p>
            <a:fld id="{5D001350-E321-44A0-9483-363D51B41BA5}" type="datetimeFigureOut">
              <a:rPr lang="zh-CN" altLang="en-US" smtClean="0"/>
              <a:t>2019/8/27</a:t>
            </a:fld>
            <a:endParaRPr lang="zh-CN" altLang="en-US"/>
          </a:p>
        </p:txBody>
      </p:sp>
      <p:sp>
        <p:nvSpPr>
          <p:cNvPr id="4" name="页脚占位符 3">
            <a:extLst>
              <a:ext uri="{FF2B5EF4-FFF2-40B4-BE49-F238E27FC236}">
                <a16:creationId xmlns:a16="http://schemas.microsoft.com/office/drawing/2014/main" xmlns="" id="{A616C570-4411-49E6-A289-8875F5C5FA79}"/>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xmlns="" id="{4312737A-5E91-4AD8-9EDD-FD9E6CC197A4}"/>
              </a:ext>
            </a:extLst>
          </p:cNvPr>
          <p:cNvSpPr>
            <a:spLocks noGrp="1"/>
          </p:cNvSpPr>
          <p:nvPr>
            <p:ph type="sldNum" sz="quarter" idx="12"/>
          </p:nvPr>
        </p:nvSpPr>
        <p:spPr/>
        <p:txBody>
          <a:bodyPr/>
          <a:lstStyle/>
          <a:p>
            <a:fld id="{27B1E7C8-A036-435A-8DC2-86FBA5107147}" type="slidenum">
              <a:rPr lang="zh-CN" altLang="en-US" smtClean="0"/>
              <a:t>‹#›</a:t>
            </a:fld>
            <a:endParaRPr lang="zh-CN" altLang="en-US"/>
          </a:p>
        </p:txBody>
      </p:sp>
    </p:spTree>
    <p:extLst>
      <p:ext uri="{BB962C8B-B14F-4D97-AF65-F5344CB8AC3E}">
        <p14:creationId xmlns:p14="http://schemas.microsoft.com/office/powerpoint/2010/main" val="25807498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xmlns="" id="{BA3CD310-3A67-45BA-A1CE-3A27CF0C756D}"/>
              </a:ext>
            </a:extLst>
          </p:cNvPr>
          <p:cNvSpPr>
            <a:spLocks noGrp="1"/>
          </p:cNvSpPr>
          <p:nvPr>
            <p:ph type="dt" sz="half" idx="10"/>
          </p:nvPr>
        </p:nvSpPr>
        <p:spPr/>
        <p:txBody>
          <a:bodyPr/>
          <a:lstStyle/>
          <a:p>
            <a:fld id="{5D001350-E321-44A0-9483-363D51B41BA5}" type="datetimeFigureOut">
              <a:rPr lang="zh-CN" altLang="en-US" smtClean="0"/>
              <a:t>2019/8/27</a:t>
            </a:fld>
            <a:endParaRPr lang="zh-CN" altLang="en-US"/>
          </a:p>
        </p:txBody>
      </p:sp>
      <p:sp>
        <p:nvSpPr>
          <p:cNvPr id="3" name="页脚占位符 2">
            <a:extLst>
              <a:ext uri="{FF2B5EF4-FFF2-40B4-BE49-F238E27FC236}">
                <a16:creationId xmlns:a16="http://schemas.microsoft.com/office/drawing/2014/main" xmlns="" id="{54FB22FC-A7D5-493D-91D9-C1C4983B9A96}"/>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xmlns="" id="{54C41CA1-92D3-451A-9D5A-02AF47540CB3}"/>
              </a:ext>
            </a:extLst>
          </p:cNvPr>
          <p:cNvSpPr>
            <a:spLocks noGrp="1"/>
          </p:cNvSpPr>
          <p:nvPr>
            <p:ph type="sldNum" sz="quarter" idx="12"/>
          </p:nvPr>
        </p:nvSpPr>
        <p:spPr/>
        <p:txBody>
          <a:bodyPr/>
          <a:lstStyle/>
          <a:p>
            <a:fld id="{27B1E7C8-A036-435A-8DC2-86FBA5107147}" type="slidenum">
              <a:rPr lang="zh-CN" altLang="en-US" smtClean="0"/>
              <a:t>‹#›</a:t>
            </a:fld>
            <a:endParaRPr lang="zh-CN" altLang="en-US"/>
          </a:p>
        </p:txBody>
      </p:sp>
    </p:spTree>
    <p:extLst>
      <p:ext uri="{BB962C8B-B14F-4D97-AF65-F5344CB8AC3E}">
        <p14:creationId xmlns:p14="http://schemas.microsoft.com/office/powerpoint/2010/main" val="6275995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48C73286-3520-4C8C-B820-D30690F3DAAE}"/>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xmlns="" id="{BE4E60F6-9008-47D4-BF9D-685240C8657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xmlns="" id="{50A33894-7D66-41FC-8AB5-AA5B719020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xmlns="" id="{6699D1B4-9FA2-41CA-9621-EEDC5A7E2185}"/>
              </a:ext>
            </a:extLst>
          </p:cNvPr>
          <p:cNvSpPr>
            <a:spLocks noGrp="1"/>
          </p:cNvSpPr>
          <p:nvPr>
            <p:ph type="dt" sz="half" idx="10"/>
          </p:nvPr>
        </p:nvSpPr>
        <p:spPr/>
        <p:txBody>
          <a:bodyPr/>
          <a:lstStyle/>
          <a:p>
            <a:fld id="{5D001350-E321-44A0-9483-363D51B41BA5}" type="datetimeFigureOut">
              <a:rPr lang="zh-CN" altLang="en-US" smtClean="0"/>
              <a:t>2019/8/27</a:t>
            </a:fld>
            <a:endParaRPr lang="zh-CN" altLang="en-US"/>
          </a:p>
        </p:txBody>
      </p:sp>
      <p:sp>
        <p:nvSpPr>
          <p:cNvPr id="6" name="页脚占位符 5">
            <a:extLst>
              <a:ext uri="{FF2B5EF4-FFF2-40B4-BE49-F238E27FC236}">
                <a16:creationId xmlns:a16="http://schemas.microsoft.com/office/drawing/2014/main" xmlns="" id="{DC4D0663-A674-47F0-88EE-A43432FE57E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xmlns="" id="{E5BD1121-128A-43B8-A91A-5E7A51F648DF}"/>
              </a:ext>
            </a:extLst>
          </p:cNvPr>
          <p:cNvSpPr>
            <a:spLocks noGrp="1"/>
          </p:cNvSpPr>
          <p:nvPr>
            <p:ph type="sldNum" sz="quarter" idx="12"/>
          </p:nvPr>
        </p:nvSpPr>
        <p:spPr/>
        <p:txBody>
          <a:bodyPr/>
          <a:lstStyle/>
          <a:p>
            <a:fld id="{27B1E7C8-A036-435A-8DC2-86FBA5107147}" type="slidenum">
              <a:rPr lang="zh-CN" altLang="en-US" smtClean="0"/>
              <a:t>‹#›</a:t>
            </a:fld>
            <a:endParaRPr lang="zh-CN" altLang="en-US"/>
          </a:p>
        </p:txBody>
      </p:sp>
    </p:spTree>
    <p:extLst>
      <p:ext uri="{BB962C8B-B14F-4D97-AF65-F5344CB8AC3E}">
        <p14:creationId xmlns:p14="http://schemas.microsoft.com/office/powerpoint/2010/main" val="16590339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5AFF08D9-963D-4997-A5C5-4DDDB99CC3A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xmlns="" id="{CD686096-0E0A-484A-984C-459A5885CE9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xmlns="" id="{572785B8-41BA-46FD-AE50-B3952BE213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xmlns="" id="{DA74D386-917B-4213-8CE3-EDEC24876341}"/>
              </a:ext>
            </a:extLst>
          </p:cNvPr>
          <p:cNvSpPr>
            <a:spLocks noGrp="1"/>
          </p:cNvSpPr>
          <p:nvPr>
            <p:ph type="dt" sz="half" idx="10"/>
          </p:nvPr>
        </p:nvSpPr>
        <p:spPr/>
        <p:txBody>
          <a:bodyPr/>
          <a:lstStyle/>
          <a:p>
            <a:fld id="{5D001350-E321-44A0-9483-363D51B41BA5}" type="datetimeFigureOut">
              <a:rPr lang="zh-CN" altLang="en-US" smtClean="0"/>
              <a:t>2019/8/27</a:t>
            </a:fld>
            <a:endParaRPr lang="zh-CN" altLang="en-US"/>
          </a:p>
        </p:txBody>
      </p:sp>
      <p:sp>
        <p:nvSpPr>
          <p:cNvPr id="6" name="页脚占位符 5">
            <a:extLst>
              <a:ext uri="{FF2B5EF4-FFF2-40B4-BE49-F238E27FC236}">
                <a16:creationId xmlns:a16="http://schemas.microsoft.com/office/drawing/2014/main" xmlns="" id="{4E132D1F-AAFC-429A-BBB4-E1A8B0418DE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xmlns="" id="{C25D9CBF-A1DC-4B55-9563-EB474B354284}"/>
              </a:ext>
            </a:extLst>
          </p:cNvPr>
          <p:cNvSpPr>
            <a:spLocks noGrp="1"/>
          </p:cNvSpPr>
          <p:nvPr>
            <p:ph type="sldNum" sz="quarter" idx="12"/>
          </p:nvPr>
        </p:nvSpPr>
        <p:spPr/>
        <p:txBody>
          <a:bodyPr/>
          <a:lstStyle/>
          <a:p>
            <a:fld id="{27B1E7C8-A036-435A-8DC2-86FBA5107147}" type="slidenum">
              <a:rPr lang="zh-CN" altLang="en-US" smtClean="0"/>
              <a:t>‹#›</a:t>
            </a:fld>
            <a:endParaRPr lang="zh-CN" altLang="en-US"/>
          </a:p>
        </p:txBody>
      </p:sp>
    </p:spTree>
    <p:extLst>
      <p:ext uri="{BB962C8B-B14F-4D97-AF65-F5344CB8AC3E}">
        <p14:creationId xmlns:p14="http://schemas.microsoft.com/office/powerpoint/2010/main" val="38527865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xmlns="" id="{E1283C56-99C6-455A-B67C-9BA367A027D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xmlns="" id="{4A9F4AFA-F3DF-4DC4-9E99-18E9BCD0C37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xmlns="" id="{37330F2B-B535-47BA-9B02-D55C8787240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001350-E321-44A0-9483-363D51B41BA5}" type="datetimeFigureOut">
              <a:rPr lang="zh-CN" altLang="en-US" smtClean="0"/>
              <a:t>2019/8/27</a:t>
            </a:fld>
            <a:endParaRPr lang="zh-CN" altLang="en-US"/>
          </a:p>
        </p:txBody>
      </p:sp>
      <p:sp>
        <p:nvSpPr>
          <p:cNvPr id="5" name="页脚占位符 4">
            <a:extLst>
              <a:ext uri="{FF2B5EF4-FFF2-40B4-BE49-F238E27FC236}">
                <a16:creationId xmlns:a16="http://schemas.microsoft.com/office/drawing/2014/main" xmlns="" id="{8FBB740E-592E-49C2-8A9B-55F995743E8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xmlns="" id="{2E39741C-CAD4-4D04-81EF-05F9BD74860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B1E7C8-A036-435A-8DC2-86FBA5107147}" type="slidenum">
              <a:rPr lang="zh-CN" altLang="en-US" smtClean="0"/>
              <a:t>‹#›</a:t>
            </a:fld>
            <a:endParaRPr lang="zh-CN" altLang="en-US"/>
          </a:p>
        </p:txBody>
      </p:sp>
    </p:spTree>
    <p:extLst>
      <p:ext uri="{BB962C8B-B14F-4D97-AF65-F5344CB8AC3E}">
        <p14:creationId xmlns:p14="http://schemas.microsoft.com/office/powerpoint/2010/main" val="22362532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274637"/>
            <a:ext cx="109728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8035C5D1-AD16-4B01-871F-DE047A6CFB67}" type="datetimeFigureOut">
              <a:rPr lang="zh-CN" altLang="en-US" smtClean="0"/>
              <a:t>2019/8/27</a:t>
            </a:fld>
            <a:endParaRPr lang="zh-CN" altLang="en-US"/>
          </a:p>
        </p:txBody>
      </p:sp>
      <p:sp>
        <p:nvSpPr>
          <p:cNvPr id="5" name="页脚占位符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8BCDE635-3FC4-4B83-A3D1-632FFA341E9A}" type="slidenum">
              <a:rPr lang="zh-CN" altLang="en-US" smtClean="0"/>
              <a:t>‹#›</a:t>
            </a:fld>
            <a:endParaRPr lang="zh-CN" altLang="en-US"/>
          </a:p>
        </p:txBody>
      </p:sp>
    </p:spTree>
    <p:extLst>
      <p:ext uri="{BB962C8B-B14F-4D97-AF65-F5344CB8AC3E}">
        <p14:creationId xmlns:p14="http://schemas.microsoft.com/office/powerpoint/2010/main" val="3784718178"/>
      </p:ext>
    </p:extLst>
  </p:cSld>
  <p:clrMap bg1="lt1" tx1="dk1" bg2="lt2" tx2="dk2" accent1="accent1" accent2="accent2" accent3="accent3" accent4="accent4" accent5="accent5" accent6="accent6" hlink="hlink" folHlink="folHlink"/>
  <p:sldLayoutIdLst>
    <p:sldLayoutId id="2147483661" r:id="rId1"/>
  </p:sldLayoutIdLst>
  <p:txStyles>
    <p:titleStyle>
      <a:lvl1pPr algn="ctr" defTabSz="1219170" rtl="0" eaLnBrk="1" latinLnBrk="0"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0"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tags" Target="../tags/tag3.xml"/><Relationship Id="rId7" Type="http://schemas.openxmlformats.org/officeDocument/2006/relationships/image" Target="../media/image1.png"/><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slideLayout" Target="../slideLayouts/slideLayout12.xml"/><Relationship Id="rId5" Type="http://schemas.openxmlformats.org/officeDocument/2006/relationships/tags" Target="../tags/tag5.xml"/><Relationship Id="rId4" Type="http://schemas.openxmlformats.org/officeDocument/2006/relationships/tags" Target="../tags/tag4.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3.xml"/><Relationship Id="rId1" Type="http://schemas.openxmlformats.org/officeDocument/2006/relationships/tags" Target="../tags/tag62.xml"/><Relationship Id="rId5" Type="http://schemas.openxmlformats.org/officeDocument/2006/relationships/image" Target="../media/image5.png"/><Relationship Id="rId4" Type="http://schemas.openxmlformats.org/officeDocument/2006/relationships/notesSlide" Target="../notesSlides/notesSlide7.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5.xml"/><Relationship Id="rId1" Type="http://schemas.openxmlformats.org/officeDocument/2006/relationships/tags" Target="../tags/tag64.xml"/><Relationship Id="rId5" Type="http://schemas.openxmlformats.org/officeDocument/2006/relationships/image" Target="../media/image6.png"/><Relationship Id="rId4" Type="http://schemas.openxmlformats.org/officeDocument/2006/relationships/notesSlide" Target="../notesSlides/notesSlide8.xml"/></Relationships>
</file>

<file path=ppt/slides/_rels/slide1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tags" Target="../tags/tag68.xml"/><Relationship Id="rId7" Type="http://schemas.openxmlformats.org/officeDocument/2006/relationships/image" Target="../media/image7.png"/><Relationship Id="rId2" Type="http://schemas.openxmlformats.org/officeDocument/2006/relationships/tags" Target="../tags/tag67.xml"/><Relationship Id="rId1" Type="http://schemas.openxmlformats.org/officeDocument/2006/relationships/tags" Target="../tags/tag66.xml"/><Relationship Id="rId6" Type="http://schemas.openxmlformats.org/officeDocument/2006/relationships/notesSlide" Target="../notesSlides/notesSlide9.xml"/><Relationship Id="rId5" Type="http://schemas.openxmlformats.org/officeDocument/2006/relationships/slideLayout" Target="../slideLayouts/slideLayout2.xml"/><Relationship Id="rId4" Type="http://schemas.openxmlformats.org/officeDocument/2006/relationships/tags" Target="../tags/tag69.xml"/><Relationship Id="rId9"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tags" Target="../tags/tag72.xml"/><Relationship Id="rId7" Type="http://schemas.openxmlformats.org/officeDocument/2006/relationships/image" Target="../media/image10.png"/><Relationship Id="rId2" Type="http://schemas.openxmlformats.org/officeDocument/2006/relationships/tags" Target="../tags/tag71.xml"/><Relationship Id="rId1" Type="http://schemas.openxmlformats.org/officeDocument/2006/relationships/tags" Target="../tags/tag70.xml"/><Relationship Id="rId6" Type="http://schemas.openxmlformats.org/officeDocument/2006/relationships/notesSlide" Target="../notesSlides/notesSlide10.xml"/><Relationship Id="rId5" Type="http://schemas.openxmlformats.org/officeDocument/2006/relationships/slideLayout" Target="../slideLayouts/slideLayout2.xml"/><Relationship Id="rId4" Type="http://schemas.openxmlformats.org/officeDocument/2006/relationships/tags" Target="../tags/tag73.xml"/></Relationships>
</file>

<file path=ppt/slides/_rels/slide14.xml.rels><?xml version="1.0" encoding="UTF-8" standalone="yes"?>
<Relationships xmlns="http://schemas.openxmlformats.org/package/2006/relationships"><Relationship Id="rId3" Type="http://schemas.openxmlformats.org/officeDocument/2006/relationships/tags" Target="../tags/tag76.xml"/><Relationship Id="rId7" Type="http://schemas.openxmlformats.org/officeDocument/2006/relationships/image" Target="../media/image11.png"/><Relationship Id="rId2" Type="http://schemas.openxmlformats.org/officeDocument/2006/relationships/tags" Target="../tags/tag75.xml"/><Relationship Id="rId1" Type="http://schemas.openxmlformats.org/officeDocument/2006/relationships/tags" Target="../tags/tag74.xml"/><Relationship Id="rId6" Type="http://schemas.openxmlformats.org/officeDocument/2006/relationships/notesSlide" Target="../notesSlides/notesSlide11.xml"/><Relationship Id="rId5" Type="http://schemas.openxmlformats.org/officeDocument/2006/relationships/slideLayout" Target="../slideLayouts/slideLayout2.xml"/><Relationship Id="rId4" Type="http://schemas.openxmlformats.org/officeDocument/2006/relationships/tags" Target="../tags/tag77.xml"/></Relationships>
</file>

<file path=ppt/slides/_rels/slide15.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tags" Target="../tags/tag80.xml"/><Relationship Id="rId7" Type="http://schemas.openxmlformats.org/officeDocument/2006/relationships/image" Target="../media/image7.png"/><Relationship Id="rId2" Type="http://schemas.openxmlformats.org/officeDocument/2006/relationships/tags" Target="../tags/tag79.xml"/><Relationship Id="rId1" Type="http://schemas.openxmlformats.org/officeDocument/2006/relationships/tags" Target="../tags/tag78.xml"/><Relationship Id="rId6" Type="http://schemas.openxmlformats.org/officeDocument/2006/relationships/notesSlide" Target="../notesSlides/notesSlide12.xml"/><Relationship Id="rId5" Type="http://schemas.openxmlformats.org/officeDocument/2006/relationships/slideLayout" Target="../slideLayouts/slideLayout2.xml"/><Relationship Id="rId10" Type="http://schemas.openxmlformats.org/officeDocument/2006/relationships/image" Target="../media/image12.png"/><Relationship Id="rId4" Type="http://schemas.openxmlformats.org/officeDocument/2006/relationships/tags" Target="../tags/tag81.xml"/><Relationship Id="rId9"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tags" Target="../tags/tag84.xml"/><Relationship Id="rId7" Type="http://schemas.openxmlformats.org/officeDocument/2006/relationships/image" Target="../media/image13.png"/><Relationship Id="rId2" Type="http://schemas.openxmlformats.org/officeDocument/2006/relationships/tags" Target="../tags/tag83.xml"/><Relationship Id="rId1" Type="http://schemas.openxmlformats.org/officeDocument/2006/relationships/tags" Target="../tags/tag82.xml"/><Relationship Id="rId6" Type="http://schemas.openxmlformats.org/officeDocument/2006/relationships/notesSlide" Target="../notesSlides/notesSlide13.xml"/><Relationship Id="rId5" Type="http://schemas.openxmlformats.org/officeDocument/2006/relationships/slideLayout" Target="../slideLayouts/slideLayout2.xml"/><Relationship Id="rId4" Type="http://schemas.openxmlformats.org/officeDocument/2006/relationships/tags" Target="../tags/tag85.xml"/></Relationships>
</file>

<file path=ppt/slides/_rels/slide17.xml.rels><?xml version="1.0" encoding="UTF-8" standalone="yes"?>
<Relationships xmlns="http://schemas.openxmlformats.org/package/2006/relationships"><Relationship Id="rId3" Type="http://schemas.openxmlformats.org/officeDocument/2006/relationships/tags" Target="../tags/tag88.xml"/><Relationship Id="rId2" Type="http://schemas.openxmlformats.org/officeDocument/2006/relationships/tags" Target="../tags/tag87.xml"/><Relationship Id="rId1" Type="http://schemas.openxmlformats.org/officeDocument/2006/relationships/tags" Target="../tags/tag86.xml"/><Relationship Id="rId6" Type="http://schemas.openxmlformats.org/officeDocument/2006/relationships/notesSlide" Target="../notesSlides/notesSlide14.xml"/><Relationship Id="rId5" Type="http://schemas.openxmlformats.org/officeDocument/2006/relationships/slideLayout" Target="../slideLayouts/slideLayout2.xml"/><Relationship Id="rId4" Type="http://schemas.openxmlformats.org/officeDocument/2006/relationships/tags" Target="../tags/tag89.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1.xml"/><Relationship Id="rId1" Type="http://schemas.openxmlformats.org/officeDocument/2006/relationships/tags" Target="../tags/tag90.xml"/><Relationship Id="rId5" Type="http://schemas.openxmlformats.org/officeDocument/2006/relationships/image" Target="../media/image14.png"/><Relationship Id="rId4" Type="http://schemas.openxmlformats.org/officeDocument/2006/relationships/notesSlide" Target="../notesSlides/notesSlide15.xml"/></Relationships>
</file>

<file path=ppt/slides/_rels/slide19.xml.rels><?xml version="1.0" encoding="UTF-8" standalone="yes"?>
<Relationships xmlns="http://schemas.openxmlformats.org/package/2006/relationships"><Relationship Id="rId8" Type="http://schemas.openxmlformats.org/officeDocument/2006/relationships/tags" Target="../tags/tag99.xml"/><Relationship Id="rId13" Type="http://schemas.openxmlformats.org/officeDocument/2006/relationships/tags" Target="../tags/tag104.xml"/><Relationship Id="rId18" Type="http://schemas.openxmlformats.org/officeDocument/2006/relationships/tags" Target="../tags/tag109.xml"/><Relationship Id="rId3" Type="http://schemas.openxmlformats.org/officeDocument/2006/relationships/tags" Target="../tags/tag94.xml"/><Relationship Id="rId21" Type="http://schemas.openxmlformats.org/officeDocument/2006/relationships/tags" Target="../tags/tag112.xml"/><Relationship Id="rId7" Type="http://schemas.openxmlformats.org/officeDocument/2006/relationships/tags" Target="../tags/tag98.xml"/><Relationship Id="rId12" Type="http://schemas.openxmlformats.org/officeDocument/2006/relationships/tags" Target="../tags/tag103.xml"/><Relationship Id="rId17" Type="http://schemas.openxmlformats.org/officeDocument/2006/relationships/tags" Target="../tags/tag108.xml"/><Relationship Id="rId2" Type="http://schemas.openxmlformats.org/officeDocument/2006/relationships/tags" Target="../tags/tag93.xml"/><Relationship Id="rId16" Type="http://schemas.openxmlformats.org/officeDocument/2006/relationships/tags" Target="../tags/tag107.xml"/><Relationship Id="rId20" Type="http://schemas.openxmlformats.org/officeDocument/2006/relationships/tags" Target="../tags/tag111.xml"/><Relationship Id="rId1" Type="http://schemas.openxmlformats.org/officeDocument/2006/relationships/tags" Target="../tags/tag92.xml"/><Relationship Id="rId6" Type="http://schemas.openxmlformats.org/officeDocument/2006/relationships/tags" Target="../tags/tag97.xml"/><Relationship Id="rId11" Type="http://schemas.openxmlformats.org/officeDocument/2006/relationships/tags" Target="../tags/tag102.xml"/><Relationship Id="rId5" Type="http://schemas.openxmlformats.org/officeDocument/2006/relationships/tags" Target="../tags/tag96.xml"/><Relationship Id="rId15" Type="http://schemas.openxmlformats.org/officeDocument/2006/relationships/tags" Target="../tags/tag106.xml"/><Relationship Id="rId23" Type="http://schemas.openxmlformats.org/officeDocument/2006/relationships/slideLayout" Target="../slideLayouts/slideLayout1.xml"/><Relationship Id="rId10" Type="http://schemas.openxmlformats.org/officeDocument/2006/relationships/tags" Target="../tags/tag101.xml"/><Relationship Id="rId19" Type="http://schemas.openxmlformats.org/officeDocument/2006/relationships/tags" Target="../tags/tag110.xml"/><Relationship Id="rId4" Type="http://schemas.openxmlformats.org/officeDocument/2006/relationships/tags" Target="../tags/tag95.xml"/><Relationship Id="rId9" Type="http://schemas.openxmlformats.org/officeDocument/2006/relationships/tags" Target="../tags/tag100.xml"/><Relationship Id="rId14" Type="http://schemas.openxmlformats.org/officeDocument/2006/relationships/tags" Target="../tags/tag105.xml"/><Relationship Id="rId22" Type="http://schemas.openxmlformats.org/officeDocument/2006/relationships/tags" Target="../tags/tag113.xml"/></Relationships>
</file>

<file path=ppt/slides/_rels/slide2.xml.rels><?xml version="1.0" encoding="UTF-8" standalone="yes"?>
<Relationships xmlns="http://schemas.openxmlformats.org/package/2006/relationships"><Relationship Id="rId8" Type="http://schemas.openxmlformats.org/officeDocument/2006/relationships/tags" Target="../tags/tag13.xml"/><Relationship Id="rId13" Type="http://schemas.openxmlformats.org/officeDocument/2006/relationships/tags" Target="../tags/tag18.xml"/><Relationship Id="rId18" Type="http://schemas.openxmlformats.org/officeDocument/2006/relationships/tags" Target="../tags/tag23.xml"/><Relationship Id="rId3" Type="http://schemas.openxmlformats.org/officeDocument/2006/relationships/tags" Target="../tags/tag8.xml"/><Relationship Id="rId21" Type="http://schemas.openxmlformats.org/officeDocument/2006/relationships/tags" Target="../tags/tag26.xml"/><Relationship Id="rId7" Type="http://schemas.openxmlformats.org/officeDocument/2006/relationships/tags" Target="../tags/tag12.xml"/><Relationship Id="rId12" Type="http://schemas.openxmlformats.org/officeDocument/2006/relationships/tags" Target="../tags/tag17.xml"/><Relationship Id="rId17" Type="http://schemas.openxmlformats.org/officeDocument/2006/relationships/tags" Target="../tags/tag22.xml"/><Relationship Id="rId2" Type="http://schemas.openxmlformats.org/officeDocument/2006/relationships/tags" Target="../tags/tag7.xml"/><Relationship Id="rId16" Type="http://schemas.openxmlformats.org/officeDocument/2006/relationships/tags" Target="../tags/tag21.xml"/><Relationship Id="rId20" Type="http://schemas.openxmlformats.org/officeDocument/2006/relationships/tags" Target="../tags/tag25.xml"/><Relationship Id="rId1" Type="http://schemas.openxmlformats.org/officeDocument/2006/relationships/tags" Target="../tags/tag6.xml"/><Relationship Id="rId6" Type="http://schemas.openxmlformats.org/officeDocument/2006/relationships/tags" Target="../tags/tag11.xml"/><Relationship Id="rId11" Type="http://schemas.openxmlformats.org/officeDocument/2006/relationships/tags" Target="../tags/tag16.xml"/><Relationship Id="rId5" Type="http://schemas.openxmlformats.org/officeDocument/2006/relationships/tags" Target="../tags/tag10.xml"/><Relationship Id="rId15" Type="http://schemas.openxmlformats.org/officeDocument/2006/relationships/tags" Target="../tags/tag20.xml"/><Relationship Id="rId23" Type="http://schemas.openxmlformats.org/officeDocument/2006/relationships/slideLayout" Target="../slideLayouts/slideLayout12.xml"/><Relationship Id="rId10" Type="http://schemas.openxmlformats.org/officeDocument/2006/relationships/tags" Target="../tags/tag15.xml"/><Relationship Id="rId19" Type="http://schemas.openxmlformats.org/officeDocument/2006/relationships/tags" Target="../tags/tag24.xml"/><Relationship Id="rId4" Type="http://schemas.openxmlformats.org/officeDocument/2006/relationships/tags" Target="../tags/tag9.xml"/><Relationship Id="rId9" Type="http://schemas.openxmlformats.org/officeDocument/2006/relationships/tags" Target="../tags/tag14.xml"/><Relationship Id="rId14" Type="http://schemas.openxmlformats.org/officeDocument/2006/relationships/tags" Target="../tags/tag19.xml"/><Relationship Id="rId22" Type="http://schemas.openxmlformats.org/officeDocument/2006/relationships/tags" Target="../tags/tag27.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15.xml"/><Relationship Id="rId1" Type="http://schemas.openxmlformats.org/officeDocument/2006/relationships/tags" Target="../tags/tag114.xml"/><Relationship Id="rId4" Type="http://schemas.openxmlformats.org/officeDocument/2006/relationships/notesSlide" Target="../notesSlides/notesSlide16.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17.xml"/><Relationship Id="rId1" Type="http://schemas.openxmlformats.org/officeDocument/2006/relationships/tags" Target="../tags/tag116.xml"/><Relationship Id="rId5" Type="http://schemas.openxmlformats.org/officeDocument/2006/relationships/image" Target="../media/image15.png"/><Relationship Id="rId4" Type="http://schemas.openxmlformats.org/officeDocument/2006/relationships/notesSlide" Target="../notesSlides/notesSlide17.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19.xml"/><Relationship Id="rId1" Type="http://schemas.openxmlformats.org/officeDocument/2006/relationships/tags" Target="../tags/tag118.xml"/><Relationship Id="rId4" Type="http://schemas.openxmlformats.org/officeDocument/2006/relationships/notesSlide" Target="../notesSlides/notesSlide18.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21.xml"/><Relationship Id="rId1" Type="http://schemas.openxmlformats.org/officeDocument/2006/relationships/tags" Target="../tags/tag120.xml"/><Relationship Id="rId5" Type="http://schemas.openxmlformats.org/officeDocument/2006/relationships/image" Target="../media/image16.png"/><Relationship Id="rId4" Type="http://schemas.openxmlformats.org/officeDocument/2006/relationships/notesSlide" Target="../notesSlides/notesSlide19.xm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23.xml"/><Relationship Id="rId1" Type="http://schemas.openxmlformats.org/officeDocument/2006/relationships/tags" Target="../tags/tag122.xml"/><Relationship Id="rId6" Type="http://schemas.openxmlformats.org/officeDocument/2006/relationships/image" Target="../media/image18.png"/><Relationship Id="rId5" Type="http://schemas.openxmlformats.org/officeDocument/2006/relationships/image" Target="../media/image17.emf"/><Relationship Id="rId4" Type="http://schemas.openxmlformats.org/officeDocument/2006/relationships/notesSlide" Target="../notesSlides/notesSlide20.xml"/></Relationships>
</file>

<file path=ppt/slides/_rels/slide25.xml.rels><?xml version="1.0" encoding="UTF-8" standalone="yes"?>
<Relationships xmlns="http://schemas.openxmlformats.org/package/2006/relationships"><Relationship Id="rId8" Type="http://schemas.openxmlformats.org/officeDocument/2006/relationships/tags" Target="../tags/tag131.xml"/><Relationship Id="rId13" Type="http://schemas.openxmlformats.org/officeDocument/2006/relationships/tags" Target="../tags/tag136.xml"/><Relationship Id="rId18" Type="http://schemas.openxmlformats.org/officeDocument/2006/relationships/tags" Target="../tags/tag141.xml"/><Relationship Id="rId3" Type="http://schemas.openxmlformats.org/officeDocument/2006/relationships/tags" Target="../tags/tag126.xml"/><Relationship Id="rId21" Type="http://schemas.openxmlformats.org/officeDocument/2006/relationships/tags" Target="../tags/tag144.xml"/><Relationship Id="rId7" Type="http://schemas.openxmlformats.org/officeDocument/2006/relationships/tags" Target="../tags/tag130.xml"/><Relationship Id="rId12" Type="http://schemas.openxmlformats.org/officeDocument/2006/relationships/tags" Target="../tags/tag135.xml"/><Relationship Id="rId17" Type="http://schemas.openxmlformats.org/officeDocument/2006/relationships/tags" Target="../tags/tag140.xml"/><Relationship Id="rId2" Type="http://schemas.openxmlformats.org/officeDocument/2006/relationships/tags" Target="../tags/tag125.xml"/><Relationship Id="rId16" Type="http://schemas.openxmlformats.org/officeDocument/2006/relationships/tags" Target="../tags/tag139.xml"/><Relationship Id="rId20" Type="http://schemas.openxmlformats.org/officeDocument/2006/relationships/tags" Target="../tags/tag143.xml"/><Relationship Id="rId1" Type="http://schemas.openxmlformats.org/officeDocument/2006/relationships/tags" Target="../tags/tag124.xml"/><Relationship Id="rId6" Type="http://schemas.openxmlformats.org/officeDocument/2006/relationships/tags" Target="../tags/tag129.xml"/><Relationship Id="rId11" Type="http://schemas.openxmlformats.org/officeDocument/2006/relationships/tags" Target="../tags/tag134.xml"/><Relationship Id="rId5" Type="http://schemas.openxmlformats.org/officeDocument/2006/relationships/tags" Target="../tags/tag128.xml"/><Relationship Id="rId15" Type="http://schemas.openxmlformats.org/officeDocument/2006/relationships/tags" Target="../tags/tag138.xml"/><Relationship Id="rId23" Type="http://schemas.openxmlformats.org/officeDocument/2006/relationships/slideLayout" Target="../slideLayouts/slideLayout1.xml"/><Relationship Id="rId10" Type="http://schemas.openxmlformats.org/officeDocument/2006/relationships/tags" Target="../tags/tag133.xml"/><Relationship Id="rId19" Type="http://schemas.openxmlformats.org/officeDocument/2006/relationships/tags" Target="../tags/tag142.xml"/><Relationship Id="rId4" Type="http://schemas.openxmlformats.org/officeDocument/2006/relationships/tags" Target="../tags/tag127.xml"/><Relationship Id="rId9" Type="http://schemas.openxmlformats.org/officeDocument/2006/relationships/tags" Target="../tags/tag132.xml"/><Relationship Id="rId14" Type="http://schemas.openxmlformats.org/officeDocument/2006/relationships/tags" Target="../tags/tag137.xml"/><Relationship Id="rId22" Type="http://schemas.openxmlformats.org/officeDocument/2006/relationships/tags" Target="../tags/tag145.xml"/></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47.xml"/><Relationship Id="rId1" Type="http://schemas.openxmlformats.org/officeDocument/2006/relationships/tags" Target="../tags/tag146.xml"/><Relationship Id="rId5" Type="http://schemas.openxmlformats.org/officeDocument/2006/relationships/image" Target="../media/image19.jpeg"/><Relationship Id="rId4" Type="http://schemas.openxmlformats.org/officeDocument/2006/relationships/notesSlide" Target="../notesSlides/notesSlide21.xml"/></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49.xml"/><Relationship Id="rId1" Type="http://schemas.openxmlformats.org/officeDocument/2006/relationships/tags" Target="../tags/tag148.xml"/><Relationship Id="rId4" Type="http://schemas.openxmlformats.org/officeDocument/2006/relationships/notesSlide" Target="../notesSlides/notesSlide22.xml"/></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51.xml"/><Relationship Id="rId1" Type="http://schemas.openxmlformats.org/officeDocument/2006/relationships/tags" Target="../tags/tag150.xml"/><Relationship Id="rId5" Type="http://schemas.openxmlformats.org/officeDocument/2006/relationships/image" Target="../media/image20.png"/><Relationship Id="rId4" Type="http://schemas.openxmlformats.org/officeDocument/2006/relationships/notesSlide" Target="../notesSlides/notesSlide23.xml"/></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53.xml"/><Relationship Id="rId1" Type="http://schemas.openxmlformats.org/officeDocument/2006/relationships/tags" Target="../tags/tag152.xml"/><Relationship Id="rId4"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8" Type="http://schemas.openxmlformats.org/officeDocument/2006/relationships/image" Target="../media/image3.wmf"/><Relationship Id="rId3" Type="http://schemas.openxmlformats.org/officeDocument/2006/relationships/tags" Target="../tags/tag29.xml"/><Relationship Id="rId7" Type="http://schemas.openxmlformats.org/officeDocument/2006/relationships/oleObject" Target="../embeddings/oleObject1.bin"/><Relationship Id="rId2" Type="http://schemas.openxmlformats.org/officeDocument/2006/relationships/tags" Target="../tags/tag28.xml"/><Relationship Id="rId1" Type="http://schemas.openxmlformats.org/officeDocument/2006/relationships/vmlDrawing" Target="../drawings/vmlDrawing1.vml"/><Relationship Id="rId6" Type="http://schemas.openxmlformats.org/officeDocument/2006/relationships/hyperlink" Target="https://github.com/mybatis/mybatis-3" TargetMode="External"/><Relationship Id="rId5" Type="http://schemas.openxmlformats.org/officeDocument/2006/relationships/notesSlide" Target="../notesSlides/notesSlide1.xml"/><Relationship Id="rId4"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55.xml"/><Relationship Id="rId1" Type="http://schemas.openxmlformats.org/officeDocument/2006/relationships/tags" Target="../tags/tag154.xml"/><Relationship Id="rId5" Type="http://schemas.openxmlformats.org/officeDocument/2006/relationships/image" Target="../media/image21.png"/><Relationship Id="rId4" Type="http://schemas.openxmlformats.org/officeDocument/2006/relationships/notesSlide" Target="../notesSlides/notesSlide25.xml"/></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57.xml"/><Relationship Id="rId1" Type="http://schemas.openxmlformats.org/officeDocument/2006/relationships/tags" Target="../tags/tag156.xml"/><Relationship Id="rId5" Type="http://schemas.openxmlformats.org/officeDocument/2006/relationships/image" Target="../media/image21.png"/><Relationship Id="rId4" Type="http://schemas.openxmlformats.org/officeDocument/2006/relationships/notesSlide" Target="../notesSlides/notesSlide26.xml"/></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59.xml"/><Relationship Id="rId1" Type="http://schemas.openxmlformats.org/officeDocument/2006/relationships/tags" Target="../tags/tag158.xml"/><Relationship Id="rId4" Type="http://schemas.openxmlformats.org/officeDocument/2006/relationships/notesSlide" Target="../notesSlides/notesSlide27.xml"/></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61.xml"/><Relationship Id="rId1" Type="http://schemas.openxmlformats.org/officeDocument/2006/relationships/tags" Target="../tags/tag160.xml"/><Relationship Id="rId4" Type="http://schemas.openxmlformats.org/officeDocument/2006/relationships/notesSlide" Target="../notesSlides/notesSlide28.xml"/></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63.xml"/><Relationship Id="rId1" Type="http://schemas.openxmlformats.org/officeDocument/2006/relationships/tags" Target="../tags/tag162.xml"/><Relationship Id="rId5" Type="http://schemas.openxmlformats.org/officeDocument/2006/relationships/image" Target="../media/image22.png"/><Relationship Id="rId4" Type="http://schemas.openxmlformats.org/officeDocument/2006/relationships/notesSlide" Target="../notesSlides/notesSlide29.xml"/></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65.xml"/><Relationship Id="rId1" Type="http://schemas.openxmlformats.org/officeDocument/2006/relationships/tags" Target="../tags/tag164.xml"/><Relationship Id="rId4" Type="http://schemas.openxmlformats.org/officeDocument/2006/relationships/notesSlide" Target="../notesSlides/notesSlide30.xml"/></Relationships>
</file>

<file path=ppt/slides/_rels/slide36.xml.rels><?xml version="1.0" encoding="UTF-8" standalone="yes"?>
<Relationships xmlns="http://schemas.openxmlformats.org/package/2006/relationships"><Relationship Id="rId8" Type="http://schemas.openxmlformats.org/officeDocument/2006/relationships/tags" Target="../tags/tag173.xml"/><Relationship Id="rId13" Type="http://schemas.openxmlformats.org/officeDocument/2006/relationships/tags" Target="../tags/tag178.xml"/><Relationship Id="rId18" Type="http://schemas.openxmlformats.org/officeDocument/2006/relationships/tags" Target="../tags/tag183.xml"/><Relationship Id="rId3" Type="http://schemas.openxmlformats.org/officeDocument/2006/relationships/tags" Target="../tags/tag168.xml"/><Relationship Id="rId21" Type="http://schemas.openxmlformats.org/officeDocument/2006/relationships/tags" Target="../tags/tag186.xml"/><Relationship Id="rId7" Type="http://schemas.openxmlformats.org/officeDocument/2006/relationships/tags" Target="../tags/tag172.xml"/><Relationship Id="rId12" Type="http://schemas.openxmlformats.org/officeDocument/2006/relationships/tags" Target="../tags/tag177.xml"/><Relationship Id="rId17" Type="http://schemas.openxmlformats.org/officeDocument/2006/relationships/tags" Target="../tags/tag182.xml"/><Relationship Id="rId2" Type="http://schemas.openxmlformats.org/officeDocument/2006/relationships/tags" Target="../tags/tag167.xml"/><Relationship Id="rId16" Type="http://schemas.openxmlformats.org/officeDocument/2006/relationships/tags" Target="../tags/tag181.xml"/><Relationship Id="rId20" Type="http://schemas.openxmlformats.org/officeDocument/2006/relationships/tags" Target="../tags/tag185.xml"/><Relationship Id="rId1" Type="http://schemas.openxmlformats.org/officeDocument/2006/relationships/tags" Target="../tags/tag166.xml"/><Relationship Id="rId6" Type="http://schemas.openxmlformats.org/officeDocument/2006/relationships/tags" Target="../tags/tag171.xml"/><Relationship Id="rId11" Type="http://schemas.openxmlformats.org/officeDocument/2006/relationships/tags" Target="../tags/tag176.xml"/><Relationship Id="rId5" Type="http://schemas.openxmlformats.org/officeDocument/2006/relationships/tags" Target="../tags/tag170.xml"/><Relationship Id="rId15" Type="http://schemas.openxmlformats.org/officeDocument/2006/relationships/tags" Target="../tags/tag180.xml"/><Relationship Id="rId23" Type="http://schemas.openxmlformats.org/officeDocument/2006/relationships/slideLayout" Target="../slideLayouts/slideLayout1.xml"/><Relationship Id="rId10" Type="http://schemas.openxmlformats.org/officeDocument/2006/relationships/tags" Target="../tags/tag175.xml"/><Relationship Id="rId19" Type="http://schemas.openxmlformats.org/officeDocument/2006/relationships/tags" Target="../tags/tag184.xml"/><Relationship Id="rId4" Type="http://schemas.openxmlformats.org/officeDocument/2006/relationships/tags" Target="../tags/tag169.xml"/><Relationship Id="rId9" Type="http://schemas.openxmlformats.org/officeDocument/2006/relationships/tags" Target="../tags/tag174.xml"/><Relationship Id="rId14" Type="http://schemas.openxmlformats.org/officeDocument/2006/relationships/tags" Target="../tags/tag179.xml"/><Relationship Id="rId22" Type="http://schemas.openxmlformats.org/officeDocument/2006/relationships/tags" Target="../tags/tag187.xml"/></Relationships>
</file>

<file path=ppt/slides/_rels/slide37.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slideLayout" Target="../slideLayouts/slideLayout2.xml"/><Relationship Id="rId7" Type="http://schemas.openxmlformats.org/officeDocument/2006/relationships/diagramQuickStyle" Target="../diagrams/quickStyle1.xml"/><Relationship Id="rId2" Type="http://schemas.openxmlformats.org/officeDocument/2006/relationships/tags" Target="../tags/tag189.xml"/><Relationship Id="rId1" Type="http://schemas.openxmlformats.org/officeDocument/2006/relationships/tags" Target="../tags/tag188.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notesSlide" Target="../notesSlides/notesSlide31.xml"/><Relationship Id="rId9" Type="http://schemas.microsoft.com/office/2007/relationships/diagramDrawing" Target="../diagrams/drawing1.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tags" Target="../tags/tag190.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xml"/><Relationship Id="rId1" Type="http://schemas.openxmlformats.org/officeDocument/2006/relationships/tags" Target="../tags/tag191.xml"/><Relationship Id="rId4" Type="http://schemas.openxmlformats.org/officeDocument/2006/relationships/image" Target="../media/image23.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1.xml"/><Relationship Id="rId1" Type="http://schemas.openxmlformats.org/officeDocument/2006/relationships/tags" Target="../tags/tag30.xml"/><Relationship Id="rId4"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3.xml"/><Relationship Id="rId1" Type="http://schemas.openxmlformats.org/officeDocument/2006/relationships/tags" Target="../tags/tag32.xml"/><Relationship Id="rId5" Type="http://schemas.openxmlformats.org/officeDocument/2006/relationships/image" Target="../media/image4.png"/><Relationship Id="rId4"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5.xml"/><Relationship Id="rId1" Type="http://schemas.openxmlformats.org/officeDocument/2006/relationships/tags" Target="../tags/tag34.xml"/><Relationship Id="rId4" Type="http://schemas.openxmlformats.org/officeDocument/2006/relationships/notesSlide" Target="../notesSlides/notesSlide4.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7.xml"/><Relationship Id="rId1" Type="http://schemas.openxmlformats.org/officeDocument/2006/relationships/tags" Target="../tags/tag36.xml"/><Relationship Id="rId4" Type="http://schemas.openxmlformats.org/officeDocument/2006/relationships/notesSlide" Target="../notesSlides/notesSlide5.xml"/></Relationships>
</file>

<file path=ppt/slides/_rels/slide8.xml.rels><?xml version="1.0" encoding="UTF-8" standalone="yes"?>
<Relationships xmlns="http://schemas.openxmlformats.org/package/2006/relationships"><Relationship Id="rId8" Type="http://schemas.openxmlformats.org/officeDocument/2006/relationships/tags" Target="../tags/tag45.xml"/><Relationship Id="rId13" Type="http://schemas.openxmlformats.org/officeDocument/2006/relationships/tags" Target="../tags/tag50.xml"/><Relationship Id="rId18" Type="http://schemas.openxmlformats.org/officeDocument/2006/relationships/tags" Target="../tags/tag55.xml"/><Relationship Id="rId3" Type="http://schemas.openxmlformats.org/officeDocument/2006/relationships/tags" Target="../tags/tag40.xml"/><Relationship Id="rId21" Type="http://schemas.openxmlformats.org/officeDocument/2006/relationships/tags" Target="../tags/tag58.xml"/><Relationship Id="rId7" Type="http://schemas.openxmlformats.org/officeDocument/2006/relationships/tags" Target="../tags/tag44.xml"/><Relationship Id="rId12" Type="http://schemas.openxmlformats.org/officeDocument/2006/relationships/tags" Target="../tags/tag49.xml"/><Relationship Id="rId17" Type="http://schemas.openxmlformats.org/officeDocument/2006/relationships/tags" Target="../tags/tag54.xml"/><Relationship Id="rId2" Type="http://schemas.openxmlformats.org/officeDocument/2006/relationships/tags" Target="../tags/tag39.xml"/><Relationship Id="rId16" Type="http://schemas.openxmlformats.org/officeDocument/2006/relationships/tags" Target="../tags/tag53.xml"/><Relationship Id="rId20" Type="http://schemas.openxmlformats.org/officeDocument/2006/relationships/tags" Target="../tags/tag57.xml"/><Relationship Id="rId1" Type="http://schemas.openxmlformats.org/officeDocument/2006/relationships/tags" Target="../tags/tag38.xml"/><Relationship Id="rId6" Type="http://schemas.openxmlformats.org/officeDocument/2006/relationships/tags" Target="../tags/tag43.xml"/><Relationship Id="rId11" Type="http://schemas.openxmlformats.org/officeDocument/2006/relationships/tags" Target="../tags/tag48.xml"/><Relationship Id="rId5" Type="http://schemas.openxmlformats.org/officeDocument/2006/relationships/tags" Target="../tags/tag42.xml"/><Relationship Id="rId15" Type="http://schemas.openxmlformats.org/officeDocument/2006/relationships/tags" Target="../tags/tag52.xml"/><Relationship Id="rId23" Type="http://schemas.openxmlformats.org/officeDocument/2006/relationships/slideLayout" Target="../slideLayouts/slideLayout1.xml"/><Relationship Id="rId10" Type="http://schemas.openxmlformats.org/officeDocument/2006/relationships/tags" Target="../tags/tag47.xml"/><Relationship Id="rId19" Type="http://schemas.openxmlformats.org/officeDocument/2006/relationships/tags" Target="../tags/tag56.xml"/><Relationship Id="rId4" Type="http://schemas.openxmlformats.org/officeDocument/2006/relationships/tags" Target="../tags/tag41.xml"/><Relationship Id="rId9" Type="http://schemas.openxmlformats.org/officeDocument/2006/relationships/tags" Target="../tags/tag46.xml"/><Relationship Id="rId14" Type="http://schemas.openxmlformats.org/officeDocument/2006/relationships/tags" Target="../tags/tag51.xml"/><Relationship Id="rId22" Type="http://schemas.openxmlformats.org/officeDocument/2006/relationships/tags" Target="../tags/tag59.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1.xml"/><Relationship Id="rId1" Type="http://schemas.openxmlformats.org/officeDocument/2006/relationships/tags" Target="../tags/tag60.xml"/><Relationship Id="rId4"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PA_文本框 21"/>
          <p:cNvSpPr txBox="1"/>
          <p:nvPr>
            <p:custDataLst>
              <p:tags r:id="rId1"/>
            </p:custDataLst>
          </p:nvPr>
        </p:nvSpPr>
        <p:spPr>
          <a:xfrm>
            <a:off x="60899" y="1154451"/>
            <a:ext cx="11849492" cy="1323376"/>
          </a:xfrm>
          <a:prstGeom prst="rect">
            <a:avLst/>
          </a:prstGeom>
          <a:noFill/>
        </p:spPr>
        <p:txBody>
          <a:bodyPr wrap="square" rtlCol="0">
            <a:spAutoFit/>
          </a:bodyPr>
          <a:lstStyle/>
          <a:p>
            <a:pPr algn="ctr" defTabSz="1219170">
              <a:lnSpc>
                <a:spcPct val="150000"/>
              </a:lnSpc>
            </a:pPr>
            <a:r>
              <a:rPr lang="en-US" altLang="zh-CN" sz="5333" smtClean="0">
                <a:ln w="6350">
                  <a:noFill/>
                </a:ln>
                <a:solidFill>
                  <a:srgbClr val="FFFFFF">
                    <a:lumMod val="50000"/>
                  </a:srgbClr>
                </a:solidFill>
                <a:latin typeface="微软雅黑" pitchFamily="34" charset="-122"/>
                <a:ea typeface="微软雅黑" pitchFamily="34" charset="-122"/>
              </a:rPr>
              <a:t>2. </a:t>
            </a:r>
            <a:r>
              <a:rPr lang="en-US" altLang="zh-CN" sz="5333" smtClean="0">
                <a:ln w="6350">
                  <a:noFill/>
                </a:ln>
                <a:solidFill>
                  <a:srgbClr val="FFFFFF">
                    <a:lumMod val="50000"/>
                  </a:srgbClr>
                </a:solidFill>
                <a:latin typeface="微软雅黑" pitchFamily="34" charset="-122"/>
                <a:ea typeface="微软雅黑" pitchFamily="34" charset="-122"/>
              </a:rPr>
              <a:t>MyBatis</a:t>
            </a:r>
            <a:r>
              <a:rPr lang="zh-CN" altLang="en-US" sz="5333" smtClean="0">
                <a:ln w="6350">
                  <a:noFill/>
                </a:ln>
                <a:solidFill>
                  <a:srgbClr val="FFFFFF">
                    <a:lumMod val="50000"/>
                  </a:srgbClr>
                </a:solidFill>
                <a:latin typeface="微软雅黑" pitchFamily="34" charset="-122"/>
                <a:ea typeface="微软雅黑" pitchFamily="34" charset="-122"/>
              </a:rPr>
              <a:t>源码</a:t>
            </a:r>
            <a:r>
              <a:rPr lang="zh-CN" altLang="en-US" sz="5333">
                <a:ln w="6350">
                  <a:noFill/>
                </a:ln>
                <a:solidFill>
                  <a:srgbClr val="FFFFFF">
                    <a:lumMod val="50000"/>
                  </a:srgbClr>
                </a:solidFill>
                <a:latin typeface="微软雅黑" pitchFamily="34" charset="-122"/>
                <a:ea typeface="微软雅黑" pitchFamily="34" charset="-122"/>
              </a:rPr>
              <a:t>骨架分析</a:t>
            </a:r>
            <a:endParaRPr lang="zh-CN" altLang="en-US" sz="5333" dirty="0">
              <a:ln w="6350">
                <a:noFill/>
              </a:ln>
              <a:solidFill>
                <a:srgbClr val="FFFFFF">
                  <a:lumMod val="50000"/>
                </a:srgbClr>
              </a:solidFill>
              <a:latin typeface="微软雅黑" pitchFamily="34" charset="-122"/>
              <a:ea typeface="微软雅黑" pitchFamily="34" charset="-122"/>
            </a:endParaRPr>
          </a:p>
        </p:txBody>
      </p:sp>
      <p:sp>
        <p:nvSpPr>
          <p:cNvPr id="23" name="PA_圆角矩形 22"/>
          <p:cNvSpPr/>
          <p:nvPr>
            <p:custDataLst>
              <p:tags r:id="rId2"/>
            </p:custDataLst>
          </p:nvPr>
        </p:nvSpPr>
        <p:spPr>
          <a:xfrm>
            <a:off x="3048000" y="4206584"/>
            <a:ext cx="6098091" cy="297454"/>
          </a:xfrm>
          <a:prstGeom prst="roundRect">
            <a:avLst>
              <a:gd name="adj"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dist" defTabSz="1219170"/>
            <a:r>
              <a:rPr lang="en-US" altLang="zh-CN" sz="1333" dirty="0">
                <a:solidFill>
                  <a:srgbClr val="FFFFFF">
                    <a:lumMod val="50000"/>
                  </a:srgbClr>
                </a:solidFill>
                <a:latin typeface="Calibri"/>
                <a:ea typeface="宋体" panose="02010600030101010101" pitchFamily="2" charset="-122"/>
              </a:rPr>
              <a:t>TAHNK YOU FOR WATCHING</a:t>
            </a:r>
            <a:endParaRPr lang="zh-CN" altLang="en-US" sz="1333" dirty="0">
              <a:solidFill>
                <a:srgbClr val="FFFFFF">
                  <a:lumMod val="50000"/>
                </a:srgbClr>
              </a:solidFill>
              <a:latin typeface="Calibri"/>
              <a:ea typeface="宋体" panose="02010600030101010101" pitchFamily="2" charset="-122"/>
            </a:endParaRPr>
          </a:p>
        </p:txBody>
      </p:sp>
      <p:grpSp>
        <p:nvGrpSpPr>
          <p:cNvPr id="2" name="组合 1"/>
          <p:cNvGrpSpPr/>
          <p:nvPr/>
        </p:nvGrpSpPr>
        <p:grpSpPr>
          <a:xfrm>
            <a:off x="4849989" y="5517991"/>
            <a:ext cx="3603974" cy="369332"/>
            <a:chOff x="1139058" y="5604513"/>
            <a:chExt cx="3603974" cy="369332"/>
          </a:xfrm>
        </p:grpSpPr>
        <p:grpSp>
          <p:nvGrpSpPr>
            <p:cNvPr id="24" name="PA_组合 23"/>
            <p:cNvGrpSpPr/>
            <p:nvPr>
              <p:custDataLst>
                <p:tags r:id="rId4"/>
              </p:custDataLst>
            </p:nvPr>
          </p:nvGrpSpPr>
          <p:grpSpPr>
            <a:xfrm>
              <a:off x="1139058" y="5609179"/>
              <a:ext cx="359175" cy="360000"/>
              <a:chOff x="801291" y="3535885"/>
              <a:chExt cx="219347" cy="219347"/>
            </a:xfrm>
          </p:grpSpPr>
          <p:sp>
            <p:nvSpPr>
              <p:cNvPr id="25" name="Oval 10"/>
              <p:cNvSpPr>
                <a:spLocks noChangeArrowheads="1"/>
              </p:cNvSpPr>
              <p:nvPr/>
            </p:nvSpPr>
            <p:spPr bwMode="auto">
              <a:xfrm>
                <a:off x="801291" y="3535885"/>
                <a:ext cx="219347" cy="219347"/>
              </a:xfrm>
              <a:prstGeom prst="ellipse">
                <a:avLst/>
              </a:prstGeom>
              <a:solidFill>
                <a:schemeClr val="bg1">
                  <a:lumMod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dist" defTabSz="1219170"/>
                <a:endParaRPr lang="zh-CN" altLang="en-US" sz="2133">
                  <a:solidFill>
                    <a:srgbClr val="FFFF00"/>
                  </a:solidFill>
                  <a:latin typeface="微软雅黑" pitchFamily="34" charset="-122"/>
                  <a:ea typeface="微软雅黑" pitchFamily="34" charset="-122"/>
                </a:endParaRPr>
              </a:p>
            </p:txBody>
          </p:sp>
          <p:grpSp>
            <p:nvGrpSpPr>
              <p:cNvPr id="26" name="组合 25"/>
              <p:cNvGrpSpPr/>
              <p:nvPr/>
            </p:nvGrpSpPr>
            <p:grpSpPr>
              <a:xfrm>
                <a:off x="860980" y="3583766"/>
                <a:ext cx="100336" cy="114060"/>
                <a:chOff x="860980" y="3583766"/>
                <a:chExt cx="100336" cy="114060"/>
              </a:xfrm>
            </p:grpSpPr>
            <p:sp>
              <p:nvSpPr>
                <p:cNvPr id="27" name="Freeform 12"/>
                <p:cNvSpPr>
                  <a:spLocks noEditPoints="1"/>
                </p:cNvSpPr>
                <p:nvPr/>
              </p:nvSpPr>
              <p:spPr bwMode="auto">
                <a:xfrm>
                  <a:off x="884050" y="3583766"/>
                  <a:ext cx="53830" cy="53740"/>
                </a:xfrm>
                <a:custGeom>
                  <a:avLst/>
                  <a:gdLst>
                    <a:gd name="T0" fmla="*/ 31 w 62"/>
                    <a:gd name="T1" fmla="*/ 62 h 62"/>
                    <a:gd name="T2" fmla="*/ 0 w 62"/>
                    <a:gd name="T3" fmla="*/ 31 h 62"/>
                    <a:gd name="T4" fmla="*/ 31 w 62"/>
                    <a:gd name="T5" fmla="*/ 0 h 62"/>
                    <a:gd name="T6" fmla="*/ 62 w 62"/>
                    <a:gd name="T7" fmla="*/ 31 h 62"/>
                    <a:gd name="T8" fmla="*/ 31 w 62"/>
                    <a:gd name="T9" fmla="*/ 62 h 62"/>
                    <a:gd name="T10" fmla="*/ 31 w 62"/>
                    <a:gd name="T11" fmla="*/ 11 h 62"/>
                    <a:gd name="T12" fmla="*/ 11 w 62"/>
                    <a:gd name="T13" fmla="*/ 31 h 62"/>
                    <a:gd name="T14" fmla="*/ 31 w 62"/>
                    <a:gd name="T15" fmla="*/ 51 h 62"/>
                    <a:gd name="T16" fmla="*/ 51 w 62"/>
                    <a:gd name="T17" fmla="*/ 31 h 62"/>
                    <a:gd name="T18" fmla="*/ 31 w 62"/>
                    <a:gd name="T19" fmla="*/ 11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2" h="62">
                      <a:moveTo>
                        <a:pt x="31" y="62"/>
                      </a:moveTo>
                      <a:cubicBezTo>
                        <a:pt x="14" y="62"/>
                        <a:pt x="0" y="48"/>
                        <a:pt x="0" y="31"/>
                      </a:cubicBezTo>
                      <a:cubicBezTo>
                        <a:pt x="0" y="14"/>
                        <a:pt x="14" y="0"/>
                        <a:pt x="31" y="0"/>
                      </a:cubicBezTo>
                      <a:cubicBezTo>
                        <a:pt x="48" y="0"/>
                        <a:pt x="62" y="14"/>
                        <a:pt x="62" y="31"/>
                      </a:cubicBezTo>
                      <a:cubicBezTo>
                        <a:pt x="62" y="48"/>
                        <a:pt x="48" y="62"/>
                        <a:pt x="31" y="62"/>
                      </a:cubicBezTo>
                      <a:close/>
                      <a:moveTo>
                        <a:pt x="31" y="11"/>
                      </a:moveTo>
                      <a:cubicBezTo>
                        <a:pt x="20" y="11"/>
                        <a:pt x="11" y="20"/>
                        <a:pt x="11" y="31"/>
                      </a:cubicBezTo>
                      <a:cubicBezTo>
                        <a:pt x="11" y="42"/>
                        <a:pt x="20" y="51"/>
                        <a:pt x="31" y="51"/>
                      </a:cubicBezTo>
                      <a:cubicBezTo>
                        <a:pt x="42" y="51"/>
                        <a:pt x="51" y="42"/>
                        <a:pt x="51" y="31"/>
                      </a:cubicBezTo>
                      <a:cubicBezTo>
                        <a:pt x="51" y="20"/>
                        <a:pt x="42" y="11"/>
                        <a:pt x="31" y="11"/>
                      </a:cubicBezTo>
                      <a:close/>
                    </a:path>
                  </a:pathLst>
                </a:cu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dist" defTabSz="1219170"/>
                  <a:endParaRPr lang="zh-CN" altLang="en-US" sz="2133">
                    <a:solidFill>
                      <a:srgbClr val="FFFF00"/>
                    </a:solidFill>
                    <a:latin typeface="微软雅黑" pitchFamily="34" charset="-122"/>
                    <a:ea typeface="微软雅黑" pitchFamily="34" charset="-122"/>
                  </a:endParaRPr>
                </a:p>
              </p:txBody>
            </p:sp>
            <p:sp>
              <p:nvSpPr>
                <p:cNvPr id="28" name="Freeform 13"/>
                <p:cNvSpPr/>
                <p:nvPr/>
              </p:nvSpPr>
              <p:spPr bwMode="auto">
                <a:xfrm>
                  <a:off x="860980" y="3643355"/>
                  <a:ext cx="100336" cy="54471"/>
                </a:xfrm>
                <a:custGeom>
                  <a:avLst/>
                  <a:gdLst>
                    <a:gd name="T0" fmla="*/ 111 w 116"/>
                    <a:gd name="T1" fmla="*/ 63 h 63"/>
                    <a:gd name="T2" fmla="*/ 105 w 116"/>
                    <a:gd name="T3" fmla="*/ 58 h 63"/>
                    <a:gd name="T4" fmla="*/ 58 w 116"/>
                    <a:gd name="T5" fmla="*/ 11 h 63"/>
                    <a:gd name="T6" fmla="*/ 11 w 116"/>
                    <a:gd name="T7" fmla="*/ 58 h 63"/>
                    <a:gd name="T8" fmla="*/ 6 w 116"/>
                    <a:gd name="T9" fmla="*/ 63 h 63"/>
                    <a:gd name="T10" fmla="*/ 0 w 116"/>
                    <a:gd name="T11" fmla="*/ 58 h 63"/>
                    <a:gd name="T12" fmla="*/ 58 w 116"/>
                    <a:gd name="T13" fmla="*/ 0 h 63"/>
                    <a:gd name="T14" fmla="*/ 116 w 116"/>
                    <a:gd name="T15" fmla="*/ 58 h 63"/>
                    <a:gd name="T16" fmla="*/ 111 w 116"/>
                    <a:gd name="T17" fmla="*/ 6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6" h="63">
                      <a:moveTo>
                        <a:pt x="111" y="63"/>
                      </a:moveTo>
                      <a:cubicBezTo>
                        <a:pt x="108" y="63"/>
                        <a:pt x="105" y="61"/>
                        <a:pt x="105" y="58"/>
                      </a:cubicBezTo>
                      <a:cubicBezTo>
                        <a:pt x="105" y="32"/>
                        <a:pt x="84" y="11"/>
                        <a:pt x="58" y="11"/>
                      </a:cubicBezTo>
                      <a:cubicBezTo>
                        <a:pt x="32" y="11"/>
                        <a:pt x="11" y="32"/>
                        <a:pt x="11" y="58"/>
                      </a:cubicBezTo>
                      <a:cubicBezTo>
                        <a:pt x="11" y="61"/>
                        <a:pt x="9" y="63"/>
                        <a:pt x="6" y="63"/>
                      </a:cubicBezTo>
                      <a:cubicBezTo>
                        <a:pt x="3" y="63"/>
                        <a:pt x="0" y="61"/>
                        <a:pt x="0" y="58"/>
                      </a:cubicBezTo>
                      <a:cubicBezTo>
                        <a:pt x="0" y="26"/>
                        <a:pt x="26" y="0"/>
                        <a:pt x="58" y="0"/>
                      </a:cubicBezTo>
                      <a:cubicBezTo>
                        <a:pt x="90" y="0"/>
                        <a:pt x="116" y="26"/>
                        <a:pt x="116" y="58"/>
                      </a:cubicBezTo>
                      <a:cubicBezTo>
                        <a:pt x="116" y="61"/>
                        <a:pt x="114" y="63"/>
                        <a:pt x="111" y="63"/>
                      </a:cubicBezTo>
                      <a:close/>
                    </a:path>
                  </a:pathLst>
                </a:cu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dist" defTabSz="1219170"/>
                  <a:endParaRPr lang="zh-CN" altLang="en-US" sz="2133">
                    <a:solidFill>
                      <a:srgbClr val="FFFF00"/>
                    </a:solidFill>
                    <a:latin typeface="微软雅黑" pitchFamily="34" charset="-122"/>
                    <a:ea typeface="微软雅黑" pitchFamily="34" charset="-122"/>
                  </a:endParaRPr>
                </a:p>
              </p:txBody>
            </p:sp>
          </p:grpSp>
        </p:grpSp>
        <p:sp>
          <p:nvSpPr>
            <p:cNvPr id="34" name="PA_文本框 19"/>
            <p:cNvSpPr txBox="1">
              <a:spLocks noChangeArrowheads="1"/>
            </p:cNvSpPr>
            <p:nvPr>
              <p:custDataLst>
                <p:tags r:id="rId5"/>
              </p:custDataLst>
            </p:nvPr>
          </p:nvSpPr>
          <p:spPr bwMode="auto">
            <a:xfrm>
              <a:off x="1498233" y="5604513"/>
              <a:ext cx="324479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1219170"/>
              <a:r>
                <a:rPr lang="zh-CN" altLang="en-US">
                  <a:solidFill>
                    <a:srgbClr val="333333">
                      <a:lumMod val="65000"/>
                      <a:lumOff val="35000"/>
                    </a:srgbClr>
                  </a:solidFill>
                  <a:latin typeface="微软雅黑" pitchFamily="34" charset="-122"/>
                  <a:ea typeface="微软雅黑" pitchFamily="34" charset="-122"/>
                </a:rPr>
                <a:t>主讲</a:t>
              </a:r>
              <a:r>
                <a:rPr lang="zh-CN" altLang="en-US" smtClean="0">
                  <a:solidFill>
                    <a:srgbClr val="333333">
                      <a:lumMod val="65000"/>
                      <a:lumOff val="35000"/>
                    </a:srgbClr>
                  </a:solidFill>
                  <a:latin typeface="微软雅黑" pitchFamily="34" charset="-122"/>
                  <a:ea typeface="微软雅黑" pitchFamily="34" charset="-122"/>
                </a:rPr>
                <a:t>老师</a:t>
              </a:r>
              <a:r>
                <a:rPr lang="en-US" altLang="zh-CN" smtClean="0">
                  <a:solidFill>
                    <a:srgbClr val="333333">
                      <a:lumMod val="65000"/>
                      <a:lumOff val="35000"/>
                    </a:srgbClr>
                  </a:solidFill>
                  <a:latin typeface="微软雅黑" pitchFamily="34" charset="-122"/>
                  <a:ea typeface="微软雅黑" pitchFamily="34" charset="-122"/>
                </a:rPr>
                <a:t>Lison</a:t>
              </a:r>
              <a:r>
                <a:rPr lang="zh-CN" altLang="en-US" smtClean="0">
                  <a:solidFill>
                    <a:srgbClr val="333333">
                      <a:lumMod val="65000"/>
                      <a:lumOff val="35000"/>
                    </a:srgbClr>
                  </a:solidFill>
                  <a:latin typeface="微软雅黑" pitchFamily="34" charset="-122"/>
                  <a:ea typeface="微软雅黑" pitchFamily="34" charset="-122"/>
                </a:rPr>
                <a:t>：</a:t>
              </a:r>
              <a:r>
                <a:rPr lang="en-US" altLang="zh-CN" smtClean="0">
                  <a:solidFill>
                    <a:srgbClr val="333333">
                      <a:lumMod val="65000"/>
                      <a:lumOff val="35000"/>
                    </a:srgbClr>
                  </a:solidFill>
                  <a:latin typeface="微软雅黑" pitchFamily="34" charset="-122"/>
                  <a:ea typeface="微软雅黑" pitchFamily="34" charset="-122"/>
                </a:rPr>
                <a:t>525765982</a:t>
              </a:r>
              <a:endParaRPr lang="en-US" altLang="zh-CN" dirty="0">
                <a:solidFill>
                  <a:srgbClr val="333333">
                    <a:lumMod val="65000"/>
                    <a:lumOff val="35000"/>
                  </a:srgbClr>
                </a:solidFill>
                <a:latin typeface="微软雅黑" pitchFamily="34" charset="-122"/>
                <a:ea typeface="微软雅黑" pitchFamily="34" charset="-122"/>
              </a:endParaRPr>
            </a:p>
          </p:txBody>
        </p:sp>
      </p:grpSp>
      <p:grpSp>
        <p:nvGrpSpPr>
          <p:cNvPr id="21" name="PA_组合 20"/>
          <p:cNvGrpSpPr/>
          <p:nvPr>
            <p:custDataLst>
              <p:tags r:id="rId3"/>
            </p:custDataLst>
          </p:nvPr>
        </p:nvGrpSpPr>
        <p:grpSpPr>
          <a:xfrm>
            <a:off x="0" y="3928725"/>
            <a:ext cx="12192000" cy="72008"/>
            <a:chOff x="2190216" y="0"/>
            <a:chExt cx="7128792" cy="108012"/>
          </a:xfrm>
        </p:grpSpPr>
        <p:sp>
          <p:nvSpPr>
            <p:cNvPr id="4" name="矩形 3"/>
            <p:cNvSpPr/>
            <p:nvPr/>
          </p:nvSpPr>
          <p:spPr>
            <a:xfrm>
              <a:off x="2190216" y="0"/>
              <a:ext cx="1188132" cy="108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 name="矩形 4"/>
            <p:cNvSpPr/>
            <p:nvPr/>
          </p:nvSpPr>
          <p:spPr>
            <a:xfrm>
              <a:off x="3378348"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6" name="矩形 5"/>
            <p:cNvSpPr/>
            <p:nvPr/>
          </p:nvSpPr>
          <p:spPr>
            <a:xfrm>
              <a:off x="4566480" y="0"/>
              <a:ext cx="1188132" cy="1080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7" name="矩形 6"/>
            <p:cNvSpPr/>
            <p:nvPr/>
          </p:nvSpPr>
          <p:spPr>
            <a:xfrm>
              <a:off x="5754612" y="0"/>
              <a:ext cx="1188132" cy="1080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38" name="矩形 37"/>
            <p:cNvSpPr/>
            <p:nvPr/>
          </p:nvSpPr>
          <p:spPr>
            <a:xfrm>
              <a:off x="6942744" y="0"/>
              <a:ext cx="1188132" cy="10801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39" name="矩形 38"/>
            <p:cNvSpPr/>
            <p:nvPr/>
          </p:nvSpPr>
          <p:spPr>
            <a:xfrm>
              <a:off x="8130876" y="0"/>
              <a:ext cx="1188132" cy="10801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grpSp>
      <p:pic>
        <p:nvPicPr>
          <p:cNvPr id="36" name="Picture 5" descr="C:\Users\dev\Desktop\xx.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19314" y="152110"/>
            <a:ext cx="1332662" cy="133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0"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934877" y="2318818"/>
            <a:ext cx="3257123" cy="45391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4387642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22"/>
                                        </p:tgtEl>
                                        <p:attrNameLst>
                                          <p:attrName>style.visibility</p:attrName>
                                        </p:attrNameLst>
                                      </p:cBhvr>
                                      <p:to>
                                        <p:strVal val="visible"/>
                                      </p:to>
                                    </p:set>
                                    <p:anim to="" calcmode="lin" valueType="num">
                                      <p:cBhvr>
                                        <p:cTn id="7" dur="700" fill="hold">
                                          <p:stCondLst>
                                            <p:cond delay="0"/>
                                          </p:stCondLst>
                                        </p:cTn>
                                        <p:tgtEl>
                                          <p:spTgt spid="22"/>
                                        </p:tgtEl>
                                        <p:attrNameLst>
                                          <p:attrName>ppt_x</p:attrName>
                                        </p:attrNameLst>
                                      </p:cBhvr>
                                      <p:tavLst>
                                        <p:tav tm="0" fmla="#ppt_x-(-#ppt_w/2*cos(ppt_r/180*pi))*((1.5-1.5*$)^2-(1.5-1.5*$)^3)">
                                          <p:val>
                                            <p:strVal val="0"/>
                                          </p:val>
                                        </p:tav>
                                        <p:tav tm="100000">
                                          <p:val>
                                            <p:strVal val="1"/>
                                          </p:val>
                                        </p:tav>
                                      </p:tavLst>
                                    </p:anim>
                                    <p:anim to="" calcmode="lin" valueType="num">
                                      <p:cBhvr>
                                        <p:cTn id="8" dur="700" fill="hold">
                                          <p:stCondLst>
                                            <p:cond delay="0"/>
                                          </p:stCondLst>
                                        </p:cTn>
                                        <p:tgtEl>
                                          <p:spTgt spid="22"/>
                                        </p:tgtEl>
                                        <p:attrNameLst>
                                          <p:attrName>ppt_y</p:attrName>
                                        </p:attrNameLst>
                                      </p:cBhvr>
                                      <p:tavLst>
                                        <p:tav tm="0" fmla="#ppt_y+(-#ppt_h/2*cos(ppt_r/180*pi))*((1.5-1.5*$)^2-(1.5-1.5*$)^3)">
                                          <p:val>
                                            <p:strVal val="0"/>
                                          </p:val>
                                        </p:tav>
                                        <p:tav tm="100000">
                                          <p:val>
                                            <p:strVal val="1"/>
                                          </p:val>
                                        </p:tav>
                                      </p:tavLst>
                                    </p:anim>
                                    <p:anim to="" calcmode="lin" valueType="num">
                                      <p:cBhvr>
                                        <p:cTn id="9" dur="700" fill="hold">
                                          <p:stCondLst>
                                            <p:cond delay="0"/>
                                          </p:stCondLst>
                                        </p:cTn>
                                        <p:tgtEl>
                                          <p:spTgt spid="22"/>
                                        </p:tgtEl>
                                        <p:attrNameLst>
                                          <p:attrName>ppt_h</p:attrName>
                                        </p:attrNameLst>
                                      </p:cBhvr>
                                      <p:tavLst>
                                        <p:tav tm="0" fmla="#ppt_h-(-#ppt_h)*((1.5-1.5*$)^2-(1.5-1.5*$)^3)">
                                          <p:val>
                                            <p:strVal val="0"/>
                                          </p:val>
                                        </p:tav>
                                        <p:tav tm="100000">
                                          <p:val>
                                            <p:strVal val="1"/>
                                          </p:val>
                                        </p:tav>
                                      </p:tavLst>
                                    </p:anim>
                                    <p:anim to="" calcmode="lin" valueType="num">
                                      <p:cBhvr>
                                        <p:cTn id="10" dur="700" fill="hold">
                                          <p:stCondLst>
                                            <p:cond delay="0"/>
                                          </p:stCondLst>
                                        </p:cTn>
                                        <p:tgtEl>
                                          <p:spTgt spid="22"/>
                                        </p:tgtEl>
                                        <p:attrNameLst>
                                          <p:attrName>ppt_w</p:attrName>
                                        </p:attrNameLst>
                                      </p:cBhvr>
                                      <p:tavLst>
                                        <p:tav tm="0" fmla="#ppt_w-(-#ppt_w)*((1.5-1.5*$)^2-(1.5-1.5*$)^3)">
                                          <p:val>
                                            <p:strVal val="0"/>
                                          </p:val>
                                        </p:tav>
                                        <p:tav tm="100000">
                                          <p:val>
                                            <p:strVal val="1"/>
                                          </p:val>
                                        </p:tav>
                                      </p:tavLst>
                                    </p:anim>
                                  </p:childTnLst>
                                </p:cTn>
                              </p:par>
                              <p:par>
                                <p:cTn id="11" presetID="0" presetClass="entr" presetSubtype="0" fill="hold" grpId="0" nodeType="withEffect">
                                  <p:stCondLst>
                                    <p:cond delay="0"/>
                                  </p:stCondLst>
                                  <p:iterate type="lt">
                                    <p:tmPct val="10000"/>
                                  </p:iterate>
                                  <p:childTnLst>
                                    <p:set>
                                      <p:cBhvr>
                                        <p:cTn id="12" dur="1" fill="hold">
                                          <p:stCondLst>
                                            <p:cond delay="0"/>
                                          </p:stCondLst>
                                        </p:cTn>
                                        <p:tgtEl>
                                          <p:spTgt spid="23"/>
                                        </p:tgtEl>
                                        <p:attrNameLst>
                                          <p:attrName>style.visibility</p:attrName>
                                        </p:attrNameLst>
                                      </p:cBhvr>
                                      <p:to>
                                        <p:strVal val="visible"/>
                                      </p:to>
                                    </p:set>
                                    <p:anim to="" calcmode="lin" valueType="num">
                                      <p:cBhvr>
                                        <p:cTn id="13" dur="700" fill="hold">
                                          <p:stCondLst>
                                            <p:cond delay="0"/>
                                          </p:stCondLst>
                                        </p:cTn>
                                        <p:tgtEl>
                                          <p:spTgt spid="23"/>
                                        </p:tgtEl>
                                        <p:attrNameLst>
                                          <p:attrName>ppt_x</p:attrName>
                                        </p:attrNameLst>
                                      </p:cBhvr>
                                      <p:tavLst>
                                        <p:tav tm="0" fmla="#ppt_x-(-#ppt_w/2*cos(ppt_r/180*pi))*((1.5-1.5*$)^2-(1.5-1.5*$)^3)">
                                          <p:val>
                                            <p:strVal val="0"/>
                                          </p:val>
                                        </p:tav>
                                        <p:tav tm="100000">
                                          <p:val>
                                            <p:strVal val="1"/>
                                          </p:val>
                                        </p:tav>
                                      </p:tavLst>
                                    </p:anim>
                                    <p:anim to="" calcmode="lin" valueType="num">
                                      <p:cBhvr>
                                        <p:cTn id="14" dur="700" fill="hold">
                                          <p:stCondLst>
                                            <p:cond delay="0"/>
                                          </p:stCondLst>
                                        </p:cTn>
                                        <p:tgtEl>
                                          <p:spTgt spid="23"/>
                                        </p:tgtEl>
                                        <p:attrNameLst>
                                          <p:attrName>ppt_y</p:attrName>
                                        </p:attrNameLst>
                                      </p:cBhvr>
                                      <p:tavLst>
                                        <p:tav tm="0" fmla="#ppt_y+(-#ppt_h/2*cos(ppt_r/180*pi))*((1.5-1.5*$)^2-(1.5-1.5*$)^3)">
                                          <p:val>
                                            <p:strVal val="0"/>
                                          </p:val>
                                        </p:tav>
                                        <p:tav tm="100000">
                                          <p:val>
                                            <p:strVal val="1"/>
                                          </p:val>
                                        </p:tav>
                                      </p:tavLst>
                                    </p:anim>
                                    <p:anim to="" calcmode="lin" valueType="num">
                                      <p:cBhvr>
                                        <p:cTn id="15" dur="700" fill="hold">
                                          <p:stCondLst>
                                            <p:cond delay="0"/>
                                          </p:stCondLst>
                                        </p:cTn>
                                        <p:tgtEl>
                                          <p:spTgt spid="23"/>
                                        </p:tgtEl>
                                        <p:attrNameLst>
                                          <p:attrName>ppt_h</p:attrName>
                                        </p:attrNameLst>
                                      </p:cBhvr>
                                      <p:tavLst>
                                        <p:tav tm="0" fmla="#ppt_h-(-#ppt_h)*((1.5-1.5*$)^2-(1.5-1.5*$)^3)">
                                          <p:val>
                                            <p:strVal val="0"/>
                                          </p:val>
                                        </p:tav>
                                        <p:tav tm="100000">
                                          <p:val>
                                            <p:strVal val="1"/>
                                          </p:val>
                                        </p:tav>
                                      </p:tavLst>
                                    </p:anim>
                                    <p:anim to="" calcmode="lin" valueType="num">
                                      <p:cBhvr>
                                        <p:cTn id="16" dur="700" fill="hold">
                                          <p:stCondLst>
                                            <p:cond delay="0"/>
                                          </p:stCondLst>
                                        </p:cTn>
                                        <p:tgtEl>
                                          <p:spTgt spid="23"/>
                                        </p:tgtEl>
                                        <p:attrNameLst>
                                          <p:attrName>ppt_w</p:attrName>
                                        </p:attrNameLst>
                                      </p:cBhvr>
                                      <p:tavLst>
                                        <p:tav tm="0" fmla="#ppt_w-(-#ppt_w)*((1.5-1.5*$)^2-(1.5-1.5*$)^3)">
                                          <p:val>
                                            <p:strVal val="0"/>
                                          </p:val>
                                        </p:tav>
                                        <p:tav tm="100000">
                                          <p:val>
                                            <p:strVal val="1"/>
                                          </p:val>
                                        </p:tav>
                                      </p:tavLst>
                                    </p:anim>
                                  </p:childTnLst>
                                </p:cTn>
                              </p:par>
                              <p:par>
                                <p:cTn id="17" presetID="0" presetClass="entr" presetSubtype="0" fill="hold" nodeType="withEffect">
                                  <p:stCondLst>
                                    <p:cond delay="0"/>
                                  </p:stCondLst>
                                  <p:childTnLst>
                                    <p:set>
                                      <p:cBhvr>
                                        <p:cTn id="18" dur="1" fill="hold">
                                          <p:stCondLst>
                                            <p:cond delay="0"/>
                                          </p:stCondLst>
                                        </p:cTn>
                                        <p:tgtEl>
                                          <p:spTgt spid="21"/>
                                        </p:tgtEl>
                                        <p:attrNameLst>
                                          <p:attrName>style.visibility</p:attrName>
                                        </p:attrNameLst>
                                      </p:cBhvr>
                                      <p:to>
                                        <p:strVal val="visible"/>
                                      </p:to>
                                    </p:set>
                                    <p:anim to="" calcmode="lin" valueType="num">
                                      <p:cBhvr>
                                        <p:cTn id="19" dur="700" fill="hold">
                                          <p:stCondLst>
                                            <p:cond delay="0"/>
                                          </p:stCondLst>
                                        </p:cTn>
                                        <p:tgtEl>
                                          <p:spTgt spid="21"/>
                                        </p:tgtEl>
                                        <p:attrNameLst>
                                          <p:attrName>ppt_x</p:attrName>
                                        </p:attrNameLst>
                                      </p:cBhvr>
                                      <p:tavLst>
                                        <p:tav tm="0" fmla="#ppt_x-(-#ppt_w/2*cos(ppt_r/180*pi))*((1.5-1.5*$)^2-(1.5-1.5*$)^3)">
                                          <p:val>
                                            <p:strVal val="0"/>
                                          </p:val>
                                        </p:tav>
                                        <p:tav tm="100000">
                                          <p:val>
                                            <p:strVal val="1"/>
                                          </p:val>
                                        </p:tav>
                                      </p:tavLst>
                                    </p:anim>
                                    <p:anim to="" calcmode="lin" valueType="num">
                                      <p:cBhvr>
                                        <p:cTn id="20" dur="700" fill="hold">
                                          <p:stCondLst>
                                            <p:cond delay="0"/>
                                          </p:stCondLst>
                                        </p:cTn>
                                        <p:tgtEl>
                                          <p:spTgt spid="21"/>
                                        </p:tgtEl>
                                        <p:attrNameLst>
                                          <p:attrName>ppt_y</p:attrName>
                                        </p:attrNameLst>
                                      </p:cBhvr>
                                      <p:tavLst>
                                        <p:tav tm="0" fmla="#ppt_y+(-#ppt_h/2*cos(ppt_r/180*pi))*((1.5-1.5*$)^2-(1.5-1.5*$)^3)">
                                          <p:val>
                                            <p:strVal val="0"/>
                                          </p:val>
                                        </p:tav>
                                        <p:tav tm="100000">
                                          <p:val>
                                            <p:strVal val="1"/>
                                          </p:val>
                                        </p:tav>
                                      </p:tavLst>
                                    </p:anim>
                                    <p:anim to="" calcmode="lin" valueType="num">
                                      <p:cBhvr>
                                        <p:cTn id="21" dur="700" fill="hold">
                                          <p:stCondLst>
                                            <p:cond delay="0"/>
                                          </p:stCondLst>
                                        </p:cTn>
                                        <p:tgtEl>
                                          <p:spTgt spid="21"/>
                                        </p:tgtEl>
                                        <p:attrNameLst>
                                          <p:attrName>ppt_h</p:attrName>
                                        </p:attrNameLst>
                                      </p:cBhvr>
                                      <p:tavLst>
                                        <p:tav tm="0" fmla="#ppt_h-(-#ppt_h)*((1.5-1.5*$)^2-(1.5-1.5*$)^3)">
                                          <p:val>
                                            <p:strVal val="0"/>
                                          </p:val>
                                        </p:tav>
                                        <p:tav tm="100000">
                                          <p:val>
                                            <p:strVal val="1"/>
                                          </p:val>
                                        </p:tav>
                                      </p:tavLst>
                                    </p:anim>
                                    <p:anim to="" calcmode="lin" valueType="num">
                                      <p:cBhvr>
                                        <p:cTn id="22" dur="700" fill="hold">
                                          <p:stCondLst>
                                            <p:cond delay="0"/>
                                          </p:stCondLst>
                                        </p:cTn>
                                        <p:tgtEl>
                                          <p:spTgt spid="21"/>
                                        </p:tgtEl>
                                        <p:attrNameLst>
                                          <p:attrName>ppt_w</p:attrName>
                                        </p:attrNameLst>
                                      </p:cBhvr>
                                      <p:tavLst>
                                        <p:tav tm="0" fmla="#ppt_w-(-#ppt_w)*((1.5-1.5*$)^2-(1.5-1.5*$)^3)">
                                          <p:val>
                                            <p:strVal val="0"/>
                                          </p:val>
                                        </p:tav>
                                        <p:tav tm="100000">
                                          <p:val>
                                            <p:str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PA_矩形 39"/>
          <p:cNvSpPr>
            <a:spLocks noChangeArrowheads="1"/>
          </p:cNvSpPr>
          <p:nvPr>
            <p:custDataLst>
              <p:tags r:id="rId1"/>
            </p:custDataLst>
          </p:nvPr>
        </p:nvSpPr>
        <p:spPr bwMode="auto">
          <a:xfrm>
            <a:off x="645150" y="363566"/>
            <a:ext cx="5450336" cy="410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9170"/>
            <a:r>
              <a:rPr lang="zh-CN" altLang="en-US" sz="2667" smtClean="0">
                <a:solidFill>
                  <a:srgbClr val="1D69A3"/>
                </a:solidFill>
                <a:latin typeface="微软雅黑" pitchFamily="34" charset="-122"/>
                <a:ea typeface="微软雅黑" pitchFamily="34" charset="-122"/>
              </a:rPr>
              <a:t>适配器模式</a:t>
            </a:r>
            <a:endParaRPr lang="zh-CN" altLang="en-US" sz="2667">
              <a:solidFill>
                <a:srgbClr val="1D69A3"/>
              </a:solidFill>
              <a:latin typeface="微软雅黑" pitchFamily="34" charset="-122"/>
              <a:ea typeface="微软雅黑" pitchFamily="34" charset="-122"/>
            </a:endParaRPr>
          </a:p>
        </p:txBody>
      </p:sp>
      <p:grpSp>
        <p:nvGrpSpPr>
          <p:cNvPr id="48" name="PA_组合 47"/>
          <p:cNvGrpSpPr/>
          <p:nvPr>
            <p:custDataLst>
              <p:tags r:id="rId2"/>
            </p:custDataLst>
          </p:nvPr>
        </p:nvGrpSpPr>
        <p:grpSpPr>
          <a:xfrm>
            <a:off x="554877"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grpSp>
      <p:sp>
        <p:nvSpPr>
          <p:cNvPr id="4" name="AutoShape 2" descr="http://www.oodesign.com/images/structural/adapter-pattern.png"/>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3075"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47850" y="1838325"/>
            <a:ext cx="4533900" cy="2609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矩形 4"/>
          <p:cNvSpPr/>
          <p:nvPr/>
        </p:nvSpPr>
        <p:spPr>
          <a:xfrm>
            <a:off x="6257925" y="2376785"/>
            <a:ext cx="5324475" cy="1707455"/>
          </a:xfrm>
          <a:prstGeom prst="rect">
            <a:avLst/>
          </a:prstGeom>
        </p:spPr>
        <p:txBody>
          <a:bodyPr wrap="square">
            <a:spAutoFit/>
          </a:bodyPr>
          <a:lstStyle/>
          <a:p>
            <a:pPr marL="742950" lvl="1" indent="-285750">
              <a:lnSpc>
                <a:spcPct val="150000"/>
              </a:lnSpc>
              <a:buClr>
                <a:srgbClr val="FFC000"/>
              </a:buClr>
              <a:buFont typeface="Wingdings" panose="05000000000000000000" pitchFamily="2" charset="2"/>
              <a:buChar char="ü"/>
            </a:pPr>
            <a:r>
              <a:rPr lang="en-US" altLang="zh-CN">
                <a:latin typeface="微软雅黑" panose="020B0503020204020204" pitchFamily="34" charset="-122"/>
                <a:ea typeface="微软雅黑" panose="020B0503020204020204" pitchFamily="34" charset="-122"/>
              </a:rPr>
              <a:t>Target</a:t>
            </a:r>
            <a:r>
              <a:rPr lang="zh-CN" altLang="en-US">
                <a:latin typeface="微软雅黑" panose="020B0503020204020204" pitchFamily="34" charset="-122"/>
                <a:ea typeface="微软雅黑" panose="020B0503020204020204" pitchFamily="34" charset="-122"/>
              </a:rPr>
              <a:t>：目标角色</a:t>
            </a:r>
            <a:r>
              <a:rPr lang="en-US" altLang="zh-CN">
                <a:latin typeface="微软雅黑" panose="020B0503020204020204" pitchFamily="34" charset="-122"/>
                <a:ea typeface="微软雅黑" panose="020B0503020204020204" pitchFamily="34" charset="-122"/>
              </a:rPr>
              <a:t>,</a:t>
            </a:r>
            <a:r>
              <a:rPr lang="zh-CN" altLang="en-US">
                <a:latin typeface="微软雅黑" panose="020B0503020204020204" pitchFamily="34" charset="-122"/>
                <a:ea typeface="微软雅黑" panose="020B0503020204020204" pitchFamily="34" charset="-122"/>
              </a:rPr>
              <a:t>期待得到的接口</a:t>
            </a:r>
            <a:r>
              <a:rPr lang="en-US" altLang="zh-CN">
                <a:latin typeface="微软雅黑" panose="020B0503020204020204" pitchFamily="34" charset="-122"/>
                <a:ea typeface="微软雅黑" panose="020B0503020204020204" pitchFamily="34" charset="-122"/>
              </a:rPr>
              <a:t>.</a:t>
            </a:r>
          </a:p>
          <a:p>
            <a:pPr marL="742950" lvl="1" indent="-285750">
              <a:lnSpc>
                <a:spcPct val="150000"/>
              </a:lnSpc>
              <a:buClr>
                <a:srgbClr val="FFC000"/>
              </a:buClr>
              <a:buFont typeface="Wingdings" panose="05000000000000000000" pitchFamily="2" charset="2"/>
              <a:buChar char="ü"/>
            </a:pPr>
            <a:r>
              <a:rPr lang="en-US" altLang="zh-CN">
                <a:latin typeface="微软雅黑" panose="020B0503020204020204" pitchFamily="34" charset="-122"/>
                <a:ea typeface="微软雅黑" panose="020B0503020204020204" pitchFamily="34" charset="-122"/>
              </a:rPr>
              <a:t>Adaptee</a:t>
            </a:r>
            <a:r>
              <a:rPr lang="zh-CN" altLang="en-US">
                <a:latin typeface="微软雅黑" panose="020B0503020204020204" pitchFamily="34" charset="-122"/>
                <a:ea typeface="微软雅黑" panose="020B0503020204020204" pitchFamily="34" charset="-122"/>
              </a:rPr>
              <a:t>：适配者角色</a:t>
            </a:r>
            <a:r>
              <a:rPr lang="en-US" altLang="zh-CN">
                <a:latin typeface="微软雅黑" panose="020B0503020204020204" pitchFamily="34" charset="-122"/>
                <a:ea typeface="微软雅黑" panose="020B0503020204020204" pitchFamily="34" charset="-122"/>
              </a:rPr>
              <a:t>,</a:t>
            </a:r>
            <a:r>
              <a:rPr lang="zh-CN" altLang="en-US">
                <a:latin typeface="微软雅黑" panose="020B0503020204020204" pitchFamily="34" charset="-122"/>
                <a:ea typeface="微软雅黑" panose="020B0503020204020204" pitchFamily="34" charset="-122"/>
              </a:rPr>
              <a:t>被适配的接口</a:t>
            </a:r>
            <a:r>
              <a:rPr lang="en-US" altLang="zh-CN">
                <a:latin typeface="微软雅黑" panose="020B0503020204020204" pitchFamily="34" charset="-122"/>
                <a:ea typeface="微软雅黑" panose="020B0503020204020204" pitchFamily="34" charset="-122"/>
              </a:rPr>
              <a:t>.</a:t>
            </a:r>
          </a:p>
          <a:p>
            <a:pPr marL="742950" lvl="1" indent="-285750">
              <a:lnSpc>
                <a:spcPct val="150000"/>
              </a:lnSpc>
              <a:buClr>
                <a:srgbClr val="FFC000"/>
              </a:buClr>
              <a:buFont typeface="Wingdings" panose="05000000000000000000" pitchFamily="2" charset="2"/>
              <a:buChar char="ü"/>
            </a:pPr>
            <a:r>
              <a:rPr lang="en-US" altLang="zh-CN">
                <a:latin typeface="微软雅黑" panose="020B0503020204020204" pitchFamily="34" charset="-122"/>
                <a:ea typeface="微软雅黑" panose="020B0503020204020204" pitchFamily="34" charset="-122"/>
              </a:rPr>
              <a:t>Adapter</a:t>
            </a:r>
            <a:r>
              <a:rPr lang="zh-CN" altLang="en-US">
                <a:latin typeface="微软雅黑" panose="020B0503020204020204" pitchFamily="34" charset="-122"/>
                <a:ea typeface="微软雅黑" panose="020B0503020204020204" pitchFamily="34" charset="-122"/>
              </a:rPr>
              <a:t>：适配器角色</a:t>
            </a:r>
            <a:r>
              <a:rPr lang="en-US" altLang="zh-CN">
                <a:latin typeface="微软雅黑" panose="020B0503020204020204" pitchFamily="34" charset="-122"/>
                <a:ea typeface="微软雅黑" panose="020B0503020204020204" pitchFamily="34" charset="-122"/>
              </a:rPr>
              <a:t>,</a:t>
            </a:r>
            <a:r>
              <a:rPr lang="zh-CN" altLang="en-US">
                <a:latin typeface="微软雅黑" panose="020B0503020204020204" pitchFamily="34" charset="-122"/>
                <a:ea typeface="微软雅黑" panose="020B0503020204020204" pitchFamily="34" charset="-122"/>
              </a:rPr>
              <a:t>将源接口转换成目标接口</a:t>
            </a:r>
            <a:r>
              <a:rPr lang="en-US" altLang="zh-CN">
                <a:solidFill>
                  <a:srgbClr val="333333"/>
                </a:solidFill>
                <a:latin typeface="-apple-system"/>
              </a:rPr>
              <a:t>.</a:t>
            </a:r>
            <a:endParaRPr lang="en-US" altLang="zh-CN" b="0" i="0">
              <a:solidFill>
                <a:srgbClr val="333333"/>
              </a:solidFill>
              <a:effectLst/>
              <a:latin typeface="-apple-system"/>
            </a:endParaRPr>
          </a:p>
        </p:txBody>
      </p:sp>
      <p:sp>
        <p:nvSpPr>
          <p:cNvPr id="11" name="矩形 10"/>
          <p:cNvSpPr/>
          <p:nvPr/>
        </p:nvSpPr>
        <p:spPr>
          <a:xfrm>
            <a:off x="282803" y="4702431"/>
            <a:ext cx="11783505" cy="1338828"/>
          </a:xfrm>
          <a:prstGeom prst="rect">
            <a:avLst/>
          </a:prstGeom>
        </p:spPr>
        <p:txBody>
          <a:bodyPr wrap="square">
            <a:spAutoFit/>
          </a:bodyPr>
          <a:lstStyle/>
          <a:p>
            <a:pPr marL="285750" indent="-285750">
              <a:lnSpc>
                <a:spcPct val="150000"/>
              </a:lnSpc>
              <a:buClr>
                <a:srgbClr val="FFC000"/>
              </a:buClr>
              <a:buFont typeface="Wingdings" panose="05000000000000000000" pitchFamily="2" charset="2"/>
              <a:buChar char="Ø"/>
            </a:pPr>
            <a:r>
              <a:rPr lang="zh-CN" altLang="en-US" smtClean="0">
                <a:latin typeface="微软雅黑" panose="020B0503020204020204" pitchFamily="34" charset="-122"/>
                <a:ea typeface="微软雅黑" panose="020B0503020204020204" pitchFamily="34" charset="-122"/>
              </a:rPr>
              <a:t>适用场景：当调用双方都不太容易修改的时候，为了复用现有组件可以使用适配器模式；在系统中接入第三方组件的时候经常被使用到；</a:t>
            </a:r>
            <a:endParaRPr lang="en-US" altLang="zh-CN" smtClean="0">
              <a:latin typeface="微软雅黑" panose="020B0503020204020204" pitchFamily="34" charset="-122"/>
              <a:ea typeface="微软雅黑" panose="020B0503020204020204" pitchFamily="34" charset="-122"/>
            </a:endParaRPr>
          </a:p>
          <a:p>
            <a:pPr marL="285750" indent="-285750">
              <a:lnSpc>
                <a:spcPct val="150000"/>
              </a:lnSpc>
              <a:buClr>
                <a:srgbClr val="FFC000"/>
              </a:buClr>
              <a:buFont typeface="Wingdings" panose="05000000000000000000" pitchFamily="2" charset="2"/>
              <a:buChar char="Ø"/>
            </a:pPr>
            <a:r>
              <a:rPr lang="zh-CN" altLang="en-US" smtClean="0">
                <a:latin typeface="微软雅黑" panose="020B0503020204020204" pitchFamily="34" charset="-122"/>
                <a:ea typeface="微软雅黑" panose="020B0503020204020204" pitchFamily="34" charset="-122"/>
              </a:rPr>
              <a:t>注意：如果系统中存在过多的适配器，会增加系统的复杂性，设计人员应考虑对系统进行重构；</a:t>
            </a:r>
            <a:endParaRPr lang="zh-CN" altLang="en-US">
              <a:latin typeface="微软雅黑" panose="020B0503020204020204" pitchFamily="34" charset="-122"/>
              <a:ea typeface="微软雅黑" panose="020B0503020204020204" pitchFamily="34" charset="-122"/>
            </a:endParaRPr>
          </a:p>
        </p:txBody>
      </p:sp>
      <p:sp>
        <p:nvSpPr>
          <p:cNvPr id="2" name="矩形 1"/>
          <p:cNvSpPr/>
          <p:nvPr/>
        </p:nvSpPr>
        <p:spPr>
          <a:xfrm>
            <a:off x="368300" y="923742"/>
            <a:ext cx="11347450" cy="874407"/>
          </a:xfrm>
          <a:prstGeom prst="rect">
            <a:avLst/>
          </a:prstGeom>
        </p:spPr>
        <p:txBody>
          <a:bodyPr wrap="square">
            <a:spAutoFit/>
          </a:bodyPr>
          <a:lstStyle/>
          <a:p>
            <a:pPr marL="285750" indent="-285750">
              <a:lnSpc>
                <a:spcPct val="150000"/>
              </a:lnSpc>
              <a:buClr>
                <a:srgbClr val="FFC000"/>
              </a:buClr>
              <a:buFont typeface="Wingdings" panose="05000000000000000000" pitchFamily="2" charset="2"/>
              <a:buChar char="n"/>
            </a:pPr>
            <a:r>
              <a:rPr lang="zh-CN" altLang="en-US">
                <a:latin typeface="微软雅黑" panose="020B0503020204020204" pitchFamily="34" charset="-122"/>
                <a:ea typeface="微软雅黑" panose="020B0503020204020204" pitchFamily="34" charset="-122"/>
              </a:rPr>
              <a:t>适配器模式（</a:t>
            </a:r>
            <a:r>
              <a:rPr lang="en-US" altLang="zh-CN">
                <a:latin typeface="微软雅黑" panose="020B0503020204020204" pitchFamily="34" charset="-122"/>
                <a:ea typeface="微软雅黑" panose="020B0503020204020204" pitchFamily="34" charset="-122"/>
              </a:rPr>
              <a:t>Adapter Pattern</a:t>
            </a:r>
            <a:r>
              <a:rPr lang="zh-CN" altLang="en-US">
                <a:latin typeface="微软雅黑" panose="020B0503020204020204" pitchFamily="34" charset="-122"/>
                <a:ea typeface="微软雅黑" panose="020B0503020204020204" pitchFamily="34" charset="-122"/>
              </a:rPr>
              <a:t>）是作为两个不兼容的接口之间的桥梁，将一个类的接口转换成客户希望的另外一个接口。适配器模式使得原本由于接口不兼容而不能一起工作的那些类可以一起</a:t>
            </a:r>
            <a:r>
              <a:rPr lang="zh-CN" altLang="en-US" smtClean="0">
                <a:latin typeface="微软雅黑" panose="020B0503020204020204" pitchFamily="34" charset="-122"/>
                <a:ea typeface="微软雅黑" panose="020B0503020204020204" pitchFamily="34" charset="-122"/>
              </a:rPr>
              <a:t>工作；</a:t>
            </a:r>
            <a:endParaRPr lang="zh-CN" altLang="en-US">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69896289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47"/>
                                        </p:tgtEl>
                                        <p:attrNameLst>
                                          <p:attrName>style.visibility</p:attrName>
                                        </p:attrNameLst>
                                      </p:cBhvr>
                                      <p:to>
                                        <p:strVal val="visible"/>
                                      </p:to>
                                    </p:set>
                                    <p:anim to="" calcmode="lin" valueType="num">
                                      <p:cBhvr>
                                        <p:cTn id="7" dur="700" fill="hold">
                                          <p:stCondLst>
                                            <p:cond delay="0"/>
                                          </p:stCondLst>
                                        </p:cTn>
                                        <p:tgtEl>
                                          <p:spTgt spid="47"/>
                                        </p:tgtEl>
                                        <p:attrNameLst>
                                          <p:attrName>ppt_x</p:attrName>
                                        </p:attrNameLst>
                                      </p:cBhvr>
                                      <p:tavLst>
                                        <p:tav tm="0" fmla="#ppt_x-(-#ppt_w/2*cos(ppt_r/180*pi))*((1.5-1.5*$)^2-(1.5-1.5*$)^3)">
                                          <p:val>
                                            <p:strVal val="0"/>
                                          </p:val>
                                        </p:tav>
                                        <p:tav tm="100000">
                                          <p:val>
                                            <p:strVal val="1"/>
                                          </p:val>
                                        </p:tav>
                                      </p:tavLst>
                                    </p:anim>
                                    <p:anim to="" calcmode="lin" valueType="num">
                                      <p:cBhvr>
                                        <p:cTn id="8" dur="700" fill="hold">
                                          <p:stCondLst>
                                            <p:cond delay="0"/>
                                          </p:stCondLst>
                                        </p:cTn>
                                        <p:tgtEl>
                                          <p:spTgt spid="47"/>
                                        </p:tgtEl>
                                        <p:attrNameLst>
                                          <p:attrName>ppt_y</p:attrName>
                                        </p:attrNameLst>
                                      </p:cBhvr>
                                      <p:tavLst>
                                        <p:tav tm="0" fmla="#ppt_y+(-#ppt_h/2*cos(ppt_r/180*pi))*((1.5-1.5*$)^2-(1.5-1.5*$)^3)">
                                          <p:val>
                                            <p:strVal val="0"/>
                                          </p:val>
                                        </p:tav>
                                        <p:tav tm="100000">
                                          <p:val>
                                            <p:strVal val="1"/>
                                          </p:val>
                                        </p:tav>
                                      </p:tavLst>
                                    </p:anim>
                                    <p:anim to="" calcmode="lin" valueType="num">
                                      <p:cBhvr>
                                        <p:cTn id="9" dur="700" fill="hold">
                                          <p:stCondLst>
                                            <p:cond delay="0"/>
                                          </p:stCondLst>
                                        </p:cTn>
                                        <p:tgtEl>
                                          <p:spTgt spid="47"/>
                                        </p:tgtEl>
                                        <p:attrNameLst>
                                          <p:attrName>ppt_h</p:attrName>
                                        </p:attrNameLst>
                                      </p:cBhvr>
                                      <p:tavLst>
                                        <p:tav tm="0" fmla="#ppt_h-(-#ppt_h)*((1.5-1.5*$)^2-(1.5-1.5*$)^3)">
                                          <p:val>
                                            <p:strVal val="0"/>
                                          </p:val>
                                        </p:tav>
                                        <p:tav tm="100000">
                                          <p:val>
                                            <p:strVal val="1"/>
                                          </p:val>
                                        </p:tav>
                                      </p:tavLst>
                                    </p:anim>
                                    <p:anim to="" calcmode="lin" valueType="num">
                                      <p:cBhvr>
                                        <p:cTn id="10" dur="700" fill="hold">
                                          <p:stCondLst>
                                            <p:cond delay="0"/>
                                          </p:stCondLst>
                                        </p:cTn>
                                        <p:tgtEl>
                                          <p:spTgt spid="47"/>
                                        </p:tgtEl>
                                        <p:attrNameLst>
                                          <p:attrName>ppt_w</p:attrName>
                                        </p:attrNameLst>
                                      </p:cBhvr>
                                      <p:tavLst>
                                        <p:tav tm="0" fmla="#ppt_w-(-#ppt_w)*((1.5-1.5*$)^2-(1.5-1.5*$)^3)">
                                          <p:val>
                                            <p:strVal val="0"/>
                                          </p:val>
                                        </p:tav>
                                        <p:tav tm="100000">
                                          <p:val>
                                            <p:strVal val="1"/>
                                          </p:val>
                                        </p:tav>
                                      </p:tavLst>
                                    </p:anim>
                                  </p:childTnLst>
                                </p:cTn>
                              </p:par>
                              <p:par>
                                <p:cTn id="11" presetID="0" presetClass="entr" presetSubtype="0" fill="hold" nodeType="withEffect">
                                  <p:stCondLst>
                                    <p:cond delay="0"/>
                                  </p:stCondLst>
                                  <p:iterate type="lt">
                                    <p:tmPct val="10000"/>
                                  </p:iterate>
                                  <p:childTnLst>
                                    <p:set>
                                      <p:cBhvr>
                                        <p:cTn id="12" dur="1" fill="hold">
                                          <p:stCondLst>
                                            <p:cond delay="0"/>
                                          </p:stCondLst>
                                        </p:cTn>
                                        <p:tgtEl>
                                          <p:spTgt spid="48"/>
                                        </p:tgtEl>
                                        <p:attrNameLst>
                                          <p:attrName>style.visibility</p:attrName>
                                        </p:attrNameLst>
                                      </p:cBhvr>
                                      <p:to>
                                        <p:strVal val="visible"/>
                                      </p:to>
                                    </p:set>
                                    <p:anim to="" calcmode="lin" valueType="num">
                                      <p:cBhvr>
                                        <p:cTn id="13" dur="700" fill="hold">
                                          <p:stCondLst>
                                            <p:cond delay="0"/>
                                          </p:stCondLst>
                                        </p:cTn>
                                        <p:tgtEl>
                                          <p:spTgt spid="48"/>
                                        </p:tgtEl>
                                        <p:attrNameLst>
                                          <p:attrName>ppt_x</p:attrName>
                                        </p:attrNameLst>
                                      </p:cBhvr>
                                      <p:tavLst>
                                        <p:tav tm="0" fmla="#ppt_x-(-#ppt_w/2*cos(ppt_r/180*pi))*((1.5-1.5*$)^2-(1.5-1.5*$)^3)">
                                          <p:val>
                                            <p:strVal val="0"/>
                                          </p:val>
                                        </p:tav>
                                        <p:tav tm="100000">
                                          <p:val>
                                            <p:strVal val="1"/>
                                          </p:val>
                                        </p:tav>
                                      </p:tavLst>
                                    </p:anim>
                                    <p:anim to="" calcmode="lin" valueType="num">
                                      <p:cBhvr>
                                        <p:cTn id="14" dur="700" fill="hold">
                                          <p:stCondLst>
                                            <p:cond delay="0"/>
                                          </p:stCondLst>
                                        </p:cTn>
                                        <p:tgtEl>
                                          <p:spTgt spid="48"/>
                                        </p:tgtEl>
                                        <p:attrNameLst>
                                          <p:attrName>ppt_y</p:attrName>
                                        </p:attrNameLst>
                                      </p:cBhvr>
                                      <p:tavLst>
                                        <p:tav tm="0" fmla="#ppt_y+(-#ppt_h/2*cos(ppt_r/180*pi))*((1.5-1.5*$)^2-(1.5-1.5*$)^3)">
                                          <p:val>
                                            <p:strVal val="0"/>
                                          </p:val>
                                        </p:tav>
                                        <p:tav tm="100000">
                                          <p:val>
                                            <p:strVal val="1"/>
                                          </p:val>
                                        </p:tav>
                                      </p:tavLst>
                                    </p:anim>
                                    <p:anim to="" calcmode="lin" valueType="num">
                                      <p:cBhvr>
                                        <p:cTn id="15" dur="700" fill="hold">
                                          <p:stCondLst>
                                            <p:cond delay="0"/>
                                          </p:stCondLst>
                                        </p:cTn>
                                        <p:tgtEl>
                                          <p:spTgt spid="48"/>
                                        </p:tgtEl>
                                        <p:attrNameLst>
                                          <p:attrName>ppt_h</p:attrName>
                                        </p:attrNameLst>
                                      </p:cBhvr>
                                      <p:tavLst>
                                        <p:tav tm="0" fmla="#ppt_h-(-#ppt_h)*((1.5-1.5*$)^2-(1.5-1.5*$)^3)">
                                          <p:val>
                                            <p:strVal val="0"/>
                                          </p:val>
                                        </p:tav>
                                        <p:tav tm="100000">
                                          <p:val>
                                            <p:strVal val="1"/>
                                          </p:val>
                                        </p:tav>
                                      </p:tavLst>
                                    </p:anim>
                                    <p:anim to="" calcmode="lin" valueType="num">
                                      <p:cBhvr>
                                        <p:cTn id="16" dur="700" fill="hold">
                                          <p:stCondLst>
                                            <p:cond delay="0"/>
                                          </p:stCondLst>
                                        </p:cTn>
                                        <p:tgtEl>
                                          <p:spTgt spid="48"/>
                                        </p:tgtEl>
                                        <p:attrNameLst>
                                          <p:attrName>ppt_w</p:attrName>
                                        </p:attrNameLst>
                                      </p:cBhvr>
                                      <p:tavLst>
                                        <p:tav tm="0" fmla="#ppt_w-(-#ppt_w)*((1.5-1.5*$)^2-(1.5-1.5*$)^3)">
                                          <p:val>
                                            <p:strVal val="0"/>
                                          </p:val>
                                        </p:tav>
                                        <p:tav tm="100000">
                                          <p:val>
                                            <p:str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PA_矩形 39"/>
          <p:cNvSpPr>
            <a:spLocks noChangeArrowheads="1"/>
          </p:cNvSpPr>
          <p:nvPr>
            <p:custDataLst>
              <p:tags r:id="rId1"/>
            </p:custDataLst>
          </p:nvPr>
        </p:nvSpPr>
        <p:spPr bwMode="auto">
          <a:xfrm>
            <a:off x="645150" y="363566"/>
            <a:ext cx="5450336" cy="410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9170"/>
            <a:r>
              <a:rPr lang="zh-CN" altLang="en-US" sz="2667" smtClean="0">
                <a:solidFill>
                  <a:srgbClr val="1D69A3"/>
                </a:solidFill>
                <a:latin typeface="微软雅黑" pitchFamily="34" charset="-122"/>
                <a:ea typeface="微软雅黑" pitchFamily="34" charset="-122"/>
              </a:rPr>
              <a:t>日志模块类图</a:t>
            </a:r>
            <a:endParaRPr lang="zh-CN" altLang="en-US" sz="2667">
              <a:solidFill>
                <a:srgbClr val="1D69A3"/>
              </a:solidFill>
              <a:latin typeface="微软雅黑" pitchFamily="34" charset="-122"/>
              <a:ea typeface="微软雅黑" pitchFamily="34" charset="-122"/>
            </a:endParaRPr>
          </a:p>
        </p:txBody>
      </p:sp>
      <p:grpSp>
        <p:nvGrpSpPr>
          <p:cNvPr id="48" name="PA_组合 47"/>
          <p:cNvGrpSpPr/>
          <p:nvPr>
            <p:custDataLst>
              <p:tags r:id="rId2"/>
            </p:custDataLst>
          </p:nvPr>
        </p:nvGrpSpPr>
        <p:grpSpPr>
          <a:xfrm>
            <a:off x="554877"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grpSp>
      <p:sp>
        <p:nvSpPr>
          <p:cNvPr id="4" name="AutoShape 2" descr="http://www.oodesign.com/images/structural/adapter-pattern.png"/>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2050" name="Picture 2" descr="E:\1 VIP Resouce\0 mybatis\日志类图.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2021" y="568782"/>
            <a:ext cx="10220325" cy="4857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788562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47"/>
                                        </p:tgtEl>
                                        <p:attrNameLst>
                                          <p:attrName>style.visibility</p:attrName>
                                        </p:attrNameLst>
                                      </p:cBhvr>
                                      <p:to>
                                        <p:strVal val="visible"/>
                                      </p:to>
                                    </p:set>
                                    <p:anim to="" calcmode="lin" valueType="num">
                                      <p:cBhvr>
                                        <p:cTn id="7" dur="700" fill="hold">
                                          <p:stCondLst>
                                            <p:cond delay="0"/>
                                          </p:stCondLst>
                                        </p:cTn>
                                        <p:tgtEl>
                                          <p:spTgt spid="47"/>
                                        </p:tgtEl>
                                        <p:attrNameLst>
                                          <p:attrName>ppt_x</p:attrName>
                                        </p:attrNameLst>
                                      </p:cBhvr>
                                      <p:tavLst>
                                        <p:tav tm="0" fmla="#ppt_x-(-#ppt_w/2*cos(ppt_r/180*pi))*((1.5-1.5*$)^2-(1.5-1.5*$)^3)">
                                          <p:val>
                                            <p:strVal val="0"/>
                                          </p:val>
                                        </p:tav>
                                        <p:tav tm="100000">
                                          <p:val>
                                            <p:strVal val="1"/>
                                          </p:val>
                                        </p:tav>
                                      </p:tavLst>
                                    </p:anim>
                                    <p:anim to="" calcmode="lin" valueType="num">
                                      <p:cBhvr>
                                        <p:cTn id="8" dur="700" fill="hold">
                                          <p:stCondLst>
                                            <p:cond delay="0"/>
                                          </p:stCondLst>
                                        </p:cTn>
                                        <p:tgtEl>
                                          <p:spTgt spid="47"/>
                                        </p:tgtEl>
                                        <p:attrNameLst>
                                          <p:attrName>ppt_y</p:attrName>
                                        </p:attrNameLst>
                                      </p:cBhvr>
                                      <p:tavLst>
                                        <p:tav tm="0" fmla="#ppt_y+(-#ppt_h/2*cos(ppt_r/180*pi))*((1.5-1.5*$)^2-(1.5-1.5*$)^3)">
                                          <p:val>
                                            <p:strVal val="0"/>
                                          </p:val>
                                        </p:tav>
                                        <p:tav tm="100000">
                                          <p:val>
                                            <p:strVal val="1"/>
                                          </p:val>
                                        </p:tav>
                                      </p:tavLst>
                                    </p:anim>
                                    <p:anim to="" calcmode="lin" valueType="num">
                                      <p:cBhvr>
                                        <p:cTn id="9" dur="700" fill="hold">
                                          <p:stCondLst>
                                            <p:cond delay="0"/>
                                          </p:stCondLst>
                                        </p:cTn>
                                        <p:tgtEl>
                                          <p:spTgt spid="47"/>
                                        </p:tgtEl>
                                        <p:attrNameLst>
                                          <p:attrName>ppt_h</p:attrName>
                                        </p:attrNameLst>
                                      </p:cBhvr>
                                      <p:tavLst>
                                        <p:tav tm="0" fmla="#ppt_h-(-#ppt_h)*((1.5-1.5*$)^2-(1.5-1.5*$)^3)">
                                          <p:val>
                                            <p:strVal val="0"/>
                                          </p:val>
                                        </p:tav>
                                        <p:tav tm="100000">
                                          <p:val>
                                            <p:strVal val="1"/>
                                          </p:val>
                                        </p:tav>
                                      </p:tavLst>
                                    </p:anim>
                                    <p:anim to="" calcmode="lin" valueType="num">
                                      <p:cBhvr>
                                        <p:cTn id="10" dur="700" fill="hold">
                                          <p:stCondLst>
                                            <p:cond delay="0"/>
                                          </p:stCondLst>
                                        </p:cTn>
                                        <p:tgtEl>
                                          <p:spTgt spid="47"/>
                                        </p:tgtEl>
                                        <p:attrNameLst>
                                          <p:attrName>ppt_w</p:attrName>
                                        </p:attrNameLst>
                                      </p:cBhvr>
                                      <p:tavLst>
                                        <p:tav tm="0" fmla="#ppt_w-(-#ppt_w)*((1.5-1.5*$)^2-(1.5-1.5*$)^3)">
                                          <p:val>
                                            <p:strVal val="0"/>
                                          </p:val>
                                        </p:tav>
                                        <p:tav tm="100000">
                                          <p:val>
                                            <p:strVal val="1"/>
                                          </p:val>
                                        </p:tav>
                                      </p:tavLst>
                                    </p:anim>
                                  </p:childTnLst>
                                </p:cTn>
                              </p:par>
                              <p:par>
                                <p:cTn id="11" presetID="0" presetClass="entr" presetSubtype="0" fill="hold" nodeType="withEffect">
                                  <p:stCondLst>
                                    <p:cond delay="0"/>
                                  </p:stCondLst>
                                  <p:iterate type="lt">
                                    <p:tmPct val="10000"/>
                                  </p:iterate>
                                  <p:childTnLst>
                                    <p:set>
                                      <p:cBhvr>
                                        <p:cTn id="12" dur="1" fill="hold">
                                          <p:stCondLst>
                                            <p:cond delay="0"/>
                                          </p:stCondLst>
                                        </p:cTn>
                                        <p:tgtEl>
                                          <p:spTgt spid="48"/>
                                        </p:tgtEl>
                                        <p:attrNameLst>
                                          <p:attrName>style.visibility</p:attrName>
                                        </p:attrNameLst>
                                      </p:cBhvr>
                                      <p:to>
                                        <p:strVal val="visible"/>
                                      </p:to>
                                    </p:set>
                                    <p:anim to="" calcmode="lin" valueType="num">
                                      <p:cBhvr>
                                        <p:cTn id="13" dur="700" fill="hold">
                                          <p:stCondLst>
                                            <p:cond delay="0"/>
                                          </p:stCondLst>
                                        </p:cTn>
                                        <p:tgtEl>
                                          <p:spTgt spid="48"/>
                                        </p:tgtEl>
                                        <p:attrNameLst>
                                          <p:attrName>ppt_x</p:attrName>
                                        </p:attrNameLst>
                                      </p:cBhvr>
                                      <p:tavLst>
                                        <p:tav tm="0" fmla="#ppt_x-(-#ppt_w/2*cos(ppt_r/180*pi))*((1.5-1.5*$)^2-(1.5-1.5*$)^3)">
                                          <p:val>
                                            <p:strVal val="0"/>
                                          </p:val>
                                        </p:tav>
                                        <p:tav tm="100000">
                                          <p:val>
                                            <p:strVal val="1"/>
                                          </p:val>
                                        </p:tav>
                                      </p:tavLst>
                                    </p:anim>
                                    <p:anim to="" calcmode="lin" valueType="num">
                                      <p:cBhvr>
                                        <p:cTn id="14" dur="700" fill="hold">
                                          <p:stCondLst>
                                            <p:cond delay="0"/>
                                          </p:stCondLst>
                                        </p:cTn>
                                        <p:tgtEl>
                                          <p:spTgt spid="48"/>
                                        </p:tgtEl>
                                        <p:attrNameLst>
                                          <p:attrName>ppt_y</p:attrName>
                                        </p:attrNameLst>
                                      </p:cBhvr>
                                      <p:tavLst>
                                        <p:tav tm="0" fmla="#ppt_y+(-#ppt_h/2*cos(ppt_r/180*pi))*((1.5-1.5*$)^2-(1.5-1.5*$)^3)">
                                          <p:val>
                                            <p:strVal val="0"/>
                                          </p:val>
                                        </p:tav>
                                        <p:tav tm="100000">
                                          <p:val>
                                            <p:strVal val="1"/>
                                          </p:val>
                                        </p:tav>
                                      </p:tavLst>
                                    </p:anim>
                                    <p:anim to="" calcmode="lin" valueType="num">
                                      <p:cBhvr>
                                        <p:cTn id="15" dur="700" fill="hold">
                                          <p:stCondLst>
                                            <p:cond delay="0"/>
                                          </p:stCondLst>
                                        </p:cTn>
                                        <p:tgtEl>
                                          <p:spTgt spid="48"/>
                                        </p:tgtEl>
                                        <p:attrNameLst>
                                          <p:attrName>ppt_h</p:attrName>
                                        </p:attrNameLst>
                                      </p:cBhvr>
                                      <p:tavLst>
                                        <p:tav tm="0" fmla="#ppt_h-(-#ppt_h)*((1.5-1.5*$)^2-(1.5-1.5*$)^3)">
                                          <p:val>
                                            <p:strVal val="0"/>
                                          </p:val>
                                        </p:tav>
                                        <p:tav tm="100000">
                                          <p:val>
                                            <p:strVal val="1"/>
                                          </p:val>
                                        </p:tav>
                                      </p:tavLst>
                                    </p:anim>
                                    <p:anim to="" calcmode="lin" valueType="num">
                                      <p:cBhvr>
                                        <p:cTn id="16" dur="700" fill="hold">
                                          <p:stCondLst>
                                            <p:cond delay="0"/>
                                          </p:stCondLst>
                                        </p:cTn>
                                        <p:tgtEl>
                                          <p:spTgt spid="48"/>
                                        </p:tgtEl>
                                        <p:attrNameLst>
                                          <p:attrName>ppt_w</p:attrName>
                                        </p:attrNameLst>
                                      </p:cBhvr>
                                      <p:tavLst>
                                        <p:tav tm="0" fmla="#ppt_w-(-#ppt_w)*((1.5-1.5*$)^2-(1.5-1.5*$)^3)">
                                          <p:val>
                                            <p:strVal val="0"/>
                                          </p:val>
                                        </p:tav>
                                        <p:tav tm="100000">
                                          <p:val>
                                            <p:str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681373" y="3416201"/>
            <a:ext cx="5811533" cy="1531545"/>
            <a:chOff x="2714625" y="3414712"/>
            <a:chExt cx="5811533" cy="1531545"/>
          </a:xfrm>
        </p:grpSpPr>
        <p:pic>
          <p:nvPicPr>
            <p:cNvPr id="2051" name="Picture 3"/>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685219" y="3414712"/>
              <a:ext cx="2099756" cy="12715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左右箭头 3"/>
            <p:cNvSpPr/>
            <p:nvPr/>
          </p:nvSpPr>
          <p:spPr>
            <a:xfrm>
              <a:off x="2714625" y="3829050"/>
              <a:ext cx="1544333" cy="457200"/>
            </a:xfrm>
            <a:prstGeom prst="leftRightArrow">
              <a:avLst/>
            </a:prstGeom>
            <a:solidFill>
              <a:schemeClr val="accent1">
                <a:lumMod val="40000"/>
                <a:lumOff val="60000"/>
              </a:schemeClr>
            </a:solidFill>
          </p:spPr>
          <p:txBody>
            <a:bodyPr wrap="none" lIns="91440" tIns="45720" rIns="91440" bIns="45720" rtlCol="0" anchor="ctr">
              <a:spAutoFit/>
            </a:bodyPr>
            <a:lstStyle/>
            <a:p>
              <a:pPr algn="ctr"/>
              <a:endParaRPr lang="zh-CN" altLang="en-US" sz="5400" b="1" cap="none" spc="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endParaRPr>
            </a:p>
          </p:txBody>
        </p:sp>
        <p:sp>
          <p:nvSpPr>
            <p:cNvPr id="33" name="左右箭头 32"/>
            <p:cNvSpPr/>
            <p:nvPr/>
          </p:nvSpPr>
          <p:spPr>
            <a:xfrm>
              <a:off x="6981825" y="3829050"/>
              <a:ext cx="1544333" cy="457200"/>
            </a:xfrm>
            <a:prstGeom prst="leftRightArrow">
              <a:avLst/>
            </a:prstGeom>
            <a:solidFill>
              <a:schemeClr val="accent1">
                <a:lumMod val="40000"/>
                <a:lumOff val="60000"/>
              </a:schemeClr>
            </a:solidFill>
          </p:spPr>
          <p:txBody>
            <a:bodyPr wrap="none" lIns="91440" tIns="45720" rIns="91440" bIns="45720" rtlCol="0" anchor="ctr">
              <a:spAutoFit/>
            </a:bodyPr>
            <a:lstStyle/>
            <a:p>
              <a:pPr algn="ctr"/>
              <a:endParaRPr lang="zh-CN" altLang="en-US" sz="5400" b="1" cap="none" spc="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endParaRPr>
            </a:p>
          </p:txBody>
        </p:sp>
        <p:sp>
          <p:nvSpPr>
            <p:cNvPr id="34" name="TextBox 33"/>
            <p:cNvSpPr txBox="1"/>
            <p:nvPr/>
          </p:nvSpPr>
          <p:spPr>
            <a:xfrm>
              <a:off x="5285294" y="4638480"/>
              <a:ext cx="973343" cy="307777"/>
            </a:xfrm>
            <a:prstGeom prst="rect">
              <a:avLst/>
            </a:prstGeom>
            <a:noFill/>
          </p:spPr>
          <p:txBody>
            <a:bodyPr wrap="none" rtlCol="0">
              <a:spAutoFit/>
            </a:bodyPr>
            <a:lstStyle/>
            <a:p>
              <a:r>
                <a:rPr lang="en-US" altLang="zh-CN" sz="1400" b="1">
                  <a:latin typeface="微软雅黑" panose="020B0503020204020204" pitchFamily="34" charset="-122"/>
                  <a:ea typeface="微软雅黑" panose="020B0503020204020204" pitchFamily="34" charset="-122"/>
                </a:rPr>
                <a:t>lison</a:t>
              </a:r>
              <a:r>
                <a:rPr lang="zh-CN" altLang="en-US" sz="1400" b="1">
                  <a:latin typeface="微软雅黑" panose="020B0503020204020204" pitchFamily="34" charset="-122"/>
                  <a:ea typeface="微软雅黑" panose="020B0503020204020204" pitchFamily="34" charset="-122"/>
                </a:rPr>
                <a:t>代购</a:t>
              </a:r>
            </a:p>
          </p:txBody>
        </p:sp>
      </p:grpSp>
      <p:sp>
        <p:nvSpPr>
          <p:cNvPr id="47" name="PA_矩形 39"/>
          <p:cNvSpPr>
            <a:spLocks noChangeArrowheads="1"/>
          </p:cNvSpPr>
          <p:nvPr>
            <p:custDataLst>
              <p:tags r:id="rId1"/>
            </p:custDataLst>
          </p:nvPr>
        </p:nvSpPr>
        <p:spPr bwMode="auto">
          <a:xfrm>
            <a:off x="554879" y="371042"/>
            <a:ext cx="4483846" cy="8208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9170"/>
            <a:r>
              <a:rPr lang="zh-CN" altLang="en-US" sz="2667">
                <a:solidFill>
                  <a:srgbClr val="1D69A3"/>
                </a:solidFill>
                <a:latin typeface="微软雅黑" pitchFamily="34" charset="-122"/>
                <a:ea typeface="微软雅黑" pitchFamily="34" charset="-122"/>
              </a:rPr>
              <a:t>程序员</a:t>
            </a:r>
            <a:r>
              <a:rPr lang="en-US" altLang="zh-CN" sz="2667">
                <a:solidFill>
                  <a:srgbClr val="1D69A3"/>
                </a:solidFill>
                <a:latin typeface="微软雅黑" pitchFamily="34" charset="-122"/>
                <a:ea typeface="微软雅黑" pitchFamily="34" charset="-122"/>
              </a:rPr>
              <a:t>996</a:t>
            </a:r>
            <a:r>
              <a:rPr lang="zh-CN" altLang="en-US" sz="2667">
                <a:solidFill>
                  <a:srgbClr val="1D69A3"/>
                </a:solidFill>
                <a:latin typeface="微软雅黑" pitchFamily="34" charset="-122"/>
                <a:ea typeface="微软雅黑" pitchFamily="34" charset="-122"/>
              </a:rPr>
              <a:t>，竟然如此发泄？</a:t>
            </a:r>
          </a:p>
          <a:p>
            <a:pPr defTabSz="1219170"/>
            <a:endParaRPr lang="en-US" altLang="zh-CN" sz="2667" dirty="0">
              <a:solidFill>
                <a:srgbClr val="1D69A3"/>
              </a:solidFill>
              <a:latin typeface="微软雅黑" pitchFamily="34" charset="-122"/>
              <a:ea typeface="微软雅黑" pitchFamily="34" charset="-122"/>
            </a:endParaRPr>
          </a:p>
        </p:txBody>
      </p:sp>
      <p:grpSp>
        <p:nvGrpSpPr>
          <p:cNvPr id="48" name="PA_组合 47"/>
          <p:cNvGrpSpPr/>
          <p:nvPr>
            <p:custDataLst>
              <p:tags r:id="rId2"/>
            </p:custDataLst>
          </p:nvPr>
        </p:nvGrpSpPr>
        <p:grpSpPr>
          <a:xfrm>
            <a:off x="554877"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grpSp>
      <p:sp>
        <p:nvSpPr>
          <p:cNvPr id="58" name="TextBox 57"/>
          <p:cNvSpPr txBox="1"/>
          <p:nvPr/>
        </p:nvSpPr>
        <p:spPr>
          <a:xfrm>
            <a:off x="152571" y="1007413"/>
            <a:ext cx="11382204" cy="1477328"/>
          </a:xfrm>
          <a:prstGeom prst="rect">
            <a:avLst/>
          </a:prstGeom>
          <a:noFill/>
        </p:spPr>
        <p:txBody>
          <a:bodyPr wrap="square" rtlCol="0">
            <a:spAutoFit/>
          </a:bodyPr>
          <a:lstStyle/>
          <a:p>
            <a:pPr marL="342900" indent="-342900">
              <a:lnSpc>
                <a:spcPct val="150000"/>
              </a:lnSpc>
              <a:buClr>
                <a:srgbClr val="FFC000"/>
              </a:buClr>
              <a:buFont typeface="Wingdings" panose="05000000000000000000" pitchFamily="2" charset="2"/>
              <a:buChar char="n"/>
            </a:pPr>
            <a:r>
              <a:rPr lang="zh-CN" altLang="en-US" sz="2000" b="1" smtClean="0">
                <a:solidFill>
                  <a:srgbClr val="FF0000"/>
                </a:solidFill>
                <a:latin typeface="微软雅黑" panose="020B0503020204020204" pitchFamily="34" charset="-122"/>
                <a:ea typeface="微软雅黑" panose="020B0503020204020204" pitchFamily="34" charset="-122"/>
              </a:rPr>
              <a:t>代理模式</a:t>
            </a:r>
            <a:r>
              <a:rPr lang="zh-CN" altLang="en-US" sz="2000" smtClean="0">
                <a:latin typeface="微软雅黑" panose="020B0503020204020204" pitchFamily="34" charset="-122"/>
                <a:ea typeface="微软雅黑" panose="020B0503020204020204" pitchFamily="34" charset="-122"/>
              </a:rPr>
              <a:t>定义：</a:t>
            </a:r>
            <a:r>
              <a:rPr lang="zh-CN" altLang="en-US" sz="2000">
                <a:latin typeface="微软雅黑" panose="020B0503020204020204" pitchFamily="34" charset="-122"/>
                <a:ea typeface="微软雅黑" panose="020B0503020204020204" pitchFamily="34" charset="-122"/>
              </a:rPr>
              <a:t>给目标对象提供一个代理对象，并由代理对象控制对目标对象的</a:t>
            </a:r>
            <a:r>
              <a:rPr lang="zh-CN" altLang="en-US" sz="2000" smtClean="0">
                <a:latin typeface="微软雅黑" panose="020B0503020204020204" pitchFamily="34" charset="-122"/>
                <a:ea typeface="微软雅黑" panose="020B0503020204020204" pitchFamily="34" charset="-122"/>
              </a:rPr>
              <a:t>引用；</a:t>
            </a:r>
            <a:endParaRPr lang="en-US" altLang="zh-CN" sz="2000" smtClean="0">
              <a:latin typeface="微软雅黑" panose="020B0503020204020204" pitchFamily="34" charset="-122"/>
              <a:ea typeface="微软雅黑" panose="020B0503020204020204" pitchFamily="34" charset="-122"/>
            </a:endParaRPr>
          </a:p>
          <a:p>
            <a:pPr marL="342900" indent="-342900">
              <a:lnSpc>
                <a:spcPct val="150000"/>
              </a:lnSpc>
              <a:buClr>
                <a:srgbClr val="FFC000"/>
              </a:buClr>
              <a:buFont typeface="Wingdings" panose="05000000000000000000" pitchFamily="2" charset="2"/>
              <a:buChar char="n"/>
            </a:pPr>
            <a:r>
              <a:rPr lang="zh-CN" altLang="en-US" sz="2000" smtClean="0">
                <a:latin typeface="微软雅黑" panose="020B0503020204020204" pitchFamily="34" charset="-122"/>
                <a:ea typeface="微软雅黑" panose="020B0503020204020204" pitchFamily="34" charset="-122"/>
              </a:rPr>
              <a:t>目的：（</a:t>
            </a:r>
            <a:r>
              <a:rPr lang="en-US" altLang="zh-CN" sz="2000" smtClean="0">
                <a:latin typeface="微软雅黑" panose="020B0503020204020204" pitchFamily="34" charset="-122"/>
                <a:ea typeface="微软雅黑" panose="020B0503020204020204" pitchFamily="34" charset="-122"/>
              </a:rPr>
              <a:t>1</a:t>
            </a:r>
            <a:r>
              <a:rPr lang="zh-CN" altLang="en-US" sz="2000" smtClean="0">
                <a:latin typeface="微软雅黑" panose="020B0503020204020204" pitchFamily="34" charset="-122"/>
                <a:ea typeface="微软雅黑" panose="020B0503020204020204" pitchFamily="34" charset="-122"/>
              </a:rPr>
              <a:t>）通过</a:t>
            </a:r>
            <a:r>
              <a:rPr lang="zh-CN" altLang="en-US" sz="2000">
                <a:latin typeface="微软雅黑" panose="020B0503020204020204" pitchFamily="34" charset="-122"/>
                <a:ea typeface="微软雅黑" panose="020B0503020204020204" pitchFamily="34" charset="-122"/>
              </a:rPr>
              <a:t>引入代理对象的方式来间接访问目标</a:t>
            </a:r>
            <a:r>
              <a:rPr lang="zh-CN" altLang="en-US" sz="2000" smtClean="0">
                <a:latin typeface="微软雅黑" panose="020B0503020204020204" pitchFamily="34" charset="-122"/>
                <a:ea typeface="微软雅黑" panose="020B0503020204020204" pitchFamily="34" charset="-122"/>
              </a:rPr>
              <a:t>对象，防止</a:t>
            </a:r>
            <a:r>
              <a:rPr lang="zh-CN" altLang="en-US" sz="2000">
                <a:latin typeface="微软雅黑" panose="020B0503020204020204" pitchFamily="34" charset="-122"/>
                <a:ea typeface="微软雅黑" panose="020B0503020204020204" pitchFamily="34" charset="-122"/>
              </a:rPr>
              <a:t>直接访问目标对象给系统带来的不必要</a:t>
            </a:r>
            <a:r>
              <a:rPr lang="zh-CN" altLang="en-US" sz="2000" smtClean="0">
                <a:latin typeface="微软雅黑" panose="020B0503020204020204" pitchFamily="34" charset="-122"/>
                <a:ea typeface="微软雅黑" panose="020B0503020204020204" pitchFamily="34" charset="-122"/>
              </a:rPr>
              <a:t>复杂性</a:t>
            </a:r>
            <a:r>
              <a:rPr lang="zh-CN" altLang="en-US" sz="2000">
                <a:latin typeface="微软雅黑" panose="020B0503020204020204" pitchFamily="34" charset="-122"/>
                <a:ea typeface="微软雅黑" panose="020B0503020204020204" pitchFamily="34" charset="-122"/>
              </a:rPr>
              <a:t>； </a:t>
            </a:r>
            <a:r>
              <a:rPr lang="zh-CN" altLang="en-US" sz="2000" smtClean="0">
                <a:latin typeface="微软雅黑" panose="020B0503020204020204" pitchFamily="34" charset="-122"/>
                <a:ea typeface="微软雅黑" panose="020B0503020204020204" pitchFamily="34" charset="-122"/>
              </a:rPr>
              <a:t>（</a:t>
            </a:r>
            <a:r>
              <a:rPr lang="en-US" altLang="zh-CN" sz="2000" smtClean="0">
                <a:latin typeface="微软雅黑" panose="020B0503020204020204" pitchFamily="34" charset="-122"/>
                <a:ea typeface="微软雅黑" panose="020B0503020204020204" pitchFamily="34" charset="-122"/>
              </a:rPr>
              <a:t>2</a:t>
            </a:r>
            <a:r>
              <a:rPr lang="zh-CN" altLang="en-US" sz="2000" smtClean="0">
                <a:latin typeface="微软雅黑" panose="020B0503020204020204" pitchFamily="34" charset="-122"/>
                <a:ea typeface="微软雅黑" panose="020B0503020204020204" pitchFamily="34" charset="-122"/>
              </a:rPr>
              <a:t>）</a:t>
            </a:r>
            <a:r>
              <a:rPr lang="zh-CN" altLang="en-US" sz="2000">
                <a:latin typeface="微软雅黑" panose="020B0503020204020204" pitchFamily="34" charset="-122"/>
                <a:ea typeface="微软雅黑" panose="020B0503020204020204" pitchFamily="34" charset="-122"/>
              </a:rPr>
              <a:t>通过代理对象对原有的业务增强；</a:t>
            </a:r>
          </a:p>
        </p:txBody>
      </p:sp>
      <p:pic>
        <p:nvPicPr>
          <p:cNvPr id="28" name="Picture 4" descr="D:\Aeshen\TechNet 2006\12-December\Msft-longhorn-papers\TDM Deck\Windows Illustration Icons\Male User.png"/>
          <p:cNvPicPr>
            <a:picLocks noChangeAspect="1" noChangeArrowheads="1"/>
          </p:cNvPicPr>
          <p:nvPr/>
        </p:nvPicPr>
        <p:blipFill>
          <a:blip r:embed="rId8" cstate="print"/>
          <a:srcRect/>
          <a:stretch>
            <a:fillRect/>
          </a:stretch>
        </p:blipFill>
        <p:spPr bwMode="auto">
          <a:xfrm>
            <a:off x="1049483" y="3477466"/>
            <a:ext cx="1109836" cy="1146080"/>
          </a:xfrm>
          <a:prstGeom prst="rect">
            <a:avLst/>
          </a:prstGeom>
          <a:noFill/>
          <a:ln w="9525">
            <a:noFill/>
            <a:miter lim="800000"/>
            <a:headEnd/>
            <a:tailEnd/>
          </a:ln>
          <a:effectLst>
            <a:outerShdw dist="38100" dir="2700000" algn="tl" rotWithShape="0">
              <a:srgbClr val="000000">
                <a:alpha val="39999"/>
              </a:srgbClr>
            </a:outerShdw>
          </a:effectLst>
        </p:spPr>
      </p:pic>
      <p:pic>
        <p:nvPicPr>
          <p:cNvPr id="2050" name="Picture 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648700" y="3233543"/>
            <a:ext cx="2457450" cy="1495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1344370" y="4585446"/>
            <a:ext cx="543739" cy="307777"/>
          </a:xfrm>
          <a:prstGeom prst="rect">
            <a:avLst/>
          </a:prstGeom>
          <a:noFill/>
        </p:spPr>
        <p:txBody>
          <a:bodyPr wrap="none" rtlCol="0">
            <a:spAutoFit/>
          </a:bodyPr>
          <a:lstStyle/>
          <a:p>
            <a:r>
              <a:rPr lang="zh-CN" altLang="en-US" sz="1400" b="1" smtClean="0">
                <a:latin typeface="微软雅黑" panose="020B0503020204020204" pitchFamily="34" charset="-122"/>
                <a:ea typeface="微软雅黑" panose="020B0503020204020204" pitchFamily="34" charset="-122"/>
              </a:rPr>
              <a:t>张三</a:t>
            </a:r>
            <a:endParaRPr lang="zh-CN" altLang="en-US" sz="1400" b="1">
              <a:latin typeface="微软雅黑" panose="020B0503020204020204" pitchFamily="34" charset="-122"/>
              <a:ea typeface="微软雅黑" panose="020B0503020204020204" pitchFamily="34" charset="-122"/>
            </a:endParaRPr>
          </a:p>
        </p:txBody>
      </p:sp>
      <p:sp>
        <p:nvSpPr>
          <p:cNvPr id="35" name="TextBox 34"/>
          <p:cNvSpPr txBox="1"/>
          <p:nvPr/>
        </p:nvSpPr>
        <p:spPr>
          <a:xfrm>
            <a:off x="9111122" y="4617942"/>
            <a:ext cx="1808508" cy="307777"/>
          </a:xfrm>
          <a:prstGeom prst="rect">
            <a:avLst/>
          </a:prstGeom>
          <a:noFill/>
        </p:spPr>
        <p:txBody>
          <a:bodyPr wrap="none" rtlCol="0">
            <a:spAutoFit/>
          </a:bodyPr>
          <a:lstStyle/>
          <a:p>
            <a:r>
              <a:rPr lang="zh-CN" altLang="en-US" sz="1400" b="1" smtClean="0">
                <a:latin typeface="微软雅黑" panose="020B0503020204020204" pitchFamily="34" charset="-122"/>
                <a:ea typeface="微软雅黑" panose="020B0503020204020204" pitchFamily="34" charset="-122"/>
              </a:rPr>
              <a:t>日本 </a:t>
            </a:r>
            <a:r>
              <a:rPr lang="en-US" altLang="zh-CN" sz="1400" b="1" smtClean="0">
                <a:latin typeface="微软雅黑" panose="020B0503020204020204" pitchFamily="34" charset="-122"/>
                <a:ea typeface="微软雅黑" panose="020B0503020204020204" pitchFamily="34" charset="-122"/>
              </a:rPr>
              <a:t>A</a:t>
            </a:r>
            <a:r>
              <a:rPr lang="zh-CN" altLang="en-US" sz="1400" b="1" smtClean="0">
                <a:latin typeface="微软雅黑" panose="020B0503020204020204" pitchFamily="34" charset="-122"/>
                <a:ea typeface="微软雅黑" panose="020B0503020204020204" pitchFamily="34" charset="-122"/>
              </a:rPr>
              <a:t>情趣用品公司</a:t>
            </a:r>
            <a:endParaRPr lang="zh-CN" altLang="en-US" sz="1400" b="1">
              <a:latin typeface="微软雅黑" panose="020B0503020204020204" pitchFamily="34" charset="-122"/>
              <a:ea typeface="微软雅黑" panose="020B0503020204020204" pitchFamily="34" charset="-122"/>
            </a:endParaRPr>
          </a:p>
        </p:txBody>
      </p:sp>
      <p:grpSp>
        <p:nvGrpSpPr>
          <p:cNvPr id="40" name="组合 39"/>
          <p:cNvGrpSpPr/>
          <p:nvPr/>
        </p:nvGrpSpPr>
        <p:grpSpPr>
          <a:xfrm>
            <a:off x="6766730" y="94851"/>
            <a:ext cx="4152900" cy="837873"/>
            <a:chOff x="7324725" y="1141845"/>
            <a:chExt cx="4152900" cy="837873"/>
          </a:xfrm>
        </p:grpSpPr>
        <p:grpSp>
          <p:nvGrpSpPr>
            <p:cNvPr id="41" name="Group 16"/>
            <p:cNvGrpSpPr/>
            <p:nvPr/>
          </p:nvGrpSpPr>
          <p:grpSpPr bwMode="auto">
            <a:xfrm>
              <a:off x="7549280" y="1434639"/>
              <a:ext cx="129000" cy="207346"/>
              <a:chOff x="4441" y="3144"/>
              <a:chExt cx="215" cy="345"/>
            </a:xfrm>
          </p:grpSpPr>
          <p:sp>
            <p:nvSpPr>
              <p:cNvPr id="43" name="Freeform 17"/>
              <p:cNvSpPr>
                <a:spLocks noEditPoints="1"/>
              </p:cNvSpPr>
              <p:nvPr/>
            </p:nvSpPr>
            <p:spPr bwMode="auto">
              <a:xfrm>
                <a:off x="4474" y="3144"/>
                <a:ext cx="149" cy="253"/>
              </a:xfrm>
              <a:custGeom>
                <a:avLst/>
                <a:gdLst>
                  <a:gd name="T0" fmla="*/ 31 w 63"/>
                  <a:gd name="T1" fmla="*/ 107 h 107"/>
                  <a:gd name="T2" fmla="*/ 63 w 63"/>
                  <a:gd name="T3" fmla="*/ 78 h 107"/>
                  <a:gd name="T4" fmla="*/ 63 w 63"/>
                  <a:gd name="T5" fmla="*/ 29 h 107"/>
                  <a:gd name="T6" fmla="*/ 31 w 63"/>
                  <a:gd name="T7" fmla="*/ 0 h 107"/>
                  <a:gd name="T8" fmla="*/ 0 w 63"/>
                  <a:gd name="T9" fmla="*/ 29 h 107"/>
                  <a:gd name="T10" fmla="*/ 0 w 63"/>
                  <a:gd name="T11" fmla="*/ 78 h 107"/>
                  <a:gd name="T12" fmla="*/ 31 w 63"/>
                  <a:gd name="T13" fmla="*/ 107 h 107"/>
                  <a:gd name="T14" fmla="*/ 10 w 63"/>
                  <a:gd name="T15" fmla="*/ 29 h 107"/>
                  <a:gd name="T16" fmla="*/ 31 w 63"/>
                  <a:gd name="T17" fmla="*/ 10 h 107"/>
                  <a:gd name="T18" fmla="*/ 53 w 63"/>
                  <a:gd name="T19" fmla="*/ 29 h 107"/>
                  <a:gd name="T20" fmla="*/ 53 w 63"/>
                  <a:gd name="T21" fmla="*/ 78 h 107"/>
                  <a:gd name="T22" fmla="*/ 31 w 63"/>
                  <a:gd name="T23" fmla="*/ 97 h 107"/>
                  <a:gd name="T24" fmla="*/ 10 w 63"/>
                  <a:gd name="T25" fmla="*/ 78 h 107"/>
                  <a:gd name="T26" fmla="*/ 10 w 63"/>
                  <a:gd name="T27" fmla="*/ 29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107">
                    <a:moveTo>
                      <a:pt x="31" y="107"/>
                    </a:moveTo>
                    <a:cubicBezTo>
                      <a:pt x="49" y="107"/>
                      <a:pt x="63" y="94"/>
                      <a:pt x="63" y="78"/>
                    </a:cubicBezTo>
                    <a:cubicBezTo>
                      <a:pt x="63" y="29"/>
                      <a:pt x="63" y="29"/>
                      <a:pt x="63" y="29"/>
                    </a:cubicBezTo>
                    <a:cubicBezTo>
                      <a:pt x="63" y="13"/>
                      <a:pt x="49" y="0"/>
                      <a:pt x="31" y="0"/>
                    </a:cubicBezTo>
                    <a:cubicBezTo>
                      <a:pt x="14" y="0"/>
                      <a:pt x="0" y="13"/>
                      <a:pt x="0" y="29"/>
                    </a:cubicBezTo>
                    <a:cubicBezTo>
                      <a:pt x="0" y="78"/>
                      <a:pt x="0" y="78"/>
                      <a:pt x="0" y="78"/>
                    </a:cubicBezTo>
                    <a:cubicBezTo>
                      <a:pt x="0" y="94"/>
                      <a:pt x="14" y="107"/>
                      <a:pt x="31" y="107"/>
                    </a:cubicBezTo>
                    <a:close/>
                    <a:moveTo>
                      <a:pt x="10" y="29"/>
                    </a:moveTo>
                    <a:cubicBezTo>
                      <a:pt x="10" y="18"/>
                      <a:pt x="19" y="10"/>
                      <a:pt x="31" y="10"/>
                    </a:cubicBezTo>
                    <a:cubicBezTo>
                      <a:pt x="43" y="10"/>
                      <a:pt x="53" y="18"/>
                      <a:pt x="53" y="29"/>
                    </a:cubicBezTo>
                    <a:cubicBezTo>
                      <a:pt x="53" y="78"/>
                      <a:pt x="53" y="78"/>
                      <a:pt x="53" y="78"/>
                    </a:cubicBezTo>
                    <a:cubicBezTo>
                      <a:pt x="53" y="88"/>
                      <a:pt x="43" y="97"/>
                      <a:pt x="31" y="97"/>
                    </a:cubicBezTo>
                    <a:cubicBezTo>
                      <a:pt x="19" y="97"/>
                      <a:pt x="10" y="88"/>
                      <a:pt x="10" y="78"/>
                    </a:cubicBezTo>
                    <a:lnTo>
                      <a:pt x="10" y="29"/>
                    </a:lnTo>
                    <a:close/>
                  </a:path>
                </a:pathLst>
              </a:cu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dist" defTabSz="1219170"/>
                <a:endParaRPr lang="zh-CN" altLang="en-US" sz="2133">
                  <a:solidFill>
                    <a:srgbClr val="333333">
                      <a:lumMod val="65000"/>
                      <a:lumOff val="35000"/>
                    </a:srgbClr>
                  </a:solidFill>
                  <a:latin typeface="微软雅黑" pitchFamily="34" charset="-122"/>
                  <a:ea typeface="微软雅黑" pitchFamily="34" charset="-122"/>
                </a:endParaRPr>
              </a:p>
            </p:txBody>
          </p:sp>
          <p:sp>
            <p:nvSpPr>
              <p:cNvPr id="44" name="Freeform 18"/>
              <p:cNvSpPr/>
              <p:nvPr/>
            </p:nvSpPr>
            <p:spPr bwMode="auto">
              <a:xfrm>
                <a:off x="4441" y="3267"/>
                <a:ext cx="215" cy="222"/>
              </a:xfrm>
              <a:custGeom>
                <a:avLst/>
                <a:gdLst>
                  <a:gd name="T0" fmla="*/ 86 w 91"/>
                  <a:gd name="T1" fmla="*/ 0 h 94"/>
                  <a:gd name="T2" fmla="*/ 81 w 91"/>
                  <a:gd name="T3" fmla="*/ 5 h 94"/>
                  <a:gd name="T4" fmla="*/ 81 w 91"/>
                  <a:gd name="T5" fmla="*/ 28 h 94"/>
                  <a:gd name="T6" fmla="*/ 45 w 91"/>
                  <a:gd name="T7" fmla="*/ 59 h 94"/>
                  <a:gd name="T8" fmla="*/ 10 w 91"/>
                  <a:gd name="T9" fmla="*/ 28 h 94"/>
                  <a:gd name="T10" fmla="*/ 10 w 91"/>
                  <a:gd name="T11" fmla="*/ 5 h 94"/>
                  <a:gd name="T12" fmla="*/ 5 w 91"/>
                  <a:gd name="T13" fmla="*/ 0 h 94"/>
                  <a:gd name="T14" fmla="*/ 0 w 91"/>
                  <a:gd name="T15" fmla="*/ 5 h 94"/>
                  <a:gd name="T16" fmla="*/ 0 w 91"/>
                  <a:gd name="T17" fmla="*/ 28 h 94"/>
                  <a:gd name="T18" fmla="*/ 40 w 91"/>
                  <a:gd name="T19" fmla="*/ 69 h 94"/>
                  <a:gd name="T20" fmla="*/ 40 w 91"/>
                  <a:gd name="T21" fmla="*/ 84 h 94"/>
                  <a:gd name="T22" fmla="*/ 20 w 91"/>
                  <a:gd name="T23" fmla="*/ 84 h 94"/>
                  <a:gd name="T24" fmla="*/ 15 w 91"/>
                  <a:gd name="T25" fmla="*/ 89 h 94"/>
                  <a:gd name="T26" fmla="*/ 20 w 91"/>
                  <a:gd name="T27" fmla="*/ 94 h 94"/>
                  <a:gd name="T28" fmla="*/ 70 w 91"/>
                  <a:gd name="T29" fmla="*/ 94 h 94"/>
                  <a:gd name="T30" fmla="*/ 75 w 91"/>
                  <a:gd name="T31" fmla="*/ 89 h 94"/>
                  <a:gd name="T32" fmla="*/ 70 w 91"/>
                  <a:gd name="T33" fmla="*/ 84 h 94"/>
                  <a:gd name="T34" fmla="*/ 50 w 91"/>
                  <a:gd name="T35" fmla="*/ 84 h 94"/>
                  <a:gd name="T36" fmla="*/ 50 w 91"/>
                  <a:gd name="T37" fmla="*/ 69 h 94"/>
                  <a:gd name="T38" fmla="*/ 91 w 91"/>
                  <a:gd name="T39" fmla="*/ 28 h 94"/>
                  <a:gd name="T40" fmla="*/ 91 w 91"/>
                  <a:gd name="T41" fmla="*/ 5 h 94"/>
                  <a:gd name="T42" fmla="*/ 86 w 91"/>
                  <a:gd name="T43"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1" h="94">
                    <a:moveTo>
                      <a:pt x="86" y="0"/>
                    </a:moveTo>
                    <a:cubicBezTo>
                      <a:pt x="83" y="0"/>
                      <a:pt x="81" y="3"/>
                      <a:pt x="81" y="5"/>
                    </a:cubicBezTo>
                    <a:cubicBezTo>
                      <a:pt x="81" y="28"/>
                      <a:pt x="81" y="28"/>
                      <a:pt x="81" y="28"/>
                    </a:cubicBezTo>
                    <a:cubicBezTo>
                      <a:pt x="81" y="45"/>
                      <a:pt x="65" y="59"/>
                      <a:pt x="45" y="59"/>
                    </a:cubicBezTo>
                    <a:cubicBezTo>
                      <a:pt x="26" y="59"/>
                      <a:pt x="10" y="45"/>
                      <a:pt x="10" y="28"/>
                    </a:cubicBezTo>
                    <a:cubicBezTo>
                      <a:pt x="10" y="5"/>
                      <a:pt x="10" y="5"/>
                      <a:pt x="10" y="5"/>
                    </a:cubicBezTo>
                    <a:cubicBezTo>
                      <a:pt x="10" y="2"/>
                      <a:pt x="8" y="0"/>
                      <a:pt x="5" y="0"/>
                    </a:cubicBezTo>
                    <a:cubicBezTo>
                      <a:pt x="2" y="0"/>
                      <a:pt x="0" y="2"/>
                      <a:pt x="0" y="5"/>
                    </a:cubicBezTo>
                    <a:cubicBezTo>
                      <a:pt x="0" y="28"/>
                      <a:pt x="0" y="28"/>
                      <a:pt x="0" y="28"/>
                    </a:cubicBezTo>
                    <a:cubicBezTo>
                      <a:pt x="0" y="49"/>
                      <a:pt x="18" y="67"/>
                      <a:pt x="40" y="69"/>
                    </a:cubicBezTo>
                    <a:cubicBezTo>
                      <a:pt x="40" y="84"/>
                      <a:pt x="40" y="84"/>
                      <a:pt x="40" y="84"/>
                    </a:cubicBezTo>
                    <a:cubicBezTo>
                      <a:pt x="20" y="84"/>
                      <a:pt x="20" y="84"/>
                      <a:pt x="20" y="84"/>
                    </a:cubicBezTo>
                    <a:cubicBezTo>
                      <a:pt x="18" y="84"/>
                      <a:pt x="15" y="86"/>
                      <a:pt x="15" y="89"/>
                    </a:cubicBezTo>
                    <a:cubicBezTo>
                      <a:pt x="15" y="92"/>
                      <a:pt x="18" y="94"/>
                      <a:pt x="20" y="94"/>
                    </a:cubicBezTo>
                    <a:cubicBezTo>
                      <a:pt x="70" y="94"/>
                      <a:pt x="70" y="94"/>
                      <a:pt x="70" y="94"/>
                    </a:cubicBezTo>
                    <a:cubicBezTo>
                      <a:pt x="73" y="94"/>
                      <a:pt x="75" y="92"/>
                      <a:pt x="75" y="89"/>
                    </a:cubicBezTo>
                    <a:cubicBezTo>
                      <a:pt x="75" y="86"/>
                      <a:pt x="73" y="84"/>
                      <a:pt x="70" y="84"/>
                    </a:cubicBezTo>
                    <a:cubicBezTo>
                      <a:pt x="50" y="84"/>
                      <a:pt x="50" y="84"/>
                      <a:pt x="50" y="84"/>
                    </a:cubicBezTo>
                    <a:cubicBezTo>
                      <a:pt x="50" y="69"/>
                      <a:pt x="50" y="69"/>
                      <a:pt x="50" y="69"/>
                    </a:cubicBezTo>
                    <a:cubicBezTo>
                      <a:pt x="73" y="67"/>
                      <a:pt x="91" y="49"/>
                      <a:pt x="91" y="28"/>
                    </a:cubicBezTo>
                    <a:cubicBezTo>
                      <a:pt x="91" y="5"/>
                      <a:pt x="91" y="5"/>
                      <a:pt x="91" y="5"/>
                    </a:cubicBezTo>
                    <a:cubicBezTo>
                      <a:pt x="91" y="3"/>
                      <a:pt x="88" y="0"/>
                      <a:pt x="86" y="0"/>
                    </a:cubicBezTo>
                    <a:close/>
                  </a:path>
                </a:pathLst>
              </a:cu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dist" defTabSz="1219170"/>
                <a:endParaRPr lang="zh-CN" altLang="en-US" sz="2133">
                  <a:solidFill>
                    <a:srgbClr val="333333">
                      <a:lumMod val="65000"/>
                      <a:lumOff val="35000"/>
                    </a:srgbClr>
                  </a:solidFill>
                  <a:latin typeface="微软雅黑" pitchFamily="34" charset="-122"/>
                  <a:ea typeface="微软雅黑" pitchFamily="34" charset="-122"/>
                </a:endParaRPr>
              </a:p>
            </p:txBody>
          </p:sp>
        </p:grpSp>
        <p:sp>
          <p:nvSpPr>
            <p:cNvPr id="42" name="矩形 41"/>
            <p:cNvSpPr/>
            <p:nvPr/>
          </p:nvSpPr>
          <p:spPr>
            <a:xfrm>
              <a:off x="7324725" y="1141845"/>
              <a:ext cx="4152900" cy="837873"/>
            </a:xfrm>
            <a:prstGeom prst="rect">
              <a:avLst/>
            </a:prstGeom>
            <a:noFill/>
            <a:ln>
              <a:solidFill>
                <a:schemeClr val="accent1">
                  <a:alpha val="61000"/>
                </a:schemeClr>
              </a:solidFill>
              <a:prstDash val="dash"/>
            </a:ln>
          </p:spPr>
          <p:txBody>
            <a:bodyPr wrap="square" lIns="91440" tIns="45720" rIns="91440" bIns="45720" rtlCol="0" anchor="ctr">
              <a:spAutoFit/>
            </a:bodyPr>
            <a:lstStyle/>
            <a:p>
              <a:pPr algn="ctr"/>
              <a:endParaRPr lang="zh-CN" altLang="en-US" sz="5400" b="1" cap="none" spc="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endParaRPr>
            </a:p>
          </p:txBody>
        </p:sp>
      </p:grpSp>
      <p:grpSp>
        <p:nvGrpSpPr>
          <p:cNvPr id="45" name="组合 44"/>
          <p:cNvGrpSpPr/>
          <p:nvPr/>
        </p:nvGrpSpPr>
        <p:grpSpPr>
          <a:xfrm>
            <a:off x="6837555" y="190621"/>
            <a:ext cx="4027430" cy="646331"/>
            <a:chOff x="4121722" y="5638470"/>
            <a:chExt cx="4027430" cy="646331"/>
          </a:xfrm>
        </p:grpSpPr>
        <p:grpSp>
          <p:nvGrpSpPr>
            <p:cNvPr id="46" name="PA_组合 14"/>
            <p:cNvGrpSpPr/>
            <p:nvPr>
              <p:custDataLst>
                <p:tags r:id="rId3"/>
              </p:custDataLst>
            </p:nvPr>
          </p:nvGrpSpPr>
          <p:grpSpPr bwMode="auto">
            <a:xfrm>
              <a:off x="4121722" y="5643136"/>
              <a:ext cx="360000" cy="360000"/>
              <a:chOff x="4350" y="3024"/>
              <a:chExt cx="600" cy="599"/>
            </a:xfrm>
          </p:grpSpPr>
          <p:sp>
            <p:nvSpPr>
              <p:cNvPr id="54" name="Oval 15"/>
              <p:cNvSpPr>
                <a:spLocks noChangeArrowheads="1"/>
              </p:cNvSpPr>
              <p:nvPr/>
            </p:nvSpPr>
            <p:spPr bwMode="auto">
              <a:xfrm>
                <a:off x="4350" y="3024"/>
                <a:ext cx="600" cy="599"/>
              </a:xfrm>
              <a:prstGeom prst="ellipse">
                <a:avLst/>
              </a:prstGeom>
              <a:solidFill>
                <a:schemeClr val="bg1">
                  <a:lumMod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dist" defTabSz="1219170"/>
                <a:endParaRPr lang="zh-CN" altLang="en-US" sz="2133">
                  <a:solidFill>
                    <a:srgbClr val="333333">
                      <a:lumMod val="65000"/>
                      <a:lumOff val="35000"/>
                    </a:srgbClr>
                  </a:solidFill>
                  <a:latin typeface="微软雅黑" pitchFamily="34" charset="-122"/>
                  <a:ea typeface="微软雅黑" pitchFamily="34" charset="-122"/>
                </a:endParaRPr>
              </a:p>
            </p:txBody>
          </p:sp>
          <p:grpSp>
            <p:nvGrpSpPr>
              <p:cNvPr id="55" name="Group 16"/>
              <p:cNvGrpSpPr/>
              <p:nvPr/>
            </p:nvGrpSpPr>
            <p:grpSpPr bwMode="auto">
              <a:xfrm>
                <a:off x="4526" y="3125"/>
                <a:ext cx="215" cy="364"/>
                <a:chOff x="4526" y="3125"/>
                <a:chExt cx="215" cy="364"/>
              </a:xfrm>
            </p:grpSpPr>
            <p:sp>
              <p:nvSpPr>
                <p:cNvPr id="56" name="Freeform 17"/>
                <p:cNvSpPr>
                  <a:spLocks noEditPoints="1"/>
                </p:cNvSpPr>
                <p:nvPr/>
              </p:nvSpPr>
              <p:spPr bwMode="auto">
                <a:xfrm>
                  <a:off x="4565" y="3125"/>
                  <a:ext cx="149" cy="253"/>
                </a:xfrm>
                <a:custGeom>
                  <a:avLst/>
                  <a:gdLst>
                    <a:gd name="T0" fmla="*/ 31 w 63"/>
                    <a:gd name="T1" fmla="*/ 107 h 107"/>
                    <a:gd name="T2" fmla="*/ 63 w 63"/>
                    <a:gd name="T3" fmla="*/ 78 h 107"/>
                    <a:gd name="T4" fmla="*/ 63 w 63"/>
                    <a:gd name="T5" fmla="*/ 29 h 107"/>
                    <a:gd name="T6" fmla="*/ 31 w 63"/>
                    <a:gd name="T7" fmla="*/ 0 h 107"/>
                    <a:gd name="T8" fmla="*/ 0 w 63"/>
                    <a:gd name="T9" fmla="*/ 29 h 107"/>
                    <a:gd name="T10" fmla="*/ 0 w 63"/>
                    <a:gd name="T11" fmla="*/ 78 h 107"/>
                    <a:gd name="T12" fmla="*/ 31 w 63"/>
                    <a:gd name="T13" fmla="*/ 107 h 107"/>
                    <a:gd name="T14" fmla="*/ 10 w 63"/>
                    <a:gd name="T15" fmla="*/ 29 h 107"/>
                    <a:gd name="T16" fmla="*/ 31 w 63"/>
                    <a:gd name="T17" fmla="*/ 10 h 107"/>
                    <a:gd name="T18" fmla="*/ 53 w 63"/>
                    <a:gd name="T19" fmla="*/ 29 h 107"/>
                    <a:gd name="T20" fmla="*/ 53 w 63"/>
                    <a:gd name="T21" fmla="*/ 78 h 107"/>
                    <a:gd name="T22" fmla="*/ 31 w 63"/>
                    <a:gd name="T23" fmla="*/ 97 h 107"/>
                    <a:gd name="T24" fmla="*/ 10 w 63"/>
                    <a:gd name="T25" fmla="*/ 78 h 107"/>
                    <a:gd name="T26" fmla="*/ 10 w 63"/>
                    <a:gd name="T27" fmla="*/ 29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107">
                      <a:moveTo>
                        <a:pt x="31" y="107"/>
                      </a:moveTo>
                      <a:cubicBezTo>
                        <a:pt x="49" y="107"/>
                        <a:pt x="63" y="94"/>
                        <a:pt x="63" y="78"/>
                      </a:cubicBezTo>
                      <a:cubicBezTo>
                        <a:pt x="63" y="29"/>
                        <a:pt x="63" y="29"/>
                        <a:pt x="63" y="29"/>
                      </a:cubicBezTo>
                      <a:cubicBezTo>
                        <a:pt x="63" y="13"/>
                        <a:pt x="49" y="0"/>
                        <a:pt x="31" y="0"/>
                      </a:cubicBezTo>
                      <a:cubicBezTo>
                        <a:pt x="14" y="0"/>
                        <a:pt x="0" y="13"/>
                        <a:pt x="0" y="29"/>
                      </a:cubicBezTo>
                      <a:cubicBezTo>
                        <a:pt x="0" y="78"/>
                        <a:pt x="0" y="78"/>
                        <a:pt x="0" y="78"/>
                      </a:cubicBezTo>
                      <a:cubicBezTo>
                        <a:pt x="0" y="94"/>
                        <a:pt x="14" y="107"/>
                        <a:pt x="31" y="107"/>
                      </a:cubicBezTo>
                      <a:close/>
                      <a:moveTo>
                        <a:pt x="10" y="29"/>
                      </a:moveTo>
                      <a:cubicBezTo>
                        <a:pt x="10" y="18"/>
                        <a:pt x="19" y="10"/>
                        <a:pt x="31" y="10"/>
                      </a:cubicBezTo>
                      <a:cubicBezTo>
                        <a:pt x="43" y="10"/>
                        <a:pt x="53" y="18"/>
                        <a:pt x="53" y="29"/>
                      </a:cubicBezTo>
                      <a:cubicBezTo>
                        <a:pt x="53" y="78"/>
                        <a:pt x="53" y="78"/>
                        <a:pt x="53" y="78"/>
                      </a:cubicBezTo>
                      <a:cubicBezTo>
                        <a:pt x="53" y="88"/>
                        <a:pt x="43" y="97"/>
                        <a:pt x="31" y="97"/>
                      </a:cubicBezTo>
                      <a:cubicBezTo>
                        <a:pt x="19" y="97"/>
                        <a:pt x="10" y="88"/>
                        <a:pt x="10" y="78"/>
                      </a:cubicBezTo>
                      <a:lnTo>
                        <a:pt x="10" y="29"/>
                      </a:lnTo>
                      <a:close/>
                    </a:path>
                  </a:pathLst>
                </a:cu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dist" defTabSz="1219170"/>
                  <a:endParaRPr lang="zh-CN" altLang="en-US" sz="2133">
                    <a:solidFill>
                      <a:srgbClr val="333333">
                        <a:lumMod val="65000"/>
                        <a:lumOff val="35000"/>
                      </a:srgbClr>
                    </a:solidFill>
                    <a:latin typeface="微软雅黑" pitchFamily="34" charset="-122"/>
                    <a:ea typeface="微软雅黑" pitchFamily="34" charset="-122"/>
                  </a:endParaRPr>
                </a:p>
              </p:txBody>
            </p:sp>
            <p:sp>
              <p:nvSpPr>
                <p:cNvPr id="57" name="Freeform 18"/>
                <p:cNvSpPr/>
                <p:nvPr/>
              </p:nvSpPr>
              <p:spPr bwMode="auto">
                <a:xfrm>
                  <a:off x="4526" y="3267"/>
                  <a:ext cx="215" cy="222"/>
                </a:xfrm>
                <a:custGeom>
                  <a:avLst/>
                  <a:gdLst>
                    <a:gd name="T0" fmla="*/ 86 w 91"/>
                    <a:gd name="T1" fmla="*/ 0 h 94"/>
                    <a:gd name="T2" fmla="*/ 81 w 91"/>
                    <a:gd name="T3" fmla="*/ 5 h 94"/>
                    <a:gd name="T4" fmla="*/ 81 w 91"/>
                    <a:gd name="T5" fmla="*/ 28 h 94"/>
                    <a:gd name="T6" fmla="*/ 45 w 91"/>
                    <a:gd name="T7" fmla="*/ 59 h 94"/>
                    <a:gd name="T8" fmla="*/ 10 w 91"/>
                    <a:gd name="T9" fmla="*/ 28 h 94"/>
                    <a:gd name="T10" fmla="*/ 10 w 91"/>
                    <a:gd name="T11" fmla="*/ 5 h 94"/>
                    <a:gd name="T12" fmla="*/ 5 w 91"/>
                    <a:gd name="T13" fmla="*/ 0 h 94"/>
                    <a:gd name="T14" fmla="*/ 0 w 91"/>
                    <a:gd name="T15" fmla="*/ 5 h 94"/>
                    <a:gd name="T16" fmla="*/ 0 w 91"/>
                    <a:gd name="T17" fmla="*/ 28 h 94"/>
                    <a:gd name="T18" fmla="*/ 40 w 91"/>
                    <a:gd name="T19" fmla="*/ 69 h 94"/>
                    <a:gd name="T20" fmla="*/ 40 w 91"/>
                    <a:gd name="T21" fmla="*/ 84 h 94"/>
                    <a:gd name="T22" fmla="*/ 20 w 91"/>
                    <a:gd name="T23" fmla="*/ 84 h 94"/>
                    <a:gd name="T24" fmla="*/ 15 w 91"/>
                    <a:gd name="T25" fmla="*/ 89 h 94"/>
                    <a:gd name="T26" fmla="*/ 20 w 91"/>
                    <a:gd name="T27" fmla="*/ 94 h 94"/>
                    <a:gd name="T28" fmla="*/ 70 w 91"/>
                    <a:gd name="T29" fmla="*/ 94 h 94"/>
                    <a:gd name="T30" fmla="*/ 75 w 91"/>
                    <a:gd name="T31" fmla="*/ 89 h 94"/>
                    <a:gd name="T32" fmla="*/ 70 w 91"/>
                    <a:gd name="T33" fmla="*/ 84 h 94"/>
                    <a:gd name="T34" fmla="*/ 50 w 91"/>
                    <a:gd name="T35" fmla="*/ 84 h 94"/>
                    <a:gd name="T36" fmla="*/ 50 w 91"/>
                    <a:gd name="T37" fmla="*/ 69 h 94"/>
                    <a:gd name="T38" fmla="*/ 91 w 91"/>
                    <a:gd name="T39" fmla="*/ 28 h 94"/>
                    <a:gd name="T40" fmla="*/ 91 w 91"/>
                    <a:gd name="T41" fmla="*/ 5 h 94"/>
                    <a:gd name="T42" fmla="*/ 86 w 91"/>
                    <a:gd name="T43"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1" h="94">
                      <a:moveTo>
                        <a:pt x="86" y="0"/>
                      </a:moveTo>
                      <a:cubicBezTo>
                        <a:pt x="83" y="0"/>
                        <a:pt x="81" y="3"/>
                        <a:pt x="81" y="5"/>
                      </a:cubicBezTo>
                      <a:cubicBezTo>
                        <a:pt x="81" y="28"/>
                        <a:pt x="81" y="28"/>
                        <a:pt x="81" y="28"/>
                      </a:cubicBezTo>
                      <a:cubicBezTo>
                        <a:pt x="81" y="45"/>
                        <a:pt x="65" y="59"/>
                        <a:pt x="45" y="59"/>
                      </a:cubicBezTo>
                      <a:cubicBezTo>
                        <a:pt x="26" y="59"/>
                        <a:pt x="10" y="45"/>
                        <a:pt x="10" y="28"/>
                      </a:cubicBezTo>
                      <a:cubicBezTo>
                        <a:pt x="10" y="5"/>
                        <a:pt x="10" y="5"/>
                        <a:pt x="10" y="5"/>
                      </a:cubicBezTo>
                      <a:cubicBezTo>
                        <a:pt x="10" y="2"/>
                        <a:pt x="8" y="0"/>
                        <a:pt x="5" y="0"/>
                      </a:cubicBezTo>
                      <a:cubicBezTo>
                        <a:pt x="2" y="0"/>
                        <a:pt x="0" y="2"/>
                        <a:pt x="0" y="5"/>
                      </a:cubicBezTo>
                      <a:cubicBezTo>
                        <a:pt x="0" y="28"/>
                        <a:pt x="0" y="28"/>
                        <a:pt x="0" y="28"/>
                      </a:cubicBezTo>
                      <a:cubicBezTo>
                        <a:pt x="0" y="49"/>
                        <a:pt x="18" y="67"/>
                        <a:pt x="40" y="69"/>
                      </a:cubicBezTo>
                      <a:cubicBezTo>
                        <a:pt x="40" y="84"/>
                        <a:pt x="40" y="84"/>
                        <a:pt x="40" y="84"/>
                      </a:cubicBezTo>
                      <a:cubicBezTo>
                        <a:pt x="20" y="84"/>
                        <a:pt x="20" y="84"/>
                        <a:pt x="20" y="84"/>
                      </a:cubicBezTo>
                      <a:cubicBezTo>
                        <a:pt x="18" y="84"/>
                        <a:pt x="15" y="86"/>
                        <a:pt x="15" y="89"/>
                      </a:cubicBezTo>
                      <a:cubicBezTo>
                        <a:pt x="15" y="92"/>
                        <a:pt x="18" y="94"/>
                        <a:pt x="20" y="94"/>
                      </a:cubicBezTo>
                      <a:cubicBezTo>
                        <a:pt x="70" y="94"/>
                        <a:pt x="70" y="94"/>
                        <a:pt x="70" y="94"/>
                      </a:cubicBezTo>
                      <a:cubicBezTo>
                        <a:pt x="73" y="94"/>
                        <a:pt x="75" y="92"/>
                        <a:pt x="75" y="89"/>
                      </a:cubicBezTo>
                      <a:cubicBezTo>
                        <a:pt x="75" y="86"/>
                        <a:pt x="73" y="84"/>
                        <a:pt x="70" y="84"/>
                      </a:cubicBezTo>
                      <a:cubicBezTo>
                        <a:pt x="50" y="84"/>
                        <a:pt x="50" y="84"/>
                        <a:pt x="50" y="84"/>
                      </a:cubicBezTo>
                      <a:cubicBezTo>
                        <a:pt x="50" y="69"/>
                        <a:pt x="50" y="69"/>
                        <a:pt x="50" y="69"/>
                      </a:cubicBezTo>
                      <a:cubicBezTo>
                        <a:pt x="73" y="67"/>
                        <a:pt x="91" y="49"/>
                        <a:pt x="91" y="28"/>
                      </a:cubicBezTo>
                      <a:cubicBezTo>
                        <a:pt x="91" y="5"/>
                        <a:pt x="91" y="5"/>
                        <a:pt x="91" y="5"/>
                      </a:cubicBezTo>
                      <a:cubicBezTo>
                        <a:pt x="91" y="3"/>
                        <a:pt x="88" y="0"/>
                        <a:pt x="86" y="0"/>
                      </a:cubicBezTo>
                      <a:close/>
                    </a:path>
                  </a:pathLst>
                </a:cu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dist" defTabSz="1219170"/>
                  <a:endParaRPr lang="zh-CN" altLang="en-US" sz="2133">
                    <a:solidFill>
                      <a:srgbClr val="333333">
                        <a:lumMod val="65000"/>
                        <a:lumOff val="35000"/>
                      </a:srgbClr>
                    </a:solidFill>
                    <a:latin typeface="微软雅黑" pitchFamily="34" charset="-122"/>
                    <a:ea typeface="微软雅黑" pitchFamily="34" charset="-122"/>
                  </a:endParaRPr>
                </a:p>
              </p:txBody>
            </p:sp>
          </p:grpSp>
        </p:grpSp>
        <p:sp>
          <p:nvSpPr>
            <p:cNvPr id="53" name="PA_文本框 20"/>
            <p:cNvSpPr txBox="1">
              <a:spLocks noChangeArrowheads="1"/>
            </p:cNvSpPr>
            <p:nvPr>
              <p:custDataLst>
                <p:tags r:id="rId4"/>
              </p:custDataLst>
            </p:nvPr>
          </p:nvSpPr>
          <p:spPr bwMode="auto">
            <a:xfrm>
              <a:off x="4471542" y="5638470"/>
              <a:ext cx="367761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1219170"/>
              <a:r>
                <a:rPr lang="zh-CN" altLang="en-US" smtClean="0">
                  <a:solidFill>
                    <a:srgbClr val="333333">
                      <a:lumMod val="65000"/>
                      <a:lumOff val="35000"/>
                    </a:srgbClr>
                  </a:solidFill>
                  <a:latin typeface="微软雅黑" pitchFamily="34" charset="-122"/>
                  <a:ea typeface="微软雅黑" pitchFamily="34" charset="-122"/>
                </a:rPr>
                <a:t>课程咨询依娜老师：</a:t>
              </a:r>
              <a:r>
                <a:rPr lang="en-US" altLang="zh-CN">
                  <a:solidFill>
                    <a:srgbClr val="333333">
                      <a:lumMod val="65000"/>
                      <a:lumOff val="35000"/>
                    </a:srgbClr>
                  </a:solidFill>
                  <a:latin typeface="微软雅黑" pitchFamily="34" charset="-122"/>
                  <a:ea typeface="微软雅黑" pitchFamily="34" charset="-122"/>
                </a:rPr>
                <a:t> </a:t>
              </a:r>
              <a:r>
                <a:rPr lang="en-US" altLang="zh-CN" smtClean="0">
                  <a:solidFill>
                    <a:srgbClr val="333333">
                      <a:lumMod val="65000"/>
                      <a:lumOff val="35000"/>
                    </a:srgbClr>
                  </a:solidFill>
                  <a:latin typeface="微软雅黑" pitchFamily="34" charset="-122"/>
                  <a:ea typeface="微软雅黑" pitchFamily="34" charset="-122"/>
                </a:rPr>
                <a:t>1011843464</a:t>
              </a:r>
            </a:p>
            <a:p>
              <a:pPr defTabSz="1219170"/>
              <a:r>
                <a:rPr lang="zh-CN" altLang="en-US">
                  <a:solidFill>
                    <a:srgbClr val="333333">
                      <a:lumMod val="65000"/>
                      <a:lumOff val="35000"/>
                    </a:srgbClr>
                  </a:solidFill>
                  <a:latin typeface="微软雅黑" pitchFamily="34" charset="-122"/>
                  <a:ea typeface="微软雅黑" pitchFamily="34" charset="-122"/>
                </a:rPr>
                <a:t>往期</a:t>
              </a:r>
              <a:r>
                <a:rPr lang="zh-CN" altLang="en-US" smtClean="0">
                  <a:solidFill>
                    <a:srgbClr val="333333">
                      <a:lumMod val="65000"/>
                      <a:lumOff val="35000"/>
                    </a:srgbClr>
                  </a:solidFill>
                  <a:latin typeface="微软雅黑" pitchFamily="34" charset="-122"/>
                  <a:ea typeface="微软雅黑" pitchFamily="34" charset="-122"/>
                </a:rPr>
                <a:t>视频芊芊老师： </a:t>
              </a:r>
              <a:r>
                <a:rPr lang="en-US" altLang="zh-CN" smtClean="0">
                  <a:solidFill>
                    <a:srgbClr val="333333">
                      <a:lumMod val="65000"/>
                      <a:lumOff val="35000"/>
                    </a:srgbClr>
                  </a:solidFill>
                  <a:latin typeface="微软雅黑" pitchFamily="34" charset="-122"/>
                  <a:ea typeface="微软雅黑" pitchFamily="34" charset="-122"/>
                </a:rPr>
                <a:t>1399484076</a:t>
              </a:r>
              <a:endParaRPr lang="en-US" altLang="zh-CN" dirty="0">
                <a:solidFill>
                  <a:srgbClr val="333333">
                    <a:lumMod val="65000"/>
                    <a:lumOff val="35000"/>
                  </a:srgbClr>
                </a:solidFill>
                <a:latin typeface="微软雅黑" pitchFamily="34" charset="-122"/>
                <a:ea typeface="微软雅黑" pitchFamily="34" charset="-122"/>
              </a:endParaRPr>
            </a:p>
          </p:txBody>
        </p:sp>
      </p:grpSp>
    </p:spTree>
    <p:extLst>
      <p:ext uri="{BB962C8B-B14F-4D97-AF65-F5344CB8AC3E}">
        <p14:creationId xmlns:p14="http://schemas.microsoft.com/office/powerpoint/2010/main" val="109424256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47"/>
                                        </p:tgtEl>
                                        <p:attrNameLst>
                                          <p:attrName>style.visibility</p:attrName>
                                        </p:attrNameLst>
                                      </p:cBhvr>
                                      <p:to>
                                        <p:strVal val="visible"/>
                                      </p:to>
                                    </p:set>
                                    <p:anim to="" calcmode="lin" valueType="num">
                                      <p:cBhvr>
                                        <p:cTn id="7" dur="700" fill="hold">
                                          <p:stCondLst>
                                            <p:cond delay="0"/>
                                          </p:stCondLst>
                                        </p:cTn>
                                        <p:tgtEl>
                                          <p:spTgt spid="47"/>
                                        </p:tgtEl>
                                        <p:attrNameLst>
                                          <p:attrName>ppt_x</p:attrName>
                                        </p:attrNameLst>
                                      </p:cBhvr>
                                      <p:tavLst>
                                        <p:tav tm="0" fmla="#ppt_x-(-#ppt_w/2*cos(ppt_r/180*pi))*((1.5-1.5*$)^2-(1.5-1.5*$)^3)">
                                          <p:val>
                                            <p:strVal val="0"/>
                                          </p:val>
                                        </p:tav>
                                        <p:tav tm="100000">
                                          <p:val>
                                            <p:strVal val="1"/>
                                          </p:val>
                                        </p:tav>
                                      </p:tavLst>
                                    </p:anim>
                                    <p:anim to="" calcmode="lin" valueType="num">
                                      <p:cBhvr>
                                        <p:cTn id="8" dur="700" fill="hold">
                                          <p:stCondLst>
                                            <p:cond delay="0"/>
                                          </p:stCondLst>
                                        </p:cTn>
                                        <p:tgtEl>
                                          <p:spTgt spid="47"/>
                                        </p:tgtEl>
                                        <p:attrNameLst>
                                          <p:attrName>ppt_y</p:attrName>
                                        </p:attrNameLst>
                                      </p:cBhvr>
                                      <p:tavLst>
                                        <p:tav tm="0" fmla="#ppt_y+(-#ppt_h/2*cos(ppt_r/180*pi))*((1.5-1.5*$)^2-(1.5-1.5*$)^3)">
                                          <p:val>
                                            <p:strVal val="0"/>
                                          </p:val>
                                        </p:tav>
                                        <p:tav tm="100000">
                                          <p:val>
                                            <p:strVal val="1"/>
                                          </p:val>
                                        </p:tav>
                                      </p:tavLst>
                                    </p:anim>
                                    <p:anim to="" calcmode="lin" valueType="num">
                                      <p:cBhvr>
                                        <p:cTn id="9" dur="700" fill="hold">
                                          <p:stCondLst>
                                            <p:cond delay="0"/>
                                          </p:stCondLst>
                                        </p:cTn>
                                        <p:tgtEl>
                                          <p:spTgt spid="47"/>
                                        </p:tgtEl>
                                        <p:attrNameLst>
                                          <p:attrName>ppt_h</p:attrName>
                                        </p:attrNameLst>
                                      </p:cBhvr>
                                      <p:tavLst>
                                        <p:tav tm="0" fmla="#ppt_h-(-#ppt_h)*((1.5-1.5*$)^2-(1.5-1.5*$)^3)">
                                          <p:val>
                                            <p:strVal val="0"/>
                                          </p:val>
                                        </p:tav>
                                        <p:tav tm="100000">
                                          <p:val>
                                            <p:strVal val="1"/>
                                          </p:val>
                                        </p:tav>
                                      </p:tavLst>
                                    </p:anim>
                                    <p:anim to="" calcmode="lin" valueType="num">
                                      <p:cBhvr>
                                        <p:cTn id="10" dur="700" fill="hold">
                                          <p:stCondLst>
                                            <p:cond delay="0"/>
                                          </p:stCondLst>
                                        </p:cTn>
                                        <p:tgtEl>
                                          <p:spTgt spid="47"/>
                                        </p:tgtEl>
                                        <p:attrNameLst>
                                          <p:attrName>ppt_w</p:attrName>
                                        </p:attrNameLst>
                                      </p:cBhvr>
                                      <p:tavLst>
                                        <p:tav tm="0" fmla="#ppt_w-(-#ppt_w)*((1.5-1.5*$)^2-(1.5-1.5*$)^3)">
                                          <p:val>
                                            <p:strVal val="0"/>
                                          </p:val>
                                        </p:tav>
                                        <p:tav tm="100000">
                                          <p:val>
                                            <p:strVal val="1"/>
                                          </p:val>
                                        </p:tav>
                                      </p:tavLst>
                                    </p:anim>
                                  </p:childTnLst>
                                </p:cTn>
                              </p:par>
                              <p:par>
                                <p:cTn id="11" presetID="0" presetClass="entr" presetSubtype="0" fill="hold" nodeType="withEffect">
                                  <p:stCondLst>
                                    <p:cond delay="0"/>
                                  </p:stCondLst>
                                  <p:iterate type="lt">
                                    <p:tmPct val="10000"/>
                                  </p:iterate>
                                  <p:childTnLst>
                                    <p:set>
                                      <p:cBhvr>
                                        <p:cTn id="12" dur="1" fill="hold">
                                          <p:stCondLst>
                                            <p:cond delay="0"/>
                                          </p:stCondLst>
                                        </p:cTn>
                                        <p:tgtEl>
                                          <p:spTgt spid="48"/>
                                        </p:tgtEl>
                                        <p:attrNameLst>
                                          <p:attrName>style.visibility</p:attrName>
                                        </p:attrNameLst>
                                      </p:cBhvr>
                                      <p:to>
                                        <p:strVal val="visible"/>
                                      </p:to>
                                    </p:set>
                                    <p:anim to="" calcmode="lin" valueType="num">
                                      <p:cBhvr>
                                        <p:cTn id="13" dur="700" fill="hold">
                                          <p:stCondLst>
                                            <p:cond delay="0"/>
                                          </p:stCondLst>
                                        </p:cTn>
                                        <p:tgtEl>
                                          <p:spTgt spid="48"/>
                                        </p:tgtEl>
                                        <p:attrNameLst>
                                          <p:attrName>ppt_x</p:attrName>
                                        </p:attrNameLst>
                                      </p:cBhvr>
                                      <p:tavLst>
                                        <p:tav tm="0" fmla="#ppt_x-(-#ppt_w/2*cos(ppt_r/180*pi))*((1.5-1.5*$)^2-(1.5-1.5*$)^3)">
                                          <p:val>
                                            <p:strVal val="0"/>
                                          </p:val>
                                        </p:tav>
                                        <p:tav tm="100000">
                                          <p:val>
                                            <p:strVal val="1"/>
                                          </p:val>
                                        </p:tav>
                                      </p:tavLst>
                                    </p:anim>
                                    <p:anim to="" calcmode="lin" valueType="num">
                                      <p:cBhvr>
                                        <p:cTn id="14" dur="700" fill="hold">
                                          <p:stCondLst>
                                            <p:cond delay="0"/>
                                          </p:stCondLst>
                                        </p:cTn>
                                        <p:tgtEl>
                                          <p:spTgt spid="48"/>
                                        </p:tgtEl>
                                        <p:attrNameLst>
                                          <p:attrName>ppt_y</p:attrName>
                                        </p:attrNameLst>
                                      </p:cBhvr>
                                      <p:tavLst>
                                        <p:tav tm="0" fmla="#ppt_y+(-#ppt_h/2*cos(ppt_r/180*pi))*((1.5-1.5*$)^2-(1.5-1.5*$)^3)">
                                          <p:val>
                                            <p:strVal val="0"/>
                                          </p:val>
                                        </p:tav>
                                        <p:tav tm="100000">
                                          <p:val>
                                            <p:strVal val="1"/>
                                          </p:val>
                                        </p:tav>
                                      </p:tavLst>
                                    </p:anim>
                                    <p:anim to="" calcmode="lin" valueType="num">
                                      <p:cBhvr>
                                        <p:cTn id="15" dur="700" fill="hold">
                                          <p:stCondLst>
                                            <p:cond delay="0"/>
                                          </p:stCondLst>
                                        </p:cTn>
                                        <p:tgtEl>
                                          <p:spTgt spid="48"/>
                                        </p:tgtEl>
                                        <p:attrNameLst>
                                          <p:attrName>ppt_h</p:attrName>
                                        </p:attrNameLst>
                                      </p:cBhvr>
                                      <p:tavLst>
                                        <p:tav tm="0" fmla="#ppt_h-(-#ppt_h)*((1.5-1.5*$)^2-(1.5-1.5*$)^3)">
                                          <p:val>
                                            <p:strVal val="0"/>
                                          </p:val>
                                        </p:tav>
                                        <p:tav tm="100000">
                                          <p:val>
                                            <p:strVal val="1"/>
                                          </p:val>
                                        </p:tav>
                                      </p:tavLst>
                                    </p:anim>
                                    <p:anim to="" calcmode="lin" valueType="num">
                                      <p:cBhvr>
                                        <p:cTn id="16" dur="700" fill="hold">
                                          <p:stCondLst>
                                            <p:cond delay="0"/>
                                          </p:stCondLst>
                                        </p:cTn>
                                        <p:tgtEl>
                                          <p:spTgt spid="48"/>
                                        </p:tgtEl>
                                        <p:attrNameLst>
                                          <p:attrName>ppt_w</p:attrName>
                                        </p:attrNameLst>
                                      </p:cBhvr>
                                      <p:tavLst>
                                        <p:tav tm="0" fmla="#ppt_w-(-#ppt_w)*((1.5-1.5*$)^2-(1.5-1.5*$)^3)">
                                          <p:val>
                                            <p:strVal val="0"/>
                                          </p:val>
                                        </p:tav>
                                        <p:tav tm="100000">
                                          <p:val>
                                            <p:str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PA_矩形 39"/>
          <p:cNvSpPr>
            <a:spLocks noChangeArrowheads="1"/>
          </p:cNvSpPr>
          <p:nvPr>
            <p:custDataLst>
              <p:tags r:id="rId1"/>
            </p:custDataLst>
          </p:nvPr>
        </p:nvSpPr>
        <p:spPr bwMode="auto">
          <a:xfrm>
            <a:off x="554879" y="371042"/>
            <a:ext cx="3704079" cy="410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9170"/>
            <a:r>
              <a:rPr lang="zh-CN" altLang="en-US" sz="2667">
                <a:solidFill>
                  <a:srgbClr val="1D69A3"/>
                </a:solidFill>
                <a:latin typeface="微软雅黑" pitchFamily="34" charset="-122"/>
                <a:ea typeface="微软雅黑" pitchFamily="34" charset="-122"/>
              </a:rPr>
              <a:t>代理</a:t>
            </a:r>
            <a:r>
              <a:rPr lang="zh-CN" altLang="en-US" sz="2667" smtClean="0">
                <a:solidFill>
                  <a:srgbClr val="1D69A3"/>
                </a:solidFill>
                <a:latin typeface="微软雅黑" pitchFamily="34" charset="-122"/>
                <a:ea typeface="微软雅黑" pitchFamily="34" charset="-122"/>
              </a:rPr>
              <a:t>模式类图</a:t>
            </a:r>
            <a:endParaRPr lang="en-US" altLang="zh-CN" sz="2667" dirty="0">
              <a:solidFill>
                <a:srgbClr val="1D69A3"/>
              </a:solidFill>
              <a:latin typeface="微软雅黑" pitchFamily="34" charset="-122"/>
              <a:ea typeface="微软雅黑" pitchFamily="34" charset="-122"/>
            </a:endParaRPr>
          </a:p>
        </p:txBody>
      </p:sp>
      <p:grpSp>
        <p:nvGrpSpPr>
          <p:cNvPr id="48" name="PA_组合 47"/>
          <p:cNvGrpSpPr/>
          <p:nvPr>
            <p:custDataLst>
              <p:tags r:id="rId2"/>
            </p:custDataLst>
          </p:nvPr>
        </p:nvGrpSpPr>
        <p:grpSpPr>
          <a:xfrm>
            <a:off x="554877"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grpSp>
      <p:grpSp>
        <p:nvGrpSpPr>
          <p:cNvPr id="2" name="组合 1"/>
          <p:cNvGrpSpPr/>
          <p:nvPr/>
        </p:nvGrpSpPr>
        <p:grpSpPr>
          <a:xfrm>
            <a:off x="554877" y="1491400"/>
            <a:ext cx="10501043" cy="4281190"/>
            <a:chOff x="419797" y="1587395"/>
            <a:chExt cx="10501043" cy="4281190"/>
          </a:xfrm>
        </p:grpSpPr>
        <p:pic>
          <p:nvPicPr>
            <p:cNvPr id="3077"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19797" y="1741283"/>
              <a:ext cx="8858250" cy="3781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圆角矩形 10"/>
            <p:cNvSpPr/>
            <p:nvPr/>
          </p:nvSpPr>
          <p:spPr>
            <a:xfrm>
              <a:off x="10077447" y="4572000"/>
              <a:ext cx="809625" cy="628650"/>
            </a:xfrm>
            <a:prstGeom prst="roundRect">
              <a:avLst/>
            </a:prstGeom>
            <a:solidFill>
              <a:schemeClr val="accent1">
                <a:lumMod val="40000"/>
                <a:lumOff val="60000"/>
              </a:schemeClr>
            </a:solidFill>
          </p:spPr>
          <p:txBody>
            <a:bodyPr wrap="square" lIns="91440" tIns="45720" rIns="91440" bIns="45720" rtlCol="0" anchor="ctr">
              <a:spAutoFit/>
            </a:bodyPr>
            <a:lstStyle/>
            <a:p>
              <a:pPr algn="ctr"/>
              <a:endParaRPr lang="zh-CN" altLang="en-US" sz="5400" b="1" cap="none" spc="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endParaRPr>
            </a:p>
          </p:txBody>
        </p:sp>
        <p:sp>
          <p:nvSpPr>
            <p:cNvPr id="12" name="TextBox 11"/>
            <p:cNvSpPr txBox="1"/>
            <p:nvPr/>
          </p:nvSpPr>
          <p:spPr>
            <a:xfrm>
              <a:off x="10043677" y="4701659"/>
              <a:ext cx="877163" cy="369332"/>
            </a:xfrm>
            <a:prstGeom prst="rect">
              <a:avLst/>
            </a:prstGeom>
            <a:noFill/>
          </p:spPr>
          <p:txBody>
            <a:bodyPr wrap="none" rtlCol="0">
              <a:spAutoFit/>
            </a:bodyPr>
            <a:lstStyle/>
            <a:p>
              <a:r>
                <a:rPr lang="zh-CN" altLang="en-US" smtClean="0"/>
                <a:t>访问者</a:t>
              </a:r>
              <a:endParaRPr lang="zh-CN" altLang="en-US"/>
            </a:p>
          </p:txBody>
        </p:sp>
        <p:sp>
          <p:nvSpPr>
            <p:cNvPr id="13" name="TextBox 12"/>
            <p:cNvSpPr txBox="1"/>
            <p:nvPr/>
          </p:nvSpPr>
          <p:spPr>
            <a:xfrm>
              <a:off x="1504107" y="5406920"/>
              <a:ext cx="1375698" cy="307777"/>
            </a:xfrm>
            <a:prstGeom prst="rect">
              <a:avLst/>
            </a:prstGeom>
            <a:noFill/>
          </p:spPr>
          <p:txBody>
            <a:bodyPr wrap="none" rtlCol="0">
              <a:spAutoFit/>
            </a:bodyPr>
            <a:lstStyle/>
            <a:p>
              <a:r>
                <a:rPr lang="en-US" altLang="zh-CN" sz="1400" smtClean="0"/>
                <a:t>A</a:t>
              </a:r>
              <a:r>
                <a:rPr lang="zh-CN" altLang="en-US" sz="1400" smtClean="0"/>
                <a:t>情趣用品公司</a:t>
              </a:r>
              <a:endParaRPr lang="zh-CN" altLang="en-US" sz="1400"/>
            </a:p>
          </p:txBody>
        </p:sp>
        <p:cxnSp>
          <p:nvCxnSpPr>
            <p:cNvPr id="15" name="直接箭头连接符 14"/>
            <p:cNvCxnSpPr>
              <a:stCxn id="12" idx="1"/>
            </p:cNvCxnSpPr>
            <p:nvPr/>
          </p:nvCxnSpPr>
          <p:spPr>
            <a:xfrm flipH="1">
              <a:off x="8791575" y="4886325"/>
              <a:ext cx="125210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7161957" y="5560808"/>
              <a:ext cx="899605" cy="307777"/>
            </a:xfrm>
            <a:prstGeom prst="rect">
              <a:avLst/>
            </a:prstGeom>
            <a:noFill/>
          </p:spPr>
          <p:txBody>
            <a:bodyPr wrap="none" rtlCol="0">
              <a:spAutoFit/>
            </a:bodyPr>
            <a:lstStyle/>
            <a:p>
              <a:r>
                <a:rPr lang="en-US" altLang="zh-CN" sz="1400" smtClean="0"/>
                <a:t>lison</a:t>
              </a:r>
              <a:r>
                <a:rPr lang="zh-CN" altLang="en-US" sz="1400" smtClean="0"/>
                <a:t>老师</a:t>
              </a:r>
              <a:endParaRPr lang="zh-CN" altLang="en-US" sz="1400"/>
            </a:p>
          </p:txBody>
        </p:sp>
        <p:sp>
          <p:nvSpPr>
            <p:cNvPr id="37" name="TextBox 36"/>
            <p:cNvSpPr txBox="1"/>
            <p:nvPr/>
          </p:nvSpPr>
          <p:spPr>
            <a:xfrm>
              <a:off x="3858908" y="1587395"/>
              <a:ext cx="1980029" cy="307777"/>
            </a:xfrm>
            <a:prstGeom prst="rect">
              <a:avLst/>
            </a:prstGeom>
            <a:noFill/>
          </p:spPr>
          <p:txBody>
            <a:bodyPr wrap="none" rtlCol="0">
              <a:spAutoFit/>
            </a:bodyPr>
            <a:lstStyle/>
            <a:p>
              <a:r>
                <a:rPr lang="zh-CN" altLang="en-US" sz="1400" smtClean="0"/>
                <a:t>男性情趣用品公司接口</a:t>
              </a:r>
              <a:endParaRPr lang="zh-CN" altLang="en-US" sz="1400"/>
            </a:p>
          </p:txBody>
        </p:sp>
        <p:sp>
          <p:nvSpPr>
            <p:cNvPr id="38" name="TextBox 37"/>
            <p:cNvSpPr txBox="1"/>
            <p:nvPr/>
          </p:nvSpPr>
          <p:spPr>
            <a:xfrm>
              <a:off x="10210388" y="5224456"/>
              <a:ext cx="543739" cy="307777"/>
            </a:xfrm>
            <a:prstGeom prst="rect">
              <a:avLst/>
            </a:prstGeom>
            <a:noFill/>
          </p:spPr>
          <p:txBody>
            <a:bodyPr wrap="none" rtlCol="0">
              <a:spAutoFit/>
            </a:bodyPr>
            <a:lstStyle/>
            <a:p>
              <a:r>
                <a:rPr lang="zh-CN" altLang="en-US" sz="1400"/>
                <a:t>张三</a:t>
              </a:r>
            </a:p>
          </p:txBody>
        </p:sp>
      </p:grpSp>
      <p:grpSp>
        <p:nvGrpSpPr>
          <p:cNvPr id="34" name="组合 33"/>
          <p:cNvGrpSpPr/>
          <p:nvPr/>
        </p:nvGrpSpPr>
        <p:grpSpPr>
          <a:xfrm>
            <a:off x="6766730" y="94851"/>
            <a:ext cx="4152900" cy="837873"/>
            <a:chOff x="7324725" y="1141845"/>
            <a:chExt cx="4152900" cy="837873"/>
          </a:xfrm>
        </p:grpSpPr>
        <p:grpSp>
          <p:nvGrpSpPr>
            <p:cNvPr id="35" name="Group 16"/>
            <p:cNvGrpSpPr/>
            <p:nvPr/>
          </p:nvGrpSpPr>
          <p:grpSpPr bwMode="auto">
            <a:xfrm>
              <a:off x="7549280" y="1434639"/>
              <a:ext cx="129000" cy="207346"/>
              <a:chOff x="4441" y="3144"/>
              <a:chExt cx="215" cy="345"/>
            </a:xfrm>
          </p:grpSpPr>
          <p:sp>
            <p:nvSpPr>
              <p:cNvPr id="40" name="Freeform 17"/>
              <p:cNvSpPr>
                <a:spLocks noEditPoints="1"/>
              </p:cNvSpPr>
              <p:nvPr/>
            </p:nvSpPr>
            <p:spPr bwMode="auto">
              <a:xfrm>
                <a:off x="4474" y="3144"/>
                <a:ext cx="149" cy="253"/>
              </a:xfrm>
              <a:custGeom>
                <a:avLst/>
                <a:gdLst>
                  <a:gd name="T0" fmla="*/ 31 w 63"/>
                  <a:gd name="T1" fmla="*/ 107 h 107"/>
                  <a:gd name="T2" fmla="*/ 63 w 63"/>
                  <a:gd name="T3" fmla="*/ 78 h 107"/>
                  <a:gd name="T4" fmla="*/ 63 w 63"/>
                  <a:gd name="T5" fmla="*/ 29 h 107"/>
                  <a:gd name="T6" fmla="*/ 31 w 63"/>
                  <a:gd name="T7" fmla="*/ 0 h 107"/>
                  <a:gd name="T8" fmla="*/ 0 w 63"/>
                  <a:gd name="T9" fmla="*/ 29 h 107"/>
                  <a:gd name="T10" fmla="*/ 0 w 63"/>
                  <a:gd name="T11" fmla="*/ 78 h 107"/>
                  <a:gd name="T12" fmla="*/ 31 w 63"/>
                  <a:gd name="T13" fmla="*/ 107 h 107"/>
                  <a:gd name="T14" fmla="*/ 10 w 63"/>
                  <a:gd name="T15" fmla="*/ 29 h 107"/>
                  <a:gd name="T16" fmla="*/ 31 w 63"/>
                  <a:gd name="T17" fmla="*/ 10 h 107"/>
                  <a:gd name="T18" fmla="*/ 53 w 63"/>
                  <a:gd name="T19" fmla="*/ 29 h 107"/>
                  <a:gd name="T20" fmla="*/ 53 w 63"/>
                  <a:gd name="T21" fmla="*/ 78 h 107"/>
                  <a:gd name="T22" fmla="*/ 31 w 63"/>
                  <a:gd name="T23" fmla="*/ 97 h 107"/>
                  <a:gd name="T24" fmla="*/ 10 w 63"/>
                  <a:gd name="T25" fmla="*/ 78 h 107"/>
                  <a:gd name="T26" fmla="*/ 10 w 63"/>
                  <a:gd name="T27" fmla="*/ 29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107">
                    <a:moveTo>
                      <a:pt x="31" y="107"/>
                    </a:moveTo>
                    <a:cubicBezTo>
                      <a:pt x="49" y="107"/>
                      <a:pt x="63" y="94"/>
                      <a:pt x="63" y="78"/>
                    </a:cubicBezTo>
                    <a:cubicBezTo>
                      <a:pt x="63" y="29"/>
                      <a:pt x="63" y="29"/>
                      <a:pt x="63" y="29"/>
                    </a:cubicBezTo>
                    <a:cubicBezTo>
                      <a:pt x="63" y="13"/>
                      <a:pt x="49" y="0"/>
                      <a:pt x="31" y="0"/>
                    </a:cubicBezTo>
                    <a:cubicBezTo>
                      <a:pt x="14" y="0"/>
                      <a:pt x="0" y="13"/>
                      <a:pt x="0" y="29"/>
                    </a:cubicBezTo>
                    <a:cubicBezTo>
                      <a:pt x="0" y="78"/>
                      <a:pt x="0" y="78"/>
                      <a:pt x="0" y="78"/>
                    </a:cubicBezTo>
                    <a:cubicBezTo>
                      <a:pt x="0" y="94"/>
                      <a:pt x="14" y="107"/>
                      <a:pt x="31" y="107"/>
                    </a:cubicBezTo>
                    <a:close/>
                    <a:moveTo>
                      <a:pt x="10" y="29"/>
                    </a:moveTo>
                    <a:cubicBezTo>
                      <a:pt x="10" y="18"/>
                      <a:pt x="19" y="10"/>
                      <a:pt x="31" y="10"/>
                    </a:cubicBezTo>
                    <a:cubicBezTo>
                      <a:pt x="43" y="10"/>
                      <a:pt x="53" y="18"/>
                      <a:pt x="53" y="29"/>
                    </a:cubicBezTo>
                    <a:cubicBezTo>
                      <a:pt x="53" y="78"/>
                      <a:pt x="53" y="78"/>
                      <a:pt x="53" y="78"/>
                    </a:cubicBezTo>
                    <a:cubicBezTo>
                      <a:pt x="53" y="88"/>
                      <a:pt x="43" y="97"/>
                      <a:pt x="31" y="97"/>
                    </a:cubicBezTo>
                    <a:cubicBezTo>
                      <a:pt x="19" y="97"/>
                      <a:pt x="10" y="88"/>
                      <a:pt x="10" y="78"/>
                    </a:cubicBezTo>
                    <a:lnTo>
                      <a:pt x="10" y="29"/>
                    </a:lnTo>
                    <a:close/>
                  </a:path>
                </a:pathLst>
              </a:cu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dist" defTabSz="1219170"/>
                <a:endParaRPr lang="zh-CN" altLang="en-US" sz="2133">
                  <a:solidFill>
                    <a:srgbClr val="333333">
                      <a:lumMod val="65000"/>
                      <a:lumOff val="35000"/>
                    </a:srgbClr>
                  </a:solidFill>
                  <a:latin typeface="微软雅黑" pitchFamily="34" charset="-122"/>
                  <a:ea typeface="微软雅黑" pitchFamily="34" charset="-122"/>
                </a:endParaRPr>
              </a:p>
            </p:txBody>
          </p:sp>
          <p:sp>
            <p:nvSpPr>
              <p:cNvPr id="41" name="Freeform 18"/>
              <p:cNvSpPr/>
              <p:nvPr/>
            </p:nvSpPr>
            <p:spPr bwMode="auto">
              <a:xfrm>
                <a:off x="4441" y="3267"/>
                <a:ext cx="215" cy="222"/>
              </a:xfrm>
              <a:custGeom>
                <a:avLst/>
                <a:gdLst>
                  <a:gd name="T0" fmla="*/ 86 w 91"/>
                  <a:gd name="T1" fmla="*/ 0 h 94"/>
                  <a:gd name="T2" fmla="*/ 81 w 91"/>
                  <a:gd name="T3" fmla="*/ 5 h 94"/>
                  <a:gd name="T4" fmla="*/ 81 w 91"/>
                  <a:gd name="T5" fmla="*/ 28 h 94"/>
                  <a:gd name="T6" fmla="*/ 45 w 91"/>
                  <a:gd name="T7" fmla="*/ 59 h 94"/>
                  <a:gd name="T8" fmla="*/ 10 w 91"/>
                  <a:gd name="T9" fmla="*/ 28 h 94"/>
                  <a:gd name="T10" fmla="*/ 10 w 91"/>
                  <a:gd name="T11" fmla="*/ 5 h 94"/>
                  <a:gd name="T12" fmla="*/ 5 w 91"/>
                  <a:gd name="T13" fmla="*/ 0 h 94"/>
                  <a:gd name="T14" fmla="*/ 0 w 91"/>
                  <a:gd name="T15" fmla="*/ 5 h 94"/>
                  <a:gd name="T16" fmla="*/ 0 w 91"/>
                  <a:gd name="T17" fmla="*/ 28 h 94"/>
                  <a:gd name="T18" fmla="*/ 40 w 91"/>
                  <a:gd name="T19" fmla="*/ 69 h 94"/>
                  <a:gd name="T20" fmla="*/ 40 w 91"/>
                  <a:gd name="T21" fmla="*/ 84 h 94"/>
                  <a:gd name="T22" fmla="*/ 20 w 91"/>
                  <a:gd name="T23" fmla="*/ 84 h 94"/>
                  <a:gd name="T24" fmla="*/ 15 w 91"/>
                  <a:gd name="T25" fmla="*/ 89 h 94"/>
                  <a:gd name="T26" fmla="*/ 20 w 91"/>
                  <a:gd name="T27" fmla="*/ 94 h 94"/>
                  <a:gd name="T28" fmla="*/ 70 w 91"/>
                  <a:gd name="T29" fmla="*/ 94 h 94"/>
                  <a:gd name="T30" fmla="*/ 75 w 91"/>
                  <a:gd name="T31" fmla="*/ 89 h 94"/>
                  <a:gd name="T32" fmla="*/ 70 w 91"/>
                  <a:gd name="T33" fmla="*/ 84 h 94"/>
                  <a:gd name="T34" fmla="*/ 50 w 91"/>
                  <a:gd name="T35" fmla="*/ 84 h 94"/>
                  <a:gd name="T36" fmla="*/ 50 w 91"/>
                  <a:gd name="T37" fmla="*/ 69 h 94"/>
                  <a:gd name="T38" fmla="*/ 91 w 91"/>
                  <a:gd name="T39" fmla="*/ 28 h 94"/>
                  <a:gd name="T40" fmla="*/ 91 w 91"/>
                  <a:gd name="T41" fmla="*/ 5 h 94"/>
                  <a:gd name="T42" fmla="*/ 86 w 91"/>
                  <a:gd name="T43"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1" h="94">
                    <a:moveTo>
                      <a:pt x="86" y="0"/>
                    </a:moveTo>
                    <a:cubicBezTo>
                      <a:pt x="83" y="0"/>
                      <a:pt x="81" y="3"/>
                      <a:pt x="81" y="5"/>
                    </a:cubicBezTo>
                    <a:cubicBezTo>
                      <a:pt x="81" y="28"/>
                      <a:pt x="81" y="28"/>
                      <a:pt x="81" y="28"/>
                    </a:cubicBezTo>
                    <a:cubicBezTo>
                      <a:pt x="81" y="45"/>
                      <a:pt x="65" y="59"/>
                      <a:pt x="45" y="59"/>
                    </a:cubicBezTo>
                    <a:cubicBezTo>
                      <a:pt x="26" y="59"/>
                      <a:pt x="10" y="45"/>
                      <a:pt x="10" y="28"/>
                    </a:cubicBezTo>
                    <a:cubicBezTo>
                      <a:pt x="10" y="5"/>
                      <a:pt x="10" y="5"/>
                      <a:pt x="10" y="5"/>
                    </a:cubicBezTo>
                    <a:cubicBezTo>
                      <a:pt x="10" y="2"/>
                      <a:pt x="8" y="0"/>
                      <a:pt x="5" y="0"/>
                    </a:cubicBezTo>
                    <a:cubicBezTo>
                      <a:pt x="2" y="0"/>
                      <a:pt x="0" y="2"/>
                      <a:pt x="0" y="5"/>
                    </a:cubicBezTo>
                    <a:cubicBezTo>
                      <a:pt x="0" y="28"/>
                      <a:pt x="0" y="28"/>
                      <a:pt x="0" y="28"/>
                    </a:cubicBezTo>
                    <a:cubicBezTo>
                      <a:pt x="0" y="49"/>
                      <a:pt x="18" y="67"/>
                      <a:pt x="40" y="69"/>
                    </a:cubicBezTo>
                    <a:cubicBezTo>
                      <a:pt x="40" y="84"/>
                      <a:pt x="40" y="84"/>
                      <a:pt x="40" y="84"/>
                    </a:cubicBezTo>
                    <a:cubicBezTo>
                      <a:pt x="20" y="84"/>
                      <a:pt x="20" y="84"/>
                      <a:pt x="20" y="84"/>
                    </a:cubicBezTo>
                    <a:cubicBezTo>
                      <a:pt x="18" y="84"/>
                      <a:pt x="15" y="86"/>
                      <a:pt x="15" y="89"/>
                    </a:cubicBezTo>
                    <a:cubicBezTo>
                      <a:pt x="15" y="92"/>
                      <a:pt x="18" y="94"/>
                      <a:pt x="20" y="94"/>
                    </a:cubicBezTo>
                    <a:cubicBezTo>
                      <a:pt x="70" y="94"/>
                      <a:pt x="70" y="94"/>
                      <a:pt x="70" y="94"/>
                    </a:cubicBezTo>
                    <a:cubicBezTo>
                      <a:pt x="73" y="94"/>
                      <a:pt x="75" y="92"/>
                      <a:pt x="75" y="89"/>
                    </a:cubicBezTo>
                    <a:cubicBezTo>
                      <a:pt x="75" y="86"/>
                      <a:pt x="73" y="84"/>
                      <a:pt x="70" y="84"/>
                    </a:cubicBezTo>
                    <a:cubicBezTo>
                      <a:pt x="50" y="84"/>
                      <a:pt x="50" y="84"/>
                      <a:pt x="50" y="84"/>
                    </a:cubicBezTo>
                    <a:cubicBezTo>
                      <a:pt x="50" y="69"/>
                      <a:pt x="50" y="69"/>
                      <a:pt x="50" y="69"/>
                    </a:cubicBezTo>
                    <a:cubicBezTo>
                      <a:pt x="73" y="67"/>
                      <a:pt x="91" y="49"/>
                      <a:pt x="91" y="28"/>
                    </a:cubicBezTo>
                    <a:cubicBezTo>
                      <a:pt x="91" y="5"/>
                      <a:pt x="91" y="5"/>
                      <a:pt x="91" y="5"/>
                    </a:cubicBezTo>
                    <a:cubicBezTo>
                      <a:pt x="91" y="3"/>
                      <a:pt x="88" y="0"/>
                      <a:pt x="86" y="0"/>
                    </a:cubicBezTo>
                    <a:close/>
                  </a:path>
                </a:pathLst>
              </a:cu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dist" defTabSz="1219170"/>
                <a:endParaRPr lang="zh-CN" altLang="en-US" sz="2133">
                  <a:solidFill>
                    <a:srgbClr val="333333">
                      <a:lumMod val="65000"/>
                      <a:lumOff val="35000"/>
                    </a:srgbClr>
                  </a:solidFill>
                  <a:latin typeface="微软雅黑" pitchFamily="34" charset="-122"/>
                  <a:ea typeface="微软雅黑" pitchFamily="34" charset="-122"/>
                </a:endParaRPr>
              </a:p>
            </p:txBody>
          </p:sp>
        </p:grpSp>
        <p:sp>
          <p:nvSpPr>
            <p:cNvPr id="39" name="矩形 38"/>
            <p:cNvSpPr/>
            <p:nvPr/>
          </p:nvSpPr>
          <p:spPr>
            <a:xfrm>
              <a:off x="7324725" y="1141845"/>
              <a:ext cx="4152900" cy="837873"/>
            </a:xfrm>
            <a:prstGeom prst="rect">
              <a:avLst/>
            </a:prstGeom>
            <a:noFill/>
            <a:ln>
              <a:solidFill>
                <a:schemeClr val="accent1">
                  <a:alpha val="61000"/>
                </a:schemeClr>
              </a:solidFill>
              <a:prstDash val="dash"/>
            </a:ln>
          </p:spPr>
          <p:txBody>
            <a:bodyPr wrap="square" lIns="91440" tIns="45720" rIns="91440" bIns="45720" rtlCol="0" anchor="ctr">
              <a:spAutoFit/>
            </a:bodyPr>
            <a:lstStyle/>
            <a:p>
              <a:pPr algn="ctr"/>
              <a:endParaRPr lang="zh-CN" altLang="en-US" sz="5400" b="1" cap="none" spc="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endParaRPr>
            </a:p>
          </p:txBody>
        </p:sp>
      </p:grpSp>
      <p:grpSp>
        <p:nvGrpSpPr>
          <p:cNvPr id="42" name="组合 41"/>
          <p:cNvGrpSpPr/>
          <p:nvPr/>
        </p:nvGrpSpPr>
        <p:grpSpPr>
          <a:xfrm>
            <a:off x="6837555" y="190621"/>
            <a:ext cx="4027430" cy="646331"/>
            <a:chOff x="4121722" y="5638470"/>
            <a:chExt cx="4027430" cy="646331"/>
          </a:xfrm>
        </p:grpSpPr>
        <p:grpSp>
          <p:nvGrpSpPr>
            <p:cNvPr id="43" name="PA_组合 14"/>
            <p:cNvGrpSpPr/>
            <p:nvPr>
              <p:custDataLst>
                <p:tags r:id="rId3"/>
              </p:custDataLst>
            </p:nvPr>
          </p:nvGrpSpPr>
          <p:grpSpPr bwMode="auto">
            <a:xfrm>
              <a:off x="4121722" y="5643136"/>
              <a:ext cx="360000" cy="360000"/>
              <a:chOff x="4350" y="3024"/>
              <a:chExt cx="600" cy="599"/>
            </a:xfrm>
          </p:grpSpPr>
          <p:sp>
            <p:nvSpPr>
              <p:cNvPr id="45" name="Oval 15"/>
              <p:cNvSpPr>
                <a:spLocks noChangeArrowheads="1"/>
              </p:cNvSpPr>
              <p:nvPr/>
            </p:nvSpPr>
            <p:spPr bwMode="auto">
              <a:xfrm>
                <a:off x="4350" y="3024"/>
                <a:ext cx="600" cy="599"/>
              </a:xfrm>
              <a:prstGeom prst="ellipse">
                <a:avLst/>
              </a:prstGeom>
              <a:solidFill>
                <a:schemeClr val="bg1">
                  <a:lumMod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dist" defTabSz="1219170"/>
                <a:endParaRPr lang="zh-CN" altLang="en-US" sz="2133">
                  <a:solidFill>
                    <a:srgbClr val="333333">
                      <a:lumMod val="65000"/>
                      <a:lumOff val="35000"/>
                    </a:srgbClr>
                  </a:solidFill>
                  <a:latin typeface="微软雅黑" pitchFamily="34" charset="-122"/>
                  <a:ea typeface="微软雅黑" pitchFamily="34" charset="-122"/>
                </a:endParaRPr>
              </a:p>
            </p:txBody>
          </p:sp>
          <p:grpSp>
            <p:nvGrpSpPr>
              <p:cNvPr id="46" name="Group 16"/>
              <p:cNvGrpSpPr/>
              <p:nvPr/>
            </p:nvGrpSpPr>
            <p:grpSpPr bwMode="auto">
              <a:xfrm>
                <a:off x="4526" y="3125"/>
                <a:ext cx="215" cy="364"/>
                <a:chOff x="4526" y="3125"/>
                <a:chExt cx="215" cy="364"/>
              </a:xfrm>
            </p:grpSpPr>
            <p:sp>
              <p:nvSpPr>
                <p:cNvPr id="53" name="Freeform 17"/>
                <p:cNvSpPr>
                  <a:spLocks noEditPoints="1"/>
                </p:cNvSpPr>
                <p:nvPr/>
              </p:nvSpPr>
              <p:spPr bwMode="auto">
                <a:xfrm>
                  <a:off x="4565" y="3125"/>
                  <a:ext cx="149" cy="253"/>
                </a:xfrm>
                <a:custGeom>
                  <a:avLst/>
                  <a:gdLst>
                    <a:gd name="T0" fmla="*/ 31 w 63"/>
                    <a:gd name="T1" fmla="*/ 107 h 107"/>
                    <a:gd name="T2" fmla="*/ 63 w 63"/>
                    <a:gd name="T3" fmla="*/ 78 h 107"/>
                    <a:gd name="T4" fmla="*/ 63 w 63"/>
                    <a:gd name="T5" fmla="*/ 29 h 107"/>
                    <a:gd name="T6" fmla="*/ 31 w 63"/>
                    <a:gd name="T7" fmla="*/ 0 h 107"/>
                    <a:gd name="T8" fmla="*/ 0 w 63"/>
                    <a:gd name="T9" fmla="*/ 29 h 107"/>
                    <a:gd name="T10" fmla="*/ 0 w 63"/>
                    <a:gd name="T11" fmla="*/ 78 h 107"/>
                    <a:gd name="T12" fmla="*/ 31 w 63"/>
                    <a:gd name="T13" fmla="*/ 107 h 107"/>
                    <a:gd name="T14" fmla="*/ 10 w 63"/>
                    <a:gd name="T15" fmla="*/ 29 h 107"/>
                    <a:gd name="T16" fmla="*/ 31 w 63"/>
                    <a:gd name="T17" fmla="*/ 10 h 107"/>
                    <a:gd name="T18" fmla="*/ 53 w 63"/>
                    <a:gd name="T19" fmla="*/ 29 h 107"/>
                    <a:gd name="T20" fmla="*/ 53 w 63"/>
                    <a:gd name="T21" fmla="*/ 78 h 107"/>
                    <a:gd name="T22" fmla="*/ 31 w 63"/>
                    <a:gd name="T23" fmla="*/ 97 h 107"/>
                    <a:gd name="T24" fmla="*/ 10 w 63"/>
                    <a:gd name="T25" fmla="*/ 78 h 107"/>
                    <a:gd name="T26" fmla="*/ 10 w 63"/>
                    <a:gd name="T27" fmla="*/ 29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107">
                      <a:moveTo>
                        <a:pt x="31" y="107"/>
                      </a:moveTo>
                      <a:cubicBezTo>
                        <a:pt x="49" y="107"/>
                        <a:pt x="63" y="94"/>
                        <a:pt x="63" y="78"/>
                      </a:cubicBezTo>
                      <a:cubicBezTo>
                        <a:pt x="63" y="29"/>
                        <a:pt x="63" y="29"/>
                        <a:pt x="63" y="29"/>
                      </a:cubicBezTo>
                      <a:cubicBezTo>
                        <a:pt x="63" y="13"/>
                        <a:pt x="49" y="0"/>
                        <a:pt x="31" y="0"/>
                      </a:cubicBezTo>
                      <a:cubicBezTo>
                        <a:pt x="14" y="0"/>
                        <a:pt x="0" y="13"/>
                        <a:pt x="0" y="29"/>
                      </a:cubicBezTo>
                      <a:cubicBezTo>
                        <a:pt x="0" y="78"/>
                        <a:pt x="0" y="78"/>
                        <a:pt x="0" y="78"/>
                      </a:cubicBezTo>
                      <a:cubicBezTo>
                        <a:pt x="0" y="94"/>
                        <a:pt x="14" y="107"/>
                        <a:pt x="31" y="107"/>
                      </a:cubicBezTo>
                      <a:close/>
                      <a:moveTo>
                        <a:pt x="10" y="29"/>
                      </a:moveTo>
                      <a:cubicBezTo>
                        <a:pt x="10" y="18"/>
                        <a:pt x="19" y="10"/>
                        <a:pt x="31" y="10"/>
                      </a:cubicBezTo>
                      <a:cubicBezTo>
                        <a:pt x="43" y="10"/>
                        <a:pt x="53" y="18"/>
                        <a:pt x="53" y="29"/>
                      </a:cubicBezTo>
                      <a:cubicBezTo>
                        <a:pt x="53" y="78"/>
                        <a:pt x="53" y="78"/>
                        <a:pt x="53" y="78"/>
                      </a:cubicBezTo>
                      <a:cubicBezTo>
                        <a:pt x="53" y="88"/>
                        <a:pt x="43" y="97"/>
                        <a:pt x="31" y="97"/>
                      </a:cubicBezTo>
                      <a:cubicBezTo>
                        <a:pt x="19" y="97"/>
                        <a:pt x="10" y="88"/>
                        <a:pt x="10" y="78"/>
                      </a:cubicBezTo>
                      <a:lnTo>
                        <a:pt x="10" y="29"/>
                      </a:lnTo>
                      <a:close/>
                    </a:path>
                  </a:pathLst>
                </a:cu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dist" defTabSz="1219170"/>
                  <a:endParaRPr lang="zh-CN" altLang="en-US" sz="2133">
                    <a:solidFill>
                      <a:srgbClr val="333333">
                        <a:lumMod val="65000"/>
                        <a:lumOff val="35000"/>
                      </a:srgbClr>
                    </a:solidFill>
                    <a:latin typeface="微软雅黑" pitchFamily="34" charset="-122"/>
                    <a:ea typeface="微软雅黑" pitchFamily="34" charset="-122"/>
                  </a:endParaRPr>
                </a:p>
              </p:txBody>
            </p:sp>
            <p:sp>
              <p:nvSpPr>
                <p:cNvPr id="54" name="Freeform 18"/>
                <p:cNvSpPr/>
                <p:nvPr/>
              </p:nvSpPr>
              <p:spPr bwMode="auto">
                <a:xfrm>
                  <a:off x="4526" y="3267"/>
                  <a:ext cx="215" cy="222"/>
                </a:xfrm>
                <a:custGeom>
                  <a:avLst/>
                  <a:gdLst>
                    <a:gd name="T0" fmla="*/ 86 w 91"/>
                    <a:gd name="T1" fmla="*/ 0 h 94"/>
                    <a:gd name="T2" fmla="*/ 81 w 91"/>
                    <a:gd name="T3" fmla="*/ 5 h 94"/>
                    <a:gd name="T4" fmla="*/ 81 w 91"/>
                    <a:gd name="T5" fmla="*/ 28 h 94"/>
                    <a:gd name="T6" fmla="*/ 45 w 91"/>
                    <a:gd name="T7" fmla="*/ 59 h 94"/>
                    <a:gd name="T8" fmla="*/ 10 w 91"/>
                    <a:gd name="T9" fmla="*/ 28 h 94"/>
                    <a:gd name="T10" fmla="*/ 10 w 91"/>
                    <a:gd name="T11" fmla="*/ 5 h 94"/>
                    <a:gd name="T12" fmla="*/ 5 w 91"/>
                    <a:gd name="T13" fmla="*/ 0 h 94"/>
                    <a:gd name="T14" fmla="*/ 0 w 91"/>
                    <a:gd name="T15" fmla="*/ 5 h 94"/>
                    <a:gd name="T16" fmla="*/ 0 w 91"/>
                    <a:gd name="T17" fmla="*/ 28 h 94"/>
                    <a:gd name="T18" fmla="*/ 40 w 91"/>
                    <a:gd name="T19" fmla="*/ 69 h 94"/>
                    <a:gd name="T20" fmla="*/ 40 w 91"/>
                    <a:gd name="T21" fmla="*/ 84 h 94"/>
                    <a:gd name="T22" fmla="*/ 20 w 91"/>
                    <a:gd name="T23" fmla="*/ 84 h 94"/>
                    <a:gd name="T24" fmla="*/ 15 w 91"/>
                    <a:gd name="T25" fmla="*/ 89 h 94"/>
                    <a:gd name="T26" fmla="*/ 20 w 91"/>
                    <a:gd name="T27" fmla="*/ 94 h 94"/>
                    <a:gd name="T28" fmla="*/ 70 w 91"/>
                    <a:gd name="T29" fmla="*/ 94 h 94"/>
                    <a:gd name="T30" fmla="*/ 75 w 91"/>
                    <a:gd name="T31" fmla="*/ 89 h 94"/>
                    <a:gd name="T32" fmla="*/ 70 w 91"/>
                    <a:gd name="T33" fmla="*/ 84 h 94"/>
                    <a:gd name="T34" fmla="*/ 50 w 91"/>
                    <a:gd name="T35" fmla="*/ 84 h 94"/>
                    <a:gd name="T36" fmla="*/ 50 w 91"/>
                    <a:gd name="T37" fmla="*/ 69 h 94"/>
                    <a:gd name="T38" fmla="*/ 91 w 91"/>
                    <a:gd name="T39" fmla="*/ 28 h 94"/>
                    <a:gd name="T40" fmla="*/ 91 w 91"/>
                    <a:gd name="T41" fmla="*/ 5 h 94"/>
                    <a:gd name="T42" fmla="*/ 86 w 91"/>
                    <a:gd name="T43"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1" h="94">
                      <a:moveTo>
                        <a:pt x="86" y="0"/>
                      </a:moveTo>
                      <a:cubicBezTo>
                        <a:pt x="83" y="0"/>
                        <a:pt x="81" y="3"/>
                        <a:pt x="81" y="5"/>
                      </a:cubicBezTo>
                      <a:cubicBezTo>
                        <a:pt x="81" y="28"/>
                        <a:pt x="81" y="28"/>
                        <a:pt x="81" y="28"/>
                      </a:cubicBezTo>
                      <a:cubicBezTo>
                        <a:pt x="81" y="45"/>
                        <a:pt x="65" y="59"/>
                        <a:pt x="45" y="59"/>
                      </a:cubicBezTo>
                      <a:cubicBezTo>
                        <a:pt x="26" y="59"/>
                        <a:pt x="10" y="45"/>
                        <a:pt x="10" y="28"/>
                      </a:cubicBezTo>
                      <a:cubicBezTo>
                        <a:pt x="10" y="5"/>
                        <a:pt x="10" y="5"/>
                        <a:pt x="10" y="5"/>
                      </a:cubicBezTo>
                      <a:cubicBezTo>
                        <a:pt x="10" y="2"/>
                        <a:pt x="8" y="0"/>
                        <a:pt x="5" y="0"/>
                      </a:cubicBezTo>
                      <a:cubicBezTo>
                        <a:pt x="2" y="0"/>
                        <a:pt x="0" y="2"/>
                        <a:pt x="0" y="5"/>
                      </a:cubicBezTo>
                      <a:cubicBezTo>
                        <a:pt x="0" y="28"/>
                        <a:pt x="0" y="28"/>
                        <a:pt x="0" y="28"/>
                      </a:cubicBezTo>
                      <a:cubicBezTo>
                        <a:pt x="0" y="49"/>
                        <a:pt x="18" y="67"/>
                        <a:pt x="40" y="69"/>
                      </a:cubicBezTo>
                      <a:cubicBezTo>
                        <a:pt x="40" y="84"/>
                        <a:pt x="40" y="84"/>
                        <a:pt x="40" y="84"/>
                      </a:cubicBezTo>
                      <a:cubicBezTo>
                        <a:pt x="20" y="84"/>
                        <a:pt x="20" y="84"/>
                        <a:pt x="20" y="84"/>
                      </a:cubicBezTo>
                      <a:cubicBezTo>
                        <a:pt x="18" y="84"/>
                        <a:pt x="15" y="86"/>
                        <a:pt x="15" y="89"/>
                      </a:cubicBezTo>
                      <a:cubicBezTo>
                        <a:pt x="15" y="92"/>
                        <a:pt x="18" y="94"/>
                        <a:pt x="20" y="94"/>
                      </a:cubicBezTo>
                      <a:cubicBezTo>
                        <a:pt x="70" y="94"/>
                        <a:pt x="70" y="94"/>
                        <a:pt x="70" y="94"/>
                      </a:cubicBezTo>
                      <a:cubicBezTo>
                        <a:pt x="73" y="94"/>
                        <a:pt x="75" y="92"/>
                        <a:pt x="75" y="89"/>
                      </a:cubicBezTo>
                      <a:cubicBezTo>
                        <a:pt x="75" y="86"/>
                        <a:pt x="73" y="84"/>
                        <a:pt x="70" y="84"/>
                      </a:cubicBezTo>
                      <a:cubicBezTo>
                        <a:pt x="50" y="84"/>
                        <a:pt x="50" y="84"/>
                        <a:pt x="50" y="84"/>
                      </a:cubicBezTo>
                      <a:cubicBezTo>
                        <a:pt x="50" y="69"/>
                        <a:pt x="50" y="69"/>
                        <a:pt x="50" y="69"/>
                      </a:cubicBezTo>
                      <a:cubicBezTo>
                        <a:pt x="73" y="67"/>
                        <a:pt x="91" y="49"/>
                        <a:pt x="91" y="28"/>
                      </a:cubicBezTo>
                      <a:cubicBezTo>
                        <a:pt x="91" y="5"/>
                        <a:pt x="91" y="5"/>
                        <a:pt x="91" y="5"/>
                      </a:cubicBezTo>
                      <a:cubicBezTo>
                        <a:pt x="91" y="3"/>
                        <a:pt x="88" y="0"/>
                        <a:pt x="86" y="0"/>
                      </a:cubicBezTo>
                      <a:close/>
                    </a:path>
                  </a:pathLst>
                </a:cu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dist" defTabSz="1219170"/>
                  <a:endParaRPr lang="zh-CN" altLang="en-US" sz="2133">
                    <a:solidFill>
                      <a:srgbClr val="333333">
                        <a:lumMod val="65000"/>
                        <a:lumOff val="35000"/>
                      </a:srgbClr>
                    </a:solidFill>
                    <a:latin typeface="微软雅黑" pitchFamily="34" charset="-122"/>
                    <a:ea typeface="微软雅黑" pitchFamily="34" charset="-122"/>
                  </a:endParaRPr>
                </a:p>
              </p:txBody>
            </p:sp>
          </p:grpSp>
        </p:grpSp>
        <p:sp>
          <p:nvSpPr>
            <p:cNvPr id="44" name="PA_文本框 20"/>
            <p:cNvSpPr txBox="1">
              <a:spLocks noChangeArrowheads="1"/>
            </p:cNvSpPr>
            <p:nvPr>
              <p:custDataLst>
                <p:tags r:id="rId4"/>
              </p:custDataLst>
            </p:nvPr>
          </p:nvSpPr>
          <p:spPr bwMode="auto">
            <a:xfrm>
              <a:off x="4471542" y="5638470"/>
              <a:ext cx="367761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1219170"/>
              <a:r>
                <a:rPr lang="zh-CN" altLang="en-US" smtClean="0">
                  <a:solidFill>
                    <a:srgbClr val="333333">
                      <a:lumMod val="65000"/>
                      <a:lumOff val="35000"/>
                    </a:srgbClr>
                  </a:solidFill>
                  <a:latin typeface="微软雅黑" pitchFamily="34" charset="-122"/>
                  <a:ea typeface="微软雅黑" pitchFamily="34" charset="-122"/>
                </a:rPr>
                <a:t>课程咨询依娜老师：</a:t>
              </a:r>
              <a:r>
                <a:rPr lang="en-US" altLang="zh-CN">
                  <a:solidFill>
                    <a:srgbClr val="333333">
                      <a:lumMod val="65000"/>
                      <a:lumOff val="35000"/>
                    </a:srgbClr>
                  </a:solidFill>
                  <a:latin typeface="微软雅黑" pitchFamily="34" charset="-122"/>
                  <a:ea typeface="微软雅黑" pitchFamily="34" charset="-122"/>
                </a:rPr>
                <a:t> </a:t>
              </a:r>
              <a:r>
                <a:rPr lang="en-US" altLang="zh-CN" smtClean="0">
                  <a:solidFill>
                    <a:srgbClr val="333333">
                      <a:lumMod val="65000"/>
                      <a:lumOff val="35000"/>
                    </a:srgbClr>
                  </a:solidFill>
                  <a:latin typeface="微软雅黑" pitchFamily="34" charset="-122"/>
                  <a:ea typeface="微软雅黑" pitchFamily="34" charset="-122"/>
                </a:rPr>
                <a:t>1011843464</a:t>
              </a:r>
            </a:p>
            <a:p>
              <a:pPr defTabSz="1219170"/>
              <a:r>
                <a:rPr lang="zh-CN" altLang="en-US">
                  <a:solidFill>
                    <a:srgbClr val="333333">
                      <a:lumMod val="65000"/>
                      <a:lumOff val="35000"/>
                    </a:srgbClr>
                  </a:solidFill>
                  <a:latin typeface="微软雅黑" pitchFamily="34" charset="-122"/>
                  <a:ea typeface="微软雅黑" pitchFamily="34" charset="-122"/>
                </a:rPr>
                <a:t>往期</a:t>
              </a:r>
              <a:r>
                <a:rPr lang="zh-CN" altLang="en-US" smtClean="0">
                  <a:solidFill>
                    <a:srgbClr val="333333">
                      <a:lumMod val="65000"/>
                      <a:lumOff val="35000"/>
                    </a:srgbClr>
                  </a:solidFill>
                  <a:latin typeface="微软雅黑" pitchFamily="34" charset="-122"/>
                  <a:ea typeface="微软雅黑" pitchFamily="34" charset="-122"/>
                </a:rPr>
                <a:t>视频芊芊老师： </a:t>
              </a:r>
              <a:r>
                <a:rPr lang="en-US" altLang="zh-CN" smtClean="0">
                  <a:solidFill>
                    <a:srgbClr val="333333">
                      <a:lumMod val="65000"/>
                      <a:lumOff val="35000"/>
                    </a:srgbClr>
                  </a:solidFill>
                  <a:latin typeface="微软雅黑" pitchFamily="34" charset="-122"/>
                  <a:ea typeface="微软雅黑" pitchFamily="34" charset="-122"/>
                </a:rPr>
                <a:t>1399484076</a:t>
              </a:r>
              <a:endParaRPr lang="en-US" altLang="zh-CN" dirty="0">
                <a:solidFill>
                  <a:srgbClr val="333333">
                    <a:lumMod val="65000"/>
                    <a:lumOff val="35000"/>
                  </a:srgbClr>
                </a:solidFill>
                <a:latin typeface="微软雅黑" pitchFamily="34" charset="-122"/>
                <a:ea typeface="微软雅黑" pitchFamily="34" charset="-122"/>
              </a:endParaRPr>
            </a:p>
          </p:txBody>
        </p:sp>
      </p:grpSp>
    </p:spTree>
    <p:extLst>
      <p:ext uri="{BB962C8B-B14F-4D97-AF65-F5344CB8AC3E}">
        <p14:creationId xmlns:p14="http://schemas.microsoft.com/office/powerpoint/2010/main" val="353757829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47"/>
                                        </p:tgtEl>
                                        <p:attrNameLst>
                                          <p:attrName>style.visibility</p:attrName>
                                        </p:attrNameLst>
                                      </p:cBhvr>
                                      <p:to>
                                        <p:strVal val="visible"/>
                                      </p:to>
                                    </p:set>
                                    <p:anim to="" calcmode="lin" valueType="num">
                                      <p:cBhvr>
                                        <p:cTn id="7" dur="700" fill="hold">
                                          <p:stCondLst>
                                            <p:cond delay="0"/>
                                          </p:stCondLst>
                                        </p:cTn>
                                        <p:tgtEl>
                                          <p:spTgt spid="47"/>
                                        </p:tgtEl>
                                        <p:attrNameLst>
                                          <p:attrName>ppt_x</p:attrName>
                                        </p:attrNameLst>
                                      </p:cBhvr>
                                      <p:tavLst>
                                        <p:tav tm="0" fmla="#ppt_x-(-#ppt_w/2*cos(ppt_r/180*pi))*((1.5-1.5*$)^2-(1.5-1.5*$)^3)">
                                          <p:val>
                                            <p:strVal val="0"/>
                                          </p:val>
                                        </p:tav>
                                        <p:tav tm="100000">
                                          <p:val>
                                            <p:strVal val="1"/>
                                          </p:val>
                                        </p:tav>
                                      </p:tavLst>
                                    </p:anim>
                                    <p:anim to="" calcmode="lin" valueType="num">
                                      <p:cBhvr>
                                        <p:cTn id="8" dur="700" fill="hold">
                                          <p:stCondLst>
                                            <p:cond delay="0"/>
                                          </p:stCondLst>
                                        </p:cTn>
                                        <p:tgtEl>
                                          <p:spTgt spid="47"/>
                                        </p:tgtEl>
                                        <p:attrNameLst>
                                          <p:attrName>ppt_y</p:attrName>
                                        </p:attrNameLst>
                                      </p:cBhvr>
                                      <p:tavLst>
                                        <p:tav tm="0" fmla="#ppt_y+(-#ppt_h/2*cos(ppt_r/180*pi))*((1.5-1.5*$)^2-(1.5-1.5*$)^3)">
                                          <p:val>
                                            <p:strVal val="0"/>
                                          </p:val>
                                        </p:tav>
                                        <p:tav tm="100000">
                                          <p:val>
                                            <p:strVal val="1"/>
                                          </p:val>
                                        </p:tav>
                                      </p:tavLst>
                                    </p:anim>
                                    <p:anim to="" calcmode="lin" valueType="num">
                                      <p:cBhvr>
                                        <p:cTn id="9" dur="700" fill="hold">
                                          <p:stCondLst>
                                            <p:cond delay="0"/>
                                          </p:stCondLst>
                                        </p:cTn>
                                        <p:tgtEl>
                                          <p:spTgt spid="47"/>
                                        </p:tgtEl>
                                        <p:attrNameLst>
                                          <p:attrName>ppt_h</p:attrName>
                                        </p:attrNameLst>
                                      </p:cBhvr>
                                      <p:tavLst>
                                        <p:tav tm="0" fmla="#ppt_h-(-#ppt_h)*((1.5-1.5*$)^2-(1.5-1.5*$)^3)">
                                          <p:val>
                                            <p:strVal val="0"/>
                                          </p:val>
                                        </p:tav>
                                        <p:tav tm="100000">
                                          <p:val>
                                            <p:strVal val="1"/>
                                          </p:val>
                                        </p:tav>
                                      </p:tavLst>
                                    </p:anim>
                                    <p:anim to="" calcmode="lin" valueType="num">
                                      <p:cBhvr>
                                        <p:cTn id="10" dur="700" fill="hold">
                                          <p:stCondLst>
                                            <p:cond delay="0"/>
                                          </p:stCondLst>
                                        </p:cTn>
                                        <p:tgtEl>
                                          <p:spTgt spid="47"/>
                                        </p:tgtEl>
                                        <p:attrNameLst>
                                          <p:attrName>ppt_w</p:attrName>
                                        </p:attrNameLst>
                                      </p:cBhvr>
                                      <p:tavLst>
                                        <p:tav tm="0" fmla="#ppt_w-(-#ppt_w)*((1.5-1.5*$)^2-(1.5-1.5*$)^3)">
                                          <p:val>
                                            <p:strVal val="0"/>
                                          </p:val>
                                        </p:tav>
                                        <p:tav tm="100000">
                                          <p:val>
                                            <p:strVal val="1"/>
                                          </p:val>
                                        </p:tav>
                                      </p:tavLst>
                                    </p:anim>
                                  </p:childTnLst>
                                </p:cTn>
                              </p:par>
                              <p:par>
                                <p:cTn id="11" presetID="0" presetClass="entr" presetSubtype="0" fill="hold" nodeType="withEffect">
                                  <p:stCondLst>
                                    <p:cond delay="0"/>
                                  </p:stCondLst>
                                  <p:iterate type="lt">
                                    <p:tmPct val="10000"/>
                                  </p:iterate>
                                  <p:childTnLst>
                                    <p:set>
                                      <p:cBhvr>
                                        <p:cTn id="12" dur="1" fill="hold">
                                          <p:stCondLst>
                                            <p:cond delay="0"/>
                                          </p:stCondLst>
                                        </p:cTn>
                                        <p:tgtEl>
                                          <p:spTgt spid="48"/>
                                        </p:tgtEl>
                                        <p:attrNameLst>
                                          <p:attrName>style.visibility</p:attrName>
                                        </p:attrNameLst>
                                      </p:cBhvr>
                                      <p:to>
                                        <p:strVal val="visible"/>
                                      </p:to>
                                    </p:set>
                                    <p:anim to="" calcmode="lin" valueType="num">
                                      <p:cBhvr>
                                        <p:cTn id="13" dur="700" fill="hold">
                                          <p:stCondLst>
                                            <p:cond delay="0"/>
                                          </p:stCondLst>
                                        </p:cTn>
                                        <p:tgtEl>
                                          <p:spTgt spid="48"/>
                                        </p:tgtEl>
                                        <p:attrNameLst>
                                          <p:attrName>ppt_x</p:attrName>
                                        </p:attrNameLst>
                                      </p:cBhvr>
                                      <p:tavLst>
                                        <p:tav tm="0" fmla="#ppt_x-(-#ppt_w/2*cos(ppt_r/180*pi))*((1.5-1.5*$)^2-(1.5-1.5*$)^3)">
                                          <p:val>
                                            <p:strVal val="0"/>
                                          </p:val>
                                        </p:tav>
                                        <p:tav tm="100000">
                                          <p:val>
                                            <p:strVal val="1"/>
                                          </p:val>
                                        </p:tav>
                                      </p:tavLst>
                                    </p:anim>
                                    <p:anim to="" calcmode="lin" valueType="num">
                                      <p:cBhvr>
                                        <p:cTn id="14" dur="700" fill="hold">
                                          <p:stCondLst>
                                            <p:cond delay="0"/>
                                          </p:stCondLst>
                                        </p:cTn>
                                        <p:tgtEl>
                                          <p:spTgt spid="48"/>
                                        </p:tgtEl>
                                        <p:attrNameLst>
                                          <p:attrName>ppt_y</p:attrName>
                                        </p:attrNameLst>
                                      </p:cBhvr>
                                      <p:tavLst>
                                        <p:tav tm="0" fmla="#ppt_y+(-#ppt_h/2*cos(ppt_r/180*pi))*((1.5-1.5*$)^2-(1.5-1.5*$)^3)">
                                          <p:val>
                                            <p:strVal val="0"/>
                                          </p:val>
                                        </p:tav>
                                        <p:tav tm="100000">
                                          <p:val>
                                            <p:strVal val="1"/>
                                          </p:val>
                                        </p:tav>
                                      </p:tavLst>
                                    </p:anim>
                                    <p:anim to="" calcmode="lin" valueType="num">
                                      <p:cBhvr>
                                        <p:cTn id="15" dur="700" fill="hold">
                                          <p:stCondLst>
                                            <p:cond delay="0"/>
                                          </p:stCondLst>
                                        </p:cTn>
                                        <p:tgtEl>
                                          <p:spTgt spid="48"/>
                                        </p:tgtEl>
                                        <p:attrNameLst>
                                          <p:attrName>ppt_h</p:attrName>
                                        </p:attrNameLst>
                                      </p:cBhvr>
                                      <p:tavLst>
                                        <p:tav tm="0" fmla="#ppt_h-(-#ppt_h)*((1.5-1.5*$)^2-(1.5-1.5*$)^3)">
                                          <p:val>
                                            <p:strVal val="0"/>
                                          </p:val>
                                        </p:tav>
                                        <p:tav tm="100000">
                                          <p:val>
                                            <p:strVal val="1"/>
                                          </p:val>
                                        </p:tav>
                                      </p:tavLst>
                                    </p:anim>
                                    <p:anim to="" calcmode="lin" valueType="num">
                                      <p:cBhvr>
                                        <p:cTn id="16" dur="700" fill="hold">
                                          <p:stCondLst>
                                            <p:cond delay="0"/>
                                          </p:stCondLst>
                                        </p:cTn>
                                        <p:tgtEl>
                                          <p:spTgt spid="48"/>
                                        </p:tgtEl>
                                        <p:attrNameLst>
                                          <p:attrName>ppt_w</p:attrName>
                                        </p:attrNameLst>
                                      </p:cBhvr>
                                      <p:tavLst>
                                        <p:tav tm="0" fmla="#ppt_w-(-#ppt_w)*((1.5-1.5*$)^2-(1.5-1.5*$)^3)">
                                          <p:val>
                                            <p:strVal val="0"/>
                                          </p:val>
                                        </p:tav>
                                        <p:tav tm="100000">
                                          <p:val>
                                            <p:str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PA_矩形 39"/>
          <p:cNvSpPr>
            <a:spLocks noChangeArrowheads="1"/>
          </p:cNvSpPr>
          <p:nvPr>
            <p:custDataLst>
              <p:tags r:id="rId1"/>
            </p:custDataLst>
          </p:nvPr>
        </p:nvSpPr>
        <p:spPr bwMode="auto">
          <a:xfrm>
            <a:off x="554879" y="371042"/>
            <a:ext cx="3704079" cy="410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9170"/>
            <a:r>
              <a:rPr lang="zh-CN" altLang="en-US" sz="2667">
                <a:solidFill>
                  <a:srgbClr val="1D69A3"/>
                </a:solidFill>
                <a:latin typeface="微软雅黑" pitchFamily="34" charset="-122"/>
                <a:ea typeface="微软雅黑" pitchFamily="34" charset="-122"/>
              </a:rPr>
              <a:t>代理</a:t>
            </a:r>
            <a:r>
              <a:rPr lang="zh-CN" altLang="en-US" sz="2667" smtClean="0">
                <a:solidFill>
                  <a:srgbClr val="1D69A3"/>
                </a:solidFill>
                <a:latin typeface="微软雅黑" pitchFamily="34" charset="-122"/>
                <a:ea typeface="微软雅黑" pitchFamily="34" charset="-122"/>
              </a:rPr>
              <a:t>模式调用示意图</a:t>
            </a:r>
            <a:endParaRPr lang="en-US" altLang="zh-CN" sz="2667" dirty="0">
              <a:solidFill>
                <a:srgbClr val="1D69A3"/>
              </a:solidFill>
              <a:latin typeface="微软雅黑" pitchFamily="34" charset="-122"/>
              <a:ea typeface="微软雅黑" pitchFamily="34" charset="-122"/>
            </a:endParaRPr>
          </a:p>
        </p:txBody>
      </p:sp>
      <p:grpSp>
        <p:nvGrpSpPr>
          <p:cNvPr id="48" name="PA_组合 47"/>
          <p:cNvGrpSpPr/>
          <p:nvPr>
            <p:custDataLst>
              <p:tags r:id="rId2"/>
            </p:custDataLst>
          </p:nvPr>
        </p:nvGrpSpPr>
        <p:grpSpPr>
          <a:xfrm>
            <a:off x="554877"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grpSp>
      <p:grpSp>
        <p:nvGrpSpPr>
          <p:cNvPr id="34" name="组合 33"/>
          <p:cNvGrpSpPr/>
          <p:nvPr/>
        </p:nvGrpSpPr>
        <p:grpSpPr>
          <a:xfrm>
            <a:off x="6766730" y="94851"/>
            <a:ext cx="4152900" cy="837873"/>
            <a:chOff x="7324725" y="1141845"/>
            <a:chExt cx="4152900" cy="837873"/>
          </a:xfrm>
        </p:grpSpPr>
        <p:grpSp>
          <p:nvGrpSpPr>
            <p:cNvPr id="35" name="Group 16"/>
            <p:cNvGrpSpPr/>
            <p:nvPr/>
          </p:nvGrpSpPr>
          <p:grpSpPr bwMode="auto">
            <a:xfrm>
              <a:off x="7549280" y="1434639"/>
              <a:ext cx="129000" cy="207346"/>
              <a:chOff x="4441" y="3144"/>
              <a:chExt cx="215" cy="345"/>
            </a:xfrm>
          </p:grpSpPr>
          <p:sp>
            <p:nvSpPr>
              <p:cNvPr id="40" name="Freeform 17"/>
              <p:cNvSpPr>
                <a:spLocks noEditPoints="1"/>
              </p:cNvSpPr>
              <p:nvPr/>
            </p:nvSpPr>
            <p:spPr bwMode="auto">
              <a:xfrm>
                <a:off x="4474" y="3144"/>
                <a:ext cx="149" cy="253"/>
              </a:xfrm>
              <a:custGeom>
                <a:avLst/>
                <a:gdLst>
                  <a:gd name="T0" fmla="*/ 31 w 63"/>
                  <a:gd name="T1" fmla="*/ 107 h 107"/>
                  <a:gd name="T2" fmla="*/ 63 w 63"/>
                  <a:gd name="T3" fmla="*/ 78 h 107"/>
                  <a:gd name="T4" fmla="*/ 63 w 63"/>
                  <a:gd name="T5" fmla="*/ 29 h 107"/>
                  <a:gd name="T6" fmla="*/ 31 w 63"/>
                  <a:gd name="T7" fmla="*/ 0 h 107"/>
                  <a:gd name="T8" fmla="*/ 0 w 63"/>
                  <a:gd name="T9" fmla="*/ 29 h 107"/>
                  <a:gd name="T10" fmla="*/ 0 w 63"/>
                  <a:gd name="T11" fmla="*/ 78 h 107"/>
                  <a:gd name="T12" fmla="*/ 31 w 63"/>
                  <a:gd name="T13" fmla="*/ 107 h 107"/>
                  <a:gd name="T14" fmla="*/ 10 w 63"/>
                  <a:gd name="T15" fmla="*/ 29 h 107"/>
                  <a:gd name="T16" fmla="*/ 31 w 63"/>
                  <a:gd name="T17" fmla="*/ 10 h 107"/>
                  <a:gd name="T18" fmla="*/ 53 w 63"/>
                  <a:gd name="T19" fmla="*/ 29 h 107"/>
                  <a:gd name="T20" fmla="*/ 53 w 63"/>
                  <a:gd name="T21" fmla="*/ 78 h 107"/>
                  <a:gd name="T22" fmla="*/ 31 w 63"/>
                  <a:gd name="T23" fmla="*/ 97 h 107"/>
                  <a:gd name="T24" fmla="*/ 10 w 63"/>
                  <a:gd name="T25" fmla="*/ 78 h 107"/>
                  <a:gd name="T26" fmla="*/ 10 w 63"/>
                  <a:gd name="T27" fmla="*/ 29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107">
                    <a:moveTo>
                      <a:pt x="31" y="107"/>
                    </a:moveTo>
                    <a:cubicBezTo>
                      <a:pt x="49" y="107"/>
                      <a:pt x="63" y="94"/>
                      <a:pt x="63" y="78"/>
                    </a:cubicBezTo>
                    <a:cubicBezTo>
                      <a:pt x="63" y="29"/>
                      <a:pt x="63" y="29"/>
                      <a:pt x="63" y="29"/>
                    </a:cubicBezTo>
                    <a:cubicBezTo>
                      <a:pt x="63" y="13"/>
                      <a:pt x="49" y="0"/>
                      <a:pt x="31" y="0"/>
                    </a:cubicBezTo>
                    <a:cubicBezTo>
                      <a:pt x="14" y="0"/>
                      <a:pt x="0" y="13"/>
                      <a:pt x="0" y="29"/>
                    </a:cubicBezTo>
                    <a:cubicBezTo>
                      <a:pt x="0" y="78"/>
                      <a:pt x="0" y="78"/>
                      <a:pt x="0" y="78"/>
                    </a:cubicBezTo>
                    <a:cubicBezTo>
                      <a:pt x="0" y="94"/>
                      <a:pt x="14" y="107"/>
                      <a:pt x="31" y="107"/>
                    </a:cubicBezTo>
                    <a:close/>
                    <a:moveTo>
                      <a:pt x="10" y="29"/>
                    </a:moveTo>
                    <a:cubicBezTo>
                      <a:pt x="10" y="18"/>
                      <a:pt x="19" y="10"/>
                      <a:pt x="31" y="10"/>
                    </a:cubicBezTo>
                    <a:cubicBezTo>
                      <a:pt x="43" y="10"/>
                      <a:pt x="53" y="18"/>
                      <a:pt x="53" y="29"/>
                    </a:cubicBezTo>
                    <a:cubicBezTo>
                      <a:pt x="53" y="78"/>
                      <a:pt x="53" y="78"/>
                      <a:pt x="53" y="78"/>
                    </a:cubicBezTo>
                    <a:cubicBezTo>
                      <a:pt x="53" y="88"/>
                      <a:pt x="43" y="97"/>
                      <a:pt x="31" y="97"/>
                    </a:cubicBezTo>
                    <a:cubicBezTo>
                      <a:pt x="19" y="97"/>
                      <a:pt x="10" y="88"/>
                      <a:pt x="10" y="78"/>
                    </a:cubicBezTo>
                    <a:lnTo>
                      <a:pt x="10" y="29"/>
                    </a:lnTo>
                    <a:close/>
                  </a:path>
                </a:pathLst>
              </a:cu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dist" defTabSz="1219170"/>
                <a:endParaRPr lang="zh-CN" altLang="en-US" sz="2133">
                  <a:solidFill>
                    <a:srgbClr val="333333">
                      <a:lumMod val="65000"/>
                      <a:lumOff val="35000"/>
                    </a:srgbClr>
                  </a:solidFill>
                  <a:latin typeface="微软雅黑" pitchFamily="34" charset="-122"/>
                  <a:ea typeface="微软雅黑" pitchFamily="34" charset="-122"/>
                </a:endParaRPr>
              </a:p>
            </p:txBody>
          </p:sp>
          <p:sp>
            <p:nvSpPr>
              <p:cNvPr id="41" name="Freeform 18"/>
              <p:cNvSpPr/>
              <p:nvPr/>
            </p:nvSpPr>
            <p:spPr bwMode="auto">
              <a:xfrm>
                <a:off x="4441" y="3267"/>
                <a:ext cx="215" cy="222"/>
              </a:xfrm>
              <a:custGeom>
                <a:avLst/>
                <a:gdLst>
                  <a:gd name="T0" fmla="*/ 86 w 91"/>
                  <a:gd name="T1" fmla="*/ 0 h 94"/>
                  <a:gd name="T2" fmla="*/ 81 w 91"/>
                  <a:gd name="T3" fmla="*/ 5 h 94"/>
                  <a:gd name="T4" fmla="*/ 81 w 91"/>
                  <a:gd name="T5" fmla="*/ 28 h 94"/>
                  <a:gd name="T6" fmla="*/ 45 w 91"/>
                  <a:gd name="T7" fmla="*/ 59 h 94"/>
                  <a:gd name="T8" fmla="*/ 10 w 91"/>
                  <a:gd name="T9" fmla="*/ 28 h 94"/>
                  <a:gd name="T10" fmla="*/ 10 w 91"/>
                  <a:gd name="T11" fmla="*/ 5 h 94"/>
                  <a:gd name="T12" fmla="*/ 5 w 91"/>
                  <a:gd name="T13" fmla="*/ 0 h 94"/>
                  <a:gd name="T14" fmla="*/ 0 w 91"/>
                  <a:gd name="T15" fmla="*/ 5 h 94"/>
                  <a:gd name="T16" fmla="*/ 0 w 91"/>
                  <a:gd name="T17" fmla="*/ 28 h 94"/>
                  <a:gd name="T18" fmla="*/ 40 w 91"/>
                  <a:gd name="T19" fmla="*/ 69 h 94"/>
                  <a:gd name="T20" fmla="*/ 40 w 91"/>
                  <a:gd name="T21" fmla="*/ 84 h 94"/>
                  <a:gd name="T22" fmla="*/ 20 w 91"/>
                  <a:gd name="T23" fmla="*/ 84 h 94"/>
                  <a:gd name="T24" fmla="*/ 15 w 91"/>
                  <a:gd name="T25" fmla="*/ 89 h 94"/>
                  <a:gd name="T26" fmla="*/ 20 w 91"/>
                  <a:gd name="T27" fmla="*/ 94 h 94"/>
                  <a:gd name="T28" fmla="*/ 70 w 91"/>
                  <a:gd name="T29" fmla="*/ 94 h 94"/>
                  <a:gd name="T30" fmla="*/ 75 w 91"/>
                  <a:gd name="T31" fmla="*/ 89 h 94"/>
                  <a:gd name="T32" fmla="*/ 70 w 91"/>
                  <a:gd name="T33" fmla="*/ 84 h 94"/>
                  <a:gd name="T34" fmla="*/ 50 w 91"/>
                  <a:gd name="T35" fmla="*/ 84 h 94"/>
                  <a:gd name="T36" fmla="*/ 50 w 91"/>
                  <a:gd name="T37" fmla="*/ 69 h 94"/>
                  <a:gd name="T38" fmla="*/ 91 w 91"/>
                  <a:gd name="T39" fmla="*/ 28 h 94"/>
                  <a:gd name="T40" fmla="*/ 91 w 91"/>
                  <a:gd name="T41" fmla="*/ 5 h 94"/>
                  <a:gd name="T42" fmla="*/ 86 w 91"/>
                  <a:gd name="T43"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1" h="94">
                    <a:moveTo>
                      <a:pt x="86" y="0"/>
                    </a:moveTo>
                    <a:cubicBezTo>
                      <a:pt x="83" y="0"/>
                      <a:pt x="81" y="3"/>
                      <a:pt x="81" y="5"/>
                    </a:cubicBezTo>
                    <a:cubicBezTo>
                      <a:pt x="81" y="28"/>
                      <a:pt x="81" y="28"/>
                      <a:pt x="81" y="28"/>
                    </a:cubicBezTo>
                    <a:cubicBezTo>
                      <a:pt x="81" y="45"/>
                      <a:pt x="65" y="59"/>
                      <a:pt x="45" y="59"/>
                    </a:cubicBezTo>
                    <a:cubicBezTo>
                      <a:pt x="26" y="59"/>
                      <a:pt x="10" y="45"/>
                      <a:pt x="10" y="28"/>
                    </a:cubicBezTo>
                    <a:cubicBezTo>
                      <a:pt x="10" y="5"/>
                      <a:pt x="10" y="5"/>
                      <a:pt x="10" y="5"/>
                    </a:cubicBezTo>
                    <a:cubicBezTo>
                      <a:pt x="10" y="2"/>
                      <a:pt x="8" y="0"/>
                      <a:pt x="5" y="0"/>
                    </a:cubicBezTo>
                    <a:cubicBezTo>
                      <a:pt x="2" y="0"/>
                      <a:pt x="0" y="2"/>
                      <a:pt x="0" y="5"/>
                    </a:cubicBezTo>
                    <a:cubicBezTo>
                      <a:pt x="0" y="28"/>
                      <a:pt x="0" y="28"/>
                      <a:pt x="0" y="28"/>
                    </a:cubicBezTo>
                    <a:cubicBezTo>
                      <a:pt x="0" y="49"/>
                      <a:pt x="18" y="67"/>
                      <a:pt x="40" y="69"/>
                    </a:cubicBezTo>
                    <a:cubicBezTo>
                      <a:pt x="40" y="84"/>
                      <a:pt x="40" y="84"/>
                      <a:pt x="40" y="84"/>
                    </a:cubicBezTo>
                    <a:cubicBezTo>
                      <a:pt x="20" y="84"/>
                      <a:pt x="20" y="84"/>
                      <a:pt x="20" y="84"/>
                    </a:cubicBezTo>
                    <a:cubicBezTo>
                      <a:pt x="18" y="84"/>
                      <a:pt x="15" y="86"/>
                      <a:pt x="15" y="89"/>
                    </a:cubicBezTo>
                    <a:cubicBezTo>
                      <a:pt x="15" y="92"/>
                      <a:pt x="18" y="94"/>
                      <a:pt x="20" y="94"/>
                    </a:cubicBezTo>
                    <a:cubicBezTo>
                      <a:pt x="70" y="94"/>
                      <a:pt x="70" y="94"/>
                      <a:pt x="70" y="94"/>
                    </a:cubicBezTo>
                    <a:cubicBezTo>
                      <a:pt x="73" y="94"/>
                      <a:pt x="75" y="92"/>
                      <a:pt x="75" y="89"/>
                    </a:cubicBezTo>
                    <a:cubicBezTo>
                      <a:pt x="75" y="86"/>
                      <a:pt x="73" y="84"/>
                      <a:pt x="70" y="84"/>
                    </a:cubicBezTo>
                    <a:cubicBezTo>
                      <a:pt x="50" y="84"/>
                      <a:pt x="50" y="84"/>
                      <a:pt x="50" y="84"/>
                    </a:cubicBezTo>
                    <a:cubicBezTo>
                      <a:pt x="50" y="69"/>
                      <a:pt x="50" y="69"/>
                      <a:pt x="50" y="69"/>
                    </a:cubicBezTo>
                    <a:cubicBezTo>
                      <a:pt x="73" y="67"/>
                      <a:pt x="91" y="49"/>
                      <a:pt x="91" y="28"/>
                    </a:cubicBezTo>
                    <a:cubicBezTo>
                      <a:pt x="91" y="5"/>
                      <a:pt x="91" y="5"/>
                      <a:pt x="91" y="5"/>
                    </a:cubicBezTo>
                    <a:cubicBezTo>
                      <a:pt x="91" y="3"/>
                      <a:pt x="88" y="0"/>
                      <a:pt x="86" y="0"/>
                    </a:cubicBezTo>
                    <a:close/>
                  </a:path>
                </a:pathLst>
              </a:cu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dist" defTabSz="1219170"/>
                <a:endParaRPr lang="zh-CN" altLang="en-US" sz="2133">
                  <a:solidFill>
                    <a:srgbClr val="333333">
                      <a:lumMod val="65000"/>
                      <a:lumOff val="35000"/>
                    </a:srgbClr>
                  </a:solidFill>
                  <a:latin typeface="微软雅黑" pitchFamily="34" charset="-122"/>
                  <a:ea typeface="微软雅黑" pitchFamily="34" charset="-122"/>
                </a:endParaRPr>
              </a:p>
            </p:txBody>
          </p:sp>
        </p:grpSp>
        <p:sp>
          <p:nvSpPr>
            <p:cNvPr id="39" name="矩形 38"/>
            <p:cNvSpPr/>
            <p:nvPr/>
          </p:nvSpPr>
          <p:spPr>
            <a:xfrm>
              <a:off x="7324725" y="1141845"/>
              <a:ext cx="4152900" cy="837873"/>
            </a:xfrm>
            <a:prstGeom prst="rect">
              <a:avLst/>
            </a:prstGeom>
            <a:noFill/>
            <a:ln>
              <a:solidFill>
                <a:schemeClr val="accent1">
                  <a:alpha val="61000"/>
                </a:schemeClr>
              </a:solidFill>
              <a:prstDash val="dash"/>
            </a:ln>
          </p:spPr>
          <p:txBody>
            <a:bodyPr wrap="square" lIns="91440" tIns="45720" rIns="91440" bIns="45720" rtlCol="0" anchor="ctr">
              <a:spAutoFit/>
            </a:bodyPr>
            <a:lstStyle/>
            <a:p>
              <a:pPr algn="ctr"/>
              <a:endParaRPr lang="zh-CN" altLang="en-US" sz="5400" b="1" cap="none" spc="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endParaRPr>
            </a:p>
          </p:txBody>
        </p:sp>
      </p:grpSp>
      <p:grpSp>
        <p:nvGrpSpPr>
          <p:cNvPr id="42" name="组合 41"/>
          <p:cNvGrpSpPr/>
          <p:nvPr/>
        </p:nvGrpSpPr>
        <p:grpSpPr>
          <a:xfrm>
            <a:off x="6837555" y="190621"/>
            <a:ext cx="4027430" cy="646331"/>
            <a:chOff x="4121722" y="5638470"/>
            <a:chExt cx="4027430" cy="646331"/>
          </a:xfrm>
        </p:grpSpPr>
        <p:grpSp>
          <p:nvGrpSpPr>
            <p:cNvPr id="43" name="PA_组合 14"/>
            <p:cNvGrpSpPr/>
            <p:nvPr>
              <p:custDataLst>
                <p:tags r:id="rId3"/>
              </p:custDataLst>
            </p:nvPr>
          </p:nvGrpSpPr>
          <p:grpSpPr bwMode="auto">
            <a:xfrm>
              <a:off x="4121722" y="5643136"/>
              <a:ext cx="360000" cy="360000"/>
              <a:chOff x="4350" y="3024"/>
              <a:chExt cx="600" cy="599"/>
            </a:xfrm>
          </p:grpSpPr>
          <p:sp>
            <p:nvSpPr>
              <p:cNvPr id="45" name="Oval 15"/>
              <p:cNvSpPr>
                <a:spLocks noChangeArrowheads="1"/>
              </p:cNvSpPr>
              <p:nvPr/>
            </p:nvSpPr>
            <p:spPr bwMode="auto">
              <a:xfrm>
                <a:off x="4350" y="3024"/>
                <a:ext cx="600" cy="599"/>
              </a:xfrm>
              <a:prstGeom prst="ellipse">
                <a:avLst/>
              </a:prstGeom>
              <a:solidFill>
                <a:schemeClr val="bg1">
                  <a:lumMod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dist" defTabSz="1219170"/>
                <a:endParaRPr lang="zh-CN" altLang="en-US" sz="2133">
                  <a:solidFill>
                    <a:srgbClr val="333333">
                      <a:lumMod val="65000"/>
                      <a:lumOff val="35000"/>
                    </a:srgbClr>
                  </a:solidFill>
                  <a:latin typeface="微软雅黑" pitchFamily="34" charset="-122"/>
                  <a:ea typeface="微软雅黑" pitchFamily="34" charset="-122"/>
                </a:endParaRPr>
              </a:p>
            </p:txBody>
          </p:sp>
          <p:grpSp>
            <p:nvGrpSpPr>
              <p:cNvPr id="46" name="Group 16"/>
              <p:cNvGrpSpPr/>
              <p:nvPr/>
            </p:nvGrpSpPr>
            <p:grpSpPr bwMode="auto">
              <a:xfrm>
                <a:off x="4526" y="3125"/>
                <a:ext cx="215" cy="364"/>
                <a:chOff x="4526" y="3125"/>
                <a:chExt cx="215" cy="364"/>
              </a:xfrm>
            </p:grpSpPr>
            <p:sp>
              <p:nvSpPr>
                <p:cNvPr id="53" name="Freeform 17"/>
                <p:cNvSpPr>
                  <a:spLocks noEditPoints="1"/>
                </p:cNvSpPr>
                <p:nvPr/>
              </p:nvSpPr>
              <p:spPr bwMode="auto">
                <a:xfrm>
                  <a:off x="4565" y="3125"/>
                  <a:ext cx="149" cy="253"/>
                </a:xfrm>
                <a:custGeom>
                  <a:avLst/>
                  <a:gdLst>
                    <a:gd name="T0" fmla="*/ 31 w 63"/>
                    <a:gd name="T1" fmla="*/ 107 h 107"/>
                    <a:gd name="T2" fmla="*/ 63 w 63"/>
                    <a:gd name="T3" fmla="*/ 78 h 107"/>
                    <a:gd name="T4" fmla="*/ 63 w 63"/>
                    <a:gd name="T5" fmla="*/ 29 h 107"/>
                    <a:gd name="T6" fmla="*/ 31 w 63"/>
                    <a:gd name="T7" fmla="*/ 0 h 107"/>
                    <a:gd name="T8" fmla="*/ 0 w 63"/>
                    <a:gd name="T9" fmla="*/ 29 h 107"/>
                    <a:gd name="T10" fmla="*/ 0 w 63"/>
                    <a:gd name="T11" fmla="*/ 78 h 107"/>
                    <a:gd name="T12" fmla="*/ 31 w 63"/>
                    <a:gd name="T13" fmla="*/ 107 h 107"/>
                    <a:gd name="T14" fmla="*/ 10 w 63"/>
                    <a:gd name="T15" fmla="*/ 29 h 107"/>
                    <a:gd name="T16" fmla="*/ 31 w 63"/>
                    <a:gd name="T17" fmla="*/ 10 h 107"/>
                    <a:gd name="T18" fmla="*/ 53 w 63"/>
                    <a:gd name="T19" fmla="*/ 29 h 107"/>
                    <a:gd name="T20" fmla="*/ 53 w 63"/>
                    <a:gd name="T21" fmla="*/ 78 h 107"/>
                    <a:gd name="T22" fmla="*/ 31 w 63"/>
                    <a:gd name="T23" fmla="*/ 97 h 107"/>
                    <a:gd name="T24" fmla="*/ 10 w 63"/>
                    <a:gd name="T25" fmla="*/ 78 h 107"/>
                    <a:gd name="T26" fmla="*/ 10 w 63"/>
                    <a:gd name="T27" fmla="*/ 29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107">
                      <a:moveTo>
                        <a:pt x="31" y="107"/>
                      </a:moveTo>
                      <a:cubicBezTo>
                        <a:pt x="49" y="107"/>
                        <a:pt x="63" y="94"/>
                        <a:pt x="63" y="78"/>
                      </a:cubicBezTo>
                      <a:cubicBezTo>
                        <a:pt x="63" y="29"/>
                        <a:pt x="63" y="29"/>
                        <a:pt x="63" y="29"/>
                      </a:cubicBezTo>
                      <a:cubicBezTo>
                        <a:pt x="63" y="13"/>
                        <a:pt x="49" y="0"/>
                        <a:pt x="31" y="0"/>
                      </a:cubicBezTo>
                      <a:cubicBezTo>
                        <a:pt x="14" y="0"/>
                        <a:pt x="0" y="13"/>
                        <a:pt x="0" y="29"/>
                      </a:cubicBezTo>
                      <a:cubicBezTo>
                        <a:pt x="0" y="78"/>
                        <a:pt x="0" y="78"/>
                        <a:pt x="0" y="78"/>
                      </a:cubicBezTo>
                      <a:cubicBezTo>
                        <a:pt x="0" y="94"/>
                        <a:pt x="14" y="107"/>
                        <a:pt x="31" y="107"/>
                      </a:cubicBezTo>
                      <a:close/>
                      <a:moveTo>
                        <a:pt x="10" y="29"/>
                      </a:moveTo>
                      <a:cubicBezTo>
                        <a:pt x="10" y="18"/>
                        <a:pt x="19" y="10"/>
                        <a:pt x="31" y="10"/>
                      </a:cubicBezTo>
                      <a:cubicBezTo>
                        <a:pt x="43" y="10"/>
                        <a:pt x="53" y="18"/>
                        <a:pt x="53" y="29"/>
                      </a:cubicBezTo>
                      <a:cubicBezTo>
                        <a:pt x="53" y="78"/>
                        <a:pt x="53" y="78"/>
                        <a:pt x="53" y="78"/>
                      </a:cubicBezTo>
                      <a:cubicBezTo>
                        <a:pt x="53" y="88"/>
                        <a:pt x="43" y="97"/>
                        <a:pt x="31" y="97"/>
                      </a:cubicBezTo>
                      <a:cubicBezTo>
                        <a:pt x="19" y="97"/>
                        <a:pt x="10" y="88"/>
                        <a:pt x="10" y="78"/>
                      </a:cubicBezTo>
                      <a:lnTo>
                        <a:pt x="10" y="29"/>
                      </a:lnTo>
                      <a:close/>
                    </a:path>
                  </a:pathLst>
                </a:cu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dist" defTabSz="1219170"/>
                  <a:endParaRPr lang="zh-CN" altLang="en-US" sz="2133">
                    <a:solidFill>
                      <a:srgbClr val="333333">
                        <a:lumMod val="65000"/>
                        <a:lumOff val="35000"/>
                      </a:srgbClr>
                    </a:solidFill>
                    <a:latin typeface="微软雅黑" pitchFamily="34" charset="-122"/>
                    <a:ea typeface="微软雅黑" pitchFamily="34" charset="-122"/>
                  </a:endParaRPr>
                </a:p>
              </p:txBody>
            </p:sp>
            <p:sp>
              <p:nvSpPr>
                <p:cNvPr id="54" name="Freeform 18"/>
                <p:cNvSpPr/>
                <p:nvPr/>
              </p:nvSpPr>
              <p:spPr bwMode="auto">
                <a:xfrm>
                  <a:off x="4526" y="3267"/>
                  <a:ext cx="215" cy="222"/>
                </a:xfrm>
                <a:custGeom>
                  <a:avLst/>
                  <a:gdLst>
                    <a:gd name="T0" fmla="*/ 86 w 91"/>
                    <a:gd name="T1" fmla="*/ 0 h 94"/>
                    <a:gd name="T2" fmla="*/ 81 w 91"/>
                    <a:gd name="T3" fmla="*/ 5 h 94"/>
                    <a:gd name="T4" fmla="*/ 81 w 91"/>
                    <a:gd name="T5" fmla="*/ 28 h 94"/>
                    <a:gd name="T6" fmla="*/ 45 w 91"/>
                    <a:gd name="T7" fmla="*/ 59 h 94"/>
                    <a:gd name="T8" fmla="*/ 10 w 91"/>
                    <a:gd name="T9" fmla="*/ 28 h 94"/>
                    <a:gd name="T10" fmla="*/ 10 w 91"/>
                    <a:gd name="T11" fmla="*/ 5 h 94"/>
                    <a:gd name="T12" fmla="*/ 5 w 91"/>
                    <a:gd name="T13" fmla="*/ 0 h 94"/>
                    <a:gd name="T14" fmla="*/ 0 w 91"/>
                    <a:gd name="T15" fmla="*/ 5 h 94"/>
                    <a:gd name="T16" fmla="*/ 0 w 91"/>
                    <a:gd name="T17" fmla="*/ 28 h 94"/>
                    <a:gd name="T18" fmla="*/ 40 w 91"/>
                    <a:gd name="T19" fmla="*/ 69 h 94"/>
                    <a:gd name="T20" fmla="*/ 40 w 91"/>
                    <a:gd name="T21" fmla="*/ 84 h 94"/>
                    <a:gd name="T22" fmla="*/ 20 w 91"/>
                    <a:gd name="T23" fmla="*/ 84 h 94"/>
                    <a:gd name="T24" fmla="*/ 15 w 91"/>
                    <a:gd name="T25" fmla="*/ 89 h 94"/>
                    <a:gd name="T26" fmla="*/ 20 w 91"/>
                    <a:gd name="T27" fmla="*/ 94 h 94"/>
                    <a:gd name="T28" fmla="*/ 70 w 91"/>
                    <a:gd name="T29" fmla="*/ 94 h 94"/>
                    <a:gd name="T30" fmla="*/ 75 w 91"/>
                    <a:gd name="T31" fmla="*/ 89 h 94"/>
                    <a:gd name="T32" fmla="*/ 70 w 91"/>
                    <a:gd name="T33" fmla="*/ 84 h 94"/>
                    <a:gd name="T34" fmla="*/ 50 w 91"/>
                    <a:gd name="T35" fmla="*/ 84 h 94"/>
                    <a:gd name="T36" fmla="*/ 50 w 91"/>
                    <a:gd name="T37" fmla="*/ 69 h 94"/>
                    <a:gd name="T38" fmla="*/ 91 w 91"/>
                    <a:gd name="T39" fmla="*/ 28 h 94"/>
                    <a:gd name="T40" fmla="*/ 91 w 91"/>
                    <a:gd name="T41" fmla="*/ 5 h 94"/>
                    <a:gd name="T42" fmla="*/ 86 w 91"/>
                    <a:gd name="T43"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1" h="94">
                      <a:moveTo>
                        <a:pt x="86" y="0"/>
                      </a:moveTo>
                      <a:cubicBezTo>
                        <a:pt x="83" y="0"/>
                        <a:pt x="81" y="3"/>
                        <a:pt x="81" y="5"/>
                      </a:cubicBezTo>
                      <a:cubicBezTo>
                        <a:pt x="81" y="28"/>
                        <a:pt x="81" y="28"/>
                        <a:pt x="81" y="28"/>
                      </a:cubicBezTo>
                      <a:cubicBezTo>
                        <a:pt x="81" y="45"/>
                        <a:pt x="65" y="59"/>
                        <a:pt x="45" y="59"/>
                      </a:cubicBezTo>
                      <a:cubicBezTo>
                        <a:pt x="26" y="59"/>
                        <a:pt x="10" y="45"/>
                        <a:pt x="10" y="28"/>
                      </a:cubicBezTo>
                      <a:cubicBezTo>
                        <a:pt x="10" y="5"/>
                        <a:pt x="10" y="5"/>
                        <a:pt x="10" y="5"/>
                      </a:cubicBezTo>
                      <a:cubicBezTo>
                        <a:pt x="10" y="2"/>
                        <a:pt x="8" y="0"/>
                        <a:pt x="5" y="0"/>
                      </a:cubicBezTo>
                      <a:cubicBezTo>
                        <a:pt x="2" y="0"/>
                        <a:pt x="0" y="2"/>
                        <a:pt x="0" y="5"/>
                      </a:cubicBezTo>
                      <a:cubicBezTo>
                        <a:pt x="0" y="28"/>
                        <a:pt x="0" y="28"/>
                        <a:pt x="0" y="28"/>
                      </a:cubicBezTo>
                      <a:cubicBezTo>
                        <a:pt x="0" y="49"/>
                        <a:pt x="18" y="67"/>
                        <a:pt x="40" y="69"/>
                      </a:cubicBezTo>
                      <a:cubicBezTo>
                        <a:pt x="40" y="84"/>
                        <a:pt x="40" y="84"/>
                        <a:pt x="40" y="84"/>
                      </a:cubicBezTo>
                      <a:cubicBezTo>
                        <a:pt x="20" y="84"/>
                        <a:pt x="20" y="84"/>
                        <a:pt x="20" y="84"/>
                      </a:cubicBezTo>
                      <a:cubicBezTo>
                        <a:pt x="18" y="84"/>
                        <a:pt x="15" y="86"/>
                        <a:pt x="15" y="89"/>
                      </a:cubicBezTo>
                      <a:cubicBezTo>
                        <a:pt x="15" y="92"/>
                        <a:pt x="18" y="94"/>
                        <a:pt x="20" y="94"/>
                      </a:cubicBezTo>
                      <a:cubicBezTo>
                        <a:pt x="70" y="94"/>
                        <a:pt x="70" y="94"/>
                        <a:pt x="70" y="94"/>
                      </a:cubicBezTo>
                      <a:cubicBezTo>
                        <a:pt x="73" y="94"/>
                        <a:pt x="75" y="92"/>
                        <a:pt x="75" y="89"/>
                      </a:cubicBezTo>
                      <a:cubicBezTo>
                        <a:pt x="75" y="86"/>
                        <a:pt x="73" y="84"/>
                        <a:pt x="70" y="84"/>
                      </a:cubicBezTo>
                      <a:cubicBezTo>
                        <a:pt x="50" y="84"/>
                        <a:pt x="50" y="84"/>
                        <a:pt x="50" y="84"/>
                      </a:cubicBezTo>
                      <a:cubicBezTo>
                        <a:pt x="50" y="69"/>
                        <a:pt x="50" y="69"/>
                        <a:pt x="50" y="69"/>
                      </a:cubicBezTo>
                      <a:cubicBezTo>
                        <a:pt x="73" y="67"/>
                        <a:pt x="91" y="49"/>
                        <a:pt x="91" y="28"/>
                      </a:cubicBezTo>
                      <a:cubicBezTo>
                        <a:pt x="91" y="5"/>
                        <a:pt x="91" y="5"/>
                        <a:pt x="91" y="5"/>
                      </a:cubicBezTo>
                      <a:cubicBezTo>
                        <a:pt x="91" y="3"/>
                        <a:pt x="88" y="0"/>
                        <a:pt x="86" y="0"/>
                      </a:cubicBezTo>
                      <a:close/>
                    </a:path>
                  </a:pathLst>
                </a:cu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dist" defTabSz="1219170"/>
                  <a:endParaRPr lang="zh-CN" altLang="en-US" sz="2133">
                    <a:solidFill>
                      <a:srgbClr val="333333">
                        <a:lumMod val="65000"/>
                        <a:lumOff val="35000"/>
                      </a:srgbClr>
                    </a:solidFill>
                    <a:latin typeface="微软雅黑" pitchFamily="34" charset="-122"/>
                    <a:ea typeface="微软雅黑" pitchFamily="34" charset="-122"/>
                  </a:endParaRPr>
                </a:p>
              </p:txBody>
            </p:sp>
          </p:grpSp>
        </p:grpSp>
        <p:sp>
          <p:nvSpPr>
            <p:cNvPr id="44" name="PA_文本框 20"/>
            <p:cNvSpPr txBox="1">
              <a:spLocks noChangeArrowheads="1"/>
            </p:cNvSpPr>
            <p:nvPr>
              <p:custDataLst>
                <p:tags r:id="rId4"/>
              </p:custDataLst>
            </p:nvPr>
          </p:nvSpPr>
          <p:spPr bwMode="auto">
            <a:xfrm>
              <a:off x="4471542" y="5638470"/>
              <a:ext cx="367761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1219170"/>
              <a:r>
                <a:rPr lang="zh-CN" altLang="en-US" smtClean="0">
                  <a:solidFill>
                    <a:srgbClr val="333333">
                      <a:lumMod val="65000"/>
                      <a:lumOff val="35000"/>
                    </a:srgbClr>
                  </a:solidFill>
                  <a:latin typeface="微软雅黑" pitchFamily="34" charset="-122"/>
                  <a:ea typeface="微软雅黑" pitchFamily="34" charset="-122"/>
                </a:rPr>
                <a:t>课程咨询依娜老师：</a:t>
              </a:r>
              <a:r>
                <a:rPr lang="en-US" altLang="zh-CN">
                  <a:solidFill>
                    <a:srgbClr val="333333">
                      <a:lumMod val="65000"/>
                      <a:lumOff val="35000"/>
                    </a:srgbClr>
                  </a:solidFill>
                  <a:latin typeface="微软雅黑" pitchFamily="34" charset="-122"/>
                  <a:ea typeface="微软雅黑" pitchFamily="34" charset="-122"/>
                </a:rPr>
                <a:t> </a:t>
              </a:r>
              <a:r>
                <a:rPr lang="en-US" altLang="zh-CN" smtClean="0">
                  <a:solidFill>
                    <a:srgbClr val="333333">
                      <a:lumMod val="65000"/>
                      <a:lumOff val="35000"/>
                    </a:srgbClr>
                  </a:solidFill>
                  <a:latin typeface="微软雅黑" pitchFamily="34" charset="-122"/>
                  <a:ea typeface="微软雅黑" pitchFamily="34" charset="-122"/>
                </a:rPr>
                <a:t>1011843464</a:t>
              </a:r>
            </a:p>
            <a:p>
              <a:pPr defTabSz="1219170"/>
              <a:r>
                <a:rPr lang="zh-CN" altLang="en-US">
                  <a:solidFill>
                    <a:srgbClr val="333333">
                      <a:lumMod val="65000"/>
                      <a:lumOff val="35000"/>
                    </a:srgbClr>
                  </a:solidFill>
                  <a:latin typeface="微软雅黑" pitchFamily="34" charset="-122"/>
                  <a:ea typeface="微软雅黑" pitchFamily="34" charset="-122"/>
                </a:rPr>
                <a:t>往期</a:t>
              </a:r>
              <a:r>
                <a:rPr lang="zh-CN" altLang="en-US" smtClean="0">
                  <a:solidFill>
                    <a:srgbClr val="333333">
                      <a:lumMod val="65000"/>
                      <a:lumOff val="35000"/>
                    </a:srgbClr>
                  </a:solidFill>
                  <a:latin typeface="微软雅黑" pitchFamily="34" charset="-122"/>
                  <a:ea typeface="微软雅黑" pitchFamily="34" charset="-122"/>
                </a:rPr>
                <a:t>视频芊芊老师： </a:t>
              </a:r>
              <a:r>
                <a:rPr lang="en-US" altLang="zh-CN" smtClean="0">
                  <a:solidFill>
                    <a:srgbClr val="333333">
                      <a:lumMod val="65000"/>
                      <a:lumOff val="35000"/>
                    </a:srgbClr>
                  </a:solidFill>
                  <a:latin typeface="微软雅黑" pitchFamily="34" charset="-122"/>
                  <a:ea typeface="微软雅黑" pitchFamily="34" charset="-122"/>
                </a:rPr>
                <a:t>1399484076</a:t>
              </a:r>
              <a:endParaRPr lang="en-US" altLang="zh-CN" dirty="0">
                <a:solidFill>
                  <a:srgbClr val="333333">
                    <a:lumMod val="65000"/>
                    <a:lumOff val="35000"/>
                  </a:srgbClr>
                </a:solidFill>
                <a:latin typeface="微软雅黑" pitchFamily="34" charset="-122"/>
                <a:ea typeface="微软雅黑" pitchFamily="34" charset="-122"/>
              </a:endParaRPr>
            </a:p>
          </p:txBody>
        </p:sp>
      </p:grpSp>
      <p:sp>
        <p:nvSpPr>
          <p:cNvPr id="3" name="AutoShape 2" descr="https://upload-images.jianshu.io/upload_images/2837456-bd1b31d82f489668.png?imageMogr2/auto-orient/strip%7CimageView2/2/w/719/format/webp"/>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2051"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48924" y="1681163"/>
            <a:ext cx="8768324" cy="34512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5927981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47"/>
                                        </p:tgtEl>
                                        <p:attrNameLst>
                                          <p:attrName>style.visibility</p:attrName>
                                        </p:attrNameLst>
                                      </p:cBhvr>
                                      <p:to>
                                        <p:strVal val="visible"/>
                                      </p:to>
                                    </p:set>
                                    <p:anim to="" calcmode="lin" valueType="num">
                                      <p:cBhvr>
                                        <p:cTn id="7" dur="700" fill="hold">
                                          <p:stCondLst>
                                            <p:cond delay="0"/>
                                          </p:stCondLst>
                                        </p:cTn>
                                        <p:tgtEl>
                                          <p:spTgt spid="47"/>
                                        </p:tgtEl>
                                        <p:attrNameLst>
                                          <p:attrName>ppt_x</p:attrName>
                                        </p:attrNameLst>
                                      </p:cBhvr>
                                      <p:tavLst>
                                        <p:tav tm="0" fmla="#ppt_x-(-#ppt_w/2*cos(ppt_r/180*pi))*((1.5-1.5*$)^2-(1.5-1.5*$)^3)">
                                          <p:val>
                                            <p:strVal val="0"/>
                                          </p:val>
                                        </p:tav>
                                        <p:tav tm="100000">
                                          <p:val>
                                            <p:strVal val="1"/>
                                          </p:val>
                                        </p:tav>
                                      </p:tavLst>
                                    </p:anim>
                                    <p:anim to="" calcmode="lin" valueType="num">
                                      <p:cBhvr>
                                        <p:cTn id="8" dur="700" fill="hold">
                                          <p:stCondLst>
                                            <p:cond delay="0"/>
                                          </p:stCondLst>
                                        </p:cTn>
                                        <p:tgtEl>
                                          <p:spTgt spid="47"/>
                                        </p:tgtEl>
                                        <p:attrNameLst>
                                          <p:attrName>ppt_y</p:attrName>
                                        </p:attrNameLst>
                                      </p:cBhvr>
                                      <p:tavLst>
                                        <p:tav tm="0" fmla="#ppt_y+(-#ppt_h/2*cos(ppt_r/180*pi))*((1.5-1.5*$)^2-(1.5-1.5*$)^3)">
                                          <p:val>
                                            <p:strVal val="0"/>
                                          </p:val>
                                        </p:tav>
                                        <p:tav tm="100000">
                                          <p:val>
                                            <p:strVal val="1"/>
                                          </p:val>
                                        </p:tav>
                                      </p:tavLst>
                                    </p:anim>
                                    <p:anim to="" calcmode="lin" valueType="num">
                                      <p:cBhvr>
                                        <p:cTn id="9" dur="700" fill="hold">
                                          <p:stCondLst>
                                            <p:cond delay="0"/>
                                          </p:stCondLst>
                                        </p:cTn>
                                        <p:tgtEl>
                                          <p:spTgt spid="47"/>
                                        </p:tgtEl>
                                        <p:attrNameLst>
                                          <p:attrName>ppt_h</p:attrName>
                                        </p:attrNameLst>
                                      </p:cBhvr>
                                      <p:tavLst>
                                        <p:tav tm="0" fmla="#ppt_h-(-#ppt_h)*((1.5-1.5*$)^2-(1.5-1.5*$)^3)">
                                          <p:val>
                                            <p:strVal val="0"/>
                                          </p:val>
                                        </p:tav>
                                        <p:tav tm="100000">
                                          <p:val>
                                            <p:strVal val="1"/>
                                          </p:val>
                                        </p:tav>
                                      </p:tavLst>
                                    </p:anim>
                                    <p:anim to="" calcmode="lin" valueType="num">
                                      <p:cBhvr>
                                        <p:cTn id="10" dur="700" fill="hold">
                                          <p:stCondLst>
                                            <p:cond delay="0"/>
                                          </p:stCondLst>
                                        </p:cTn>
                                        <p:tgtEl>
                                          <p:spTgt spid="47"/>
                                        </p:tgtEl>
                                        <p:attrNameLst>
                                          <p:attrName>ppt_w</p:attrName>
                                        </p:attrNameLst>
                                      </p:cBhvr>
                                      <p:tavLst>
                                        <p:tav tm="0" fmla="#ppt_w-(-#ppt_w)*((1.5-1.5*$)^2-(1.5-1.5*$)^3)">
                                          <p:val>
                                            <p:strVal val="0"/>
                                          </p:val>
                                        </p:tav>
                                        <p:tav tm="100000">
                                          <p:val>
                                            <p:strVal val="1"/>
                                          </p:val>
                                        </p:tav>
                                      </p:tavLst>
                                    </p:anim>
                                  </p:childTnLst>
                                </p:cTn>
                              </p:par>
                              <p:par>
                                <p:cTn id="11" presetID="0" presetClass="entr" presetSubtype="0" fill="hold" nodeType="withEffect">
                                  <p:stCondLst>
                                    <p:cond delay="0"/>
                                  </p:stCondLst>
                                  <p:iterate type="lt">
                                    <p:tmPct val="10000"/>
                                  </p:iterate>
                                  <p:childTnLst>
                                    <p:set>
                                      <p:cBhvr>
                                        <p:cTn id="12" dur="1" fill="hold">
                                          <p:stCondLst>
                                            <p:cond delay="0"/>
                                          </p:stCondLst>
                                        </p:cTn>
                                        <p:tgtEl>
                                          <p:spTgt spid="48"/>
                                        </p:tgtEl>
                                        <p:attrNameLst>
                                          <p:attrName>style.visibility</p:attrName>
                                        </p:attrNameLst>
                                      </p:cBhvr>
                                      <p:to>
                                        <p:strVal val="visible"/>
                                      </p:to>
                                    </p:set>
                                    <p:anim to="" calcmode="lin" valueType="num">
                                      <p:cBhvr>
                                        <p:cTn id="13" dur="700" fill="hold">
                                          <p:stCondLst>
                                            <p:cond delay="0"/>
                                          </p:stCondLst>
                                        </p:cTn>
                                        <p:tgtEl>
                                          <p:spTgt spid="48"/>
                                        </p:tgtEl>
                                        <p:attrNameLst>
                                          <p:attrName>ppt_x</p:attrName>
                                        </p:attrNameLst>
                                      </p:cBhvr>
                                      <p:tavLst>
                                        <p:tav tm="0" fmla="#ppt_x-(-#ppt_w/2*cos(ppt_r/180*pi))*((1.5-1.5*$)^2-(1.5-1.5*$)^3)">
                                          <p:val>
                                            <p:strVal val="0"/>
                                          </p:val>
                                        </p:tav>
                                        <p:tav tm="100000">
                                          <p:val>
                                            <p:strVal val="1"/>
                                          </p:val>
                                        </p:tav>
                                      </p:tavLst>
                                    </p:anim>
                                    <p:anim to="" calcmode="lin" valueType="num">
                                      <p:cBhvr>
                                        <p:cTn id="14" dur="700" fill="hold">
                                          <p:stCondLst>
                                            <p:cond delay="0"/>
                                          </p:stCondLst>
                                        </p:cTn>
                                        <p:tgtEl>
                                          <p:spTgt spid="48"/>
                                        </p:tgtEl>
                                        <p:attrNameLst>
                                          <p:attrName>ppt_y</p:attrName>
                                        </p:attrNameLst>
                                      </p:cBhvr>
                                      <p:tavLst>
                                        <p:tav tm="0" fmla="#ppt_y+(-#ppt_h/2*cos(ppt_r/180*pi))*((1.5-1.5*$)^2-(1.5-1.5*$)^3)">
                                          <p:val>
                                            <p:strVal val="0"/>
                                          </p:val>
                                        </p:tav>
                                        <p:tav tm="100000">
                                          <p:val>
                                            <p:strVal val="1"/>
                                          </p:val>
                                        </p:tav>
                                      </p:tavLst>
                                    </p:anim>
                                    <p:anim to="" calcmode="lin" valueType="num">
                                      <p:cBhvr>
                                        <p:cTn id="15" dur="700" fill="hold">
                                          <p:stCondLst>
                                            <p:cond delay="0"/>
                                          </p:stCondLst>
                                        </p:cTn>
                                        <p:tgtEl>
                                          <p:spTgt spid="48"/>
                                        </p:tgtEl>
                                        <p:attrNameLst>
                                          <p:attrName>ppt_h</p:attrName>
                                        </p:attrNameLst>
                                      </p:cBhvr>
                                      <p:tavLst>
                                        <p:tav tm="0" fmla="#ppt_h-(-#ppt_h)*((1.5-1.5*$)^2-(1.5-1.5*$)^3)">
                                          <p:val>
                                            <p:strVal val="0"/>
                                          </p:val>
                                        </p:tav>
                                        <p:tav tm="100000">
                                          <p:val>
                                            <p:strVal val="1"/>
                                          </p:val>
                                        </p:tav>
                                      </p:tavLst>
                                    </p:anim>
                                    <p:anim to="" calcmode="lin" valueType="num">
                                      <p:cBhvr>
                                        <p:cTn id="16" dur="700" fill="hold">
                                          <p:stCondLst>
                                            <p:cond delay="0"/>
                                          </p:stCondLst>
                                        </p:cTn>
                                        <p:tgtEl>
                                          <p:spTgt spid="48"/>
                                        </p:tgtEl>
                                        <p:attrNameLst>
                                          <p:attrName>ppt_w</p:attrName>
                                        </p:attrNameLst>
                                      </p:cBhvr>
                                      <p:tavLst>
                                        <p:tav tm="0" fmla="#ppt_w-(-#ppt_w)*((1.5-1.5*$)^2-(1.5-1.5*$)^3)">
                                          <p:val>
                                            <p:strVal val="0"/>
                                          </p:val>
                                        </p:tav>
                                        <p:tav tm="100000">
                                          <p:val>
                                            <p:str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PA_矩形 39"/>
          <p:cNvSpPr>
            <a:spLocks noChangeArrowheads="1"/>
          </p:cNvSpPr>
          <p:nvPr>
            <p:custDataLst>
              <p:tags r:id="rId1"/>
            </p:custDataLst>
          </p:nvPr>
        </p:nvSpPr>
        <p:spPr bwMode="auto">
          <a:xfrm>
            <a:off x="554879" y="371042"/>
            <a:ext cx="3704079" cy="410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9170"/>
            <a:r>
              <a:rPr lang="zh-CN" altLang="en-US" sz="2667" smtClean="0">
                <a:solidFill>
                  <a:srgbClr val="1D69A3"/>
                </a:solidFill>
                <a:latin typeface="微软雅黑" pitchFamily="34" charset="-122"/>
                <a:ea typeface="微软雅黑" pitchFamily="34" charset="-122"/>
              </a:rPr>
              <a:t>业务扩展了</a:t>
            </a:r>
            <a:endParaRPr lang="en-US" altLang="zh-CN" sz="2667" dirty="0">
              <a:solidFill>
                <a:srgbClr val="1D69A3"/>
              </a:solidFill>
              <a:latin typeface="微软雅黑" pitchFamily="34" charset="-122"/>
              <a:ea typeface="微软雅黑" pitchFamily="34" charset="-122"/>
            </a:endParaRPr>
          </a:p>
        </p:txBody>
      </p:sp>
      <p:grpSp>
        <p:nvGrpSpPr>
          <p:cNvPr id="48" name="PA_组合 47"/>
          <p:cNvGrpSpPr/>
          <p:nvPr>
            <p:custDataLst>
              <p:tags r:id="rId2"/>
            </p:custDataLst>
          </p:nvPr>
        </p:nvGrpSpPr>
        <p:grpSpPr>
          <a:xfrm>
            <a:off x="554877"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grpSp>
      <p:pic>
        <p:nvPicPr>
          <p:cNvPr id="2051" name="Picture 3"/>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828642" y="2490650"/>
            <a:ext cx="2099756" cy="12715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8" name="Picture 4" descr="D:\Aeshen\TechNet 2006\12-December\Msft-longhorn-papers\TDM Deck\Windows Illustration Icons\Male User.png"/>
          <p:cNvPicPr>
            <a:picLocks noChangeAspect="1" noChangeArrowheads="1"/>
          </p:cNvPicPr>
          <p:nvPr/>
        </p:nvPicPr>
        <p:blipFill>
          <a:blip r:embed="rId8" cstate="print"/>
          <a:srcRect/>
          <a:stretch>
            <a:fillRect/>
          </a:stretch>
        </p:blipFill>
        <p:spPr bwMode="auto">
          <a:xfrm>
            <a:off x="935182" y="1373282"/>
            <a:ext cx="1109836" cy="1146080"/>
          </a:xfrm>
          <a:prstGeom prst="rect">
            <a:avLst/>
          </a:prstGeom>
          <a:noFill/>
          <a:ln w="9525">
            <a:noFill/>
            <a:miter lim="800000"/>
            <a:headEnd/>
            <a:tailEnd/>
          </a:ln>
          <a:effectLst>
            <a:outerShdw dist="38100" dir="2700000" algn="tl" rotWithShape="0">
              <a:srgbClr val="000000">
                <a:alpha val="39999"/>
              </a:srgbClr>
            </a:outerShdw>
          </a:effectLst>
        </p:spPr>
      </p:pic>
      <p:sp>
        <p:nvSpPr>
          <p:cNvPr id="5" name="TextBox 4"/>
          <p:cNvSpPr txBox="1"/>
          <p:nvPr/>
        </p:nvSpPr>
        <p:spPr>
          <a:xfrm>
            <a:off x="1268169" y="2414587"/>
            <a:ext cx="543739" cy="307777"/>
          </a:xfrm>
          <a:prstGeom prst="rect">
            <a:avLst/>
          </a:prstGeom>
          <a:noFill/>
        </p:spPr>
        <p:txBody>
          <a:bodyPr wrap="none" rtlCol="0">
            <a:spAutoFit/>
          </a:bodyPr>
          <a:lstStyle/>
          <a:p>
            <a:r>
              <a:rPr lang="zh-CN" altLang="en-US" sz="1400" b="1" smtClean="0">
                <a:latin typeface="微软雅黑" panose="020B0503020204020204" pitchFamily="34" charset="-122"/>
                <a:ea typeface="微软雅黑" panose="020B0503020204020204" pitchFamily="34" charset="-122"/>
              </a:rPr>
              <a:t>张三</a:t>
            </a:r>
            <a:endParaRPr lang="zh-CN" altLang="en-US" sz="1400" b="1">
              <a:latin typeface="微软雅黑" panose="020B0503020204020204" pitchFamily="34" charset="-122"/>
              <a:ea typeface="微软雅黑" panose="020B0503020204020204" pitchFamily="34" charset="-122"/>
            </a:endParaRPr>
          </a:p>
        </p:txBody>
      </p:sp>
      <p:sp>
        <p:nvSpPr>
          <p:cNvPr id="19" name="TextBox 18"/>
          <p:cNvSpPr txBox="1"/>
          <p:nvPr/>
        </p:nvSpPr>
        <p:spPr>
          <a:xfrm>
            <a:off x="1045111" y="4960483"/>
            <a:ext cx="902811" cy="307777"/>
          </a:xfrm>
          <a:prstGeom prst="rect">
            <a:avLst/>
          </a:prstGeom>
          <a:noFill/>
        </p:spPr>
        <p:txBody>
          <a:bodyPr wrap="none" rtlCol="0">
            <a:spAutoFit/>
          </a:bodyPr>
          <a:lstStyle/>
          <a:p>
            <a:r>
              <a:rPr lang="zh-CN" altLang="en-US" sz="1400" b="1" smtClean="0">
                <a:latin typeface="微软雅黑" panose="020B0503020204020204" pitchFamily="34" charset="-122"/>
                <a:ea typeface="微软雅黑" panose="020B0503020204020204" pitchFamily="34" charset="-122"/>
              </a:rPr>
              <a:t>张三老婆</a:t>
            </a:r>
            <a:endParaRPr lang="zh-CN" altLang="en-US" sz="1400" b="1">
              <a:latin typeface="微软雅黑" panose="020B0503020204020204" pitchFamily="34" charset="-122"/>
              <a:ea typeface="微软雅黑" panose="020B0503020204020204" pitchFamily="34" charset="-122"/>
            </a:endParaRPr>
          </a:p>
        </p:txBody>
      </p:sp>
      <p:sp>
        <p:nvSpPr>
          <p:cNvPr id="34" name="TextBox 33"/>
          <p:cNvSpPr txBox="1"/>
          <p:nvPr/>
        </p:nvSpPr>
        <p:spPr>
          <a:xfrm>
            <a:off x="4319849" y="3963241"/>
            <a:ext cx="973343" cy="307777"/>
          </a:xfrm>
          <a:prstGeom prst="rect">
            <a:avLst/>
          </a:prstGeom>
          <a:noFill/>
        </p:spPr>
        <p:txBody>
          <a:bodyPr wrap="none" rtlCol="0">
            <a:spAutoFit/>
          </a:bodyPr>
          <a:lstStyle/>
          <a:p>
            <a:r>
              <a:rPr lang="en-US" altLang="zh-CN" sz="1400" b="1">
                <a:latin typeface="微软雅黑" panose="020B0503020204020204" pitchFamily="34" charset="-122"/>
                <a:ea typeface="微软雅黑" panose="020B0503020204020204" pitchFamily="34" charset="-122"/>
              </a:rPr>
              <a:t>lison</a:t>
            </a:r>
            <a:r>
              <a:rPr lang="zh-CN" altLang="en-US" sz="1400" b="1">
                <a:latin typeface="微软雅黑" panose="020B0503020204020204" pitchFamily="34" charset="-122"/>
                <a:ea typeface="微软雅黑" panose="020B0503020204020204" pitchFamily="34" charset="-122"/>
              </a:rPr>
              <a:t>代购</a:t>
            </a:r>
          </a:p>
        </p:txBody>
      </p:sp>
      <p:grpSp>
        <p:nvGrpSpPr>
          <p:cNvPr id="7" name="组合 6"/>
          <p:cNvGrpSpPr/>
          <p:nvPr/>
        </p:nvGrpSpPr>
        <p:grpSpPr>
          <a:xfrm>
            <a:off x="7702784" y="1110322"/>
            <a:ext cx="1952625" cy="1380328"/>
            <a:chOff x="7290435" y="1198609"/>
            <a:chExt cx="2457450" cy="1796566"/>
          </a:xfrm>
        </p:grpSpPr>
        <p:pic>
          <p:nvPicPr>
            <p:cNvPr id="2050" name="Picture 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290435" y="1198609"/>
              <a:ext cx="2457450" cy="1495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5" name="TextBox 34"/>
            <p:cNvSpPr txBox="1"/>
            <p:nvPr/>
          </p:nvSpPr>
          <p:spPr>
            <a:xfrm>
              <a:off x="7681735" y="2594588"/>
              <a:ext cx="1757592" cy="400587"/>
            </a:xfrm>
            <a:prstGeom prst="rect">
              <a:avLst/>
            </a:prstGeom>
            <a:noFill/>
          </p:spPr>
          <p:txBody>
            <a:bodyPr wrap="none" rtlCol="0">
              <a:spAutoFit/>
            </a:bodyPr>
            <a:lstStyle/>
            <a:p>
              <a:r>
                <a:rPr lang="en-US" altLang="zh-CN" sz="1400" b="1">
                  <a:latin typeface="微软雅黑" panose="020B0503020204020204" pitchFamily="34" charset="-122"/>
                  <a:ea typeface="微软雅黑" panose="020B0503020204020204" pitchFamily="34" charset="-122"/>
                </a:rPr>
                <a:t>A</a:t>
              </a:r>
              <a:r>
                <a:rPr lang="zh-CN" altLang="en-US" sz="1400" b="1">
                  <a:latin typeface="微软雅黑" panose="020B0503020204020204" pitchFamily="34" charset="-122"/>
                  <a:ea typeface="微软雅黑" panose="020B0503020204020204" pitchFamily="34" charset="-122"/>
                </a:rPr>
                <a:t>情趣用品公司</a:t>
              </a:r>
            </a:p>
          </p:txBody>
        </p:sp>
      </p:grpSp>
      <p:pic>
        <p:nvPicPr>
          <p:cNvPr id="17" name="Picture 3" descr="D:\Aeshen\TechNet 2006\12-December\Msft-longhorn-papers\TDM Deck\Windows Illustration Icons\Female User.png"/>
          <p:cNvPicPr>
            <a:picLocks noChangeAspect="1" noChangeArrowheads="1"/>
          </p:cNvPicPr>
          <p:nvPr/>
        </p:nvPicPr>
        <p:blipFill>
          <a:blip r:embed="rId10" cstate="print"/>
          <a:srcRect/>
          <a:stretch>
            <a:fillRect/>
          </a:stretch>
        </p:blipFill>
        <p:spPr bwMode="auto">
          <a:xfrm>
            <a:off x="851728" y="3795454"/>
            <a:ext cx="1274253" cy="1318918"/>
          </a:xfrm>
          <a:prstGeom prst="rect">
            <a:avLst/>
          </a:prstGeom>
          <a:noFill/>
          <a:effectLst>
            <a:outerShdw blurRad="50800" dist="38100" dir="2700000" algn="tl" rotWithShape="0">
              <a:prstClr val="black">
                <a:alpha val="40000"/>
              </a:prstClr>
            </a:outerShdw>
          </a:effectLst>
        </p:spPr>
      </p:pic>
      <p:sp>
        <p:nvSpPr>
          <p:cNvPr id="6" name="左大括号 5"/>
          <p:cNvSpPr/>
          <p:nvPr/>
        </p:nvSpPr>
        <p:spPr>
          <a:xfrm rot="10800000">
            <a:off x="2964180" y="1755171"/>
            <a:ext cx="403860" cy="3607981"/>
          </a:xfrm>
          <a:prstGeom prst="leftBrace">
            <a:avLst>
              <a:gd name="adj1" fmla="val 8333"/>
              <a:gd name="adj2" fmla="val 50211"/>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27" name="组合 26"/>
          <p:cNvGrpSpPr/>
          <p:nvPr/>
        </p:nvGrpSpPr>
        <p:grpSpPr>
          <a:xfrm>
            <a:off x="7718044" y="4114192"/>
            <a:ext cx="1952625" cy="1395333"/>
            <a:chOff x="7309636" y="2968757"/>
            <a:chExt cx="2457450" cy="1816094"/>
          </a:xfrm>
        </p:grpSpPr>
        <p:pic>
          <p:nvPicPr>
            <p:cNvPr id="29" name="Picture 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309636" y="2968757"/>
              <a:ext cx="2457450" cy="1495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0" name="TextBox 29"/>
            <p:cNvSpPr txBox="1"/>
            <p:nvPr/>
          </p:nvSpPr>
          <p:spPr>
            <a:xfrm>
              <a:off x="7688792" y="4384264"/>
              <a:ext cx="1743471" cy="400587"/>
            </a:xfrm>
            <a:prstGeom prst="rect">
              <a:avLst/>
            </a:prstGeom>
            <a:noFill/>
          </p:spPr>
          <p:txBody>
            <a:bodyPr wrap="none" rtlCol="0">
              <a:spAutoFit/>
            </a:bodyPr>
            <a:lstStyle/>
            <a:p>
              <a:r>
                <a:rPr lang="en-US" altLang="zh-CN" sz="1400" b="1" smtClean="0">
                  <a:latin typeface="微软雅黑" panose="020B0503020204020204" pitchFamily="34" charset="-122"/>
                  <a:ea typeface="微软雅黑" panose="020B0503020204020204" pitchFamily="34" charset="-122"/>
                </a:rPr>
                <a:t>B</a:t>
              </a:r>
              <a:r>
                <a:rPr lang="zh-CN" altLang="en-US" sz="1400" b="1" smtClean="0">
                  <a:latin typeface="微软雅黑" panose="020B0503020204020204" pitchFamily="34" charset="-122"/>
                  <a:ea typeface="微软雅黑" panose="020B0503020204020204" pitchFamily="34" charset="-122"/>
                </a:rPr>
                <a:t>情趣</a:t>
              </a:r>
              <a:r>
                <a:rPr lang="zh-CN" altLang="en-US" sz="1400" b="1">
                  <a:latin typeface="微软雅黑" panose="020B0503020204020204" pitchFamily="34" charset="-122"/>
                  <a:ea typeface="微软雅黑" panose="020B0503020204020204" pitchFamily="34" charset="-122"/>
                </a:rPr>
                <a:t>用品公司</a:t>
              </a:r>
            </a:p>
          </p:txBody>
        </p:sp>
      </p:grpSp>
      <p:sp>
        <p:nvSpPr>
          <p:cNvPr id="37" name="左大括号 36"/>
          <p:cNvSpPr/>
          <p:nvPr/>
        </p:nvSpPr>
        <p:spPr>
          <a:xfrm>
            <a:off x="6678930" y="1755170"/>
            <a:ext cx="403860" cy="3607981"/>
          </a:xfrm>
          <a:prstGeom prst="leftBrace">
            <a:avLst>
              <a:gd name="adj1" fmla="val 8333"/>
              <a:gd name="adj2" fmla="val 50211"/>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32" name="组合 31"/>
          <p:cNvGrpSpPr/>
          <p:nvPr/>
        </p:nvGrpSpPr>
        <p:grpSpPr>
          <a:xfrm>
            <a:off x="6766730" y="94851"/>
            <a:ext cx="4152900" cy="837873"/>
            <a:chOff x="7324725" y="1141845"/>
            <a:chExt cx="4152900" cy="837873"/>
          </a:xfrm>
        </p:grpSpPr>
        <p:grpSp>
          <p:nvGrpSpPr>
            <p:cNvPr id="33" name="Group 16"/>
            <p:cNvGrpSpPr/>
            <p:nvPr/>
          </p:nvGrpSpPr>
          <p:grpSpPr bwMode="auto">
            <a:xfrm>
              <a:off x="7549280" y="1434639"/>
              <a:ext cx="129000" cy="207346"/>
              <a:chOff x="4441" y="3144"/>
              <a:chExt cx="215" cy="345"/>
            </a:xfrm>
          </p:grpSpPr>
          <p:sp>
            <p:nvSpPr>
              <p:cNvPr id="38" name="Freeform 17"/>
              <p:cNvSpPr>
                <a:spLocks noEditPoints="1"/>
              </p:cNvSpPr>
              <p:nvPr/>
            </p:nvSpPr>
            <p:spPr bwMode="auto">
              <a:xfrm>
                <a:off x="4474" y="3144"/>
                <a:ext cx="149" cy="253"/>
              </a:xfrm>
              <a:custGeom>
                <a:avLst/>
                <a:gdLst>
                  <a:gd name="T0" fmla="*/ 31 w 63"/>
                  <a:gd name="T1" fmla="*/ 107 h 107"/>
                  <a:gd name="T2" fmla="*/ 63 w 63"/>
                  <a:gd name="T3" fmla="*/ 78 h 107"/>
                  <a:gd name="T4" fmla="*/ 63 w 63"/>
                  <a:gd name="T5" fmla="*/ 29 h 107"/>
                  <a:gd name="T6" fmla="*/ 31 w 63"/>
                  <a:gd name="T7" fmla="*/ 0 h 107"/>
                  <a:gd name="T8" fmla="*/ 0 w 63"/>
                  <a:gd name="T9" fmla="*/ 29 h 107"/>
                  <a:gd name="T10" fmla="*/ 0 w 63"/>
                  <a:gd name="T11" fmla="*/ 78 h 107"/>
                  <a:gd name="T12" fmla="*/ 31 w 63"/>
                  <a:gd name="T13" fmla="*/ 107 h 107"/>
                  <a:gd name="T14" fmla="*/ 10 w 63"/>
                  <a:gd name="T15" fmla="*/ 29 h 107"/>
                  <a:gd name="T16" fmla="*/ 31 w 63"/>
                  <a:gd name="T17" fmla="*/ 10 h 107"/>
                  <a:gd name="T18" fmla="*/ 53 w 63"/>
                  <a:gd name="T19" fmla="*/ 29 h 107"/>
                  <a:gd name="T20" fmla="*/ 53 w 63"/>
                  <a:gd name="T21" fmla="*/ 78 h 107"/>
                  <a:gd name="T22" fmla="*/ 31 w 63"/>
                  <a:gd name="T23" fmla="*/ 97 h 107"/>
                  <a:gd name="T24" fmla="*/ 10 w 63"/>
                  <a:gd name="T25" fmla="*/ 78 h 107"/>
                  <a:gd name="T26" fmla="*/ 10 w 63"/>
                  <a:gd name="T27" fmla="*/ 29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107">
                    <a:moveTo>
                      <a:pt x="31" y="107"/>
                    </a:moveTo>
                    <a:cubicBezTo>
                      <a:pt x="49" y="107"/>
                      <a:pt x="63" y="94"/>
                      <a:pt x="63" y="78"/>
                    </a:cubicBezTo>
                    <a:cubicBezTo>
                      <a:pt x="63" y="29"/>
                      <a:pt x="63" y="29"/>
                      <a:pt x="63" y="29"/>
                    </a:cubicBezTo>
                    <a:cubicBezTo>
                      <a:pt x="63" y="13"/>
                      <a:pt x="49" y="0"/>
                      <a:pt x="31" y="0"/>
                    </a:cubicBezTo>
                    <a:cubicBezTo>
                      <a:pt x="14" y="0"/>
                      <a:pt x="0" y="13"/>
                      <a:pt x="0" y="29"/>
                    </a:cubicBezTo>
                    <a:cubicBezTo>
                      <a:pt x="0" y="78"/>
                      <a:pt x="0" y="78"/>
                      <a:pt x="0" y="78"/>
                    </a:cubicBezTo>
                    <a:cubicBezTo>
                      <a:pt x="0" y="94"/>
                      <a:pt x="14" y="107"/>
                      <a:pt x="31" y="107"/>
                    </a:cubicBezTo>
                    <a:close/>
                    <a:moveTo>
                      <a:pt x="10" y="29"/>
                    </a:moveTo>
                    <a:cubicBezTo>
                      <a:pt x="10" y="18"/>
                      <a:pt x="19" y="10"/>
                      <a:pt x="31" y="10"/>
                    </a:cubicBezTo>
                    <a:cubicBezTo>
                      <a:pt x="43" y="10"/>
                      <a:pt x="53" y="18"/>
                      <a:pt x="53" y="29"/>
                    </a:cubicBezTo>
                    <a:cubicBezTo>
                      <a:pt x="53" y="78"/>
                      <a:pt x="53" y="78"/>
                      <a:pt x="53" y="78"/>
                    </a:cubicBezTo>
                    <a:cubicBezTo>
                      <a:pt x="53" y="88"/>
                      <a:pt x="43" y="97"/>
                      <a:pt x="31" y="97"/>
                    </a:cubicBezTo>
                    <a:cubicBezTo>
                      <a:pt x="19" y="97"/>
                      <a:pt x="10" y="88"/>
                      <a:pt x="10" y="78"/>
                    </a:cubicBezTo>
                    <a:lnTo>
                      <a:pt x="10" y="29"/>
                    </a:lnTo>
                    <a:close/>
                  </a:path>
                </a:pathLst>
              </a:cu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dist" defTabSz="1219170"/>
                <a:endParaRPr lang="zh-CN" altLang="en-US" sz="2133">
                  <a:solidFill>
                    <a:srgbClr val="333333">
                      <a:lumMod val="65000"/>
                      <a:lumOff val="35000"/>
                    </a:srgbClr>
                  </a:solidFill>
                  <a:latin typeface="微软雅黑" pitchFamily="34" charset="-122"/>
                  <a:ea typeface="微软雅黑" pitchFamily="34" charset="-122"/>
                </a:endParaRPr>
              </a:p>
            </p:txBody>
          </p:sp>
          <p:sp>
            <p:nvSpPr>
              <p:cNvPr id="39" name="Freeform 18"/>
              <p:cNvSpPr/>
              <p:nvPr/>
            </p:nvSpPr>
            <p:spPr bwMode="auto">
              <a:xfrm>
                <a:off x="4441" y="3267"/>
                <a:ext cx="215" cy="222"/>
              </a:xfrm>
              <a:custGeom>
                <a:avLst/>
                <a:gdLst>
                  <a:gd name="T0" fmla="*/ 86 w 91"/>
                  <a:gd name="T1" fmla="*/ 0 h 94"/>
                  <a:gd name="T2" fmla="*/ 81 w 91"/>
                  <a:gd name="T3" fmla="*/ 5 h 94"/>
                  <a:gd name="T4" fmla="*/ 81 w 91"/>
                  <a:gd name="T5" fmla="*/ 28 h 94"/>
                  <a:gd name="T6" fmla="*/ 45 w 91"/>
                  <a:gd name="T7" fmla="*/ 59 h 94"/>
                  <a:gd name="T8" fmla="*/ 10 w 91"/>
                  <a:gd name="T9" fmla="*/ 28 h 94"/>
                  <a:gd name="T10" fmla="*/ 10 w 91"/>
                  <a:gd name="T11" fmla="*/ 5 h 94"/>
                  <a:gd name="T12" fmla="*/ 5 w 91"/>
                  <a:gd name="T13" fmla="*/ 0 h 94"/>
                  <a:gd name="T14" fmla="*/ 0 w 91"/>
                  <a:gd name="T15" fmla="*/ 5 h 94"/>
                  <a:gd name="T16" fmla="*/ 0 w 91"/>
                  <a:gd name="T17" fmla="*/ 28 h 94"/>
                  <a:gd name="T18" fmla="*/ 40 w 91"/>
                  <a:gd name="T19" fmla="*/ 69 h 94"/>
                  <a:gd name="T20" fmla="*/ 40 w 91"/>
                  <a:gd name="T21" fmla="*/ 84 h 94"/>
                  <a:gd name="T22" fmla="*/ 20 w 91"/>
                  <a:gd name="T23" fmla="*/ 84 h 94"/>
                  <a:gd name="T24" fmla="*/ 15 w 91"/>
                  <a:gd name="T25" fmla="*/ 89 h 94"/>
                  <a:gd name="T26" fmla="*/ 20 w 91"/>
                  <a:gd name="T27" fmla="*/ 94 h 94"/>
                  <a:gd name="T28" fmla="*/ 70 w 91"/>
                  <a:gd name="T29" fmla="*/ 94 h 94"/>
                  <a:gd name="T30" fmla="*/ 75 w 91"/>
                  <a:gd name="T31" fmla="*/ 89 h 94"/>
                  <a:gd name="T32" fmla="*/ 70 w 91"/>
                  <a:gd name="T33" fmla="*/ 84 h 94"/>
                  <a:gd name="T34" fmla="*/ 50 w 91"/>
                  <a:gd name="T35" fmla="*/ 84 h 94"/>
                  <a:gd name="T36" fmla="*/ 50 w 91"/>
                  <a:gd name="T37" fmla="*/ 69 h 94"/>
                  <a:gd name="T38" fmla="*/ 91 w 91"/>
                  <a:gd name="T39" fmla="*/ 28 h 94"/>
                  <a:gd name="T40" fmla="*/ 91 w 91"/>
                  <a:gd name="T41" fmla="*/ 5 h 94"/>
                  <a:gd name="T42" fmla="*/ 86 w 91"/>
                  <a:gd name="T43"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1" h="94">
                    <a:moveTo>
                      <a:pt x="86" y="0"/>
                    </a:moveTo>
                    <a:cubicBezTo>
                      <a:pt x="83" y="0"/>
                      <a:pt x="81" y="3"/>
                      <a:pt x="81" y="5"/>
                    </a:cubicBezTo>
                    <a:cubicBezTo>
                      <a:pt x="81" y="28"/>
                      <a:pt x="81" y="28"/>
                      <a:pt x="81" y="28"/>
                    </a:cubicBezTo>
                    <a:cubicBezTo>
                      <a:pt x="81" y="45"/>
                      <a:pt x="65" y="59"/>
                      <a:pt x="45" y="59"/>
                    </a:cubicBezTo>
                    <a:cubicBezTo>
                      <a:pt x="26" y="59"/>
                      <a:pt x="10" y="45"/>
                      <a:pt x="10" y="28"/>
                    </a:cubicBezTo>
                    <a:cubicBezTo>
                      <a:pt x="10" y="5"/>
                      <a:pt x="10" y="5"/>
                      <a:pt x="10" y="5"/>
                    </a:cubicBezTo>
                    <a:cubicBezTo>
                      <a:pt x="10" y="2"/>
                      <a:pt x="8" y="0"/>
                      <a:pt x="5" y="0"/>
                    </a:cubicBezTo>
                    <a:cubicBezTo>
                      <a:pt x="2" y="0"/>
                      <a:pt x="0" y="2"/>
                      <a:pt x="0" y="5"/>
                    </a:cubicBezTo>
                    <a:cubicBezTo>
                      <a:pt x="0" y="28"/>
                      <a:pt x="0" y="28"/>
                      <a:pt x="0" y="28"/>
                    </a:cubicBezTo>
                    <a:cubicBezTo>
                      <a:pt x="0" y="49"/>
                      <a:pt x="18" y="67"/>
                      <a:pt x="40" y="69"/>
                    </a:cubicBezTo>
                    <a:cubicBezTo>
                      <a:pt x="40" y="84"/>
                      <a:pt x="40" y="84"/>
                      <a:pt x="40" y="84"/>
                    </a:cubicBezTo>
                    <a:cubicBezTo>
                      <a:pt x="20" y="84"/>
                      <a:pt x="20" y="84"/>
                      <a:pt x="20" y="84"/>
                    </a:cubicBezTo>
                    <a:cubicBezTo>
                      <a:pt x="18" y="84"/>
                      <a:pt x="15" y="86"/>
                      <a:pt x="15" y="89"/>
                    </a:cubicBezTo>
                    <a:cubicBezTo>
                      <a:pt x="15" y="92"/>
                      <a:pt x="18" y="94"/>
                      <a:pt x="20" y="94"/>
                    </a:cubicBezTo>
                    <a:cubicBezTo>
                      <a:pt x="70" y="94"/>
                      <a:pt x="70" y="94"/>
                      <a:pt x="70" y="94"/>
                    </a:cubicBezTo>
                    <a:cubicBezTo>
                      <a:pt x="73" y="94"/>
                      <a:pt x="75" y="92"/>
                      <a:pt x="75" y="89"/>
                    </a:cubicBezTo>
                    <a:cubicBezTo>
                      <a:pt x="75" y="86"/>
                      <a:pt x="73" y="84"/>
                      <a:pt x="70" y="84"/>
                    </a:cubicBezTo>
                    <a:cubicBezTo>
                      <a:pt x="50" y="84"/>
                      <a:pt x="50" y="84"/>
                      <a:pt x="50" y="84"/>
                    </a:cubicBezTo>
                    <a:cubicBezTo>
                      <a:pt x="50" y="69"/>
                      <a:pt x="50" y="69"/>
                      <a:pt x="50" y="69"/>
                    </a:cubicBezTo>
                    <a:cubicBezTo>
                      <a:pt x="73" y="67"/>
                      <a:pt x="91" y="49"/>
                      <a:pt x="91" y="28"/>
                    </a:cubicBezTo>
                    <a:cubicBezTo>
                      <a:pt x="91" y="5"/>
                      <a:pt x="91" y="5"/>
                      <a:pt x="91" y="5"/>
                    </a:cubicBezTo>
                    <a:cubicBezTo>
                      <a:pt x="91" y="3"/>
                      <a:pt x="88" y="0"/>
                      <a:pt x="86" y="0"/>
                    </a:cubicBezTo>
                    <a:close/>
                  </a:path>
                </a:pathLst>
              </a:cu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dist" defTabSz="1219170"/>
                <a:endParaRPr lang="zh-CN" altLang="en-US" sz="2133">
                  <a:solidFill>
                    <a:srgbClr val="333333">
                      <a:lumMod val="65000"/>
                      <a:lumOff val="35000"/>
                    </a:srgbClr>
                  </a:solidFill>
                  <a:latin typeface="微软雅黑" pitchFamily="34" charset="-122"/>
                  <a:ea typeface="微软雅黑" pitchFamily="34" charset="-122"/>
                </a:endParaRPr>
              </a:p>
            </p:txBody>
          </p:sp>
        </p:grpSp>
        <p:sp>
          <p:nvSpPr>
            <p:cNvPr id="36" name="矩形 35"/>
            <p:cNvSpPr/>
            <p:nvPr/>
          </p:nvSpPr>
          <p:spPr>
            <a:xfrm>
              <a:off x="7324725" y="1141845"/>
              <a:ext cx="4152900" cy="837873"/>
            </a:xfrm>
            <a:prstGeom prst="rect">
              <a:avLst/>
            </a:prstGeom>
            <a:noFill/>
            <a:ln>
              <a:solidFill>
                <a:schemeClr val="accent1">
                  <a:alpha val="61000"/>
                </a:schemeClr>
              </a:solidFill>
              <a:prstDash val="dash"/>
            </a:ln>
          </p:spPr>
          <p:txBody>
            <a:bodyPr wrap="square" lIns="91440" tIns="45720" rIns="91440" bIns="45720" rtlCol="0" anchor="ctr">
              <a:spAutoFit/>
            </a:bodyPr>
            <a:lstStyle/>
            <a:p>
              <a:pPr algn="ctr"/>
              <a:endParaRPr lang="zh-CN" altLang="en-US" sz="5400" b="1" cap="none" spc="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endParaRPr>
            </a:p>
          </p:txBody>
        </p:sp>
      </p:grpSp>
      <p:grpSp>
        <p:nvGrpSpPr>
          <p:cNvPr id="55" name="组合 54"/>
          <p:cNvGrpSpPr/>
          <p:nvPr/>
        </p:nvGrpSpPr>
        <p:grpSpPr>
          <a:xfrm>
            <a:off x="6837555" y="190621"/>
            <a:ext cx="4027430" cy="646331"/>
            <a:chOff x="4121722" y="5638470"/>
            <a:chExt cx="4027430" cy="646331"/>
          </a:xfrm>
        </p:grpSpPr>
        <p:grpSp>
          <p:nvGrpSpPr>
            <p:cNvPr id="56" name="PA_组合 14"/>
            <p:cNvGrpSpPr/>
            <p:nvPr>
              <p:custDataLst>
                <p:tags r:id="rId3"/>
              </p:custDataLst>
            </p:nvPr>
          </p:nvGrpSpPr>
          <p:grpSpPr bwMode="auto">
            <a:xfrm>
              <a:off x="4121722" y="5643136"/>
              <a:ext cx="360000" cy="360000"/>
              <a:chOff x="4350" y="3024"/>
              <a:chExt cx="600" cy="599"/>
            </a:xfrm>
          </p:grpSpPr>
          <p:sp>
            <p:nvSpPr>
              <p:cNvPr id="58" name="Oval 15"/>
              <p:cNvSpPr>
                <a:spLocks noChangeArrowheads="1"/>
              </p:cNvSpPr>
              <p:nvPr/>
            </p:nvSpPr>
            <p:spPr bwMode="auto">
              <a:xfrm>
                <a:off x="4350" y="3024"/>
                <a:ext cx="600" cy="599"/>
              </a:xfrm>
              <a:prstGeom prst="ellipse">
                <a:avLst/>
              </a:prstGeom>
              <a:solidFill>
                <a:schemeClr val="bg1">
                  <a:lumMod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dist" defTabSz="1219170"/>
                <a:endParaRPr lang="zh-CN" altLang="en-US" sz="2133">
                  <a:solidFill>
                    <a:srgbClr val="333333">
                      <a:lumMod val="65000"/>
                      <a:lumOff val="35000"/>
                    </a:srgbClr>
                  </a:solidFill>
                  <a:latin typeface="微软雅黑" pitchFamily="34" charset="-122"/>
                  <a:ea typeface="微软雅黑" pitchFamily="34" charset="-122"/>
                </a:endParaRPr>
              </a:p>
            </p:txBody>
          </p:sp>
          <p:grpSp>
            <p:nvGrpSpPr>
              <p:cNvPr id="59" name="Group 16"/>
              <p:cNvGrpSpPr/>
              <p:nvPr/>
            </p:nvGrpSpPr>
            <p:grpSpPr bwMode="auto">
              <a:xfrm>
                <a:off x="4526" y="3125"/>
                <a:ext cx="215" cy="364"/>
                <a:chOff x="4526" y="3125"/>
                <a:chExt cx="215" cy="364"/>
              </a:xfrm>
            </p:grpSpPr>
            <p:sp>
              <p:nvSpPr>
                <p:cNvPr id="60" name="Freeform 17"/>
                <p:cNvSpPr>
                  <a:spLocks noEditPoints="1"/>
                </p:cNvSpPr>
                <p:nvPr/>
              </p:nvSpPr>
              <p:spPr bwMode="auto">
                <a:xfrm>
                  <a:off x="4565" y="3125"/>
                  <a:ext cx="149" cy="253"/>
                </a:xfrm>
                <a:custGeom>
                  <a:avLst/>
                  <a:gdLst>
                    <a:gd name="T0" fmla="*/ 31 w 63"/>
                    <a:gd name="T1" fmla="*/ 107 h 107"/>
                    <a:gd name="T2" fmla="*/ 63 w 63"/>
                    <a:gd name="T3" fmla="*/ 78 h 107"/>
                    <a:gd name="T4" fmla="*/ 63 w 63"/>
                    <a:gd name="T5" fmla="*/ 29 h 107"/>
                    <a:gd name="T6" fmla="*/ 31 w 63"/>
                    <a:gd name="T7" fmla="*/ 0 h 107"/>
                    <a:gd name="T8" fmla="*/ 0 w 63"/>
                    <a:gd name="T9" fmla="*/ 29 h 107"/>
                    <a:gd name="T10" fmla="*/ 0 w 63"/>
                    <a:gd name="T11" fmla="*/ 78 h 107"/>
                    <a:gd name="T12" fmla="*/ 31 w 63"/>
                    <a:gd name="T13" fmla="*/ 107 h 107"/>
                    <a:gd name="T14" fmla="*/ 10 w 63"/>
                    <a:gd name="T15" fmla="*/ 29 h 107"/>
                    <a:gd name="T16" fmla="*/ 31 w 63"/>
                    <a:gd name="T17" fmla="*/ 10 h 107"/>
                    <a:gd name="T18" fmla="*/ 53 w 63"/>
                    <a:gd name="T19" fmla="*/ 29 h 107"/>
                    <a:gd name="T20" fmla="*/ 53 w 63"/>
                    <a:gd name="T21" fmla="*/ 78 h 107"/>
                    <a:gd name="T22" fmla="*/ 31 w 63"/>
                    <a:gd name="T23" fmla="*/ 97 h 107"/>
                    <a:gd name="T24" fmla="*/ 10 w 63"/>
                    <a:gd name="T25" fmla="*/ 78 h 107"/>
                    <a:gd name="T26" fmla="*/ 10 w 63"/>
                    <a:gd name="T27" fmla="*/ 29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107">
                      <a:moveTo>
                        <a:pt x="31" y="107"/>
                      </a:moveTo>
                      <a:cubicBezTo>
                        <a:pt x="49" y="107"/>
                        <a:pt x="63" y="94"/>
                        <a:pt x="63" y="78"/>
                      </a:cubicBezTo>
                      <a:cubicBezTo>
                        <a:pt x="63" y="29"/>
                        <a:pt x="63" y="29"/>
                        <a:pt x="63" y="29"/>
                      </a:cubicBezTo>
                      <a:cubicBezTo>
                        <a:pt x="63" y="13"/>
                        <a:pt x="49" y="0"/>
                        <a:pt x="31" y="0"/>
                      </a:cubicBezTo>
                      <a:cubicBezTo>
                        <a:pt x="14" y="0"/>
                        <a:pt x="0" y="13"/>
                        <a:pt x="0" y="29"/>
                      </a:cubicBezTo>
                      <a:cubicBezTo>
                        <a:pt x="0" y="78"/>
                        <a:pt x="0" y="78"/>
                        <a:pt x="0" y="78"/>
                      </a:cubicBezTo>
                      <a:cubicBezTo>
                        <a:pt x="0" y="94"/>
                        <a:pt x="14" y="107"/>
                        <a:pt x="31" y="107"/>
                      </a:cubicBezTo>
                      <a:close/>
                      <a:moveTo>
                        <a:pt x="10" y="29"/>
                      </a:moveTo>
                      <a:cubicBezTo>
                        <a:pt x="10" y="18"/>
                        <a:pt x="19" y="10"/>
                        <a:pt x="31" y="10"/>
                      </a:cubicBezTo>
                      <a:cubicBezTo>
                        <a:pt x="43" y="10"/>
                        <a:pt x="53" y="18"/>
                        <a:pt x="53" y="29"/>
                      </a:cubicBezTo>
                      <a:cubicBezTo>
                        <a:pt x="53" y="78"/>
                        <a:pt x="53" y="78"/>
                        <a:pt x="53" y="78"/>
                      </a:cubicBezTo>
                      <a:cubicBezTo>
                        <a:pt x="53" y="88"/>
                        <a:pt x="43" y="97"/>
                        <a:pt x="31" y="97"/>
                      </a:cubicBezTo>
                      <a:cubicBezTo>
                        <a:pt x="19" y="97"/>
                        <a:pt x="10" y="88"/>
                        <a:pt x="10" y="78"/>
                      </a:cubicBezTo>
                      <a:lnTo>
                        <a:pt x="10" y="29"/>
                      </a:lnTo>
                      <a:close/>
                    </a:path>
                  </a:pathLst>
                </a:cu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dist" defTabSz="1219170"/>
                  <a:endParaRPr lang="zh-CN" altLang="en-US" sz="2133">
                    <a:solidFill>
                      <a:srgbClr val="333333">
                        <a:lumMod val="65000"/>
                        <a:lumOff val="35000"/>
                      </a:srgbClr>
                    </a:solidFill>
                    <a:latin typeface="微软雅黑" pitchFamily="34" charset="-122"/>
                    <a:ea typeface="微软雅黑" pitchFamily="34" charset="-122"/>
                  </a:endParaRPr>
                </a:p>
              </p:txBody>
            </p:sp>
            <p:sp>
              <p:nvSpPr>
                <p:cNvPr id="61" name="Freeform 18"/>
                <p:cNvSpPr/>
                <p:nvPr/>
              </p:nvSpPr>
              <p:spPr bwMode="auto">
                <a:xfrm>
                  <a:off x="4526" y="3267"/>
                  <a:ext cx="215" cy="222"/>
                </a:xfrm>
                <a:custGeom>
                  <a:avLst/>
                  <a:gdLst>
                    <a:gd name="T0" fmla="*/ 86 w 91"/>
                    <a:gd name="T1" fmla="*/ 0 h 94"/>
                    <a:gd name="T2" fmla="*/ 81 w 91"/>
                    <a:gd name="T3" fmla="*/ 5 h 94"/>
                    <a:gd name="T4" fmla="*/ 81 w 91"/>
                    <a:gd name="T5" fmla="*/ 28 h 94"/>
                    <a:gd name="T6" fmla="*/ 45 w 91"/>
                    <a:gd name="T7" fmla="*/ 59 h 94"/>
                    <a:gd name="T8" fmla="*/ 10 w 91"/>
                    <a:gd name="T9" fmla="*/ 28 h 94"/>
                    <a:gd name="T10" fmla="*/ 10 w 91"/>
                    <a:gd name="T11" fmla="*/ 5 h 94"/>
                    <a:gd name="T12" fmla="*/ 5 w 91"/>
                    <a:gd name="T13" fmla="*/ 0 h 94"/>
                    <a:gd name="T14" fmla="*/ 0 w 91"/>
                    <a:gd name="T15" fmla="*/ 5 h 94"/>
                    <a:gd name="T16" fmla="*/ 0 w 91"/>
                    <a:gd name="T17" fmla="*/ 28 h 94"/>
                    <a:gd name="T18" fmla="*/ 40 w 91"/>
                    <a:gd name="T19" fmla="*/ 69 h 94"/>
                    <a:gd name="T20" fmla="*/ 40 w 91"/>
                    <a:gd name="T21" fmla="*/ 84 h 94"/>
                    <a:gd name="T22" fmla="*/ 20 w 91"/>
                    <a:gd name="T23" fmla="*/ 84 h 94"/>
                    <a:gd name="T24" fmla="*/ 15 w 91"/>
                    <a:gd name="T25" fmla="*/ 89 h 94"/>
                    <a:gd name="T26" fmla="*/ 20 w 91"/>
                    <a:gd name="T27" fmla="*/ 94 h 94"/>
                    <a:gd name="T28" fmla="*/ 70 w 91"/>
                    <a:gd name="T29" fmla="*/ 94 h 94"/>
                    <a:gd name="T30" fmla="*/ 75 w 91"/>
                    <a:gd name="T31" fmla="*/ 89 h 94"/>
                    <a:gd name="T32" fmla="*/ 70 w 91"/>
                    <a:gd name="T33" fmla="*/ 84 h 94"/>
                    <a:gd name="T34" fmla="*/ 50 w 91"/>
                    <a:gd name="T35" fmla="*/ 84 h 94"/>
                    <a:gd name="T36" fmla="*/ 50 w 91"/>
                    <a:gd name="T37" fmla="*/ 69 h 94"/>
                    <a:gd name="T38" fmla="*/ 91 w 91"/>
                    <a:gd name="T39" fmla="*/ 28 h 94"/>
                    <a:gd name="T40" fmla="*/ 91 w 91"/>
                    <a:gd name="T41" fmla="*/ 5 h 94"/>
                    <a:gd name="T42" fmla="*/ 86 w 91"/>
                    <a:gd name="T43"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1" h="94">
                      <a:moveTo>
                        <a:pt x="86" y="0"/>
                      </a:moveTo>
                      <a:cubicBezTo>
                        <a:pt x="83" y="0"/>
                        <a:pt x="81" y="3"/>
                        <a:pt x="81" y="5"/>
                      </a:cubicBezTo>
                      <a:cubicBezTo>
                        <a:pt x="81" y="28"/>
                        <a:pt x="81" y="28"/>
                        <a:pt x="81" y="28"/>
                      </a:cubicBezTo>
                      <a:cubicBezTo>
                        <a:pt x="81" y="45"/>
                        <a:pt x="65" y="59"/>
                        <a:pt x="45" y="59"/>
                      </a:cubicBezTo>
                      <a:cubicBezTo>
                        <a:pt x="26" y="59"/>
                        <a:pt x="10" y="45"/>
                        <a:pt x="10" y="28"/>
                      </a:cubicBezTo>
                      <a:cubicBezTo>
                        <a:pt x="10" y="5"/>
                        <a:pt x="10" y="5"/>
                        <a:pt x="10" y="5"/>
                      </a:cubicBezTo>
                      <a:cubicBezTo>
                        <a:pt x="10" y="2"/>
                        <a:pt x="8" y="0"/>
                        <a:pt x="5" y="0"/>
                      </a:cubicBezTo>
                      <a:cubicBezTo>
                        <a:pt x="2" y="0"/>
                        <a:pt x="0" y="2"/>
                        <a:pt x="0" y="5"/>
                      </a:cubicBezTo>
                      <a:cubicBezTo>
                        <a:pt x="0" y="28"/>
                        <a:pt x="0" y="28"/>
                        <a:pt x="0" y="28"/>
                      </a:cubicBezTo>
                      <a:cubicBezTo>
                        <a:pt x="0" y="49"/>
                        <a:pt x="18" y="67"/>
                        <a:pt x="40" y="69"/>
                      </a:cubicBezTo>
                      <a:cubicBezTo>
                        <a:pt x="40" y="84"/>
                        <a:pt x="40" y="84"/>
                        <a:pt x="40" y="84"/>
                      </a:cubicBezTo>
                      <a:cubicBezTo>
                        <a:pt x="20" y="84"/>
                        <a:pt x="20" y="84"/>
                        <a:pt x="20" y="84"/>
                      </a:cubicBezTo>
                      <a:cubicBezTo>
                        <a:pt x="18" y="84"/>
                        <a:pt x="15" y="86"/>
                        <a:pt x="15" y="89"/>
                      </a:cubicBezTo>
                      <a:cubicBezTo>
                        <a:pt x="15" y="92"/>
                        <a:pt x="18" y="94"/>
                        <a:pt x="20" y="94"/>
                      </a:cubicBezTo>
                      <a:cubicBezTo>
                        <a:pt x="70" y="94"/>
                        <a:pt x="70" y="94"/>
                        <a:pt x="70" y="94"/>
                      </a:cubicBezTo>
                      <a:cubicBezTo>
                        <a:pt x="73" y="94"/>
                        <a:pt x="75" y="92"/>
                        <a:pt x="75" y="89"/>
                      </a:cubicBezTo>
                      <a:cubicBezTo>
                        <a:pt x="75" y="86"/>
                        <a:pt x="73" y="84"/>
                        <a:pt x="70" y="84"/>
                      </a:cubicBezTo>
                      <a:cubicBezTo>
                        <a:pt x="50" y="84"/>
                        <a:pt x="50" y="84"/>
                        <a:pt x="50" y="84"/>
                      </a:cubicBezTo>
                      <a:cubicBezTo>
                        <a:pt x="50" y="69"/>
                        <a:pt x="50" y="69"/>
                        <a:pt x="50" y="69"/>
                      </a:cubicBezTo>
                      <a:cubicBezTo>
                        <a:pt x="73" y="67"/>
                        <a:pt x="91" y="49"/>
                        <a:pt x="91" y="28"/>
                      </a:cubicBezTo>
                      <a:cubicBezTo>
                        <a:pt x="91" y="5"/>
                        <a:pt x="91" y="5"/>
                        <a:pt x="91" y="5"/>
                      </a:cubicBezTo>
                      <a:cubicBezTo>
                        <a:pt x="91" y="3"/>
                        <a:pt x="88" y="0"/>
                        <a:pt x="86" y="0"/>
                      </a:cubicBezTo>
                      <a:close/>
                    </a:path>
                  </a:pathLst>
                </a:cu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dist" defTabSz="1219170"/>
                  <a:endParaRPr lang="zh-CN" altLang="en-US" sz="2133">
                    <a:solidFill>
                      <a:srgbClr val="333333">
                        <a:lumMod val="65000"/>
                        <a:lumOff val="35000"/>
                      </a:srgbClr>
                    </a:solidFill>
                    <a:latin typeface="微软雅黑" pitchFamily="34" charset="-122"/>
                    <a:ea typeface="微软雅黑" pitchFamily="34" charset="-122"/>
                  </a:endParaRPr>
                </a:p>
              </p:txBody>
            </p:sp>
          </p:grpSp>
        </p:grpSp>
        <p:sp>
          <p:nvSpPr>
            <p:cNvPr id="57" name="PA_文本框 20"/>
            <p:cNvSpPr txBox="1">
              <a:spLocks noChangeArrowheads="1"/>
            </p:cNvSpPr>
            <p:nvPr>
              <p:custDataLst>
                <p:tags r:id="rId4"/>
              </p:custDataLst>
            </p:nvPr>
          </p:nvSpPr>
          <p:spPr bwMode="auto">
            <a:xfrm>
              <a:off x="4471542" y="5638470"/>
              <a:ext cx="367761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1219170"/>
              <a:r>
                <a:rPr lang="zh-CN" altLang="en-US" smtClean="0">
                  <a:solidFill>
                    <a:srgbClr val="333333">
                      <a:lumMod val="65000"/>
                      <a:lumOff val="35000"/>
                    </a:srgbClr>
                  </a:solidFill>
                  <a:latin typeface="微软雅黑" pitchFamily="34" charset="-122"/>
                  <a:ea typeface="微软雅黑" pitchFamily="34" charset="-122"/>
                </a:rPr>
                <a:t>课程咨询依娜老师：</a:t>
              </a:r>
              <a:r>
                <a:rPr lang="en-US" altLang="zh-CN">
                  <a:solidFill>
                    <a:srgbClr val="333333">
                      <a:lumMod val="65000"/>
                      <a:lumOff val="35000"/>
                    </a:srgbClr>
                  </a:solidFill>
                  <a:latin typeface="微软雅黑" pitchFamily="34" charset="-122"/>
                  <a:ea typeface="微软雅黑" pitchFamily="34" charset="-122"/>
                </a:rPr>
                <a:t> </a:t>
              </a:r>
              <a:r>
                <a:rPr lang="en-US" altLang="zh-CN" smtClean="0">
                  <a:solidFill>
                    <a:srgbClr val="333333">
                      <a:lumMod val="65000"/>
                      <a:lumOff val="35000"/>
                    </a:srgbClr>
                  </a:solidFill>
                  <a:latin typeface="微软雅黑" pitchFamily="34" charset="-122"/>
                  <a:ea typeface="微软雅黑" pitchFamily="34" charset="-122"/>
                </a:rPr>
                <a:t>1011843464</a:t>
              </a:r>
            </a:p>
            <a:p>
              <a:pPr defTabSz="1219170"/>
              <a:r>
                <a:rPr lang="zh-CN" altLang="en-US">
                  <a:solidFill>
                    <a:srgbClr val="333333">
                      <a:lumMod val="65000"/>
                      <a:lumOff val="35000"/>
                    </a:srgbClr>
                  </a:solidFill>
                  <a:latin typeface="微软雅黑" pitchFamily="34" charset="-122"/>
                  <a:ea typeface="微软雅黑" pitchFamily="34" charset="-122"/>
                </a:rPr>
                <a:t>往期</a:t>
              </a:r>
              <a:r>
                <a:rPr lang="zh-CN" altLang="en-US" smtClean="0">
                  <a:solidFill>
                    <a:srgbClr val="333333">
                      <a:lumMod val="65000"/>
                      <a:lumOff val="35000"/>
                    </a:srgbClr>
                  </a:solidFill>
                  <a:latin typeface="微软雅黑" pitchFamily="34" charset="-122"/>
                  <a:ea typeface="微软雅黑" pitchFamily="34" charset="-122"/>
                </a:rPr>
                <a:t>视频芊芊老师： </a:t>
              </a:r>
              <a:r>
                <a:rPr lang="en-US" altLang="zh-CN" smtClean="0">
                  <a:solidFill>
                    <a:srgbClr val="333333">
                      <a:lumMod val="65000"/>
                      <a:lumOff val="35000"/>
                    </a:srgbClr>
                  </a:solidFill>
                  <a:latin typeface="微软雅黑" pitchFamily="34" charset="-122"/>
                  <a:ea typeface="微软雅黑" pitchFamily="34" charset="-122"/>
                </a:rPr>
                <a:t>1399484076</a:t>
              </a:r>
              <a:endParaRPr lang="en-US" altLang="zh-CN" dirty="0">
                <a:solidFill>
                  <a:srgbClr val="333333">
                    <a:lumMod val="65000"/>
                    <a:lumOff val="35000"/>
                  </a:srgbClr>
                </a:solidFill>
                <a:latin typeface="微软雅黑" pitchFamily="34" charset="-122"/>
                <a:ea typeface="微软雅黑" pitchFamily="34" charset="-122"/>
              </a:endParaRPr>
            </a:p>
          </p:txBody>
        </p:sp>
      </p:grpSp>
    </p:spTree>
    <p:extLst>
      <p:ext uri="{BB962C8B-B14F-4D97-AF65-F5344CB8AC3E}">
        <p14:creationId xmlns:p14="http://schemas.microsoft.com/office/powerpoint/2010/main" val="298910163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47"/>
                                        </p:tgtEl>
                                        <p:attrNameLst>
                                          <p:attrName>style.visibility</p:attrName>
                                        </p:attrNameLst>
                                      </p:cBhvr>
                                      <p:to>
                                        <p:strVal val="visible"/>
                                      </p:to>
                                    </p:set>
                                    <p:anim to="" calcmode="lin" valueType="num">
                                      <p:cBhvr>
                                        <p:cTn id="7" dur="700" fill="hold">
                                          <p:stCondLst>
                                            <p:cond delay="0"/>
                                          </p:stCondLst>
                                        </p:cTn>
                                        <p:tgtEl>
                                          <p:spTgt spid="47"/>
                                        </p:tgtEl>
                                        <p:attrNameLst>
                                          <p:attrName>ppt_x</p:attrName>
                                        </p:attrNameLst>
                                      </p:cBhvr>
                                      <p:tavLst>
                                        <p:tav tm="0" fmla="#ppt_x-(-#ppt_w/2*cos(ppt_r/180*pi))*((1.5-1.5*$)^2-(1.5-1.5*$)^3)">
                                          <p:val>
                                            <p:strVal val="0"/>
                                          </p:val>
                                        </p:tav>
                                        <p:tav tm="100000">
                                          <p:val>
                                            <p:strVal val="1"/>
                                          </p:val>
                                        </p:tav>
                                      </p:tavLst>
                                    </p:anim>
                                    <p:anim to="" calcmode="lin" valueType="num">
                                      <p:cBhvr>
                                        <p:cTn id="8" dur="700" fill="hold">
                                          <p:stCondLst>
                                            <p:cond delay="0"/>
                                          </p:stCondLst>
                                        </p:cTn>
                                        <p:tgtEl>
                                          <p:spTgt spid="47"/>
                                        </p:tgtEl>
                                        <p:attrNameLst>
                                          <p:attrName>ppt_y</p:attrName>
                                        </p:attrNameLst>
                                      </p:cBhvr>
                                      <p:tavLst>
                                        <p:tav tm="0" fmla="#ppt_y+(-#ppt_h/2*cos(ppt_r/180*pi))*((1.5-1.5*$)^2-(1.5-1.5*$)^3)">
                                          <p:val>
                                            <p:strVal val="0"/>
                                          </p:val>
                                        </p:tav>
                                        <p:tav tm="100000">
                                          <p:val>
                                            <p:strVal val="1"/>
                                          </p:val>
                                        </p:tav>
                                      </p:tavLst>
                                    </p:anim>
                                    <p:anim to="" calcmode="lin" valueType="num">
                                      <p:cBhvr>
                                        <p:cTn id="9" dur="700" fill="hold">
                                          <p:stCondLst>
                                            <p:cond delay="0"/>
                                          </p:stCondLst>
                                        </p:cTn>
                                        <p:tgtEl>
                                          <p:spTgt spid="47"/>
                                        </p:tgtEl>
                                        <p:attrNameLst>
                                          <p:attrName>ppt_h</p:attrName>
                                        </p:attrNameLst>
                                      </p:cBhvr>
                                      <p:tavLst>
                                        <p:tav tm="0" fmla="#ppt_h-(-#ppt_h)*((1.5-1.5*$)^2-(1.5-1.5*$)^3)">
                                          <p:val>
                                            <p:strVal val="0"/>
                                          </p:val>
                                        </p:tav>
                                        <p:tav tm="100000">
                                          <p:val>
                                            <p:strVal val="1"/>
                                          </p:val>
                                        </p:tav>
                                      </p:tavLst>
                                    </p:anim>
                                    <p:anim to="" calcmode="lin" valueType="num">
                                      <p:cBhvr>
                                        <p:cTn id="10" dur="700" fill="hold">
                                          <p:stCondLst>
                                            <p:cond delay="0"/>
                                          </p:stCondLst>
                                        </p:cTn>
                                        <p:tgtEl>
                                          <p:spTgt spid="47"/>
                                        </p:tgtEl>
                                        <p:attrNameLst>
                                          <p:attrName>ppt_w</p:attrName>
                                        </p:attrNameLst>
                                      </p:cBhvr>
                                      <p:tavLst>
                                        <p:tav tm="0" fmla="#ppt_w-(-#ppt_w)*((1.5-1.5*$)^2-(1.5-1.5*$)^3)">
                                          <p:val>
                                            <p:strVal val="0"/>
                                          </p:val>
                                        </p:tav>
                                        <p:tav tm="100000">
                                          <p:val>
                                            <p:strVal val="1"/>
                                          </p:val>
                                        </p:tav>
                                      </p:tavLst>
                                    </p:anim>
                                  </p:childTnLst>
                                </p:cTn>
                              </p:par>
                              <p:par>
                                <p:cTn id="11" presetID="0" presetClass="entr" presetSubtype="0" fill="hold" nodeType="withEffect">
                                  <p:stCondLst>
                                    <p:cond delay="0"/>
                                  </p:stCondLst>
                                  <p:iterate type="lt">
                                    <p:tmPct val="10000"/>
                                  </p:iterate>
                                  <p:childTnLst>
                                    <p:set>
                                      <p:cBhvr>
                                        <p:cTn id="12" dur="1" fill="hold">
                                          <p:stCondLst>
                                            <p:cond delay="0"/>
                                          </p:stCondLst>
                                        </p:cTn>
                                        <p:tgtEl>
                                          <p:spTgt spid="48"/>
                                        </p:tgtEl>
                                        <p:attrNameLst>
                                          <p:attrName>style.visibility</p:attrName>
                                        </p:attrNameLst>
                                      </p:cBhvr>
                                      <p:to>
                                        <p:strVal val="visible"/>
                                      </p:to>
                                    </p:set>
                                    <p:anim to="" calcmode="lin" valueType="num">
                                      <p:cBhvr>
                                        <p:cTn id="13" dur="700" fill="hold">
                                          <p:stCondLst>
                                            <p:cond delay="0"/>
                                          </p:stCondLst>
                                        </p:cTn>
                                        <p:tgtEl>
                                          <p:spTgt spid="48"/>
                                        </p:tgtEl>
                                        <p:attrNameLst>
                                          <p:attrName>ppt_x</p:attrName>
                                        </p:attrNameLst>
                                      </p:cBhvr>
                                      <p:tavLst>
                                        <p:tav tm="0" fmla="#ppt_x-(-#ppt_w/2*cos(ppt_r/180*pi))*((1.5-1.5*$)^2-(1.5-1.5*$)^3)">
                                          <p:val>
                                            <p:strVal val="0"/>
                                          </p:val>
                                        </p:tav>
                                        <p:tav tm="100000">
                                          <p:val>
                                            <p:strVal val="1"/>
                                          </p:val>
                                        </p:tav>
                                      </p:tavLst>
                                    </p:anim>
                                    <p:anim to="" calcmode="lin" valueType="num">
                                      <p:cBhvr>
                                        <p:cTn id="14" dur="700" fill="hold">
                                          <p:stCondLst>
                                            <p:cond delay="0"/>
                                          </p:stCondLst>
                                        </p:cTn>
                                        <p:tgtEl>
                                          <p:spTgt spid="48"/>
                                        </p:tgtEl>
                                        <p:attrNameLst>
                                          <p:attrName>ppt_y</p:attrName>
                                        </p:attrNameLst>
                                      </p:cBhvr>
                                      <p:tavLst>
                                        <p:tav tm="0" fmla="#ppt_y+(-#ppt_h/2*cos(ppt_r/180*pi))*((1.5-1.5*$)^2-(1.5-1.5*$)^3)">
                                          <p:val>
                                            <p:strVal val="0"/>
                                          </p:val>
                                        </p:tav>
                                        <p:tav tm="100000">
                                          <p:val>
                                            <p:strVal val="1"/>
                                          </p:val>
                                        </p:tav>
                                      </p:tavLst>
                                    </p:anim>
                                    <p:anim to="" calcmode="lin" valueType="num">
                                      <p:cBhvr>
                                        <p:cTn id="15" dur="700" fill="hold">
                                          <p:stCondLst>
                                            <p:cond delay="0"/>
                                          </p:stCondLst>
                                        </p:cTn>
                                        <p:tgtEl>
                                          <p:spTgt spid="48"/>
                                        </p:tgtEl>
                                        <p:attrNameLst>
                                          <p:attrName>ppt_h</p:attrName>
                                        </p:attrNameLst>
                                      </p:cBhvr>
                                      <p:tavLst>
                                        <p:tav tm="0" fmla="#ppt_h-(-#ppt_h)*((1.5-1.5*$)^2-(1.5-1.5*$)^3)">
                                          <p:val>
                                            <p:strVal val="0"/>
                                          </p:val>
                                        </p:tav>
                                        <p:tav tm="100000">
                                          <p:val>
                                            <p:strVal val="1"/>
                                          </p:val>
                                        </p:tav>
                                      </p:tavLst>
                                    </p:anim>
                                    <p:anim to="" calcmode="lin" valueType="num">
                                      <p:cBhvr>
                                        <p:cTn id="16" dur="700" fill="hold">
                                          <p:stCondLst>
                                            <p:cond delay="0"/>
                                          </p:stCondLst>
                                        </p:cTn>
                                        <p:tgtEl>
                                          <p:spTgt spid="48"/>
                                        </p:tgtEl>
                                        <p:attrNameLst>
                                          <p:attrName>ppt_w</p:attrName>
                                        </p:attrNameLst>
                                      </p:cBhvr>
                                      <p:tavLst>
                                        <p:tav tm="0" fmla="#ppt_w-(-#ppt_w)*((1.5-1.5*$)^2-(1.5-1.5*$)^3)">
                                          <p:val>
                                            <p:strVal val="0"/>
                                          </p:val>
                                        </p:tav>
                                        <p:tav tm="100000">
                                          <p:val>
                                            <p:str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PA_矩形 39"/>
          <p:cNvSpPr>
            <a:spLocks noChangeArrowheads="1"/>
          </p:cNvSpPr>
          <p:nvPr>
            <p:custDataLst>
              <p:tags r:id="rId1"/>
            </p:custDataLst>
          </p:nvPr>
        </p:nvSpPr>
        <p:spPr bwMode="auto">
          <a:xfrm>
            <a:off x="554879" y="371042"/>
            <a:ext cx="3704079" cy="410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9170"/>
            <a:r>
              <a:rPr lang="zh-CN" altLang="en-US" sz="2667">
                <a:solidFill>
                  <a:srgbClr val="1D69A3"/>
                </a:solidFill>
                <a:latin typeface="微软雅黑" pitchFamily="34" charset="-122"/>
                <a:ea typeface="微软雅黑" pitchFamily="34" charset="-122"/>
              </a:rPr>
              <a:t>代理</a:t>
            </a:r>
            <a:r>
              <a:rPr lang="zh-CN" altLang="en-US" sz="2667" smtClean="0">
                <a:solidFill>
                  <a:srgbClr val="1D69A3"/>
                </a:solidFill>
                <a:latin typeface="微软雅黑" pitchFamily="34" charset="-122"/>
                <a:ea typeface="微软雅黑" pitchFamily="34" charset="-122"/>
              </a:rPr>
              <a:t>模式类图</a:t>
            </a:r>
            <a:endParaRPr lang="en-US" altLang="zh-CN" sz="2667" dirty="0">
              <a:solidFill>
                <a:srgbClr val="1D69A3"/>
              </a:solidFill>
              <a:latin typeface="微软雅黑" pitchFamily="34" charset="-122"/>
              <a:ea typeface="微软雅黑" pitchFamily="34" charset="-122"/>
            </a:endParaRPr>
          </a:p>
        </p:txBody>
      </p:sp>
      <p:grpSp>
        <p:nvGrpSpPr>
          <p:cNvPr id="48" name="PA_组合 47"/>
          <p:cNvGrpSpPr/>
          <p:nvPr>
            <p:custDataLst>
              <p:tags r:id="rId2"/>
            </p:custDataLst>
          </p:nvPr>
        </p:nvGrpSpPr>
        <p:grpSpPr>
          <a:xfrm>
            <a:off x="554877"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grpSp>
      <p:grpSp>
        <p:nvGrpSpPr>
          <p:cNvPr id="4" name="组合 3"/>
          <p:cNvGrpSpPr/>
          <p:nvPr/>
        </p:nvGrpSpPr>
        <p:grpSpPr>
          <a:xfrm>
            <a:off x="854741" y="1380913"/>
            <a:ext cx="10664216" cy="4261686"/>
            <a:chOff x="704809" y="1529791"/>
            <a:chExt cx="10664216" cy="4261686"/>
          </a:xfrm>
        </p:grpSpPr>
        <p:pic>
          <p:nvPicPr>
            <p:cNvPr id="5122"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04809" y="1740829"/>
              <a:ext cx="8858250" cy="3781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圆角矩形 10"/>
            <p:cNvSpPr/>
            <p:nvPr/>
          </p:nvSpPr>
          <p:spPr>
            <a:xfrm>
              <a:off x="10222880" y="4533446"/>
              <a:ext cx="809625" cy="628650"/>
            </a:xfrm>
            <a:prstGeom prst="roundRect">
              <a:avLst/>
            </a:prstGeom>
            <a:solidFill>
              <a:schemeClr val="accent1">
                <a:lumMod val="40000"/>
                <a:lumOff val="60000"/>
              </a:schemeClr>
            </a:solidFill>
          </p:spPr>
          <p:txBody>
            <a:bodyPr wrap="square" lIns="91440" tIns="45720" rIns="91440" bIns="45720" rtlCol="0" anchor="ctr">
              <a:spAutoFit/>
            </a:bodyPr>
            <a:lstStyle/>
            <a:p>
              <a:pPr algn="ctr"/>
              <a:endParaRPr lang="zh-CN" altLang="en-US" sz="5400" b="1" cap="none" spc="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endParaRPr>
            </a:p>
          </p:txBody>
        </p:sp>
        <p:sp>
          <p:nvSpPr>
            <p:cNvPr id="12" name="TextBox 11"/>
            <p:cNvSpPr txBox="1"/>
            <p:nvPr/>
          </p:nvSpPr>
          <p:spPr>
            <a:xfrm>
              <a:off x="10189110" y="4663105"/>
              <a:ext cx="877163" cy="369332"/>
            </a:xfrm>
            <a:prstGeom prst="rect">
              <a:avLst/>
            </a:prstGeom>
            <a:noFill/>
          </p:spPr>
          <p:txBody>
            <a:bodyPr wrap="none" rtlCol="0">
              <a:spAutoFit/>
            </a:bodyPr>
            <a:lstStyle/>
            <a:p>
              <a:r>
                <a:rPr lang="zh-CN" altLang="en-US" smtClean="0"/>
                <a:t>访问者</a:t>
              </a:r>
              <a:endParaRPr lang="zh-CN" altLang="en-US"/>
            </a:p>
          </p:txBody>
        </p:sp>
        <p:sp>
          <p:nvSpPr>
            <p:cNvPr id="13" name="TextBox 12"/>
            <p:cNvSpPr txBox="1"/>
            <p:nvPr/>
          </p:nvSpPr>
          <p:spPr>
            <a:xfrm>
              <a:off x="1449970" y="5368366"/>
              <a:ext cx="1726755" cy="307777"/>
            </a:xfrm>
            <a:prstGeom prst="rect">
              <a:avLst/>
            </a:prstGeom>
            <a:noFill/>
          </p:spPr>
          <p:txBody>
            <a:bodyPr wrap="none" rtlCol="0">
              <a:spAutoFit/>
            </a:bodyPr>
            <a:lstStyle/>
            <a:p>
              <a:r>
                <a:rPr lang="en-US" altLang="zh-CN" sz="1400" smtClean="0"/>
                <a:t>A</a:t>
              </a:r>
              <a:r>
                <a:rPr lang="zh-CN" altLang="en-US" sz="1400" smtClean="0"/>
                <a:t>公司，</a:t>
              </a:r>
              <a:r>
                <a:rPr lang="en-US" altLang="zh-CN" sz="1400" smtClean="0"/>
                <a:t>B</a:t>
              </a:r>
              <a:r>
                <a:rPr lang="zh-CN" altLang="en-US" sz="1400" smtClean="0"/>
                <a:t>公司，</a:t>
              </a:r>
              <a:r>
                <a:rPr lang="en-US" altLang="zh-CN" sz="1400" smtClean="0"/>
                <a:t>……</a:t>
              </a:r>
              <a:endParaRPr lang="zh-CN" altLang="en-US" sz="1400"/>
            </a:p>
          </p:txBody>
        </p:sp>
        <p:cxnSp>
          <p:nvCxnSpPr>
            <p:cNvPr id="15" name="直接箭头连接符 14"/>
            <p:cNvCxnSpPr>
              <a:stCxn id="12" idx="1"/>
            </p:cNvCxnSpPr>
            <p:nvPr/>
          </p:nvCxnSpPr>
          <p:spPr>
            <a:xfrm flipH="1">
              <a:off x="8937008" y="4847771"/>
              <a:ext cx="125210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4573715" y="1529791"/>
              <a:ext cx="1521570" cy="307777"/>
            </a:xfrm>
            <a:prstGeom prst="rect">
              <a:avLst/>
            </a:prstGeom>
            <a:noFill/>
          </p:spPr>
          <p:txBody>
            <a:bodyPr wrap="none" rtlCol="0">
              <a:spAutoFit/>
            </a:bodyPr>
            <a:lstStyle/>
            <a:p>
              <a:r>
                <a:rPr lang="zh-CN" altLang="en-US" sz="1400" smtClean="0"/>
                <a:t>接口</a:t>
              </a:r>
              <a:r>
                <a:rPr lang="en-US" altLang="zh-CN" sz="1400" smtClean="0"/>
                <a:t>1</a:t>
              </a:r>
              <a:r>
                <a:rPr lang="zh-CN" altLang="en-US" sz="1400" smtClean="0"/>
                <a:t>，接口</a:t>
              </a:r>
              <a:r>
                <a:rPr lang="en-US" altLang="zh-CN" sz="1400" smtClean="0"/>
                <a:t>2……</a:t>
              </a:r>
              <a:endParaRPr lang="zh-CN" altLang="en-US" sz="1400"/>
            </a:p>
          </p:txBody>
        </p:sp>
        <p:sp>
          <p:nvSpPr>
            <p:cNvPr id="16" name="TextBox 15"/>
            <p:cNvSpPr txBox="1"/>
            <p:nvPr/>
          </p:nvSpPr>
          <p:spPr>
            <a:xfrm>
              <a:off x="6994732" y="5483700"/>
              <a:ext cx="1691489" cy="307777"/>
            </a:xfrm>
            <a:prstGeom prst="rect">
              <a:avLst/>
            </a:prstGeom>
            <a:noFill/>
          </p:spPr>
          <p:txBody>
            <a:bodyPr wrap="none" rtlCol="0">
              <a:spAutoFit/>
            </a:bodyPr>
            <a:lstStyle/>
            <a:p>
              <a:r>
                <a:rPr lang="en-US" altLang="zh-CN" sz="1400" b="1" smtClean="0">
                  <a:latin typeface="微软雅黑" panose="020B0503020204020204" pitchFamily="34" charset="-122"/>
                  <a:ea typeface="微软雅黑" panose="020B0503020204020204" pitchFamily="34" charset="-122"/>
                </a:rPr>
                <a:t>lison</a:t>
              </a:r>
              <a:r>
                <a:rPr lang="zh-CN" altLang="en-US" sz="1400" b="1" smtClean="0">
                  <a:latin typeface="微软雅黑" panose="020B0503020204020204" pitchFamily="34" charset="-122"/>
                  <a:ea typeface="微软雅黑" panose="020B0503020204020204" pitchFamily="34" charset="-122"/>
                </a:rPr>
                <a:t>海外代购公司</a:t>
              </a:r>
              <a:endParaRPr lang="zh-CN" altLang="en-US" sz="1400" b="1">
                <a:latin typeface="微软雅黑" panose="020B0503020204020204" pitchFamily="34" charset="-122"/>
                <a:ea typeface="微软雅黑" panose="020B0503020204020204" pitchFamily="34" charset="-122"/>
              </a:endParaRPr>
            </a:p>
          </p:txBody>
        </p:sp>
        <p:sp>
          <p:nvSpPr>
            <p:cNvPr id="2" name="矩形 1"/>
            <p:cNvSpPr/>
            <p:nvPr/>
          </p:nvSpPr>
          <p:spPr>
            <a:xfrm>
              <a:off x="6641483" y="4342946"/>
              <a:ext cx="2314575" cy="1140754"/>
            </a:xfrm>
            <a:prstGeom prst="rect">
              <a:avLst/>
            </a:prstGeom>
            <a:solidFill>
              <a:schemeClr val="accent1">
                <a:lumMod val="40000"/>
                <a:lumOff val="60000"/>
              </a:schemeClr>
            </a:solidFill>
          </p:spPr>
          <p:txBody>
            <a:bodyPr wrap="none" lIns="91440" tIns="45720" rIns="91440" bIns="45720" rtlCol="0" anchor="ctr">
              <a:spAutoFit/>
            </a:bodyPr>
            <a:lstStyle/>
            <a:p>
              <a:pPr algn="ctr"/>
              <a:endParaRPr lang="zh-CN" altLang="en-US" sz="5400" b="1" cap="none" spc="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endParaRPr>
            </a:p>
          </p:txBody>
        </p:sp>
        <p:sp>
          <p:nvSpPr>
            <p:cNvPr id="3" name="TextBox 2"/>
            <p:cNvSpPr txBox="1"/>
            <p:nvPr/>
          </p:nvSpPr>
          <p:spPr>
            <a:xfrm>
              <a:off x="6994732" y="4669623"/>
              <a:ext cx="1689886" cy="461665"/>
            </a:xfrm>
            <a:prstGeom prst="rect">
              <a:avLst/>
            </a:prstGeom>
            <a:noFill/>
          </p:spPr>
          <p:txBody>
            <a:bodyPr wrap="none" rtlCol="0">
              <a:spAutoFit/>
            </a:bodyPr>
            <a:lstStyle/>
            <a:p>
              <a:r>
                <a:rPr lang="zh-CN" altLang="en-US" sz="2400" smtClean="0">
                  <a:latin typeface="微软雅黑" panose="020B0503020204020204" pitchFamily="34" charset="-122"/>
                  <a:ea typeface="微软雅黑" panose="020B0503020204020204" pitchFamily="34" charset="-122"/>
                </a:rPr>
                <a:t>动 态 代 理</a:t>
              </a:r>
              <a:endParaRPr lang="zh-CN" altLang="en-US" sz="2400">
                <a:latin typeface="微软雅黑" panose="020B0503020204020204" pitchFamily="34" charset="-122"/>
                <a:ea typeface="微软雅黑" panose="020B0503020204020204" pitchFamily="34" charset="-122"/>
              </a:endParaRPr>
            </a:p>
          </p:txBody>
        </p:sp>
        <p:sp>
          <p:nvSpPr>
            <p:cNvPr id="18" name="TextBox 17"/>
            <p:cNvSpPr txBox="1"/>
            <p:nvPr/>
          </p:nvSpPr>
          <p:spPr>
            <a:xfrm>
              <a:off x="9927605" y="5175923"/>
              <a:ext cx="1441420" cy="307777"/>
            </a:xfrm>
            <a:prstGeom prst="rect">
              <a:avLst/>
            </a:prstGeom>
            <a:noFill/>
          </p:spPr>
          <p:txBody>
            <a:bodyPr wrap="none" rtlCol="0">
              <a:spAutoFit/>
            </a:bodyPr>
            <a:lstStyle/>
            <a:p>
              <a:r>
                <a:rPr lang="zh-CN" altLang="en-US" sz="1400"/>
                <a:t>张</a:t>
              </a:r>
              <a:r>
                <a:rPr lang="zh-CN" altLang="en-US" sz="1400" smtClean="0"/>
                <a:t>三、张三老婆</a:t>
              </a:r>
              <a:endParaRPr lang="zh-CN" altLang="en-US" sz="1400"/>
            </a:p>
          </p:txBody>
        </p:sp>
      </p:grpSp>
      <p:grpSp>
        <p:nvGrpSpPr>
          <p:cNvPr id="27" name="组合 26"/>
          <p:cNvGrpSpPr/>
          <p:nvPr/>
        </p:nvGrpSpPr>
        <p:grpSpPr>
          <a:xfrm>
            <a:off x="6766730" y="94851"/>
            <a:ext cx="4152900" cy="837873"/>
            <a:chOff x="7324725" y="1141845"/>
            <a:chExt cx="4152900" cy="837873"/>
          </a:xfrm>
        </p:grpSpPr>
        <p:grpSp>
          <p:nvGrpSpPr>
            <p:cNvPr id="38" name="Group 16"/>
            <p:cNvGrpSpPr/>
            <p:nvPr/>
          </p:nvGrpSpPr>
          <p:grpSpPr bwMode="auto">
            <a:xfrm>
              <a:off x="7549280" y="1434639"/>
              <a:ext cx="129000" cy="207346"/>
              <a:chOff x="4441" y="3144"/>
              <a:chExt cx="215" cy="345"/>
            </a:xfrm>
          </p:grpSpPr>
          <p:sp>
            <p:nvSpPr>
              <p:cNvPr id="40" name="Freeform 17"/>
              <p:cNvSpPr>
                <a:spLocks noEditPoints="1"/>
              </p:cNvSpPr>
              <p:nvPr/>
            </p:nvSpPr>
            <p:spPr bwMode="auto">
              <a:xfrm>
                <a:off x="4474" y="3144"/>
                <a:ext cx="149" cy="253"/>
              </a:xfrm>
              <a:custGeom>
                <a:avLst/>
                <a:gdLst>
                  <a:gd name="T0" fmla="*/ 31 w 63"/>
                  <a:gd name="T1" fmla="*/ 107 h 107"/>
                  <a:gd name="T2" fmla="*/ 63 w 63"/>
                  <a:gd name="T3" fmla="*/ 78 h 107"/>
                  <a:gd name="T4" fmla="*/ 63 w 63"/>
                  <a:gd name="T5" fmla="*/ 29 h 107"/>
                  <a:gd name="T6" fmla="*/ 31 w 63"/>
                  <a:gd name="T7" fmla="*/ 0 h 107"/>
                  <a:gd name="T8" fmla="*/ 0 w 63"/>
                  <a:gd name="T9" fmla="*/ 29 h 107"/>
                  <a:gd name="T10" fmla="*/ 0 w 63"/>
                  <a:gd name="T11" fmla="*/ 78 h 107"/>
                  <a:gd name="T12" fmla="*/ 31 w 63"/>
                  <a:gd name="T13" fmla="*/ 107 h 107"/>
                  <a:gd name="T14" fmla="*/ 10 w 63"/>
                  <a:gd name="T15" fmla="*/ 29 h 107"/>
                  <a:gd name="T16" fmla="*/ 31 w 63"/>
                  <a:gd name="T17" fmla="*/ 10 h 107"/>
                  <a:gd name="T18" fmla="*/ 53 w 63"/>
                  <a:gd name="T19" fmla="*/ 29 h 107"/>
                  <a:gd name="T20" fmla="*/ 53 w 63"/>
                  <a:gd name="T21" fmla="*/ 78 h 107"/>
                  <a:gd name="T22" fmla="*/ 31 w 63"/>
                  <a:gd name="T23" fmla="*/ 97 h 107"/>
                  <a:gd name="T24" fmla="*/ 10 w 63"/>
                  <a:gd name="T25" fmla="*/ 78 h 107"/>
                  <a:gd name="T26" fmla="*/ 10 w 63"/>
                  <a:gd name="T27" fmla="*/ 29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107">
                    <a:moveTo>
                      <a:pt x="31" y="107"/>
                    </a:moveTo>
                    <a:cubicBezTo>
                      <a:pt x="49" y="107"/>
                      <a:pt x="63" y="94"/>
                      <a:pt x="63" y="78"/>
                    </a:cubicBezTo>
                    <a:cubicBezTo>
                      <a:pt x="63" y="29"/>
                      <a:pt x="63" y="29"/>
                      <a:pt x="63" y="29"/>
                    </a:cubicBezTo>
                    <a:cubicBezTo>
                      <a:pt x="63" y="13"/>
                      <a:pt x="49" y="0"/>
                      <a:pt x="31" y="0"/>
                    </a:cubicBezTo>
                    <a:cubicBezTo>
                      <a:pt x="14" y="0"/>
                      <a:pt x="0" y="13"/>
                      <a:pt x="0" y="29"/>
                    </a:cubicBezTo>
                    <a:cubicBezTo>
                      <a:pt x="0" y="78"/>
                      <a:pt x="0" y="78"/>
                      <a:pt x="0" y="78"/>
                    </a:cubicBezTo>
                    <a:cubicBezTo>
                      <a:pt x="0" y="94"/>
                      <a:pt x="14" y="107"/>
                      <a:pt x="31" y="107"/>
                    </a:cubicBezTo>
                    <a:close/>
                    <a:moveTo>
                      <a:pt x="10" y="29"/>
                    </a:moveTo>
                    <a:cubicBezTo>
                      <a:pt x="10" y="18"/>
                      <a:pt x="19" y="10"/>
                      <a:pt x="31" y="10"/>
                    </a:cubicBezTo>
                    <a:cubicBezTo>
                      <a:pt x="43" y="10"/>
                      <a:pt x="53" y="18"/>
                      <a:pt x="53" y="29"/>
                    </a:cubicBezTo>
                    <a:cubicBezTo>
                      <a:pt x="53" y="78"/>
                      <a:pt x="53" y="78"/>
                      <a:pt x="53" y="78"/>
                    </a:cubicBezTo>
                    <a:cubicBezTo>
                      <a:pt x="53" y="88"/>
                      <a:pt x="43" y="97"/>
                      <a:pt x="31" y="97"/>
                    </a:cubicBezTo>
                    <a:cubicBezTo>
                      <a:pt x="19" y="97"/>
                      <a:pt x="10" y="88"/>
                      <a:pt x="10" y="78"/>
                    </a:cubicBezTo>
                    <a:lnTo>
                      <a:pt x="10" y="29"/>
                    </a:lnTo>
                    <a:close/>
                  </a:path>
                </a:pathLst>
              </a:cu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dist" defTabSz="1219170"/>
                <a:endParaRPr lang="zh-CN" altLang="en-US" sz="2133">
                  <a:solidFill>
                    <a:srgbClr val="333333">
                      <a:lumMod val="65000"/>
                      <a:lumOff val="35000"/>
                    </a:srgbClr>
                  </a:solidFill>
                  <a:latin typeface="微软雅黑" pitchFamily="34" charset="-122"/>
                  <a:ea typeface="微软雅黑" pitchFamily="34" charset="-122"/>
                </a:endParaRPr>
              </a:p>
            </p:txBody>
          </p:sp>
          <p:sp>
            <p:nvSpPr>
              <p:cNvPr id="41" name="Freeform 18"/>
              <p:cNvSpPr/>
              <p:nvPr/>
            </p:nvSpPr>
            <p:spPr bwMode="auto">
              <a:xfrm>
                <a:off x="4441" y="3267"/>
                <a:ext cx="215" cy="222"/>
              </a:xfrm>
              <a:custGeom>
                <a:avLst/>
                <a:gdLst>
                  <a:gd name="T0" fmla="*/ 86 w 91"/>
                  <a:gd name="T1" fmla="*/ 0 h 94"/>
                  <a:gd name="T2" fmla="*/ 81 w 91"/>
                  <a:gd name="T3" fmla="*/ 5 h 94"/>
                  <a:gd name="T4" fmla="*/ 81 w 91"/>
                  <a:gd name="T5" fmla="*/ 28 h 94"/>
                  <a:gd name="T6" fmla="*/ 45 w 91"/>
                  <a:gd name="T7" fmla="*/ 59 h 94"/>
                  <a:gd name="T8" fmla="*/ 10 w 91"/>
                  <a:gd name="T9" fmla="*/ 28 h 94"/>
                  <a:gd name="T10" fmla="*/ 10 w 91"/>
                  <a:gd name="T11" fmla="*/ 5 h 94"/>
                  <a:gd name="T12" fmla="*/ 5 w 91"/>
                  <a:gd name="T13" fmla="*/ 0 h 94"/>
                  <a:gd name="T14" fmla="*/ 0 w 91"/>
                  <a:gd name="T15" fmla="*/ 5 h 94"/>
                  <a:gd name="T16" fmla="*/ 0 w 91"/>
                  <a:gd name="T17" fmla="*/ 28 h 94"/>
                  <a:gd name="T18" fmla="*/ 40 w 91"/>
                  <a:gd name="T19" fmla="*/ 69 h 94"/>
                  <a:gd name="T20" fmla="*/ 40 w 91"/>
                  <a:gd name="T21" fmla="*/ 84 h 94"/>
                  <a:gd name="T22" fmla="*/ 20 w 91"/>
                  <a:gd name="T23" fmla="*/ 84 h 94"/>
                  <a:gd name="T24" fmla="*/ 15 w 91"/>
                  <a:gd name="T25" fmla="*/ 89 h 94"/>
                  <a:gd name="T26" fmla="*/ 20 w 91"/>
                  <a:gd name="T27" fmla="*/ 94 h 94"/>
                  <a:gd name="T28" fmla="*/ 70 w 91"/>
                  <a:gd name="T29" fmla="*/ 94 h 94"/>
                  <a:gd name="T30" fmla="*/ 75 w 91"/>
                  <a:gd name="T31" fmla="*/ 89 h 94"/>
                  <a:gd name="T32" fmla="*/ 70 w 91"/>
                  <a:gd name="T33" fmla="*/ 84 h 94"/>
                  <a:gd name="T34" fmla="*/ 50 w 91"/>
                  <a:gd name="T35" fmla="*/ 84 h 94"/>
                  <a:gd name="T36" fmla="*/ 50 w 91"/>
                  <a:gd name="T37" fmla="*/ 69 h 94"/>
                  <a:gd name="T38" fmla="*/ 91 w 91"/>
                  <a:gd name="T39" fmla="*/ 28 h 94"/>
                  <a:gd name="T40" fmla="*/ 91 w 91"/>
                  <a:gd name="T41" fmla="*/ 5 h 94"/>
                  <a:gd name="T42" fmla="*/ 86 w 91"/>
                  <a:gd name="T43"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1" h="94">
                    <a:moveTo>
                      <a:pt x="86" y="0"/>
                    </a:moveTo>
                    <a:cubicBezTo>
                      <a:pt x="83" y="0"/>
                      <a:pt x="81" y="3"/>
                      <a:pt x="81" y="5"/>
                    </a:cubicBezTo>
                    <a:cubicBezTo>
                      <a:pt x="81" y="28"/>
                      <a:pt x="81" y="28"/>
                      <a:pt x="81" y="28"/>
                    </a:cubicBezTo>
                    <a:cubicBezTo>
                      <a:pt x="81" y="45"/>
                      <a:pt x="65" y="59"/>
                      <a:pt x="45" y="59"/>
                    </a:cubicBezTo>
                    <a:cubicBezTo>
                      <a:pt x="26" y="59"/>
                      <a:pt x="10" y="45"/>
                      <a:pt x="10" y="28"/>
                    </a:cubicBezTo>
                    <a:cubicBezTo>
                      <a:pt x="10" y="5"/>
                      <a:pt x="10" y="5"/>
                      <a:pt x="10" y="5"/>
                    </a:cubicBezTo>
                    <a:cubicBezTo>
                      <a:pt x="10" y="2"/>
                      <a:pt x="8" y="0"/>
                      <a:pt x="5" y="0"/>
                    </a:cubicBezTo>
                    <a:cubicBezTo>
                      <a:pt x="2" y="0"/>
                      <a:pt x="0" y="2"/>
                      <a:pt x="0" y="5"/>
                    </a:cubicBezTo>
                    <a:cubicBezTo>
                      <a:pt x="0" y="28"/>
                      <a:pt x="0" y="28"/>
                      <a:pt x="0" y="28"/>
                    </a:cubicBezTo>
                    <a:cubicBezTo>
                      <a:pt x="0" y="49"/>
                      <a:pt x="18" y="67"/>
                      <a:pt x="40" y="69"/>
                    </a:cubicBezTo>
                    <a:cubicBezTo>
                      <a:pt x="40" y="84"/>
                      <a:pt x="40" y="84"/>
                      <a:pt x="40" y="84"/>
                    </a:cubicBezTo>
                    <a:cubicBezTo>
                      <a:pt x="20" y="84"/>
                      <a:pt x="20" y="84"/>
                      <a:pt x="20" y="84"/>
                    </a:cubicBezTo>
                    <a:cubicBezTo>
                      <a:pt x="18" y="84"/>
                      <a:pt x="15" y="86"/>
                      <a:pt x="15" y="89"/>
                    </a:cubicBezTo>
                    <a:cubicBezTo>
                      <a:pt x="15" y="92"/>
                      <a:pt x="18" y="94"/>
                      <a:pt x="20" y="94"/>
                    </a:cubicBezTo>
                    <a:cubicBezTo>
                      <a:pt x="70" y="94"/>
                      <a:pt x="70" y="94"/>
                      <a:pt x="70" y="94"/>
                    </a:cubicBezTo>
                    <a:cubicBezTo>
                      <a:pt x="73" y="94"/>
                      <a:pt x="75" y="92"/>
                      <a:pt x="75" y="89"/>
                    </a:cubicBezTo>
                    <a:cubicBezTo>
                      <a:pt x="75" y="86"/>
                      <a:pt x="73" y="84"/>
                      <a:pt x="70" y="84"/>
                    </a:cubicBezTo>
                    <a:cubicBezTo>
                      <a:pt x="50" y="84"/>
                      <a:pt x="50" y="84"/>
                      <a:pt x="50" y="84"/>
                    </a:cubicBezTo>
                    <a:cubicBezTo>
                      <a:pt x="50" y="69"/>
                      <a:pt x="50" y="69"/>
                      <a:pt x="50" y="69"/>
                    </a:cubicBezTo>
                    <a:cubicBezTo>
                      <a:pt x="73" y="67"/>
                      <a:pt x="91" y="49"/>
                      <a:pt x="91" y="28"/>
                    </a:cubicBezTo>
                    <a:cubicBezTo>
                      <a:pt x="91" y="5"/>
                      <a:pt x="91" y="5"/>
                      <a:pt x="91" y="5"/>
                    </a:cubicBezTo>
                    <a:cubicBezTo>
                      <a:pt x="91" y="3"/>
                      <a:pt x="88" y="0"/>
                      <a:pt x="86" y="0"/>
                    </a:cubicBezTo>
                    <a:close/>
                  </a:path>
                </a:pathLst>
              </a:cu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dist" defTabSz="1219170"/>
                <a:endParaRPr lang="zh-CN" altLang="en-US" sz="2133">
                  <a:solidFill>
                    <a:srgbClr val="333333">
                      <a:lumMod val="65000"/>
                      <a:lumOff val="35000"/>
                    </a:srgbClr>
                  </a:solidFill>
                  <a:latin typeface="微软雅黑" pitchFamily="34" charset="-122"/>
                  <a:ea typeface="微软雅黑" pitchFamily="34" charset="-122"/>
                </a:endParaRPr>
              </a:p>
            </p:txBody>
          </p:sp>
        </p:grpSp>
        <p:sp>
          <p:nvSpPr>
            <p:cNvPr id="39" name="矩形 38"/>
            <p:cNvSpPr/>
            <p:nvPr/>
          </p:nvSpPr>
          <p:spPr>
            <a:xfrm>
              <a:off x="7324725" y="1141845"/>
              <a:ext cx="4152900" cy="837873"/>
            </a:xfrm>
            <a:prstGeom prst="rect">
              <a:avLst/>
            </a:prstGeom>
            <a:noFill/>
            <a:ln>
              <a:solidFill>
                <a:schemeClr val="accent1">
                  <a:alpha val="61000"/>
                </a:schemeClr>
              </a:solidFill>
              <a:prstDash val="dash"/>
            </a:ln>
          </p:spPr>
          <p:txBody>
            <a:bodyPr wrap="square" lIns="91440" tIns="45720" rIns="91440" bIns="45720" rtlCol="0" anchor="ctr">
              <a:spAutoFit/>
            </a:bodyPr>
            <a:lstStyle/>
            <a:p>
              <a:pPr algn="ctr"/>
              <a:endParaRPr lang="zh-CN" altLang="en-US" sz="5400" b="1" cap="none" spc="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endParaRPr>
            </a:p>
          </p:txBody>
        </p:sp>
      </p:grpSp>
      <p:grpSp>
        <p:nvGrpSpPr>
          <p:cNvPr id="42" name="组合 41"/>
          <p:cNvGrpSpPr/>
          <p:nvPr/>
        </p:nvGrpSpPr>
        <p:grpSpPr>
          <a:xfrm>
            <a:off x="6837555" y="190621"/>
            <a:ext cx="4027430" cy="646331"/>
            <a:chOff x="4121722" y="5638470"/>
            <a:chExt cx="4027430" cy="646331"/>
          </a:xfrm>
        </p:grpSpPr>
        <p:grpSp>
          <p:nvGrpSpPr>
            <p:cNvPr id="43" name="PA_组合 14"/>
            <p:cNvGrpSpPr/>
            <p:nvPr>
              <p:custDataLst>
                <p:tags r:id="rId3"/>
              </p:custDataLst>
            </p:nvPr>
          </p:nvGrpSpPr>
          <p:grpSpPr bwMode="auto">
            <a:xfrm>
              <a:off x="4121722" y="5643136"/>
              <a:ext cx="360000" cy="360000"/>
              <a:chOff x="4350" y="3024"/>
              <a:chExt cx="600" cy="599"/>
            </a:xfrm>
          </p:grpSpPr>
          <p:sp>
            <p:nvSpPr>
              <p:cNvPr id="45" name="Oval 15"/>
              <p:cNvSpPr>
                <a:spLocks noChangeArrowheads="1"/>
              </p:cNvSpPr>
              <p:nvPr/>
            </p:nvSpPr>
            <p:spPr bwMode="auto">
              <a:xfrm>
                <a:off x="4350" y="3024"/>
                <a:ext cx="600" cy="599"/>
              </a:xfrm>
              <a:prstGeom prst="ellipse">
                <a:avLst/>
              </a:prstGeom>
              <a:solidFill>
                <a:schemeClr val="bg1">
                  <a:lumMod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dist" defTabSz="1219170"/>
                <a:endParaRPr lang="zh-CN" altLang="en-US" sz="2133">
                  <a:solidFill>
                    <a:srgbClr val="333333">
                      <a:lumMod val="65000"/>
                      <a:lumOff val="35000"/>
                    </a:srgbClr>
                  </a:solidFill>
                  <a:latin typeface="微软雅黑" pitchFamily="34" charset="-122"/>
                  <a:ea typeface="微软雅黑" pitchFamily="34" charset="-122"/>
                </a:endParaRPr>
              </a:p>
            </p:txBody>
          </p:sp>
          <p:grpSp>
            <p:nvGrpSpPr>
              <p:cNvPr id="46" name="Group 16"/>
              <p:cNvGrpSpPr/>
              <p:nvPr/>
            </p:nvGrpSpPr>
            <p:grpSpPr bwMode="auto">
              <a:xfrm>
                <a:off x="4526" y="3125"/>
                <a:ext cx="215" cy="364"/>
                <a:chOff x="4526" y="3125"/>
                <a:chExt cx="215" cy="364"/>
              </a:xfrm>
            </p:grpSpPr>
            <p:sp>
              <p:nvSpPr>
                <p:cNvPr id="53" name="Freeform 17"/>
                <p:cNvSpPr>
                  <a:spLocks noEditPoints="1"/>
                </p:cNvSpPr>
                <p:nvPr/>
              </p:nvSpPr>
              <p:spPr bwMode="auto">
                <a:xfrm>
                  <a:off x="4565" y="3125"/>
                  <a:ext cx="149" cy="253"/>
                </a:xfrm>
                <a:custGeom>
                  <a:avLst/>
                  <a:gdLst>
                    <a:gd name="T0" fmla="*/ 31 w 63"/>
                    <a:gd name="T1" fmla="*/ 107 h 107"/>
                    <a:gd name="T2" fmla="*/ 63 w 63"/>
                    <a:gd name="T3" fmla="*/ 78 h 107"/>
                    <a:gd name="T4" fmla="*/ 63 w 63"/>
                    <a:gd name="T5" fmla="*/ 29 h 107"/>
                    <a:gd name="T6" fmla="*/ 31 w 63"/>
                    <a:gd name="T7" fmla="*/ 0 h 107"/>
                    <a:gd name="T8" fmla="*/ 0 w 63"/>
                    <a:gd name="T9" fmla="*/ 29 h 107"/>
                    <a:gd name="T10" fmla="*/ 0 w 63"/>
                    <a:gd name="T11" fmla="*/ 78 h 107"/>
                    <a:gd name="T12" fmla="*/ 31 w 63"/>
                    <a:gd name="T13" fmla="*/ 107 h 107"/>
                    <a:gd name="T14" fmla="*/ 10 w 63"/>
                    <a:gd name="T15" fmla="*/ 29 h 107"/>
                    <a:gd name="T16" fmla="*/ 31 w 63"/>
                    <a:gd name="T17" fmla="*/ 10 h 107"/>
                    <a:gd name="T18" fmla="*/ 53 w 63"/>
                    <a:gd name="T19" fmla="*/ 29 h 107"/>
                    <a:gd name="T20" fmla="*/ 53 w 63"/>
                    <a:gd name="T21" fmla="*/ 78 h 107"/>
                    <a:gd name="T22" fmla="*/ 31 w 63"/>
                    <a:gd name="T23" fmla="*/ 97 h 107"/>
                    <a:gd name="T24" fmla="*/ 10 w 63"/>
                    <a:gd name="T25" fmla="*/ 78 h 107"/>
                    <a:gd name="T26" fmla="*/ 10 w 63"/>
                    <a:gd name="T27" fmla="*/ 29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107">
                      <a:moveTo>
                        <a:pt x="31" y="107"/>
                      </a:moveTo>
                      <a:cubicBezTo>
                        <a:pt x="49" y="107"/>
                        <a:pt x="63" y="94"/>
                        <a:pt x="63" y="78"/>
                      </a:cubicBezTo>
                      <a:cubicBezTo>
                        <a:pt x="63" y="29"/>
                        <a:pt x="63" y="29"/>
                        <a:pt x="63" y="29"/>
                      </a:cubicBezTo>
                      <a:cubicBezTo>
                        <a:pt x="63" y="13"/>
                        <a:pt x="49" y="0"/>
                        <a:pt x="31" y="0"/>
                      </a:cubicBezTo>
                      <a:cubicBezTo>
                        <a:pt x="14" y="0"/>
                        <a:pt x="0" y="13"/>
                        <a:pt x="0" y="29"/>
                      </a:cubicBezTo>
                      <a:cubicBezTo>
                        <a:pt x="0" y="78"/>
                        <a:pt x="0" y="78"/>
                        <a:pt x="0" y="78"/>
                      </a:cubicBezTo>
                      <a:cubicBezTo>
                        <a:pt x="0" y="94"/>
                        <a:pt x="14" y="107"/>
                        <a:pt x="31" y="107"/>
                      </a:cubicBezTo>
                      <a:close/>
                      <a:moveTo>
                        <a:pt x="10" y="29"/>
                      </a:moveTo>
                      <a:cubicBezTo>
                        <a:pt x="10" y="18"/>
                        <a:pt x="19" y="10"/>
                        <a:pt x="31" y="10"/>
                      </a:cubicBezTo>
                      <a:cubicBezTo>
                        <a:pt x="43" y="10"/>
                        <a:pt x="53" y="18"/>
                        <a:pt x="53" y="29"/>
                      </a:cubicBezTo>
                      <a:cubicBezTo>
                        <a:pt x="53" y="78"/>
                        <a:pt x="53" y="78"/>
                        <a:pt x="53" y="78"/>
                      </a:cubicBezTo>
                      <a:cubicBezTo>
                        <a:pt x="53" y="88"/>
                        <a:pt x="43" y="97"/>
                        <a:pt x="31" y="97"/>
                      </a:cubicBezTo>
                      <a:cubicBezTo>
                        <a:pt x="19" y="97"/>
                        <a:pt x="10" y="88"/>
                        <a:pt x="10" y="78"/>
                      </a:cubicBezTo>
                      <a:lnTo>
                        <a:pt x="10" y="29"/>
                      </a:lnTo>
                      <a:close/>
                    </a:path>
                  </a:pathLst>
                </a:cu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dist" defTabSz="1219170"/>
                  <a:endParaRPr lang="zh-CN" altLang="en-US" sz="2133">
                    <a:solidFill>
                      <a:srgbClr val="333333">
                        <a:lumMod val="65000"/>
                        <a:lumOff val="35000"/>
                      </a:srgbClr>
                    </a:solidFill>
                    <a:latin typeface="微软雅黑" pitchFamily="34" charset="-122"/>
                    <a:ea typeface="微软雅黑" pitchFamily="34" charset="-122"/>
                  </a:endParaRPr>
                </a:p>
              </p:txBody>
            </p:sp>
            <p:sp>
              <p:nvSpPr>
                <p:cNvPr id="54" name="Freeform 18"/>
                <p:cNvSpPr/>
                <p:nvPr/>
              </p:nvSpPr>
              <p:spPr bwMode="auto">
                <a:xfrm>
                  <a:off x="4526" y="3267"/>
                  <a:ext cx="215" cy="222"/>
                </a:xfrm>
                <a:custGeom>
                  <a:avLst/>
                  <a:gdLst>
                    <a:gd name="T0" fmla="*/ 86 w 91"/>
                    <a:gd name="T1" fmla="*/ 0 h 94"/>
                    <a:gd name="T2" fmla="*/ 81 w 91"/>
                    <a:gd name="T3" fmla="*/ 5 h 94"/>
                    <a:gd name="T4" fmla="*/ 81 w 91"/>
                    <a:gd name="T5" fmla="*/ 28 h 94"/>
                    <a:gd name="T6" fmla="*/ 45 w 91"/>
                    <a:gd name="T7" fmla="*/ 59 h 94"/>
                    <a:gd name="T8" fmla="*/ 10 w 91"/>
                    <a:gd name="T9" fmla="*/ 28 h 94"/>
                    <a:gd name="T10" fmla="*/ 10 w 91"/>
                    <a:gd name="T11" fmla="*/ 5 h 94"/>
                    <a:gd name="T12" fmla="*/ 5 w 91"/>
                    <a:gd name="T13" fmla="*/ 0 h 94"/>
                    <a:gd name="T14" fmla="*/ 0 w 91"/>
                    <a:gd name="T15" fmla="*/ 5 h 94"/>
                    <a:gd name="T16" fmla="*/ 0 w 91"/>
                    <a:gd name="T17" fmla="*/ 28 h 94"/>
                    <a:gd name="T18" fmla="*/ 40 w 91"/>
                    <a:gd name="T19" fmla="*/ 69 h 94"/>
                    <a:gd name="T20" fmla="*/ 40 w 91"/>
                    <a:gd name="T21" fmla="*/ 84 h 94"/>
                    <a:gd name="T22" fmla="*/ 20 w 91"/>
                    <a:gd name="T23" fmla="*/ 84 h 94"/>
                    <a:gd name="T24" fmla="*/ 15 w 91"/>
                    <a:gd name="T25" fmla="*/ 89 h 94"/>
                    <a:gd name="T26" fmla="*/ 20 w 91"/>
                    <a:gd name="T27" fmla="*/ 94 h 94"/>
                    <a:gd name="T28" fmla="*/ 70 w 91"/>
                    <a:gd name="T29" fmla="*/ 94 h 94"/>
                    <a:gd name="T30" fmla="*/ 75 w 91"/>
                    <a:gd name="T31" fmla="*/ 89 h 94"/>
                    <a:gd name="T32" fmla="*/ 70 w 91"/>
                    <a:gd name="T33" fmla="*/ 84 h 94"/>
                    <a:gd name="T34" fmla="*/ 50 w 91"/>
                    <a:gd name="T35" fmla="*/ 84 h 94"/>
                    <a:gd name="T36" fmla="*/ 50 w 91"/>
                    <a:gd name="T37" fmla="*/ 69 h 94"/>
                    <a:gd name="T38" fmla="*/ 91 w 91"/>
                    <a:gd name="T39" fmla="*/ 28 h 94"/>
                    <a:gd name="T40" fmla="*/ 91 w 91"/>
                    <a:gd name="T41" fmla="*/ 5 h 94"/>
                    <a:gd name="T42" fmla="*/ 86 w 91"/>
                    <a:gd name="T43"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1" h="94">
                      <a:moveTo>
                        <a:pt x="86" y="0"/>
                      </a:moveTo>
                      <a:cubicBezTo>
                        <a:pt x="83" y="0"/>
                        <a:pt x="81" y="3"/>
                        <a:pt x="81" y="5"/>
                      </a:cubicBezTo>
                      <a:cubicBezTo>
                        <a:pt x="81" y="28"/>
                        <a:pt x="81" y="28"/>
                        <a:pt x="81" y="28"/>
                      </a:cubicBezTo>
                      <a:cubicBezTo>
                        <a:pt x="81" y="45"/>
                        <a:pt x="65" y="59"/>
                        <a:pt x="45" y="59"/>
                      </a:cubicBezTo>
                      <a:cubicBezTo>
                        <a:pt x="26" y="59"/>
                        <a:pt x="10" y="45"/>
                        <a:pt x="10" y="28"/>
                      </a:cubicBezTo>
                      <a:cubicBezTo>
                        <a:pt x="10" y="5"/>
                        <a:pt x="10" y="5"/>
                        <a:pt x="10" y="5"/>
                      </a:cubicBezTo>
                      <a:cubicBezTo>
                        <a:pt x="10" y="2"/>
                        <a:pt x="8" y="0"/>
                        <a:pt x="5" y="0"/>
                      </a:cubicBezTo>
                      <a:cubicBezTo>
                        <a:pt x="2" y="0"/>
                        <a:pt x="0" y="2"/>
                        <a:pt x="0" y="5"/>
                      </a:cubicBezTo>
                      <a:cubicBezTo>
                        <a:pt x="0" y="28"/>
                        <a:pt x="0" y="28"/>
                        <a:pt x="0" y="28"/>
                      </a:cubicBezTo>
                      <a:cubicBezTo>
                        <a:pt x="0" y="49"/>
                        <a:pt x="18" y="67"/>
                        <a:pt x="40" y="69"/>
                      </a:cubicBezTo>
                      <a:cubicBezTo>
                        <a:pt x="40" y="84"/>
                        <a:pt x="40" y="84"/>
                        <a:pt x="40" y="84"/>
                      </a:cubicBezTo>
                      <a:cubicBezTo>
                        <a:pt x="20" y="84"/>
                        <a:pt x="20" y="84"/>
                        <a:pt x="20" y="84"/>
                      </a:cubicBezTo>
                      <a:cubicBezTo>
                        <a:pt x="18" y="84"/>
                        <a:pt x="15" y="86"/>
                        <a:pt x="15" y="89"/>
                      </a:cubicBezTo>
                      <a:cubicBezTo>
                        <a:pt x="15" y="92"/>
                        <a:pt x="18" y="94"/>
                        <a:pt x="20" y="94"/>
                      </a:cubicBezTo>
                      <a:cubicBezTo>
                        <a:pt x="70" y="94"/>
                        <a:pt x="70" y="94"/>
                        <a:pt x="70" y="94"/>
                      </a:cubicBezTo>
                      <a:cubicBezTo>
                        <a:pt x="73" y="94"/>
                        <a:pt x="75" y="92"/>
                        <a:pt x="75" y="89"/>
                      </a:cubicBezTo>
                      <a:cubicBezTo>
                        <a:pt x="75" y="86"/>
                        <a:pt x="73" y="84"/>
                        <a:pt x="70" y="84"/>
                      </a:cubicBezTo>
                      <a:cubicBezTo>
                        <a:pt x="50" y="84"/>
                        <a:pt x="50" y="84"/>
                        <a:pt x="50" y="84"/>
                      </a:cubicBezTo>
                      <a:cubicBezTo>
                        <a:pt x="50" y="69"/>
                        <a:pt x="50" y="69"/>
                        <a:pt x="50" y="69"/>
                      </a:cubicBezTo>
                      <a:cubicBezTo>
                        <a:pt x="73" y="67"/>
                        <a:pt x="91" y="49"/>
                        <a:pt x="91" y="28"/>
                      </a:cubicBezTo>
                      <a:cubicBezTo>
                        <a:pt x="91" y="5"/>
                        <a:pt x="91" y="5"/>
                        <a:pt x="91" y="5"/>
                      </a:cubicBezTo>
                      <a:cubicBezTo>
                        <a:pt x="91" y="3"/>
                        <a:pt x="88" y="0"/>
                        <a:pt x="86" y="0"/>
                      </a:cubicBezTo>
                      <a:close/>
                    </a:path>
                  </a:pathLst>
                </a:cu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dist" defTabSz="1219170"/>
                  <a:endParaRPr lang="zh-CN" altLang="en-US" sz="2133">
                    <a:solidFill>
                      <a:srgbClr val="333333">
                        <a:lumMod val="65000"/>
                        <a:lumOff val="35000"/>
                      </a:srgbClr>
                    </a:solidFill>
                    <a:latin typeface="微软雅黑" pitchFamily="34" charset="-122"/>
                    <a:ea typeface="微软雅黑" pitchFamily="34" charset="-122"/>
                  </a:endParaRPr>
                </a:p>
              </p:txBody>
            </p:sp>
          </p:grpSp>
        </p:grpSp>
        <p:sp>
          <p:nvSpPr>
            <p:cNvPr id="44" name="PA_文本框 20"/>
            <p:cNvSpPr txBox="1">
              <a:spLocks noChangeArrowheads="1"/>
            </p:cNvSpPr>
            <p:nvPr>
              <p:custDataLst>
                <p:tags r:id="rId4"/>
              </p:custDataLst>
            </p:nvPr>
          </p:nvSpPr>
          <p:spPr bwMode="auto">
            <a:xfrm>
              <a:off x="4471542" y="5638470"/>
              <a:ext cx="367761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1219170"/>
              <a:r>
                <a:rPr lang="zh-CN" altLang="en-US" smtClean="0">
                  <a:solidFill>
                    <a:srgbClr val="333333">
                      <a:lumMod val="65000"/>
                      <a:lumOff val="35000"/>
                    </a:srgbClr>
                  </a:solidFill>
                  <a:latin typeface="微软雅黑" pitchFamily="34" charset="-122"/>
                  <a:ea typeface="微软雅黑" pitchFamily="34" charset="-122"/>
                </a:rPr>
                <a:t>课程咨询依娜老师：</a:t>
              </a:r>
              <a:r>
                <a:rPr lang="en-US" altLang="zh-CN">
                  <a:solidFill>
                    <a:srgbClr val="333333">
                      <a:lumMod val="65000"/>
                      <a:lumOff val="35000"/>
                    </a:srgbClr>
                  </a:solidFill>
                  <a:latin typeface="微软雅黑" pitchFamily="34" charset="-122"/>
                  <a:ea typeface="微软雅黑" pitchFamily="34" charset="-122"/>
                </a:rPr>
                <a:t> </a:t>
              </a:r>
              <a:r>
                <a:rPr lang="en-US" altLang="zh-CN" smtClean="0">
                  <a:solidFill>
                    <a:srgbClr val="333333">
                      <a:lumMod val="65000"/>
                      <a:lumOff val="35000"/>
                    </a:srgbClr>
                  </a:solidFill>
                  <a:latin typeface="微软雅黑" pitchFamily="34" charset="-122"/>
                  <a:ea typeface="微软雅黑" pitchFamily="34" charset="-122"/>
                </a:rPr>
                <a:t>1011843464</a:t>
              </a:r>
            </a:p>
            <a:p>
              <a:pPr defTabSz="1219170"/>
              <a:r>
                <a:rPr lang="zh-CN" altLang="en-US">
                  <a:solidFill>
                    <a:srgbClr val="333333">
                      <a:lumMod val="65000"/>
                      <a:lumOff val="35000"/>
                    </a:srgbClr>
                  </a:solidFill>
                  <a:latin typeface="微软雅黑" pitchFamily="34" charset="-122"/>
                  <a:ea typeface="微软雅黑" pitchFamily="34" charset="-122"/>
                </a:rPr>
                <a:t>往期</a:t>
              </a:r>
              <a:r>
                <a:rPr lang="zh-CN" altLang="en-US" smtClean="0">
                  <a:solidFill>
                    <a:srgbClr val="333333">
                      <a:lumMod val="65000"/>
                      <a:lumOff val="35000"/>
                    </a:srgbClr>
                  </a:solidFill>
                  <a:latin typeface="微软雅黑" pitchFamily="34" charset="-122"/>
                  <a:ea typeface="微软雅黑" pitchFamily="34" charset="-122"/>
                </a:rPr>
                <a:t>视频芊芊老师： </a:t>
              </a:r>
              <a:r>
                <a:rPr lang="en-US" altLang="zh-CN" smtClean="0">
                  <a:solidFill>
                    <a:srgbClr val="333333">
                      <a:lumMod val="65000"/>
                      <a:lumOff val="35000"/>
                    </a:srgbClr>
                  </a:solidFill>
                  <a:latin typeface="微软雅黑" pitchFamily="34" charset="-122"/>
                  <a:ea typeface="微软雅黑" pitchFamily="34" charset="-122"/>
                </a:rPr>
                <a:t>1399484076</a:t>
              </a:r>
              <a:endParaRPr lang="en-US" altLang="zh-CN" dirty="0">
                <a:solidFill>
                  <a:srgbClr val="333333">
                    <a:lumMod val="65000"/>
                    <a:lumOff val="35000"/>
                  </a:srgbClr>
                </a:solidFill>
                <a:latin typeface="微软雅黑" pitchFamily="34" charset="-122"/>
                <a:ea typeface="微软雅黑" pitchFamily="34" charset="-122"/>
              </a:endParaRPr>
            </a:p>
          </p:txBody>
        </p:sp>
      </p:grpSp>
    </p:spTree>
    <p:extLst>
      <p:ext uri="{BB962C8B-B14F-4D97-AF65-F5344CB8AC3E}">
        <p14:creationId xmlns:p14="http://schemas.microsoft.com/office/powerpoint/2010/main" val="4476235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47"/>
                                        </p:tgtEl>
                                        <p:attrNameLst>
                                          <p:attrName>style.visibility</p:attrName>
                                        </p:attrNameLst>
                                      </p:cBhvr>
                                      <p:to>
                                        <p:strVal val="visible"/>
                                      </p:to>
                                    </p:set>
                                    <p:anim to="" calcmode="lin" valueType="num">
                                      <p:cBhvr>
                                        <p:cTn id="7" dur="700" fill="hold">
                                          <p:stCondLst>
                                            <p:cond delay="0"/>
                                          </p:stCondLst>
                                        </p:cTn>
                                        <p:tgtEl>
                                          <p:spTgt spid="47"/>
                                        </p:tgtEl>
                                        <p:attrNameLst>
                                          <p:attrName>ppt_x</p:attrName>
                                        </p:attrNameLst>
                                      </p:cBhvr>
                                      <p:tavLst>
                                        <p:tav tm="0" fmla="#ppt_x-(-#ppt_w/2*cos(ppt_r/180*pi))*((1.5-1.5*$)^2-(1.5-1.5*$)^3)">
                                          <p:val>
                                            <p:strVal val="0"/>
                                          </p:val>
                                        </p:tav>
                                        <p:tav tm="100000">
                                          <p:val>
                                            <p:strVal val="1"/>
                                          </p:val>
                                        </p:tav>
                                      </p:tavLst>
                                    </p:anim>
                                    <p:anim to="" calcmode="lin" valueType="num">
                                      <p:cBhvr>
                                        <p:cTn id="8" dur="700" fill="hold">
                                          <p:stCondLst>
                                            <p:cond delay="0"/>
                                          </p:stCondLst>
                                        </p:cTn>
                                        <p:tgtEl>
                                          <p:spTgt spid="47"/>
                                        </p:tgtEl>
                                        <p:attrNameLst>
                                          <p:attrName>ppt_y</p:attrName>
                                        </p:attrNameLst>
                                      </p:cBhvr>
                                      <p:tavLst>
                                        <p:tav tm="0" fmla="#ppt_y+(-#ppt_h/2*cos(ppt_r/180*pi))*((1.5-1.5*$)^2-(1.5-1.5*$)^3)">
                                          <p:val>
                                            <p:strVal val="0"/>
                                          </p:val>
                                        </p:tav>
                                        <p:tav tm="100000">
                                          <p:val>
                                            <p:strVal val="1"/>
                                          </p:val>
                                        </p:tav>
                                      </p:tavLst>
                                    </p:anim>
                                    <p:anim to="" calcmode="lin" valueType="num">
                                      <p:cBhvr>
                                        <p:cTn id="9" dur="700" fill="hold">
                                          <p:stCondLst>
                                            <p:cond delay="0"/>
                                          </p:stCondLst>
                                        </p:cTn>
                                        <p:tgtEl>
                                          <p:spTgt spid="47"/>
                                        </p:tgtEl>
                                        <p:attrNameLst>
                                          <p:attrName>ppt_h</p:attrName>
                                        </p:attrNameLst>
                                      </p:cBhvr>
                                      <p:tavLst>
                                        <p:tav tm="0" fmla="#ppt_h-(-#ppt_h)*((1.5-1.5*$)^2-(1.5-1.5*$)^3)">
                                          <p:val>
                                            <p:strVal val="0"/>
                                          </p:val>
                                        </p:tav>
                                        <p:tav tm="100000">
                                          <p:val>
                                            <p:strVal val="1"/>
                                          </p:val>
                                        </p:tav>
                                      </p:tavLst>
                                    </p:anim>
                                    <p:anim to="" calcmode="lin" valueType="num">
                                      <p:cBhvr>
                                        <p:cTn id="10" dur="700" fill="hold">
                                          <p:stCondLst>
                                            <p:cond delay="0"/>
                                          </p:stCondLst>
                                        </p:cTn>
                                        <p:tgtEl>
                                          <p:spTgt spid="47"/>
                                        </p:tgtEl>
                                        <p:attrNameLst>
                                          <p:attrName>ppt_w</p:attrName>
                                        </p:attrNameLst>
                                      </p:cBhvr>
                                      <p:tavLst>
                                        <p:tav tm="0" fmla="#ppt_w-(-#ppt_w)*((1.5-1.5*$)^2-(1.5-1.5*$)^3)">
                                          <p:val>
                                            <p:strVal val="0"/>
                                          </p:val>
                                        </p:tav>
                                        <p:tav tm="100000">
                                          <p:val>
                                            <p:strVal val="1"/>
                                          </p:val>
                                        </p:tav>
                                      </p:tavLst>
                                    </p:anim>
                                  </p:childTnLst>
                                </p:cTn>
                              </p:par>
                              <p:par>
                                <p:cTn id="11" presetID="0" presetClass="entr" presetSubtype="0" fill="hold" nodeType="withEffect">
                                  <p:stCondLst>
                                    <p:cond delay="0"/>
                                  </p:stCondLst>
                                  <p:iterate type="lt">
                                    <p:tmPct val="10000"/>
                                  </p:iterate>
                                  <p:childTnLst>
                                    <p:set>
                                      <p:cBhvr>
                                        <p:cTn id="12" dur="1" fill="hold">
                                          <p:stCondLst>
                                            <p:cond delay="0"/>
                                          </p:stCondLst>
                                        </p:cTn>
                                        <p:tgtEl>
                                          <p:spTgt spid="48"/>
                                        </p:tgtEl>
                                        <p:attrNameLst>
                                          <p:attrName>style.visibility</p:attrName>
                                        </p:attrNameLst>
                                      </p:cBhvr>
                                      <p:to>
                                        <p:strVal val="visible"/>
                                      </p:to>
                                    </p:set>
                                    <p:anim to="" calcmode="lin" valueType="num">
                                      <p:cBhvr>
                                        <p:cTn id="13" dur="700" fill="hold">
                                          <p:stCondLst>
                                            <p:cond delay="0"/>
                                          </p:stCondLst>
                                        </p:cTn>
                                        <p:tgtEl>
                                          <p:spTgt spid="48"/>
                                        </p:tgtEl>
                                        <p:attrNameLst>
                                          <p:attrName>ppt_x</p:attrName>
                                        </p:attrNameLst>
                                      </p:cBhvr>
                                      <p:tavLst>
                                        <p:tav tm="0" fmla="#ppt_x-(-#ppt_w/2*cos(ppt_r/180*pi))*((1.5-1.5*$)^2-(1.5-1.5*$)^3)">
                                          <p:val>
                                            <p:strVal val="0"/>
                                          </p:val>
                                        </p:tav>
                                        <p:tav tm="100000">
                                          <p:val>
                                            <p:strVal val="1"/>
                                          </p:val>
                                        </p:tav>
                                      </p:tavLst>
                                    </p:anim>
                                    <p:anim to="" calcmode="lin" valueType="num">
                                      <p:cBhvr>
                                        <p:cTn id="14" dur="700" fill="hold">
                                          <p:stCondLst>
                                            <p:cond delay="0"/>
                                          </p:stCondLst>
                                        </p:cTn>
                                        <p:tgtEl>
                                          <p:spTgt spid="48"/>
                                        </p:tgtEl>
                                        <p:attrNameLst>
                                          <p:attrName>ppt_y</p:attrName>
                                        </p:attrNameLst>
                                      </p:cBhvr>
                                      <p:tavLst>
                                        <p:tav tm="0" fmla="#ppt_y+(-#ppt_h/2*cos(ppt_r/180*pi))*((1.5-1.5*$)^2-(1.5-1.5*$)^3)">
                                          <p:val>
                                            <p:strVal val="0"/>
                                          </p:val>
                                        </p:tav>
                                        <p:tav tm="100000">
                                          <p:val>
                                            <p:strVal val="1"/>
                                          </p:val>
                                        </p:tav>
                                      </p:tavLst>
                                    </p:anim>
                                    <p:anim to="" calcmode="lin" valueType="num">
                                      <p:cBhvr>
                                        <p:cTn id="15" dur="700" fill="hold">
                                          <p:stCondLst>
                                            <p:cond delay="0"/>
                                          </p:stCondLst>
                                        </p:cTn>
                                        <p:tgtEl>
                                          <p:spTgt spid="48"/>
                                        </p:tgtEl>
                                        <p:attrNameLst>
                                          <p:attrName>ppt_h</p:attrName>
                                        </p:attrNameLst>
                                      </p:cBhvr>
                                      <p:tavLst>
                                        <p:tav tm="0" fmla="#ppt_h-(-#ppt_h)*((1.5-1.5*$)^2-(1.5-1.5*$)^3)">
                                          <p:val>
                                            <p:strVal val="0"/>
                                          </p:val>
                                        </p:tav>
                                        <p:tav tm="100000">
                                          <p:val>
                                            <p:strVal val="1"/>
                                          </p:val>
                                        </p:tav>
                                      </p:tavLst>
                                    </p:anim>
                                    <p:anim to="" calcmode="lin" valueType="num">
                                      <p:cBhvr>
                                        <p:cTn id="16" dur="700" fill="hold">
                                          <p:stCondLst>
                                            <p:cond delay="0"/>
                                          </p:stCondLst>
                                        </p:cTn>
                                        <p:tgtEl>
                                          <p:spTgt spid="48"/>
                                        </p:tgtEl>
                                        <p:attrNameLst>
                                          <p:attrName>ppt_w</p:attrName>
                                        </p:attrNameLst>
                                      </p:cBhvr>
                                      <p:tavLst>
                                        <p:tav tm="0" fmla="#ppt_w-(-#ppt_w)*((1.5-1.5*$)^2-(1.5-1.5*$)^3)">
                                          <p:val>
                                            <p:strVal val="0"/>
                                          </p:val>
                                        </p:tav>
                                        <p:tav tm="100000">
                                          <p:val>
                                            <p:str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PA_矩形 39"/>
          <p:cNvSpPr>
            <a:spLocks noChangeArrowheads="1"/>
          </p:cNvSpPr>
          <p:nvPr>
            <p:custDataLst>
              <p:tags r:id="rId1"/>
            </p:custDataLst>
          </p:nvPr>
        </p:nvSpPr>
        <p:spPr bwMode="auto">
          <a:xfrm>
            <a:off x="554879" y="371042"/>
            <a:ext cx="5683996" cy="410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9170"/>
            <a:r>
              <a:rPr lang="zh-CN" altLang="en-US" sz="2667" smtClean="0">
                <a:solidFill>
                  <a:srgbClr val="1D69A3"/>
                </a:solidFill>
                <a:latin typeface="微软雅黑" pitchFamily="34" charset="-122"/>
                <a:ea typeface="微软雅黑" pitchFamily="34" charset="-122"/>
              </a:rPr>
              <a:t>在</a:t>
            </a:r>
            <a:r>
              <a:rPr lang="en-US" altLang="zh-CN" sz="2667" smtClean="0">
                <a:solidFill>
                  <a:srgbClr val="1D69A3"/>
                </a:solidFill>
                <a:latin typeface="微软雅黑" pitchFamily="34" charset="-122"/>
                <a:ea typeface="微软雅黑" pitchFamily="34" charset="-122"/>
              </a:rPr>
              <a:t>MyBatis</a:t>
            </a:r>
            <a:r>
              <a:rPr lang="zh-CN" altLang="en-US" sz="2667" smtClean="0">
                <a:solidFill>
                  <a:srgbClr val="1D69A3"/>
                </a:solidFill>
                <a:latin typeface="微软雅黑" pitchFamily="34" charset="-122"/>
                <a:ea typeface="微软雅黑" pitchFamily="34" charset="-122"/>
              </a:rPr>
              <a:t>中</a:t>
            </a:r>
            <a:r>
              <a:rPr lang="zh-CN" altLang="en-US" sz="2667" smtClean="0">
                <a:solidFill>
                  <a:srgbClr val="1D69A3"/>
                </a:solidFill>
                <a:latin typeface="微软雅黑" pitchFamily="34" charset="-122"/>
                <a:ea typeface="微软雅黑" pitchFamily="34" charset="-122"/>
              </a:rPr>
              <a:t>那些地方需要打印日志？</a:t>
            </a:r>
            <a:endParaRPr lang="en-US" altLang="zh-CN" sz="2667" dirty="0">
              <a:solidFill>
                <a:srgbClr val="1D69A3"/>
              </a:solidFill>
              <a:latin typeface="微软雅黑" pitchFamily="34" charset="-122"/>
              <a:ea typeface="微软雅黑" pitchFamily="34" charset="-122"/>
            </a:endParaRPr>
          </a:p>
        </p:txBody>
      </p:sp>
      <p:grpSp>
        <p:nvGrpSpPr>
          <p:cNvPr id="48" name="PA_组合 47"/>
          <p:cNvGrpSpPr/>
          <p:nvPr>
            <p:custDataLst>
              <p:tags r:id="rId2"/>
            </p:custDataLst>
          </p:nvPr>
        </p:nvGrpSpPr>
        <p:grpSpPr>
          <a:xfrm>
            <a:off x="554877"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grpSp>
      <p:grpSp>
        <p:nvGrpSpPr>
          <p:cNvPr id="38" name="组合 37"/>
          <p:cNvGrpSpPr/>
          <p:nvPr/>
        </p:nvGrpSpPr>
        <p:grpSpPr>
          <a:xfrm>
            <a:off x="6766730" y="94851"/>
            <a:ext cx="4152900" cy="837873"/>
            <a:chOff x="7324725" y="1141845"/>
            <a:chExt cx="4152900" cy="837873"/>
          </a:xfrm>
        </p:grpSpPr>
        <p:grpSp>
          <p:nvGrpSpPr>
            <p:cNvPr id="39" name="Group 16"/>
            <p:cNvGrpSpPr/>
            <p:nvPr/>
          </p:nvGrpSpPr>
          <p:grpSpPr bwMode="auto">
            <a:xfrm>
              <a:off x="7549280" y="1434639"/>
              <a:ext cx="129000" cy="207346"/>
              <a:chOff x="4441" y="3144"/>
              <a:chExt cx="215" cy="345"/>
            </a:xfrm>
          </p:grpSpPr>
          <p:sp>
            <p:nvSpPr>
              <p:cNvPr id="41" name="Freeform 17"/>
              <p:cNvSpPr>
                <a:spLocks noEditPoints="1"/>
              </p:cNvSpPr>
              <p:nvPr/>
            </p:nvSpPr>
            <p:spPr bwMode="auto">
              <a:xfrm>
                <a:off x="4474" y="3144"/>
                <a:ext cx="149" cy="253"/>
              </a:xfrm>
              <a:custGeom>
                <a:avLst/>
                <a:gdLst>
                  <a:gd name="T0" fmla="*/ 31 w 63"/>
                  <a:gd name="T1" fmla="*/ 107 h 107"/>
                  <a:gd name="T2" fmla="*/ 63 w 63"/>
                  <a:gd name="T3" fmla="*/ 78 h 107"/>
                  <a:gd name="T4" fmla="*/ 63 w 63"/>
                  <a:gd name="T5" fmla="*/ 29 h 107"/>
                  <a:gd name="T6" fmla="*/ 31 w 63"/>
                  <a:gd name="T7" fmla="*/ 0 h 107"/>
                  <a:gd name="T8" fmla="*/ 0 w 63"/>
                  <a:gd name="T9" fmla="*/ 29 h 107"/>
                  <a:gd name="T10" fmla="*/ 0 w 63"/>
                  <a:gd name="T11" fmla="*/ 78 h 107"/>
                  <a:gd name="T12" fmla="*/ 31 w 63"/>
                  <a:gd name="T13" fmla="*/ 107 h 107"/>
                  <a:gd name="T14" fmla="*/ 10 w 63"/>
                  <a:gd name="T15" fmla="*/ 29 h 107"/>
                  <a:gd name="T16" fmla="*/ 31 w 63"/>
                  <a:gd name="T17" fmla="*/ 10 h 107"/>
                  <a:gd name="T18" fmla="*/ 53 w 63"/>
                  <a:gd name="T19" fmla="*/ 29 h 107"/>
                  <a:gd name="T20" fmla="*/ 53 w 63"/>
                  <a:gd name="T21" fmla="*/ 78 h 107"/>
                  <a:gd name="T22" fmla="*/ 31 w 63"/>
                  <a:gd name="T23" fmla="*/ 97 h 107"/>
                  <a:gd name="T24" fmla="*/ 10 w 63"/>
                  <a:gd name="T25" fmla="*/ 78 h 107"/>
                  <a:gd name="T26" fmla="*/ 10 w 63"/>
                  <a:gd name="T27" fmla="*/ 29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107">
                    <a:moveTo>
                      <a:pt x="31" y="107"/>
                    </a:moveTo>
                    <a:cubicBezTo>
                      <a:pt x="49" y="107"/>
                      <a:pt x="63" y="94"/>
                      <a:pt x="63" y="78"/>
                    </a:cubicBezTo>
                    <a:cubicBezTo>
                      <a:pt x="63" y="29"/>
                      <a:pt x="63" y="29"/>
                      <a:pt x="63" y="29"/>
                    </a:cubicBezTo>
                    <a:cubicBezTo>
                      <a:pt x="63" y="13"/>
                      <a:pt x="49" y="0"/>
                      <a:pt x="31" y="0"/>
                    </a:cubicBezTo>
                    <a:cubicBezTo>
                      <a:pt x="14" y="0"/>
                      <a:pt x="0" y="13"/>
                      <a:pt x="0" y="29"/>
                    </a:cubicBezTo>
                    <a:cubicBezTo>
                      <a:pt x="0" y="78"/>
                      <a:pt x="0" y="78"/>
                      <a:pt x="0" y="78"/>
                    </a:cubicBezTo>
                    <a:cubicBezTo>
                      <a:pt x="0" y="94"/>
                      <a:pt x="14" y="107"/>
                      <a:pt x="31" y="107"/>
                    </a:cubicBezTo>
                    <a:close/>
                    <a:moveTo>
                      <a:pt x="10" y="29"/>
                    </a:moveTo>
                    <a:cubicBezTo>
                      <a:pt x="10" y="18"/>
                      <a:pt x="19" y="10"/>
                      <a:pt x="31" y="10"/>
                    </a:cubicBezTo>
                    <a:cubicBezTo>
                      <a:pt x="43" y="10"/>
                      <a:pt x="53" y="18"/>
                      <a:pt x="53" y="29"/>
                    </a:cubicBezTo>
                    <a:cubicBezTo>
                      <a:pt x="53" y="78"/>
                      <a:pt x="53" y="78"/>
                      <a:pt x="53" y="78"/>
                    </a:cubicBezTo>
                    <a:cubicBezTo>
                      <a:pt x="53" y="88"/>
                      <a:pt x="43" y="97"/>
                      <a:pt x="31" y="97"/>
                    </a:cubicBezTo>
                    <a:cubicBezTo>
                      <a:pt x="19" y="97"/>
                      <a:pt x="10" y="88"/>
                      <a:pt x="10" y="78"/>
                    </a:cubicBezTo>
                    <a:lnTo>
                      <a:pt x="10" y="29"/>
                    </a:lnTo>
                    <a:close/>
                  </a:path>
                </a:pathLst>
              </a:cu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dist" defTabSz="1219170"/>
                <a:endParaRPr lang="zh-CN" altLang="en-US" sz="2133">
                  <a:solidFill>
                    <a:srgbClr val="333333">
                      <a:lumMod val="65000"/>
                      <a:lumOff val="35000"/>
                    </a:srgbClr>
                  </a:solidFill>
                  <a:latin typeface="微软雅黑" pitchFamily="34" charset="-122"/>
                  <a:ea typeface="微软雅黑" pitchFamily="34" charset="-122"/>
                </a:endParaRPr>
              </a:p>
            </p:txBody>
          </p:sp>
          <p:sp>
            <p:nvSpPr>
              <p:cNvPr id="42" name="Freeform 18"/>
              <p:cNvSpPr/>
              <p:nvPr/>
            </p:nvSpPr>
            <p:spPr bwMode="auto">
              <a:xfrm>
                <a:off x="4441" y="3267"/>
                <a:ext cx="215" cy="222"/>
              </a:xfrm>
              <a:custGeom>
                <a:avLst/>
                <a:gdLst>
                  <a:gd name="T0" fmla="*/ 86 w 91"/>
                  <a:gd name="T1" fmla="*/ 0 h 94"/>
                  <a:gd name="T2" fmla="*/ 81 w 91"/>
                  <a:gd name="T3" fmla="*/ 5 h 94"/>
                  <a:gd name="T4" fmla="*/ 81 w 91"/>
                  <a:gd name="T5" fmla="*/ 28 h 94"/>
                  <a:gd name="T6" fmla="*/ 45 w 91"/>
                  <a:gd name="T7" fmla="*/ 59 h 94"/>
                  <a:gd name="T8" fmla="*/ 10 w 91"/>
                  <a:gd name="T9" fmla="*/ 28 h 94"/>
                  <a:gd name="T10" fmla="*/ 10 w 91"/>
                  <a:gd name="T11" fmla="*/ 5 h 94"/>
                  <a:gd name="T12" fmla="*/ 5 w 91"/>
                  <a:gd name="T13" fmla="*/ 0 h 94"/>
                  <a:gd name="T14" fmla="*/ 0 w 91"/>
                  <a:gd name="T15" fmla="*/ 5 h 94"/>
                  <a:gd name="T16" fmla="*/ 0 w 91"/>
                  <a:gd name="T17" fmla="*/ 28 h 94"/>
                  <a:gd name="T18" fmla="*/ 40 w 91"/>
                  <a:gd name="T19" fmla="*/ 69 h 94"/>
                  <a:gd name="T20" fmla="*/ 40 w 91"/>
                  <a:gd name="T21" fmla="*/ 84 h 94"/>
                  <a:gd name="T22" fmla="*/ 20 w 91"/>
                  <a:gd name="T23" fmla="*/ 84 h 94"/>
                  <a:gd name="T24" fmla="*/ 15 w 91"/>
                  <a:gd name="T25" fmla="*/ 89 h 94"/>
                  <a:gd name="T26" fmla="*/ 20 w 91"/>
                  <a:gd name="T27" fmla="*/ 94 h 94"/>
                  <a:gd name="T28" fmla="*/ 70 w 91"/>
                  <a:gd name="T29" fmla="*/ 94 h 94"/>
                  <a:gd name="T30" fmla="*/ 75 w 91"/>
                  <a:gd name="T31" fmla="*/ 89 h 94"/>
                  <a:gd name="T32" fmla="*/ 70 w 91"/>
                  <a:gd name="T33" fmla="*/ 84 h 94"/>
                  <a:gd name="T34" fmla="*/ 50 w 91"/>
                  <a:gd name="T35" fmla="*/ 84 h 94"/>
                  <a:gd name="T36" fmla="*/ 50 w 91"/>
                  <a:gd name="T37" fmla="*/ 69 h 94"/>
                  <a:gd name="T38" fmla="*/ 91 w 91"/>
                  <a:gd name="T39" fmla="*/ 28 h 94"/>
                  <a:gd name="T40" fmla="*/ 91 w 91"/>
                  <a:gd name="T41" fmla="*/ 5 h 94"/>
                  <a:gd name="T42" fmla="*/ 86 w 91"/>
                  <a:gd name="T43"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1" h="94">
                    <a:moveTo>
                      <a:pt x="86" y="0"/>
                    </a:moveTo>
                    <a:cubicBezTo>
                      <a:pt x="83" y="0"/>
                      <a:pt x="81" y="3"/>
                      <a:pt x="81" y="5"/>
                    </a:cubicBezTo>
                    <a:cubicBezTo>
                      <a:pt x="81" y="28"/>
                      <a:pt x="81" y="28"/>
                      <a:pt x="81" y="28"/>
                    </a:cubicBezTo>
                    <a:cubicBezTo>
                      <a:pt x="81" y="45"/>
                      <a:pt x="65" y="59"/>
                      <a:pt x="45" y="59"/>
                    </a:cubicBezTo>
                    <a:cubicBezTo>
                      <a:pt x="26" y="59"/>
                      <a:pt x="10" y="45"/>
                      <a:pt x="10" y="28"/>
                    </a:cubicBezTo>
                    <a:cubicBezTo>
                      <a:pt x="10" y="5"/>
                      <a:pt x="10" y="5"/>
                      <a:pt x="10" y="5"/>
                    </a:cubicBezTo>
                    <a:cubicBezTo>
                      <a:pt x="10" y="2"/>
                      <a:pt x="8" y="0"/>
                      <a:pt x="5" y="0"/>
                    </a:cubicBezTo>
                    <a:cubicBezTo>
                      <a:pt x="2" y="0"/>
                      <a:pt x="0" y="2"/>
                      <a:pt x="0" y="5"/>
                    </a:cubicBezTo>
                    <a:cubicBezTo>
                      <a:pt x="0" y="28"/>
                      <a:pt x="0" y="28"/>
                      <a:pt x="0" y="28"/>
                    </a:cubicBezTo>
                    <a:cubicBezTo>
                      <a:pt x="0" y="49"/>
                      <a:pt x="18" y="67"/>
                      <a:pt x="40" y="69"/>
                    </a:cubicBezTo>
                    <a:cubicBezTo>
                      <a:pt x="40" y="84"/>
                      <a:pt x="40" y="84"/>
                      <a:pt x="40" y="84"/>
                    </a:cubicBezTo>
                    <a:cubicBezTo>
                      <a:pt x="20" y="84"/>
                      <a:pt x="20" y="84"/>
                      <a:pt x="20" y="84"/>
                    </a:cubicBezTo>
                    <a:cubicBezTo>
                      <a:pt x="18" y="84"/>
                      <a:pt x="15" y="86"/>
                      <a:pt x="15" y="89"/>
                    </a:cubicBezTo>
                    <a:cubicBezTo>
                      <a:pt x="15" y="92"/>
                      <a:pt x="18" y="94"/>
                      <a:pt x="20" y="94"/>
                    </a:cubicBezTo>
                    <a:cubicBezTo>
                      <a:pt x="70" y="94"/>
                      <a:pt x="70" y="94"/>
                      <a:pt x="70" y="94"/>
                    </a:cubicBezTo>
                    <a:cubicBezTo>
                      <a:pt x="73" y="94"/>
                      <a:pt x="75" y="92"/>
                      <a:pt x="75" y="89"/>
                    </a:cubicBezTo>
                    <a:cubicBezTo>
                      <a:pt x="75" y="86"/>
                      <a:pt x="73" y="84"/>
                      <a:pt x="70" y="84"/>
                    </a:cubicBezTo>
                    <a:cubicBezTo>
                      <a:pt x="50" y="84"/>
                      <a:pt x="50" y="84"/>
                      <a:pt x="50" y="84"/>
                    </a:cubicBezTo>
                    <a:cubicBezTo>
                      <a:pt x="50" y="69"/>
                      <a:pt x="50" y="69"/>
                      <a:pt x="50" y="69"/>
                    </a:cubicBezTo>
                    <a:cubicBezTo>
                      <a:pt x="73" y="67"/>
                      <a:pt x="91" y="49"/>
                      <a:pt x="91" y="28"/>
                    </a:cubicBezTo>
                    <a:cubicBezTo>
                      <a:pt x="91" y="5"/>
                      <a:pt x="91" y="5"/>
                      <a:pt x="91" y="5"/>
                    </a:cubicBezTo>
                    <a:cubicBezTo>
                      <a:pt x="91" y="3"/>
                      <a:pt x="88" y="0"/>
                      <a:pt x="86" y="0"/>
                    </a:cubicBezTo>
                    <a:close/>
                  </a:path>
                </a:pathLst>
              </a:cu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dist" defTabSz="1219170"/>
                <a:endParaRPr lang="zh-CN" altLang="en-US" sz="2133">
                  <a:solidFill>
                    <a:srgbClr val="333333">
                      <a:lumMod val="65000"/>
                      <a:lumOff val="35000"/>
                    </a:srgbClr>
                  </a:solidFill>
                  <a:latin typeface="微软雅黑" pitchFamily="34" charset="-122"/>
                  <a:ea typeface="微软雅黑" pitchFamily="34" charset="-122"/>
                </a:endParaRPr>
              </a:p>
            </p:txBody>
          </p:sp>
        </p:grpSp>
        <p:sp>
          <p:nvSpPr>
            <p:cNvPr id="40" name="矩形 39"/>
            <p:cNvSpPr/>
            <p:nvPr/>
          </p:nvSpPr>
          <p:spPr>
            <a:xfrm>
              <a:off x="7324725" y="1141845"/>
              <a:ext cx="4152900" cy="837873"/>
            </a:xfrm>
            <a:prstGeom prst="rect">
              <a:avLst/>
            </a:prstGeom>
            <a:noFill/>
            <a:ln>
              <a:solidFill>
                <a:schemeClr val="accent1">
                  <a:alpha val="61000"/>
                </a:schemeClr>
              </a:solidFill>
              <a:prstDash val="dash"/>
            </a:ln>
          </p:spPr>
          <p:txBody>
            <a:bodyPr wrap="square" lIns="91440" tIns="45720" rIns="91440" bIns="45720" rtlCol="0" anchor="ctr">
              <a:spAutoFit/>
            </a:bodyPr>
            <a:lstStyle/>
            <a:p>
              <a:pPr algn="ctr"/>
              <a:endParaRPr lang="zh-CN" altLang="en-US" sz="5400" b="1" cap="none" spc="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endParaRPr>
            </a:p>
          </p:txBody>
        </p:sp>
      </p:grpSp>
      <p:grpSp>
        <p:nvGrpSpPr>
          <p:cNvPr id="43" name="组合 42"/>
          <p:cNvGrpSpPr/>
          <p:nvPr/>
        </p:nvGrpSpPr>
        <p:grpSpPr>
          <a:xfrm>
            <a:off x="6837555" y="190621"/>
            <a:ext cx="4027430" cy="646331"/>
            <a:chOff x="4121722" y="5638470"/>
            <a:chExt cx="4027430" cy="646331"/>
          </a:xfrm>
        </p:grpSpPr>
        <p:grpSp>
          <p:nvGrpSpPr>
            <p:cNvPr id="44" name="PA_组合 14"/>
            <p:cNvGrpSpPr/>
            <p:nvPr>
              <p:custDataLst>
                <p:tags r:id="rId3"/>
              </p:custDataLst>
            </p:nvPr>
          </p:nvGrpSpPr>
          <p:grpSpPr bwMode="auto">
            <a:xfrm>
              <a:off x="4121722" y="5643136"/>
              <a:ext cx="360000" cy="360000"/>
              <a:chOff x="4350" y="3024"/>
              <a:chExt cx="600" cy="599"/>
            </a:xfrm>
          </p:grpSpPr>
          <p:sp>
            <p:nvSpPr>
              <p:cNvPr id="46" name="Oval 15"/>
              <p:cNvSpPr>
                <a:spLocks noChangeArrowheads="1"/>
              </p:cNvSpPr>
              <p:nvPr/>
            </p:nvSpPr>
            <p:spPr bwMode="auto">
              <a:xfrm>
                <a:off x="4350" y="3024"/>
                <a:ext cx="600" cy="599"/>
              </a:xfrm>
              <a:prstGeom prst="ellipse">
                <a:avLst/>
              </a:prstGeom>
              <a:solidFill>
                <a:schemeClr val="bg1">
                  <a:lumMod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dist" defTabSz="1219170"/>
                <a:endParaRPr lang="zh-CN" altLang="en-US" sz="2133">
                  <a:solidFill>
                    <a:srgbClr val="333333">
                      <a:lumMod val="65000"/>
                      <a:lumOff val="35000"/>
                    </a:srgbClr>
                  </a:solidFill>
                  <a:latin typeface="微软雅黑" pitchFamily="34" charset="-122"/>
                  <a:ea typeface="微软雅黑" pitchFamily="34" charset="-122"/>
                </a:endParaRPr>
              </a:p>
            </p:txBody>
          </p:sp>
          <p:grpSp>
            <p:nvGrpSpPr>
              <p:cNvPr id="53" name="Group 16"/>
              <p:cNvGrpSpPr/>
              <p:nvPr/>
            </p:nvGrpSpPr>
            <p:grpSpPr bwMode="auto">
              <a:xfrm>
                <a:off x="4526" y="3125"/>
                <a:ext cx="215" cy="364"/>
                <a:chOff x="4526" y="3125"/>
                <a:chExt cx="215" cy="364"/>
              </a:xfrm>
            </p:grpSpPr>
            <p:sp>
              <p:nvSpPr>
                <p:cNvPr id="54" name="Freeform 17"/>
                <p:cNvSpPr>
                  <a:spLocks noEditPoints="1"/>
                </p:cNvSpPr>
                <p:nvPr/>
              </p:nvSpPr>
              <p:spPr bwMode="auto">
                <a:xfrm>
                  <a:off x="4565" y="3125"/>
                  <a:ext cx="149" cy="253"/>
                </a:xfrm>
                <a:custGeom>
                  <a:avLst/>
                  <a:gdLst>
                    <a:gd name="T0" fmla="*/ 31 w 63"/>
                    <a:gd name="T1" fmla="*/ 107 h 107"/>
                    <a:gd name="T2" fmla="*/ 63 w 63"/>
                    <a:gd name="T3" fmla="*/ 78 h 107"/>
                    <a:gd name="T4" fmla="*/ 63 w 63"/>
                    <a:gd name="T5" fmla="*/ 29 h 107"/>
                    <a:gd name="T6" fmla="*/ 31 w 63"/>
                    <a:gd name="T7" fmla="*/ 0 h 107"/>
                    <a:gd name="T8" fmla="*/ 0 w 63"/>
                    <a:gd name="T9" fmla="*/ 29 h 107"/>
                    <a:gd name="T10" fmla="*/ 0 w 63"/>
                    <a:gd name="T11" fmla="*/ 78 h 107"/>
                    <a:gd name="T12" fmla="*/ 31 w 63"/>
                    <a:gd name="T13" fmla="*/ 107 h 107"/>
                    <a:gd name="T14" fmla="*/ 10 w 63"/>
                    <a:gd name="T15" fmla="*/ 29 h 107"/>
                    <a:gd name="T16" fmla="*/ 31 w 63"/>
                    <a:gd name="T17" fmla="*/ 10 h 107"/>
                    <a:gd name="T18" fmla="*/ 53 w 63"/>
                    <a:gd name="T19" fmla="*/ 29 h 107"/>
                    <a:gd name="T20" fmla="*/ 53 w 63"/>
                    <a:gd name="T21" fmla="*/ 78 h 107"/>
                    <a:gd name="T22" fmla="*/ 31 w 63"/>
                    <a:gd name="T23" fmla="*/ 97 h 107"/>
                    <a:gd name="T24" fmla="*/ 10 w 63"/>
                    <a:gd name="T25" fmla="*/ 78 h 107"/>
                    <a:gd name="T26" fmla="*/ 10 w 63"/>
                    <a:gd name="T27" fmla="*/ 29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107">
                      <a:moveTo>
                        <a:pt x="31" y="107"/>
                      </a:moveTo>
                      <a:cubicBezTo>
                        <a:pt x="49" y="107"/>
                        <a:pt x="63" y="94"/>
                        <a:pt x="63" y="78"/>
                      </a:cubicBezTo>
                      <a:cubicBezTo>
                        <a:pt x="63" y="29"/>
                        <a:pt x="63" y="29"/>
                        <a:pt x="63" y="29"/>
                      </a:cubicBezTo>
                      <a:cubicBezTo>
                        <a:pt x="63" y="13"/>
                        <a:pt x="49" y="0"/>
                        <a:pt x="31" y="0"/>
                      </a:cubicBezTo>
                      <a:cubicBezTo>
                        <a:pt x="14" y="0"/>
                        <a:pt x="0" y="13"/>
                        <a:pt x="0" y="29"/>
                      </a:cubicBezTo>
                      <a:cubicBezTo>
                        <a:pt x="0" y="78"/>
                        <a:pt x="0" y="78"/>
                        <a:pt x="0" y="78"/>
                      </a:cubicBezTo>
                      <a:cubicBezTo>
                        <a:pt x="0" y="94"/>
                        <a:pt x="14" y="107"/>
                        <a:pt x="31" y="107"/>
                      </a:cubicBezTo>
                      <a:close/>
                      <a:moveTo>
                        <a:pt x="10" y="29"/>
                      </a:moveTo>
                      <a:cubicBezTo>
                        <a:pt x="10" y="18"/>
                        <a:pt x="19" y="10"/>
                        <a:pt x="31" y="10"/>
                      </a:cubicBezTo>
                      <a:cubicBezTo>
                        <a:pt x="43" y="10"/>
                        <a:pt x="53" y="18"/>
                        <a:pt x="53" y="29"/>
                      </a:cubicBezTo>
                      <a:cubicBezTo>
                        <a:pt x="53" y="78"/>
                        <a:pt x="53" y="78"/>
                        <a:pt x="53" y="78"/>
                      </a:cubicBezTo>
                      <a:cubicBezTo>
                        <a:pt x="53" y="88"/>
                        <a:pt x="43" y="97"/>
                        <a:pt x="31" y="97"/>
                      </a:cubicBezTo>
                      <a:cubicBezTo>
                        <a:pt x="19" y="97"/>
                        <a:pt x="10" y="88"/>
                        <a:pt x="10" y="78"/>
                      </a:cubicBezTo>
                      <a:lnTo>
                        <a:pt x="10" y="29"/>
                      </a:lnTo>
                      <a:close/>
                    </a:path>
                  </a:pathLst>
                </a:cu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dist" defTabSz="1219170"/>
                  <a:endParaRPr lang="zh-CN" altLang="en-US" sz="2133">
                    <a:solidFill>
                      <a:srgbClr val="333333">
                        <a:lumMod val="65000"/>
                        <a:lumOff val="35000"/>
                      </a:srgbClr>
                    </a:solidFill>
                    <a:latin typeface="微软雅黑" pitchFamily="34" charset="-122"/>
                    <a:ea typeface="微软雅黑" pitchFamily="34" charset="-122"/>
                  </a:endParaRPr>
                </a:p>
              </p:txBody>
            </p:sp>
            <p:sp>
              <p:nvSpPr>
                <p:cNvPr id="55" name="Freeform 18"/>
                <p:cNvSpPr/>
                <p:nvPr/>
              </p:nvSpPr>
              <p:spPr bwMode="auto">
                <a:xfrm>
                  <a:off x="4526" y="3267"/>
                  <a:ext cx="215" cy="222"/>
                </a:xfrm>
                <a:custGeom>
                  <a:avLst/>
                  <a:gdLst>
                    <a:gd name="T0" fmla="*/ 86 w 91"/>
                    <a:gd name="T1" fmla="*/ 0 h 94"/>
                    <a:gd name="T2" fmla="*/ 81 w 91"/>
                    <a:gd name="T3" fmla="*/ 5 h 94"/>
                    <a:gd name="T4" fmla="*/ 81 w 91"/>
                    <a:gd name="T5" fmla="*/ 28 h 94"/>
                    <a:gd name="T6" fmla="*/ 45 w 91"/>
                    <a:gd name="T7" fmla="*/ 59 h 94"/>
                    <a:gd name="T8" fmla="*/ 10 w 91"/>
                    <a:gd name="T9" fmla="*/ 28 h 94"/>
                    <a:gd name="T10" fmla="*/ 10 w 91"/>
                    <a:gd name="T11" fmla="*/ 5 h 94"/>
                    <a:gd name="T12" fmla="*/ 5 w 91"/>
                    <a:gd name="T13" fmla="*/ 0 h 94"/>
                    <a:gd name="T14" fmla="*/ 0 w 91"/>
                    <a:gd name="T15" fmla="*/ 5 h 94"/>
                    <a:gd name="T16" fmla="*/ 0 w 91"/>
                    <a:gd name="T17" fmla="*/ 28 h 94"/>
                    <a:gd name="T18" fmla="*/ 40 w 91"/>
                    <a:gd name="T19" fmla="*/ 69 h 94"/>
                    <a:gd name="T20" fmla="*/ 40 w 91"/>
                    <a:gd name="T21" fmla="*/ 84 h 94"/>
                    <a:gd name="T22" fmla="*/ 20 w 91"/>
                    <a:gd name="T23" fmla="*/ 84 h 94"/>
                    <a:gd name="T24" fmla="*/ 15 w 91"/>
                    <a:gd name="T25" fmla="*/ 89 h 94"/>
                    <a:gd name="T26" fmla="*/ 20 w 91"/>
                    <a:gd name="T27" fmla="*/ 94 h 94"/>
                    <a:gd name="T28" fmla="*/ 70 w 91"/>
                    <a:gd name="T29" fmla="*/ 94 h 94"/>
                    <a:gd name="T30" fmla="*/ 75 w 91"/>
                    <a:gd name="T31" fmla="*/ 89 h 94"/>
                    <a:gd name="T32" fmla="*/ 70 w 91"/>
                    <a:gd name="T33" fmla="*/ 84 h 94"/>
                    <a:gd name="T34" fmla="*/ 50 w 91"/>
                    <a:gd name="T35" fmla="*/ 84 h 94"/>
                    <a:gd name="T36" fmla="*/ 50 w 91"/>
                    <a:gd name="T37" fmla="*/ 69 h 94"/>
                    <a:gd name="T38" fmla="*/ 91 w 91"/>
                    <a:gd name="T39" fmla="*/ 28 h 94"/>
                    <a:gd name="T40" fmla="*/ 91 w 91"/>
                    <a:gd name="T41" fmla="*/ 5 h 94"/>
                    <a:gd name="T42" fmla="*/ 86 w 91"/>
                    <a:gd name="T43"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1" h="94">
                      <a:moveTo>
                        <a:pt x="86" y="0"/>
                      </a:moveTo>
                      <a:cubicBezTo>
                        <a:pt x="83" y="0"/>
                        <a:pt x="81" y="3"/>
                        <a:pt x="81" y="5"/>
                      </a:cubicBezTo>
                      <a:cubicBezTo>
                        <a:pt x="81" y="28"/>
                        <a:pt x="81" y="28"/>
                        <a:pt x="81" y="28"/>
                      </a:cubicBezTo>
                      <a:cubicBezTo>
                        <a:pt x="81" y="45"/>
                        <a:pt x="65" y="59"/>
                        <a:pt x="45" y="59"/>
                      </a:cubicBezTo>
                      <a:cubicBezTo>
                        <a:pt x="26" y="59"/>
                        <a:pt x="10" y="45"/>
                        <a:pt x="10" y="28"/>
                      </a:cubicBezTo>
                      <a:cubicBezTo>
                        <a:pt x="10" y="5"/>
                        <a:pt x="10" y="5"/>
                        <a:pt x="10" y="5"/>
                      </a:cubicBezTo>
                      <a:cubicBezTo>
                        <a:pt x="10" y="2"/>
                        <a:pt x="8" y="0"/>
                        <a:pt x="5" y="0"/>
                      </a:cubicBezTo>
                      <a:cubicBezTo>
                        <a:pt x="2" y="0"/>
                        <a:pt x="0" y="2"/>
                        <a:pt x="0" y="5"/>
                      </a:cubicBezTo>
                      <a:cubicBezTo>
                        <a:pt x="0" y="28"/>
                        <a:pt x="0" y="28"/>
                        <a:pt x="0" y="28"/>
                      </a:cubicBezTo>
                      <a:cubicBezTo>
                        <a:pt x="0" y="49"/>
                        <a:pt x="18" y="67"/>
                        <a:pt x="40" y="69"/>
                      </a:cubicBezTo>
                      <a:cubicBezTo>
                        <a:pt x="40" y="84"/>
                        <a:pt x="40" y="84"/>
                        <a:pt x="40" y="84"/>
                      </a:cubicBezTo>
                      <a:cubicBezTo>
                        <a:pt x="20" y="84"/>
                        <a:pt x="20" y="84"/>
                        <a:pt x="20" y="84"/>
                      </a:cubicBezTo>
                      <a:cubicBezTo>
                        <a:pt x="18" y="84"/>
                        <a:pt x="15" y="86"/>
                        <a:pt x="15" y="89"/>
                      </a:cubicBezTo>
                      <a:cubicBezTo>
                        <a:pt x="15" y="92"/>
                        <a:pt x="18" y="94"/>
                        <a:pt x="20" y="94"/>
                      </a:cubicBezTo>
                      <a:cubicBezTo>
                        <a:pt x="70" y="94"/>
                        <a:pt x="70" y="94"/>
                        <a:pt x="70" y="94"/>
                      </a:cubicBezTo>
                      <a:cubicBezTo>
                        <a:pt x="73" y="94"/>
                        <a:pt x="75" y="92"/>
                        <a:pt x="75" y="89"/>
                      </a:cubicBezTo>
                      <a:cubicBezTo>
                        <a:pt x="75" y="86"/>
                        <a:pt x="73" y="84"/>
                        <a:pt x="70" y="84"/>
                      </a:cubicBezTo>
                      <a:cubicBezTo>
                        <a:pt x="50" y="84"/>
                        <a:pt x="50" y="84"/>
                        <a:pt x="50" y="84"/>
                      </a:cubicBezTo>
                      <a:cubicBezTo>
                        <a:pt x="50" y="69"/>
                        <a:pt x="50" y="69"/>
                        <a:pt x="50" y="69"/>
                      </a:cubicBezTo>
                      <a:cubicBezTo>
                        <a:pt x="73" y="67"/>
                        <a:pt x="91" y="49"/>
                        <a:pt x="91" y="28"/>
                      </a:cubicBezTo>
                      <a:cubicBezTo>
                        <a:pt x="91" y="5"/>
                        <a:pt x="91" y="5"/>
                        <a:pt x="91" y="5"/>
                      </a:cubicBezTo>
                      <a:cubicBezTo>
                        <a:pt x="91" y="3"/>
                        <a:pt x="88" y="0"/>
                        <a:pt x="86" y="0"/>
                      </a:cubicBezTo>
                      <a:close/>
                    </a:path>
                  </a:pathLst>
                </a:cu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dist" defTabSz="1219170"/>
                  <a:endParaRPr lang="zh-CN" altLang="en-US" sz="2133">
                    <a:solidFill>
                      <a:srgbClr val="333333">
                        <a:lumMod val="65000"/>
                        <a:lumOff val="35000"/>
                      </a:srgbClr>
                    </a:solidFill>
                    <a:latin typeface="微软雅黑" pitchFamily="34" charset="-122"/>
                    <a:ea typeface="微软雅黑" pitchFamily="34" charset="-122"/>
                  </a:endParaRPr>
                </a:p>
              </p:txBody>
            </p:sp>
          </p:grpSp>
        </p:grpSp>
        <p:sp>
          <p:nvSpPr>
            <p:cNvPr id="45" name="PA_文本框 20"/>
            <p:cNvSpPr txBox="1">
              <a:spLocks noChangeArrowheads="1"/>
            </p:cNvSpPr>
            <p:nvPr>
              <p:custDataLst>
                <p:tags r:id="rId4"/>
              </p:custDataLst>
            </p:nvPr>
          </p:nvSpPr>
          <p:spPr bwMode="auto">
            <a:xfrm>
              <a:off x="4471542" y="5638470"/>
              <a:ext cx="367761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1219170"/>
              <a:r>
                <a:rPr lang="zh-CN" altLang="en-US" smtClean="0">
                  <a:solidFill>
                    <a:srgbClr val="333333">
                      <a:lumMod val="65000"/>
                      <a:lumOff val="35000"/>
                    </a:srgbClr>
                  </a:solidFill>
                  <a:latin typeface="微软雅黑" pitchFamily="34" charset="-122"/>
                  <a:ea typeface="微软雅黑" pitchFamily="34" charset="-122"/>
                </a:rPr>
                <a:t>课程咨询依娜老师：</a:t>
              </a:r>
              <a:r>
                <a:rPr lang="en-US" altLang="zh-CN">
                  <a:solidFill>
                    <a:srgbClr val="333333">
                      <a:lumMod val="65000"/>
                      <a:lumOff val="35000"/>
                    </a:srgbClr>
                  </a:solidFill>
                  <a:latin typeface="微软雅黑" pitchFamily="34" charset="-122"/>
                  <a:ea typeface="微软雅黑" pitchFamily="34" charset="-122"/>
                </a:rPr>
                <a:t> </a:t>
              </a:r>
              <a:r>
                <a:rPr lang="en-US" altLang="zh-CN" smtClean="0">
                  <a:solidFill>
                    <a:srgbClr val="333333">
                      <a:lumMod val="65000"/>
                      <a:lumOff val="35000"/>
                    </a:srgbClr>
                  </a:solidFill>
                  <a:latin typeface="微软雅黑" pitchFamily="34" charset="-122"/>
                  <a:ea typeface="微软雅黑" pitchFamily="34" charset="-122"/>
                </a:rPr>
                <a:t>1011843464</a:t>
              </a:r>
            </a:p>
            <a:p>
              <a:pPr defTabSz="1219170"/>
              <a:r>
                <a:rPr lang="zh-CN" altLang="en-US">
                  <a:solidFill>
                    <a:srgbClr val="333333">
                      <a:lumMod val="65000"/>
                      <a:lumOff val="35000"/>
                    </a:srgbClr>
                  </a:solidFill>
                  <a:latin typeface="微软雅黑" pitchFamily="34" charset="-122"/>
                  <a:ea typeface="微软雅黑" pitchFamily="34" charset="-122"/>
                </a:rPr>
                <a:t>往期</a:t>
              </a:r>
              <a:r>
                <a:rPr lang="zh-CN" altLang="en-US" smtClean="0">
                  <a:solidFill>
                    <a:srgbClr val="333333">
                      <a:lumMod val="65000"/>
                      <a:lumOff val="35000"/>
                    </a:srgbClr>
                  </a:solidFill>
                  <a:latin typeface="微软雅黑" pitchFamily="34" charset="-122"/>
                  <a:ea typeface="微软雅黑" pitchFamily="34" charset="-122"/>
                </a:rPr>
                <a:t>视频芊芊老师： </a:t>
              </a:r>
              <a:r>
                <a:rPr lang="en-US" altLang="zh-CN" smtClean="0">
                  <a:solidFill>
                    <a:srgbClr val="333333">
                      <a:lumMod val="65000"/>
                      <a:lumOff val="35000"/>
                    </a:srgbClr>
                  </a:solidFill>
                  <a:latin typeface="微软雅黑" pitchFamily="34" charset="-122"/>
                  <a:ea typeface="微软雅黑" pitchFamily="34" charset="-122"/>
                </a:rPr>
                <a:t>1399484076</a:t>
              </a:r>
              <a:endParaRPr lang="en-US" altLang="zh-CN" dirty="0">
                <a:solidFill>
                  <a:srgbClr val="333333">
                    <a:lumMod val="65000"/>
                    <a:lumOff val="35000"/>
                  </a:srgbClr>
                </a:solidFill>
                <a:latin typeface="微软雅黑" pitchFamily="34" charset="-122"/>
                <a:ea typeface="微软雅黑" pitchFamily="34" charset="-122"/>
              </a:endParaRPr>
            </a:p>
          </p:txBody>
        </p:sp>
      </p:grpSp>
      <p:sp>
        <p:nvSpPr>
          <p:cNvPr id="9" name="TextBox 8"/>
          <p:cNvSpPr txBox="1"/>
          <p:nvPr/>
        </p:nvSpPr>
        <p:spPr>
          <a:xfrm>
            <a:off x="1154605" y="1607820"/>
            <a:ext cx="4438475" cy="1477328"/>
          </a:xfrm>
          <a:prstGeom prst="rect">
            <a:avLst/>
          </a:prstGeom>
          <a:noFill/>
        </p:spPr>
        <p:txBody>
          <a:bodyPr wrap="square" rtlCol="0">
            <a:spAutoFit/>
          </a:bodyPr>
          <a:lstStyle/>
          <a:p>
            <a:pPr marL="285750" indent="-285750">
              <a:lnSpc>
                <a:spcPct val="150000"/>
              </a:lnSpc>
              <a:buClr>
                <a:srgbClr val="FFC000"/>
              </a:buClr>
              <a:buFont typeface="Wingdings" panose="05000000000000000000" pitchFamily="2" charset="2"/>
              <a:buChar char="ü"/>
            </a:pPr>
            <a:r>
              <a:rPr lang="zh-CN" altLang="en-US" sz="2000" b="1">
                <a:latin typeface="微软雅黑" panose="020B0503020204020204" pitchFamily="34" charset="-122"/>
                <a:ea typeface="微软雅黑" panose="020B0503020204020204" pitchFamily="34" charset="-122"/>
              </a:rPr>
              <a:t>执行的</a:t>
            </a:r>
            <a:r>
              <a:rPr lang="en-US" altLang="zh-CN" sz="2000" b="1">
                <a:latin typeface="微软雅黑" panose="020B0503020204020204" pitchFamily="34" charset="-122"/>
                <a:ea typeface="微软雅黑" panose="020B0503020204020204" pitchFamily="34" charset="-122"/>
              </a:rPr>
              <a:t>SQL</a:t>
            </a:r>
            <a:r>
              <a:rPr lang="zh-CN" altLang="en-US" sz="2000" b="1">
                <a:latin typeface="微软雅黑" panose="020B0503020204020204" pitchFamily="34" charset="-122"/>
                <a:ea typeface="微软雅黑" panose="020B0503020204020204" pitchFamily="34" charset="-122"/>
              </a:rPr>
              <a:t>语句是什么？</a:t>
            </a:r>
            <a:endParaRPr lang="en-US" altLang="zh-CN" sz="2000" b="1">
              <a:latin typeface="微软雅黑" panose="020B0503020204020204" pitchFamily="34" charset="-122"/>
              <a:ea typeface="微软雅黑" panose="020B0503020204020204" pitchFamily="34" charset="-122"/>
            </a:endParaRPr>
          </a:p>
          <a:p>
            <a:pPr marL="285750" indent="-285750">
              <a:lnSpc>
                <a:spcPct val="150000"/>
              </a:lnSpc>
              <a:buClr>
                <a:srgbClr val="FFC000"/>
              </a:buClr>
              <a:buFont typeface="Wingdings" panose="05000000000000000000" pitchFamily="2" charset="2"/>
              <a:buChar char="ü"/>
            </a:pPr>
            <a:r>
              <a:rPr lang="zh-CN" altLang="en-US" sz="2000" b="1">
                <a:latin typeface="微软雅黑" panose="020B0503020204020204" pitchFamily="34" charset="-122"/>
                <a:ea typeface="微软雅黑" panose="020B0503020204020204" pitchFamily="34" charset="-122"/>
              </a:rPr>
              <a:t>参数的类型和值</a:t>
            </a:r>
            <a:endParaRPr lang="en-US" altLang="zh-CN" sz="2000" b="1">
              <a:latin typeface="微软雅黑" panose="020B0503020204020204" pitchFamily="34" charset="-122"/>
              <a:ea typeface="微软雅黑" panose="020B0503020204020204" pitchFamily="34" charset="-122"/>
            </a:endParaRPr>
          </a:p>
          <a:p>
            <a:pPr marL="285750" indent="-285750">
              <a:lnSpc>
                <a:spcPct val="150000"/>
              </a:lnSpc>
              <a:buClr>
                <a:srgbClr val="FFC000"/>
              </a:buClr>
              <a:buFont typeface="Wingdings" panose="05000000000000000000" pitchFamily="2" charset="2"/>
              <a:buChar char="ü"/>
            </a:pPr>
            <a:r>
              <a:rPr lang="zh-CN" altLang="en-US" sz="2000" b="1">
                <a:latin typeface="微软雅黑" panose="020B0503020204020204" pitchFamily="34" charset="-122"/>
                <a:ea typeface="微软雅黑" panose="020B0503020204020204" pitchFamily="34" charset="-122"/>
              </a:rPr>
              <a:t>查询的</a:t>
            </a:r>
            <a:r>
              <a:rPr lang="zh-CN" altLang="en-US" sz="2000" b="1" smtClean="0">
                <a:latin typeface="微软雅黑" panose="020B0503020204020204" pitchFamily="34" charset="-122"/>
                <a:ea typeface="微软雅黑" panose="020B0503020204020204" pitchFamily="34" charset="-122"/>
              </a:rPr>
              <a:t>结果数据条数</a:t>
            </a:r>
            <a:endParaRPr lang="zh-CN" altLang="en-US" sz="2000" b="1">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12525117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47"/>
                                        </p:tgtEl>
                                        <p:attrNameLst>
                                          <p:attrName>style.visibility</p:attrName>
                                        </p:attrNameLst>
                                      </p:cBhvr>
                                      <p:to>
                                        <p:strVal val="visible"/>
                                      </p:to>
                                    </p:set>
                                    <p:anim to="" calcmode="lin" valueType="num">
                                      <p:cBhvr>
                                        <p:cTn id="7" dur="700" fill="hold">
                                          <p:stCondLst>
                                            <p:cond delay="0"/>
                                          </p:stCondLst>
                                        </p:cTn>
                                        <p:tgtEl>
                                          <p:spTgt spid="47"/>
                                        </p:tgtEl>
                                        <p:attrNameLst>
                                          <p:attrName>ppt_x</p:attrName>
                                        </p:attrNameLst>
                                      </p:cBhvr>
                                      <p:tavLst>
                                        <p:tav tm="0" fmla="#ppt_x-(-#ppt_w/2*cos(ppt_r/180*pi))*((1.5-1.5*$)^2-(1.5-1.5*$)^3)">
                                          <p:val>
                                            <p:strVal val="0"/>
                                          </p:val>
                                        </p:tav>
                                        <p:tav tm="100000">
                                          <p:val>
                                            <p:strVal val="1"/>
                                          </p:val>
                                        </p:tav>
                                      </p:tavLst>
                                    </p:anim>
                                    <p:anim to="" calcmode="lin" valueType="num">
                                      <p:cBhvr>
                                        <p:cTn id="8" dur="700" fill="hold">
                                          <p:stCondLst>
                                            <p:cond delay="0"/>
                                          </p:stCondLst>
                                        </p:cTn>
                                        <p:tgtEl>
                                          <p:spTgt spid="47"/>
                                        </p:tgtEl>
                                        <p:attrNameLst>
                                          <p:attrName>ppt_y</p:attrName>
                                        </p:attrNameLst>
                                      </p:cBhvr>
                                      <p:tavLst>
                                        <p:tav tm="0" fmla="#ppt_y+(-#ppt_h/2*cos(ppt_r/180*pi))*((1.5-1.5*$)^2-(1.5-1.5*$)^3)">
                                          <p:val>
                                            <p:strVal val="0"/>
                                          </p:val>
                                        </p:tav>
                                        <p:tav tm="100000">
                                          <p:val>
                                            <p:strVal val="1"/>
                                          </p:val>
                                        </p:tav>
                                      </p:tavLst>
                                    </p:anim>
                                    <p:anim to="" calcmode="lin" valueType="num">
                                      <p:cBhvr>
                                        <p:cTn id="9" dur="700" fill="hold">
                                          <p:stCondLst>
                                            <p:cond delay="0"/>
                                          </p:stCondLst>
                                        </p:cTn>
                                        <p:tgtEl>
                                          <p:spTgt spid="47"/>
                                        </p:tgtEl>
                                        <p:attrNameLst>
                                          <p:attrName>ppt_h</p:attrName>
                                        </p:attrNameLst>
                                      </p:cBhvr>
                                      <p:tavLst>
                                        <p:tav tm="0" fmla="#ppt_h-(-#ppt_h)*((1.5-1.5*$)^2-(1.5-1.5*$)^3)">
                                          <p:val>
                                            <p:strVal val="0"/>
                                          </p:val>
                                        </p:tav>
                                        <p:tav tm="100000">
                                          <p:val>
                                            <p:strVal val="1"/>
                                          </p:val>
                                        </p:tav>
                                      </p:tavLst>
                                    </p:anim>
                                    <p:anim to="" calcmode="lin" valueType="num">
                                      <p:cBhvr>
                                        <p:cTn id="10" dur="700" fill="hold">
                                          <p:stCondLst>
                                            <p:cond delay="0"/>
                                          </p:stCondLst>
                                        </p:cTn>
                                        <p:tgtEl>
                                          <p:spTgt spid="47"/>
                                        </p:tgtEl>
                                        <p:attrNameLst>
                                          <p:attrName>ppt_w</p:attrName>
                                        </p:attrNameLst>
                                      </p:cBhvr>
                                      <p:tavLst>
                                        <p:tav tm="0" fmla="#ppt_w-(-#ppt_w)*((1.5-1.5*$)^2-(1.5-1.5*$)^3)">
                                          <p:val>
                                            <p:strVal val="0"/>
                                          </p:val>
                                        </p:tav>
                                        <p:tav tm="100000">
                                          <p:val>
                                            <p:strVal val="1"/>
                                          </p:val>
                                        </p:tav>
                                      </p:tavLst>
                                    </p:anim>
                                  </p:childTnLst>
                                </p:cTn>
                              </p:par>
                              <p:par>
                                <p:cTn id="11" presetID="0" presetClass="entr" presetSubtype="0" fill="hold" nodeType="withEffect">
                                  <p:stCondLst>
                                    <p:cond delay="0"/>
                                  </p:stCondLst>
                                  <p:iterate type="lt">
                                    <p:tmPct val="10000"/>
                                  </p:iterate>
                                  <p:childTnLst>
                                    <p:set>
                                      <p:cBhvr>
                                        <p:cTn id="12" dur="1" fill="hold">
                                          <p:stCondLst>
                                            <p:cond delay="0"/>
                                          </p:stCondLst>
                                        </p:cTn>
                                        <p:tgtEl>
                                          <p:spTgt spid="48"/>
                                        </p:tgtEl>
                                        <p:attrNameLst>
                                          <p:attrName>style.visibility</p:attrName>
                                        </p:attrNameLst>
                                      </p:cBhvr>
                                      <p:to>
                                        <p:strVal val="visible"/>
                                      </p:to>
                                    </p:set>
                                    <p:anim to="" calcmode="lin" valueType="num">
                                      <p:cBhvr>
                                        <p:cTn id="13" dur="700" fill="hold">
                                          <p:stCondLst>
                                            <p:cond delay="0"/>
                                          </p:stCondLst>
                                        </p:cTn>
                                        <p:tgtEl>
                                          <p:spTgt spid="48"/>
                                        </p:tgtEl>
                                        <p:attrNameLst>
                                          <p:attrName>ppt_x</p:attrName>
                                        </p:attrNameLst>
                                      </p:cBhvr>
                                      <p:tavLst>
                                        <p:tav tm="0" fmla="#ppt_x-(-#ppt_w/2*cos(ppt_r/180*pi))*((1.5-1.5*$)^2-(1.5-1.5*$)^3)">
                                          <p:val>
                                            <p:strVal val="0"/>
                                          </p:val>
                                        </p:tav>
                                        <p:tav tm="100000">
                                          <p:val>
                                            <p:strVal val="1"/>
                                          </p:val>
                                        </p:tav>
                                      </p:tavLst>
                                    </p:anim>
                                    <p:anim to="" calcmode="lin" valueType="num">
                                      <p:cBhvr>
                                        <p:cTn id="14" dur="700" fill="hold">
                                          <p:stCondLst>
                                            <p:cond delay="0"/>
                                          </p:stCondLst>
                                        </p:cTn>
                                        <p:tgtEl>
                                          <p:spTgt spid="48"/>
                                        </p:tgtEl>
                                        <p:attrNameLst>
                                          <p:attrName>ppt_y</p:attrName>
                                        </p:attrNameLst>
                                      </p:cBhvr>
                                      <p:tavLst>
                                        <p:tav tm="0" fmla="#ppt_y+(-#ppt_h/2*cos(ppt_r/180*pi))*((1.5-1.5*$)^2-(1.5-1.5*$)^3)">
                                          <p:val>
                                            <p:strVal val="0"/>
                                          </p:val>
                                        </p:tav>
                                        <p:tav tm="100000">
                                          <p:val>
                                            <p:strVal val="1"/>
                                          </p:val>
                                        </p:tav>
                                      </p:tavLst>
                                    </p:anim>
                                    <p:anim to="" calcmode="lin" valueType="num">
                                      <p:cBhvr>
                                        <p:cTn id="15" dur="700" fill="hold">
                                          <p:stCondLst>
                                            <p:cond delay="0"/>
                                          </p:stCondLst>
                                        </p:cTn>
                                        <p:tgtEl>
                                          <p:spTgt spid="48"/>
                                        </p:tgtEl>
                                        <p:attrNameLst>
                                          <p:attrName>ppt_h</p:attrName>
                                        </p:attrNameLst>
                                      </p:cBhvr>
                                      <p:tavLst>
                                        <p:tav tm="0" fmla="#ppt_h-(-#ppt_h)*((1.5-1.5*$)^2-(1.5-1.5*$)^3)">
                                          <p:val>
                                            <p:strVal val="0"/>
                                          </p:val>
                                        </p:tav>
                                        <p:tav tm="100000">
                                          <p:val>
                                            <p:strVal val="1"/>
                                          </p:val>
                                        </p:tav>
                                      </p:tavLst>
                                    </p:anim>
                                    <p:anim to="" calcmode="lin" valueType="num">
                                      <p:cBhvr>
                                        <p:cTn id="16" dur="700" fill="hold">
                                          <p:stCondLst>
                                            <p:cond delay="0"/>
                                          </p:stCondLst>
                                        </p:cTn>
                                        <p:tgtEl>
                                          <p:spTgt spid="48"/>
                                        </p:tgtEl>
                                        <p:attrNameLst>
                                          <p:attrName>ppt_w</p:attrName>
                                        </p:attrNameLst>
                                      </p:cBhvr>
                                      <p:tavLst>
                                        <p:tav tm="0" fmla="#ppt_w-(-#ppt_w)*((1.5-1.5*$)^2-(1.5-1.5*$)^3)">
                                          <p:val>
                                            <p:strVal val="0"/>
                                          </p:val>
                                        </p:tav>
                                        <p:tav tm="100000">
                                          <p:val>
                                            <p:str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PA_矩形 39"/>
          <p:cNvSpPr>
            <a:spLocks noChangeArrowheads="1"/>
          </p:cNvSpPr>
          <p:nvPr>
            <p:custDataLst>
              <p:tags r:id="rId1"/>
            </p:custDataLst>
          </p:nvPr>
        </p:nvSpPr>
        <p:spPr bwMode="auto">
          <a:xfrm>
            <a:off x="645150" y="363566"/>
            <a:ext cx="5450336" cy="410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9170"/>
            <a:r>
              <a:rPr lang="zh-CN" altLang="en-US" sz="2667" smtClean="0">
                <a:solidFill>
                  <a:srgbClr val="1D69A3"/>
                </a:solidFill>
                <a:latin typeface="微软雅黑" pitchFamily="34" charset="-122"/>
                <a:ea typeface="微软雅黑" pitchFamily="34" charset="-122"/>
              </a:rPr>
              <a:t>日志模块</a:t>
            </a:r>
            <a:r>
              <a:rPr lang="en-US" altLang="zh-CN" sz="2667" smtClean="0">
                <a:solidFill>
                  <a:srgbClr val="1D69A3"/>
                </a:solidFill>
                <a:latin typeface="微软雅黑" pitchFamily="34" charset="-122"/>
                <a:ea typeface="微软雅黑" pitchFamily="34" charset="-122"/>
              </a:rPr>
              <a:t>JDBC</a:t>
            </a:r>
            <a:r>
              <a:rPr lang="zh-CN" altLang="en-US" sz="2667" smtClean="0">
                <a:solidFill>
                  <a:srgbClr val="1D69A3"/>
                </a:solidFill>
                <a:latin typeface="微软雅黑" pitchFamily="34" charset="-122"/>
                <a:ea typeface="微软雅黑" pitchFamily="34" charset="-122"/>
              </a:rPr>
              <a:t>包类图</a:t>
            </a:r>
            <a:endParaRPr lang="zh-CN" altLang="en-US" sz="2667">
              <a:solidFill>
                <a:srgbClr val="1D69A3"/>
              </a:solidFill>
              <a:latin typeface="微软雅黑" pitchFamily="34" charset="-122"/>
              <a:ea typeface="微软雅黑" pitchFamily="34" charset="-122"/>
            </a:endParaRPr>
          </a:p>
        </p:txBody>
      </p:sp>
      <p:grpSp>
        <p:nvGrpSpPr>
          <p:cNvPr id="48" name="PA_组合 47"/>
          <p:cNvGrpSpPr/>
          <p:nvPr>
            <p:custDataLst>
              <p:tags r:id="rId2"/>
            </p:custDataLst>
          </p:nvPr>
        </p:nvGrpSpPr>
        <p:grpSpPr>
          <a:xfrm>
            <a:off x="554877"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grpSp>
      <p:sp>
        <p:nvSpPr>
          <p:cNvPr id="4" name="AutoShape 2" descr="http://www.oodesign.com/images/structural/adapter-pattern.png"/>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2050" name="Picture 2" descr="D:\360安全浏览器下载\日志模块jdbc包类图.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4651" y="1945353"/>
            <a:ext cx="9510713" cy="456974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5276851" y="244475"/>
            <a:ext cx="5526088" cy="2169825"/>
          </a:xfrm>
          <a:prstGeom prst="rect">
            <a:avLst/>
          </a:prstGeom>
          <a:noFill/>
          <a:ln>
            <a:solidFill>
              <a:schemeClr val="accent1">
                <a:alpha val="32000"/>
              </a:schemeClr>
            </a:solidFill>
          </a:ln>
        </p:spPr>
        <p:txBody>
          <a:bodyPr wrap="square" rtlCol="0">
            <a:spAutoFit/>
          </a:bodyPr>
          <a:lstStyle/>
          <a:p>
            <a:pPr marL="285750" indent="-285750">
              <a:lnSpc>
                <a:spcPct val="150000"/>
              </a:lnSpc>
              <a:buClr>
                <a:srgbClr val="FFC000"/>
              </a:buClr>
              <a:buFont typeface="Wingdings" panose="05000000000000000000" pitchFamily="2" charset="2"/>
              <a:buChar char="ü"/>
            </a:pPr>
            <a:r>
              <a:rPr lang="en-US" altLang="zh-CN" b="1" smtClean="0">
                <a:latin typeface="微软雅黑" panose="020B0503020204020204" pitchFamily="34" charset="-122"/>
                <a:ea typeface="微软雅黑" panose="020B0503020204020204" pitchFamily="34" charset="-122"/>
              </a:rPr>
              <a:t>ConnectionLogger</a:t>
            </a:r>
            <a:r>
              <a:rPr lang="zh-CN" altLang="en-US" b="1" smtClean="0">
                <a:latin typeface="微软雅黑" panose="020B0503020204020204" pitchFamily="34" charset="-122"/>
                <a:ea typeface="微软雅黑" panose="020B0503020204020204" pitchFamily="34" charset="-122"/>
              </a:rPr>
              <a:t>：</a:t>
            </a:r>
            <a:r>
              <a:rPr lang="zh-CN" altLang="en-US" smtClean="0">
                <a:latin typeface="微软雅黑" panose="020B0503020204020204" pitchFamily="34" charset="-122"/>
                <a:ea typeface="微软雅黑" panose="020B0503020204020204" pitchFamily="34" charset="-122"/>
              </a:rPr>
              <a:t>负责打印连接信息和</a:t>
            </a:r>
            <a:r>
              <a:rPr lang="en-US" altLang="zh-CN" smtClean="0">
                <a:latin typeface="微软雅黑" panose="020B0503020204020204" pitchFamily="34" charset="-122"/>
                <a:ea typeface="微软雅黑" panose="020B0503020204020204" pitchFamily="34" charset="-122"/>
              </a:rPr>
              <a:t>SQL</a:t>
            </a:r>
            <a:r>
              <a:rPr lang="zh-CN" altLang="en-US" smtClean="0">
                <a:latin typeface="微软雅黑" panose="020B0503020204020204" pitchFamily="34" charset="-122"/>
                <a:ea typeface="微软雅黑" panose="020B0503020204020204" pitchFamily="34" charset="-122"/>
              </a:rPr>
              <a:t>语句，并创建</a:t>
            </a:r>
            <a:r>
              <a:rPr lang="en-US" altLang="zh-CN" smtClean="0">
                <a:latin typeface="微软雅黑" panose="020B0503020204020204" pitchFamily="34" charset="-122"/>
                <a:ea typeface="微软雅黑" panose="020B0503020204020204" pitchFamily="34" charset="-122"/>
              </a:rPr>
              <a:t>PreparedStatementLogger</a:t>
            </a:r>
            <a:r>
              <a:rPr lang="zh-CN" altLang="en-US" smtClean="0">
                <a:latin typeface="微软雅黑" panose="020B0503020204020204" pitchFamily="34" charset="-122"/>
                <a:ea typeface="微软雅黑" panose="020B0503020204020204" pitchFamily="34" charset="-122"/>
              </a:rPr>
              <a:t>；</a:t>
            </a:r>
            <a:endParaRPr lang="en-US" altLang="zh-CN" smtClean="0">
              <a:latin typeface="微软雅黑" panose="020B0503020204020204" pitchFamily="34" charset="-122"/>
              <a:ea typeface="微软雅黑" panose="020B0503020204020204" pitchFamily="34" charset="-122"/>
            </a:endParaRPr>
          </a:p>
          <a:p>
            <a:pPr marL="285750" indent="-285750">
              <a:lnSpc>
                <a:spcPct val="150000"/>
              </a:lnSpc>
              <a:buClr>
                <a:srgbClr val="FFC000"/>
              </a:buClr>
              <a:buFont typeface="Wingdings" panose="05000000000000000000" pitchFamily="2" charset="2"/>
              <a:buChar char="ü"/>
            </a:pPr>
            <a:r>
              <a:rPr lang="en-US" altLang="zh-CN" b="1" smtClean="0">
                <a:latin typeface="微软雅黑" panose="020B0503020204020204" pitchFamily="34" charset="-122"/>
                <a:ea typeface="微软雅黑" panose="020B0503020204020204" pitchFamily="34" charset="-122"/>
              </a:rPr>
              <a:t>PreparedStatementLogger</a:t>
            </a:r>
            <a:r>
              <a:rPr lang="zh-CN" altLang="en-US" b="1" smtClean="0">
                <a:latin typeface="微软雅黑" panose="020B0503020204020204" pitchFamily="34" charset="-122"/>
                <a:ea typeface="微软雅黑" panose="020B0503020204020204" pitchFamily="34" charset="-122"/>
              </a:rPr>
              <a:t>：</a:t>
            </a:r>
            <a:r>
              <a:rPr lang="zh-CN" altLang="en-US" smtClean="0">
                <a:latin typeface="微软雅黑" panose="020B0503020204020204" pitchFamily="34" charset="-122"/>
                <a:ea typeface="微软雅黑" panose="020B0503020204020204" pitchFamily="34" charset="-122"/>
              </a:rPr>
              <a:t>负责打印参数信息，并创建</a:t>
            </a:r>
            <a:r>
              <a:rPr lang="en-US" altLang="zh-CN" smtClean="0">
                <a:latin typeface="微软雅黑" panose="020B0503020204020204" pitchFamily="34" charset="-122"/>
                <a:ea typeface="微软雅黑" panose="020B0503020204020204" pitchFamily="34" charset="-122"/>
              </a:rPr>
              <a:t>ResultSetLogger</a:t>
            </a:r>
          </a:p>
          <a:p>
            <a:pPr marL="285750" indent="-285750">
              <a:lnSpc>
                <a:spcPct val="150000"/>
              </a:lnSpc>
              <a:buClr>
                <a:srgbClr val="FFC000"/>
              </a:buClr>
              <a:buFont typeface="Wingdings" panose="05000000000000000000" pitchFamily="2" charset="2"/>
              <a:buChar char="ü"/>
            </a:pPr>
            <a:r>
              <a:rPr lang="en-US" altLang="zh-CN" b="1" smtClean="0">
                <a:latin typeface="微软雅黑" panose="020B0503020204020204" pitchFamily="34" charset="-122"/>
                <a:ea typeface="微软雅黑" panose="020B0503020204020204" pitchFamily="34" charset="-122"/>
              </a:rPr>
              <a:t>ResultSetLogge</a:t>
            </a:r>
            <a:r>
              <a:rPr lang="zh-CN" altLang="en-US" b="1" smtClean="0">
                <a:latin typeface="微软雅黑" panose="020B0503020204020204" pitchFamily="34" charset="-122"/>
                <a:ea typeface="微软雅黑" panose="020B0503020204020204" pitchFamily="34" charset="-122"/>
              </a:rPr>
              <a:t>：</a:t>
            </a:r>
            <a:r>
              <a:rPr lang="en-US" altLang="zh-CN" smtClean="0">
                <a:latin typeface="微软雅黑" panose="020B0503020204020204" pitchFamily="34" charset="-122"/>
                <a:ea typeface="微软雅黑" panose="020B0503020204020204" pitchFamily="34" charset="-122"/>
              </a:rPr>
              <a:t>r</a:t>
            </a:r>
            <a:r>
              <a:rPr lang="zh-CN" altLang="en-US" smtClean="0">
                <a:latin typeface="微软雅黑" panose="020B0503020204020204" pitchFamily="34" charset="-122"/>
                <a:ea typeface="微软雅黑" panose="020B0503020204020204" pitchFamily="34" charset="-122"/>
              </a:rPr>
              <a:t>负责打印数据结果信息；</a:t>
            </a:r>
            <a:endParaRPr lang="zh-CN" altLang="en-US">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71254228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47"/>
                                        </p:tgtEl>
                                        <p:attrNameLst>
                                          <p:attrName>style.visibility</p:attrName>
                                        </p:attrNameLst>
                                      </p:cBhvr>
                                      <p:to>
                                        <p:strVal val="visible"/>
                                      </p:to>
                                    </p:set>
                                    <p:anim to="" calcmode="lin" valueType="num">
                                      <p:cBhvr>
                                        <p:cTn id="7" dur="700" fill="hold">
                                          <p:stCondLst>
                                            <p:cond delay="0"/>
                                          </p:stCondLst>
                                        </p:cTn>
                                        <p:tgtEl>
                                          <p:spTgt spid="47"/>
                                        </p:tgtEl>
                                        <p:attrNameLst>
                                          <p:attrName>ppt_x</p:attrName>
                                        </p:attrNameLst>
                                      </p:cBhvr>
                                      <p:tavLst>
                                        <p:tav tm="0" fmla="#ppt_x-(-#ppt_w/2*cos(ppt_r/180*pi))*((1.5-1.5*$)^2-(1.5-1.5*$)^3)">
                                          <p:val>
                                            <p:strVal val="0"/>
                                          </p:val>
                                        </p:tav>
                                        <p:tav tm="100000">
                                          <p:val>
                                            <p:strVal val="1"/>
                                          </p:val>
                                        </p:tav>
                                      </p:tavLst>
                                    </p:anim>
                                    <p:anim to="" calcmode="lin" valueType="num">
                                      <p:cBhvr>
                                        <p:cTn id="8" dur="700" fill="hold">
                                          <p:stCondLst>
                                            <p:cond delay="0"/>
                                          </p:stCondLst>
                                        </p:cTn>
                                        <p:tgtEl>
                                          <p:spTgt spid="47"/>
                                        </p:tgtEl>
                                        <p:attrNameLst>
                                          <p:attrName>ppt_y</p:attrName>
                                        </p:attrNameLst>
                                      </p:cBhvr>
                                      <p:tavLst>
                                        <p:tav tm="0" fmla="#ppt_y+(-#ppt_h/2*cos(ppt_r/180*pi))*((1.5-1.5*$)^2-(1.5-1.5*$)^3)">
                                          <p:val>
                                            <p:strVal val="0"/>
                                          </p:val>
                                        </p:tav>
                                        <p:tav tm="100000">
                                          <p:val>
                                            <p:strVal val="1"/>
                                          </p:val>
                                        </p:tav>
                                      </p:tavLst>
                                    </p:anim>
                                    <p:anim to="" calcmode="lin" valueType="num">
                                      <p:cBhvr>
                                        <p:cTn id="9" dur="700" fill="hold">
                                          <p:stCondLst>
                                            <p:cond delay="0"/>
                                          </p:stCondLst>
                                        </p:cTn>
                                        <p:tgtEl>
                                          <p:spTgt spid="47"/>
                                        </p:tgtEl>
                                        <p:attrNameLst>
                                          <p:attrName>ppt_h</p:attrName>
                                        </p:attrNameLst>
                                      </p:cBhvr>
                                      <p:tavLst>
                                        <p:tav tm="0" fmla="#ppt_h-(-#ppt_h)*((1.5-1.5*$)^2-(1.5-1.5*$)^3)">
                                          <p:val>
                                            <p:strVal val="0"/>
                                          </p:val>
                                        </p:tav>
                                        <p:tav tm="100000">
                                          <p:val>
                                            <p:strVal val="1"/>
                                          </p:val>
                                        </p:tav>
                                      </p:tavLst>
                                    </p:anim>
                                    <p:anim to="" calcmode="lin" valueType="num">
                                      <p:cBhvr>
                                        <p:cTn id="10" dur="700" fill="hold">
                                          <p:stCondLst>
                                            <p:cond delay="0"/>
                                          </p:stCondLst>
                                        </p:cTn>
                                        <p:tgtEl>
                                          <p:spTgt spid="47"/>
                                        </p:tgtEl>
                                        <p:attrNameLst>
                                          <p:attrName>ppt_w</p:attrName>
                                        </p:attrNameLst>
                                      </p:cBhvr>
                                      <p:tavLst>
                                        <p:tav tm="0" fmla="#ppt_w-(-#ppt_w)*((1.5-1.5*$)^2-(1.5-1.5*$)^3)">
                                          <p:val>
                                            <p:strVal val="0"/>
                                          </p:val>
                                        </p:tav>
                                        <p:tav tm="100000">
                                          <p:val>
                                            <p:strVal val="1"/>
                                          </p:val>
                                        </p:tav>
                                      </p:tavLst>
                                    </p:anim>
                                  </p:childTnLst>
                                </p:cTn>
                              </p:par>
                              <p:par>
                                <p:cTn id="11" presetID="0" presetClass="entr" presetSubtype="0" fill="hold" nodeType="withEffect">
                                  <p:stCondLst>
                                    <p:cond delay="0"/>
                                  </p:stCondLst>
                                  <p:iterate type="lt">
                                    <p:tmPct val="10000"/>
                                  </p:iterate>
                                  <p:childTnLst>
                                    <p:set>
                                      <p:cBhvr>
                                        <p:cTn id="12" dur="1" fill="hold">
                                          <p:stCondLst>
                                            <p:cond delay="0"/>
                                          </p:stCondLst>
                                        </p:cTn>
                                        <p:tgtEl>
                                          <p:spTgt spid="48"/>
                                        </p:tgtEl>
                                        <p:attrNameLst>
                                          <p:attrName>style.visibility</p:attrName>
                                        </p:attrNameLst>
                                      </p:cBhvr>
                                      <p:to>
                                        <p:strVal val="visible"/>
                                      </p:to>
                                    </p:set>
                                    <p:anim to="" calcmode="lin" valueType="num">
                                      <p:cBhvr>
                                        <p:cTn id="13" dur="700" fill="hold">
                                          <p:stCondLst>
                                            <p:cond delay="0"/>
                                          </p:stCondLst>
                                        </p:cTn>
                                        <p:tgtEl>
                                          <p:spTgt spid="48"/>
                                        </p:tgtEl>
                                        <p:attrNameLst>
                                          <p:attrName>ppt_x</p:attrName>
                                        </p:attrNameLst>
                                      </p:cBhvr>
                                      <p:tavLst>
                                        <p:tav tm="0" fmla="#ppt_x-(-#ppt_w/2*cos(ppt_r/180*pi))*((1.5-1.5*$)^2-(1.5-1.5*$)^3)">
                                          <p:val>
                                            <p:strVal val="0"/>
                                          </p:val>
                                        </p:tav>
                                        <p:tav tm="100000">
                                          <p:val>
                                            <p:strVal val="1"/>
                                          </p:val>
                                        </p:tav>
                                      </p:tavLst>
                                    </p:anim>
                                    <p:anim to="" calcmode="lin" valueType="num">
                                      <p:cBhvr>
                                        <p:cTn id="14" dur="700" fill="hold">
                                          <p:stCondLst>
                                            <p:cond delay="0"/>
                                          </p:stCondLst>
                                        </p:cTn>
                                        <p:tgtEl>
                                          <p:spTgt spid="48"/>
                                        </p:tgtEl>
                                        <p:attrNameLst>
                                          <p:attrName>ppt_y</p:attrName>
                                        </p:attrNameLst>
                                      </p:cBhvr>
                                      <p:tavLst>
                                        <p:tav tm="0" fmla="#ppt_y+(-#ppt_h/2*cos(ppt_r/180*pi))*((1.5-1.5*$)^2-(1.5-1.5*$)^3)">
                                          <p:val>
                                            <p:strVal val="0"/>
                                          </p:val>
                                        </p:tav>
                                        <p:tav tm="100000">
                                          <p:val>
                                            <p:strVal val="1"/>
                                          </p:val>
                                        </p:tav>
                                      </p:tavLst>
                                    </p:anim>
                                    <p:anim to="" calcmode="lin" valueType="num">
                                      <p:cBhvr>
                                        <p:cTn id="15" dur="700" fill="hold">
                                          <p:stCondLst>
                                            <p:cond delay="0"/>
                                          </p:stCondLst>
                                        </p:cTn>
                                        <p:tgtEl>
                                          <p:spTgt spid="48"/>
                                        </p:tgtEl>
                                        <p:attrNameLst>
                                          <p:attrName>ppt_h</p:attrName>
                                        </p:attrNameLst>
                                      </p:cBhvr>
                                      <p:tavLst>
                                        <p:tav tm="0" fmla="#ppt_h-(-#ppt_h)*((1.5-1.5*$)^2-(1.5-1.5*$)^3)">
                                          <p:val>
                                            <p:strVal val="0"/>
                                          </p:val>
                                        </p:tav>
                                        <p:tav tm="100000">
                                          <p:val>
                                            <p:strVal val="1"/>
                                          </p:val>
                                        </p:tav>
                                      </p:tavLst>
                                    </p:anim>
                                    <p:anim to="" calcmode="lin" valueType="num">
                                      <p:cBhvr>
                                        <p:cTn id="16" dur="700" fill="hold">
                                          <p:stCondLst>
                                            <p:cond delay="0"/>
                                          </p:stCondLst>
                                        </p:cTn>
                                        <p:tgtEl>
                                          <p:spTgt spid="48"/>
                                        </p:tgtEl>
                                        <p:attrNameLst>
                                          <p:attrName>ppt_w</p:attrName>
                                        </p:attrNameLst>
                                      </p:cBhvr>
                                      <p:tavLst>
                                        <p:tav tm="0" fmla="#ppt_w-(-#ppt_w)*((1.5-1.5*$)^2-(1.5-1.5*$)^3)">
                                          <p:val>
                                            <p:strVal val="0"/>
                                          </p:val>
                                        </p:tav>
                                        <p:tav tm="100000">
                                          <p:val>
                                            <p:str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PA_组合 20"/>
          <p:cNvGrpSpPr/>
          <p:nvPr>
            <p:custDataLst>
              <p:tags r:id="rId1"/>
            </p:custDataLst>
          </p:nvPr>
        </p:nvGrpSpPr>
        <p:grpSpPr>
          <a:xfrm>
            <a:off x="4392150" y="1500466"/>
            <a:ext cx="3407701" cy="63239"/>
            <a:chOff x="2190216" y="0"/>
            <a:chExt cx="4752528" cy="108012"/>
          </a:xfrm>
        </p:grpSpPr>
        <p:sp>
          <p:nvSpPr>
            <p:cNvPr id="4" name="矩形 3"/>
            <p:cNvSpPr/>
            <p:nvPr/>
          </p:nvSpPr>
          <p:spPr>
            <a:xfrm>
              <a:off x="2190216" y="0"/>
              <a:ext cx="1188132" cy="108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 name="矩形 4"/>
            <p:cNvSpPr/>
            <p:nvPr/>
          </p:nvSpPr>
          <p:spPr>
            <a:xfrm>
              <a:off x="3378348"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6" name="矩形 5"/>
            <p:cNvSpPr/>
            <p:nvPr/>
          </p:nvSpPr>
          <p:spPr>
            <a:xfrm>
              <a:off x="4566480" y="0"/>
              <a:ext cx="1188132" cy="1080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7" name="矩形 6"/>
            <p:cNvSpPr/>
            <p:nvPr/>
          </p:nvSpPr>
          <p:spPr>
            <a:xfrm>
              <a:off x="5754612" y="0"/>
              <a:ext cx="1188132" cy="1080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grpSp>
      <p:sp>
        <p:nvSpPr>
          <p:cNvPr id="36" name="PA_文本框 35"/>
          <p:cNvSpPr txBox="1"/>
          <p:nvPr>
            <p:custDataLst>
              <p:tags r:id="rId2"/>
            </p:custDataLst>
          </p:nvPr>
        </p:nvSpPr>
        <p:spPr>
          <a:xfrm>
            <a:off x="5110480" y="417660"/>
            <a:ext cx="1971040" cy="995016"/>
          </a:xfrm>
          <a:prstGeom prst="rect">
            <a:avLst/>
          </a:prstGeom>
          <a:noFill/>
        </p:spPr>
        <p:txBody>
          <a:bodyPr wrap="square" rtlCol="0">
            <a:spAutoFit/>
          </a:bodyPr>
          <a:lstStyle/>
          <a:p>
            <a:pPr algn="ctr" defTabSz="1219170"/>
            <a:r>
              <a:rPr lang="zh-CN" altLang="en-US" sz="3733" b="1" dirty="0">
                <a:ln w="6350">
                  <a:noFill/>
                </a:ln>
                <a:solidFill>
                  <a:srgbClr val="1D69A3"/>
                </a:solidFill>
                <a:latin typeface="Impact" pitchFamily="34" charset="0"/>
                <a:ea typeface="微软雅黑" pitchFamily="34" charset="-122"/>
              </a:rPr>
              <a:t>目  录</a:t>
            </a:r>
            <a:endParaRPr lang="en-US" altLang="zh-CN" sz="3733" b="1" dirty="0">
              <a:ln w="6350">
                <a:noFill/>
              </a:ln>
              <a:solidFill>
                <a:srgbClr val="1D69A3"/>
              </a:solidFill>
              <a:latin typeface="Impact" pitchFamily="34" charset="0"/>
              <a:ea typeface="微软雅黑" pitchFamily="34" charset="-122"/>
            </a:endParaRPr>
          </a:p>
          <a:p>
            <a:pPr algn="ctr" defTabSz="1219170"/>
            <a:r>
              <a:rPr lang="en-US" altLang="zh-CN" sz="2133" dirty="0">
                <a:ln w="6350">
                  <a:noFill/>
                </a:ln>
                <a:solidFill>
                  <a:srgbClr val="333333">
                    <a:lumMod val="50000"/>
                    <a:lumOff val="50000"/>
                  </a:srgbClr>
                </a:solidFill>
                <a:latin typeface="Arial" pitchFamily="34" charset="0"/>
                <a:ea typeface="微软雅黑" pitchFamily="34" charset="-122"/>
                <a:cs typeface="Arial" pitchFamily="34" charset="0"/>
              </a:rPr>
              <a:t>CONTENTS</a:t>
            </a:r>
            <a:endParaRPr lang="zh-CN" altLang="en-US" sz="2133" dirty="0">
              <a:ln w="6350">
                <a:noFill/>
              </a:ln>
              <a:solidFill>
                <a:srgbClr val="333333">
                  <a:lumMod val="50000"/>
                  <a:lumOff val="50000"/>
                </a:srgbClr>
              </a:solidFill>
              <a:latin typeface="Arial" pitchFamily="34" charset="0"/>
              <a:ea typeface="微软雅黑" pitchFamily="34" charset="-122"/>
              <a:cs typeface="Arial" pitchFamily="34" charset="0"/>
            </a:endParaRPr>
          </a:p>
        </p:txBody>
      </p:sp>
      <p:grpSp>
        <p:nvGrpSpPr>
          <p:cNvPr id="8" name="组合 7"/>
          <p:cNvGrpSpPr/>
          <p:nvPr/>
        </p:nvGrpSpPr>
        <p:grpSpPr>
          <a:xfrm>
            <a:off x="2824304" y="2680589"/>
            <a:ext cx="1917777" cy="3208238"/>
            <a:chOff x="2230347" y="2774574"/>
            <a:chExt cx="1917777" cy="3208238"/>
          </a:xfrm>
        </p:grpSpPr>
        <p:grpSp>
          <p:nvGrpSpPr>
            <p:cNvPr id="80" name="PA_组合 79"/>
            <p:cNvGrpSpPr/>
            <p:nvPr>
              <p:custDataLst>
                <p:tags r:id="rId19"/>
              </p:custDataLst>
            </p:nvPr>
          </p:nvGrpSpPr>
          <p:grpSpPr>
            <a:xfrm>
              <a:off x="2230347" y="3455159"/>
              <a:ext cx="1917777" cy="2527653"/>
              <a:chOff x="522514" y="3027330"/>
              <a:chExt cx="1512542" cy="1440160"/>
            </a:xfrm>
          </p:grpSpPr>
          <p:sp>
            <p:nvSpPr>
              <p:cNvPr id="81" name="矩形 80"/>
              <p:cNvSpPr/>
              <p:nvPr/>
            </p:nvSpPr>
            <p:spPr>
              <a:xfrm>
                <a:off x="522514" y="3027330"/>
                <a:ext cx="1512542" cy="1440160"/>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cxnSp>
            <p:nvCxnSpPr>
              <p:cNvPr id="82" name="直接连接符 81"/>
              <p:cNvCxnSpPr/>
              <p:nvPr/>
            </p:nvCxnSpPr>
            <p:spPr>
              <a:xfrm>
                <a:off x="522514" y="3393953"/>
                <a:ext cx="1512542"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sp>
          <p:nvSpPr>
            <p:cNvPr id="63" name="PA_矩形 62"/>
            <p:cNvSpPr/>
            <p:nvPr>
              <p:custDataLst>
                <p:tags r:id="rId20"/>
              </p:custDataLst>
            </p:nvPr>
          </p:nvSpPr>
          <p:spPr>
            <a:xfrm>
              <a:off x="2611709" y="4175212"/>
              <a:ext cx="1154242" cy="1015471"/>
            </a:xfrm>
            <a:prstGeom prst="rect">
              <a:avLst/>
            </a:prstGeom>
          </p:spPr>
          <p:txBody>
            <a:bodyPr wrap="none">
              <a:spAutoFit/>
            </a:bodyPr>
            <a:lstStyle/>
            <a:p>
              <a:pPr algn="ctr" defTabSz="1219170">
                <a:lnSpc>
                  <a:spcPct val="150000"/>
                </a:lnSpc>
              </a:pPr>
              <a:r>
                <a:rPr lang="zh-CN" altLang="en-US" sz="1333" smtClean="0">
                  <a:ln w="6350">
                    <a:noFill/>
                  </a:ln>
                  <a:solidFill>
                    <a:srgbClr val="FFFFFF">
                      <a:lumMod val="50000"/>
                    </a:srgbClr>
                  </a:solidFill>
                  <a:latin typeface="Impact" pitchFamily="34" charset="0"/>
                  <a:ea typeface="微软雅黑" pitchFamily="34" charset="-122"/>
                </a:rPr>
                <a:t>适配器模式</a:t>
              </a:r>
              <a:endParaRPr lang="en-US" altLang="zh-CN" sz="1333" smtClean="0">
                <a:ln w="6350">
                  <a:noFill/>
                </a:ln>
                <a:solidFill>
                  <a:srgbClr val="FFFFFF">
                    <a:lumMod val="50000"/>
                  </a:srgbClr>
                </a:solidFill>
                <a:latin typeface="Impact" pitchFamily="34" charset="0"/>
                <a:ea typeface="微软雅黑" pitchFamily="34" charset="-122"/>
              </a:endParaRPr>
            </a:p>
            <a:p>
              <a:pPr algn="ctr" defTabSz="1219170">
                <a:lnSpc>
                  <a:spcPct val="150000"/>
                </a:lnSpc>
              </a:pPr>
              <a:r>
                <a:rPr lang="zh-CN" altLang="en-US" sz="1333">
                  <a:ln w="6350">
                    <a:noFill/>
                  </a:ln>
                  <a:solidFill>
                    <a:srgbClr val="FFFFFF">
                      <a:lumMod val="50000"/>
                    </a:srgbClr>
                  </a:solidFill>
                  <a:latin typeface="Impact" pitchFamily="34" charset="0"/>
                  <a:ea typeface="微软雅黑" pitchFamily="34" charset="-122"/>
                </a:rPr>
                <a:t>代理</a:t>
              </a:r>
              <a:r>
                <a:rPr lang="zh-CN" altLang="en-US" sz="1333" smtClean="0">
                  <a:ln w="6350">
                    <a:noFill/>
                  </a:ln>
                  <a:solidFill>
                    <a:srgbClr val="FFFFFF">
                      <a:lumMod val="50000"/>
                    </a:srgbClr>
                  </a:solidFill>
                  <a:latin typeface="Impact" pitchFamily="34" charset="0"/>
                  <a:ea typeface="微软雅黑" pitchFamily="34" charset="-122"/>
                </a:rPr>
                <a:t>模式</a:t>
              </a:r>
              <a:endParaRPr lang="en-US" altLang="zh-CN" sz="1333" smtClean="0">
                <a:ln w="6350">
                  <a:noFill/>
                </a:ln>
                <a:solidFill>
                  <a:srgbClr val="FFFFFF">
                    <a:lumMod val="50000"/>
                  </a:srgbClr>
                </a:solidFill>
                <a:latin typeface="Impact" pitchFamily="34" charset="0"/>
                <a:ea typeface="微软雅黑" pitchFamily="34" charset="-122"/>
              </a:endParaRPr>
            </a:p>
            <a:p>
              <a:pPr algn="ctr" defTabSz="1219170">
                <a:lnSpc>
                  <a:spcPct val="150000"/>
                </a:lnSpc>
              </a:pPr>
              <a:r>
                <a:rPr lang="zh-CN" altLang="en-US" sz="1333" smtClean="0">
                  <a:ln w="6350">
                    <a:noFill/>
                  </a:ln>
                  <a:solidFill>
                    <a:srgbClr val="FFFFFF">
                      <a:lumMod val="50000"/>
                    </a:srgbClr>
                  </a:solidFill>
                  <a:latin typeface="Impact" pitchFamily="34" charset="0"/>
                  <a:ea typeface="微软雅黑" pitchFamily="34" charset="-122"/>
                </a:rPr>
                <a:t>日志模块分析</a:t>
              </a:r>
              <a:endParaRPr lang="en-US" altLang="zh-CN" sz="1333" dirty="0">
                <a:ln w="6350">
                  <a:noFill/>
                </a:ln>
                <a:solidFill>
                  <a:srgbClr val="FFFFFF">
                    <a:lumMod val="50000"/>
                  </a:srgbClr>
                </a:solidFill>
                <a:latin typeface="Impact" pitchFamily="34" charset="0"/>
                <a:ea typeface="微软雅黑" pitchFamily="34" charset="-122"/>
              </a:endParaRPr>
            </a:p>
          </p:txBody>
        </p:sp>
        <p:sp>
          <p:nvSpPr>
            <p:cNvPr id="68" name="PA_矩形 67"/>
            <p:cNvSpPr/>
            <p:nvPr>
              <p:custDataLst>
                <p:tags r:id="rId21"/>
              </p:custDataLst>
            </p:nvPr>
          </p:nvSpPr>
          <p:spPr>
            <a:xfrm>
              <a:off x="2515675" y="3582545"/>
              <a:ext cx="1346312" cy="338554"/>
            </a:xfrm>
            <a:prstGeom prst="rect">
              <a:avLst/>
            </a:prstGeom>
          </p:spPr>
          <p:txBody>
            <a:bodyPr wrap="none">
              <a:spAutoFit/>
            </a:bodyPr>
            <a:lstStyle/>
            <a:p>
              <a:pPr algn="ctr" defTabSz="1219170"/>
              <a:r>
                <a:rPr lang="zh-CN" altLang="en-US" sz="1600" b="1" smtClean="0">
                  <a:ln w="6350">
                    <a:noFill/>
                  </a:ln>
                  <a:solidFill>
                    <a:srgbClr val="FFFFFF">
                      <a:lumMod val="50000"/>
                    </a:srgbClr>
                  </a:solidFill>
                  <a:latin typeface="Impact" pitchFamily="34" charset="0"/>
                  <a:ea typeface="微软雅黑" pitchFamily="34" charset="-122"/>
                </a:rPr>
                <a:t>日志模块分析</a:t>
              </a:r>
              <a:endParaRPr lang="zh-CN" altLang="en-US" sz="1600" b="1" dirty="0">
                <a:ln w="6350">
                  <a:noFill/>
                </a:ln>
                <a:solidFill>
                  <a:srgbClr val="FFFFFF">
                    <a:lumMod val="50000"/>
                  </a:srgbClr>
                </a:solidFill>
                <a:latin typeface="Impact" pitchFamily="34" charset="0"/>
                <a:ea typeface="微软雅黑" pitchFamily="34" charset="-122"/>
              </a:endParaRPr>
            </a:p>
          </p:txBody>
        </p:sp>
        <p:sp>
          <p:nvSpPr>
            <p:cNvPr id="52" name="PA_任意多边形 13"/>
            <p:cNvSpPr>
              <a:spLocks noEditPoints="1"/>
            </p:cNvSpPr>
            <p:nvPr>
              <p:custDataLst>
                <p:tags r:id="rId22"/>
              </p:custDataLst>
            </p:nvPr>
          </p:nvSpPr>
          <p:spPr bwMode="auto">
            <a:xfrm>
              <a:off x="3080837" y="2774574"/>
              <a:ext cx="442541" cy="386477"/>
            </a:xfrm>
            <a:custGeom>
              <a:avLst/>
              <a:gdLst>
                <a:gd name="T0" fmla="*/ 111 w 197"/>
                <a:gd name="T1" fmla="*/ 11 h 164"/>
                <a:gd name="T2" fmla="*/ 0 w 197"/>
                <a:gd name="T3" fmla="*/ 15 h 164"/>
                <a:gd name="T4" fmla="*/ 105 w 197"/>
                <a:gd name="T5" fmla="*/ 164 h 164"/>
                <a:gd name="T6" fmla="*/ 136 w 197"/>
                <a:gd name="T7" fmla="*/ 159 h 164"/>
                <a:gd name="T8" fmla="*/ 196 w 197"/>
                <a:gd name="T9" fmla="*/ 142 h 164"/>
                <a:gd name="T10" fmla="*/ 52 w 197"/>
                <a:gd name="T11" fmla="*/ 150 h 164"/>
                <a:gd name="T12" fmla="*/ 52 w 197"/>
                <a:gd name="T13" fmla="*/ 22 h 164"/>
                <a:gd name="T14" fmla="*/ 99 w 197"/>
                <a:gd name="T15" fmla="*/ 150 h 164"/>
                <a:gd name="T16" fmla="*/ 99 w 197"/>
                <a:gd name="T17" fmla="*/ 22 h 164"/>
                <a:gd name="T18" fmla="*/ 147 w 197"/>
                <a:gd name="T19" fmla="*/ 149 h 164"/>
                <a:gd name="T20" fmla="*/ 181 w 197"/>
                <a:gd name="T21" fmla="*/ 139 h 164"/>
                <a:gd name="T22" fmla="*/ 23 w 197"/>
                <a:gd name="T23" fmla="*/ 133 h 164"/>
                <a:gd name="T24" fmla="*/ 42 w 197"/>
                <a:gd name="T25" fmla="*/ 134 h 164"/>
                <a:gd name="T26" fmla="*/ 43 w 197"/>
                <a:gd name="T27" fmla="*/ 114 h 164"/>
                <a:gd name="T28" fmla="*/ 23 w 197"/>
                <a:gd name="T29" fmla="*/ 114 h 164"/>
                <a:gd name="T30" fmla="*/ 29 w 197"/>
                <a:gd name="T31" fmla="*/ 120 h 164"/>
                <a:gd name="T32" fmla="*/ 37 w 197"/>
                <a:gd name="T33" fmla="*/ 120 h 164"/>
                <a:gd name="T34" fmla="*/ 37 w 197"/>
                <a:gd name="T35" fmla="*/ 128 h 164"/>
                <a:gd name="T36" fmla="*/ 29 w 197"/>
                <a:gd name="T37" fmla="*/ 127 h 164"/>
                <a:gd name="T38" fmla="*/ 32 w 197"/>
                <a:gd name="T39" fmla="*/ 91 h 164"/>
                <a:gd name="T40" fmla="*/ 36 w 197"/>
                <a:gd name="T41" fmla="*/ 38 h 164"/>
                <a:gd name="T42" fmla="*/ 28 w 197"/>
                <a:gd name="T43" fmla="*/ 87 h 164"/>
                <a:gd name="T44" fmla="*/ 134 w 197"/>
                <a:gd name="T45" fmla="*/ 31 h 164"/>
                <a:gd name="T46" fmla="*/ 149 w 197"/>
                <a:gd name="T47" fmla="*/ 86 h 164"/>
                <a:gd name="T48" fmla="*/ 134 w 197"/>
                <a:gd name="T49" fmla="*/ 31 h 164"/>
                <a:gd name="T50" fmla="*/ 69 w 197"/>
                <a:gd name="T51" fmla="*/ 133 h 164"/>
                <a:gd name="T52" fmla="*/ 88 w 197"/>
                <a:gd name="T53" fmla="*/ 133 h 164"/>
                <a:gd name="T54" fmla="*/ 79 w 197"/>
                <a:gd name="T55" fmla="*/ 110 h 164"/>
                <a:gd name="T56" fmla="*/ 65 w 197"/>
                <a:gd name="T57" fmla="*/ 124 h 164"/>
                <a:gd name="T58" fmla="*/ 75 w 197"/>
                <a:gd name="T59" fmla="*/ 120 h 164"/>
                <a:gd name="T60" fmla="*/ 82 w 197"/>
                <a:gd name="T61" fmla="*/ 120 h 164"/>
                <a:gd name="T62" fmla="*/ 82 w 197"/>
                <a:gd name="T63" fmla="*/ 128 h 164"/>
                <a:gd name="T64" fmla="*/ 74 w 197"/>
                <a:gd name="T65" fmla="*/ 127 h 164"/>
                <a:gd name="T66" fmla="*/ 81 w 197"/>
                <a:gd name="T67" fmla="*/ 91 h 164"/>
                <a:gd name="T68" fmla="*/ 85 w 197"/>
                <a:gd name="T69" fmla="*/ 38 h 164"/>
                <a:gd name="T70" fmla="*/ 77 w 197"/>
                <a:gd name="T71" fmla="*/ 87 h 164"/>
                <a:gd name="T72" fmla="*/ 148 w 197"/>
                <a:gd name="T73" fmla="*/ 109 h 164"/>
                <a:gd name="T74" fmla="*/ 148 w 197"/>
                <a:gd name="T75" fmla="*/ 128 h 164"/>
                <a:gd name="T76" fmla="*/ 167 w 197"/>
                <a:gd name="T77" fmla="*/ 128 h 164"/>
                <a:gd name="T78" fmla="*/ 168 w 197"/>
                <a:gd name="T79" fmla="*/ 109 h 164"/>
                <a:gd name="T80" fmla="*/ 158 w 197"/>
                <a:gd name="T81" fmla="*/ 105 h 164"/>
                <a:gd name="T82" fmla="*/ 154 w 197"/>
                <a:gd name="T83" fmla="*/ 114 h 164"/>
                <a:gd name="T84" fmla="*/ 163 w 197"/>
                <a:gd name="T85" fmla="*/ 118 h 164"/>
                <a:gd name="T86" fmla="*/ 154 w 197"/>
                <a:gd name="T87" fmla="*/ 122 h 164"/>
                <a:gd name="T88" fmla="*/ 154 w 197"/>
                <a:gd name="T89" fmla="*/ 11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97" h="164">
                  <a:moveTo>
                    <a:pt x="159" y="6"/>
                  </a:moveTo>
                  <a:cubicBezTo>
                    <a:pt x="158" y="2"/>
                    <a:pt x="155" y="0"/>
                    <a:pt x="151" y="1"/>
                  </a:cubicBezTo>
                  <a:cubicBezTo>
                    <a:pt x="111" y="11"/>
                    <a:pt x="111" y="11"/>
                    <a:pt x="111" y="11"/>
                  </a:cubicBezTo>
                  <a:cubicBezTo>
                    <a:pt x="110" y="10"/>
                    <a:pt x="108" y="8"/>
                    <a:pt x="105" y="8"/>
                  </a:cubicBezTo>
                  <a:cubicBezTo>
                    <a:pt x="7" y="8"/>
                    <a:pt x="7" y="8"/>
                    <a:pt x="7" y="8"/>
                  </a:cubicBezTo>
                  <a:cubicBezTo>
                    <a:pt x="3" y="8"/>
                    <a:pt x="0" y="11"/>
                    <a:pt x="0" y="15"/>
                  </a:cubicBezTo>
                  <a:cubicBezTo>
                    <a:pt x="0" y="157"/>
                    <a:pt x="0" y="157"/>
                    <a:pt x="0" y="157"/>
                  </a:cubicBezTo>
                  <a:cubicBezTo>
                    <a:pt x="0" y="161"/>
                    <a:pt x="3" y="164"/>
                    <a:pt x="7" y="164"/>
                  </a:cubicBezTo>
                  <a:cubicBezTo>
                    <a:pt x="105" y="164"/>
                    <a:pt x="105" y="164"/>
                    <a:pt x="105" y="164"/>
                  </a:cubicBezTo>
                  <a:cubicBezTo>
                    <a:pt x="109" y="164"/>
                    <a:pt x="112" y="161"/>
                    <a:pt x="112" y="157"/>
                  </a:cubicBezTo>
                  <a:cubicBezTo>
                    <a:pt x="112" y="71"/>
                    <a:pt x="112" y="71"/>
                    <a:pt x="112" y="71"/>
                  </a:cubicBezTo>
                  <a:cubicBezTo>
                    <a:pt x="136" y="159"/>
                    <a:pt x="136" y="159"/>
                    <a:pt x="136" y="159"/>
                  </a:cubicBezTo>
                  <a:cubicBezTo>
                    <a:pt x="136" y="162"/>
                    <a:pt x="140" y="164"/>
                    <a:pt x="144" y="163"/>
                  </a:cubicBezTo>
                  <a:cubicBezTo>
                    <a:pt x="191" y="151"/>
                    <a:pt x="191" y="151"/>
                    <a:pt x="191" y="151"/>
                  </a:cubicBezTo>
                  <a:cubicBezTo>
                    <a:pt x="195" y="150"/>
                    <a:pt x="197" y="146"/>
                    <a:pt x="196" y="142"/>
                  </a:cubicBezTo>
                  <a:cubicBezTo>
                    <a:pt x="159" y="6"/>
                    <a:pt x="159" y="6"/>
                    <a:pt x="159" y="6"/>
                  </a:cubicBezTo>
                  <a:close/>
                  <a:moveTo>
                    <a:pt x="52" y="150"/>
                  </a:moveTo>
                  <a:cubicBezTo>
                    <a:pt x="52" y="150"/>
                    <a:pt x="52" y="150"/>
                    <a:pt x="52" y="150"/>
                  </a:cubicBezTo>
                  <a:cubicBezTo>
                    <a:pt x="14" y="150"/>
                    <a:pt x="14" y="150"/>
                    <a:pt x="14" y="150"/>
                  </a:cubicBezTo>
                  <a:cubicBezTo>
                    <a:pt x="14" y="22"/>
                    <a:pt x="14" y="22"/>
                    <a:pt x="14" y="22"/>
                  </a:cubicBezTo>
                  <a:cubicBezTo>
                    <a:pt x="52" y="22"/>
                    <a:pt x="52" y="22"/>
                    <a:pt x="52" y="22"/>
                  </a:cubicBezTo>
                  <a:cubicBezTo>
                    <a:pt x="52" y="150"/>
                    <a:pt x="52" y="150"/>
                    <a:pt x="52" y="150"/>
                  </a:cubicBezTo>
                  <a:close/>
                  <a:moveTo>
                    <a:pt x="99" y="150"/>
                  </a:moveTo>
                  <a:cubicBezTo>
                    <a:pt x="99" y="150"/>
                    <a:pt x="99" y="150"/>
                    <a:pt x="99" y="150"/>
                  </a:cubicBezTo>
                  <a:cubicBezTo>
                    <a:pt x="60" y="150"/>
                    <a:pt x="60" y="150"/>
                    <a:pt x="60" y="150"/>
                  </a:cubicBezTo>
                  <a:cubicBezTo>
                    <a:pt x="60" y="22"/>
                    <a:pt x="60" y="22"/>
                    <a:pt x="60" y="22"/>
                  </a:cubicBezTo>
                  <a:cubicBezTo>
                    <a:pt x="99" y="22"/>
                    <a:pt x="99" y="22"/>
                    <a:pt x="99" y="22"/>
                  </a:cubicBezTo>
                  <a:cubicBezTo>
                    <a:pt x="99" y="150"/>
                    <a:pt x="99" y="150"/>
                    <a:pt x="99" y="150"/>
                  </a:cubicBezTo>
                  <a:close/>
                  <a:moveTo>
                    <a:pt x="147" y="149"/>
                  </a:moveTo>
                  <a:cubicBezTo>
                    <a:pt x="147" y="149"/>
                    <a:pt x="147" y="149"/>
                    <a:pt x="147" y="149"/>
                  </a:cubicBezTo>
                  <a:cubicBezTo>
                    <a:pt x="114" y="25"/>
                    <a:pt x="114" y="25"/>
                    <a:pt x="114" y="25"/>
                  </a:cubicBezTo>
                  <a:cubicBezTo>
                    <a:pt x="148" y="16"/>
                    <a:pt x="148" y="16"/>
                    <a:pt x="148" y="16"/>
                  </a:cubicBezTo>
                  <a:cubicBezTo>
                    <a:pt x="181" y="139"/>
                    <a:pt x="181" y="139"/>
                    <a:pt x="181" y="139"/>
                  </a:cubicBezTo>
                  <a:cubicBezTo>
                    <a:pt x="147" y="149"/>
                    <a:pt x="147" y="149"/>
                    <a:pt x="147" y="149"/>
                  </a:cubicBezTo>
                  <a:close/>
                  <a:moveTo>
                    <a:pt x="23" y="133"/>
                  </a:moveTo>
                  <a:cubicBezTo>
                    <a:pt x="23" y="133"/>
                    <a:pt x="23" y="133"/>
                    <a:pt x="23" y="133"/>
                  </a:cubicBezTo>
                  <a:cubicBezTo>
                    <a:pt x="23" y="133"/>
                    <a:pt x="23" y="133"/>
                    <a:pt x="23" y="133"/>
                  </a:cubicBezTo>
                  <a:cubicBezTo>
                    <a:pt x="26" y="136"/>
                    <a:pt x="29" y="137"/>
                    <a:pt x="33" y="137"/>
                  </a:cubicBezTo>
                  <a:cubicBezTo>
                    <a:pt x="37" y="137"/>
                    <a:pt x="40" y="136"/>
                    <a:pt x="42" y="134"/>
                  </a:cubicBezTo>
                  <a:cubicBezTo>
                    <a:pt x="43" y="133"/>
                    <a:pt x="43" y="133"/>
                    <a:pt x="43" y="133"/>
                  </a:cubicBezTo>
                  <a:cubicBezTo>
                    <a:pt x="45" y="131"/>
                    <a:pt x="47" y="127"/>
                    <a:pt x="47" y="124"/>
                  </a:cubicBezTo>
                  <a:cubicBezTo>
                    <a:pt x="47" y="120"/>
                    <a:pt x="45" y="116"/>
                    <a:pt x="43" y="114"/>
                  </a:cubicBezTo>
                  <a:cubicBezTo>
                    <a:pt x="42" y="114"/>
                    <a:pt x="42" y="114"/>
                    <a:pt x="42" y="114"/>
                  </a:cubicBezTo>
                  <a:cubicBezTo>
                    <a:pt x="40" y="112"/>
                    <a:pt x="37" y="110"/>
                    <a:pt x="33" y="110"/>
                  </a:cubicBezTo>
                  <a:cubicBezTo>
                    <a:pt x="29" y="110"/>
                    <a:pt x="26" y="112"/>
                    <a:pt x="23" y="114"/>
                  </a:cubicBezTo>
                  <a:cubicBezTo>
                    <a:pt x="21" y="116"/>
                    <a:pt x="19" y="120"/>
                    <a:pt x="19" y="124"/>
                  </a:cubicBezTo>
                  <a:cubicBezTo>
                    <a:pt x="19" y="127"/>
                    <a:pt x="21" y="131"/>
                    <a:pt x="23" y="133"/>
                  </a:cubicBezTo>
                  <a:close/>
                  <a:moveTo>
                    <a:pt x="29" y="120"/>
                  </a:moveTo>
                  <a:cubicBezTo>
                    <a:pt x="29" y="120"/>
                    <a:pt x="29" y="120"/>
                    <a:pt x="29" y="120"/>
                  </a:cubicBezTo>
                  <a:cubicBezTo>
                    <a:pt x="30" y="119"/>
                    <a:pt x="31" y="118"/>
                    <a:pt x="33" y="118"/>
                  </a:cubicBezTo>
                  <a:cubicBezTo>
                    <a:pt x="34" y="118"/>
                    <a:pt x="36" y="119"/>
                    <a:pt x="37" y="120"/>
                  </a:cubicBezTo>
                  <a:cubicBezTo>
                    <a:pt x="37" y="120"/>
                    <a:pt x="37" y="120"/>
                    <a:pt x="37" y="120"/>
                  </a:cubicBezTo>
                  <a:cubicBezTo>
                    <a:pt x="38" y="121"/>
                    <a:pt x="38" y="122"/>
                    <a:pt x="38" y="124"/>
                  </a:cubicBezTo>
                  <a:cubicBezTo>
                    <a:pt x="38" y="125"/>
                    <a:pt x="38" y="127"/>
                    <a:pt x="37" y="128"/>
                  </a:cubicBezTo>
                  <a:cubicBezTo>
                    <a:pt x="36" y="129"/>
                    <a:pt x="34" y="129"/>
                    <a:pt x="33" y="129"/>
                  </a:cubicBezTo>
                  <a:cubicBezTo>
                    <a:pt x="31" y="129"/>
                    <a:pt x="30" y="129"/>
                    <a:pt x="29" y="128"/>
                  </a:cubicBezTo>
                  <a:cubicBezTo>
                    <a:pt x="29" y="127"/>
                    <a:pt x="29" y="127"/>
                    <a:pt x="29" y="127"/>
                  </a:cubicBezTo>
                  <a:cubicBezTo>
                    <a:pt x="28" y="126"/>
                    <a:pt x="27" y="125"/>
                    <a:pt x="27" y="124"/>
                  </a:cubicBezTo>
                  <a:cubicBezTo>
                    <a:pt x="27" y="122"/>
                    <a:pt x="28" y="121"/>
                    <a:pt x="29" y="120"/>
                  </a:cubicBezTo>
                  <a:close/>
                  <a:moveTo>
                    <a:pt x="32" y="91"/>
                  </a:moveTo>
                  <a:cubicBezTo>
                    <a:pt x="32" y="91"/>
                    <a:pt x="32" y="91"/>
                    <a:pt x="32" y="91"/>
                  </a:cubicBezTo>
                  <a:cubicBezTo>
                    <a:pt x="34" y="91"/>
                    <a:pt x="36" y="89"/>
                    <a:pt x="36" y="87"/>
                  </a:cubicBezTo>
                  <a:cubicBezTo>
                    <a:pt x="36" y="38"/>
                    <a:pt x="36" y="38"/>
                    <a:pt x="36" y="38"/>
                  </a:cubicBezTo>
                  <a:cubicBezTo>
                    <a:pt x="36" y="35"/>
                    <a:pt x="34" y="34"/>
                    <a:pt x="32" y="34"/>
                  </a:cubicBezTo>
                  <a:cubicBezTo>
                    <a:pt x="29" y="34"/>
                    <a:pt x="28" y="35"/>
                    <a:pt x="28" y="38"/>
                  </a:cubicBezTo>
                  <a:cubicBezTo>
                    <a:pt x="28" y="87"/>
                    <a:pt x="28" y="87"/>
                    <a:pt x="28" y="87"/>
                  </a:cubicBezTo>
                  <a:cubicBezTo>
                    <a:pt x="28" y="89"/>
                    <a:pt x="29" y="91"/>
                    <a:pt x="32" y="91"/>
                  </a:cubicBezTo>
                  <a:close/>
                  <a:moveTo>
                    <a:pt x="134" y="31"/>
                  </a:moveTo>
                  <a:cubicBezTo>
                    <a:pt x="134" y="31"/>
                    <a:pt x="134" y="31"/>
                    <a:pt x="134" y="31"/>
                  </a:cubicBezTo>
                  <a:cubicBezTo>
                    <a:pt x="132" y="32"/>
                    <a:pt x="131" y="34"/>
                    <a:pt x="131" y="36"/>
                  </a:cubicBezTo>
                  <a:cubicBezTo>
                    <a:pt x="144" y="84"/>
                    <a:pt x="144" y="84"/>
                    <a:pt x="144" y="84"/>
                  </a:cubicBezTo>
                  <a:cubicBezTo>
                    <a:pt x="144" y="86"/>
                    <a:pt x="146" y="87"/>
                    <a:pt x="149" y="86"/>
                  </a:cubicBezTo>
                  <a:cubicBezTo>
                    <a:pt x="151" y="86"/>
                    <a:pt x="152" y="84"/>
                    <a:pt x="152" y="82"/>
                  </a:cubicBezTo>
                  <a:cubicBezTo>
                    <a:pt x="139" y="34"/>
                    <a:pt x="139" y="34"/>
                    <a:pt x="139" y="34"/>
                  </a:cubicBezTo>
                  <a:cubicBezTo>
                    <a:pt x="138" y="32"/>
                    <a:pt x="136" y="31"/>
                    <a:pt x="134" y="31"/>
                  </a:cubicBezTo>
                  <a:close/>
                  <a:moveTo>
                    <a:pt x="69" y="133"/>
                  </a:moveTo>
                  <a:cubicBezTo>
                    <a:pt x="69" y="133"/>
                    <a:pt x="69" y="133"/>
                    <a:pt x="69" y="133"/>
                  </a:cubicBezTo>
                  <a:cubicBezTo>
                    <a:pt x="69" y="133"/>
                    <a:pt x="69" y="133"/>
                    <a:pt x="69" y="133"/>
                  </a:cubicBezTo>
                  <a:cubicBezTo>
                    <a:pt x="71" y="136"/>
                    <a:pt x="75" y="137"/>
                    <a:pt x="79" y="137"/>
                  </a:cubicBezTo>
                  <a:cubicBezTo>
                    <a:pt x="82" y="137"/>
                    <a:pt x="86" y="136"/>
                    <a:pt x="88" y="134"/>
                  </a:cubicBezTo>
                  <a:cubicBezTo>
                    <a:pt x="88" y="133"/>
                    <a:pt x="88" y="133"/>
                    <a:pt x="88" y="133"/>
                  </a:cubicBezTo>
                  <a:cubicBezTo>
                    <a:pt x="91" y="131"/>
                    <a:pt x="92" y="127"/>
                    <a:pt x="92" y="124"/>
                  </a:cubicBezTo>
                  <a:cubicBezTo>
                    <a:pt x="92" y="120"/>
                    <a:pt x="91" y="116"/>
                    <a:pt x="88" y="114"/>
                  </a:cubicBezTo>
                  <a:cubicBezTo>
                    <a:pt x="86" y="112"/>
                    <a:pt x="82" y="110"/>
                    <a:pt x="79" y="110"/>
                  </a:cubicBezTo>
                  <a:cubicBezTo>
                    <a:pt x="75" y="110"/>
                    <a:pt x="71" y="112"/>
                    <a:pt x="69" y="114"/>
                  </a:cubicBezTo>
                  <a:cubicBezTo>
                    <a:pt x="69" y="114"/>
                    <a:pt x="69" y="114"/>
                    <a:pt x="69" y="114"/>
                  </a:cubicBezTo>
                  <a:cubicBezTo>
                    <a:pt x="66" y="116"/>
                    <a:pt x="65" y="120"/>
                    <a:pt x="65" y="124"/>
                  </a:cubicBezTo>
                  <a:cubicBezTo>
                    <a:pt x="65" y="127"/>
                    <a:pt x="66" y="131"/>
                    <a:pt x="69" y="133"/>
                  </a:cubicBezTo>
                  <a:close/>
                  <a:moveTo>
                    <a:pt x="75" y="120"/>
                  </a:moveTo>
                  <a:cubicBezTo>
                    <a:pt x="75" y="120"/>
                    <a:pt x="75" y="120"/>
                    <a:pt x="75" y="120"/>
                  </a:cubicBezTo>
                  <a:cubicBezTo>
                    <a:pt x="76" y="119"/>
                    <a:pt x="77" y="118"/>
                    <a:pt x="79" y="118"/>
                  </a:cubicBezTo>
                  <a:cubicBezTo>
                    <a:pt x="80" y="118"/>
                    <a:pt x="81" y="119"/>
                    <a:pt x="82" y="120"/>
                  </a:cubicBezTo>
                  <a:cubicBezTo>
                    <a:pt x="82" y="120"/>
                    <a:pt x="82" y="120"/>
                    <a:pt x="82" y="120"/>
                  </a:cubicBezTo>
                  <a:cubicBezTo>
                    <a:pt x="84" y="121"/>
                    <a:pt x="84" y="122"/>
                    <a:pt x="84" y="124"/>
                  </a:cubicBezTo>
                  <a:cubicBezTo>
                    <a:pt x="84" y="125"/>
                    <a:pt x="84" y="127"/>
                    <a:pt x="83" y="128"/>
                  </a:cubicBezTo>
                  <a:cubicBezTo>
                    <a:pt x="82" y="128"/>
                    <a:pt x="82" y="128"/>
                    <a:pt x="82" y="128"/>
                  </a:cubicBezTo>
                  <a:cubicBezTo>
                    <a:pt x="81" y="129"/>
                    <a:pt x="80" y="129"/>
                    <a:pt x="79" y="129"/>
                  </a:cubicBezTo>
                  <a:cubicBezTo>
                    <a:pt x="77" y="129"/>
                    <a:pt x="76" y="129"/>
                    <a:pt x="75" y="128"/>
                  </a:cubicBezTo>
                  <a:cubicBezTo>
                    <a:pt x="74" y="127"/>
                    <a:pt x="74" y="127"/>
                    <a:pt x="74" y="127"/>
                  </a:cubicBezTo>
                  <a:cubicBezTo>
                    <a:pt x="74" y="126"/>
                    <a:pt x="73" y="125"/>
                    <a:pt x="73" y="124"/>
                  </a:cubicBezTo>
                  <a:cubicBezTo>
                    <a:pt x="73" y="122"/>
                    <a:pt x="74" y="121"/>
                    <a:pt x="75" y="120"/>
                  </a:cubicBezTo>
                  <a:close/>
                  <a:moveTo>
                    <a:pt x="81" y="91"/>
                  </a:moveTo>
                  <a:cubicBezTo>
                    <a:pt x="81" y="91"/>
                    <a:pt x="81" y="91"/>
                    <a:pt x="81" y="91"/>
                  </a:cubicBezTo>
                  <a:cubicBezTo>
                    <a:pt x="83" y="91"/>
                    <a:pt x="85" y="89"/>
                    <a:pt x="85" y="87"/>
                  </a:cubicBezTo>
                  <a:cubicBezTo>
                    <a:pt x="85" y="38"/>
                    <a:pt x="85" y="38"/>
                    <a:pt x="85" y="38"/>
                  </a:cubicBezTo>
                  <a:cubicBezTo>
                    <a:pt x="85" y="35"/>
                    <a:pt x="83" y="34"/>
                    <a:pt x="81" y="34"/>
                  </a:cubicBezTo>
                  <a:cubicBezTo>
                    <a:pt x="79" y="34"/>
                    <a:pt x="77" y="35"/>
                    <a:pt x="77" y="38"/>
                  </a:cubicBezTo>
                  <a:cubicBezTo>
                    <a:pt x="77" y="87"/>
                    <a:pt x="77" y="87"/>
                    <a:pt x="77" y="87"/>
                  </a:cubicBezTo>
                  <a:cubicBezTo>
                    <a:pt x="77" y="89"/>
                    <a:pt x="79" y="91"/>
                    <a:pt x="81" y="91"/>
                  </a:cubicBezTo>
                  <a:close/>
                  <a:moveTo>
                    <a:pt x="148" y="109"/>
                  </a:moveTo>
                  <a:cubicBezTo>
                    <a:pt x="148" y="109"/>
                    <a:pt x="148" y="109"/>
                    <a:pt x="148" y="109"/>
                  </a:cubicBezTo>
                  <a:cubicBezTo>
                    <a:pt x="146" y="111"/>
                    <a:pt x="144" y="114"/>
                    <a:pt x="144" y="118"/>
                  </a:cubicBezTo>
                  <a:cubicBezTo>
                    <a:pt x="144" y="122"/>
                    <a:pt x="146" y="125"/>
                    <a:pt x="148" y="128"/>
                  </a:cubicBezTo>
                  <a:cubicBezTo>
                    <a:pt x="148" y="128"/>
                    <a:pt x="148" y="128"/>
                    <a:pt x="148" y="128"/>
                  </a:cubicBezTo>
                  <a:cubicBezTo>
                    <a:pt x="151" y="130"/>
                    <a:pt x="154" y="132"/>
                    <a:pt x="158" y="132"/>
                  </a:cubicBezTo>
                  <a:cubicBezTo>
                    <a:pt x="161" y="132"/>
                    <a:pt x="165" y="131"/>
                    <a:pt x="167" y="128"/>
                  </a:cubicBezTo>
                  <a:cubicBezTo>
                    <a:pt x="167" y="128"/>
                    <a:pt x="167" y="128"/>
                    <a:pt x="167" y="128"/>
                  </a:cubicBezTo>
                  <a:cubicBezTo>
                    <a:pt x="168" y="128"/>
                    <a:pt x="168" y="128"/>
                    <a:pt x="168" y="128"/>
                  </a:cubicBezTo>
                  <a:cubicBezTo>
                    <a:pt x="170" y="126"/>
                    <a:pt x="171" y="122"/>
                    <a:pt x="171" y="118"/>
                  </a:cubicBezTo>
                  <a:cubicBezTo>
                    <a:pt x="171" y="114"/>
                    <a:pt x="170" y="111"/>
                    <a:pt x="168" y="109"/>
                  </a:cubicBezTo>
                  <a:cubicBezTo>
                    <a:pt x="168" y="109"/>
                    <a:pt x="168" y="109"/>
                    <a:pt x="168" y="109"/>
                  </a:cubicBezTo>
                  <a:cubicBezTo>
                    <a:pt x="168" y="109"/>
                    <a:pt x="168" y="109"/>
                    <a:pt x="168" y="109"/>
                  </a:cubicBezTo>
                  <a:cubicBezTo>
                    <a:pt x="165" y="106"/>
                    <a:pt x="162" y="105"/>
                    <a:pt x="158" y="105"/>
                  </a:cubicBezTo>
                  <a:cubicBezTo>
                    <a:pt x="154" y="105"/>
                    <a:pt x="151" y="106"/>
                    <a:pt x="148" y="109"/>
                  </a:cubicBezTo>
                  <a:close/>
                  <a:moveTo>
                    <a:pt x="154" y="114"/>
                  </a:moveTo>
                  <a:cubicBezTo>
                    <a:pt x="154" y="114"/>
                    <a:pt x="154" y="114"/>
                    <a:pt x="154" y="114"/>
                  </a:cubicBezTo>
                  <a:cubicBezTo>
                    <a:pt x="155" y="113"/>
                    <a:pt x="156" y="113"/>
                    <a:pt x="158" y="113"/>
                  </a:cubicBezTo>
                  <a:cubicBezTo>
                    <a:pt x="159" y="113"/>
                    <a:pt x="161" y="113"/>
                    <a:pt x="162" y="114"/>
                  </a:cubicBezTo>
                  <a:cubicBezTo>
                    <a:pt x="163" y="115"/>
                    <a:pt x="163" y="117"/>
                    <a:pt x="163" y="118"/>
                  </a:cubicBezTo>
                  <a:cubicBezTo>
                    <a:pt x="163" y="120"/>
                    <a:pt x="163" y="121"/>
                    <a:pt x="162" y="122"/>
                  </a:cubicBezTo>
                  <a:cubicBezTo>
                    <a:pt x="161" y="123"/>
                    <a:pt x="159" y="124"/>
                    <a:pt x="158" y="124"/>
                  </a:cubicBezTo>
                  <a:cubicBezTo>
                    <a:pt x="156" y="124"/>
                    <a:pt x="155" y="123"/>
                    <a:pt x="154" y="122"/>
                  </a:cubicBezTo>
                  <a:cubicBezTo>
                    <a:pt x="154" y="122"/>
                    <a:pt x="154" y="122"/>
                    <a:pt x="154" y="122"/>
                  </a:cubicBezTo>
                  <a:cubicBezTo>
                    <a:pt x="153" y="121"/>
                    <a:pt x="152" y="120"/>
                    <a:pt x="152" y="118"/>
                  </a:cubicBezTo>
                  <a:cubicBezTo>
                    <a:pt x="152" y="117"/>
                    <a:pt x="153" y="115"/>
                    <a:pt x="154" y="114"/>
                  </a:cubicBezTo>
                  <a:close/>
                </a:path>
              </a:pathLst>
            </a:custGeom>
            <a:solidFill>
              <a:schemeClr val="bg1">
                <a:lumMod val="50000"/>
              </a:schemeClr>
            </a:solidFill>
            <a:ln>
              <a:noFill/>
            </a:ln>
          </p:spPr>
          <p:txBody>
            <a:bodyPr vert="horz" wrap="square" lIns="121920" tIns="60960" rIns="121920" bIns="60960" numCol="1" anchor="t" anchorCtr="0" compatLnSpc="1"/>
            <a:lstStyle/>
            <a:p>
              <a:pPr defTabSz="1219170"/>
              <a:endParaRPr lang="zh-CN" altLang="en-US" sz="2400">
                <a:solidFill>
                  <a:srgbClr val="333333"/>
                </a:solidFill>
                <a:latin typeface="Calibri"/>
                <a:ea typeface="宋体" panose="02010600030101010101" pitchFamily="2" charset="-122"/>
              </a:endParaRPr>
            </a:p>
          </p:txBody>
        </p:sp>
      </p:grpSp>
      <p:grpSp>
        <p:nvGrpSpPr>
          <p:cNvPr id="9" name="组合 8"/>
          <p:cNvGrpSpPr/>
          <p:nvPr/>
        </p:nvGrpSpPr>
        <p:grpSpPr>
          <a:xfrm>
            <a:off x="4822821" y="2676795"/>
            <a:ext cx="1917777" cy="3222247"/>
            <a:chOff x="4249410" y="2770780"/>
            <a:chExt cx="1917777" cy="3222247"/>
          </a:xfrm>
        </p:grpSpPr>
        <p:grpSp>
          <p:nvGrpSpPr>
            <p:cNvPr id="41" name="PA_组合 79"/>
            <p:cNvGrpSpPr/>
            <p:nvPr>
              <p:custDataLst>
                <p:tags r:id="rId15"/>
              </p:custDataLst>
            </p:nvPr>
          </p:nvGrpSpPr>
          <p:grpSpPr>
            <a:xfrm>
              <a:off x="4249410" y="3465374"/>
              <a:ext cx="1917777" cy="2527653"/>
              <a:chOff x="522514" y="3027330"/>
              <a:chExt cx="1512542" cy="1440160"/>
            </a:xfrm>
          </p:grpSpPr>
          <p:sp>
            <p:nvSpPr>
              <p:cNvPr id="42" name="矩形 41"/>
              <p:cNvSpPr/>
              <p:nvPr/>
            </p:nvSpPr>
            <p:spPr>
              <a:xfrm>
                <a:off x="522514" y="3027330"/>
                <a:ext cx="1512542" cy="1440160"/>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cxnSp>
            <p:nvCxnSpPr>
              <p:cNvPr id="43" name="直接连接符 42"/>
              <p:cNvCxnSpPr/>
              <p:nvPr/>
            </p:nvCxnSpPr>
            <p:spPr>
              <a:xfrm>
                <a:off x="522514" y="3393953"/>
                <a:ext cx="1512542"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sp>
          <p:nvSpPr>
            <p:cNvPr id="44" name="PA_矩形 62"/>
            <p:cNvSpPr/>
            <p:nvPr>
              <p:custDataLst>
                <p:tags r:id="rId16"/>
              </p:custDataLst>
            </p:nvPr>
          </p:nvSpPr>
          <p:spPr>
            <a:xfrm>
              <a:off x="4304561" y="4185427"/>
              <a:ext cx="1806666" cy="1015471"/>
            </a:xfrm>
            <a:prstGeom prst="rect">
              <a:avLst/>
            </a:prstGeom>
          </p:spPr>
          <p:txBody>
            <a:bodyPr wrap="none">
              <a:spAutoFit/>
            </a:bodyPr>
            <a:lstStyle/>
            <a:p>
              <a:pPr algn="ctr" defTabSz="1219170">
                <a:lnSpc>
                  <a:spcPct val="150000"/>
                </a:lnSpc>
              </a:pPr>
              <a:r>
                <a:rPr lang="zh-CN" altLang="en-US" sz="1333" smtClean="0">
                  <a:ln w="6350">
                    <a:noFill/>
                  </a:ln>
                  <a:solidFill>
                    <a:srgbClr val="FFFFFF">
                      <a:lumMod val="50000"/>
                    </a:srgbClr>
                  </a:solidFill>
                  <a:latin typeface="Impact" pitchFamily="34" charset="0"/>
                  <a:ea typeface="微软雅黑" pitchFamily="34" charset="-122"/>
                </a:rPr>
                <a:t>工厂模式</a:t>
              </a:r>
              <a:endParaRPr lang="en-US" altLang="zh-CN" sz="1333" smtClean="0">
                <a:ln w="6350">
                  <a:noFill/>
                </a:ln>
                <a:solidFill>
                  <a:srgbClr val="FFFFFF">
                    <a:lumMod val="50000"/>
                  </a:srgbClr>
                </a:solidFill>
                <a:latin typeface="Impact" pitchFamily="34" charset="0"/>
                <a:ea typeface="微软雅黑" pitchFamily="34" charset="-122"/>
              </a:endParaRPr>
            </a:p>
            <a:p>
              <a:pPr algn="ctr" defTabSz="1219170">
                <a:lnSpc>
                  <a:spcPct val="150000"/>
                </a:lnSpc>
              </a:pPr>
              <a:r>
                <a:rPr lang="zh-CN" altLang="en-US" sz="1333" smtClean="0">
                  <a:ln w="6350">
                    <a:noFill/>
                  </a:ln>
                  <a:solidFill>
                    <a:srgbClr val="FFFFFF">
                      <a:lumMod val="50000"/>
                    </a:srgbClr>
                  </a:solidFill>
                  <a:latin typeface="Impact" pitchFamily="34" charset="0"/>
                  <a:ea typeface="微软雅黑" pitchFamily="34" charset="-122"/>
                </a:rPr>
                <a:t>数据源模块分析</a:t>
              </a:r>
              <a:endParaRPr lang="en-US" altLang="zh-CN" sz="1333" smtClean="0">
                <a:ln w="6350">
                  <a:noFill/>
                </a:ln>
                <a:solidFill>
                  <a:srgbClr val="FFFFFF">
                    <a:lumMod val="50000"/>
                  </a:srgbClr>
                </a:solidFill>
                <a:latin typeface="Impact" pitchFamily="34" charset="0"/>
                <a:ea typeface="微软雅黑" pitchFamily="34" charset="-122"/>
              </a:endParaRPr>
            </a:p>
            <a:p>
              <a:pPr algn="ctr" defTabSz="1219170">
                <a:lnSpc>
                  <a:spcPct val="150000"/>
                </a:lnSpc>
              </a:pPr>
              <a:r>
                <a:rPr lang="zh-CN" altLang="en-US" sz="1333" smtClean="0">
                  <a:ln w="6350">
                    <a:noFill/>
                  </a:ln>
                  <a:solidFill>
                    <a:srgbClr val="FFFFFF">
                      <a:lumMod val="50000"/>
                    </a:srgbClr>
                  </a:solidFill>
                  <a:latin typeface="Impact" pitchFamily="34" charset="0"/>
                  <a:ea typeface="微软雅黑" pitchFamily="34" charset="-122"/>
                </a:rPr>
                <a:t>数据库连接池源码分析</a:t>
              </a:r>
              <a:endParaRPr lang="en-US" altLang="zh-CN" sz="1333">
                <a:ln w="6350">
                  <a:noFill/>
                </a:ln>
                <a:solidFill>
                  <a:srgbClr val="FFFFFF">
                    <a:lumMod val="50000"/>
                  </a:srgbClr>
                </a:solidFill>
                <a:latin typeface="Impact" pitchFamily="34" charset="0"/>
                <a:ea typeface="微软雅黑" pitchFamily="34" charset="-122"/>
              </a:endParaRPr>
            </a:p>
          </p:txBody>
        </p:sp>
        <p:sp>
          <p:nvSpPr>
            <p:cNvPr id="45" name="PA_矩形 67"/>
            <p:cNvSpPr/>
            <p:nvPr>
              <p:custDataLst>
                <p:tags r:id="rId17"/>
              </p:custDataLst>
            </p:nvPr>
          </p:nvSpPr>
          <p:spPr>
            <a:xfrm>
              <a:off x="4437180" y="3592760"/>
              <a:ext cx="1541430" cy="338554"/>
            </a:xfrm>
            <a:prstGeom prst="rect">
              <a:avLst/>
            </a:prstGeom>
          </p:spPr>
          <p:txBody>
            <a:bodyPr wrap="none">
              <a:spAutoFit/>
            </a:bodyPr>
            <a:lstStyle/>
            <a:p>
              <a:pPr algn="ctr" defTabSz="1219170"/>
              <a:r>
                <a:rPr lang="zh-CN" altLang="en-US" sz="1600" b="1" smtClean="0">
                  <a:ln w="6350">
                    <a:noFill/>
                  </a:ln>
                  <a:solidFill>
                    <a:srgbClr val="FFFFFF">
                      <a:lumMod val="50000"/>
                    </a:srgbClr>
                  </a:solidFill>
                  <a:latin typeface="Impact" pitchFamily="34" charset="0"/>
                  <a:ea typeface="微软雅黑" pitchFamily="34" charset="-122"/>
                </a:rPr>
                <a:t>数据源模块分析</a:t>
              </a:r>
              <a:endParaRPr lang="zh-CN" altLang="en-US" sz="1600" b="1" dirty="0">
                <a:ln w="6350">
                  <a:noFill/>
                </a:ln>
                <a:solidFill>
                  <a:srgbClr val="FFFFFF">
                    <a:lumMod val="50000"/>
                  </a:srgbClr>
                </a:solidFill>
                <a:latin typeface="Impact" pitchFamily="34" charset="0"/>
                <a:ea typeface="微软雅黑" pitchFamily="34" charset="-122"/>
              </a:endParaRPr>
            </a:p>
          </p:txBody>
        </p:sp>
        <p:sp>
          <p:nvSpPr>
            <p:cNvPr id="53" name="PA_任意多边形 10"/>
            <p:cNvSpPr>
              <a:spLocks noEditPoints="1"/>
            </p:cNvSpPr>
            <p:nvPr>
              <p:custDataLst>
                <p:tags r:id="rId18"/>
              </p:custDataLst>
            </p:nvPr>
          </p:nvSpPr>
          <p:spPr bwMode="auto">
            <a:xfrm>
              <a:off x="5026033" y="2770780"/>
              <a:ext cx="363719" cy="383483"/>
            </a:xfrm>
            <a:custGeom>
              <a:avLst/>
              <a:gdLst>
                <a:gd name="T0" fmla="*/ 47 w 162"/>
                <a:gd name="T1" fmla="*/ 34 h 163"/>
                <a:gd name="T2" fmla="*/ 34 w 162"/>
                <a:gd name="T3" fmla="*/ 47 h 163"/>
                <a:gd name="T4" fmla="*/ 32 w 162"/>
                <a:gd name="T5" fmla="*/ 61 h 163"/>
                <a:gd name="T6" fmla="*/ 41 w 162"/>
                <a:gd name="T7" fmla="*/ 52 h 163"/>
                <a:gd name="T8" fmla="*/ 52 w 162"/>
                <a:gd name="T9" fmla="*/ 41 h 163"/>
                <a:gd name="T10" fmla="*/ 60 w 162"/>
                <a:gd name="T11" fmla="*/ 32 h 163"/>
                <a:gd name="T12" fmla="*/ 160 w 162"/>
                <a:gd name="T13" fmla="*/ 150 h 163"/>
                <a:gd name="T14" fmla="*/ 130 w 162"/>
                <a:gd name="T15" fmla="*/ 121 h 163"/>
                <a:gd name="T16" fmla="*/ 147 w 162"/>
                <a:gd name="T17" fmla="*/ 74 h 163"/>
                <a:gd name="T18" fmla="*/ 142 w 162"/>
                <a:gd name="T19" fmla="*/ 46 h 163"/>
                <a:gd name="T20" fmla="*/ 126 w 162"/>
                <a:gd name="T21" fmla="*/ 22 h 163"/>
                <a:gd name="T22" fmla="*/ 74 w 162"/>
                <a:gd name="T23" fmla="*/ 0 h 163"/>
                <a:gd name="T24" fmla="*/ 6 w 162"/>
                <a:gd name="T25" fmla="*/ 46 h 163"/>
                <a:gd name="T26" fmla="*/ 5 w 162"/>
                <a:gd name="T27" fmla="*/ 102 h 163"/>
                <a:gd name="T28" fmla="*/ 21 w 162"/>
                <a:gd name="T29" fmla="*/ 126 h 163"/>
                <a:gd name="T30" fmla="*/ 45 w 162"/>
                <a:gd name="T31" fmla="*/ 142 h 163"/>
                <a:gd name="T32" fmla="*/ 45 w 162"/>
                <a:gd name="T33" fmla="*/ 142 h 163"/>
                <a:gd name="T34" fmla="*/ 102 w 162"/>
                <a:gd name="T35" fmla="*/ 142 h 163"/>
                <a:gd name="T36" fmla="*/ 150 w 162"/>
                <a:gd name="T37" fmla="*/ 160 h 163"/>
                <a:gd name="T38" fmla="*/ 160 w 162"/>
                <a:gd name="T39" fmla="*/ 150 h 163"/>
                <a:gd name="T40" fmla="*/ 116 w 162"/>
                <a:gd name="T41" fmla="*/ 117 h 163"/>
                <a:gd name="T42" fmla="*/ 97 w 162"/>
                <a:gd name="T43" fmla="*/ 130 h 163"/>
                <a:gd name="T44" fmla="*/ 51 w 162"/>
                <a:gd name="T45" fmla="*/ 130 h 163"/>
                <a:gd name="T46" fmla="*/ 31 w 162"/>
                <a:gd name="T47" fmla="*/ 117 h 163"/>
                <a:gd name="T48" fmla="*/ 31 w 162"/>
                <a:gd name="T49" fmla="*/ 117 h 163"/>
                <a:gd name="T50" fmla="*/ 18 w 162"/>
                <a:gd name="T51" fmla="*/ 97 h 163"/>
                <a:gd name="T52" fmla="*/ 18 w 162"/>
                <a:gd name="T53" fmla="*/ 51 h 163"/>
                <a:gd name="T54" fmla="*/ 74 w 162"/>
                <a:gd name="T55" fmla="*/ 14 h 163"/>
                <a:gd name="T56" fmla="*/ 116 w 162"/>
                <a:gd name="T57" fmla="*/ 31 h 163"/>
                <a:gd name="T58" fmla="*/ 129 w 162"/>
                <a:gd name="T59" fmla="*/ 51 h 163"/>
                <a:gd name="T60" fmla="*/ 134 w 162"/>
                <a:gd name="T61" fmla="*/ 74 h 163"/>
                <a:gd name="T62" fmla="*/ 116 w 162"/>
                <a:gd name="T63" fmla="*/ 117 h 163"/>
                <a:gd name="T64" fmla="*/ 117 w 162"/>
                <a:gd name="T65" fmla="*/ 70 h 163"/>
                <a:gd name="T66" fmla="*/ 110 w 162"/>
                <a:gd name="T67" fmla="*/ 89 h 163"/>
                <a:gd name="T68" fmla="*/ 102 w 162"/>
                <a:gd name="T69" fmla="*/ 102 h 163"/>
                <a:gd name="T70" fmla="*/ 74 w 162"/>
                <a:gd name="T71" fmla="*/ 114 h 163"/>
                <a:gd name="T72" fmla="*/ 74 w 162"/>
                <a:gd name="T73" fmla="*/ 122 h 163"/>
                <a:gd name="T74" fmla="*/ 107 w 162"/>
                <a:gd name="T75" fmla="*/ 108 h 163"/>
                <a:gd name="T76" fmla="*/ 118 w 162"/>
                <a:gd name="T77" fmla="*/ 92 h 163"/>
                <a:gd name="T78" fmla="*/ 117 w 162"/>
                <a:gd name="T79" fmla="*/ 7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62" h="163">
                  <a:moveTo>
                    <a:pt x="55" y="30"/>
                  </a:moveTo>
                  <a:cubicBezTo>
                    <a:pt x="52" y="31"/>
                    <a:pt x="50" y="33"/>
                    <a:pt x="47" y="34"/>
                  </a:cubicBezTo>
                  <a:cubicBezTo>
                    <a:pt x="44" y="36"/>
                    <a:pt x="42" y="38"/>
                    <a:pt x="40" y="40"/>
                  </a:cubicBezTo>
                  <a:cubicBezTo>
                    <a:pt x="38" y="42"/>
                    <a:pt x="36" y="45"/>
                    <a:pt x="34" y="47"/>
                  </a:cubicBezTo>
                  <a:cubicBezTo>
                    <a:pt x="32" y="50"/>
                    <a:pt x="31" y="53"/>
                    <a:pt x="30" y="55"/>
                  </a:cubicBezTo>
                  <a:cubicBezTo>
                    <a:pt x="29" y="57"/>
                    <a:pt x="30" y="60"/>
                    <a:pt x="32" y="61"/>
                  </a:cubicBezTo>
                  <a:cubicBezTo>
                    <a:pt x="34" y="62"/>
                    <a:pt x="36" y="61"/>
                    <a:pt x="37" y="59"/>
                  </a:cubicBezTo>
                  <a:cubicBezTo>
                    <a:pt x="38" y="56"/>
                    <a:pt x="39" y="54"/>
                    <a:pt x="41" y="52"/>
                  </a:cubicBezTo>
                  <a:cubicBezTo>
                    <a:pt x="42" y="50"/>
                    <a:pt x="44" y="48"/>
                    <a:pt x="46" y="46"/>
                  </a:cubicBezTo>
                  <a:cubicBezTo>
                    <a:pt x="48" y="44"/>
                    <a:pt x="49" y="43"/>
                    <a:pt x="52" y="41"/>
                  </a:cubicBezTo>
                  <a:cubicBezTo>
                    <a:pt x="54" y="40"/>
                    <a:pt x="56" y="38"/>
                    <a:pt x="58" y="37"/>
                  </a:cubicBezTo>
                  <a:cubicBezTo>
                    <a:pt x="60" y="37"/>
                    <a:pt x="61" y="34"/>
                    <a:pt x="60" y="32"/>
                  </a:cubicBezTo>
                  <a:cubicBezTo>
                    <a:pt x="59" y="30"/>
                    <a:pt x="57" y="29"/>
                    <a:pt x="55" y="30"/>
                  </a:cubicBezTo>
                  <a:close/>
                  <a:moveTo>
                    <a:pt x="160" y="150"/>
                  </a:moveTo>
                  <a:cubicBezTo>
                    <a:pt x="160" y="150"/>
                    <a:pt x="160" y="150"/>
                    <a:pt x="160" y="150"/>
                  </a:cubicBezTo>
                  <a:cubicBezTo>
                    <a:pt x="130" y="121"/>
                    <a:pt x="130" y="121"/>
                    <a:pt x="130" y="121"/>
                  </a:cubicBezTo>
                  <a:cubicBezTo>
                    <a:pt x="135" y="115"/>
                    <a:pt x="139" y="109"/>
                    <a:pt x="142" y="102"/>
                  </a:cubicBezTo>
                  <a:cubicBezTo>
                    <a:pt x="145" y="93"/>
                    <a:pt x="147" y="84"/>
                    <a:pt x="147" y="74"/>
                  </a:cubicBezTo>
                  <a:cubicBezTo>
                    <a:pt x="147" y="64"/>
                    <a:pt x="145" y="55"/>
                    <a:pt x="142" y="46"/>
                  </a:cubicBezTo>
                  <a:cubicBezTo>
                    <a:pt x="142" y="46"/>
                    <a:pt x="142" y="46"/>
                    <a:pt x="142" y="46"/>
                  </a:cubicBezTo>
                  <a:cubicBezTo>
                    <a:pt x="138" y="37"/>
                    <a:pt x="133" y="29"/>
                    <a:pt x="126" y="22"/>
                  </a:cubicBezTo>
                  <a:cubicBezTo>
                    <a:pt x="126" y="22"/>
                    <a:pt x="126" y="22"/>
                    <a:pt x="126" y="22"/>
                  </a:cubicBezTo>
                  <a:cubicBezTo>
                    <a:pt x="119" y="15"/>
                    <a:pt x="111" y="10"/>
                    <a:pt x="102" y="6"/>
                  </a:cubicBezTo>
                  <a:cubicBezTo>
                    <a:pt x="93" y="2"/>
                    <a:pt x="84" y="0"/>
                    <a:pt x="74" y="0"/>
                  </a:cubicBezTo>
                  <a:cubicBezTo>
                    <a:pt x="53" y="0"/>
                    <a:pt x="35" y="8"/>
                    <a:pt x="21" y="22"/>
                  </a:cubicBezTo>
                  <a:cubicBezTo>
                    <a:pt x="15" y="29"/>
                    <a:pt x="9" y="37"/>
                    <a:pt x="6" y="46"/>
                  </a:cubicBezTo>
                  <a:cubicBezTo>
                    <a:pt x="2" y="55"/>
                    <a:pt x="0" y="64"/>
                    <a:pt x="0" y="74"/>
                  </a:cubicBezTo>
                  <a:cubicBezTo>
                    <a:pt x="0" y="84"/>
                    <a:pt x="2" y="93"/>
                    <a:pt x="5" y="102"/>
                  </a:cubicBezTo>
                  <a:cubicBezTo>
                    <a:pt x="6" y="102"/>
                    <a:pt x="6" y="102"/>
                    <a:pt x="6" y="102"/>
                  </a:cubicBezTo>
                  <a:cubicBezTo>
                    <a:pt x="9" y="111"/>
                    <a:pt x="15" y="119"/>
                    <a:pt x="21" y="126"/>
                  </a:cubicBezTo>
                  <a:cubicBezTo>
                    <a:pt x="22" y="126"/>
                    <a:pt x="22" y="126"/>
                    <a:pt x="22" y="126"/>
                  </a:cubicBezTo>
                  <a:cubicBezTo>
                    <a:pt x="28" y="133"/>
                    <a:pt x="36" y="138"/>
                    <a:pt x="45" y="142"/>
                  </a:cubicBezTo>
                  <a:cubicBezTo>
                    <a:pt x="45" y="142"/>
                    <a:pt x="45" y="142"/>
                    <a:pt x="45" y="142"/>
                  </a:cubicBezTo>
                  <a:cubicBezTo>
                    <a:pt x="45" y="142"/>
                    <a:pt x="45" y="142"/>
                    <a:pt x="45" y="142"/>
                  </a:cubicBezTo>
                  <a:cubicBezTo>
                    <a:pt x="54" y="146"/>
                    <a:pt x="64" y="148"/>
                    <a:pt x="74" y="148"/>
                  </a:cubicBezTo>
                  <a:cubicBezTo>
                    <a:pt x="84" y="148"/>
                    <a:pt x="93" y="146"/>
                    <a:pt x="102" y="142"/>
                  </a:cubicBezTo>
                  <a:cubicBezTo>
                    <a:pt x="109" y="139"/>
                    <a:pt x="115" y="135"/>
                    <a:pt x="121" y="131"/>
                  </a:cubicBezTo>
                  <a:cubicBezTo>
                    <a:pt x="150" y="160"/>
                    <a:pt x="150" y="160"/>
                    <a:pt x="150" y="160"/>
                  </a:cubicBezTo>
                  <a:cubicBezTo>
                    <a:pt x="153" y="163"/>
                    <a:pt x="157" y="163"/>
                    <a:pt x="160" y="160"/>
                  </a:cubicBezTo>
                  <a:cubicBezTo>
                    <a:pt x="162" y="157"/>
                    <a:pt x="162" y="153"/>
                    <a:pt x="160" y="150"/>
                  </a:cubicBezTo>
                  <a:close/>
                  <a:moveTo>
                    <a:pt x="116" y="117"/>
                  </a:moveTo>
                  <a:cubicBezTo>
                    <a:pt x="116" y="117"/>
                    <a:pt x="116" y="117"/>
                    <a:pt x="116" y="117"/>
                  </a:cubicBezTo>
                  <a:cubicBezTo>
                    <a:pt x="116" y="117"/>
                    <a:pt x="116" y="117"/>
                    <a:pt x="116" y="117"/>
                  </a:cubicBezTo>
                  <a:cubicBezTo>
                    <a:pt x="111" y="122"/>
                    <a:pt x="104" y="127"/>
                    <a:pt x="97" y="130"/>
                  </a:cubicBezTo>
                  <a:cubicBezTo>
                    <a:pt x="90" y="133"/>
                    <a:pt x="82" y="134"/>
                    <a:pt x="74" y="134"/>
                  </a:cubicBezTo>
                  <a:cubicBezTo>
                    <a:pt x="65" y="134"/>
                    <a:pt x="58" y="133"/>
                    <a:pt x="51" y="130"/>
                  </a:cubicBezTo>
                  <a:cubicBezTo>
                    <a:pt x="51" y="130"/>
                    <a:pt x="51" y="130"/>
                    <a:pt x="51" y="130"/>
                  </a:cubicBezTo>
                  <a:cubicBezTo>
                    <a:pt x="43" y="127"/>
                    <a:pt x="37" y="122"/>
                    <a:pt x="31" y="117"/>
                  </a:cubicBezTo>
                  <a:cubicBezTo>
                    <a:pt x="31" y="117"/>
                    <a:pt x="31" y="117"/>
                    <a:pt x="31" y="117"/>
                  </a:cubicBezTo>
                  <a:cubicBezTo>
                    <a:pt x="31" y="117"/>
                    <a:pt x="31" y="117"/>
                    <a:pt x="31" y="117"/>
                  </a:cubicBezTo>
                  <a:cubicBezTo>
                    <a:pt x="26" y="111"/>
                    <a:pt x="21" y="104"/>
                    <a:pt x="18" y="97"/>
                  </a:cubicBezTo>
                  <a:cubicBezTo>
                    <a:pt x="18" y="97"/>
                    <a:pt x="18" y="97"/>
                    <a:pt x="18" y="97"/>
                  </a:cubicBezTo>
                  <a:cubicBezTo>
                    <a:pt x="15" y="90"/>
                    <a:pt x="13" y="82"/>
                    <a:pt x="13" y="74"/>
                  </a:cubicBezTo>
                  <a:cubicBezTo>
                    <a:pt x="13" y="66"/>
                    <a:pt x="15" y="58"/>
                    <a:pt x="18" y="51"/>
                  </a:cubicBezTo>
                  <a:cubicBezTo>
                    <a:pt x="21" y="44"/>
                    <a:pt x="26" y="37"/>
                    <a:pt x="31" y="31"/>
                  </a:cubicBezTo>
                  <a:cubicBezTo>
                    <a:pt x="42" y="21"/>
                    <a:pt x="57" y="14"/>
                    <a:pt x="74" y="14"/>
                  </a:cubicBezTo>
                  <a:cubicBezTo>
                    <a:pt x="82" y="14"/>
                    <a:pt x="90" y="15"/>
                    <a:pt x="97" y="18"/>
                  </a:cubicBezTo>
                  <a:cubicBezTo>
                    <a:pt x="104" y="21"/>
                    <a:pt x="111" y="26"/>
                    <a:pt x="116" y="31"/>
                  </a:cubicBezTo>
                  <a:cubicBezTo>
                    <a:pt x="117" y="32"/>
                    <a:pt x="117" y="32"/>
                    <a:pt x="117" y="32"/>
                  </a:cubicBezTo>
                  <a:cubicBezTo>
                    <a:pt x="122" y="37"/>
                    <a:pt x="126" y="44"/>
                    <a:pt x="129" y="51"/>
                  </a:cubicBezTo>
                  <a:cubicBezTo>
                    <a:pt x="129" y="51"/>
                    <a:pt x="129" y="51"/>
                    <a:pt x="129" y="51"/>
                  </a:cubicBezTo>
                  <a:cubicBezTo>
                    <a:pt x="132" y="58"/>
                    <a:pt x="134" y="66"/>
                    <a:pt x="134" y="74"/>
                  </a:cubicBezTo>
                  <a:cubicBezTo>
                    <a:pt x="134" y="82"/>
                    <a:pt x="132" y="90"/>
                    <a:pt x="129" y="97"/>
                  </a:cubicBezTo>
                  <a:cubicBezTo>
                    <a:pt x="126" y="104"/>
                    <a:pt x="122" y="111"/>
                    <a:pt x="116" y="117"/>
                  </a:cubicBezTo>
                  <a:close/>
                  <a:moveTo>
                    <a:pt x="117" y="70"/>
                  </a:moveTo>
                  <a:cubicBezTo>
                    <a:pt x="117" y="70"/>
                    <a:pt x="117" y="70"/>
                    <a:pt x="117" y="70"/>
                  </a:cubicBezTo>
                  <a:cubicBezTo>
                    <a:pt x="115" y="70"/>
                    <a:pt x="113" y="72"/>
                    <a:pt x="113" y="74"/>
                  </a:cubicBezTo>
                  <a:cubicBezTo>
                    <a:pt x="113" y="79"/>
                    <a:pt x="112" y="84"/>
                    <a:pt x="110" y="89"/>
                  </a:cubicBezTo>
                  <a:cubicBezTo>
                    <a:pt x="110" y="89"/>
                    <a:pt x="110" y="89"/>
                    <a:pt x="110" y="89"/>
                  </a:cubicBezTo>
                  <a:cubicBezTo>
                    <a:pt x="108" y="94"/>
                    <a:pt x="105" y="98"/>
                    <a:pt x="102" y="102"/>
                  </a:cubicBezTo>
                  <a:cubicBezTo>
                    <a:pt x="98" y="106"/>
                    <a:pt x="94" y="109"/>
                    <a:pt x="89" y="111"/>
                  </a:cubicBezTo>
                  <a:cubicBezTo>
                    <a:pt x="84" y="113"/>
                    <a:pt x="79" y="114"/>
                    <a:pt x="74" y="114"/>
                  </a:cubicBezTo>
                  <a:cubicBezTo>
                    <a:pt x="71" y="114"/>
                    <a:pt x="70" y="115"/>
                    <a:pt x="70" y="118"/>
                  </a:cubicBezTo>
                  <a:cubicBezTo>
                    <a:pt x="70" y="120"/>
                    <a:pt x="71" y="122"/>
                    <a:pt x="74" y="122"/>
                  </a:cubicBezTo>
                  <a:cubicBezTo>
                    <a:pt x="80" y="122"/>
                    <a:pt x="86" y="120"/>
                    <a:pt x="92" y="118"/>
                  </a:cubicBezTo>
                  <a:cubicBezTo>
                    <a:pt x="98" y="116"/>
                    <a:pt x="103" y="112"/>
                    <a:pt x="107" y="108"/>
                  </a:cubicBezTo>
                  <a:cubicBezTo>
                    <a:pt x="112" y="103"/>
                    <a:pt x="115" y="98"/>
                    <a:pt x="118" y="92"/>
                  </a:cubicBezTo>
                  <a:cubicBezTo>
                    <a:pt x="118" y="92"/>
                    <a:pt x="118" y="92"/>
                    <a:pt x="118" y="92"/>
                  </a:cubicBezTo>
                  <a:cubicBezTo>
                    <a:pt x="120" y="86"/>
                    <a:pt x="121" y="80"/>
                    <a:pt x="121" y="74"/>
                  </a:cubicBezTo>
                  <a:cubicBezTo>
                    <a:pt x="121" y="72"/>
                    <a:pt x="120" y="70"/>
                    <a:pt x="117" y="70"/>
                  </a:cubicBezTo>
                  <a:close/>
                </a:path>
              </a:pathLst>
            </a:custGeom>
            <a:solidFill>
              <a:schemeClr val="bg1">
                <a:lumMod val="50000"/>
              </a:schemeClr>
            </a:solidFill>
            <a:ln>
              <a:noFill/>
            </a:ln>
          </p:spPr>
          <p:txBody>
            <a:bodyPr vert="horz" wrap="square" lIns="121920" tIns="60960" rIns="121920" bIns="60960" numCol="1" anchor="t" anchorCtr="0" compatLnSpc="1"/>
            <a:lstStyle/>
            <a:p>
              <a:pPr defTabSz="1219170"/>
              <a:endParaRPr lang="zh-CN" altLang="en-US" sz="2400">
                <a:solidFill>
                  <a:srgbClr val="333333"/>
                </a:solidFill>
                <a:latin typeface="Calibri"/>
                <a:ea typeface="宋体" panose="02010600030101010101" pitchFamily="2" charset="-122"/>
              </a:endParaRPr>
            </a:p>
          </p:txBody>
        </p:sp>
      </p:grpSp>
      <p:grpSp>
        <p:nvGrpSpPr>
          <p:cNvPr id="10" name="组合 9"/>
          <p:cNvGrpSpPr/>
          <p:nvPr/>
        </p:nvGrpSpPr>
        <p:grpSpPr>
          <a:xfrm>
            <a:off x="6821338" y="2660140"/>
            <a:ext cx="1917777" cy="3232501"/>
            <a:chOff x="6229274" y="2754125"/>
            <a:chExt cx="1917777" cy="3232501"/>
          </a:xfrm>
        </p:grpSpPr>
        <p:grpSp>
          <p:nvGrpSpPr>
            <p:cNvPr id="47" name="PA_组合 79"/>
            <p:cNvGrpSpPr/>
            <p:nvPr>
              <p:custDataLst>
                <p:tags r:id="rId11"/>
              </p:custDataLst>
            </p:nvPr>
          </p:nvGrpSpPr>
          <p:grpSpPr>
            <a:xfrm>
              <a:off x="6229274" y="3458973"/>
              <a:ext cx="1917777" cy="2527653"/>
              <a:chOff x="522514" y="3027330"/>
              <a:chExt cx="1512542" cy="1440160"/>
            </a:xfrm>
          </p:grpSpPr>
          <p:sp>
            <p:nvSpPr>
              <p:cNvPr id="48" name="矩形 47"/>
              <p:cNvSpPr/>
              <p:nvPr/>
            </p:nvSpPr>
            <p:spPr>
              <a:xfrm>
                <a:off x="522514" y="3027330"/>
                <a:ext cx="1512542" cy="1440160"/>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cxnSp>
            <p:nvCxnSpPr>
              <p:cNvPr id="49" name="直接连接符 48"/>
              <p:cNvCxnSpPr/>
              <p:nvPr/>
            </p:nvCxnSpPr>
            <p:spPr>
              <a:xfrm>
                <a:off x="522514" y="3393953"/>
                <a:ext cx="1512542"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sp>
          <p:nvSpPr>
            <p:cNvPr id="50" name="PA_矩形 62"/>
            <p:cNvSpPr/>
            <p:nvPr>
              <p:custDataLst>
                <p:tags r:id="rId12"/>
              </p:custDataLst>
            </p:nvPr>
          </p:nvSpPr>
          <p:spPr>
            <a:xfrm>
              <a:off x="6610636" y="4179026"/>
              <a:ext cx="1154242" cy="707758"/>
            </a:xfrm>
            <a:prstGeom prst="rect">
              <a:avLst/>
            </a:prstGeom>
          </p:spPr>
          <p:txBody>
            <a:bodyPr wrap="none">
              <a:spAutoFit/>
            </a:bodyPr>
            <a:lstStyle/>
            <a:p>
              <a:pPr algn="ctr" defTabSz="1219170">
                <a:lnSpc>
                  <a:spcPct val="150000"/>
                </a:lnSpc>
              </a:pPr>
              <a:r>
                <a:rPr lang="zh-CN" altLang="en-US" sz="1333" smtClean="0">
                  <a:ln w="6350">
                    <a:noFill/>
                  </a:ln>
                  <a:solidFill>
                    <a:srgbClr val="FFFFFF">
                      <a:lumMod val="50000"/>
                    </a:srgbClr>
                  </a:solidFill>
                  <a:latin typeface="Impact" pitchFamily="34" charset="0"/>
                  <a:ea typeface="微软雅黑" pitchFamily="34" charset="-122"/>
                </a:rPr>
                <a:t>装饰器模式</a:t>
              </a:r>
              <a:endParaRPr lang="en-US" altLang="zh-CN" sz="1333" smtClean="0">
                <a:ln w="6350">
                  <a:noFill/>
                </a:ln>
                <a:solidFill>
                  <a:srgbClr val="FFFFFF">
                    <a:lumMod val="50000"/>
                  </a:srgbClr>
                </a:solidFill>
                <a:latin typeface="Impact" pitchFamily="34" charset="0"/>
                <a:ea typeface="微软雅黑" pitchFamily="34" charset="-122"/>
              </a:endParaRPr>
            </a:p>
            <a:p>
              <a:pPr algn="ctr" defTabSz="1219170">
                <a:lnSpc>
                  <a:spcPct val="150000"/>
                </a:lnSpc>
              </a:pPr>
              <a:r>
                <a:rPr lang="zh-CN" altLang="en-US" sz="1333" smtClean="0">
                  <a:ln w="6350">
                    <a:noFill/>
                  </a:ln>
                  <a:solidFill>
                    <a:srgbClr val="FFFFFF">
                      <a:lumMod val="50000"/>
                    </a:srgbClr>
                  </a:solidFill>
                  <a:latin typeface="Impact" pitchFamily="34" charset="0"/>
                  <a:ea typeface="微软雅黑" pitchFamily="34" charset="-122"/>
                </a:rPr>
                <a:t>缓存模块分析</a:t>
              </a:r>
              <a:endParaRPr lang="en-US" altLang="zh-CN" sz="1333" dirty="0">
                <a:ln w="6350">
                  <a:noFill/>
                </a:ln>
                <a:solidFill>
                  <a:srgbClr val="FFFFFF">
                    <a:lumMod val="50000"/>
                  </a:srgbClr>
                </a:solidFill>
                <a:latin typeface="Impact" pitchFamily="34" charset="0"/>
                <a:ea typeface="微软雅黑" pitchFamily="34" charset="-122"/>
              </a:endParaRPr>
            </a:p>
          </p:txBody>
        </p:sp>
        <p:sp>
          <p:nvSpPr>
            <p:cNvPr id="51" name="PA_矩形 67"/>
            <p:cNvSpPr/>
            <p:nvPr>
              <p:custDataLst>
                <p:tags r:id="rId13"/>
              </p:custDataLst>
            </p:nvPr>
          </p:nvSpPr>
          <p:spPr>
            <a:xfrm>
              <a:off x="6514601" y="3586359"/>
              <a:ext cx="1346312" cy="338554"/>
            </a:xfrm>
            <a:prstGeom prst="rect">
              <a:avLst/>
            </a:prstGeom>
          </p:spPr>
          <p:txBody>
            <a:bodyPr wrap="none">
              <a:spAutoFit/>
            </a:bodyPr>
            <a:lstStyle/>
            <a:p>
              <a:pPr algn="ctr" defTabSz="1219170"/>
              <a:r>
                <a:rPr lang="zh-CN" altLang="en-US" sz="1600" b="1" smtClean="0">
                  <a:ln w="6350">
                    <a:noFill/>
                  </a:ln>
                  <a:solidFill>
                    <a:srgbClr val="FFFFFF">
                      <a:lumMod val="50000"/>
                    </a:srgbClr>
                  </a:solidFill>
                  <a:latin typeface="Impact" pitchFamily="34" charset="0"/>
                  <a:ea typeface="微软雅黑" pitchFamily="34" charset="-122"/>
                </a:rPr>
                <a:t>缓存模块分析</a:t>
              </a:r>
              <a:endParaRPr lang="zh-CN" altLang="en-US" sz="1600" b="1" dirty="0">
                <a:ln w="6350">
                  <a:noFill/>
                </a:ln>
                <a:solidFill>
                  <a:srgbClr val="FFFFFF">
                    <a:lumMod val="50000"/>
                  </a:srgbClr>
                </a:solidFill>
                <a:latin typeface="Impact" pitchFamily="34" charset="0"/>
                <a:ea typeface="微软雅黑" pitchFamily="34" charset="-122"/>
              </a:endParaRPr>
            </a:p>
          </p:txBody>
        </p:sp>
        <p:sp>
          <p:nvSpPr>
            <p:cNvPr id="56" name="PA_任意多边形 12"/>
            <p:cNvSpPr>
              <a:spLocks noEditPoints="1"/>
            </p:cNvSpPr>
            <p:nvPr>
              <p:custDataLst>
                <p:tags r:id="rId14"/>
              </p:custDataLst>
            </p:nvPr>
          </p:nvSpPr>
          <p:spPr bwMode="auto">
            <a:xfrm>
              <a:off x="7114408" y="2754125"/>
              <a:ext cx="271600" cy="410445"/>
            </a:xfrm>
            <a:custGeom>
              <a:avLst/>
              <a:gdLst>
                <a:gd name="T0" fmla="*/ 3 w 121"/>
                <a:gd name="T1" fmla="*/ 119 h 174"/>
                <a:gd name="T2" fmla="*/ 23 w 121"/>
                <a:gd name="T3" fmla="*/ 115 h 174"/>
                <a:gd name="T4" fmla="*/ 38 w 121"/>
                <a:gd name="T5" fmla="*/ 74 h 174"/>
                <a:gd name="T6" fmla="*/ 38 w 121"/>
                <a:gd name="T7" fmla="*/ 74 h 174"/>
                <a:gd name="T8" fmla="*/ 38 w 121"/>
                <a:gd name="T9" fmla="*/ 29 h 174"/>
                <a:gd name="T10" fmla="*/ 54 w 121"/>
                <a:gd name="T11" fmla="*/ 21 h 174"/>
                <a:gd name="T12" fmla="*/ 60 w 121"/>
                <a:gd name="T13" fmla="*/ 0 h 174"/>
                <a:gd name="T14" fmla="*/ 67 w 121"/>
                <a:gd name="T15" fmla="*/ 21 h 174"/>
                <a:gd name="T16" fmla="*/ 92 w 121"/>
                <a:gd name="T17" fmla="*/ 51 h 174"/>
                <a:gd name="T18" fmla="*/ 82 w 121"/>
                <a:gd name="T19" fmla="*/ 74 h 174"/>
                <a:gd name="T20" fmla="*/ 98 w 121"/>
                <a:gd name="T21" fmla="*/ 115 h 174"/>
                <a:gd name="T22" fmla="*/ 117 w 121"/>
                <a:gd name="T23" fmla="*/ 119 h 174"/>
                <a:gd name="T24" fmla="*/ 102 w 121"/>
                <a:gd name="T25" fmla="*/ 124 h 174"/>
                <a:gd name="T26" fmla="*/ 116 w 121"/>
                <a:gd name="T27" fmla="*/ 159 h 174"/>
                <a:gd name="T28" fmla="*/ 120 w 121"/>
                <a:gd name="T29" fmla="*/ 168 h 174"/>
                <a:gd name="T30" fmla="*/ 113 w 121"/>
                <a:gd name="T31" fmla="*/ 171 h 174"/>
                <a:gd name="T32" fmla="*/ 108 w 121"/>
                <a:gd name="T33" fmla="*/ 162 h 174"/>
                <a:gd name="T34" fmla="*/ 87 w 121"/>
                <a:gd name="T35" fmla="*/ 124 h 174"/>
                <a:gd name="T36" fmla="*/ 67 w 121"/>
                <a:gd name="T37" fmla="*/ 129 h 174"/>
                <a:gd name="T38" fmla="*/ 54 w 121"/>
                <a:gd name="T39" fmla="*/ 129 h 174"/>
                <a:gd name="T40" fmla="*/ 34 w 121"/>
                <a:gd name="T41" fmla="*/ 124 h 174"/>
                <a:gd name="T42" fmla="*/ 13 w 121"/>
                <a:gd name="T43" fmla="*/ 162 h 174"/>
                <a:gd name="T44" fmla="*/ 8 w 121"/>
                <a:gd name="T45" fmla="*/ 171 h 174"/>
                <a:gd name="T46" fmla="*/ 1 w 121"/>
                <a:gd name="T47" fmla="*/ 168 h 174"/>
                <a:gd name="T48" fmla="*/ 5 w 121"/>
                <a:gd name="T49" fmla="*/ 159 h 174"/>
                <a:gd name="T50" fmla="*/ 19 w 121"/>
                <a:gd name="T51" fmla="*/ 124 h 174"/>
                <a:gd name="T52" fmla="*/ 54 w 121"/>
                <a:gd name="T53" fmla="*/ 115 h 174"/>
                <a:gd name="T54" fmla="*/ 54 w 121"/>
                <a:gd name="T55" fmla="*/ 110 h 174"/>
                <a:gd name="T56" fmla="*/ 67 w 121"/>
                <a:gd name="T57" fmla="*/ 110 h 174"/>
                <a:gd name="T58" fmla="*/ 83 w 121"/>
                <a:gd name="T59" fmla="*/ 115 h 174"/>
                <a:gd name="T60" fmla="*/ 54 w 121"/>
                <a:gd name="T61" fmla="*/ 82 h 174"/>
                <a:gd name="T62" fmla="*/ 54 w 121"/>
                <a:gd name="T63" fmla="*/ 115 h 174"/>
                <a:gd name="T64" fmla="*/ 73 w 121"/>
                <a:gd name="T65" fmla="*/ 39 h 174"/>
                <a:gd name="T66" fmla="*/ 48 w 121"/>
                <a:gd name="T67" fmla="*/ 39 h 174"/>
                <a:gd name="T68" fmla="*/ 48 w 121"/>
                <a:gd name="T69" fmla="*/ 64 h 174"/>
                <a:gd name="T70" fmla="*/ 68 w 121"/>
                <a:gd name="T71" fmla="*/ 68 h 174"/>
                <a:gd name="T72" fmla="*/ 73 w 121"/>
                <a:gd name="T73" fmla="*/ 64 h 174"/>
                <a:gd name="T74" fmla="*/ 73 w 121"/>
                <a:gd name="T75" fmla="*/ 39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1" h="174">
                  <a:moveTo>
                    <a:pt x="8" y="124"/>
                  </a:moveTo>
                  <a:cubicBezTo>
                    <a:pt x="5" y="124"/>
                    <a:pt x="3" y="122"/>
                    <a:pt x="3" y="119"/>
                  </a:cubicBezTo>
                  <a:cubicBezTo>
                    <a:pt x="3" y="117"/>
                    <a:pt x="5" y="115"/>
                    <a:pt x="8" y="115"/>
                  </a:cubicBezTo>
                  <a:cubicBezTo>
                    <a:pt x="23" y="115"/>
                    <a:pt x="23" y="115"/>
                    <a:pt x="23" y="115"/>
                  </a:cubicBezTo>
                  <a:cubicBezTo>
                    <a:pt x="42" y="77"/>
                    <a:pt x="42" y="77"/>
                    <a:pt x="42" y="77"/>
                  </a:cubicBezTo>
                  <a:cubicBezTo>
                    <a:pt x="41" y="76"/>
                    <a:pt x="40" y="75"/>
                    <a:pt x="38" y="74"/>
                  </a:cubicBezTo>
                  <a:cubicBezTo>
                    <a:pt x="38" y="74"/>
                    <a:pt x="38" y="74"/>
                    <a:pt x="38" y="74"/>
                  </a:cubicBezTo>
                  <a:cubicBezTo>
                    <a:pt x="38" y="74"/>
                    <a:pt x="38" y="74"/>
                    <a:pt x="38" y="74"/>
                  </a:cubicBezTo>
                  <a:cubicBezTo>
                    <a:pt x="33" y="68"/>
                    <a:pt x="29" y="60"/>
                    <a:pt x="29" y="51"/>
                  </a:cubicBezTo>
                  <a:cubicBezTo>
                    <a:pt x="29" y="43"/>
                    <a:pt x="33" y="35"/>
                    <a:pt x="38" y="29"/>
                  </a:cubicBezTo>
                  <a:cubicBezTo>
                    <a:pt x="39" y="29"/>
                    <a:pt x="39" y="29"/>
                    <a:pt x="39" y="29"/>
                  </a:cubicBezTo>
                  <a:cubicBezTo>
                    <a:pt x="43" y="25"/>
                    <a:pt x="48" y="22"/>
                    <a:pt x="54" y="21"/>
                  </a:cubicBezTo>
                  <a:cubicBezTo>
                    <a:pt x="54" y="7"/>
                    <a:pt x="54" y="7"/>
                    <a:pt x="54" y="7"/>
                  </a:cubicBezTo>
                  <a:cubicBezTo>
                    <a:pt x="54" y="3"/>
                    <a:pt x="57" y="0"/>
                    <a:pt x="60" y="0"/>
                  </a:cubicBezTo>
                  <a:cubicBezTo>
                    <a:pt x="64" y="0"/>
                    <a:pt x="67" y="3"/>
                    <a:pt x="67" y="7"/>
                  </a:cubicBezTo>
                  <a:cubicBezTo>
                    <a:pt x="67" y="21"/>
                    <a:pt x="67" y="21"/>
                    <a:pt x="67" y="21"/>
                  </a:cubicBezTo>
                  <a:cubicBezTo>
                    <a:pt x="73" y="22"/>
                    <a:pt x="78" y="25"/>
                    <a:pt x="82" y="29"/>
                  </a:cubicBezTo>
                  <a:cubicBezTo>
                    <a:pt x="88" y="35"/>
                    <a:pt x="92" y="43"/>
                    <a:pt x="92" y="51"/>
                  </a:cubicBezTo>
                  <a:cubicBezTo>
                    <a:pt x="92" y="60"/>
                    <a:pt x="88" y="68"/>
                    <a:pt x="82" y="74"/>
                  </a:cubicBezTo>
                  <a:cubicBezTo>
                    <a:pt x="82" y="74"/>
                    <a:pt x="82" y="74"/>
                    <a:pt x="82" y="74"/>
                  </a:cubicBezTo>
                  <a:cubicBezTo>
                    <a:pt x="81" y="75"/>
                    <a:pt x="80" y="76"/>
                    <a:pt x="79" y="77"/>
                  </a:cubicBezTo>
                  <a:cubicBezTo>
                    <a:pt x="98" y="115"/>
                    <a:pt x="98" y="115"/>
                    <a:pt x="98" y="115"/>
                  </a:cubicBezTo>
                  <a:cubicBezTo>
                    <a:pt x="113" y="115"/>
                    <a:pt x="113" y="115"/>
                    <a:pt x="113" y="115"/>
                  </a:cubicBezTo>
                  <a:cubicBezTo>
                    <a:pt x="116" y="115"/>
                    <a:pt x="117" y="117"/>
                    <a:pt x="117" y="119"/>
                  </a:cubicBezTo>
                  <a:cubicBezTo>
                    <a:pt x="117" y="122"/>
                    <a:pt x="116" y="124"/>
                    <a:pt x="113" y="124"/>
                  </a:cubicBezTo>
                  <a:cubicBezTo>
                    <a:pt x="102" y="124"/>
                    <a:pt x="102" y="124"/>
                    <a:pt x="102" y="124"/>
                  </a:cubicBezTo>
                  <a:cubicBezTo>
                    <a:pt x="116" y="153"/>
                    <a:pt x="116" y="153"/>
                    <a:pt x="116" y="153"/>
                  </a:cubicBezTo>
                  <a:cubicBezTo>
                    <a:pt x="117" y="155"/>
                    <a:pt x="117" y="157"/>
                    <a:pt x="116" y="159"/>
                  </a:cubicBezTo>
                  <a:cubicBezTo>
                    <a:pt x="117" y="162"/>
                    <a:pt x="117" y="162"/>
                    <a:pt x="117" y="162"/>
                  </a:cubicBezTo>
                  <a:cubicBezTo>
                    <a:pt x="120" y="168"/>
                    <a:pt x="120" y="168"/>
                    <a:pt x="120" y="168"/>
                  </a:cubicBezTo>
                  <a:cubicBezTo>
                    <a:pt x="121" y="170"/>
                    <a:pt x="120" y="172"/>
                    <a:pt x="118" y="173"/>
                  </a:cubicBezTo>
                  <a:cubicBezTo>
                    <a:pt x="116" y="174"/>
                    <a:pt x="114" y="173"/>
                    <a:pt x="113" y="171"/>
                  </a:cubicBezTo>
                  <a:cubicBezTo>
                    <a:pt x="110" y="165"/>
                    <a:pt x="110" y="165"/>
                    <a:pt x="110" y="165"/>
                  </a:cubicBezTo>
                  <a:cubicBezTo>
                    <a:pt x="108" y="162"/>
                    <a:pt x="108" y="162"/>
                    <a:pt x="108" y="162"/>
                  </a:cubicBezTo>
                  <a:cubicBezTo>
                    <a:pt x="106" y="162"/>
                    <a:pt x="104" y="160"/>
                    <a:pt x="103" y="158"/>
                  </a:cubicBezTo>
                  <a:cubicBezTo>
                    <a:pt x="87" y="124"/>
                    <a:pt x="87" y="124"/>
                    <a:pt x="87" y="124"/>
                  </a:cubicBezTo>
                  <a:cubicBezTo>
                    <a:pt x="67" y="124"/>
                    <a:pt x="67" y="124"/>
                    <a:pt x="67" y="124"/>
                  </a:cubicBezTo>
                  <a:cubicBezTo>
                    <a:pt x="67" y="129"/>
                    <a:pt x="67" y="129"/>
                    <a:pt x="67" y="129"/>
                  </a:cubicBezTo>
                  <a:cubicBezTo>
                    <a:pt x="67" y="132"/>
                    <a:pt x="64" y="136"/>
                    <a:pt x="60" y="136"/>
                  </a:cubicBezTo>
                  <a:cubicBezTo>
                    <a:pt x="57" y="136"/>
                    <a:pt x="54" y="132"/>
                    <a:pt x="54" y="129"/>
                  </a:cubicBezTo>
                  <a:cubicBezTo>
                    <a:pt x="54" y="124"/>
                    <a:pt x="54" y="124"/>
                    <a:pt x="54" y="124"/>
                  </a:cubicBezTo>
                  <a:cubicBezTo>
                    <a:pt x="34" y="124"/>
                    <a:pt x="34" y="124"/>
                    <a:pt x="34" y="124"/>
                  </a:cubicBezTo>
                  <a:cubicBezTo>
                    <a:pt x="17" y="158"/>
                    <a:pt x="17" y="158"/>
                    <a:pt x="17" y="158"/>
                  </a:cubicBezTo>
                  <a:cubicBezTo>
                    <a:pt x="16" y="160"/>
                    <a:pt x="15" y="162"/>
                    <a:pt x="13" y="162"/>
                  </a:cubicBezTo>
                  <a:cubicBezTo>
                    <a:pt x="11" y="165"/>
                    <a:pt x="11" y="165"/>
                    <a:pt x="11" y="165"/>
                  </a:cubicBezTo>
                  <a:cubicBezTo>
                    <a:pt x="8" y="171"/>
                    <a:pt x="8" y="171"/>
                    <a:pt x="8" y="171"/>
                  </a:cubicBezTo>
                  <a:cubicBezTo>
                    <a:pt x="7" y="173"/>
                    <a:pt x="5" y="174"/>
                    <a:pt x="3" y="173"/>
                  </a:cubicBezTo>
                  <a:cubicBezTo>
                    <a:pt x="1" y="172"/>
                    <a:pt x="0" y="170"/>
                    <a:pt x="1" y="168"/>
                  </a:cubicBezTo>
                  <a:cubicBezTo>
                    <a:pt x="4" y="162"/>
                    <a:pt x="4" y="162"/>
                    <a:pt x="4" y="162"/>
                  </a:cubicBezTo>
                  <a:cubicBezTo>
                    <a:pt x="5" y="159"/>
                    <a:pt x="5" y="159"/>
                    <a:pt x="5" y="159"/>
                  </a:cubicBezTo>
                  <a:cubicBezTo>
                    <a:pt x="4" y="157"/>
                    <a:pt x="4" y="155"/>
                    <a:pt x="5" y="153"/>
                  </a:cubicBezTo>
                  <a:cubicBezTo>
                    <a:pt x="19" y="124"/>
                    <a:pt x="19" y="124"/>
                    <a:pt x="19" y="124"/>
                  </a:cubicBezTo>
                  <a:cubicBezTo>
                    <a:pt x="8" y="124"/>
                    <a:pt x="8" y="124"/>
                    <a:pt x="8" y="124"/>
                  </a:cubicBezTo>
                  <a:close/>
                  <a:moveTo>
                    <a:pt x="54" y="115"/>
                  </a:moveTo>
                  <a:cubicBezTo>
                    <a:pt x="54" y="115"/>
                    <a:pt x="54" y="115"/>
                    <a:pt x="54" y="115"/>
                  </a:cubicBezTo>
                  <a:cubicBezTo>
                    <a:pt x="54" y="110"/>
                    <a:pt x="54" y="110"/>
                    <a:pt x="54" y="110"/>
                  </a:cubicBezTo>
                  <a:cubicBezTo>
                    <a:pt x="54" y="107"/>
                    <a:pt x="57" y="103"/>
                    <a:pt x="60" y="103"/>
                  </a:cubicBezTo>
                  <a:cubicBezTo>
                    <a:pt x="64" y="103"/>
                    <a:pt x="67" y="107"/>
                    <a:pt x="67" y="110"/>
                  </a:cubicBezTo>
                  <a:cubicBezTo>
                    <a:pt x="67" y="115"/>
                    <a:pt x="67" y="115"/>
                    <a:pt x="67" y="115"/>
                  </a:cubicBezTo>
                  <a:cubicBezTo>
                    <a:pt x="83" y="115"/>
                    <a:pt x="83" y="115"/>
                    <a:pt x="83" y="115"/>
                  </a:cubicBezTo>
                  <a:cubicBezTo>
                    <a:pt x="67" y="82"/>
                    <a:pt x="67" y="82"/>
                    <a:pt x="67" y="82"/>
                  </a:cubicBezTo>
                  <a:cubicBezTo>
                    <a:pt x="63" y="83"/>
                    <a:pt x="58" y="83"/>
                    <a:pt x="54" y="82"/>
                  </a:cubicBezTo>
                  <a:cubicBezTo>
                    <a:pt x="38" y="115"/>
                    <a:pt x="38" y="115"/>
                    <a:pt x="38" y="115"/>
                  </a:cubicBezTo>
                  <a:cubicBezTo>
                    <a:pt x="54" y="115"/>
                    <a:pt x="54" y="115"/>
                    <a:pt x="54" y="115"/>
                  </a:cubicBezTo>
                  <a:close/>
                  <a:moveTo>
                    <a:pt x="73" y="39"/>
                  </a:moveTo>
                  <a:cubicBezTo>
                    <a:pt x="73" y="39"/>
                    <a:pt x="73" y="39"/>
                    <a:pt x="73" y="39"/>
                  </a:cubicBezTo>
                  <a:cubicBezTo>
                    <a:pt x="66" y="32"/>
                    <a:pt x="55" y="32"/>
                    <a:pt x="48" y="39"/>
                  </a:cubicBezTo>
                  <a:cubicBezTo>
                    <a:pt x="48" y="39"/>
                    <a:pt x="48" y="39"/>
                    <a:pt x="48" y="39"/>
                  </a:cubicBezTo>
                  <a:cubicBezTo>
                    <a:pt x="45" y="42"/>
                    <a:pt x="43" y="47"/>
                    <a:pt x="43" y="51"/>
                  </a:cubicBezTo>
                  <a:cubicBezTo>
                    <a:pt x="43" y="56"/>
                    <a:pt x="45" y="61"/>
                    <a:pt x="48" y="64"/>
                  </a:cubicBezTo>
                  <a:cubicBezTo>
                    <a:pt x="53" y="69"/>
                    <a:pt x="61" y="71"/>
                    <a:pt x="67" y="68"/>
                  </a:cubicBezTo>
                  <a:cubicBezTo>
                    <a:pt x="68" y="68"/>
                    <a:pt x="68" y="68"/>
                    <a:pt x="68" y="68"/>
                  </a:cubicBezTo>
                  <a:cubicBezTo>
                    <a:pt x="69" y="67"/>
                    <a:pt x="71" y="66"/>
                    <a:pt x="73" y="64"/>
                  </a:cubicBezTo>
                  <a:cubicBezTo>
                    <a:pt x="73" y="64"/>
                    <a:pt x="73" y="64"/>
                    <a:pt x="73" y="64"/>
                  </a:cubicBezTo>
                  <a:cubicBezTo>
                    <a:pt x="76" y="61"/>
                    <a:pt x="78" y="56"/>
                    <a:pt x="78" y="51"/>
                  </a:cubicBezTo>
                  <a:cubicBezTo>
                    <a:pt x="78" y="47"/>
                    <a:pt x="76" y="42"/>
                    <a:pt x="73" y="39"/>
                  </a:cubicBezTo>
                  <a:cubicBezTo>
                    <a:pt x="73" y="39"/>
                    <a:pt x="73" y="39"/>
                    <a:pt x="73" y="39"/>
                  </a:cubicBezTo>
                  <a:close/>
                </a:path>
              </a:pathLst>
            </a:custGeom>
            <a:solidFill>
              <a:schemeClr val="bg1">
                <a:lumMod val="50000"/>
              </a:schemeClr>
            </a:solidFill>
            <a:ln>
              <a:noFill/>
            </a:ln>
          </p:spPr>
          <p:txBody>
            <a:bodyPr vert="horz" wrap="square" lIns="121920" tIns="60960" rIns="121920" bIns="60960" numCol="1" anchor="t" anchorCtr="0" compatLnSpc="1"/>
            <a:lstStyle/>
            <a:p>
              <a:pPr defTabSz="1219170"/>
              <a:endParaRPr lang="zh-CN" altLang="en-US" sz="2400">
                <a:solidFill>
                  <a:srgbClr val="333333"/>
                </a:solidFill>
                <a:latin typeface="Calibri"/>
                <a:ea typeface="宋体" panose="02010600030101010101" pitchFamily="2" charset="-122"/>
              </a:endParaRPr>
            </a:p>
          </p:txBody>
        </p:sp>
      </p:grpSp>
      <p:sp>
        <p:nvSpPr>
          <p:cNvPr id="69" name="PA_任意多边形 9"/>
          <p:cNvSpPr>
            <a:spLocks noEditPoints="1"/>
          </p:cNvSpPr>
          <p:nvPr>
            <p:custDataLst>
              <p:tags r:id="rId3"/>
            </p:custDataLst>
          </p:nvPr>
        </p:nvSpPr>
        <p:spPr bwMode="auto">
          <a:xfrm>
            <a:off x="1537427" y="2700087"/>
            <a:ext cx="482422" cy="330552"/>
          </a:xfrm>
          <a:custGeom>
            <a:avLst/>
            <a:gdLst>
              <a:gd name="T0" fmla="*/ 58 w 215"/>
              <a:gd name="T1" fmla="*/ 83 h 140"/>
              <a:gd name="T2" fmla="*/ 58 w 215"/>
              <a:gd name="T3" fmla="*/ 91 h 140"/>
              <a:gd name="T4" fmla="*/ 161 w 215"/>
              <a:gd name="T5" fmla="*/ 87 h 140"/>
              <a:gd name="T6" fmla="*/ 58 w 215"/>
              <a:gd name="T7" fmla="*/ 73 h 140"/>
              <a:gd name="T8" fmla="*/ 98 w 215"/>
              <a:gd name="T9" fmla="*/ 73 h 140"/>
              <a:gd name="T10" fmla="*/ 102 w 215"/>
              <a:gd name="T11" fmla="*/ 34 h 140"/>
              <a:gd name="T12" fmla="*/ 58 w 215"/>
              <a:gd name="T13" fmla="*/ 30 h 140"/>
              <a:gd name="T14" fmla="*/ 54 w 215"/>
              <a:gd name="T15" fmla="*/ 69 h 140"/>
              <a:gd name="T16" fmla="*/ 63 w 215"/>
              <a:gd name="T17" fmla="*/ 38 h 140"/>
              <a:gd name="T18" fmla="*/ 94 w 215"/>
              <a:gd name="T19" fmla="*/ 38 h 140"/>
              <a:gd name="T20" fmla="*/ 63 w 215"/>
              <a:gd name="T21" fmla="*/ 65 h 140"/>
              <a:gd name="T22" fmla="*/ 27 w 215"/>
              <a:gd name="T23" fmla="*/ 121 h 140"/>
              <a:gd name="T24" fmla="*/ 189 w 215"/>
              <a:gd name="T25" fmla="*/ 121 h 140"/>
              <a:gd name="T26" fmla="*/ 196 w 215"/>
              <a:gd name="T27" fmla="*/ 7 h 140"/>
              <a:gd name="T28" fmla="*/ 27 w 215"/>
              <a:gd name="T29" fmla="*/ 0 h 140"/>
              <a:gd name="T30" fmla="*/ 20 w 215"/>
              <a:gd name="T31" fmla="*/ 114 h 140"/>
              <a:gd name="T32" fmla="*/ 33 w 215"/>
              <a:gd name="T33" fmla="*/ 13 h 140"/>
              <a:gd name="T34" fmla="*/ 182 w 215"/>
              <a:gd name="T35" fmla="*/ 13 h 140"/>
              <a:gd name="T36" fmla="*/ 33 w 215"/>
              <a:gd name="T37" fmla="*/ 107 h 140"/>
              <a:gd name="T38" fmla="*/ 157 w 215"/>
              <a:gd name="T39" fmla="*/ 48 h 140"/>
              <a:gd name="T40" fmla="*/ 111 w 215"/>
              <a:gd name="T41" fmla="*/ 48 h 140"/>
              <a:gd name="T42" fmla="*/ 111 w 215"/>
              <a:gd name="T43" fmla="*/ 56 h 140"/>
              <a:gd name="T44" fmla="*/ 161 w 215"/>
              <a:gd name="T45" fmla="*/ 52 h 140"/>
              <a:gd name="T46" fmla="*/ 157 w 215"/>
              <a:gd name="T47" fmla="*/ 65 h 140"/>
              <a:gd name="T48" fmla="*/ 111 w 215"/>
              <a:gd name="T49" fmla="*/ 65 h 140"/>
              <a:gd name="T50" fmla="*/ 111 w 215"/>
              <a:gd name="T51" fmla="*/ 73 h 140"/>
              <a:gd name="T52" fmla="*/ 161 w 215"/>
              <a:gd name="T53" fmla="*/ 69 h 140"/>
              <a:gd name="T54" fmla="*/ 157 w 215"/>
              <a:gd name="T55" fmla="*/ 30 h 140"/>
              <a:gd name="T56" fmla="*/ 111 w 215"/>
              <a:gd name="T57" fmla="*/ 30 h 140"/>
              <a:gd name="T58" fmla="*/ 111 w 215"/>
              <a:gd name="T59" fmla="*/ 38 h 140"/>
              <a:gd name="T60" fmla="*/ 161 w 215"/>
              <a:gd name="T61" fmla="*/ 34 h 140"/>
              <a:gd name="T62" fmla="*/ 209 w 215"/>
              <a:gd name="T63" fmla="*/ 127 h 140"/>
              <a:gd name="T64" fmla="*/ 7 w 215"/>
              <a:gd name="T65" fmla="*/ 127 h 140"/>
              <a:gd name="T66" fmla="*/ 7 w 215"/>
              <a:gd name="T67" fmla="*/ 140 h 140"/>
              <a:gd name="T68" fmla="*/ 215 w 215"/>
              <a:gd name="T69" fmla="*/ 134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15" h="140">
                <a:moveTo>
                  <a:pt x="157" y="83"/>
                </a:moveTo>
                <a:cubicBezTo>
                  <a:pt x="58" y="83"/>
                  <a:pt x="58" y="83"/>
                  <a:pt x="58" y="83"/>
                </a:cubicBezTo>
                <a:cubicBezTo>
                  <a:pt x="56" y="83"/>
                  <a:pt x="54" y="84"/>
                  <a:pt x="54" y="87"/>
                </a:cubicBezTo>
                <a:cubicBezTo>
                  <a:pt x="54" y="89"/>
                  <a:pt x="56" y="91"/>
                  <a:pt x="58" y="91"/>
                </a:cubicBezTo>
                <a:cubicBezTo>
                  <a:pt x="157" y="91"/>
                  <a:pt x="157" y="91"/>
                  <a:pt x="157" y="91"/>
                </a:cubicBezTo>
                <a:cubicBezTo>
                  <a:pt x="159" y="91"/>
                  <a:pt x="161" y="89"/>
                  <a:pt x="161" y="87"/>
                </a:cubicBezTo>
                <a:cubicBezTo>
                  <a:pt x="161" y="84"/>
                  <a:pt x="159" y="83"/>
                  <a:pt x="157" y="83"/>
                </a:cubicBezTo>
                <a:close/>
                <a:moveTo>
                  <a:pt x="58" y="73"/>
                </a:moveTo>
                <a:cubicBezTo>
                  <a:pt x="58" y="73"/>
                  <a:pt x="58" y="73"/>
                  <a:pt x="58" y="73"/>
                </a:cubicBezTo>
                <a:cubicBezTo>
                  <a:pt x="98" y="73"/>
                  <a:pt x="98" y="73"/>
                  <a:pt x="98" y="73"/>
                </a:cubicBezTo>
                <a:cubicBezTo>
                  <a:pt x="100" y="73"/>
                  <a:pt x="102" y="71"/>
                  <a:pt x="102" y="69"/>
                </a:cubicBezTo>
                <a:cubicBezTo>
                  <a:pt x="102" y="34"/>
                  <a:pt x="102" y="34"/>
                  <a:pt x="102" y="34"/>
                </a:cubicBezTo>
                <a:cubicBezTo>
                  <a:pt x="102" y="32"/>
                  <a:pt x="100" y="30"/>
                  <a:pt x="98" y="30"/>
                </a:cubicBezTo>
                <a:cubicBezTo>
                  <a:pt x="58" y="30"/>
                  <a:pt x="58" y="30"/>
                  <a:pt x="58" y="30"/>
                </a:cubicBezTo>
                <a:cubicBezTo>
                  <a:pt x="56" y="30"/>
                  <a:pt x="54" y="32"/>
                  <a:pt x="54" y="34"/>
                </a:cubicBezTo>
                <a:cubicBezTo>
                  <a:pt x="54" y="69"/>
                  <a:pt x="54" y="69"/>
                  <a:pt x="54" y="69"/>
                </a:cubicBezTo>
                <a:cubicBezTo>
                  <a:pt x="54" y="71"/>
                  <a:pt x="56" y="73"/>
                  <a:pt x="58" y="73"/>
                </a:cubicBezTo>
                <a:close/>
                <a:moveTo>
                  <a:pt x="63" y="38"/>
                </a:moveTo>
                <a:cubicBezTo>
                  <a:pt x="63" y="38"/>
                  <a:pt x="63" y="38"/>
                  <a:pt x="63" y="38"/>
                </a:cubicBezTo>
                <a:cubicBezTo>
                  <a:pt x="94" y="38"/>
                  <a:pt x="94" y="38"/>
                  <a:pt x="94" y="38"/>
                </a:cubicBezTo>
                <a:cubicBezTo>
                  <a:pt x="94" y="65"/>
                  <a:pt x="94" y="65"/>
                  <a:pt x="94" y="65"/>
                </a:cubicBezTo>
                <a:cubicBezTo>
                  <a:pt x="63" y="65"/>
                  <a:pt x="63" y="65"/>
                  <a:pt x="63" y="65"/>
                </a:cubicBezTo>
                <a:cubicBezTo>
                  <a:pt x="63" y="38"/>
                  <a:pt x="63" y="38"/>
                  <a:pt x="63" y="38"/>
                </a:cubicBezTo>
                <a:close/>
                <a:moveTo>
                  <a:pt x="27" y="121"/>
                </a:moveTo>
                <a:cubicBezTo>
                  <a:pt x="27" y="121"/>
                  <a:pt x="27" y="121"/>
                  <a:pt x="27" y="121"/>
                </a:cubicBezTo>
                <a:cubicBezTo>
                  <a:pt x="189" y="121"/>
                  <a:pt x="189" y="121"/>
                  <a:pt x="189" y="121"/>
                </a:cubicBezTo>
                <a:cubicBezTo>
                  <a:pt x="193" y="121"/>
                  <a:pt x="196" y="118"/>
                  <a:pt x="196" y="114"/>
                </a:cubicBezTo>
                <a:cubicBezTo>
                  <a:pt x="196" y="7"/>
                  <a:pt x="196" y="7"/>
                  <a:pt x="196" y="7"/>
                </a:cubicBezTo>
                <a:cubicBezTo>
                  <a:pt x="196" y="3"/>
                  <a:pt x="193" y="0"/>
                  <a:pt x="189" y="0"/>
                </a:cubicBezTo>
                <a:cubicBezTo>
                  <a:pt x="27" y="0"/>
                  <a:pt x="27" y="0"/>
                  <a:pt x="27" y="0"/>
                </a:cubicBezTo>
                <a:cubicBezTo>
                  <a:pt x="23" y="0"/>
                  <a:pt x="20" y="3"/>
                  <a:pt x="20" y="7"/>
                </a:cubicBezTo>
                <a:cubicBezTo>
                  <a:pt x="20" y="114"/>
                  <a:pt x="20" y="114"/>
                  <a:pt x="20" y="114"/>
                </a:cubicBezTo>
                <a:cubicBezTo>
                  <a:pt x="20" y="118"/>
                  <a:pt x="23" y="121"/>
                  <a:pt x="27" y="121"/>
                </a:cubicBezTo>
                <a:close/>
                <a:moveTo>
                  <a:pt x="33" y="13"/>
                </a:moveTo>
                <a:cubicBezTo>
                  <a:pt x="33" y="13"/>
                  <a:pt x="33" y="13"/>
                  <a:pt x="33" y="13"/>
                </a:cubicBezTo>
                <a:cubicBezTo>
                  <a:pt x="182" y="13"/>
                  <a:pt x="182" y="13"/>
                  <a:pt x="182" y="13"/>
                </a:cubicBezTo>
                <a:cubicBezTo>
                  <a:pt x="182" y="107"/>
                  <a:pt x="182" y="107"/>
                  <a:pt x="182" y="107"/>
                </a:cubicBezTo>
                <a:cubicBezTo>
                  <a:pt x="33" y="107"/>
                  <a:pt x="33" y="107"/>
                  <a:pt x="33" y="107"/>
                </a:cubicBezTo>
                <a:cubicBezTo>
                  <a:pt x="33" y="13"/>
                  <a:pt x="33" y="13"/>
                  <a:pt x="33" y="13"/>
                </a:cubicBezTo>
                <a:close/>
                <a:moveTo>
                  <a:pt x="157" y="48"/>
                </a:moveTo>
                <a:cubicBezTo>
                  <a:pt x="157" y="48"/>
                  <a:pt x="157" y="48"/>
                  <a:pt x="157" y="48"/>
                </a:cubicBezTo>
                <a:cubicBezTo>
                  <a:pt x="111" y="48"/>
                  <a:pt x="111" y="48"/>
                  <a:pt x="111" y="48"/>
                </a:cubicBezTo>
                <a:cubicBezTo>
                  <a:pt x="108" y="48"/>
                  <a:pt x="107" y="49"/>
                  <a:pt x="107" y="52"/>
                </a:cubicBezTo>
                <a:cubicBezTo>
                  <a:pt x="107" y="54"/>
                  <a:pt x="108" y="56"/>
                  <a:pt x="111" y="56"/>
                </a:cubicBezTo>
                <a:cubicBezTo>
                  <a:pt x="157" y="56"/>
                  <a:pt x="157" y="56"/>
                  <a:pt x="157" y="56"/>
                </a:cubicBezTo>
                <a:cubicBezTo>
                  <a:pt x="159" y="56"/>
                  <a:pt x="161" y="54"/>
                  <a:pt x="161" y="52"/>
                </a:cubicBezTo>
                <a:cubicBezTo>
                  <a:pt x="161" y="49"/>
                  <a:pt x="159" y="48"/>
                  <a:pt x="157" y="48"/>
                </a:cubicBezTo>
                <a:close/>
                <a:moveTo>
                  <a:pt x="157" y="65"/>
                </a:moveTo>
                <a:cubicBezTo>
                  <a:pt x="157" y="65"/>
                  <a:pt x="157" y="65"/>
                  <a:pt x="157" y="65"/>
                </a:cubicBezTo>
                <a:cubicBezTo>
                  <a:pt x="111" y="65"/>
                  <a:pt x="111" y="65"/>
                  <a:pt x="111" y="65"/>
                </a:cubicBezTo>
                <a:cubicBezTo>
                  <a:pt x="108" y="65"/>
                  <a:pt x="107" y="67"/>
                  <a:pt x="107" y="69"/>
                </a:cubicBezTo>
                <a:cubicBezTo>
                  <a:pt x="107" y="71"/>
                  <a:pt x="108" y="73"/>
                  <a:pt x="111" y="73"/>
                </a:cubicBezTo>
                <a:cubicBezTo>
                  <a:pt x="157" y="73"/>
                  <a:pt x="157" y="73"/>
                  <a:pt x="157" y="73"/>
                </a:cubicBezTo>
                <a:cubicBezTo>
                  <a:pt x="159" y="73"/>
                  <a:pt x="161" y="71"/>
                  <a:pt x="161" y="69"/>
                </a:cubicBezTo>
                <a:cubicBezTo>
                  <a:pt x="161" y="67"/>
                  <a:pt x="159" y="65"/>
                  <a:pt x="157" y="65"/>
                </a:cubicBezTo>
                <a:close/>
                <a:moveTo>
                  <a:pt x="157" y="30"/>
                </a:moveTo>
                <a:cubicBezTo>
                  <a:pt x="157" y="30"/>
                  <a:pt x="157" y="30"/>
                  <a:pt x="157" y="30"/>
                </a:cubicBezTo>
                <a:cubicBezTo>
                  <a:pt x="111" y="30"/>
                  <a:pt x="111" y="30"/>
                  <a:pt x="111" y="30"/>
                </a:cubicBezTo>
                <a:cubicBezTo>
                  <a:pt x="108" y="30"/>
                  <a:pt x="107" y="32"/>
                  <a:pt x="107" y="34"/>
                </a:cubicBezTo>
                <a:cubicBezTo>
                  <a:pt x="107" y="37"/>
                  <a:pt x="108" y="38"/>
                  <a:pt x="111" y="38"/>
                </a:cubicBezTo>
                <a:cubicBezTo>
                  <a:pt x="157" y="38"/>
                  <a:pt x="157" y="38"/>
                  <a:pt x="157" y="38"/>
                </a:cubicBezTo>
                <a:cubicBezTo>
                  <a:pt x="159" y="38"/>
                  <a:pt x="161" y="37"/>
                  <a:pt x="161" y="34"/>
                </a:cubicBezTo>
                <a:cubicBezTo>
                  <a:pt x="161" y="32"/>
                  <a:pt x="159" y="30"/>
                  <a:pt x="157" y="30"/>
                </a:cubicBezTo>
                <a:close/>
                <a:moveTo>
                  <a:pt x="209" y="127"/>
                </a:moveTo>
                <a:cubicBezTo>
                  <a:pt x="209" y="127"/>
                  <a:pt x="209" y="127"/>
                  <a:pt x="209" y="127"/>
                </a:cubicBezTo>
                <a:cubicBezTo>
                  <a:pt x="7" y="127"/>
                  <a:pt x="7" y="127"/>
                  <a:pt x="7" y="127"/>
                </a:cubicBezTo>
                <a:cubicBezTo>
                  <a:pt x="3" y="127"/>
                  <a:pt x="0" y="130"/>
                  <a:pt x="0" y="134"/>
                </a:cubicBezTo>
                <a:cubicBezTo>
                  <a:pt x="0" y="137"/>
                  <a:pt x="3" y="140"/>
                  <a:pt x="7" y="140"/>
                </a:cubicBezTo>
                <a:cubicBezTo>
                  <a:pt x="209" y="140"/>
                  <a:pt x="209" y="140"/>
                  <a:pt x="209" y="140"/>
                </a:cubicBezTo>
                <a:cubicBezTo>
                  <a:pt x="212" y="140"/>
                  <a:pt x="215" y="137"/>
                  <a:pt x="215" y="134"/>
                </a:cubicBezTo>
                <a:cubicBezTo>
                  <a:pt x="215" y="130"/>
                  <a:pt x="212" y="127"/>
                  <a:pt x="209" y="127"/>
                </a:cubicBezTo>
                <a:close/>
              </a:path>
            </a:pathLst>
          </a:custGeom>
          <a:solidFill>
            <a:schemeClr val="bg1">
              <a:lumMod val="50000"/>
            </a:schemeClr>
          </a:solidFill>
          <a:ln>
            <a:noFill/>
          </a:ln>
        </p:spPr>
        <p:txBody>
          <a:bodyPr vert="horz" wrap="square" lIns="121920" tIns="60960" rIns="121920" bIns="60960" numCol="1" anchor="t" anchorCtr="0" compatLnSpc="1"/>
          <a:lstStyle/>
          <a:p>
            <a:pPr defTabSz="1219170"/>
            <a:endParaRPr lang="zh-CN" altLang="en-US" sz="2400">
              <a:solidFill>
                <a:srgbClr val="333333"/>
              </a:solidFill>
              <a:latin typeface="Calibri"/>
              <a:ea typeface="宋体" panose="02010600030101010101" pitchFamily="2" charset="-122"/>
            </a:endParaRPr>
          </a:p>
        </p:txBody>
      </p:sp>
      <p:grpSp>
        <p:nvGrpSpPr>
          <p:cNvPr id="83" name="PA_组合 82"/>
          <p:cNvGrpSpPr/>
          <p:nvPr>
            <p:custDataLst>
              <p:tags r:id="rId4"/>
            </p:custDataLst>
          </p:nvPr>
        </p:nvGrpSpPr>
        <p:grpSpPr>
          <a:xfrm>
            <a:off x="825787" y="3355464"/>
            <a:ext cx="1917777" cy="2527653"/>
            <a:chOff x="522514" y="3027330"/>
            <a:chExt cx="1512542" cy="1440160"/>
          </a:xfrm>
        </p:grpSpPr>
        <p:sp>
          <p:nvSpPr>
            <p:cNvPr id="84" name="矩形 83"/>
            <p:cNvSpPr/>
            <p:nvPr/>
          </p:nvSpPr>
          <p:spPr>
            <a:xfrm>
              <a:off x="522514" y="3027330"/>
              <a:ext cx="1512542" cy="1440160"/>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cxnSp>
          <p:nvCxnSpPr>
            <p:cNvPr id="85" name="直接连接符 84"/>
            <p:cNvCxnSpPr/>
            <p:nvPr/>
          </p:nvCxnSpPr>
          <p:spPr>
            <a:xfrm>
              <a:off x="522514" y="3393953"/>
              <a:ext cx="1512542"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sp>
        <p:nvSpPr>
          <p:cNvPr id="62" name="PA_矩形 61"/>
          <p:cNvSpPr/>
          <p:nvPr>
            <p:custDataLst>
              <p:tags r:id="rId5"/>
            </p:custDataLst>
          </p:nvPr>
        </p:nvSpPr>
        <p:spPr>
          <a:xfrm>
            <a:off x="923713" y="4111554"/>
            <a:ext cx="1694251" cy="1323183"/>
          </a:xfrm>
          <a:prstGeom prst="rect">
            <a:avLst/>
          </a:prstGeom>
        </p:spPr>
        <p:txBody>
          <a:bodyPr wrap="square">
            <a:spAutoFit/>
          </a:bodyPr>
          <a:lstStyle/>
          <a:p>
            <a:pPr algn="ctr" defTabSz="1219170">
              <a:lnSpc>
                <a:spcPct val="150000"/>
              </a:lnSpc>
            </a:pPr>
            <a:r>
              <a:rPr lang="en-US" altLang="zh-CN" sz="1333" smtClean="0">
                <a:ln w="6350">
                  <a:noFill/>
                </a:ln>
                <a:solidFill>
                  <a:srgbClr val="FFFFFF">
                    <a:lumMod val="50000"/>
                  </a:srgbClr>
                </a:solidFill>
                <a:latin typeface="Impact" pitchFamily="34" charset="0"/>
                <a:ea typeface="微软雅黑" pitchFamily="34" charset="-122"/>
              </a:rPr>
              <a:t>MyBatis</a:t>
            </a:r>
            <a:r>
              <a:rPr lang="zh-CN" altLang="en-US" sz="1333" smtClean="0">
                <a:ln w="6350">
                  <a:noFill/>
                </a:ln>
                <a:solidFill>
                  <a:srgbClr val="FFFFFF">
                    <a:lumMod val="50000"/>
                  </a:srgbClr>
                </a:solidFill>
                <a:latin typeface="Impact" pitchFamily="34" charset="0"/>
                <a:ea typeface="微软雅黑" pitchFamily="34" charset="-122"/>
              </a:rPr>
              <a:t>架构</a:t>
            </a:r>
            <a:r>
              <a:rPr lang="zh-CN" altLang="en-US" sz="1333" smtClean="0">
                <a:ln w="6350">
                  <a:noFill/>
                </a:ln>
                <a:solidFill>
                  <a:srgbClr val="FFFFFF">
                    <a:lumMod val="50000"/>
                  </a:srgbClr>
                </a:solidFill>
                <a:latin typeface="Impact" pitchFamily="34" charset="0"/>
                <a:ea typeface="微软雅黑" pitchFamily="34" charset="-122"/>
              </a:rPr>
              <a:t>分析</a:t>
            </a:r>
            <a:endParaRPr lang="en-US" altLang="zh-CN" sz="1333" smtClean="0">
              <a:ln w="6350">
                <a:noFill/>
              </a:ln>
              <a:solidFill>
                <a:srgbClr val="FFFFFF">
                  <a:lumMod val="50000"/>
                </a:srgbClr>
              </a:solidFill>
              <a:latin typeface="Impact" pitchFamily="34" charset="0"/>
              <a:ea typeface="微软雅黑" pitchFamily="34" charset="-122"/>
            </a:endParaRPr>
          </a:p>
          <a:p>
            <a:pPr algn="ctr" defTabSz="1219170">
              <a:lnSpc>
                <a:spcPct val="150000"/>
              </a:lnSpc>
            </a:pPr>
            <a:r>
              <a:rPr lang="zh-CN" altLang="en-US" sz="1333" smtClean="0">
                <a:ln w="6350">
                  <a:noFill/>
                </a:ln>
                <a:solidFill>
                  <a:srgbClr val="FFFFFF">
                    <a:lumMod val="50000"/>
                  </a:srgbClr>
                </a:solidFill>
                <a:latin typeface="Impact" pitchFamily="34" charset="0"/>
                <a:ea typeface="微软雅黑" pitchFamily="34" charset="-122"/>
              </a:rPr>
              <a:t>包分析</a:t>
            </a:r>
            <a:endParaRPr lang="en-US" altLang="zh-CN" sz="1333" smtClean="0">
              <a:ln w="6350">
                <a:noFill/>
              </a:ln>
              <a:solidFill>
                <a:srgbClr val="FFFFFF">
                  <a:lumMod val="50000"/>
                </a:srgbClr>
              </a:solidFill>
              <a:latin typeface="Impact" pitchFamily="34" charset="0"/>
              <a:ea typeface="微软雅黑" pitchFamily="34" charset="-122"/>
            </a:endParaRPr>
          </a:p>
          <a:p>
            <a:pPr algn="ctr" defTabSz="1219170">
              <a:lnSpc>
                <a:spcPct val="150000"/>
              </a:lnSpc>
            </a:pPr>
            <a:r>
              <a:rPr lang="zh-CN" altLang="en-US" sz="1333">
                <a:ln w="6350">
                  <a:noFill/>
                </a:ln>
                <a:solidFill>
                  <a:srgbClr val="FFFFFF">
                    <a:lumMod val="50000"/>
                  </a:srgbClr>
                </a:solidFill>
                <a:latin typeface="Impact" pitchFamily="34" charset="0"/>
                <a:ea typeface="微软雅黑" pitchFamily="34" charset="-122"/>
              </a:rPr>
              <a:t>设计</a:t>
            </a:r>
            <a:r>
              <a:rPr lang="zh-CN" altLang="en-US" sz="1333" smtClean="0">
                <a:ln w="6350">
                  <a:noFill/>
                </a:ln>
                <a:solidFill>
                  <a:srgbClr val="FFFFFF">
                    <a:lumMod val="50000"/>
                  </a:srgbClr>
                </a:solidFill>
                <a:latin typeface="Impact" pitchFamily="34" charset="0"/>
                <a:ea typeface="微软雅黑" pitchFamily="34" charset="-122"/>
              </a:rPr>
              <a:t>模式的原则</a:t>
            </a:r>
            <a:endParaRPr lang="en-US" altLang="zh-CN" sz="1333" smtClean="0">
              <a:ln w="6350">
                <a:noFill/>
              </a:ln>
              <a:solidFill>
                <a:srgbClr val="FFFFFF">
                  <a:lumMod val="50000"/>
                </a:srgbClr>
              </a:solidFill>
              <a:latin typeface="Impact" pitchFamily="34" charset="0"/>
              <a:ea typeface="微软雅黑" pitchFamily="34" charset="-122"/>
            </a:endParaRPr>
          </a:p>
          <a:p>
            <a:pPr algn="ctr" defTabSz="1219170">
              <a:lnSpc>
                <a:spcPct val="150000"/>
              </a:lnSpc>
            </a:pPr>
            <a:endParaRPr lang="zh-CN" altLang="en-US" sz="1333" dirty="0">
              <a:ln w="6350">
                <a:noFill/>
              </a:ln>
              <a:solidFill>
                <a:srgbClr val="FFFFFF">
                  <a:lumMod val="50000"/>
                </a:srgbClr>
              </a:solidFill>
              <a:latin typeface="Impact" pitchFamily="34" charset="0"/>
              <a:ea typeface="微软雅黑" pitchFamily="34" charset="-122"/>
            </a:endParaRPr>
          </a:p>
        </p:txBody>
      </p:sp>
      <p:sp>
        <p:nvSpPr>
          <p:cNvPr id="67" name="PA_矩形 66"/>
          <p:cNvSpPr/>
          <p:nvPr>
            <p:custDataLst>
              <p:tags r:id="rId6"/>
            </p:custDataLst>
          </p:nvPr>
        </p:nvSpPr>
        <p:spPr>
          <a:xfrm>
            <a:off x="1121313" y="3482850"/>
            <a:ext cx="1346312" cy="338554"/>
          </a:xfrm>
          <a:prstGeom prst="rect">
            <a:avLst/>
          </a:prstGeom>
        </p:spPr>
        <p:txBody>
          <a:bodyPr wrap="none">
            <a:spAutoFit/>
          </a:bodyPr>
          <a:lstStyle/>
          <a:p>
            <a:pPr algn="ctr" defTabSz="1219170"/>
            <a:r>
              <a:rPr lang="zh-CN" altLang="en-US" sz="1600" b="1" smtClean="0">
                <a:ln w="6350">
                  <a:noFill/>
                </a:ln>
                <a:solidFill>
                  <a:srgbClr val="FFFFFF">
                    <a:lumMod val="50000"/>
                  </a:srgbClr>
                </a:solidFill>
                <a:latin typeface="Impact" pitchFamily="34" charset="0"/>
                <a:ea typeface="微软雅黑" pitchFamily="34" charset="-122"/>
              </a:rPr>
              <a:t>源码分析概述</a:t>
            </a:r>
            <a:endParaRPr lang="zh-CN" altLang="en-US" sz="1600" b="1" dirty="0">
              <a:ln w="6350">
                <a:noFill/>
              </a:ln>
              <a:solidFill>
                <a:srgbClr val="FFFFFF">
                  <a:lumMod val="50000"/>
                </a:srgbClr>
              </a:solidFill>
              <a:latin typeface="Impact" pitchFamily="34" charset="0"/>
              <a:ea typeface="微软雅黑" pitchFamily="34" charset="-122"/>
            </a:endParaRPr>
          </a:p>
        </p:txBody>
      </p:sp>
      <p:sp>
        <p:nvSpPr>
          <p:cNvPr id="33" name="矩形 32"/>
          <p:cNvSpPr/>
          <p:nvPr/>
        </p:nvSpPr>
        <p:spPr>
          <a:xfrm>
            <a:off x="4777654" y="2566155"/>
            <a:ext cx="2021863" cy="3339288"/>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 name="组合 10"/>
          <p:cNvGrpSpPr/>
          <p:nvPr/>
        </p:nvGrpSpPr>
        <p:grpSpPr>
          <a:xfrm>
            <a:off x="8819855" y="2666541"/>
            <a:ext cx="1917777" cy="3232501"/>
            <a:chOff x="8273973" y="2760526"/>
            <a:chExt cx="1917777" cy="3232501"/>
          </a:xfrm>
        </p:grpSpPr>
        <p:grpSp>
          <p:nvGrpSpPr>
            <p:cNvPr id="34" name="PA_组合 79"/>
            <p:cNvGrpSpPr/>
            <p:nvPr>
              <p:custDataLst>
                <p:tags r:id="rId7"/>
              </p:custDataLst>
            </p:nvPr>
          </p:nvGrpSpPr>
          <p:grpSpPr>
            <a:xfrm>
              <a:off x="8273973" y="3465374"/>
              <a:ext cx="1917777" cy="2527653"/>
              <a:chOff x="522514" y="3027330"/>
              <a:chExt cx="1512542" cy="1440160"/>
            </a:xfrm>
          </p:grpSpPr>
          <p:sp>
            <p:nvSpPr>
              <p:cNvPr id="35" name="矩形 34"/>
              <p:cNvSpPr/>
              <p:nvPr/>
            </p:nvSpPr>
            <p:spPr>
              <a:xfrm>
                <a:off x="522514" y="3027330"/>
                <a:ext cx="1512542" cy="1440160"/>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cxnSp>
            <p:nvCxnSpPr>
              <p:cNvPr id="37" name="直接连接符 36"/>
              <p:cNvCxnSpPr/>
              <p:nvPr/>
            </p:nvCxnSpPr>
            <p:spPr>
              <a:xfrm>
                <a:off x="522514" y="3393953"/>
                <a:ext cx="1512542"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sp>
          <p:nvSpPr>
            <p:cNvPr id="38" name="PA_矩形 62"/>
            <p:cNvSpPr/>
            <p:nvPr>
              <p:custDataLst>
                <p:tags r:id="rId8"/>
              </p:custDataLst>
            </p:nvPr>
          </p:nvSpPr>
          <p:spPr>
            <a:xfrm>
              <a:off x="8655335" y="4185427"/>
              <a:ext cx="1154242" cy="707758"/>
            </a:xfrm>
            <a:prstGeom prst="rect">
              <a:avLst/>
            </a:prstGeom>
          </p:spPr>
          <p:txBody>
            <a:bodyPr wrap="none">
              <a:spAutoFit/>
            </a:bodyPr>
            <a:lstStyle/>
            <a:p>
              <a:pPr algn="ctr" defTabSz="1219170">
                <a:lnSpc>
                  <a:spcPct val="150000"/>
                </a:lnSpc>
              </a:pPr>
              <a:r>
                <a:rPr lang="zh-CN" altLang="en-US" sz="1333" smtClean="0">
                  <a:ln w="6350">
                    <a:noFill/>
                  </a:ln>
                  <a:solidFill>
                    <a:srgbClr val="FFFFFF">
                      <a:lumMod val="50000"/>
                    </a:srgbClr>
                  </a:solidFill>
                  <a:latin typeface="Impact" pitchFamily="34" charset="0"/>
                  <a:ea typeface="微软雅黑" pitchFamily="34" charset="-122"/>
                </a:rPr>
                <a:t>反射过程分析</a:t>
              </a:r>
              <a:endParaRPr lang="en-US" altLang="zh-CN" sz="1333" smtClean="0">
                <a:ln w="6350">
                  <a:noFill/>
                </a:ln>
                <a:solidFill>
                  <a:srgbClr val="FFFFFF">
                    <a:lumMod val="50000"/>
                  </a:srgbClr>
                </a:solidFill>
                <a:latin typeface="Impact" pitchFamily="34" charset="0"/>
                <a:ea typeface="微软雅黑" pitchFamily="34" charset="-122"/>
              </a:endParaRPr>
            </a:p>
            <a:p>
              <a:pPr algn="ctr" defTabSz="1219170">
                <a:lnSpc>
                  <a:spcPct val="150000"/>
                </a:lnSpc>
              </a:pPr>
              <a:r>
                <a:rPr lang="zh-CN" altLang="en-US" sz="1333" smtClean="0">
                  <a:ln w="6350">
                    <a:noFill/>
                  </a:ln>
                  <a:solidFill>
                    <a:srgbClr val="FFFFFF">
                      <a:lumMod val="50000"/>
                    </a:srgbClr>
                  </a:solidFill>
                  <a:latin typeface="Impact" pitchFamily="34" charset="0"/>
                  <a:ea typeface="微软雅黑" pitchFamily="34" charset="-122"/>
                </a:rPr>
                <a:t>反射核心类</a:t>
              </a:r>
              <a:endParaRPr lang="en-US" altLang="zh-CN" sz="1333" dirty="0">
                <a:ln w="6350">
                  <a:noFill/>
                </a:ln>
                <a:solidFill>
                  <a:srgbClr val="FFFFFF">
                    <a:lumMod val="50000"/>
                  </a:srgbClr>
                </a:solidFill>
                <a:latin typeface="Impact" pitchFamily="34" charset="0"/>
                <a:ea typeface="微软雅黑" pitchFamily="34" charset="-122"/>
              </a:endParaRPr>
            </a:p>
          </p:txBody>
        </p:sp>
        <p:sp>
          <p:nvSpPr>
            <p:cNvPr id="40" name="PA_矩形 67"/>
            <p:cNvSpPr/>
            <p:nvPr>
              <p:custDataLst>
                <p:tags r:id="rId9"/>
              </p:custDataLst>
            </p:nvPr>
          </p:nvSpPr>
          <p:spPr>
            <a:xfrm>
              <a:off x="8559299" y="3592760"/>
              <a:ext cx="1346312" cy="338554"/>
            </a:xfrm>
            <a:prstGeom prst="rect">
              <a:avLst/>
            </a:prstGeom>
          </p:spPr>
          <p:txBody>
            <a:bodyPr wrap="none">
              <a:spAutoFit/>
            </a:bodyPr>
            <a:lstStyle/>
            <a:p>
              <a:pPr algn="ctr" defTabSz="1219170"/>
              <a:r>
                <a:rPr lang="zh-CN" altLang="en-US" sz="1600" b="1">
                  <a:ln w="6350">
                    <a:noFill/>
                  </a:ln>
                  <a:solidFill>
                    <a:srgbClr val="FFFFFF">
                      <a:lumMod val="50000"/>
                    </a:srgbClr>
                  </a:solidFill>
                  <a:latin typeface="Impact" pitchFamily="34" charset="0"/>
                  <a:ea typeface="微软雅黑" pitchFamily="34" charset="-122"/>
                </a:rPr>
                <a:t>反射</a:t>
              </a:r>
              <a:r>
                <a:rPr lang="zh-CN" altLang="en-US" sz="1600" b="1" smtClean="0">
                  <a:ln w="6350">
                    <a:noFill/>
                  </a:ln>
                  <a:solidFill>
                    <a:srgbClr val="FFFFFF">
                      <a:lumMod val="50000"/>
                    </a:srgbClr>
                  </a:solidFill>
                  <a:latin typeface="Impact" pitchFamily="34" charset="0"/>
                  <a:ea typeface="微软雅黑" pitchFamily="34" charset="-122"/>
                </a:rPr>
                <a:t>模块分析</a:t>
              </a:r>
              <a:endParaRPr lang="zh-CN" altLang="en-US" sz="1600" b="1" dirty="0">
                <a:ln w="6350">
                  <a:noFill/>
                </a:ln>
                <a:solidFill>
                  <a:srgbClr val="FFFFFF">
                    <a:lumMod val="50000"/>
                  </a:srgbClr>
                </a:solidFill>
                <a:latin typeface="Impact" pitchFamily="34" charset="0"/>
                <a:ea typeface="微软雅黑" pitchFamily="34" charset="-122"/>
              </a:endParaRPr>
            </a:p>
          </p:txBody>
        </p:sp>
        <p:sp>
          <p:nvSpPr>
            <p:cNvPr id="46" name="PA_任意多边形 12"/>
            <p:cNvSpPr>
              <a:spLocks noEditPoints="1"/>
            </p:cNvSpPr>
            <p:nvPr>
              <p:custDataLst>
                <p:tags r:id="rId10"/>
              </p:custDataLst>
            </p:nvPr>
          </p:nvSpPr>
          <p:spPr bwMode="auto">
            <a:xfrm>
              <a:off x="9159107" y="2760526"/>
              <a:ext cx="271600" cy="410445"/>
            </a:xfrm>
            <a:custGeom>
              <a:avLst/>
              <a:gdLst>
                <a:gd name="T0" fmla="*/ 3 w 121"/>
                <a:gd name="T1" fmla="*/ 119 h 174"/>
                <a:gd name="T2" fmla="*/ 23 w 121"/>
                <a:gd name="T3" fmla="*/ 115 h 174"/>
                <a:gd name="T4" fmla="*/ 38 w 121"/>
                <a:gd name="T5" fmla="*/ 74 h 174"/>
                <a:gd name="T6" fmla="*/ 38 w 121"/>
                <a:gd name="T7" fmla="*/ 74 h 174"/>
                <a:gd name="T8" fmla="*/ 38 w 121"/>
                <a:gd name="T9" fmla="*/ 29 h 174"/>
                <a:gd name="T10" fmla="*/ 54 w 121"/>
                <a:gd name="T11" fmla="*/ 21 h 174"/>
                <a:gd name="T12" fmla="*/ 60 w 121"/>
                <a:gd name="T13" fmla="*/ 0 h 174"/>
                <a:gd name="T14" fmla="*/ 67 w 121"/>
                <a:gd name="T15" fmla="*/ 21 h 174"/>
                <a:gd name="T16" fmla="*/ 92 w 121"/>
                <a:gd name="T17" fmla="*/ 51 h 174"/>
                <a:gd name="T18" fmla="*/ 82 w 121"/>
                <a:gd name="T19" fmla="*/ 74 h 174"/>
                <a:gd name="T20" fmla="*/ 98 w 121"/>
                <a:gd name="T21" fmla="*/ 115 h 174"/>
                <a:gd name="T22" fmla="*/ 117 w 121"/>
                <a:gd name="T23" fmla="*/ 119 h 174"/>
                <a:gd name="T24" fmla="*/ 102 w 121"/>
                <a:gd name="T25" fmla="*/ 124 h 174"/>
                <a:gd name="T26" fmla="*/ 116 w 121"/>
                <a:gd name="T27" fmla="*/ 159 h 174"/>
                <a:gd name="T28" fmla="*/ 120 w 121"/>
                <a:gd name="T29" fmla="*/ 168 h 174"/>
                <a:gd name="T30" fmla="*/ 113 w 121"/>
                <a:gd name="T31" fmla="*/ 171 h 174"/>
                <a:gd name="T32" fmla="*/ 108 w 121"/>
                <a:gd name="T33" fmla="*/ 162 h 174"/>
                <a:gd name="T34" fmla="*/ 87 w 121"/>
                <a:gd name="T35" fmla="*/ 124 h 174"/>
                <a:gd name="T36" fmla="*/ 67 w 121"/>
                <a:gd name="T37" fmla="*/ 129 h 174"/>
                <a:gd name="T38" fmla="*/ 54 w 121"/>
                <a:gd name="T39" fmla="*/ 129 h 174"/>
                <a:gd name="T40" fmla="*/ 34 w 121"/>
                <a:gd name="T41" fmla="*/ 124 h 174"/>
                <a:gd name="T42" fmla="*/ 13 w 121"/>
                <a:gd name="T43" fmla="*/ 162 h 174"/>
                <a:gd name="T44" fmla="*/ 8 w 121"/>
                <a:gd name="T45" fmla="*/ 171 h 174"/>
                <a:gd name="T46" fmla="*/ 1 w 121"/>
                <a:gd name="T47" fmla="*/ 168 h 174"/>
                <a:gd name="T48" fmla="*/ 5 w 121"/>
                <a:gd name="T49" fmla="*/ 159 h 174"/>
                <a:gd name="T50" fmla="*/ 19 w 121"/>
                <a:gd name="T51" fmla="*/ 124 h 174"/>
                <a:gd name="T52" fmla="*/ 54 w 121"/>
                <a:gd name="T53" fmla="*/ 115 h 174"/>
                <a:gd name="T54" fmla="*/ 54 w 121"/>
                <a:gd name="T55" fmla="*/ 110 h 174"/>
                <a:gd name="T56" fmla="*/ 67 w 121"/>
                <a:gd name="T57" fmla="*/ 110 h 174"/>
                <a:gd name="T58" fmla="*/ 83 w 121"/>
                <a:gd name="T59" fmla="*/ 115 h 174"/>
                <a:gd name="T60" fmla="*/ 54 w 121"/>
                <a:gd name="T61" fmla="*/ 82 h 174"/>
                <a:gd name="T62" fmla="*/ 54 w 121"/>
                <a:gd name="T63" fmla="*/ 115 h 174"/>
                <a:gd name="T64" fmla="*/ 73 w 121"/>
                <a:gd name="T65" fmla="*/ 39 h 174"/>
                <a:gd name="T66" fmla="*/ 48 w 121"/>
                <a:gd name="T67" fmla="*/ 39 h 174"/>
                <a:gd name="T68" fmla="*/ 48 w 121"/>
                <a:gd name="T69" fmla="*/ 64 h 174"/>
                <a:gd name="T70" fmla="*/ 68 w 121"/>
                <a:gd name="T71" fmla="*/ 68 h 174"/>
                <a:gd name="T72" fmla="*/ 73 w 121"/>
                <a:gd name="T73" fmla="*/ 64 h 174"/>
                <a:gd name="T74" fmla="*/ 73 w 121"/>
                <a:gd name="T75" fmla="*/ 39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1" h="174">
                  <a:moveTo>
                    <a:pt x="8" y="124"/>
                  </a:moveTo>
                  <a:cubicBezTo>
                    <a:pt x="5" y="124"/>
                    <a:pt x="3" y="122"/>
                    <a:pt x="3" y="119"/>
                  </a:cubicBezTo>
                  <a:cubicBezTo>
                    <a:pt x="3" y="117"/>
                    <a:pt x="5" y="115"/>
                    <a:pt x="8" y="115"/>
                  </a:cubicBezTo>
                  <a:cubicBezTo>
                    <a:pt x="23" y="115"/>
                    <a:pt x="23" y="115"/>
                    <a:pt x="23" y="115"/>
                  </a:cubicBezTo>
                  <a:cubicBezTo>
                    <a:pt x="42" y="77"/>
                    <a:pt x="42" y="77"/>
                    <a:pt x="42" y="77"/>
                  </a:cubicBezTo>
                  <a:cubicBezTo>
                    <a:pt x="41" y="76"/>
                    <a:pt x="40" y="75"/>
                    <a:pt x="38" y="74"/>
                  </a:cubicBezTo>
                  <a:cubicBezTo>
                    <a:pt x="38" y="74"/>
                    <a:pt x="38" y="74"/>
                    <a:pt x="38" y="74"/>
                  </a:cubicBezTo>
                  <a:cubicBezTo>
                    <a:pt x="38" y="74"/>
                    <a:pt x="38" y="74"/>
                    <a:pt x="38" y="74"/>
                  </a:cubicBezTo>
                  <a:cubicBezTo>
                    <a:pt x="33" y="68"/>
                    <a:pt x="29" y="60"/>
                    <a:pt x="29" y="51"/>
                  </a:cubicBezTo>
                  <a:cubicBezTo>
                    <a:pt x="29" y="43"/>
                    <a:pt x="33" y="35"/>
                    <a:pt x="38" y="29"/>
                  </a:cubicBezTo>
                  <a:cubicBezTo>
                    <a:pt x="39" y="29"/>
                    <a:pt x="39" y="29"/>
                    <a:pt x="39" y="29"/>
                  </a:cubicBezTo>
                  <a:cubicBezTo>
                    <a:pt x="43" y="25"/>
                    <a:pt x="48" y="22"/>
                    <a:pt x="54" y="21"/>
                  </a:cubicBezTo>
                  <a:cubicBezTo>
                    <a:pt x="54" y="7"/>
                    <a:pt x="54" y="7"/>
                    <a:pt x="54" y="7"/>
                  </a:cubicBezTo>
                  <a:cubicBezTo>
                    <a:pt x="54" y="3"/>
                    <a:pt x="57" y="0"/>
                    <a:pt x="60" y="0"/>
                  </a:cubicBezTo>
                  <a:cubicBezTo>
                    <a:pt x="64" y="0"/>
                    <a:pt x="67" y="3"/>
                    <a:pt x="67" y="7"/>
                  </a:cubicBezTo>
                  <a:cubicBezTo>
                    <a:pt x="67" y="21"/>
                    <a:pt x="67" y="21"/>
                    <a:pt x="67" y="21"/>
                  </a:cubicBezTo>
                  <a:cubicBezTo>
                    <a:pt x="73" y="22"/>
                    <a:pt x="78" y="25"/>
                    <a:pt x="82" y="29"/>
                  </a:cubicBezTo>
                  <a:cubicBezTo>
                    <a:pt x="88" y="35"/>
                    <a:pt x="92" y="43"/>
                    <a:pt x="92" y="51"/>
                  </a:cubicBezTo>
                  <a:cubicBezTo>
                    <a:pt x="92" y="60"/>
                    <a:pt x="88" y="68"/>
                    <a:pt x="82" y="74"/>
                  </a:cubicBezTo>
                  <a:cubicBezTo>
                    <a:pt x="82" y="74"/>
                    <a:pt x="82" y="74"/>
                    <a:pt x="82" y="74"/>
                  </a:cubicBezTo>
                  <a:cubicBezTo>
                    <a:pt x="81" y="75"/>
                    <a:pt x="80" y="76"/>
                    <a:pt x="79" y="77"/>
                  </a:cubicBezTo>
                  <a:cubicBezTo>
                    <a:pt x="98" y="115"/>
                    <a:pt x="98" y="115"/>
                    <a:pt x="98" y="115"/>
                  </a:cubicBezTo>
                  <a:cubicBezTo>
                    <a:pt x="113" y="115"/>
                    <a:pt x="113" y="115"/>
                    <a:pt x="113" y="115"/>
                  </a:cubicBezTo>
                  <a:cubicBezTo>
                    <a:pt x="116" y="115"/>
                    <a:pt x="117" y="117"/>
                    <a:pt x="117" y="119"/>
                  </a:cubicBezTo>
                  <a:cubicBezTo>
                    <a:pt x="117" y="122"/>
                    <a:pt x="116" y="124"/>
                    <a:pt x="113" y="124"/>
                  </a:cubicBezTo>
                  <a:cubicBezTo>
                    <a:pt x="102" y="124"/>
                    <a:pt x="102" y="124"/>
                    <a:pt x="102" y="124"/>
                  </a:cubicBezTo>
                  <a:cubicBezTo>
                    <a:pt x="116" y="153"/>
                    <a:pt x="116" y="153"/>
                    <a:pt x="116" y="153"/>
                  </a:cubicBezTo>
                  <a:cubicBezTo>
                    <a:pt x="117" y="155"/>
                    <a:pt x="117" y="157"/>
                    <a:pt x="116" y="159"/>
                  </a:cubicBezTo>
                  <a:cubicBezTo>
                    <a:pt x="117" y="162"/>
                    <a:pt x="117" y="162"/>
                    <a:pt x="117" y="162"/>
                  </a:cubicBezTo>
                  <a:cubicBezTo>
                    <a:pt x="120" y="168"/>
                    <a:pt x="120" y="168"/>
                    <a:pt x="120" y="168"/>
                  </a:cubicBezTo>
                  <a:cubicBezTo>
                    <a:pt x="121" y="170"/>
                    <a:pt x="120" y="172"/>
                    <a:pt x="118" y="173"/>
                  </a:cubicBezTo>
                  <a:cubicBezTo>
                    <a:pt x="116" y="174"/>
                    <a:pt x="114" y="173"/>
                    <a:pt x="113" y="171"/>
                  </a:cubicBezTo>
                  <a:cubicBezTo>
                    <a:pt x="110" y="165"/>
                    <a:pt x="110" y="165"/>
                    <a:pt x="110" y="165"/>
                  </a:cubicBezTo>
                  <a:cubicBezTo>
                    <a:pt x="108" y="162"/>
                    <a:pt x="108" y="162"/>
                    <a:pt x="108" y="162"/>
                  </a:cubicBezTo>
                  <a:cubicBezTo>
                    <a:pt x="106" y="162"/>
                    <a:pt x="104" y="160"/>
                    <a:pt x="103" y="158"/>
                  </a:cubicBezTo>
                  <a:cubicBezTo>
                    <a:pt x="87" y="124"/>
                    <a:pt x="87" y="124"/>
                    <a:pt x="87" y="124"/>
                  </a:cubicBezTo>
                  <a:cubicBezTo>
                    <a:pt x="67" y="124"/>
                    <a:pt x="67" y="124"/>
                    <a:pt x="67" y="124"/>
                  </a:cubicBezTo>
                  <a:cubicBezTo>
                    <a:pt x="67" y="129"/>
                    <a:pt x="67" y="129"/>
                    <a:pt x="67" y="129"/>
                  </a:cubicBezTo>
                  <a:cubicBezTo>
                    <a:pt x="67" y="132"/>
                    <a:pt x="64" y="136"/>
                    <a:pt x="60" y="136"/>
                  </a:cubicBezTo>
                  <a:cubicBezTo>
                    <a:pt x="57" y="136"/>
                    <a:pt x="54" y="132"/>
                    <a:pt x="54" y="129"/>
                  </a:cubicBezTo>
                  <a:cubicBezTo>
                    <a:pt x="54" y="124"/>
                    <a:pt x="54" y="124"/>
                    <a:pt x="54" y="124"/>
                  </a:cubicBezTo>
                  <a:cubicBezTo>
                    <a:pt x="34" y="124"/>
                    <a:pt x="34" y="124"/>
                    <a:pt x="34" y="124"/>
                  </a:cubicBezTo>
                  <a:cubicBezTo>
                    <a:pt x="17" y="158"/>
                    <a:pt x="17" y="158"/>
                    <a:pt x="17" y="158"/>
                  </a:cubicBezTo>
                  <a:cubicBezTo>
                    <a:pt x="16" y="160"/>
                    <a:pt x="15" y="162"/>
                    <a:pt x="13" y="162"/>
                  </a:cubicBezTo>
                  <a:cubicBezTo>
                    <a:pt x="11" y="165"/>
                    <a:pt x="11" y="165"/>
                    <a:pt x="11" y="165"/>
                  </a:cubicBezTo>
                  <a:cubicBezTo>
                    <a:pt x="8" y="171"/>
                    <a:pt x="8" y="171"/>
                    <a:pt x="8" y="171"/>
                  </a:cubicBezTo>
                  <a:cubicBezTo>
                    <a:pt x="7" y="173"/>
                    <a:pt x="5" y="174"/>
                    <a:pt x="3" y="173"/>
                  </a:cubicBezTo>
                  <a:cubicBezTo>
                    <a:pt x="1" y="172"/>
                    <a:pt x="0" y="170"/>
                    <a:pt x="1" y="168"/>
                  </a:cubicBezTo>
                  <a:cubicBezTo>
                    <a:pt x="4" y="162"/>
                    <a:pt x="4" y="162"/>
                    <a:pt x="4" y="162"/>
                  </a:cubicBezTo>
                  <a:cubicBezTo>
                    <a:pt x="5" y="159"/>
                    <a:pt x="5" y="159"/>
                    <a:pt x="5" y="159"/>
                  </a:cubicBezTo>
                  <a:cubicBezTo>
                    <a:pt x="4" y="157"/>
                    <a:pt x="4" y="155"/>
                    <a:pt x="5" y="153"/>
                  </a:cubicBezTo>
                  <a:cubicBezTo>
                    <a:pt x="19" y="124"/>
                    <a:pt x="19" y="124"/>
                    <a:pt x="19" y="124"/>
                  </a:cubicBezTo>
                  <a:cubicBezTo>
                    <a:pt x="8" y="124"/>
                    <a:pt x="8" y="124"/>
                    <a:pt x="8" y="124"/>
                  </a:cubicBezTo>
                  <a:close/>
                  <a:moveTo>
                    <a:pt x="54" y="115"/>
                  </a:moveTo>
                  <a:cubicBezTo>
                    <a:pt x="54" y="115"/>
                    <a:pt x="54" y="115"/>
                    <a:pt x="54" y="115"/>
                  </a:cubicBezTo>
                  <a:cubicBezTo>
                    <a:pt x="54" y="110"/>
                    <a:pt x="54" y="110"/>
                    <a:pt x="54" y="110"/>
                  </a:cubicBezTo>
                  <a:cubicBezTo>
                    <a:pt x="54" y="107"/>
                    <a:pt x="57" y="103"/>
                    <a:pt x="60" y="103"/>
                  </a:cubicBezTo>
                  <a:cubicBezTo>
                    <a:pt x="64" y="103"/>
                    <a:pt x="67" y="107"/>
                    <a:pt x="67" y="110"/>
                  </a:cubicBezTo>
                  <a:cubicBezTo>
                    <a:pt x="67" y="115"/>
                    <a:pt x="67" y="115"/>
                    <a:pt x="67" y="115"/>
                  </a:cubicBezTo>
                  <a:cubicBezTo>
                    <a:pt x="83" y="115"/>
                    <a:pt x="83" y="115"/>
                    <a:pt x="83" y="115"/>
                  </a:cubicBezTo>
                  <a:cubicBezTo>
                    <a:pt x="67" y="82"/>
                    <a:pt x="67" y="82"/>
                    <a:pt x="67" y="82"/>
                  </a:cubicBezTo>
                  <a:cubicBezTo>
                    <a:pt x="63" y="83"/>
                    <a:pt x="58" y="83"/>
                    <a:pt x="54" y="82"/>
                  </a:cubicBezTo>
                  <a:cubicBezTo>
                    <a:pt x="38" y="115"/>
                    <a:pt x="38" y="115"/>
                    <a:pt x="38" y="115"/>
                  </a:cubicBezTo>
                  <a:cubicBezTo>
                    <a:pt x="54" y="115"/>
                    <a:pt x="54" y="115"/>
                    <a:pt x="54" y="115"/>
                  </a:cubicBezTo>
                  <a:close/>
                  <a:moveTo>
                    <a:pt x="73" y="39"/>
                  </a:moveTo>
                  <a:cubicBezTo>
                    <a:pt x="73" y="39"/>
                    <a:pt x="73" y="39"/>
                    <a:pt x="73" y="39"/>
                  </a:cubicBezTo>
                  <a:cubicBezTo>
                    <a:pt x="66" y="32"/>
                    <a:pt x="55" y="32"/>
                    <a:pt x="48" y="39"/>
                  </a:cubicBezTo>
                  <a:cubicBezTo>
                    <a:pt x="48" y="39"/>
                    <a:pt x="48" y="39"/>
                    <a:pt x="48" y="39"/>
                  </a:cubicBezTo>
                  <a:cubicBezTo>
                    <a:pt x="45" y="42"/>
                    <a:pt x="43" y="47"/>
                    <a:pt x="43" y="51"/>
                  </a:cubicBezTo>
                  <a:cubicBezTo>
                    <a:pt x="43" y="56"/>
                    <a:pt x="45" y="61"/>
                    <a:pt x="48" y="64"/>
                  </a:cubicBezTo>
                  <a:cubicBezTo>
                    <a:pt x="53" y="69"/>
                    <a:pt x="61" y="71"/>
                    <a:pt x="67" y="68"/>
                  </a:cubicBezTo>
                  <a:cubicBezTo>
                    <a:pt x="68" y="68"/>
                    <a:pt x="68" y="68"/>
                    <a:pt x="68" y="68"/>
                  </a:cubicBezTo>
                  <a:cubicBezTo>
                    <a:pt x="69" y="67"/>
                    <a:pt x="71" y="66"/>
                    <a:pt x="73" y="64"/>
                  </a:cubicBezTo>
                  <a:cubicBezTo>
                    <a:pt x="73" y="64"/>
                    <a:pt x="73" y="64"/>
                    <a:pt x="73" y="64"/>
                  </a:cubicBezTo>
                  <a:cubicBezTo>
                    <a:pt x="76" y="61"/>
                    <a:pt x="78" y="56"/>
                    <a:pt x="78" y="51"/>
                  </a:cubicBezTo>
                  <a:cubicBezTo>
                    <a:pt x="78" y="47"/>
                    <a:pt x="76" y="42"/>
                    <a:pt x="73" y="39"/>
                  </a:cubicBezTo>
                  <a:cubicBezTo>
                    <a:pt x="73" y="39"/>
                    <a:pt x="73" y="39"/>
                    <a:pt x="73" y="39"/>
                  </a:cubicBezTo>
                  <a:close/>
                </a:path>
              </a:pathLst>
            </a:custGeom>
            <a:solidFill>
              <a:schemeClr val="bg1">
                <a:lumMod val="50000"/>
              </a:schemeClr>
            </a:solidFill>
            <a:ln>
              <a:noFill/>
            </a:ln>
          </p:spPr>
          <p:txBody>
            <a:bodyPr vert="horz" wrap="square" lIns="121920" tIns="60960" rIns="121920" bIns="60960" numCol="1" anchor="t" anchorCtr="0" compatLnSpc="1"/>
            <a:lstStyle/>
            <a:p>
              <a:pPr defTabSz="1219170"/>
              <a:endParaRPr lang="zh-CN" altLang="en-US" sz="2400">
                <a:solidFill>
                  <a:srgbClr val="333333"/>
                </a:solidFill>
                <a:latin typeface="Calibri"/>
                <a:ea typeface="宋体" panose="02010600030101010101" pitchFamily="2" charset="-122"/>
              </a:endParaRPr>
            </a:p>
          </p:txBody>
        </p:sp>
      </p:grpSp>
    </p:spTree>
    <p:extLst>
      <p:ext uri="{BB962C8B-B14F-4D97-AF65-F5344CB8AC3E}">
        <p14:creationId xmlns:p14="http://schemas.microsoft.com/office/powerpoint/2010/main" val="363817664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1"/>
                                        </p:tgtEl>
                                        <p:attrNameLst>
                                          <p:attrName>style.visibility</p:attrName>
                                        </p:attrNameLst>
                                      </p:cBhvr>
                                      <p:to>
                                        <p:strVal val="visible"/>
                                      </p:to>
                                    </p:set>
                                    <p:anim to="" calcmode="lin" valueType="num">
                                      <p:cBhvr>
                                        <p:cTn id="7" dur="700" fill="hold">
                                          <p:stCondLst>
                                            <p:cond delay="0"/>
                                          </p:stCondLst>
                                        </p:cTn>
                                        <p:tgtEl>
                                          <p:spTgt spid="21"/>
                                        </p:tgtEl>
                                        <p:attrNameLst>
                                          <p:attrName>ppt_x</p:attrName>
                                        </p:attrNameLst>
                                      </p:cBhvr>
                                      <p:tavLst>
                                        <p:tav tm="0" fmla="#ppt_x-(-#ppt_w/2*cos(ppt_r/180*pi))*((1.5-1.5*$)^2-(1.5-1.5*$)^3)">
                                          <p:val>
                                            <p:strVal val="0"/>
                                          </p:val>
                                        </p:tav>
                                        <p:tav tm="100000">
                                          <p:val>
                                            <p:strVal val="1"/>
                                          </p:val>
                                        </p:tav>
                                      </p:tavLst>
                                    </p:anim>
                                    <p:anim to="" calcmode="lin" valueType="num">
                                      <p:cBhvr>
                                        <p:cTn id="8" dur="700" fill="hold">
                                          <p:stCondLst>
                                            <p:cond delay="0"/>
                                          </p:stCondLst>
                                        </p:cTn>
                                        <p:tgtEl>
                                          <p:spTgt spid="21"/>
                                        </p:tgtEl>
                                        <p:attrNameLst>
                                          <p:attrName>ppt_y</p:attrName>
                                        </p:attrNameLst>
                                      </p:cBhvr>
                                      <p:tavLst>
                                        <p:tav tm="0" fmla="#ppt_y+(-#ppt_h/2*cos(ppt_r/180*pi))*((1.5-1.5*$)^2-(1.5-1.5*$)^3)">
                                          <p:val>
                                            <p:strVal val="0"/>
                                          </p:val>
                                        </p:tav>
                                        <p:tav tm="100000">
                                          <p:val>
                                            <p:strVal val="1"/>
                                          </p:val>
                                        </p:tav>
                                      </p:tavLst>
                                    </p:anim>
                                    <p:anim to="" calcmode="lin" valueType="num">
                                      <p:cBhvr>
                                        <p:cTn id="9" dur="700" fill="hold">
                                          <p:stCondLst>
                                            <p:cond delay="0"/>
                                          </p:stCondLst>
                                        </p:cTn>
                                        <p:tgtEl>
                                          <p:spTgt spid="21"/>
                                        </p:tgtEl>
                                        <p:attrNameLst>
                                          <p:attrName>ppt_h</p:attrName>
                                        </p:attrNameLst>
                                      </p:cBhvr>
                                      <p:tavLst>
                                        <p:tav tm="0" fmla="#ppt_h-(-#ppt_h)*((1.5-1.5*$)^2-(1.5-1.5*$)^3)">
                                          <p:val>
                                            <p:strVal val="0"/>
                                          </p:val>
                                        </p:tav>
                                        <p:tav tm="100000">
                                          <p:val>
                                            <p:strVal val="1"/>
                                          </p:val>
                                        </p:tav>
                                      </p:tavLst>
                                    </p:anim>
                                    <p:anim to="" calcmode="lin" valueType="num">
                                      <p:cBhvr>
                                        <p:cTn id="10" dur="700" fill="hold">
                                          <p:stCondLst>
                                            <p:cond delay="0"/>
                                          </p:stCondLst>
                                        </p:cTn>
                                        <p:tgtEl>
                                          <p:spTgt spid="21"/>
                                        </p:tgtEl>
                                        <p:attrNameLst>
                                          <p:attrName>ppt_w</p:attrName>
                                        </p:attrNameLst>
                                      </p:cBhvr>
                                      <p:tavLst>
                                        <p:tav tm="0" fmla="#ppt_w-(-#ppt_w)*((1.5-1.5*$)^2-(1.5-1.5*$)^3)">
                                          <p:val>
                                            <p:strVal val="0"/>
                                          </p:val>
                                        </p:tav>
                                        <p:tav tm="100000">
                                          <p:val>
                                            <p:strVal val="1"/>
                                          </p:val>
                                        </p:tav>
                                      </p:tavLst>
                                    </p:anim>
                                  </p:childTnLst>
                                </p:cTn>
                              </p:par>
                              <p:par>
                                <p:cTn id="11" presetID="0" presetClass="entr" presetSubtype="0" fill="hold" grpId="0" nodeType="withEffect">
                                  <p:stCondLst>
                                    <p:cond delay="0"/>
                                  </p:stCondLst>
                                  <p:iterate type="lt">
                                    <p:tmPct val="10000"/>
                                  </p:iterate>
                                  <p:childTnLst>
                                    <p:set>
                                      <p:cBhvr>
                                        <p:cTn id="12" dur="1" fill="hold">
                                          <p:stCondLst>
                                            <p:cond delay="0"/>
                                          </p:stCondLst>
                                        </p:cTn>
                                        <p:tgtEl>
                                          <p:spTgt spid="36"/>
                                        </p:tgtEl>
                                        <p:attrNameLst>
                                          <p:attrName>style.visibility</p:attrName>
                                        </p:attrNameLst>
                                      </p:cBhvr>
                                      <p:to>
                                        <p:strVal val="visible"/>
                                      </p:to>
                                    </p:set>
                                    <p:anim to="" calcmode="lin" valueType="num">
                                      <p:cBhvr>
                                        <p:cTn id="13" dur="700" fill="hold">
                                          <p:stCondLst>
                                            <p:cond delay="0"/>
                                          </p:stCondLst>
                                        </p:cTn>
                                        <p:tgtEl>
                                          <p:spTgt spid="36"/>
                                        </p:tgtEl>
                                        <p:attrNameLst>
                                          <p:attrName>ppt_x</p:attrName>
                                        </p:attrNameLst>
                                      </p:cBhvr>
                                      <p:tavLst>
                                        <p:tav tm="0" fmla="#ppt_x-(-#ppt_w/2*cos(ppt_r/180*pi))*((1.5-1.5*$)^2-(1.5-1.5*$)^3)">
                                          <p:val>
                                            <p:strVal val="0"/>
                                          </p:val>
                                        </p:tav>
                                        <p:tav tm="100000">
                                          <p:val>
                                            <p:strVal val="1"/>
                                          </p:val>
                                        </p:tav>
                                      </p:tavLst>
                                    </p:anim>
                                    <p:anim to="" calcmode="lin" valueType="num">
                                      <p:cBhvr>
                                        <p:cTn id="14" dur="700" fill="hold">
                                          <p:stCondLst>
                                            <p:cond delay="0"/>
                                          </p:stCondLst>
                                        </p:cTn>
                                        <p:tgtEl>
                                          <p:spTgt spid="36"/>
                                        </p:tgtEl>
                                        <p:attrNameLst>
                                          <p:attrName>ppt_y</p:attrName>
                                        </p:attrNameLst>
                                      </p:cBhvr>
                                      <p:tavLst>
                                        <p:tav tm="0" fmla="#ppt_y+(-#ppt_h/2*cos(ppt_r/180*pi))*((1.5-1.5*$)^2-(1.5-1.5*$)^3)">
                                          <p:val>
                                            <p:strVal val="0"/>
                                          </p:val>
                                        </p:tav>
                                        <p:tav tm="100000">
                                          <p:val>
                                            <p:strVal val="1"/>
                                          </p:val>
                                        </p:tav>
                                      </p:tavLst>
                                    </p:anim>
                                    <p:anim to="" calcmode="lin" valueType="num">
                                      <p:cBhvr>
                                        <p:cTn id="15" dur="700" fill="hold">
                                          <p:stCondLst>
                                            <p:cond delay="0"/>
                                          </p:stCondLst>
                                        </p:cTn>
                                        <p:tgtEl>
                                          <p:spTgt spid="36"/>
                                        </p:tgtEl>
                                        <p:attrNameLst>
                                          <p:attrName>ppt_h</p:attrName>
                                        </p:attrNameLst>
                                      </p:cBhvr>
                                      <p:tavLst>
                                        <p:tav tm="0" fmla="#ppt_h-(-#ppt_h)*((1.5-1.5*$)^2-(1.5-1.5*$)^3)">
                                          <p:val>
                                            <p:strVal val="0"/>
                                          </p:val>
                                        </p:tav>
                                        <p:tav tm="100000">
                                          <p:val>
                                            <p:strVal val="1"/>
                                          </p:val>
                                        </p:tav>
                                      </p:tavLst>
                                    </p:anim>
                                    <p:anim to="" calcmode="lin" valueType="num">
                                      <p:cBhvr>
                                        <p:cTn id="16" dur="700" fill="hold">
                                          <p:stCondLst>
                                            <p:cond delay="0"/>
                                          </p:stCondLst>
                                        </p:cTn>
                                        <p:tgtEl>
                                          <p:spTgt spid="36"/>
                                        </p:tgtEl>
                                        <p:attrNameLst>
                                          <p:attrName>ppt_w</p:attrName>
                                        </p:attrNameLst>
                                      </p:cBhvr>
                                      <p:tavLst>
                                        <p:tav tm="0" fmla="#ppt_w-(-#ppt_w)*((1.5-1.5*$)^2-(1.5-1.5*$)^3)">
                                          <p:val>
                                            <p:strVal val="0"/>
                                          </p:val>
                                        </p:tav>
                                        <p:tav tm="100000">
                                          <p:val>
                                            <p:str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PA_组合 20"/>
          <p:cNvGrpSpPr/>
          <p:nvPr>
            <p:custDataLst>
              <p:tags r:id="rId1"/>
            </p:custDataLst>
          </p:nvPr>
        </p:nvGrpSpPr>
        <p:grpSpPr>
          <a:xfrm>
            <a:off x="4392150" y="1500466"/>
            <a:ext cx="3407701" cy="63239"/>
            <a:chOff x="2190216" y="0"/>
            <a:chExt cx="4752528" cy="108012"/>
          </a:xfrm>
        </p:grpSpPr>
        <p:sp>
          <p:nvSpPr>
            <p:cNvPr id="4" name="矩形 3"/>
            <p:cNvSpPr/>
            <p:nvPr/>
          </p:nvSpPr>
          <p:spPr>
            <a:xfrm>
              <a:off x="2190216" y="0"/>
              <a:ext cx="1188132" cy="108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 name="矩形 4"/>
            <p:cNvSpPr/>
            <p:nvPr/>
          </p:nvSpPr>
          <p:spPr>
            <a:xfrm>
              <a:off x="3378348"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6" name="矩形 5"/>
            <p:cNvSpPr/>
            <p:nvPr/>
          </p:nvSpPr>
          <p:spPr>
            <a:xfrm>
              <a:off x="4566480" y="0"/>
              <a:ext cx="1188132" cy="1080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7" name="矩形 6"/>
            <p:cNvSpPr/>
            <p:nvPr/>
          </p:nvSpPr>
          <p:spPr>
            <a:xfrm>
              <a:off x="5754612" y="0"/>
              <a:ext cx="1188132" cy="1080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grpSp>
      <p:sp>
        <p:nvSpPr>
          <p:cNvPr id="36" name="PA_文本框 35"/>
          <p:cNvSpPr txBox="1"/>
          <p:nvPr>
            <p:custDataLst>
              <p:tags r:id="rId2"/>
            </p:custDataLst>
          </p:nvPr>
        </p:nvSpPr>
        <p:spPr>
          <a:xfrm>
            <a:off x="5110480" y="417660"/>
            <a:ext cx="1971040" cy="995016"/>
          </a:xfrm>
          <a:prstGeom prst="rect">
            <a:avLst/>
          </a:prstGeom>
          <a:noFill/>
        </p:spPr>
        <p:txBody>
          <a:bodyPr wrap="square" rtlCol="0">
            <a:spAutoFit/>
          </a:bodyPr>
          <a:lstStyle/>
          <a:p>
            <a:pPr algn="ctr" defTabSz="1219170"/>
            <a:r>
              <a:rPr lang="zh-CN" altLang="en-US" sz="3733" b="1" dirty="0">
                <a:ln w="6350">
                  <a:noFill/>
                </a:ln>
                <a:solidFill>
                  <a:srgbClr val="1D69A3"/>
                </a:solidFill>
                <a:latin typeface="Impact" pitchFamily="34" charset="0"/>
                <a:ea typeface="微软雅黑" pitchFamily="34" charset="-122"/>
              </a:rPr>
              <a:t>目  录</a:t>
            </a:r>
            <a:endParaRPr lang="en-US" altLang="zh-CN" sz="3733" b="1" dirty="0">
              <a:ln w="6350">
                <a:noFill/>
              </a:ln>
              <a:solidFill>
                <a:srgbClr val="1D69A3"/>
              </a:solidFill>
              <a:latin typeface="Impact" pitchFamily="34" charset="0"/>
              <a:ea typeface="微软雅黑" pitchFamily="34" charset="-122"/>
            </a:endParaRPr>
          </a:p>
          <a:p>
            <a:pPr algn="ctr" defTabSz="1219170"/>
            <a:r>
              <a:rPr lang="en-US" altLang="zh-CN" sz="2133" dirty="0">
                <a:ln w="6350">
                  <a:noFill/>
                </a:ln>
                <a:solidFill>
                  <a:srgbClr val="333333">
                    <a:lumMod val="50000"/>
                    <a:lumOff val="50000"/>
                  </a:srgbClr>
                </a:solidFill>
                <a:latin typeface="Arial" pitchFamily="34" charset="0"/>
                <a:ea typeface="微软雅黑" pitchFamily="34" charset="-122"/>
                <a:cs typeface="Arial" pitchFamily="34" charset="0"/>
              </a:rPr>
              <a:t>CONTENTS</a:t>
            </a:r>
            <a:endParaRPr lang="zh-CN" altLang="en-US" sz="2133" dirty="0">
              <a:ln w="6350">
                <a:noFill/>
              </a:ln>
              <a:solidFill>
                <a:srgbClr val="333333">
                  <a:lumMod val="50000"/>
                  <a:lumOff val="50000"/>
                </a:srgbClr>
              </a:solidFill>
              <a:latin typeface="Arial" pitchFamily="34" charset="0"/>
              <a:ea typeface="微软雅黑" pitchFamily="34" charset="-122"/>
              <a:cs typeface="Arial" pitchFamily="34" charset="0"/>
            </a:endParaRPr>
          </a:p>
        </p:txBody>
      </p:sp>
      <p:grpSp>
        <p:nvGrpSpPr>
          <p:cNvPr id="8" name="组合 7"/>
          <p:cNvGrpSpPr/>
          <p:nvPr/>
        </p:nvGrpSpPr>
        <p:grpSpPr>
          <a:xfrm>
            <a:off x="3218716" y="2729614"/>
            <a:ext cx="1917777" cy="3208238"/>
            <a:chOff x="2230347" y="2774574"/>
            <a:chExt cx="1917777" cy="3208238"/>
          </a:xfrm>
        </p:grpSpPr>
        <p:grpSp>
          <p:nvGrpSpPr>
            <p:cNvPr id="80" name="PA_组合 79"/>
            <p:cNvGrpSpPr/>
            <p:nvPr>
              <p:custDataLst>
                <p:tags r:id="rId19"/>
              </p:custDataLst>
            </p:nvPr>
          </p:nvGrpSpPr>
          <p:grpSpPr>
            <a:xfrm>
              <a:off x="2230347" y="3455159"/>
              <a:ext cx="1917777" cy="2527653"/>
              <a:chOff x="522514" y="3027330"/>
              <a:chExt cx="1512542" cy="1440160"/>
            </a:xfrm>
          </p:grpSpPr>
          <p:sp>
            <p:nvSpPr>
              <p:cNvPr id="81" name="矩形 80"/>
              <p:cNvSpPr/>
              <p:nvPr/>
            </p:nvSpPr>
            <p:spPr>
              <a:xfrm>
                <a:off x="522514" y="3027330"/>
                <a:ext cx="1512542" cy="1440160"/>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cxnSp>
            <p:nvCxnSpPr>
              <p:cNvPr id="82" name="直接连接符 81"/>
              <p:cNvCxnSpPr/>
              <p:nvPr/>
            </p:nvCxnSpPr>
            <p:spPr>
              <a:xfrm>
                <a:off x="522514" y="3393953"/>
                <a:ext cx="1512542"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sp>
          <p:nvSpPr>
            <p:cNvPr id="63" name="PA_矩形 62"/>
            <p:cNvSpPr/>
            <p:nvPr>
              <p:custDataLst>
                <p:tags r:id="rId20"/>
              </p:custDataLst>
            </p:nvPr>
          </p:nvSpPr>
          <p:spPr>
            <a:xfrm>
              <a:off x="2611709" y="4175212"/>
              <a:ext cx="1154242" cy="1015471"/>
            </a:xfrm>
            <a:prstGeom prst="rect">
              <a:avLst/>
            </a:prstGeom>
          </p:spPr>
          <p:txBody>
            <a:bodyPr wrap="none">
              <a:spAutoFit/>
            </a:bodyPr>
            <a:lstStyle/>
            <a:p>
              <a:pPr algn="ctr" defTabSz="1219170">
                <a:lnSpc>
                  <a:spcPct val="150000"/>
                </a:lnSpc>
              </a:pPr>
              <a:r>
                <a:rPr lang="zh-CN" altLang="en-US" sz="1333" smtClean="0">
                  <a:ln w="6350">
                    <a:noFill/>
                  </a:ln>
                  <a:solidFill>
                    <a:srgbClr val="FFFFFF">
                      <a:lumMod val="50000"/>
                    </a:srgbClr>
                  </a:solidFill>
                  <a:latin typeface="Impact" pitchFamily="34" charset="0"/>
                  <a:ea typeface="微软雅黑" pitchFamily="34" charset="-122"/>
                </a:rPr>
                <a:t>适配器模式</a:t>
              </a:r>
              <a:endParaRPr lang="en-US" altLang="zh-CN" sz="1333" smtClean="0">
                <a:ln w="6350">
                  <a:noFill/>
                </a:ln>
                <a:solidFill>
                  <a:srgbClr val="FFFFFF">
                    <a:lumMod val="50000"/>
                  </a:srgbClr>
                </a:solidFill>
                <a:latin typeface="Impact" pitchFamily="34" charset="0"/>
                <a:ea typeface="微软雅黑" pitchFamily="34" charset="-122"/>
              </a:endParaRPr>
            </a:p>
            <a:p>
              <a:pPr algn="ctr" defTabSz="1219170">
                <a:lnSpc>
                  <a:spcPct val="150000"/>
                </a:lnSpc>
              </a:pPr>
              <a:r>
                <a:rPr lang="zh-CN" altLang="en-US" sz="1333">
                  <a:ln w="6350">
                    <a:noFill/>
                  </a:ln>
                  <a:solidFill>
                    <a:srgbClr val="FFFFFF">
                      <a:lumMod val="50000"/>
                    </a:srgbClr>
                  </a:solidFill>
                  <a:latin typeface="Impact" pitchFamily="34" charset="0"/>
                  <a:ea typeface="微软雅黑" pitchFamily="34" charset="-122"/>
                </a:rPr>
                <a:t>代理</a:t>
              </a:r>
              <a:r>
                <a:rPr lang="zh-CN" altLang="en-US" sz="1333" smtClean="0">
                  <a:ln w="6350">
                    <a:noFill/>
                  </a:ln>
                  <a:solidFill>
                    <a:srgbClr val="FFFFFF">
                      <a:lumMod val="50000"/>
                    </a:srgbClr>
                  </a:solidFill>
                  <a:latin typeface="Impact" pitchFamily="34" charset="0"/>
                  <a:ea typeface="微软雅黑" pitchFamily="34" charset="-122"/>
                </a:rPr>
                <a:t>模式</a:t>
              </a:r>
              <a:endParaRPr lang="en-US" altLang="zh-CN" sz="1333" smtClean="0">
                <a:ln w="6350">
                  <a:noFill/>
                </a:ln>
                <a:solidFill>
                  <a:srgbClr val="FFFFFF">
                    <a:lumMod val="50000"/>
                  </a:srgbClr>
                </a:solidFill>
                <a:latin typeface="Impact" pitchFamily="34" charset="0"/>
                <a:ea typeface="微软雅黑" pitchFamily="34" charset="-122"/>
              </a:endParaRPr>
            </a:p>
            <a:p>
              <a:pPr algn="ctr" defTabSz="1219170">
                <a:lnSpc>
                  <a:spcPct val="150000"/>
                </a:lnSpc>
              </a:pPr>
              <a:r>
                <a:rPr lang="zh-CN" altLang="en-US" sz="1333" smtClean="0">
                  <a:ln w="6350">
                    <a:noFill/>
                  </a:ln>
                  <a:solidFill>
                    <a:srgbClr val="FFFFFF">
                      <a:lumMod val="50000"/>
                    </a:srgbClr>
                  </a:solidFill>
                  <a:latin typeface="Impact" pitchFamily="34" charset="0"/>
                  <a:ea typeface="微软雅黑" pitchFamily="34" charset="-122"/>
                </a:rPr>
                <a:t>日志模块分析</a:t>
              </a:r>
              <a:endParaRPr lang="en-US" altLang="zh-CN" sz="1333" dirty="0">
                <a:ln w="6350">
                  <a:noFill/>
                </a:ln>
                <a:solidFill>
                  <a:srgbClr val="FFFFFF">
                    <a:lumMod val="50000"/>
                  </a:srgbClr>
                </a:solidFill>
                <a:latin typeface="Impact" pitchFamily="34" charset="0"/>
                <a:ea typeface="微软雅黑" pitchFamily="34" charset="-122"/>
              </a:endParaRPr>
            </a:p>
          </p:txBody>
        </p:sp>
        <p:sp>
          <p:nvSpPr>
            <p:cNvPr id="68" name="PA_矩形 67"/>
            <p:cNvSpPr/>
            <p:nvPr>
              <p:custDataLst>
                <p:tags r:id="rId21"/>
              </p:custDataLst>
            </p:nvPr>
          </p:nvSpPr>
          <p:spPr>
            <a:xfrm>
              <a:off x="2515675" y="3582545"/>
              <a:ext cx="1346312" cy="338554"/>
            </a:xfrm>
            <a:prstGeom prst="rect">
              <a:avLst/>
            </a:prstGeom>
          </p:spPr>
          <p:txBody>
            <a:bodyPr wrap="none">
              <a:spAutoFit/>
            </a:bodyPr>
            <a:lstStyle/>
            <a:p>
              <a:pPr algn="ctr" defTabSz="1219170"/>
              <a:r>
                <a:rPr lang="zh-CN" altLang="en-US" sz="1600" b="1" smtClean="0">
                  <a:ln w="6350">
                    <a:noFill/>
                  </a:ln>
                  <a:solidFill>
                    <a:srgbClr val="FFFFFF">
                      <a:lumMod val="50000"/>
                    </a:srgbClr>
                  </a:solidFill>
                  <a:latin typeface="Impact" pitchFamily="34" charset="0"/>
                  <a:ea typeface="微软雅黑" pitchFamily="34" charset="-122"/>
                </a:rPr>
                <a:t>日志模块分析</a:t>
              </a:r>
              <a:endParaRPr lang="zh-CN" altLang="en-US" sz="1600" b="1" dirty="0">
                <a:ln w="6350">
                  <a:noFill/>
                </a:ln>
                <a:solidFill>
                  <a:srgbClr val="FFFFFF">
                    <a:lumMod val="50000"/>
                  </a:srgbClr>
                </a:solidFill>
                <a:latin typeface="Impact" pitchFamily="34" charset="0"/>
                <a:ea typeface="微软雅黑" pitchFamily="34" charset="-122"/>
              </a:endParaRPr>
            </a:p>
          </p:txBody>
        </p:sp>
        <p:sp>
          <p:nvSpPr>
            <p:cNvPr id="52" name="PA_任意多边形 13"/>
            <p:cNvSpPr>
              <a:spLocks noEditPoints="1"/>
            </p:cNvSpPr>
            <p:nvPr>
              <p:custDataLst>
                <p:tags r:id="rId22"/>
              </p:custDataLst>
            </p:nvPr>
          </p:nvSpPr>
          <p:spPr bwMode="auto">
            <a:xfrm>
              <a:off x="3080837" y="2774574"/>
              <a:ext cx="442541" cy="386477"/>
            </a:xfrm>
            <a:custGeom>
              <a:avLst/>
              <a:gdLst>
                <a:gd name="T0" fmla="*/ 111 w 197"/>
                <a:gd name="T1" fmla="*/ 11 h 164"/>
                <a:gd name="T2" fmla="*/ 0 w 197"/>
                <a:gd name="T3" fmla="*/ 15 h 164"/>
                <a:gd name="T4" fmla="*/ 105 w 197"/>
                <a:gd name="T5" fmla="*/ 164 h 164"/>
                <a:gd name="T6" fmla="*/ 136 w 197"/>
                <a:gd name="T7" fmla="*/ 159 h 164"/>
                <a:gd name="T8" fmla="*/ 196 w 197"/>
                <a:gd name="T9" fmla="*/ 142 h 164"/>
                <a:gd name="T10" fmla="*/ 52 w 197"/>
                <a:gd name="T11" fmla="*/ 150 h 164"/>
                <a:gd name="T12" fmla="*/ 52 w 197"/>
                <a:gd name="T13" fmla="*/ 22 h 164"/>
                <a:gd name="T14" fmla="*/ 99 w 197"/>
                <a:gd name="T15" fmla="*/ 150 h 164"/>
                <a:gd name="T16" fmla="*/ 99 w 197"/>
                <a:gd name="T17" fmla="*/ 22 h 164"/>
                <a:gd name="T18" fmla="*/ 147 w 197"/>
                <a:gd name="T19" fmla="*/ 149 h 164"/>
                <a:gd name="T20" fmla="*/ 181 w 197"/>
                <a:gd name="T21" fmla="*/ 139 h 164"/>
                <a:gd name="T22" fmla="*/ 23 w 197"/>
                <a:gd name="T23" fmla="*/ 133 h 164"/>
                <a:gd name="T24" fmla="*/ 42 w 197"/>
                <a:gd name="T25" fmla="*/ 134 h 164"/>
                <a:gd name="T26" fmla="*/ 43 w 197"/>
                <a:gd name="T27" fmla="*/ 114 h 164"/>
                <a:gd name="T28" fmla="*/ 23 w 197"/>
                <a:gd name="T29" fmla="*/ 114 h 164"/>
                <a:gd name="T30" fmla="*/ 29 w 197"/>
                <a:gd name="T31" fmla="*/ 120 h 164"/>
                <a:gd name="T32" fmla="*/ 37 w 197"/>
                <a:gd name="T33" fmla="*/ 120 h 164"/>
                <a:gd name="T34" fmla="*/ 37 w 197"/>
                <a:gd name="T35" fmla="*/ 128 h 164"/>
                <a:gd name="T36" fmla="*/ 29 w 197"/>
                <a:gd name="T37" fmla="*/ 127 h 164"/>
                <a:gd name="T38" fmla="*/ 32 w 197"/>
                <a:gd name="T39" fmla="*/ 91 h 164"/>
                <a:gd name="T40" fmla="*/ 36 w 197"/>
                <a:gd name="T41" fmla="*/ 38 h 164"/>
                <a:gd name="T42" fmla="*/ 28 w 197"/>
                <a:gd name="T43" fmla="*/ 87 h 164"/>
                <a:gd name="T44" fmla="*/ 134 w 197"/>
                <a:gd name="T45" fmla="*/ 31 h 164"/>
                <a:gd name="T46" fmla="*/ 149 w 197"/>
                <a:gd name="T47" fmla="*/ 86 h 164"/>
                <a:gd name="T48" fmla="*/ 134 w 197"/>
                <a:gd name="T49" fmla="*/ 31 h 164"/>
                <a:gd name="T50" fmla="*/ 69 w 197"/>
                <a:gd name="T51" fmla="*/ 133 h 164"/>
                <a:gd name="T52" fmla="*/ 88 w 197"/>
                <a:gd name="T53" fmla="*/ 133 h 164"/>
                <a:gd name="T54" fmla="*/ 79 w 197"/>
                <a:gd name="T55" fmla="*/ 110 h 164"/>
                <a:gd name="T56" fmla="*/ 65 w 197"/>
                <a:gd name="T57" fmla="*/ 124 h 164"/>
                <a:gd name="T58" fmla="*/ 75 w 197"/>
                <a:gd name="T59" fmla="*/ 120 h 164"/>
                <a:gd name="T60" fmla="*/ 82 w 197"/>
                <a:gd name="T61" fmla="*/ 120 h 164"/>
                <a:gd name="T62" fmla="*/ 82 w 197"/>
                <a:gd name="T63" fmla="*/ 128 h 164"/>
                <a:gd name="T64" fmla="*/ 74 w 197"/>
                <a:gd name="T65" fmla="*/ 127 h 164"/>
                <a:gd name="T66" fmla="*/ 81 w 197"/>
                <a:gd name="T67" fmla="*/ 91 h 164"/>
                <a:gd name="T68" fmla="*/ 85 w 197"/>
                <a:gd name="T69" fmla="*/ 38 h 164"/>
                <a:gd name="T70" fmla="*/ 77 w 197"/>
                <a:gd name="T71" fmla="*/ 87 h 164"/>
                <a:gd name="T72" fmla="*/ 148 w 197"/>
                <a:gd name="T73" fmla="*/ 109 h 164"/>
                <a:gd name="T74" fmla="*/ 148 w 197"/>
                <a:gd name="T75" fmla="*/ 128 h 164"/>
                <a:gd name="T76" fmla="*/ 167 w 197"/>
                <a:gd name="T77" fmla="*/ 128 h 164"/>
                <a:gd name="T78" fmla="*/ 168 w 197"/>
                <a:gd name="T79" fmla="*/ 109 h 164"/>
                <a:gd name="T80" fmla="*/ 158 w 197"/>
                <a:gd name="T81" fmla="*/ 105 h 164"/>
                <a:gd name="T82" fmla="*/ 154 w 197"/>
                <a:gd name="T83" fmla="*/ 114 h 164"/>
                <a:gd name="T84" fmla="*/ 163 w 197"/>
                <a:gd name="T85" fmla="*/ 118 h 164"/>
                <a:gd name="T86" fmla="*/ 154 w 197"/>
                <a:gd name="T87" fmla="*/ 122 h 164"/>
                <a:gd name="T88" fmla="*/ 154 w 197"/>
                <a:gd name="T89" fmla="*/ 11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97" h="164">
                  <a:moveTo>
                    <a:pt x="159" y="6"/>
                  </a:moveTo>
                  <a:cubicBezTo>
                    <a:pt x="158" y="2"/>
                    <a:pt x="155" y="0"/>
                    <a:pt x="151" y="1"/>
                  </a:cubicBezTo>
                  <a:cubicBezTo>
                    <a:pt x="111" y="11"/>
                    <a:pt x="111" y="11"/>
                    <a:pt x="111" y="11"/>
                  </a:cubicBezTo>
                  <a:cubicBezTo>
                    <a:pt x="110" y="10"/>
                    <a:pt x="108" y="8"/>
                    <a:pt x="105" y="8"/>
                  </a:cubicBezTo>
                  <a:cubicBezTo>
                    <a:pt x="7" y="8"/>
                    <a:pt x="7" y="8"/>
                    <a:pt x="7" y="8"/>
                  </a:cubicBezTo>
                  <a:cubicBezTo>
                    <a:pt x="3" y="8"/>
                    <a:pt x="0" y="11"/>
                    <a:pt x="0" y="15"/>
                  </a:cubicBezTo>
                  <a:cubicBezTo>
                    <a:pt x="0" y="157"/>
                    <a:pt x="0" y="157"/>
                    <a:pt x="0" y="157"/>
                  </a:cubicBezTo>
                  <a:cubicBezTo>
                    <a:pt x="0" y="161"/>
                    <a:pt x="3" y="164"/>
                    <a:pt x="7" y="164"/>
                  </a:cubicBezTo>
                  <a:cubicBezTo>
                    <a:pt x="105" y="164"/>
                    <a:pt x="105" y="164"/>
                    <a:pt x="105" y="164"/>
                  </a:cubicBezTo>
                  <a:cubicBezTo>
                    <a:pt x="109" y="164"/>
                    <a:pt x="112" y="161"/>
                    <a:pt x="112" y="157"/>
                  </a:cubicBezTo>
                  <a:cubicBezTo>
                    <a:pt x="112" y="71"/>
                    <a:pt x="112" y="71"/>
                    <a:pt x="112" y="71"/>
                  </a:cubicBezTo>
                  <a:cubicBezTo>
                    <a:pt x="136" y="159"/>
                    <a:pt x="136" y="159"/>
                    <a:pt x="136" y="159"/>
                  </a:cubicBezTo>
                  <a:cubicBezTo>
                    <a:pt x="136" y="162"/>
                    <a:pt x="140" y="164"/>
                    <a:pt x="144" y="163"/>
                  </a:cubicBezTo>
                  <a:cubicBezTo>
                    <a:pt x="191" y="151"/>
                    <a:pt x="191" y="151"/>
                    <a:pt x="191" y="151"/>
                  </a:cubicBezTo>
                  <a:cubicBezTo>
                    <a:pt x="195" y="150"/>
                    <a:pt x="197" y="146"/>
                    <a:pt x="196" y="142"/>
                  </a:cubicBezTo>
                  <a:cubicBezTo>
                    <a:pt x="159" y="6"/>
                    <a:pt x="159" y="6"/>
                    <a:pt x="159" y="6"/>
                  </a:cubicBezTo>
                  <a:close/>
                  <a:moveTo>
                    <a:pt x="52" y="150"/>
                  </a:moveTo>
                  <a:cubicBezTo>
                    <a:pt x="52" y="150"/>
                    <a:pt x="52" y="150"/>
                    <a:pt x="52" y="150"/>
                  </a:cubicBezTo>
                  <a:cubicBezTo>
                    <a:pt x="14" y="150"/>
                    <a:pt x="14" y="150"/>
                    <a:pt x="14" y="150"/>
                  </a:cubicBezTo>
                  <a:cubicBezTo>
                    <a:pt x="14" y="22"/>
                    <a:pt x="14" y="22"/>
                    <a:pt x="14" y="22"/>
                  </a:cubicBezTo>
                  <a:cubicBezTo>
                    <a:pt x="52" y="22"/>
                    <a:pt x="52" y="22"/>
                    <a:pt x="52" y="22"/>
                  </a:cubicBezTo>
                  <a:cubicBezTo>
                    <a:pt x="52" y="150"/>
                    <a:pt x="52" y="150"/>
                    <a:pt x="52" y="150"/>
                  </a:cubicBezTo>
                  <a:close/>
                  <a:moveTo>
                    <a:pt x="99" y="150"/>
                  </a:moveTo>
                  <a:cubicBezTo>
                    <a:pt x="99" y="150"/>
                    <a:pt x="99" y="150"/>
                    <a:pt x="99" y="150"/>
                  </a:cubicBezTo>
                  <a:cubicBezTo>
                    <a:pt x="60" y="150"/>
                    <a:pt x="60" y="150"/>
                    <a:pt x="60" y="150"/>
                  </a:cubicBezTo>
                  <a:cubicBezTo>
                    <a:pt x="60" y="22"/>
                    <a:pt x="60" y="22"/>
                    <a:pt x="60" y="22"/>
                  </a:cubicBezTo>
                  <a:cubicBezTo>
                    <a:pt x="99" y="22"/>
                    <a:pt x="99" y="22"/>
                    <a:pt x="99" y="22"/>
                  </a:cubicBezTo>
                  <a:cubicBezTo>
                    <a:pt x="99" y="150"/>
                    <a:pt x="99" y="150"/>
                    <a:pt x="99" y="150"/>
                  </a:cubicBezTo>
                  <a:close/>
                  <a:moveTo>
                    <a:pt x="147" y="149"/>
                  </a:moveTo>
                  <a:cubicBezTo>
                    <a:pt x="147" y="149"/>
                    <a:pt x="147" y="149"/>
                    <a:pt x="147" y="149"/>
                  </a:cubicBezTo>
                  <a:cubicBezTo>
                    <a:pt x="114" y="25"/>
                    <a:pt x="114" y="25"/>
                    <a:pt x="114" y="25"/>
                  </a:cubicBezTo>
                  <a:cubicBezTo>
                    <a:pt x="148" y="16"/>
                    <a:pt x="148" y="16"/>
                    <a:pt x="148" y="16"/>
                  </a:cubicBezTo>
                  <a:cubicBezTo>
                    <a:pt x="181" y="139"/>
                    <a:pt x="181" y="139"/>
                    <a:pt x="181" y="139"/>
                  </a:cubicBezTo>
                  <a:cubicBezTo>
                    <a:pt x="147" y="149"/>
                    <a:pt x="147" y="149"/>
                    <a:pt x="147" y="149"/>
                  </a:cubicBezTo>
                  <a:close/>
                  <a:moveTo>
                    <a:pt x="23" y="133"/>
                  </a:moveTo>
                  <a:cubicBezTo>
                    <a:pt x="23" y="133"/>
                    <a:pt x="23" y="133"/>
                    <a:pt x="23" y="133"/>
                  </a:cubicBezTo>
                  <a:cubicBezTo>
                    <a:pt x="23" y="133"/>
                    <a:pt x="23" y="133"/>
                    <a:pt x="23" y="133"/>
                  </a:cubicBezTo>
                  <a:cubicBezTo>
                    <a:pt x="26" y="136"/>
                    <a:pt x="29" y="137"/>
                    <a:pt x="33" y="137"/>
                  </a:cubicBezTo>
                  <a:cubicBezTo>
                    <a:pt x="37" y="137"/>
                    <a:pt x="40" y="136"/>
                    <a:pt x="42" y="134"/>
                  </a:cubicBezTo>
                  <a:cubicBezTo>
                    <a:pt x="43" y="133"/>
                    <a:pt x="43" y="133"/>
                    <a:pt x="43" y="133"/>
                  </a:cubicBezTo>
                  <a:cubicBezTo>
                    <a:pt x="45" y="131"/>
                    <a:pt x="47" y="127"/>
                    <a:pt x="47" y="124"/>
                  </a:cubicBezTo>
                  <a:cubicBezTo>
                    <a:pt x="47" y="120"/>
                    <a:pt x="45" y="116"/>
                    <a:pt x="43" y="114"/>
                  </a:cubicBezTo>
                  <a:cubicBezTo>
                    <a:pt x="42" y="114"/>
                    <a:pt x="42" y="114"/>
                    <a:pt x="42" y="114"/>
                  </a:cubicBezTo>
                  <a:cubicBezTo>
                    <a:pt x="40" y="112"/>
                    <a:pt x="37" y="110"/>
                    <a:pt x="33" y="110"/>
                  </a:cubicBezTo>
                  <a:cubicBezTo>
                    <a:pt x="29" y="110"/>
                    <a:pt x="26" y="112"/>
                    <a:pt x="23" y="114"/>
                  </a:cubicBezTo>
                  <a:cubicBezTo>
                    <a:pt x="21" y="116"/>
                    <a:pt x="19" y="120"/>
                    <a:pt x="19" y="124"/>
                  </a:cubicBezTo>
                  <a:cubicBezTo>
                    <a:pt x="19" y="127"/>
                    <a:pt x="21" y="131"/>
                    <a:pt x="23" y="133"/>
                  </a:cubicBezTo>
                  <a:close/>
                  <a:moveTo>
                    <a:pt x="29" y="120"/>
                  </a:moveTo>
                  <a:cubicBezTo>
                    <a:pt x="29" y="120"/>
                    <a:pt x="29" y="120"/>
                    <a:pt x="29" y="120"/>
                  </a:cubicBezTo>
                  <a:cubicBezTo>
                    <a:pt x="30" y="119"/>
                    <a:pt x="31" y="118"/>
                    <a:pt x="33" y="118"/>
                  </a:cubicBezTo>
                  <a:cubicBezTo>
                    <a:pt x="34" y="118"/>
                    <a:pt x="36" y="119"/>
                    <a:pt x="37" y="120"/>
                  </a:cubicBezTo>
                  <a:cubicBezTo>
                    <a:pt x="37" y="120"/>
                    <a:pt x="37" y="120"/>
                    <a:pt x="37" y="120"/>
                  </a:cubicBezTo>
                  <a:cubicBezTo>
                    <a:pt x="38" y="121"/>
                    <a:pt x="38" y="122"/>
                    <a:pt x="38" y="124"/>
                  </a:cubicBezTo>
                  <a:cubicBezTo>
                    <a:pt x="38" y="125"/>
                    <a:pt x="38" y="127"/>
                    <a:pt x="37" y="128"/>
                  </a:cubicBezTo>
                  <a:cubicBezTo>
                    <a:pt x="36" y="129"/>
                    <a:pt x="34" y="129"/>
                    <a:pt x="33" y="129"/>
                  </a:cubicBezTo>
                  <a:cubicBezTo>
                    <a:pt x="31" y="129"/>
                    <a:pt x="30" y="129"/>
                    <a:pt x="29" y="128"/>
                  </a:cubicBezTo>
                  <a:cubicBezTo>
                    <a:pt x="29" y="127"/>
                    <a:pt x="29" y="127"/>
                    <a:pt x="29" y="127"/>
                  </a:cubicBezTo>
                  <a:cubicBezTo>
                    <a:pt x="28" y="126"/>
                    <a:pt x="27" y="125"/>
                    <a:pt x="27" y="124"/>
                  </a:cubicBezTo>
                  <a:cubicBezTo>
                    <a:pt x="27" y="122"/>
                    <a:pt x="28" y="121"/>
                    <a:pt x="29" y="120"/>
                  </a:cubicBezTo>
                  <a:close/>
                  <a:moveTo>
                    <a:pt x="32" y="91"/>
                  </a:moveTo>
                  <a:cubicBezTo>
                    <a:pt x="32" y="91"/>
                    <a:pt x="32" y="91"/>
                    <a:pt x="32" y="91"/>
                  </a:cubicBezTo>
                  <a:cubicBezTo>
                    <a:pt x="34" y="91"/>
                    <a:pt x="36" y="89"/>
                    <a:pt x="36" y="87"/>
                  </a:cubicBezTo>
                  <a:cubicBezTo>
                    <a:pt x="36" y="38"/>
                    <a:pt x="36" y="38"/>
                    <a:pt x="36" y="38"/>
                  </a:cubicBezTo>
                  <a:cubicBezTo>
                    <a:pt x="36" y="35"/>
                    <a:pt x="34" y="34"/>
                    <a:pt x="32" y="34"/>
                  </a:cubicBezTo>
                  <a:cubicBezTo>
                    <a:pt x="29" y="34"/>
                    <a:pt x="28" y="35"/>
                    <a:pt x="28" y="38"/>
                  </a:cubicBezTo>
                  <a:cubicBezTo>
                    <a:pt x="28" y="87"/>
                    <a:pt x="28" y="87"/>
                    <a:pt x="28" y="87"/>
                  </a:cubicBezTo>
                  <a:cubicBezTo>
                    <a:pt x="28" y="89"/>
                    <a:pt x="29" y="91"/>
                    <a:pt x="32" y="91"/>
                  </a:cubicBezTo>
                  <a:close/>
                  <a:moveTo>
                    <a:pt x="134" y="31"/>
                  </a:moveTo>
                  <a:cubicBezTo>
                    <a:pt x="134" y="31"/>
                    <a:pt x="134" y="31"/>
                    <a:pt x="134" y="31"/>
                  </a:cubicBezTo>
                  <a:cubicBezTo>
                    <a:pt x="132" y="32"/>
                    <a:pt x="131" y="34"/>
                    <a:pt x="131" y="36"/>
                  </a:cubicBezTo>
                  <a:cubicBezTo>
                    <a:pt x="144" y="84"/>
                    <a:pt x="144" y="84"/>
                    <a:pt x="144" y="84"/>
                  </a:cubicBezTo>
                  <a:cubicBezTo>
                    <a:pt x="144" y="86"/>
                    <a:pt x="146" y="87"/>
                    <a:pt x="149" y="86"/>
                  </a:cubicBezTo>
                  <a:cubicBezTo>
                    <a:pt x="151" y="86"/>
                    <a:pt x="152" y="84"/>
                    <a:pt x="152" y="82"/>
                  </a:cubicBezTo>
                  <a:cubicBezTo>
                    <a:pt x="139" y="34"/>
                    <a:pt x="139" y="34"/>
                    <a:pt x="139" y="34"/>
                  </a:cubicBezTo>
                  <a:cubicBezTo>
                    <a:pt x="138" y="32"/>
                    <a:pt x="136" y="31"/>
                    <a:pt x="134" y="31"/>
                  </a:cubicBezTo>
                  <a:close/>
                  <a:moveTo>
                    <a:pt x="69" y="133"/>
                  </a:moveTo>
                  <a:cubicBezTo>
                    <a:pt x="69" y="133"/>
                    <a:pt x="69" y="133"/>
                    <a:pt x="69" y="133"/>
                  </a:cubicBezTo>
                  <a:cubicBezTo>
                    <a:pt x="69" y="133"/>
                    <a:pt x="69" y="133"/>
                    <a:pt x="69" y="133"/>
                  </a:cubicBezTo>
                  <a:cubicBezTo>
                    <a:pt x="71" y="136"/>
                    <a:pt x="75" y="137"/>
                    <a:pt x="79" y="137"/>
                  </a:cubicBezTo>
                  <a:cubicBezTo>
                    <a:pt x="82" y="137"/>
                    <a:pt x="86" y="136"/>
                    <a:pt x="88" y="134"/>
                  </a:cubicBezTo>
                  <a:cubicBezTo>
                    <a:pt x="88" y="133"/>
                    <a:pt x="88" y="133"/>
                    <a:pt x="88" y="133"/>
                  </a:cubicBezTo>
                  <a:cubicBezTo>
                    <a:pt x="91" y="131"/>
                    <a:pt x="92" y="127"/>
                    <a:pt x="92" y="124"/>
                  </a:cubicBezTo>
                  <a:cubicBezTo>
                    <a:pt x="92" y="120"/>
                    <a:pt x="91" y="116"/>
                    <a:pt x="88" y="114"/>
                  </a:cubicBezTo>
                  <a:cubicBezTo>
                    <a:pt x="86" y="112"/>
                    <a:pt x="82" y="110"/>
                    <a:pt x="79" y="110"/>
                  </a:cubicBezTo>
                  <a:cubicBezTo>
                    <a:pt x="75" y="110"/>
                    <a:pt x="71" y="112"/>
                    <a:pt x="69" y="114"/>
                  </a:cubicBezTo>
                  <a:cubicBezTo>
                    <a:pt x="69" y="114"/>
                    <a:pt x="69" y="114"/>
                    <a:pt x="69" y="114"/>
                  </a:cubicBezTo>
                  <a:cubicBezTo>
                    <a:pt x="66" y="116"/>
                    <a:pt x="65" y="120"/>
                    <a:pt x="65" y="124"/>
                  </a:cubicBezTo>
                  <a:cubicBezTo>
                    <a:pt x="65" y="127"/>
                    <a:pt x="66" y="131"/>
                    <a:pt x="69" y="133"/>
                  </a:cubicBezTo>
                  <a:close/>
                  <a:moveTo>
                    <a:pt x="75" y="120"/>
                  </a:moveTo>
                  <a:cubicBezTo>
                    <a:pt x="75" y="120"/>
                    <a:pt x="75" y="120"/>
                    <a:pt x="75" y="120"/>
                  </a:cubicBezTo>
                  <a:cubicBezTo>
                    <a:pt x="76" y="119"/>
                    <a:pt x="77" y="118"/>
                    <a:pt x="79" y="118"/>
                  </a:cubicBezTo>
                  <a:cubicBezTo>
                    <a:pt x="80" y="118"/>
                    <a:pt x="81" y="119"/>
                    <a:pt x="82" y="120"/>
                  </a:cubicBezTo>
                  <a:cubicBezTo>
                    <a:pt x="82" y="120"/>
                    <a:pt x="82" y="120"/>
                    <a:pt x="82" y="120"/>
                  </a:cubicBezTo>
                  <a:cubicBezTo>
                    <a:pt x="84" y="121"/>
                    <a:pt x="84" y="122"/>
                    <a:pt x="84" y="124"/>
                  </a:cubicBezTo>
                  <a:cubicBezTo>
                    <a:pt x="84" y="125"/>
                    <a:pt x="84" y="127"/>
                    <a:pt x="83" y="128"/>
                  </a:cubicBezTo>
                  <a:cubicBezTo>
                    <a:pt x="82" y="128"/>
                    <a:pt x="82" y="128"/>
                    <a:pt x="82" y="128"/>
                  </a:cubicBezTo>
                  <a:cubicBezTo>
                    <a:pt x="81" y="129"/>
                    <a:pt x="80" y="129"/>
                    <a:pt x="79" y="129"/>
                  </a:cubicBezTo>
                  <a:cubicBezTo>
                    <a:pt x="77" y="129"/>
                    <a:pt x="76" y="129"/>
                    <a:pt x="75" y="128"/>
                  </a:cubicBezTo>
                  <a:cubicBezTo>
                    <a:pt x="74" y="127"/>
                    <a:pt x="74" y="127"/>
                    <a:pt x="74" y="127"/>
                  </a:cubicBezTo>
                  <a:cubicBezTo>
                    <a:pt x="74" y="126"/>
                    <a:pt x="73" y="125"/>
                    <a:pt x="73" y="124"/>
                  </a:cubicBezTo>
                  <a:cubicBezTo>
                    <a:pt x="73" y="122"/>
                    <a:pt x="74" y="121"/>
                    <a:pt x="75" y="120"/>
                  </a:cubicBezTo>
                  <a:close/>
                  <a:moveTo>
                    <a:pt x="81" y="91"/>
                  </a:moveTo>
                  <a:cubicBezTo>
                    <a:pt x="81" y="91"/>
                    <a:pt x="81" y="91"/>
                    <a:pt x="81" y="91"/>
                  </a:cubicBezTo>
                  <a:cubicBezTo>
                    <a:pt x="83" y="91"/>
                    <a:pt x="85" y="89"/>
                    <a:pt x="85" y="87"/>
                  </a:cubicBezTo>
                  <a:cubicBezTo>
                    <a:pt x="85" y="38"/>
                    <a:pt x="85" y="38"/>
                    <a:pt x="85" y="38"/>
                  </a:cubicBezTo>
                  <a:cubicBezTo>
                    <a:pt x="85" y="35"/>
                    <a:pt x="83" y="34"/>
                    <a:pt x="81" y="34"/>
                  </a:cubicBezTo>
                  <a:cubicBezTo>
                    <a:pt x="79" y="34"/>
                    <a:pt x="77" y="35"/>
                    <a:pt x="77" y="38"/>
                  </a:cubicBezTo>
                  <a:cubicBezTo>
                    <a:pt x="77" y="87"/>
                    <a:pt x="77" y="87"/>
                    <a:pt x="77" y="87"/>
                  </a:cubicBezTo>
                  <a:cubicBezTo>
                    <a:pt x="77" y="89"/>
                    <a:pt x="79" y="91"/>
                    <a:pt x="81" y="91"/>
                  </a:cubicBezTo>
                  <a:close/>
                  <a:moveTo>
                    <a:pt x="148" y="109"/>
                  </a:moveTo>
                  <a:cubicBezTo>
                    <a:pt x="148" y="109"/>
                    <a:pt x="148" y="109"/>
                    <a:pt x="148" y="109"/>
                  </a:cubicBezTo>
                  <a:cubicBezTo>
                    <a:pt x="146" y="111"/>
                    <a:pt x="144" y="114"/>
                    <a:pt x="144" y="118"/>
                  </a:cubicBezTo>
                  <a:cubicBezTo>
                    <a:pt x="144" y="122"/>
                    <a:pt x="146" y="125"/>
                    <a:pt x="148" y="128"/>
                  </a:cubicBezTo>
                  <a:cubicBezTo>
                    <a:pt x="148" y="128"/>
                    <a:pt x="148" y="128"/>
                    <a:pt x="148" y="128"/>
                  </a:cubicBezTo>
                  <a:cubicBezTo>
                    <a:pt x="151" y="130"/>
                    <a:pt x="154" y="132"/>
                    <a:pt x="158" y="132"/>
                  </a:cubicBezTo>
                  <a:cubicBezTo>
                    <a:pt x="161" y="132"/>
                    <a:pt x="165" y="131"/>
                    <a:pt x="167" y="128"/>
                  </a:cubicBezTo>
                  <a:cubicBezTo>
                    <a:pt x="167" y="128"/>
                    <a:pt x="167" y="128"/>
                    <a:pt x="167" y="128"/>
                  </a:cubicBezTo>
                  <a:cubicBezTo>
                    <a:pt x="168" y="128"/>
                    <a:pt x="168" y="128"/>
                    <a:pt x="168" y="128"/>
                  </a:cubicBezTo>
                  <a:cubicBezTo>
                    <a:pt x="170" y="126"/>
                    <a:pt x="171" y="122"/>
                    <a:pt x="171" y="118"/>
                  </a:cubicBezTo>
                  <a:cubicBezTo>
                    <a:pt x="171" y="114"/>
                    <a:pt x="170" y="111"/>
                    <a:pt x="168" y="109"/>
                  </a:cubicBezTo>
                  <a:cubicBezTo>
                    <a:pt x="168" y="109"/>
                    <a:pt x="168" y="109"/>
                    <a:pt x="168" y="109"/>
                  </a:cubicBezTo>
                  <a:cubicBezTo>
                    <a:pt x="168" y="109"/>
                    <a:pt x="168" y="109"/>
                    <a:pt x="168" y="109"/>
                  </a:cubicBezTo>
                  <a:cubicBezTo>
                    <a:pt x="165" y="106"/>
                    <a:pt x="162" y="105"/>
                    <a:pt x="158" y="105"/>
                  </a:cubicBezTo>
                  <a:cubicBezTo>
                    <a:pt x="154" y="105"/>
                    <a:pt x="151" y="106"/>
                    <a:pt x="148" y="109"/>
                  </a:cubicBezTo>
                  <a:close/>
                  <a:moveTo>
                    <a:pt x="154" y="114"/>
                  </a:moveTo>
                  <a:cubicBezTo>
                    <a:pt x="154" y="114"/>
                    <a:pt x="154" y="114"/>
                    <a:pt x="154" y="114"/>
                  </a:cubicBezTo>
                  <a:cubicBezTo>
                    <a:pt x="155" y="113"/>
                    <a:pt x="156" y="113"/>
                    <a:pt x="158" y="113"/>
                  </a:cubicBezTo>
                  <a:cubicBezTo>
                    <a:pt x="159" y="113"/>
                    <a:pt x="161" y="113"/>
                    <a:pt x="162" y="114"/>
                  </a:cubicBezTo>
                  <a:cubicBezTo>
                    <a:pt x="163" y="115"/>
                    <a:pt x="163" y="117"/>
                    <a:pt x="163" y="118"/>
                  </a:cubicBezTo>
                  <a:cubicBezTo>
                    <a:pt x="163" y="120"/>
                    <a:pt x="163" y="121"/>
                    <a:pt x="162" y="122"/>
                  </a:cubicBezTo>
                  <a:cubicBezTo>
                    <a:pt x="161" y="123"/>
                    <a:pt x="159" y="124"/>
                    <a:pt x="158" y="124"/>
                  </a:cubicBezTo>
                  <a:cubicBezTo>
                    <a:pt x="156" y="124"/>
                    <a:pt x="155" y="123"/>
                    <a:pt x="154" y="122"/>
                  </a:cubicBezTo>
                  <a:cubicBezTo>
                    <a:pt x="154" y="122"/>
                    <a:pt x="154" y="122"/>
                    <a:pt x="154" y="122"/>
                  </a:cubicBezTo>
                  <a:cubicBezTo>
                    <a:pt x="153" y="121"/>
                    <a:pt x="152" y="120"/>
                    <a:pt x="152" y="118"/>
                  </a:cubicBezTo>
                  <a:cubicBezTo>
                    <a:pt x="152" y="117"/>
                    <a:pt x="153" y="115"/>
                    <a:pt x="154" y="114"/>
                  </a:cubicBezTo>
                  <a:close/>
                </a:path>
              </a:pathLst>
            </a:custGeom>
            <a:solidFill>
              <a:schemeClr val="bg1">
                <a:lumMod val="50000"/>
              </a:schemeClr>
            </a:solidFill>
            <a:ln>
              <a:noFill/>
            </a:ln>
          </p:spPr>
          <p:txBody>
            <a:bodyPr vert="horz" wrap="square" lIns="121920" tIns="60960" rIns="121920" bIns="60960" numCol="1" anchor="t" anchorCtr="0" compatLnSpc="1"/>
            <a:lstStyle/>
            <a:p>
              <a:pPr defTabSz="1219170"/>
              <a:endParaRPr lang="zh-CN" altLang="en-US" sz="2400">
                <a:solidFill>
                  <a:srgbClr val="333333"/>
                </a:solidFill>
                <a:latin typeface="Calibri"/>
                <a:ea typeface="宋体" panose="02010600030101010101" pitchFamily="2" charset="-122"/>
              </a:endParaRPr>
            </a:p>
          </p:txBody>
        </p:sp>
      </p:grpSp>
      <p:grpSp>
        <p:nvGrpSpPr>
          <p:cNvPr id="9" name="组合 8"/>
          <p:cNvGrpSpPr/>
          <p:nvPr/>
        </p:nvGrpSpPr>
        <p:grpSpPr>
          <a:xfrm>
            <a:off x="5217233" y="2725820"/>
            <a:ext cx="1917777" cy="3222247"/>
            <a:chOff x="4249410" y="2770780"/>
            <a:chExt cx="1917777" cy="3222247"/>
          </a:xfrm>
        </p:grpSpPr>
        <p:grpSp>
          <p:nvGrpSpPr>
            <p:cNvPr id="41" name="PA_组合 79"/>
            <p:cNvGrpSpPr/>
            <p:nvPr>
              <p:custDataLst>
                <p:tags r:id="rId15"/>
              </p:custDataLst>
            </p:nvPr>
          </p:nvGrpSpPr>
          <p:grpSpPr>
            <a:xfrm>
              <a:off x="4249410" y="3465374"/>
              <a:ext cx="1917777" cy="2527653"/>
              <a:chOff x="522514" y="3027330"/>
              <a:chExt cx="1512542" cy="1440160"/>
            </a:xfrm>
          </p:grpSpPr>
          <p:sp>
            <p:nvSpPr>
              <p:cNvPr id="42" name="矩形 41"/>
              <p:cNvSpPr/>
              <p:nvPr/>
            </p:nvSpPr>
            <p:spPr>
              <a:xfrm>
                <a:off x="522514" y="3027330"/>
                <a:ext cx="1512542" cy="1440160"/>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cxnSp>
            <p:nvCxnSpPr>
              <p:cNvPr id="43" name="直接连接符 42"/>
              <p:cNvCxnSpPr/>
              <p:nvPr/>
            </p:nvCxnSpPr>
            <p:spPr>
              <a:xfrm>
                <a:off x="522514" y="3393953"/>
                <a:ext cx="1512542"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sp>
          <p:nvSpPr>
            <p:cNvPr id="44" name="PA_矩形 62"/>
            <p:cNvSpPr/>
            <p:nvPr>
              <p:custDataLst>
                <p:tags r:id="rId16"/>
              </p:custDataLst>
            </p:nvPr>
          </p:nvSpPr>
          <p:spPr>
            <a:xfrm>
              <a:off x="4304561" y="4185427"/>
              <a:ext cx="1806666" cy="1015471"/>
            </a:xfrm>
            <a:prstGeom prst="rect">
              <a:avLst/>
            </a:prstGeom>
          </p:spPr>
          <p:txBody>
            <a:bodyPr wrap="none">
              <a:spAutoFit/>
            </a:bodyPr>
            <a:lstStyle/>
            <a:p>
              <a:pPr algn="ctr" defTabSz="1219170">
                <a:lnSpc>
                  <a:spcPct val="150000"/>
                </a:lnSpc>
              </a:pPr>
              <a:r>
                <a:rPr lang="zh-CN" altLang="en-US" sz="1333" smtClean="0">
                  <a:ln w="6350">
                    <a:noFill/>
                  </a:ln>
                  <a:solidFill>
                    <a:srgbClr val="FFFFFF">
                      <a:lumMod val="50000"/>
                    </a:srgbClr>
                  </a:solidFill>
                  <a:latin typeface="Impact" pitchFamily="34" charset="0"/>
                  <a:ea typeface="微软雅黑" pitchFamily="34" charset="-122"/>
                </a:rPr>
                <a:t>工厂模式</a:t>
              </a:r>
              <a:endParaRPr lang="en-US" altLang="zh-CN" sz="1333" smtClean="0">
                <a:ln w="6350">
                  <a:noFill/>
                </a:ln>
                <a:solidFill>
                  <a:srgbClr val="FFFFFF">
                    <a:lumMod val="50000"/>
                  </a:srgbClr>
                </a:solidFill>
                <a:latin typeface="Impact" pitchFamily="34" charset="0"/>
                <a:ea typeface="微软雅黑" pitchFamily="34" charset="-122"/>
              </a:endParaRPr>
            </a:p>
            <a:p>
              <a:pPr algn="ctr" defTabSz="1219170">
                <a:lnSpc>
                  <a:spcPct val="150000"/>
                </a:lnSpc>
              </a:pPr>
              <a:r>
                <a:rPr lang="zh-CN" altLang="en-US" sz="1333" smtClean="0">
                  <a:ln w="6350">
                    <a:noFill/>
                  </a:ln>
                  <a:solidFill>
                    <a:srgbClr val="FFFFFF">
                      <a:lumMod val="50000"/>
                    </a:srgbClr>
                  </a:solidFill>
                  <a:latin typeface="Impact" pitchFamily="34" charset="0"/>
                  <a:ea typeface="微软雅黑" pitchFamily="34" charset="-122"/>
                </a:rPr>
                <a:t>数据源模块分析</a:t>
              </a:r>
              <a:endParaRPr lang="en-US" altLang="zh-CN" sz="1333" smtClean="0">
                <a:ln w="6350">
                  <a:noFill/>
                </a:ln>
                <a:solidFill>
                  <a:srgbClr val="FFFFFF">
                    <a:lumMod val="50000"/>
                  </a:srgbClr>
                </a:solidFill>
                <a:latin typeface="Impact" pitchFamily="34" charset="0"/>
                <a:ea typeface="微软雅黑" pitchFamily="34" charset="-122"/>
              </a:endParaRPr>
            </a:p>
            <a:p>
              <a:pPr algn="ctr" defTabSz="1219170">
                <a:lnSpc>
                  <a:spcPct val="150000"/>
                </a:lnSpc>
              </a:pPr>
              <a:r>
                <a:rPr lang="zh-CN" altLang="en-US" sz="1333" smtClean="0">
                  <a:ln w="6350">
                    <a:noFill/>
                  </a:ln>
                  <a:solidFill>
                    <a:srgbClr val="FFFFFF">
                      <a:lumMod val="50000"/>
                    </a:srgbClr>
                  </a:solidFill>
                  <a:latin typeface="Impact" pitchFamily="34" charset="0"/>
                  <a:ea typeface="微软雅黑" pitchFamily="34" charset="-122"/>
                </a:rPr>
                <a:t>数据库连接池源码分析</a:t>
              </a:r>
              <a:endParaRPr lang="en-US" altLang="zh-CN" sz="1333">
                <a:ln w="6350">
                  <a:noFill/>
                </a:ln>
                <a:solidFill>
                  <a:srgbClr val="FFFFFF">
                    <a:lumMod val="50000"/>
                  </a:srgbClr>
                </a:solidFill>
                <a:latin typeface="Impact" pitchFamily="34" charset="0"/>
                <a:ea typeface="微软雅黑" pitchFamily="34" charset="-122"/>
              </a:endParaRPr>
            </a:p>
          </p:txBody>
        </p:sp>
        <p:sp>
          <p:nvSpPr>
            <p:cNvPr id="45" name="PA_矩形 67"/>
            <p:cNvSpPr/>
            <p:nvPr>
              <p:custDataLst>
                <p:tags r:id="rId17"/>
              </p:custDataLst>
            </p:nvPr>
          </p:nvSpPr>
          <p:spPr>
            <a:xfrm>
              <a:off x="4437180" y="3592760"/>
              <a:ext cx="1541430" cy="338554"/>
            </a:xfrm>
            <a:prstGeom prst="rect">
              <a:avLst/>
            </a:prstGeom>
          </p:spPr>
          <p:txBody>
            <a:bodyPr wrap="none">
              <a:spAutoFit/>
            </a:bodyPr>
            <a:lstStyle/>
            <a:p>
              <a:pPr algn="ctr" defTabSz="1219170"/>
              <a:r>
                <a:rPr lang="zh-CN" altLang="en-US" sz="1600" b="1" smtClean="0">
                  <a:ln w="6350">
                    <a:noFill/>
                  </a:ln>
                  <a:solidFill>
                    <a:srgbClr val="FFFFFF">
                      <a:lumMod val="50000"/>
                    </a:srgbClr>
                  </a:solidFill>
                  <a:latin typeface="Impact" pitchFamily="34" charset="0"/>
                  <a:ea typeface="微软雅黑" pitchFamily="34" charset="-122"/>
                </a:rPr>
                <a:t>数据源模块分析</a:t>
              </a:r>
              <a:endParaRPr lang="zh-CN" altLang="en-US" sz="1600" b="1" dirty="0">
                <a:ln w="6350">
                  <a:noFill/>
                </a:ln>
                <a:solidFill>
                  <a:srgbClr val="FFFFFF">
                    <a:lumMod val="50000"/>
                  </a:srgbClr>
                </a:solidFill>
                <a:latin typeface="Impact" pitchFamily="34" charset="0"/>
                <a:ea typeface="微软雅黑" pitchFamily="34" charset="-122"/>
              </a:endParaRPr>
            </a:p>
          </p:txBody>
        </p:sp>
        <p:sp>
          <p:nvSpPr>
            <p:cNvPr id="53" name="PA_任意多边形 10"/>
            <p:cNvSpPr>
              <a:spLocks noEditPoints="1"/>
            </p:cNvSpPr>
            <p:nvPr>
              <p:custDataLst>
                <p:tags r:id="rId18"/>
              </p:custDataLst>
            </p:nvPr>
          </p:nvSpPr>
          <p:spPr bwMode="auto">
            <a:xfrm>
              <a:off x="5026033" y="2770780"/>
              <a:ext cx="363719" cy="383483"/>
            </a:xfrm>
            <a:custGeom>
              <a:avLst/>
              <a:gdLst>
                <a:gd name="T0" fmla="*/ 47 w 162"/>
                <a:gd name="T1" fmla="*/ 34 h 163"/>
                <a:gd name="T2" fmla="*/ 34 w 162"/>
                <a:gd name="T3" fmla="*/ 47 h 163"/>
                <a:gd name="T4" fmla="*/ 32 w 162"/>
                <a:gd name="T5" fmla="*/ 61 h 163"/>
                <a:gd name="T6" fmla="*/ 41 w 162"/>
                <a:gd name="T7" fmla="*/ 52 h 163"/>
                <a:gd name="T8" fmla="*/ 52 w 162"/>
                <a:gd name="T9" fmla="*/ 41 h 163"/>
                <a:gd name="T10" fmla="*/ 60 w 162"/>
                <a:gd name="T11" fmla="*/ 32 h 163"/>
                <a:gd name="T12" fmla="*/ 160 w 162"/>
                <a:gd name="T13" fmla="*/ 150 h 163"/>
                <a:gd name="T14" fmla="*/ 130 w 162"/>
                <a:gd name="T15" fmla="*/ 121 h 163"/>
                <a:gd name="T16" fmla="*/ 147 w 162"/>
                <a:gd name="T17" fmla="*/ 74 h 163"/>
                <a:gd name="T18" fmla="*/ 142 w 162"/>
                <a:gd name="T19" fmla="*/ 46 h 163"/>
                <a:gd name="T20" fmla="*/ 126 w 162"/>
                <a:gd name="T21" fmla="*/ 22 h 163"/>
                <a:gd name="T22" fmla="*/ 74 w 162"/>
                <a:gd name="T23" fmla="*/ 0 h 163"/>
                <a:gd name="T24" fmla="*/ 6 w 162"/>
                <a:gd name="T25" fmla="*/ 46 h 163"/>
                <a:gd name="T26" fmla="*/ 5 w 162"/>
                <a:gd name="T27" fmla="*/ 102 h 163"/>
                <a:gd name="T28" fmla="*/ 21 w 162"/>
                <a:gd name="T29" fmla="*/ 126 h 163"/>
                <a:gd name="T30" fmla="*/ 45 w 162"/>
                <a:gd name="T31" fmla="*/ 142 h 163"/>
                <a:gd name="T32" fmla="*/ 45 w 162"/>
                <a:gd name="T33" fmla="*/ 142 h 163"/>
                <a:gd name="T34" fmla="*/ 102 w 162"/>
                <a:gd name="T35" fmla="*/ 142 h 163"/>
                <a:gd name="T36" fmla="*/ 150 w 162"/>
                <a:gd name="T37" fmla="*/ 160 h 163"/>
                <a:gd name="T38" fmla="*/ 160 w 162"/>
                <a:gd name="T39" fmla="*/ 150 h 163"/>
                <a:gd name="T40" fmla="*/ 116 w 162"/>
                <a:gd name="T41" fmla="*/ 117 h 163"/>
                <a:gd name="T42" fmla="*/ 97 w 162"/>
                <a:gd name="T43" fmla="*/ 130 h 163"/>
                <a:gd name="T44" fmla="*/ 51 w 162"/>
                <a:gd name="T45" fmla="*/ 130 h 163"/>
                <a:gd name="T46" fmla="*/ 31 w 162"/>
                <a:gd name="T47" fmla="*/ 117 h 163"/>
                <a:gd name="T48" fmla="*/ 31 w 162"/>
                <a:gd name="T49" fmla="*/ 117 h 163"/>
                <a:gd name="T50" fmla="*/ 18 w 162"/>
                <a:gd name="T51" fmla="*/ 97 h 163"/>
                <a:gd name="T52" fmla="*/ 18 w 162"/>
                <a:gd name="T53" fmla="*/ 51 h 163"/>
                <a:gd name="T54" fmla="*/ 74 w 162"/>
                <a:gd name="T55" fmla="*/ 14 h 163"/>
                <a:gd name="T56" fmla="*/ 116 w 162"/>
                <a:gd name="T57" fmla="*/ 31 h 163"/>
                <a:gd name="T58" fmla="*/ 129 w 162"/>
                <a:gd name="T59" fmla="*/ 51 h 163"/>
                <a:gd name="T60" fmla="*/ 134 w 162"/>
                <a:gd name="T61" fmla="*/ 74 h 163"/>
                <a:gd name="T62" fmla="*/ 116 w 162"/>
                <a:gd name="T63" fmla="*/ 117 h 163"/>
                <a:gd name="T64" fmla="*/ 117 w 162"/>
                <a:gd name="T65" fmla="*/ 70 h 163"/>
                <a:gd name="T66" fmla="*/ 110 w 162"/>
                <a:gd name="T67" fmla="*/ 89 h 163"/>
                <a:gd name="T68" fmla="*/ 102 w 162"/>
                <a:gd name="T69" fmla="*/ 102 h 163"/>
                <a:gd name="T70" fmla="*/ 74 w 162"/>
                <a:gd name="T71" fmla="*/ 114 h 163"/>
                <a:gd name="T72" fmla="*/ 74 w 162"/>
                <a:gd name="T73" fmla="*/ 122 h 163"/>
                <a:gd name="T74" fmla="*/ 107 w 162"/>
                <a:gd name="T75" fmla="*/ 108 h 163"/>
                <a:gd name="T76" fmla="*/ 118 w 162"/>
                <a:gd name="T77" fmla="*/ 92 h 163"/>
                <a:gd name="T78" fmla="*/ 117 w 162"/>
                <a:gd name="T79" fmla="*/ 7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62" h="163">
                  <a:moveTo>
                    <a:pt x="55" y="30"/>
                  </a:moveTo>
                  <a:cubicBezTo>
                    <a:pt x="52" y="31"/>
                    <a:pt x="50" y="33"/>
                    <a:pt x="47" y="34"/>
                  </a:cubicBezTo>
                  <a:cubicBezTo>
                    <a:pt x="44" y="36"/>
                    <a:pt x="42" y="38"/>
                    <a:pt x="40" y="40"/>
                  </a:cubicBezTo>
                  <a:cubicBezTo>
                    <a:pt x="38" y="42"/>
                    <a:pt x="36" y="45"/>
                    <a:pt x="34" y="47"/>
                  </a:cubicBezTo>
                  <a:cubicBezTo>
                    <a:pt x="32" y="50"/>
                    <a:pt x="31" y="53"/>
                    <a:pt x="30" y="55"/>
                  </a:cubicBezTo>
                  <a:cubicBezTo>
                    <a:pt x="29" y="57"/>
                    <a:pt x="30" y="60"/>
                    <a:pt x="32" y="61"/>
                  </a:cubicBezTo>
                  <a:cubicBezTo>
                    <a:pt x="34" y="62"/>
                    <a:pt x="36" y="61"/>
                    <a:pt x="37" y="59"/>
                  </a:cubicBezTo>
                  <a:cubicBezTo>
                    <a:pt x="38" y="56"/>
                    <a:pt x="39" y="54"/>
                    <a:pt x="41" y="52"/>
                  </a:cubicBezTo>
                  <a:cubicBezTo>
                    <a:pt x="42" y="50"/>
                    <a:pt x="44" y="48"/>
                    <a:pt x="46" y="46"/>
                  </a:cubicBezTo>
                  <a:cubicBezTo>
                    <a:pt x="48" y="44"/>
                    <a:pt x="49" y="43"/>
                    <a:pt x="52" y="41"/>
                  </a:cubicBezTo>
                  <a:cubicBezTo>
                    <a:pt x="54" y="40"/>
                    <a:pt x="56" y="38"/>
                    <a:pt x="58" y="37"/>
                  </a:cubicBezTo>
                  <a:cubicBezTo>
                    <a:pt x="60" y="37"/>
                    <a:pt x="61" y="34"/>
                    <a:pt x="60" y="32"/>
                  </a:cubicBezTo>
                  <a:cubicBezTo>
                    <a:pt x="59" y="30"/>
                    <a:pt x="57" y="29"/>
                    <a:pt x="55" y="30"/>
                  </a:cubicBezTo>
                  <a:close/>
                  <a:moveTo>
                    <a:pt x="160" y="150"/>
                  </a:moveTo>
                  <a:cubicBezTo>
                    <a:pt x="160" y="150"/>
                    <a:pt x="160" y="150"/>
                    <a:pt x="160" y="150"/>
                  </a:cubicBezTo>
                  <a:cubicBezTo>
                    <a:pt x="130" y="121"/>
                    <a:pt x="130" y="121"/>
                    <a:pt x="130" y="121"/>
                  </a:cubicBezTo>
                  <a:cubicBezTo>
                    <a:pt x="135" y="115"/>
                    <a:pt x="139" y="109"/>
                    <a:pt x="142" y="102"/>
                  </a:cubicBezTo>
                  <a:cubicBezTo>
                    <a:pt x="145" y="93"/>
                    <a:pt x="147" y="84"/>
                    <a:pt x="147" y="74"/>
                  </a:cubicBezTo>
                  <a:cubicBezTo>
                    <a:pt x="147" y="64"/>
                    <a:pt x="145" y="55"/>
                    <a:pt x="142" y="46"/>
                  </a:cubicBezTo>
                  <a:cubicBezTo>
                    <a:pt x="142" y="46"/>
                    <a:pt x="142" y="46"/>
                    <a:pt x="142" y="46"/>
                  </a:cubicBezTo>
                  <a:cubicBezTo>
                    <a:pt x="138" y="37"/>
                    <a:pt x="133" y="29"/>
                    <a:pt x="126" y="22"/>
                  </a:cubicBezTo>
                  <a:cubicBezTo>
                    <a:pt x="126" y="22"/>
                    <a:pt x="126" y="22"/>
                    <a:pt x="126" y="22"/>
                  </a:cubicBezTo>
                  <a:cubicBezTo>
                    <a:pt x="119" y="15"/>
                    <a:pt x="111" y="10"/>
                    <a:pt x="102" y="6"/>
                  </a:cubicBezTo>
                  <a:cubicBezTo>
                    <a:pt x="93" y="2"/>
                    <a:pt x="84" y="0"/>
                    <a:pt x="74" y="0"/>
                  </a:cubicBezTo>
                  <a:cubicBezTo>
                    <a:pt x="53" y="0"/>
                    <a:pt x="35" y="8"/>
                    <a:pt x="21" y="22"/>
                  </a:cubicBezTo>
                  <a:cubicBezTo>
                    <a:pt x="15" y="29"/>
                    <a:pt x="9" y="37"/>
                    <a:pt x="6" y="46"/>
                  </a:cubicBezTo>
                  <a:cubicBezTo>
                    <a:pt x="2" y="55"/>
                    <a:pt x="0" y="64"/>
                    <a:pt x="0" y="74"/>
                  </a:cubicBezTo>
                  <a:cubicBezTo>
                    <a:pt x="0" y="84"/>
                    <a:pt x="2" y="93"/>
                    <a:pt x="5" y="102"/>
                  </a:cubicBezTo>
                  <a:cubicBezTo>
                    <a:pt x="6" y="102"/>
                    <a:pt x="6" y="102"/>
                    <a:pt x="6" y="102"/>
                  </a:cubicBezTo>
                  <a:cubicBezTo>
                    <a:pt x="9" y="111"/>
                    <a:pt x="15" y="119"/>
                    <a:pt x="21" y="126"/>
                  </a:cubicBezTo>
                  <a:cubicBezTo>
                    <a:pt x="22" y="126"/>
                    <a:pt x="22" y="126"/>
                    <a:pt x="22" y="126"/>
                  </a:cubicBezTo>
                  <a:cubicBezTo>
                    <a:pt x="28" y="133"/>
                    <a:pt x="36" y="138"/>
                    <a:pt x="45" y="142"/>
                  </a:cubicBezTo>
                  <a:cubicBezTo>
                    <a:pt x="45" y="142"/>
                    <a:pt x="45" y="142"/>
                    <a:pt x="45" y="142"/>
                  </a:cubicBezTo>
                  <a:cubicBezTo>
                    <a:pt x="45" y="142"/>
                    <a:pt x="45" y="142"/>
                    <a:pt x="45" y="142"/>
                  </a:cubicBezTo>
                  <a:cubicBezTo>
                    <a:pt x="54" y="146"/>
                    <a:pt x="64" y="148"/>
                    <a:pt x="74" y="148"/>
                  </a:cubicBezTo>
                  <a:cubicBezTo>
                    <a:pt x="84" y="148"/>
                    <a:pt x="93" y="146"/>
                    <a:pt x="102" y="142"/>
                  </a:cubicBezTo>
                  <a:cubicBezTo>
                    <a:pt x="109" y="139"/>
                    <a:pt x="115" y="135"/>
                    <a:pt x="121" y="131"/>
                  </a:cubicBezTo>
                  <a:cubicBezTo>
                    <a:pt x="150" y="160"/>
                    <a:pt x="150" y="160"/>
                    <a:pt x="150" y="160"/>
                  </a:cubicBezTo>
                  <a:cubicBezTo>
                    <a:pt x="153" y="163"/>
                    <a:pt x="157" y="163"/>
                    <a:pt x="160" y="160"/>
                  </a:cubicBezTo>
                  <a:cubicBezTo>
                    <a:pt x="162" y="157"/>
                    <a:pt x="162" y="153"/>
                    <a:pt x="160" y="150"/>
                  </a:cubicBezTo>
                  <a:close/>
                  <a:moveTo>
                    <a:pt x="116" y="117"/>
                  </a:moveTo>
                  <a:cubicBezTo>
                    <a:pt x="116" y="117"/>
                    <a:pt x="116" y="117"/>
                    <a:pt x="116" y="117"/>
                  </a:cubicBezTo>
                  <a:cubicBezTo>
                    <a:pt x="116" y="117"/>
                    <a:pt x="116" y="117"/>
                    <a:pt x="116" y="117"/>
                  </a:cubicBezTo>
                  <a:cubicBezTo>
                    <a:pt x="111" y="122"/>
                    <a:pt x="104" y="127"/>
                    <a:pt x="97" y="130"/>
                  </a:cubicBezTo>
                  <a:cubicBezTo>
                    <a:pt x="90" y="133"/>
                    <a:pt x="82" y="134"/>
                    <a:pt x="74" y="134"/>
                  </a:cubicBezTo>
                  <a:cubicBezTo>
                    <a:pt x="65" y="134"/>
                    <a:pt x="58" y="133"/>
                    <a:pt x="51" y="130"/>
                  </a:cubicBezTo>
                  <a:cubicBezTo>
                    <a:pt x="51" y="130"/>
                    <a:pt x="51" y="130"/>
                    <a:pt x="51" y="130"/>
                  </a:cubicBezTo>
                  <a:cubicBezTo>
                    <a:pt x="43" y="127"/>
                    <a:pt x="37" y="122"/>
                    <a:pt x="31" y="117"/>
                  </a:cubicBezTo>
                  <a:cubicBezTo>
                    <a:pt x="31" y="117"/>
                    <a:pt x="31" y="117"/>
                    <a:pt x="31" y="117"/>
                  </a:cubicBezTo>
                  <a:cubicBezTo>
                    <a:pt x="31" y="117"/>
                    <a:pt x="31" y="117"/>
                    <a:pt x="31" y="117"/>
                  </a:cubicBezTo>
                  <a:cubicBezTo>
                    <a:pt x="26" y="111"/>
                    <a:pt x="21" y="104"/>
                    <a:pt x="18" y="97"/>
                  </a:cubicBezTo>
                  <a:cubicBezTo>
                    <a:pt x="18" y="97"/>
                    <a:pt x="18" y="97"/>
                    <a:pt x="18" y="97"/>
                  </a:cubicBezTo>
                  <a:cubicBezTo>
                    <a:pt x="15" y="90"/>
                    <a:pt x="13" y="82"/>
                    <a:pt x="13" y="74"/>
                  </a:cubicBezTo>
                  <a:cubicBezTo>
                    <a:pt x="13" y="66"/>
                    <a:pt x="15" y="58"/>
                    <a:pt x="18" y="51"/>
                  </a:cubicBezTo>
                  <a:cubicBezTo>
                    <a:pt x="21" y="44"/>
                    <a:pt x="26" y="37"/>
                    <a:pt x="31" y="31"/>
                  </a:cubicBezTo>
                  <a:cubicBezTo>
                    <a:pt x="42" y="21"/>
                    <a:pt x="57" y="14"/>
                    <a:pt x="74" y="14"/>
                  </a:cubicBezTo>
                  <a:cubicBezTo>
                    <a:pt x="82" y="14"/>
                    <a:pt x="90" y="15"/>
                    <a:pt x="97" y="18"/>
                  </a:cubicBezTo>
                  <a:cubicBezTo>
                    <a:pt x="104" y="21"/>
                    <a:pt x="111" y="26"/>
                    <a:pt x="116" y="31"/>
                  </a:cubicBezTo>
                  <a:cubicBezTo>
                    <a:pt x="117" y="32"/>
                    <a:pt x="117" y="32"/>
                    <a:pt x="117" y="32"/>
                  </a:cubicBezTo>
                  <a:cubicBezTo>
                    <a:pt x="122" y="37"/>
                    <a:pt x="126" y="44"/>
                    <a:pt x="129" y="51"/>
                  </a:cubicBezTo>
                  <a:cubicBezTo>
                    <a:pt x="129" y="51"/>
                    <a:pt x="129" y="51"/>
                    <a:pt x="129" y="51"/>
                  </a:cubicBezTo>
                  <a:cubicBezTo>
                    <a:pt x="132" y="58"/>
                    <a:pt x="134" y="66"/>
                    <a:pt x="134" y="74"/>
                  </a:cubicBezTo>
                  <a:cubicBezTo>
                    <a:pt x="134" y="82"/>
                    <a:pt x="132" y="90"/>
                    <a:pt x="129" y="97"/>
                  </a:cubicBezTo>
                  <a:cubicBezTo>
                    <a:pt x="126" y="104"/>
                    <a:pt x="122" y="111"/>
                    <a:pt x="116" y="117"/>
                  </a:cubicBezTo>
                  <a:close/>
                  <a:moveTo>
                    <a:pt x="117" y="70"/>
                  </a:moveTo>
                  <a:cubicBezTo>
                    <a:pt x="117" y="70"/>
                    <a:pt x="117" y="70"/>
                    <a:pt x="117" y="70"/>
                  </a:cubicBezTo>
                  <a:cubicBezTo>
                    <a:pt x="115" y="70"/>
                    <a:pt x="113" y="72"/>
                    <a:pt x="113" y="74"/>
                  </a:cubicBezTo>
                  <a:cubicBezTo>
                    <a:pt x="113" y="79"/>
                    <a:pt x="112" y="84"/>
                    <a:pt x="110" y="89"/>
                  </a:cubicBezTo>
                  <a:cubicBezTo>
                    <a:pt x="110" y="89"/>
                    <a:pt x="110" y="89"/>
                    <a:pt x="110" y="89"/>
                  </a:cubicBezTo>
                  <a:cubicBezTo>
                    <a:pt x="108" y="94"/>
                    <a:pt x="105" y="98"/>
                    <a:pt x="102" y="102"/>
                  </a:cubicBezTo>
                  <a:cubicBezTo>
                    <a:pt x="98" y="106"/>
                    <a:pt x="94" y="109"/>
                    <a:pt x="89" y="111"/>
                  </a:cubicBezTo>
                  <a:cubicBezTo>
                    <a:pt x="84" y="113"/>
                    <a:pt x="79" y="114"/>
                    <a:pt x="74" y="114"/>
                  </a:cubicBezTo>
                  <a:cubicBezTo>
                    <a:pt x="71" y="114"/>
                    <a:pt x="70" y="115"/>
                    <a:pt x="70" y="118"/>
                  </a:cubicBezTo>
                  <a:cubicBezTo>
                    <a:pt x="70" y="120"/>
                    <a:pt x="71" y="122"/>
                    <a:pt x="74" y="122"/>
                  </a:cubicBezTo>
                  <a:cubicBezTo>
                    <a:pt x="80" y="122"/>
                    <a:pt x="86" y="120"/>
                    <a:pt x="92" y="118"/>
                  </a:cubicBezTo>
                  <a:cubicBezTo>
                    <a:pt x="98" y="116"/>
                    <a:pt x="103" y="112"/>
                    <a:pt x="107" y="108"/>
                  </a:cubicBezTo>
                  <a:cubicBezTo>
                    <a:pt x="112" y="103"/>
                    <a:pt x="115" y="98"/>
                    <a:pt x="118" y="92"/>
                  </a:cubicBezTo>
                  <a:cubicBezTo>
                    <a:pt x="118" y="92"/>
                    <a:pt x="118" y="92"/>
                    <a:pt x="118" y="92"/>
                  </a:cubicBezTo>
                  <a:cubicBezTo>
                    <a:pt x="120" y="86"/>
                    <a:pt x="121" y="80"/>
                    <a:pt x="121" y="74"/>
                  </a:cubicBezTo>
                  <a:cubicBezTo>
                    <a:pt x="121" y="72"/>
                    <a:pt x="120" y="70"/>
                    <a:pt x="117" y="70"/>
                  </a:cubicBezTo>
                  <a:close/>
                </a:path>
              </a:pathLst>
            </a:custGeom>
            <a:solidFill>
              <a:schemeClr val="bg1">
                <a:lumMod val="50000"/>
              </a:schemeClr>
            </a:solidFill>
            <a:ln>
              <a:noFill/>
            </a:ln>
          </p:spPr>
          <p:txBody>
            <a:bodyPr vert="horz" wrap="square" lIns="121920" tIns="60960" rIns="121920" bIns="60960" numCol="1" anchor="t" anchorCtr="0" compatLnSpc="1"/>
            <a:lstStyle/>
            <a:p>
              <a:pPr defTabSz="1219170"/>
              <a:endParaRPr lang="zh-CN" altLang="en-US" sz="2400">
                <a:solidFill>
                  <a:srgbClr val="333333"/>
                </a:solidFill>
                <a:latin typeface="Calibri"/>
                <a:ea typeface="宋体" panose="02010600030101010101" pitchFamily="2" charset="-122"/>
              </a:endParaRPr>
            </a:p>
          </p:txBody>
        </p:sp>
      </p:grpSp>
      <p:grpSp>
        <p:nvGrpSpPr>
          <p:cNvPr id="10" name="组合 9"/>
          <p:cNvGrpSpPr/>
          <p:nvPr/>
        </p:nvGrpSpPr>
        <p:grpSpPr>
          <a:xfrm>
            <a:off x="7215750" y="2709165"/>
            <a:ext cx="1917777" cy="3232501"/>
            <a:chOff x="6229274" y="2754125"/>
            <a:chExt cx="1917777" cy="3232501"/>
          </a:xfrm>
        </p:grpSpPr>
        <p:grpSp>
          <p:nvGrpSpPr>
            <p:cNvPr id="47" name="PA_组合 79"/>
            <p:cNvGrpSpPr/>
            <p:nvPr>
              <p:custDataLst>
                <p:tags r:id="rId11"/>
              </p:custDataLst>
            </p:nvPr>
          </p:nvGrpSpPr>
          <p:grpSpPr>
            <a:xfrm>
              <a:off x="6229274" y="3458973"/>
              <a:ext cx="1917777" cy="2527653"/>
              <a:chOff x="522514" y="3027330"/>
              <a:chExt cx="1512542" cy="1440160"/>
            </a:xfrm>
          </p:grpSpPr>
          <p:sp>
            <p:nvSpPr>
              <p:cNvPr id="48" name="矩形 47"/>
              <p:cNvSpPr/>
              <p:nvPr/>
            </p:nvSpPr>
            <p:spPr>
              <a:xfrm>
                <a:off x="522514" y="3027330"/>
                <a:ext cx="1512542" cy="1440160"/>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cxnSp>
            <p:nvCxnSpPr>
              <p:cNvPr id="49" name="直接连接符 48"/>
              <p:cNvCxnSpPr/>
              <p:nvPr/>
            </p:nvCxnSpPr>
            <p:spPr>
              <a:xfrm>
                <a:off x="522514" y="3393953"/>
                <a:ext cx="1512542"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sp>
          <p:nvSpPr>
            <p:cNvPr id="50" name="PA_矩形 62"/>
            <p:cNvSpPr/>
            <p:nvPr>
              <p:custDataLst>
                <p:tags r:id="rId12"/>
              </p:custDataLst>
            </p:nvPr>
          </p:nvSpPr>
          <p:spPr>
            <a:xfrm>
              <a:off x="6610636" y="4179026"/>
              <a:ext cx="1154242" cy="707758"/>
            </a:xfrm>
            <a:prstGeom prst="rect">
              <a:avLst/>
            </a:prstGeom>
          </p:spPr>
          <p:txBody>
            <a:bodyPr wrap="none">
              <a:spAutoFit/>
            </a:bodyPr>
            <a:lstStyle/>
            <a:p>
              <a:pPr algn="ctr" defTabSz="1219170">
                <a:lnSpc>
                  <a:spcPct val="150000"/>
                </a:lnSpc>
              </a:pPr>
              <a:r>
                <a:rPr lang="zh-CN" altLang="en-US" sz="1333" smtClean="0">
                  <a:ln w="6350">
                    <a:noFill/>
                  </a:ln>
                  <a:solidFill>
                    <a:srgbClr val="FFFFFF">
                      <a:lumMod val="50000"/>
                    </a:srgbClr>
                  </a:solidFill>
                  <a:latin typeface="Impact" pitchFamily="34" charset="0"/>
                  <a:ea typeface="微软雅黑" pitchFamily="34" charset="-122"/>
                </a:rPr>
                <a:t>装饰器模式</a:t>
              </a:r>
              <a:endParaRPr lang="en-US" altLang="zh-CN" sz="1333" smtClean="0">
                <a:ln w="6350">
                  <a:noFill/>
                </a:ln>
                <a:solidFill>
                  <a:srgbClr val="FFFFFF">
                    <a:lumMod val="50000"/>
                  </a:srgbClr>
                </a:solidFill>
                <a:latin typeface="Impact" pitchFamily="34" charset="0"/>
                <a:ea typeface="微软雅黑" pitchFamily="34" charset="-122"/>
              </a:endParaRPr>
            </a:p>
            <a:p>
              <a:pPr algn="ctr" defTabSz="1219170">
                <a:lnSpc>
                  <a:spcPct val="150000"/>
                </a:lnSpc>
              </a:pPr>
              <a:r>
                <a:rPr lang="zh-CN" altLang="en-US" sz="1333" smtClean="0">
                  <a:ln w="6350">
                    <a:noFill/>
                  </a:ln>
                  <a:solidFill>
                    <a:srgbClr val="FFFFFF">
                      <a:lumMod val="50000"/>
                    </a:srgbClr>
                  </a:solidFill>
                  <a:latin typeface="Impact" pitchFamily="34" charset="0"/>
                  <a:ea typeface="微软雅黑" pitchFamily="34" charset="-122"/>
                </a:rPr>
                <a:t>缓存模块分析</a:t>
              </a:r>
              <a:endParaRPr lang="en-US" altLang="zh-CN" sz="1333" dirty="0">
                <a:ln w="6350">
                  <a:noFill/>
                </a:ln>
                <a:solidFill>
                  <a:srgbClr val="FFFFFF">
                    <a:lumMod val="50000"/>
                  </a:srgbClr>
                </a:solidFill>
                <a:latin typeface="Impact" pitchFamily="34" charset="0"/>
                <a:ea typeface="微软雅黑" pitchFamily="34" charset="-122"/>
              </a:endParaRPr>
            </a:p>
          </p:txBody>
        </p:sp>
        <p:sp>
          <p:nvSpPr>
            <p:cNvPr id="51" name="PA_矩形 67"/>
            <p:cNvSpPr/>
            <p:nvPr>
              <p:custDataLst>
                <p:tags r:id="rId13"/>
              </p:custDataLst>
            </p:nvPr>
          </p:nvSpPr>
          <p:spPr>
            <a:xfrm>
              <a:off x="6514601" y="3586359"/>
              <a:ext cx="1346312" cy="338554"/>
            </a:xfrm>
            <a:prstGeom prst="rect">
              <a:avLst/>
            </a:prstGeom>
          </p:spPr>
          <p:txBody>
            <a:bodyPr wrap="none">
              <a:spAutoFit/>
            </a:bodyPr>
            <a:lstStyle/>
            <a:p>
              <a:pPr algn="ctr" defTabSz="1219170"/>
              <a:r>
                <a:rPr lang="zh-CN" altLang="en-US" sz="1600" b="1" smtClean="0">
                  <a:ln w="6350">
                    <a:noFill/>
                  </a:ln>
                  <a:solidFill>
                    <a:srgbClr val="FFFFFF">
                      <a:lumMod val="50000"/>
                    </a:srgbClr>
                  </a:solidFill>
                  <a:latin typeface="Impact" pitchFamily="34" charset="0"/>
                  <a:ea typeface="微软雅黑" pitchFamily="34" charset="-122"/>
                </a:rPr>
                <a:t>缓存模块分析</a:t>
              </a:r>
              <a:endParaRPr lang="zh-CN" altLang="en-US" sz="1600" b="1" dirty="0">
                <a:ln w="6350">
                  <a:noFill/>
                </a:ln>
                <a:solidFill>
                  <a:srgbClr val="FFFFFF">
                    <a:lumMod val="50000"/>
                  </a:srgbClr>
                </a:solidFill>
                <a:latin typeface="Impact" pitchFamily="34" charset="0"/>
                <a:ea typeface="微软雅黑" pitchFamily="34" charset="-122"/>
              </a:endParaRPr>
            </a:p>
          </p:txBody>
        </p:sp>
        <p:sp>
          <p:nvSpPr>
            <p:cNvPr id="56" name="PA_任意多边形 12"/>
            <p:cNvSpPr>
              <a:spLocks noEditPoints="1"/>
            </p:cNvSpPr>
            <p:nvPr>
              <p:custDataLst>
                <p:tags r:id="rId14"/>
              </p:custDataLst>
            </p:nvPr>
          </p:nvSpPr>
          <p:spPr bwMode="auto">
            <a:xfrm>
              <a:off x="7114408" y="2754125"/>
              <a:ext cx="271600" cy="410445"/>
            </a:xfrm>
            <a:custGeom>
              <a:avLst/>
              <a:gdLst>
                <a:gd name="T0" fmla="*/ 3 w 121"/>
                <a:gd name="T1" fmla="*/ 119 h 174"/>
                <a:gd name="T2" fmla="*/ 23 w 121"/>
                <a:gd name="T3" fmla="*/ 115 h 174"/>
                <a:gd name="T4" fmla="*/ 38 w 121"/>
                <a:gd name="T5" fmla="*/ 74 h 174"/>
                <a:gd name="T6" fmla="*/ 38 w 121"/>
                <a:gd name="T7" fmla="*/ 74 h 174"/>
                <a:gd name="T8" fmla="*/ 38 w 121"/>
                <a:gd name="T9" fmla="*/ 29 h 174"/>
                <a:gd name="T10" fmla="*/ 54 w 121"/>
                <a:gd name="T11" fmla="*/ 21 h 174"/>
                <a:gd name="T12" fmla="*/ 60 w 121"/>
                <a:gd name="T13" fmla="*/ 0 h 174"/>
                <a:gd name="T14" fmla="*/ 67 w 121"/>
                <a:gd name="T15" fmla="*/ 21 h 174"/>
                <a:gd name="T16" fmla="*/ 92 w 121"/>
                <a:gd name="T17" fmla="*/ 51 h 174"/>
                <a:gd name="T18" fmla="*/ 82 w 121"/>
                <a:gd name="T19" fmla="*/ 74 h 174"/>
                <a:gd name="T20" fmla="*/ 98 w 121"/>
                <a:gd name="T21" fmla="*/ 115 h 174"/>
                <a:gd name="T22" fmla="*/ 117 w 121"/>
                <a:gd name="T23" fmla="*/ 119 h 174"/>
                <a:gd name="T24" fmla="*/ 102 w 121"/>
                <a:gd name="T25" fmla="*/ 124 h 174"/>
                <a:gd name="T26" fmla="*/ 116 w 121"/>
                <a:gd name="T27" fmla="*/ 159 h 174"/>
                <a:gd name="T28" fmla="*/ 120 w 121"/>
                <a:gd name="T29" fmla="*/ 168 h 174"/>
                <a:gd name="T30" fmla="*/ 113 w 121"/>
                <a:gd name="T31" fmla="*/ 171 h 174"/>
                <a:gd name="T32" fmla="*/ 108 w 121"/>
                <a:gd name="T33" fmla="*/ 162 h 174"/>
                <a:gd name="T34" fmla="*/ 87 w 121"/>
                <a:gd name="T35" fmla="*/ 124 h 174"/>
                <a:gd name="T36" fmla="*/ 67 w 121"/>
                <a:gd name="T37" fmla="*/ 129 h 174"/>
                <a:gd name="T38" fmla="*/ 54 w 121"/>
                <a:gd name="T39" fmla="*/ 129 h 174"/>
                <a:gd name="T40" fmla="*/ 34 w 121"/>
                <a:gd name="T41" fmla="*/ 124 h 174"/>
                <a:gd name="T42" fmla="*/ 13 w 121"/>
                <a:gd name="T43" fmla="*/ 162 h 174"/>
                <a:gd name="T44" fmla="*/ 8 w 121"/>
                <a:gd name="T45" fmla="*/ 171 h 174"/>
                <a:gd name="T46" fmla="*/ 1 w 121"/>
                <a:gd name="T47" fmla="*/ 168 h 174"/>
                <a:gd name="T48" fmla="*/ 5 w 121"/>
                <a:gd name="T49" fmla="*/ 159 h 174"/>
                <a:gd name="T50" fmla="*/ 19 w 121"/>
                <a:gd name="T51" fmla="*/ 124 h 174"/>
                <a:gd name="T52" fmla="*/ 54 w 121"/>
                <a:gd name="T53" fmla="*/ 115 h 174"/>
                <a:gd name="T54" fmla="*/ 54 w 121"/>
                <a:gd name="T55" fmla="*/ 110 h 174"/>
                <a:gd name="T56" fmla="*/ 67 w 121"/>
                <a:gd name="T57" fmla="*/ 110 h 174"/>
                <a:gd name="T58" fmla="*/ 83 w 121"/>
                <a:gd name="T59" fmla="*/ 115 h 174"/>
                <a:gd name="T60" fmla="*/ 54 w 121"/>
                <a:gd name="T61" fmla="*/ 82 h 174"/>
                <a:gd name="T62" fmla="*/ 54 w 121"/>
                <a:gd name="T63" fmla="*/ 115 h 174"/>
                <a:gd name="T64" fmla="*/ 73 w 121"/>
                <a:gd name="T65" fmla="*/ 39 h 174"/>
                <a:gd name="T66" fmla="*/ 48 w 121"/>
                <a:gd name="T67" fmla="*/ 39 h 174"/>
                <a:gd name="T68" fmla="*/ 48 w 121"/>
                <a:gd name="T69" fmla="*/ 64 h 174"/>
                <a:gd name="T70" fmla="*/ 68 w 121"/>
                <a:gd name="T71" fmla="*/ 68 h 174"/>
                <a:gd name="T72" fmla="*/ 73 w 121"/>
                <a:gd name="T73" fmla="*/ 64 h 174"/>
                <a:gd name="T74" fmla="*/ 73 w 121"/>
                <a:gd name="T75" fmla="*/ 39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1" h="174">
                  <a:moveTo>
                    <a:pt x="8" y="124"/>
                  </a:moveTo>
                  <a:cubicBezTo>
                    <a:pt x="5" y="124"/>
                    <a:pt x="3" y="122"/>
                    <a:pt x="3" y="119"/>
                  </a:cubicBezTo>
                  <a:cubicBezTo>
                    <a:pt x="3" y="117"/>
                    <a:pt x="5" y="115"/>
                    <a:pt x="8" y="115"/>
                  </a:cubicBezTo>
                  <a:cubicBezTo>
                    <a:pt x="23" y="115"/>
                    <a:pt x="23" y="115"/>
                    <a:pt x="23" y="115"/>
                  </a:cubicBezTo>
                  <a:cubicBezTo>
                    <a:pt x="42" y="77"/>
                    <a:pt x="42" y="77"/>
                    <a:pt x="42" y="77"/>
                  </a:cubicBezTo>
                  <a:cubicBezTo>
                    <a:pt x="41" y="76"/>
                    <a:pt x="40" y="75"/>
                    <a:pt x="38" y="74"/>
                  </a:cubicBezTo>
                  <a:cubicBezTo>
                    <a:pt x="38" y="74"/>
                    <a:pt x="38" y="74"/>
                    <a:pt x="38" y="74"/>
                  </a:cubicBezTo>
                  <a:cubicBezTo>
                    <a:pt x="38" y="74"/>
                    <a:pt x="38" y="74"/>
                    <a:pt x="38" y="74"/>
                  </a:cubicBezTo>
                  <a:cubicBezTo>
                    <a:pt x="33" y="68"/>
                    <a:pt x="29" y="60"/>
                    <a:pt x="29" y="51"/>
                  </a:cubicBezTo>
                  <a:cubicBezTo>
                    <a:pt x="29" y="43"/>
                    <a:pt x="33" y="35"/>
                    <a:pt x="38" y="29"/>
                  </a:cubicBezTo>
                  <a:cubicBezTo>
                    <a:pt x="39" y="29"/>
                    <a:pt x="39" y="29"/>
                    <a:pt x="39" y="29"/>
                  </a:cubicBezTo>
                  <a:cubicBezTo>
                    <a:pt x="43" y="25"/>
                    <a:pt x="48" y="22"/>
                    <a:pt x="54" y="21"/>
                  </a:cubicBezTo>
                  <a:cubicBezTo>
                    <a:pt x="54" y="7"/>
                    <a:pt x="54" y="7"/>
                    <a:pt x="54" y="7"/>
                  </a:cubicBezTo>
                  <a:cubicBezTo>
                    <a:pt x="54" y="3"/>
                    <a:pt x="57" y="0"/>
                    <a:pt x="60" y="0"/>
                  </a:cubicBezTo>
                  <a:cubicBezTo>
                    <a:pt x="64" y="0"/>
                    <a:pt x="67" y="3"/>
                    <a:pt x="67" y="7"/>
                  </a:cubicBezTo>
                  <a:cubicBezTo>
                    <a:pt x="67" y="21"/>
                    <a:pt x="67" y="21"/>
                    <a:pt x="67" y="21"/>
                  </a:cubicBezTo>
                  <a:cubicBezTo>
                    <a:pt x="73" y="22"/>
                    <a:pt x="78" y="25"/>
                    <a:pt x="82" y="29"/>
                  </a:cubicBezTo>
                  <a:cubicBezTo>
                    <a:pt x="88" y="35"/>
                    <a:pt x="92" y="43"/>
                    <a:pt x="92" y="51"/>
                  </a:cubicBezTo>
                  <a:cubicBezTo>
                    <a:pt x="92" y="60"/>
                    <a:pt x="88" y="68"/>
                    <a:pt x="82" y="74"/>
                  </a:cubicBezTo>
                  <a:cubicBezTo>
                    <a:pt x="82" y="74"/>
                    <a:pt x="82" y="74"/>
                    <a:pt x="82" y="74"/>
                  </a:cubicBezTo>
                  <a:cubicBezTo>
                    <a:pt x="81" y="75"/>
                    <a:pt x="80" y="76"/>
                    <a:pt x="79" y="77"/>
                  </a:cubicBezTo>
                  <a:cubicBezTo>
                    <a:pt x="98" y="115"/>
                    <a:pt x="98" y="115"/>
                    <a:pt x="98" y="115"/>
                  </a:cubicBezTo>
                  <a:cubicBezTo>
                    <a:pt x="113" y="115"/>
                    <a:pt x="113" y="115"/>
                    <a:pt x="113" y="115"/>
                  </a:cubicBezTo>
                  <a:cubicBezTo>
                    <a:pt x="116" y="115"/>
                    <a:pt x="117" y="117"/>
                    <a:pt x="117" y="119"/>
                  </a:cubicBezTo>
                  <a:cubicBezTo>
                    <a:pt x="117" y="122"/>
                    <a:pt x="116" y="124"/>
                    <a:pt x="113" y="124"/>
                  </a:cubicBezTo>
                  <a:cubicBezTo>
                    <a:pt x="102" y="124"/>
                    <a:pt x="102" y="124"/>
                    <a:pt x="102" y="124"/>
                  </a:cubicBezTo>
                  <a:cubicBezTo>
                    <a:pt x="116" y="153"/>
                    <a:pt x="116" y="153"/>
                    <a:pt x="116" y="153"/>
                  </a:cubicBezTo>
                  <a:cubicBezTo>
                    <a:pt x="117" y="155"/>
                    <a:pt x="117" y="157"/>
                    <a:pt x="116" y="159"/>
                  </a:cubicBezTo>
                  <a:cubicBezTo>
                    <a:pt x="117" y="162"/>
                    <a:pt x="117" y="162"/>
                    <a:pt x="117" y="162"/>
                  </a:cubicBezTo>
                  <a:cubicBezTo>
                    <a:pt x="120" y="168"/>
                    <a:pt x="120" y="168"/>
                    <a:pt x="120" y="168"/>
                  </a:cubicBezTo>
                  <a:cubicBezTo>
                    <a:pt x="121" y="170"/>
                    <a:pt x="120" y="172"/>
                    <a:pt x="118" y="173"/>
                  </a:cubicBezTo>
                  <a:cubicBezTo>
                    <a:pt x="116" y="174"/>
                    <a:pt x="114" y="173"/>
                    <a:pt x="113" y="171"/>
                  </a:cubicBezTo>
                  <a:cubicBezTo>
                    <a:pt x="110" y="165"/>
                    <a:pt x="110" y="165"/>
                    <a:pt x="110" y="165"/>
                  </a:cubicBezTo>
                  <a:cubicBezTo>
                    <a:pt x="108" y="162"/>
                    <a:pt x="108" y="162"/>
                    <a:pt x="108" y="162"/>
                  </a:cubicBezTo>
                  <a:cubicBezTo>
                    <a:pt x="106" y="162"/>
                    <a:pt x="104" y="160"/>
                    <a:pt x="103" y="158"/>
                  </a:cubicBezTo>
                  <a:cubicBezTo>
                    <a:pt x="87" y="124"/>
                    <a:pt x="87" y="124"/>
                    <a:pt x="87" y="124"/>
                  </a:cubicBezTo>
                  <a:cubicBezTo>
                    <a:pt x="67" y="124"/>
                    <a:pt x="67" y="124"/>
                    <a:pt x="67" y="124"/>
                  </a:cubicBezTo>
                  <a:cubicBezTo>
                    <a:pt x="67" y="129"/>
                    <a:pt x="67" y="129"/>
                    <a:pt x="67" y="129"/>
                  </a:cubicBezTo>
                  <a:cubicBezTo>
                    <a:pt x="67" y="132"/>
                    <a:pt x="64" y="136"/>
                    <a:pt x="60" y="136"/>
                  </a:cubicBezTo>
                  <a:cubicBezTo>
                    <a:pt x="57" y="136"/>
                    <a:pt x="54" y="132"/>
                    <a:pt x="54" y="129"/>
                  </a:cubicBezTo>
                  <a:cubicBezTo>
                    <a:pt x="54" y="124"/>
                    <a:pt x="54" y="124"/>
                    <a:pt x="54" y="124"/>
                  </a:cubicBezTo>
                  <a:cubicBezTo>
                    <a:pt x="34" y="124"/>
                    <a:pt x="34" y="124"/>
                    <a:pt x="34" y="124"/>
                  </a:cubicBezTo>
                  <a:cubicBezTo>
                    <a:pt x="17" y="158"/>
                    <a:pt x="17" y="158"/>
                    <a:pt x="17" y="158"/>
                  </a:cubicBezTo>
                  <a:cubicBezTo>
                    <a:pt x="16" y="160"/>
                    <a:pt x="15" y="162"/>
                    <a:pt x="13" y="162"/>
                  </a:cubicBezTo>
                  <a:cubicBezTo>
                    <a:pt x="11" y="165"/>
                    <a:pt x="11" y="165"/>
                    <a:pt x="11" y="165"/>
                  </a:cubicBezTo>
                  <a:cubicBezTo>
                    <a:pt x="8" y="171"/>
                    <a:pt x="8" y="171"/>
                    <a:pt x="8" y="171"/>
                  </a:cubicBezTo>
                  <a:cubicBezTo>
                    <a:pt x="7" y="173"/>
                    <a:pt x="5" y="174"/>
                    <a:pt x="3" y="173"/>
                  </a:cubicBezTo>
                  <a:cubicBezTo>
                    <a:pt x="1" y="172"/>
                    <a:pt x="0" y="170"/>
                    <a:pt x="1" y="168"/>
                  </a:cubicBezTo>
                  <a:cubicBezTo>
                    <a:pt x="4" y="162"/>
                    <a:pt x="4" y="162"/>
                    <a:pt x="4" y="162"/>
                  </a:cubicBezTo>
                  <a:cubicBezTo>
                    <a:pt x="5" y="159"/>
                    <a:pt x="5" y="159"/>
                    <a:pt x="5" y="159"/>
                  </a:cubicBezTo>
                  <a:cubicBezTo>
                    <a:pt x="4" y="157"/>
                    <a:pt x="4" y="155"/>
                    <a:pt x="5" y="153"/>
                  </a:cubicBezTo>
                  <a:cubicBezTo>
                    <a:pt x="19" y="124"/>
                    <a:pt x="19" y="124"/>
                    <a:pt x="19" y="124"/>
                  </a:cubicBezTo>
                  <a:cubicBezTo>
                    <a:pt x="8" y="124"/>
                    <a:pt x="8" y="124"/>
                    <a:pt x="8" y="124"/>
                  </a:cubicBezTo>
                  <a:close/>
                  <a:moveTo>
                    <a:pt x="54" y="115"/>
                  </a:moveTo>
                  <a:cubicBezTo>
                    <a:pt x="54" y="115"/>
                    <a:pt x="54" y="115"/>
                    <a:pt x="54" y="115"/>
                  </a:cubicBezTo>
                  <a:cubicBezTo>
                    <a:pt x="54" y="110"/>
                    <a:pt x="54" y="110"/>
                    <a:pt x="54" y="110"/>
                  </a:cubicBezTo>
                  <a:cubicBezTo>
                    <a:pt x="54" y="107"/>
                    <a:pt x="57" y="103"/>
                    <a:pt x="60" y="103"/>
                  </a:cubicBezTo>
                  <a:cubicBezTo>
                    <a:pt x="64" y="103"/>
                    <a:pt x="67" y="107"/>
                    <a:pt x="67" y="110"/>
                  </a:cubicBezTo>
                  <a:cubicBezTo>
                    <a:pt x="67" y="115"/>
                    <a:pt x="67" y="115"/>
                    <a:pt x="67" y="115"/>
                  </a:cubicBezTo>
                  <a:cubicBezTo>
                    <a:pt x="83" y="115"/>
                    <a:pt x="83" y="115"/>
                    <a:pt x="83" y="115"/>
                  </a:cubicBezTo>
                  <a:cubicBezTo>
                    <a:pt x="67" y="82"/>
                    <a:pt x="67" y="82"/>
                    <a:pt x="67" y="82"/>
                  </a:cubicBezTo>
                  <a:cubicBezTo>
                    <a:pt x="63" y="83"/>
                    <a:pt x="58" y="83"/>
                    <a:pt x="54" y="82"/>
                  </a:cubicBezTo>
                  <a:cubicBezTo>
                    <a:pt x="38" y="115"/>
                    <a:pt x="38" y="115"/>
                    <a:pt x="38" y="115"/>
                  </a:cubicBezTo>
                  <a:cubicBezTo>
                    <a:pt x="54" y="115"/>
                    <a:pt x="54" y="115"/>
                    <a:pt x="54" y="115"/>
                  </a:cubicBezTo>
                  <a:close/>
                  <a:moveTo>
                    <a:pt x="73" y="39"/>
                  </a:moveTo>
                  <a:cubicBezTo>
                    <a:pt x="73" y="39"/>
                    <a:pt x="73" y="39"/>
                    <a:pt x="73" y="39"/>
                  </a:cubicBezTo>
                  <a:cubicBezTo>
                    <a:pt x="66" y="32"/>
                    <a:pt x="55" y="32"/>
                    <a:pt x="48" y="39"/>
                  </a:cubicBezTo>
                  <a:cubicBezTo>
                    <a:pt x="48" y="39"/>
                    <a:pt x="48" y="39"/>
                    <a:pt x="48" y="39"/>
                  </a:cubicBezTo>
                  <a:cubicBezTo>
                    <a:pt x="45" y="42"/>
                    <a:pt x="43" y="47"/>
                    <a:pt x="43" y="51"/>
                  </a:cubicBezTo>
                  <a:cubicBezTo>
                    <a:pt x="43" y="56"/>
                    <a:pt x="45" y="61"/>
                    <a:pt x="48" y="64"/>
                  </a:cubicBezTo>
                  <a:cubicBezTo>
                    <a:pt x="53" y="69"/>
                    <a:pt x="61" y="71"/>
                    <a:pt x="67" y="68"/>
                  </a:cubicBezTo>
                  <a:cubicBezTo>
                    <a:pt x="68" y="68"/>
                    <a:pt x="68" y="68"/>
                    <a:pt x="68" y="68"/>
                  </a:cubicBezTo>
                  <a:cubicBezTo>
                    <a:pt x="69" y="67"/>
                    <a:pt x="71" y="66"/>
                    <a:pt x="73" y="64"/>
                  </a:cubicBezTo>
                  <a:cubicBezTo>
                    <a:pt x="73" y="64"/>
                    <a:pt x="73" y="64"/>
                    <a:pt x="73" y="64"/>
                  </a:cubicBezTo>
                  <a:cubicBezTo>
                    <a:pt x="76" y="61"/>
                    <a:pt x="78" y="56"/>
                    <a:pt x="78" y="51"/>
                  </a:cubicBezTo>
                  <a:cubicBezTo>
                    <a:pt x="78" y="47"/>
                    <a:pt x="76" y="42"/>
                    <a:pt x="73" y="39"/>
                  </a:cubicBezTo>
                  <a:cubicBezTo>
                    <a:pt x="73" y="39"/>
                    <a:pt x="73" y="39"/>
                    <a:pt x="73" y="39"/>
                  </a:cubicBezTo>
                  <a:close/>
                </a:path>
              </a:pathLst>
            </a:custGeom>
            <a:solidFill>
              <a:schemeClr val="bg1">
                <a:lumMod val="50000"/>
              </a:schemeClr>
            </a:solidFill>
            <a:ln>
              <a:noFill/>
            </a:ln>
          </p:spPr>
          <p:txBody>
            <a:bodyPr vert="horz" wrap="square" lIns="121920" tIns="60960" rIns="121920" bIns="60960" numCol="1" anchor="t" anchorCtr="0" compatLnSpc="1"/>
            <a:lstStyle/>
            <a:p>
              <a:pPr defTabSz="1219170"/>
              <a:endParaRPr lang="zh-CN" altLang="en-US" sz="2400">
                <a:solidFill>
                  <a:srgbClr val="333333"/>
                </a:solidFill>
                <a:latin typeface="Calibri"/>
                <a:ea typeface="宋体" panose="02010600030101010101" pitchFamily="2" charset="-122"/>
              </a:endParaRPr>
            </a:p>
          </p:txBody>
        </p:sp>
      </p:grpSp>
      <p:grpSp>
        <p:nvGrpSpPr>
          <p:cNvPr id="3" name="组合 2"/>
          <p:cNvGrpSpPr/>
          <p:nvPr/>
        </p:nvGrpSpPr>
        <p:grpSpPr>
          <a:xfrm>
            <a:off x="1116113" y="2615180"/>
            <a:ext cx="2021863" cy="3339288"/>
            <a:chOff x="77526" y="2660140"/>
            <a:chExt cx="2021863" cy="3339288"/>
          </a:xfrm>
        </p:grpSpPr>
        <p:sp>
          <p:nvSpPr>
            <p:cNvPr id="69" name="PA_任意多边形 9"/>
            <p:cNvSpPr>
              <a:spLocks noEditPoints="1"/>
            </p:cNvSpPr>
            <p:nvPr>
              <p:custDataLst>
                <p:tags r:id="rId7"/>
              </p:custDataLst>
            </p:nvPr>
          </p:nvSpPr>
          <p:spPr bwMode="auto">
            <a:xfrm>
              <a:off x="893252" y="2794072"/>
              <a:ext cx="482422" cy="330552"/>
            </a:xfrm>
            <a:custGeom>
              <a:avLst/>
              <a:gdLst>
                <a:gd name="T0" fmla="*/ 58 w 215"/>
                <a:gd name="T1" fmla="*/ 83 h 140"/>
                <a:gd name="T2" fmla="*/ 58 w 215"/>
                <a:gd name="T3" fmla="*/ 91 h 140"/>
                <a:gd name="T4" fmla="*/ 161 w 215"/>
                <a:gd name="T5" fmla="*/ 87 h 140"/>
                <a:gd name="T6" fmla="*/ 58 w 215"/>
                <a:gd name="T7" fmla="*/ 73 h 140"/>
                <a:gd name="T8" fmla="*/ 98 w 215"/>
                <a:gd name="T9" fmla="*/ 73 h 140"/>
                <a:gd name="T10" fmla="*/ 102 w 215"/>
                <a:gd name="T11" fmla="*/ 34 h 140"/>
                <a:gd name="T12" fmla="*/ 58 w 215"/>
                <a:gd name="T13" fmla="*/ 30 h 140"/>
                <a:gd name="T14" fmla="*/ 54 w 215"/>
                <a:gd name="T15" fmla="*/ 69 h 140"/>
                <a:gd name="T16" fmla="*/ 63 w 215"/>
                <a:gd name="T17" fmla="*/ 38 h 140"/>
                <a:gd name="T18" fmla="*/ 94 w 215"/>
                <a:gd name="T19" fmla="*/ 38 h 140"/>
                <a:gd name="T20" fmla="*/ 63 w 215"/>
                <a:gd name="T21" fmla="*/ 65 h 140"/>
                <a:gd name="T22" fmla="*/ 27 w 215"/>
                <a:gd name="T23" fmla="*/ 121 h 140"/>
                <a:gd name="T24" fmla="*/ 189 w 215"/>
                <a:gd name="T25" fmla="*/ 121 h 140"/>
                <a:gd name="T26" fmla="*/ 196 w 215"/>
                <a:gd name="T27" fmla="*/ 7 h 140"/>
                <a:gd name="T28" fmla="*/ 27 w 215"/>
                <a:gd name="T29" fmla="*/ 0 h 140"/>
                <a:gd name="T30" fmla="*/ 20 w 215"/>
                <a:gd name="T31" fmla="*/ 114 h 140"/>
                <a:gd name="T32" fmla="*/ 33 w 215"/>
                <a:gd name="T33" fmla="*/ 13 h 140"/>
                <a:gd name="T34" fmla="*/ 182 w 215"/>
                <a:gd name="T35" fmla="*/ 13 h 140"/>
                <a:gd name="T36" fmla="*/ 33 w 215"/>
                <a:gd name="T37" fmla="*/ 107 h 140"/>
                <a:gd name="T38" fmla="*/ 157 w 215"/>
                <a:gd name="T39" fmla="*/ 48 h 140"/>
                <a:gd name="T40" fmla="*/ 111 w 215"/>
                <a:gd name="T41" fmla="*/ 48 h 140"/>
                <a:gd name="T42" fmla="*/ 111 w 215"/>
                <a:gd name="T43" fmla="*/ 56 h 140"/>
                <a:gd name="T44" fmla="*/ 161 w 215"/>
                <a:gd name="T45" fmla="*/ 52 h 140"/>
                <a:gd name="T46" fmla="*/ 157 w 215"/>
                <a:gd name="T47" fmla="*/ 65 h 140"/>
                <a:gd name="T48" fmla="*/ 111 w 215"/>
                <a:gd name="T49" fmla="*/ 65 h 140"/>
                <a:gd name="T50" fmla="*/ 111 w 215"/>
                <a:gd name="T51" fmla="*/ 73 h 140"/>
                <a:gd name="T52" fmla="*/ 161 w 215"/>
                <a:gd name="T53" fmla="*/ 69 h 140"/>
                <a:gd name="T54" fmla="*/ 157 w 215"/>
                <a:gd name="T55" fmla="*/ 30 h 140"/>
                <a:gd name="T56" fmla="*/ 111 w 215"/>
                <a:gd name="T57" fmla="*/ 30 h 140"/>
                <a:gd name="T58" fmla="*/ 111 w 215"/>
                <a:gd name="T59" fmla="*/ 38 h 140"/>
                <a:gd name="T60" fmla="*/ 161 w 215"/>
                <a:gd name="T61" fmla="*/ 34 h 140"/>
                <a:gd name="T62" fmla="*/ 209 w 215"/>
                <a:gd name="T63" fmla="*/ 127 h 140"/>
                <a:gd name="T64" fmla="*/ 7 w 215"/>
                <a:gd name="T65" fmla="*/ 127 h 140"/>
                <a:gd name="T66" fmla="*/ 7 w 215"/>
                <a:gd name="T67" fmla="*/ 140 h 140"/>
                <a:gd name="T68" fmla="*/ 215 w 215"/>
                <a:gd name="T69" fmla="*/ 134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15" h="140">
                  <a:moveTo>
                    <a:pt x="157" y="83"/>
                  </a:moveTo>
                  <a:cubicBezTo>
                    <a:pt x="58" y="83"/>
                    <a:pt x="58" y="83"/>
                    <a:pt x="58" y="83"/>
                  </a:cubicBezTo>
                  <a:cubicBezTo>
                    <a:pt x="56" y="83"/>
                    <a:pt x="54" y="84"/>
                    <a:pt x="54" y="87"/>
                  </a:cubicBezTo>
                  <a:cubicBezTo>
                    <a:pt x="54" y="89"/>
                    <a:pt x="56" y="91"/>
                    <a:pt x="58" y="91"/>
                  </a:cubicBezTo>
                  <a:cubicBezTo>
                    <a:pt x="157" y="91"/>
                    <a:pt x="157" y="91"/>
                    <a:pt x="157" y="91"/>
                  </a:cubicBezTo>
                  <a:cubicBezTo>
                    <a:pt x="159" y="91"/>
                    <a:pt x="161" y="89"/>
                    <a:pt x="161" y="87"/>
                  </a:cubicBezTo>
                  <a:cubicBezTo>
                    <a:pt x="161" y="84"/>
                    <a:pt x="159" y="83"/>
                    <a:pt x="157" y="83"/>
                  </a:cubicBezTo>
                  <a:close/>
                  <a:moveTo>
                    <a:pt x="58" y="73"/>
                  </a:moveTo>
                  <a:cubicBezTo>
                    <a:pt x="58" y="73"/>
                    <a:pt x="58" y="73"/>
                    <a:pt x="58" y="73"/>
                  </a:cubicBezTo>
                  <a:cubicBezTo>
                    <a:pt x="98" y="73"/>
                    <a:pt x="98" y="73"/>
                    <a:pt x="98" y="73"/>
                  </a:cubicBezTo>
                  <a:cubicBezTo>
                    <a:pt x="100" y="73"/>
                    <a:pt x="102" y="71"/>
                    <a:pt x="102" y="69"/>
                  </a:cubicBezTo>
                  <a:cubicBezTo>
                    <a:pt x="102" y="34"/>
                    <a:pt x="102" y="34"/>
                    <a:pt x="102" y="34"/>
                  </a:cubicBezTo>
                  <a:cubicBezTo>
                    <a:pt x="102" y="32"/>
                    <a:pt x="100" y="30"/>
                    <a:pt x="98" y="30"/>
                  </a:cubicBezTo>
                  <a:cubicBezTo>
                    <a:pt x="58" y="30"/>
                    <a:pt x="58" y="30"/>
                    <a:pt x="58" y="30"/>
                  </a:cubicBezTo>
                  <a:cubicBezTo>
                    <a:pt x="56" y="30"/>
                    <a:pt x="54" y="32"/>
                    <a:pt x="54" y="34"/>
                  </a:cubicBezTo>
                  <a:cubicBezTo>
                    <a:pt x="54" y="69"/>
                    <a:pt x="54" y="69"/>
                    <a:pt x="54" y="69"/>
                  </a:cubicBezTo>
                  <a:cubicBezTo>
                    <a:pt x="54" y="71"/>
                    <a:pt x="56" y="73"/>
                    <a:pt x="58" y="73"/>
                  </a:cubicBezTo>
                  <a:close/>
                  <a:moveTo>
                    <a:pt x="63" y="38"/>
                  </a:moveTo>
                  <a:cubicBezTo>
                    <a:pt x="63" y="38"/>
                    <a:pt x="63" y="38"/>
                    <a:pt x="63" y="38"/>
                  </a:cubicBezTo>
                  <a:cubicBezTo>
                    <a:pt x="94" y="38"/>
                    <a:pt x="94" y="38"/>
                    <a:pt x="94" y="38"/>
                  </a:cubicBezTo>
                  <a:cubicBezTo>
                    <a:pt x="94" y="65"/>
                    <a:pt x="94" y="65"/>
                    <a:pt x="94" y="65"/>
                  </a:cubicBezTo>
                  <a:cubicBezTo>
                    <a:pt x="63" y="65"/>
                    <a:pt x="63" y="65"/>
                    <a:pt x="63" y="65"/>
                  </a:cubicBezTo>
                  <a:cubicBezTo>
                    <a:pt x="63" y="38"/>
                    <a:pt x="63" y="38"/>
                    <a:pt x="63" y="38"/>
                  </a:cubicBezTo>
                  <a:close/>
                  <a:moveTo>
                    <a:pt x="27" y="121"/>
                  </a:moveTo>
                  <a:cubicBezTo>
                    <a:pt x="27" y="121"/>
                    <a:pt x="27" y="121"/>
                    <a:pt x="27" y="121"/>
                  </a:cubicBezTo>
                  <a:cubicBezTo>
                    <a:pt x="189" y="121"/>
                    <a:pt x="189" y="121"/>
                    <a:pt x="189" y="121"/>
                  </a:cubicBezTo>
                  <a:cubicBezTo>
                    <a:pt x="193" y="121"/>
                    <a:pt x="196" y="118"/>
                    <a:pt x="196" y="114"/>
                  </a:cubicBezTo>
                  <a:cubicBezTo>
                    <a:pt x="196" y="7"/>
                    <a:pt x="196" y="7"/>
                    <a:pt x="196" y="7"/>
                  </a:cubicBezTo>
                  <a:cubicBezTo>
                    <a:pt x="196" y="3"/>
                    <a:pt x="193" y="0"/>
                    <a:pt x="189" y="0"/>
                  </a:cubicBezTo>
                  <a:cubicBezTo>
                    <a:pt x="27" y="0"/>
                    <a:pt x="27" y="0"/>
                    <a:pt x="27" y="0"/>
                  </a:cubicBezTo>
                  <a:cubicBezTo>
                    <a:pt x="23" y="0"/>
                    <a:pt x="20" y="3"/>
                    <a:pt x="20" y="7"/>
                  </a:cubicBezTo>
                  <a:cubicBezTo>
                    <a:pt x="20" y="114"/>
                    <a:pt x="20" y="114"/>
                    <a:pt x="20" y="114"/>
                  </a:cubicBezTo>
                  <a:cubicBezTo>
                    <a:pt x="20" y="118"/>
                    <a:pt x="23" y="121"/>
                    <a:pt x="27" y="121"/>
                  </a:cubicBezTo>
                  <a:close/>
                  <a:moveTo>
                    <a:pt x="33" y="13"/>
                  </a:moveTo>
                  <a:cubicBezTo>
                    <a:pt x="33" y="13"/>
                    <a:pt x="33" y="13"/>
                    <a:pt x="33" y="13"/>
                  </a:cubicBezTo>
                  <a:cubicBezTo>
                    <a:pt x="182" y="13"/>
                    <a:pt x="182" y="13"/>
                    <a:pt x="182" y="13"/>
                  </a:cubicBezTo>
                  <a:cubicBezTo>
                    <a:pt x="182" y="107"/>
                    <a:pt x="182" y="107"/>
                    <a:pt x="182" y="107"/>
                  </a:cubicBezTo>
                  <a:cubicBezTo>
                    <a:pt x="33" y="107"/>
                    <a:pt x="33" y="107"/>
                    <a:pt x="33" y="107"/>
                  </a:cubicBezTo>
                  <a:cubicBezTo>
                    <a:pt x="33" y="13"/>
                    <a:pt x="33" y="13"/>
                    <a:pt x="33" y="13"/>
                  </a:cubicBezTo>
                  <a:close/>
                  <a:moveTo>
                    <a:pt x="157" y="48"/>
                  </a:moveTo>
                  <a:cubicBezTo>
                    <a:pt x="157" y="48"/>
                    <a:pt x="157" y="48"/>
                    <a:pt x="157" y="48"/>
                  </a:cubicBezTo>
                  <a:cubicBezTo>
                    <a:pt x="111" y="48"/>
                    <a:pt x="111" y="48"/>
                    <a:pt x="111" y="48"/>
                  </a:cubicBezTo>
                  <a:cubicBezTo>
                    <a:pt x="108" y="48"/>
                    <a:pt x="107" y="49"/>
                    <a:pt x="107" y="52"/>
                  </a:cubicBezTo>
                  <a:cubicBezTo>
                    <a:pt x="107" y="54"/>
                    <a:pt x="108" y="56"/>
                    <a:pt x="111" y="56"/>
                  </a:cubicBezTo>
                  <a:cubicBezTo>
                    <a:pt x="157" y="56"/>
                    <a:pt x="157" y="56"/>
                    <a:pt x="157" y="56"/>
                  </a:cubicBezTo>
                  <a:cubicBezTo>
                    <a:pt x="159" y="56"/>
                    <a:pt x="161" y="54"/>
                    <a:pt x="161" y="52"/>
                  </a:cubicBezTo>
                  <a:cubicBezTo>
                    <a:pt x="161" y="49"/>
                    <a:pt x="159" y="48"/>
                    <a:pt x="157" y="48"/>
                  </a:cubicBezTo>
                  <a:close/>
                  <a:moveTo>
                    <a:pt x="157" y="65"/>
                  </a:moveTo>
                  <a:cubicBezTo>
                    <a:pt x="157" y="65"/>
                    <a:pt x="157" y="65"/>
                    <a:pt x="157" y="65"/>
                  </a:cubicBezTo>
                  <a:cubicBezTo>
                    <a:pt x="111" y="65"/>
                    <a:pt x="111" y="65"/>
                    <a:pt x="111" y="65"/>
                  </a:cubicBezTo>
                  <a:cubicBezTo>
                    <a:pt x="108" y="65"/>
                    <a:pt x="107" y="67"/>
                    <a:pt x="107" y="69"/>
                  </a:cubicBezTo>
                  <a:cubicBezTo>
                    <a:pt x="107" y="71"/>
                    <a:pt x="108" y="73"/>
                    <a:pt x="111" y="73"/>
                  </a:cubicBezTo>
                  <a:cubicBezTo>
                    <a:pt x="157" y="73"/>
                    <a:pt x="157" y="73"/>
                    <a:pt x="157" y="73"/>
                  </a:cubicBezTo>
                  <a:cubicBezTo>
                    <a:pt x="159" y="73"/>
                    <a:pt x="161" y="71"/>
                    <a:pt x="161" y="69"/>
                  </a:cubicBezTo>
                  <a:cubicBezTo>
                    <a:pt x="161" y="67"/>
                    <a:pt x="159" y="65"/>
                    <a:pt x="157" y="65"/>
                  </a:cubicBezTo>
                  <a:close/>
                  <a:moveTo>
                    <a:pt x="157" y="30"/>
                  </a:moveTo>
                  <a:cubicBezTo>
                    <a:pt x="157" y="30"/>
                    <a:pt x="157" y="30"/>
                    <a:pt x="157" y="30"/>
                  </a:cubicBezTo>
                  <a:cubicBezTo>
                    <a:pt x="111" y="30"/>
                    <a:pt x="111" y="30"/>
                    <a:pt x="111" y="30"/>
                  </a:cubicBezTo>
                  <a:cubicBezTo>
                    <a:pt x="108" y="30"/>
                    <a:pt x="107" y="32"/>
                    <a:pt x="107" y="34"/>
                  </a:cubicBezTo>
                  <a:cubicBezTo>
                    <a:pt x="107" y="37"/>
                    <a:pt x="108" y="38"/>
                    <a:pt x="111" y="38"/>
                  </a:cubicBezTo>
                  <a:cubicBezTo>
                    <a:pt x="157" y="38"/>
                    <a:pt x="157" y="38"/>
                    <a:pt x="157" y="38"/>
                  </a:cubicBezTo>
                  <a:cubicBezTo>
                    <a:pt x="159" y="38"/>
                    <a:pt x="161" y="37"/>
                    <a:pt x="161" y="34"/>
                  </a:cubicBezTo>
                  <a:cubicBezTo>
                    <a:pt x="161" y="32"/>
                    <a:pt x="159" y="30"/>
                    <a:pt x="157" y="30"/>
                  </a:cubicBezTo>
                  <a:close/>
                  <a:moveTo>
                    <a:pt x="209" y="127"/>
                  </a:moveTo>
                  <a:cubicBezTo>
                    <a:pt x="209" y="127"/>
                    <a:pt x="209" y="127"/>
                    <a:pt x="209" y="127"/>
                  </a:cubicBezTo>
                  <a:cubicBezTo>
                    <a:pt x="7" y="127"/>
                    <a:pt x="7" y="127"/>
                    <a:pt x="7" y="127"/>
                  </a:cubicBezTo>
                  <a:cubicBezTo>
                    <a:pt x="3" y="127"/>
                    <a:pt x="0" y="130"/>
                    <a:pt x="0" y="134"/>
                  </a:cubicBezTo>
                  <a:cubicBezTo>
                    <a:pt x="0" y="137"/>
                    <a:pt x="3" y="140"/>
                    <a:pt x="7" y="140"/>
                  </a:cubicBezTo>
                  <a:cubicBezTo>
                    <a:pt x="209" y="140"/>
                    <a:pt x="209" y="140"/>
                    <a:pt x="209" y="140"/>
                  </a:cubicBezTo>
                  <a:cubicBezTo>
                    <a:pt x="212" y="140"/>
                    <a:pt x="215" y="137"/>
                    <a:pt x="215" y="134"/>
                  </a:cubicBezTo>
                  <a:cubicBezTo>
                    <a:pt x="215" y="130"/>
                    <a:pt x="212" y="127"/>
                    <a:pt x="209" y="127"/>
                  </a:cubicBezTo>
                  <a:close/>
                </a:path>
              </a:pathLst>
            </a:custGeom>
            <a:solidFill>
              <a:schemeClr val="bg1">
                <a:lumMod val="50000"/>
              </a:schemeClr>
            </a:solidFill>
            <a:ln>
              <a:noFill/>
            </a:ln>
          </p:spPr>
          <p:txBody>
            <a:bodyPr vert="horz" wrap="square" lIns="121920" tIns="60960" rIns="121920" bIns="60960" numCol="1" anchor="t" anchorCtr="0" compatLnSpc="1"/>
            <a:lstStyle/>
            <a:p>
              <a:pPr defTabSz="1219170"/>
              <a:endParaRPr lang="zh-CN" altLang="en-US" sz="2400">
                <a:solidFill>
                  <a:srgbClr val="333333"/>
                </a:solidFill>
                <a:latin typeface="Calibri"/>
                <a:ea typeface="宋体" panose="02010600030101010101" pitchFamily="2" charset="-122"/>
              </a:endParaRPr>
            </a:p>
          </p:txBody>
        </p:sp>
        <p:grpSp>
          <p:nvGrpSpPr>
            <p:cNvPr id="83" name="PA_组合 82"/>
            <p:cNvGrpSpPr/>
            <p:nvPr>
              <p:custDataLst>
                <p:tags r:id="rId8"/>
              </p:custDataLst>
            </p:nvPr>
          </p:nvGrpSpPr>
          <p:grpSpPr>
            <a:xfrm>
              <a:off x="181612" y="3449449"/>
              <a:ext cx="1917777" cy="2527653"/>
              <a:chOff x="522514" y="3027330"/>
              <a:chExt cx="1512542" cy="1440160"/>
            </a:xfrm>
          </p:grpSpPr>
          <p:sp>
            <p:nvSpPr>
              <p:cNvPr id="84" name="矩形 83"/>
              <p:cNvSpPr/>
              <p:nvPr/>
            </p:nvSpPr>
            <p:spPr>
              <a:xfrm>
                <a:off x="522514" y="3027330"/>
                <a:ext cx="1512542" cy="1440160"/>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cxnSp>
            <p:nvCxnSpPr>
              <p:cNvPr id="85" name="直接连接符 84"/>
              <p:cNvCxnSpPr/>
              <p:nvPr/>
            </p:nvCxnSpPr>
            <p:spPr>
              <a:xfrm>
                <a:off x="522514" y="3393953"/>
                <a:ext cx="1512542"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sp>
          <p:nvSpPr>
            <p:cNvPr id="62" name="PA_矩形 61"/>
            <p:cNvSpPr/>
            <p:nvPr>
              <p:custDataLst>
                <p:tags r:id="rId9"/>
              </p:custDataLst>
            </p:nvPr>
          </p:nvSpPr>
          <p:spPr>
            <a:xfrm>
              <a:off x="279538" y="4205539"/>
              <a:ext cx="1694251" cy="1323183"/>
            </a:xfrm>
            <a:prstGeom prst="rect">
              <a:avLst/>
            </a:prstGeom>
          </p:spPr>
          <p:txBody>
            <a:bodyPr wrap="square">
              <a:spAutoFit/>
            </a:bodyPr>
            <a:lstStyle/>
            <a:p>
              <a:pPr algn="ctr" defTabSz="1219170">
                <a:lnSpc>
                  <a:spcPct val="150000"/>
                </a:lnSpc>
              </a:pPr>
              <a:r>
                <a:rPr lang="en-US" altLang="zh-CN" sz="1333" smtClean="0">
                  <a:ln w="6350">
                    <a:noFill/>
                  </a:ln>
                  <a:solidFill>
                    <a:srgbClr val="FFFFFF">
                      <a:lumMod val="50000"/>
                    </a:srgbClr>
                  </a:solidFill>
                  <a:latin typeface="Impact" pitchFamily="34" charset="0"/>
                  <a:ea typeface="微软雅黑" pitchFamily="34" charset="-122"/>
                </a:rPr>
                <a:t>MyBatis</a:t>
              </a:r>
              <a:r>
                <a:rPr lang="zh-CN" altLang="en-US" sz="1333" smtClean="0">
                  <a:ln w="6350">
                    <a:noFill/>
                  </a:ln>
                  <a:solidFill>
                    <a:srgbClr val="FFFFFF">
                      <a:lumMod val="50000"/>
                    </a:srgbClr>
                  </a:solidFill>
                  <a:latin typeface="Impact" pitchFamily="34" charset="0"/>
                  <a:ea typeface="微软雅黑" pitchFamily="34" charset="-122"/>
                </a:rPr>
                <a:t>架构</a:t>
              </a:r>
              <a:r>
                <a:rPr lang="zh-CN" altLang="en-US" sz="1333" smtClean="0">
                  <a:ln w="6350">
                    <a:noFill/>
                  </a:ln>
                  <a:solidFill>
                    <a:srgbClr val="FFFFFF">
                      <a:lumMod val="50000"/>
                    </a:srgbClr>
                  </a:solidFill>
                  <a:latin typeface="Impact" pitchFamily="34" charset="0"/>
                  <a:ea typeface="微软雅黑" pitchFamily="34" charset="-122"/>
                </a:rPr>
                <a:t>分析</a:t>
              </a:r>
              <a:endParaRPr lang="en-US" altLang="zh-CN" sz="1333" smtClean="0">
                <a:ln w="6350">
                  <a:noFill/>
                </a:ln>
                <a:solidFill>
                  <a:srgbClr val="FFFFFF">
                    <a:lumMod val="50000"/>
                  </a:srgbClr>
                </a:solidFill>
                <a:latin typeface="Impact" pitchFamily="34" charset="0"/>
                <a:ea typeface="微软雅黑" pitchFamily="34" charset="-122"/>
              </a:endParaRPr>
            </a:p>
            <a:p>
              <a:pPr algn="ctr" defTabSz="1219170">
                <a:lnSpc>
                  <a:spcPct val="150000"/>
                </a:lnSpc>
              </a:pPr>
              <a:r>
                <a:rPr lang="zh-CN" altLang="en-US" sz="1333" smtClean="0">
                  <a:ln w="6350">
                    <a:noFill/>
                  </a:ln>
                  <a:solidFill>
                    <a:srgbClr val="FFFFFF">
                      <a:lumMod val="50000"/>
                    </a:srgbClr>
                  </a:solidFill>
                  <a:latin typeface="Impact" pitchFamily="34" charset="0"/>
                  <a:ea typeface="微软雅黑" pitchFamily="34" charset="-122"/>
                </a:rPr>
                <a:t>包分析</a:t>
              </a:r>
              <a:endParaRPr lang="en-US" altLang="zh-CN" sz="1333" smtClean="0">
                <a:ln w="6350">
                  <a:noFill/>
                </a:ln>
                <a:solidFill>
                  <a:srgbClr val="FFFFFF">
                    <a:lumMod val="50000"/>
                  </a:srgbClr>
                </a:solidFill>
                <a:latin typeface="Impact" pitchFamily="34" charset="0"/>
                <a:ea typeface="微软雅黑" pitchFamily="34" charset="-122"/>
              </a:endParaRPr>
            </a:p>
            <a:p>
              <a:pPr algn="ctr" defTabSz="1219170">
                <a:lnSpc>
                  <a:spcPct val="150000"/>
                </a:lnSpc>
              </a:pPr>
              <a:r>
                <a:rPr lang="zh-CN" altLang="en-US" sz="1333">
                  <a:ln w="6350">
                    <a:noFill/>
                  </a:ln>
                  <a:solidFill>
                    <a:srgbClr val="FFFFFF">
                      <a:lumMod val="50000"/>
                    </a:srgbClr>
                  </a:solidFill>
                  <a:latin typeface="Impact" pitchFamily="34" charset="0"/>
                  <a:ea typeface="微软雅黑" pitchFamily="34" charset="-122"/>
                </a:rPr>
                <a:t>设计</a:t>
              </a:r>
              <a:r>
                <a:rPr lang="zh-CN" altLang="en-US" sz="1333" smtClean="0">
                  <a:ln w="6350">
                    <a:noFill/>
                  </a:ln>
                  <a:solidFill>
                    <a:srgbClr val="FFFFFF">
                      <a:lumMod val="50000"/>
                    </a:srgbClr>
                  </a:solidFill>
                  <a:latin typeface="Impact" pitchFamily="34" charset="0"/>
                  <a:ea typeface="微软雅黑" pitchFamily="34" charset="-122"/>
                </a:rPr>
                <a:t>模式的原则</a:t>
              </a:r>
              <a:endParaRPr lang="en-US" altLang="zh-CN" sz="1333" smtClean="0">
                <a:ln w="6350">
                  <a:noFill/>
                </a:ln>
                <a:solidFill>
                  <a:srgbClr val="FFFFFF">
                    <a:lumMod val="50000"/>
                  </a:srgbClr>
                </a:solidFill>
                <a:latin typeface="Impact" pitchFamily="34" charset="0"/>
                <a:ea typeface="微软雅黑" pitchFamily="34" charset="-122"/>
              </a:endParaRPr>
            </a:p>
            <a:p>
              <a:pPr algn="ctr" defTabSz="1219170">
                <a:lnSpc>
                  <a:spcPct val="150000"/>
                </a:lnSpc>
              </a:pPr>
              <a:endParaRPr lang="zh-CN" altLang="en-US" sz="1333" dirty="0">
                <a:ln w="6350">
                  <a:noFill/>
                </a:ln>
                <a:solidFill>
                  <a:srgbClr val="FFFFFF">
                    <a:lumMod val="50000"/>
                  </a:srgbClr>
                </a:solidFill>
                <a:latin typeface="Impact" pitchFamily="34" charset="0"/>
                <a:ea typeface="微软雅黑" pitchFamily="34" charset="-122"/>
              </a:endParaRPr>
            </a:p>
          </p:txBody>
        </p:sp>
        <p:sp>
          <p:nvSpPr>
            <p:cNvPr id="67" name="PA_矩形 66"/>
            <p:cNvSpPr/>
            <p:nvPr>
              <p:custDataLst>
                <p:tags r:id="rId10"/>
              </p:custDataLst>
            </p:nvPr>
          </p:nvSpPr>
          <p:spPr>
            <a:xfrm>
              <a:off x="477138" y="3576835"/>
              <a:ext cx="1346312" cy="338554"/>
            </a:xfrm>
            <a:prstGeom prst="rect">
              <a:avLst/>
            </a:prstGeom>
          </p:spPr>
          <p:txBody>
            <a:bodyPr wrap="none">
              <a:spAutoFit/>
            </a:bodyPr>
            <a:lstStyle/>
            <a:p>
              <a:pPr algn="ctr" defTabSz="1219170"/>
              <a:r>
                <a:rPr lang="zh-CN" altLang="en-US" sz="1600" b="1" smtClean="0">
                  <a:ln w="6350">
                    <a:noFill/>
                  </a:ln>
                  <a:solidFill>
                    <a:srgbClr val="FFFFFF">
                      <a:lumMod val="50000"/>
                    </a:srgbClr>
                  </a:solidFill>
                  <a:latin typeface="Impact" pitchFamily="34" charset="0"/>
                  <a:ea typeface="微软雅黑" pitchFamily="34" charset="-122"/>
                </a:rPr>
                <a:t>源码分析概述</a:t>
              </a:r>
              <a:endParaRPr lang="zh-CN" altLang="en-US" sz="1600" b="1" dirty="0">
                <a:ln w="6350">
                  <a:noFill/>
                </a:ln>
                <a:solidFill>
                  <a:srgbClr val="FFFFFF">
                    <a:lumMod val="50000"/>
                  </a:srgbClr>
                </a:solidFill>
                <a:latin typeface="Impact" pitchFamily="34" charset="0"/>
                <a:ea typeface="微软雅黑" pitchFamily="34" charset="-122"/>
              </a:endParaRPr>
            </a:p>
          </p:txBody>
        </p:sp>
        <p:sp>
          <p:nvSpPr>
            <p:cNvPr id="33" name="矩形 32"/>
            <p:cNvSpPr/>
            <p:nvPr/>
          </p:nvSpPr>
          <p:spPr>
            <a:xfrm>
              <a:off x="77526" y="2660140"/>
              <a:ext cx="2021863" cy="3339288"/>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 name="组合 10"/>
          <p:cNvGrpSpPr/>
          <p:nvPr/>
        </p:nvGrpSpPr>
        <p:grpSpPr>
          <a:xfrm>
            <a:off x="9214267" y="2715566"/>
            <a:ext cx="1917777" cy="3232501"/>
            <a:chOff x="8273973" y="2760526"/>
            <a:chExt cx="1917777" cy="3232501"/>
          </a:xfrm>
        </p:grpSpPr>
        <p:grpSp>
          <p:nvGrpSpPr>
            <p:cNvPr id="34" name="PA_组合 79"/>
            <p:cNvGrpSpPr/>
            <p:nvPr>
              <p:custDataLst>
                <p:tags r:id="rId3"/>
              </p:custDataLst>
            </p:nvPr>
          </p:nvGrpSpPr>
          <p:grpSpPr>
            <a:xfrm>
              <a:off x="8273973" y="3465374"/>
              <a:ext cx="1917777" cy="2527653"/>
              <a:chOff x="522514" y="3027330"/>
              <a:chExt cx="1512542" cy="1440160"/>
            </a:xfrm>
          </p:grpSpPr>
          <p:sp>
            <p:nvSpPr>
              <p:cNvPr id="35" name="矩形 34"/>
              <p:cNvSpPr/>
              <p:nvPr/>
            </p:nvSpPr>
            <p:spPr>
              <a:xfrm>
                <a:off x="522514" y="3027330"/>
                <a:ext cx="1512542" cy="1440160"/>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cxnSp>
            <p:nvCxnSpPr>
              <p:cNvPr id="37" name="直接连接符 36"/>
              <p:cNvCxnSpPr/>
              <p:nvPr/>
            </p:nvCxnSpPr>
            <p:spPr>
              <a:xfrm>
                <a:off x="522514" y="3393953"/>
                <a:ext cx="1512542"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sp>
          <p:nvSpPr>
            <p:cNvPr id="38" name="PA_矩形 62"/>
            <p:cNvSpPr/>
            <p:nvPr>
              <p:custDataLst>
                <p:tags r:id="rId4"/>
              </p:custDataLst>
            </p:nvPr>
          </p:nvSpPr>
          <p:spPr>
            <a:xfrm>
              <a:off x="8655335" y="4185427"/>
              <a:ext cx="1154242" cy="707758"/>
            </a:xfrm>
            <a:prstGeom prst="rect">
              <a:avLst/>
            </a:prstGeom>
          </p:spPr>
          <p:txBody>
            <a:bodyPr wrap="none">
              <a:spAutoFit/>
            </a:bodyPr>
            <a:lstStyle/>
            <a:p>
              <a:pPr algn="ctr" defTabSz="1219170">
                <a:lnSpc>
                  <a:spcPct val="150000"/>
                </a:lnSpc>
              </a:pPr>
              <a:r>
                <a:rPr lang="zh-CN" altLang="en-US" sz="1333" smtClean="0">
                  <a:ln w="6350">
                    <a:noFill/>
                  </a:ln>
                  <a:solidFill>
                    <a:srgbClr val="FFFFFF">
                      <a:lumMod val="50000"/>
                    </a:srgbClr>
                  </a:solidFill>
                  <a:latin typeface="Impact" pitchFamily="34" charset="0"/>
                  <a:ea typeface="微软雅黑" pitchFamily="34" charset="-122"/>
                </a:rPr>
                <a:t>反射过程分析</a:t>
              </a:r>
              <a:endParaRPr lang="en-US" altLang="zh-CN" sz="1333" smtClean="0">
                <a:ln w="6350">
                  <a:noFill/>
                </a:ln>
                <a:solidFill>
                  <a:srgbClr val="FFFFFF">
                    <a:lumMod val="50000"/>
                  </a:srgbClr>
                </a:solidFill>
                <a:latin typeface="Impact" pitchFamily="34" charset="0"/>
                <a:ea typeface="微软雅黑" pitchFamily="34" charset="-122"/>
              </a:endParaRPr>
            </a:p>
            <a:p>
              <a:pPr algn="ctr" defTabSz="1219170">
                <a:lnSpc>
                  <a:spcPct val="150000"/>
                </a:lnSpc>
              </a:pPr>
              <a:r>
                <a:rPr lang="zh-CN" altLang="en-US" sz="1333" smtClean="0">
                  <a:ln w="6350">
                    <a:noFill/>
                  </a:ln>
                  <a:solidFill>
                    <a:srgbClr val="FFFFFF">
                      <a:lumMod val="50000"/>
                    </a:srgbClr>
                  </a:solidFill>
                  <a:latin typeface="Impact" pitchFamily="34" charset="0"/>
                  <a:ea typeface="微软雅黑" pitchFamily="34" charset="-122"/>
                </a:rPr>
                <a:t>反射核心类</a:t>
              </a:r>
              <a:endParaRPr lang="en-US" altLang="zh-CN" sz="1333" dirty="0">
                <a:ln w="6350">
                  <a:noFill/>
                </a:ln>
                <a:solidFill>
                  <a:srgbClr val="FFFFFF">
                    <a:lumMod val="50000"/>
                  </a:srgbClr>
                </a:solidFill>
                <a:latin typeface="Impact" pitchFamily="34" charset="0"/>
                <a:ea typeface="微软雅黑" pitchFamily="34" charset="-122"/>
              </a:endParaRPr>
            </a:p>
          </p:txBody>
        </p:sp>
        <p:sp>
          <p:nvSpPr>
            <p:cNvPr id="40" name="PA_矩形 67"/>
            <p:cNvSpPr/>
            <p:nvPr>
              <p:custDataLst>
                <p:tags r:id="rId5"/>
              </p:custDataLst>
            </p:nvPr>
          </p:nvSpPr>
          <p:spPr>
            <a:xfrm>
              <a:off x="8559299" y="3592760"/>
              <a:ext cx="1346312" cy="338554"/>
            </a:xfrm>
            <a:prstGeom prst="rect">
              <a:avLst/>
            </a:prstGeom>
          </p:spPr>
          <p:txBody>
            <a:bodyPr wrap="none">
              <a:spAutoFit/>
            </a:bodyPr>
            <a:lstStyle/>
            <a:p>
              <a:pPr algn="ctr" defTabSz="1219170"/>
              <a:r>
                <a:rPr lang="zh-CN" altLang="en-US" sz="1600" b="1">
                  <a:ln w="6350">
                    <a:noFill/>
                  </a:ln>
                  <a:solidFill>
                    <a:srgbClr val="FFFFFF">
                      <a:lumMod val="50000"/>
                    </a:srgbClr>
                  </a:solidFill>
                  <a:latin typeface="Impact" pitchFamily="34" charset="0"/>
                  <a:ea typeface="微软雅黑" pitchFamily="34" charset="-122"/>
                </a:rPr>
                <a:t>反射</a:t>
              </a:r>
              <a:r>
                <a:rPr lang="zh-CN" altLang="en-US" sz="1600" b="1" smtClean="0">
                  <a:ln w="6350">
                    <a:noFill/>
                  </a:ln>
                  <a:solidFill>
                    <a:srgbClr val="FFFFFF">
                      <a:lumMod val="50000"/>
                    </a:srgbClr>
                  </a:solidFill>
                  <a:latin typeface="Impact" pitchFamily="34" charset="0"/>
                  <a:ea typeface="微软雅黑" pitchFamily="34" charset="-122"/>
                </a:rPr>
                <a:t>模块分析</a:t>
              </a:r>
              <a:endParaRPr lang="zh-CN" altLang="en-US" sz="1600" b="1" dirty="0">
                <a:ln w="6350">
                  <a:noFill/>
                </a:ln>
                <a:solidFill>
                  <a:srgbClr val="FFFFFF">
                    <a:lumMod val="50000"/>
                  </a:srgbClr>
                </a:solidFill>
                <a:latin typeface="Impact" pitchFamily="34" charset="0"/>
                <a:ea typeface="微软雅黑" pitchFamily="34" charset="-122"/>
              </a:endParaRPr>
            </a:p>
          </p:txBody>
        </p:sp>
        <p:sp>
          <p:nvSpPr>
            <p:cNvPr id="46" name="PA_任意多边形 12"/>
            <p:cNvSpPr>
              <a:spLocks noEditPoints="1"/>
            </p:cNvSpPr>
            <p:nvPr>
              <p:custDataLst>
                <p:tags r:id="rId6"/>
              </p:custDataLst>
            </p:nvPr>
          </p:nvSpPr>
          <p:spPr bwMode="auto">
            <a:xfrm>
              <a:off x="9159107" y="2760526"/>
              <a:ext cx="271600" cy="410445"/>
            </a:xfrm>
            <a:custGeom>
              <a:avLst/>
              <a:gdLst>
                <a:gd name="T0" fmla="*/ 3 w 121"/>
                <a:gd name="T1" fmla="*/ 119 h 174"/>
                <a:gd name="T2" fmla="*/ 23 w 121"/>
                <a:gd name="T3" fmla="*/ 115 h 174"/>
                <a:gd name="T4" fmla="*/ 38 w 121"/>
                <a:gd name="T5" fmla="*/ 74 h 174"/>
                <a:gd name="T6" fmla="*/ 38 w 121"/>
                <a:gd name="T7" fmla="*/ 74 h 174"/>
                <a:gd name="T8" fmla="*/ 38 w 121"/>
                <a:gd name="T9" fmla="*/ 29 h 174"/>
                <a:gd name="T10" fmla="*/ 54 w 121"/>
                <a:gd name="T11" fmla="*/ 21 h 174"/>
                <a:gd name="T12" fmla="*/ 60 w 121"/>
                <a:gd name="T13" fmla="*/ 0 h 174"/>
                <a:gd name="T14" fmla="*/ 67 w 121"/>
                <a:gd name="T15" fmla="*/ 21 h 174"/>
                <a:gd name="T16" fmla="*/ 92 w 121"/>
                <a:gd name="T17" fmla="*/ 51 h 174"/>
                <a:gd name="T18" fmla="*/ 82 w 121"/>
                <a:gd name="T19" fmla="*/ 74 h 174"/>
                <a:gd name="T20" fmla="*/ 98 w 121"/>
                <a:gd name="T21" fmla="*/ 115 h 174"/>
                <a:gd name="T22" fmla="*/ 117 w 121"/>
                <a:gd name="T23" fmla="*/ 119 h 174"/>
                <a:gd name="T24" fmla="*/ 102 w 121"/>
                <a:gd name="T25" fmla="*/ 124 h 174"/>
                <a:gd name="T26" fmla="*/ 116 w 121"/>
                <a:gd name="T27" fmla="*/ 159 h 174"/>
                <a:gd name="T28" fmla="*/ 120 w 121"/>
                <a:gd name="T29" fmla="*/ 168 h 174"/>
                <a:gd name="T30" fmla="*/ 113 w 121"/>
                <a:gd name="T31" fmla="*/ 171 h 174"/>
                <a:gd name="T32" fmla="*/ 108 w 121"/>
                <a:gd name="T33" fmla="*/ 162 h 174"/>
                <a:gd name="T34" fmla="*/ 87 w 121"/>
                <a:gd name="T35" fmla="*/ 124 h 174"/>
                <a:gd name="T36" fmla="*/ 67 w 121"/>
                <a:gd name="T37" fmla="*/ 129 h 174"/>
                <a:gd name="T38" fmla="*/ 54 w 121"/>
                <a:gd name="T39" fmla="*/ 129 h 174"/>
                <a:gd name="T40" fmla="*/ 34 w 121"/>
                <a:gd name="T41" fmla="*/ 124 h 174"/>
                <a:gd name="T42" fmla="*/ 13 w 121"/>
                <a:gd name="T43" fmla="*/ 162 h 174"/>
                <a:gd name="T44" fmla="*/ 8 w 121"/>
                <a:gd name="T45" fmla="*/ 171 h 174"/>
                <a:gd name="T46" fmla="*/ 1 w 121"/>
                <a:gd name="T47" fmla="*/ 168 h 174"/>
                <a:gd name="T48" fmla="*/ 5 w 121"/>
                <a:gd name="T49" fmla="*/ 159 h 174"/>
                <a:gd name="T50" fmla="*/ 19 w 121"/>
                <a:gd name="T51" fmla="*/ 124 h 174"/>
                <a:gd name="T52" fmla="*/ 54 w 121"/>
                <a:gd name="T53" fmla="*/ 115 h 174"/>
                <a:gd name="T54" fmla="*/ 54 w 121"/>
                <a:gd name="T55" fmla="*/ 110 h 174"/>
                <a:gd name="T56" fmla="*/ 67 w 121"/>
                <a:gd name="T57" fmla="*/ 110 h 174"/>
                <a:gd name="T58" fmla="*/ 83 w 121"/>
                <a:gd name="T59" fmla="*/ 115 h 174"/>
                <a:gd name="T60" fmla="*/ 54 w 121"/>
                <a:gd name="T61" fmla="*/ 82 h 174"/>
                <a:gd name="T62" fmla="*/ 54 w 121"/>
                <a:gd name="T63" fmla="*/ 115 h 174"/>
                <a:gd name="T64" fmla="*/ 73 w 121"/>
                <a:gd name="T65" fmla="*/ 39 h 174"/>
                <a:gd name="T66" fmla="*/ 48 w 121"/>
                <a:gd name="T67" fmla="*/ 39 h 174"/>
                <a:gd name="T68" fmla="*/ 48 w 121"/>
                <a:gd name="T69" fmla="*/ 64 h 174"/>
                <a:gd name="T70" fmla="*/ 68 w 121"/>
                <a:gd name="T71" fmla="*/ 68 h 174"/>
                <a:gd name="T72" fmla="*/ 73 w 121"/>
                <a:gd name="T73" fmla="*/ 64 h 174"/>
                <a:gd name="T74" fmla="*/ 73 w 121"/>
                <a:gd name="T75" fmla="*/ 39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1" h="174">
                  <a:moveTo>
                    <a:pt x="8" y="124"/>
                  </a:moveTo>
                  <a:cubicBezTo>
                    <a:pt x="5" y="124"/>
                    <a:pt x="3" y="122"/>
                    <a:pt x="3" y="119"/>
                  </a:cubicBezTo>
                  <a:cubicBezTo>
                    <a:pt x="3" y="117"/>
                    <a:pt x="5" y="115"/>
                    <a:pt x="8" y="115"/>
                  </a:cubicBezTo>
                  <a:cubicBezTo>
                    <a:pt x="23" y="115"/>
                    <a:pt x="23" y="115"/>
                    <a:pt x="23" y="115"/>
                  </a:cubicBezTo>
                  <a:cubicBezTo>
                    <a:pt x="42" y="77"/>
                    <a:pt x="42" y="77"/>
                    <a:pt x="42" y="77"/>
                  </a:cubicBezTo>
                  <a:cubicBezTo>
                    <a:pt x="41" y="76"/>
                    <a:pt x="40" y="75"/>
                    <a:pt x="38" y="74"/>
                  </a:cubicBezTo>
                  <a:cubicBezTo>
                    <a:pt x="38" y="74"/>
                    <a:pt x="38" y="74"/>
                    <a:pt x="38" y="74"/>
                  </a:cubicBezTo>
                  <a:cubicBezTo>
                    <a:pt x="38" y="74"/>
                    <a:pt x="38" y="74"/>
                    <a:pt x="38" y="74"/>
                  </a:cubicBezTo>
                  <a:cubicBezTo>
                    <a:pt x="33" y="68"/>
                    <a:pt x="29" y="60"/>
                    <a:pt x="29" y="51"/>
                  </a:cubicBezTo>
                  <a:cubicBezTo>
                    <a:pt x="29" y="43"/>
                    <a:pt x="33" y="35"/>
                    <a:pt x="38" y="29"/>
                  </a:cubicBezTo>
                  <a:cubicBezTo>
                    <a:pt x="39" y="29"/>
                    <a:pt x="39" y="29"/>
                    <a:pt x="39" y="29"/>
                  </a:cubicBezTo>
                  <a:cubicBezTo>
                    <a:pt x="43" y="25"/>
                    <a:pt x="48" y="22"/>
                    <a:pt x="54" y="21"/>
                  </a:cubicBezTo>
                  <a:cubicBezTo>
                    <a:pt x="54" y="7"/>
                    <a:pt x="54" y="7"/>
                    <a:pt x="54" y="7"/>
                  </a:cubicBezTo>
                  <a:cubicBezTo>
                    <a:pt x="54" y="3"/>
                    <a:pt x="57" y="0"/>
                    <a:pt x="60" y="0"/>
                  </a:cubicBezTo>
                  <a:cubicBezTo>
                    <a:pt x="64" y="0"/>
                    <a:pt x="67" y="3"/>
                    <a:pt x="67" y="7"/>
                  </a:cubicBezTo>
                  <a:cubicBezTo>
                    <a:pt x="67" y="21"/>
                    <a:pt x="67" y="21"/>
                    <a:pt x="67" y="21"/>
                  </a:cubicBezTo>
                  <a:cubicBezTo>
                    <a:pt x="73" y="22"/>
                    <a:pt x="78" y="25"/>
                    <a:pt x="82" y="29"/>
                  </a:cubicBezTo>
                  <a:cubicBezTo>
                    <a:pt x="88" y="35"/>
                    <a:pt x="92" y="43"/>
                    <a:pt x="92" y="51"/>
                  </a:cubicBezTo>
                  <a:cubicBezTo>
                    <a:pt x="92" y="60"/>
                    <a:pt x="88" y="68"/>
                    <a:pt x="82" y="74"/>
                  </a:cubicBezTo>
                  <a:cubicBezTo>
                    <a:pt x="82" y="74"/>
                    <a:pt x="82" y="74"/>
                    <a:pt x="82" y="74"/>
                  </a:cubicBezTo>
                  <a:cubicBezTo>
                    <a:pt x="81" y="75"/>
                    <a:pt x="80" y="76"/>
                    <a:pt x="79" y="77"/>
                  </a:cubicBezTo>
                  <a:cubicBezTo>
                    <a:pt x="98" y="115"/>
                    <a:pt x="98" y="115"/>
                    <a:pt x="98" y="115"/>
                  </a:cubicBezTo>
                  <a:cubicBezTo>
                    <a:pt x="113" y="115"/>
                    <a:pt x="113" y="115"/>
                    <a:pt x="113" y="115"/>
                  </a:cubicBezTo>
                  <a:cubicBezTo>
                    <a:pt x="116" y="115"/>
                    <a:pt x="117" y="117"/>
                    <a:pt x="117" y="119"/>
                  </a:cubicBezTo>
                  <a:cubicBezTo>
                    <a:pt x="117" y="122"/>
                    <a:pt x="116" y="124"/>
                    <a:pt x="113" y="124"/>
                  </a:cubicBezTo>
                  <a:cubicBezTo>
                    <a:pt x="102" y="124"/>
                    <a:pt x="102" y="124"/>
                    <a:pt x="102" y="124"/>
                  </a:cubicBezTo>
                  <a:cubicBezTo>
                    <a:pt x="116" y="153"/>
                    <a:pt x="116" y="153"/>
                    <a:pt x="116" y="153"/>
                  </a:cubicBezTo>
                  <a:cubicBezTo>
                    <a:pt x="117" y="155"/>
                    <a:pt x="117" y="157"/>
                    <a:pt x="116" y="159"/>
                  </a:cubicBezTo>
                  <a:cubicBezTo>
                    <a:pt x="117" y="162"/>
                    <a:pt x="117" y="162"/>
                    <a:pt x="117" y="162"/>
                  </a:cubicBezTo>
                  <a:cubicBezTo>
                    <a:pt x="120" y="168"/>
                    <a:pt x="120" y="168"/>
                    <a:pt x="120" y="168"/>
                  </a:cubicBezTo>
                  <a:cubicBezTo>
                    <a:pt x="121" y="170"/>
                    <a:pt x="120" y="172"/>
                    <a:pt x="118" y="173"/>
                  </a:cubicBezTo>
                  <a:cubicBezTo>
                    <a:pt x="116" y="174"/>
                    <a:pt x="114" y="173"/>
                    <a:pt x="113" y="171"/>
                  </a:cubicBezTo>
                  <a:cubicBezTo>
                    <a:pt x="110" y="165"/>
                    <a:pt x="110" y="165"/>
                    <a:pt x="110" y="165"/>
                  </a:cubicBezTo>
                  <a:cubicBezTo>
                    <a:pt x="108" y="162"/>
                    <a:pt x="108" y="162"/>
                    <a:pt x="108" y="162"/>
                  </a:cubicBezTo>
                  <a:cubicBezTo>
                    <a:pt x="106" y="162"/>
                    <a:pt x="104" y="160"/>
                    <a:pt x="103" y="158"/>
                  </a:cubicBezTo>
                  <a:cubicBezTo>
                    <a:pt x="87" y="124"/>
                    <a:pt x="87" y="124"/>
                    <a:pt x="87" y="124"/>
                  </a:cubicBezTo>
                  <a:cubicBezTo>
                    <a:pt x="67" y="124"/>
                    <a:pt x="67" y="124"/>
                    <a:pt x="67" y="124"/>
                  </a:cubicBezTo>
                  <a:cubicBezTo>
                    <a:pt x="67" y="129"/>
                    <a:pt x="67" y="129"/>
                    <a:pt x="67" y="129"/>
                  </a:cubicBezTo>
                  <a:cubicBezTo>
                    <a:pt x="67" y="132"/>
                    <a:pt x="64" y="136"/>
                    <a:pt x="60" y="136"/>
                  </a:cubicBezTo>
                  <a:cubicBezTo>
                    <a:pt x="57" y="136"/>
                    <a:pt x="54" y="132"/>
                    <a:pt x="54" y="129"/>
                  </a:cubicBezTo>
                  <a:cubicBezTo>
                    <a:pt x="54" y="124"/>
                    <a:pt x="54" y="124"/>
                    <a:pt x="54" y="124"/>
                  </a:cubicBezTo>
                  <a:cubicBezTo>
                    <a:pt x="34" y="124"/>
                    <a:pt x="34" y="124"/>
                    <a:pt x="34" y="124"/>
                  </a:cubicBezTo>
                  <a:cubicBezTo>
                    <a:pt x="17" y="158"/>
                    <a:pt x="17" y="158"/>
                    <a:pt x="17" y="158"/>
                  </a:cubicBezTo>
                  <a:cubicBezTo>
                    <a:pt x="16" y="160"/>
                    <a:pt x="15" y="162"/>
                    <a:pt x="13" y="162"/>
                  </a:cubicBezTo>
                  <a:cubicBezTo>
                    <a:pt x="11" y="165"/>
                    <a:pt x="11" y="165"/>
                    <a:pt x="11" y="165"/>
                  </a:cubicBezTo>
                  <a:cubicBezTo>
                    <a:pt x="8" y="171"/>
                    <a:pt x="8" y="171"/>
                    <a:pt x="8" y="171"/>
                  </a:cubicBezTo>
                  <a:cubicBezTo>
                    <a:pt x="7" y="173"/>
                    <a:pt x="5" y="174"/>
                    <a:pt x="3" y="173"/>
                  </a:cubicBezTo>
                  <a:cubicBezTo>
                    <a:pt x="1" y="172"/>
                    <a:pt x="0" y="170"/>
                    <a:pt x="1" y="168"/>
                  </a:cubicBezTo>
                  <a:cubicBezTo>
                    <a:pt x="4" y="162"/>
                    <a:pt x="4" y="162"/>
                    <a:pt x="4" y="162"/>
                  </a:cubicBezTo>
                  <a:cubicBezTo>
                    <a:pt x="5" y="159"/>
                    <a:pt x="5" y="159"/>
                    <a:pt x="5" y="159"/>
                  </a:cubicBezTo>
                  <a:cubicBezTo>
                    <a:pt x="4" y="157"/>
                    <a:pt x="4" y="155"/>
                    <a:pt x="5" y="153"/>
                  </a:cubicBezTo>
                  <a:cubicBezTo>
                    <a:pt x="19" y="124"/>
                    <a:pt x="19" y="124"/>
                    <a:pt x="19" y="124"/>
                  </a:cubicBezTo>
                  <a:cubicBezTo>
                    <a:pt x="8" y="124"/>
                    <a:pt x="8" y="124"/>
                    <a:pt x="8" y="124"/>
                  </a:cubicBezTo>
                  <a:close/>
                  <a:moveTo>
                    <a:pt x="54" y="115"/>
                  </a:moveTo>
                  <a:cubicBezTo>
                    <a:pt x="54" y="115"/>
                    <a:pt x="54" y="115"/>
                    <a:pt x="54" y="115"/>
                  </a:cubicBezTo>
                  <a:cubicBezTo>
                    <a:pt x="54" y="110"/>
                    <a:pt x="54" y="110"/>
                    <a:pt x="54" y="110"/>
                  </a:cubicBezTo>
                  <a:cubicBezTo>
                    <a:pt x="54" y="107"/>
                    <a:pt x="57" y="103"/>
                    <a:pt x="60" y="103"/>
                  </a:cubicBezTo>
                  <a:cubicBezTo>
                    <a:pt x="64" y="103"/>
                    <a:pt x="67" y="107"/>
                    <a:pt x="67" y="110"/>
                  </a:cubicBezTo>
                  <a:cubicBezTo>
                    <a:pt x="67" y="115"/>
                    <a:pt x="67" y="115"/>
                    <a:pt x="67" y="115"/>
                  </a:cubicBezTo>
                  <a:cubicBezTo>
                    <a:pt x="83" y="115"/>
                    <a:pt x="83" y="115"/>
                    <a:pt x="83" y="115"/>
                  </a:cubicBezTo>
                  <a:cubicBezTo>
                    <a:pt x="67" y="82"/>
                    <a:pt x="67" y="82"/>
                    <a:pt x="67" y="82"/>
                  </a:cubicBezTo>
                  <a:cubicBezTo>
                    <a:pt x="63" y="83"/>
                    <a:pt x="58" y="83"/>
                    <a:pt x="54" y="82"/>
                  </a:cubicBezTo>
                  <a:cubicBezTo>
                    <a:pt x="38" y="115"/>
                    <a:pt x="38" y="115"/>
                    <a:pt x="38" y="115"/>
                  </a:cubicBezTo>
                  <a:cubicBezTo>
                    <a:pt x="54" y="115"/>
                    <a:pt x="54" y="115"/>
                    <a:pt x="54" y="115"/>
                  </a:cubicBezTo>
                  <a:close/>
                  <a:moveTo>
                    <a:pt x="73" y="39"/>
                  </a:moveTo>
                  <a:cubicBezTo>
                    <a:pt x="73" y="39"/>
                    <a:pt x="73" y="39"/>
                    <a:pt x="73" y="39"/>
                  </a:cubicBezTo>
                  <a:cubicBezTo>
                    <a:pt x="66" y="32"/>
                    <a:pt x="55" y="32"/>
                    <a:pt x="48" y="39"/>
                  </a:cubicBezTo>
                  <a:cubicBezTo>
                    <a:pt x="48" y="39"/>
                    <a:pt x="48" y="39"/>
                    <a:pt x="48" y="39"/>
                  </a:cubicBezTo>
                  <a:cubicBezTo>
                    <a:pt x="45" y="42"/>
                    <a:pt x="43" y="47"/>
                    <a:pt x="43" y="51"/>
                  </a:cubicBezTo>
                  <a:cubicBezTo>
                    <a:pt x="43" y="56"/>
                    <a:pt x="45" y="61"/>
                    <a:pt x="48" y="64"/>
                  </a:cubicBezTo>
                  <a:cubicBezTo>
                    <a:pt x="53" y="69"/>
                    <a:pt x="61" y="71"/>
                    <a:pt x="67" y="68"/>
                  </a:cubicBezTo>
                  <a:cubicBezTo>
                    <a:pt x="68" y="68"/>
                    <a:pt x="68" y="68"/>
                    <a:pt x="68" y="68"/>
                  </a:cubicBezTo>
                  <a:cubicBezTo>
                    <a:pt x="69" y="67"/>
                    <a:pt x="71" y="66"/>
                    <a:pt x="73" y="64"/>
                  </a:cubicBezTo>
                  <a:cubicBezTo>
                    <a:pt x="73" y="64"/>
                    <a:pt x="73" y="64"/>
                    <a:pt x="73" y="64"/>
                  </a:cubicBezTo>
                  <a:cubicBezTo>
                    <a:pt x="76" y="61"/>
                    <a:pt x="78" y="56"/>
                    <a:pt x="78" y="51"/>
                  </a:cubicBezTo>
                  <a:cubicBezTo>
                    <a:pt x="78" y="47"/>
                    <a:pt x="76" y="42"/>
                    <a:pt x="73" y="39"/>
                  </a:cubicBezTo>
                  <a:cubicBezTo>
                    <a:pt x="73" y="39"/>
                    <a:pt x="73" y="39"/>
                    <a:pt x="73" y="39"/>
                  </a:cubicBezTo>
                  <a:close/>
                </a:path>
              </a:pathLst>
            </a:custGeom>
            <a:solidFill>
              <a:schemeClr val="bg1">
                <a:lumMod val="50000"/>
              </a:schemeClr>
            </a:solidFill>
            <a:ln>
              <a:noFill/>
            </a:ln>
          </p:spPr>
          <p:txBody>
            <a:bodyPr vert="horz" wrap="square" lIns="121920" tIns="60960" rIns="121920" bIns="60960" numCol="1" anchor="t" anchorCtr="0" compatLnSpc="1"/>
            <a:lstStyle/>
            <a:p>
              <a:pPr defTabSz="1219170"/>
              <a:endParaRPr lang="zh-CN" altLang="en-US" sz="2400">
                <a:solidFill>
                  <a:srgbClr val="333333"/>
                </a:solidFill>
                <a:latin typeface="Calibri"/>
                <a:ea typeface="宋体" panose="02010600030101010101" pitchFamily="2" charset="-122"/>
              </a:endParaRPr>
            </a:p>
          </p:txBody>
        </p:sp>
      </p:grpSp>
    </p:spTree>
    <p:extLst>
      <p:ext uri="{BB962C8B-B14F-4D97-AF65-F5344CB8AC3E}">
        <p14:creationId xmlns:p14="http://schemas.microsoft.com/office/powerpoint/2010/main" val="26864892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1"/>
                                        </p:tgtEl>
                                        <p:attrNameLst>
                                          <p:attrName>style.visibility</p:attrName>
                                        </p:attrNameLst>
                                      </p:cBhvr>
                                      <p:to>
                                        <p:strVal val="visible"/>
                                      </p:to>
                                    </p:set>
                                    <p:anim to="" calcmode="lin" valueType="num">
                                      <p:cBhvr>
                                        <p:cTn id="7" dur="700" fill="hold">
                                          <p:stCondLst>
                                            <p:cond delay="0"/>
                                          </p:stCondLst>
                                        </p:cTn>
                                        <p:tgtEl>
                                          <p:spTgt spid="21"/>
                                        </p:tgtEl>
                                        <p:attrNameLst>
                                          <p:attrName>ppt_x</p:attrName>
                                        </p:attrNameLst>
                                      </p:cBhvr>
                                      <p:tavLst>
                                        <p:tav tm="0" fmla="#ppt_x-(-#ppt_w/2*cos(ppt_r/180*pi))*((1.5-1.5*$)^2-(1.5-1.5*$)^3)">
                                          <p:val>
                                            <p:strVal val="0"/>
                                          </p:val>
                                        </p:tav>
                                        <p:tav tm="100000">
                                          <p:val>
                                            <p:strVal val="1"/>
                                          </p:val>
                                        </p:tav>
                                      </p:tavLst>
                                    </p:anim>
                                    <p:anim to="" calcmode="lin" valueType="num">
                                      <p:cBhvr>
                                        <p:cTn id="8" dur="700" fill="hold">
                                          <p:stCondLst>
                                            <p:cond delay="0"/>
                                          </p:stCondLst>
                                        </p:cTn>
                                        <p:tgtEl>
                                          <p:spTgt spid="21"/>
                                        </p:tgtEl>
                                        <p:attrNameLst>
                                          <p:attrName>ppt_y</p:attrName>
                                        </p:attrNameLst>
                                      </p:cBhvr>
                                      <p:tavLst>
                                        <p:tav tm="0" fmla="#ppt_y+(-#ppt_h/2*cos(ppt_r/180*pi))*((1.5-1.5*$)^2-(1.5-1.5*$)^3)">
                                          <p:val>
                                            <p:strVal val="0"/>
                                          </p:val>
                                        </p:tav>
                                        <p:tav tm="100000">
                                          <p:val>
                                            <p:strVal val="1"/>
                                          </p:val>
                                        </p:tav>
                                      </p:tavLst>
                                    </p:anim>
                                    <p:anim to="" calcmode="lin" valueType="num">
                                      <p:cBhvr>
                                        <p:cTn id="9" dur="700" fill="hold">
                                          <p:stCondLst>
                                            <p:cond delay="0"/>
                                          </p:stCondLst>
                                        </p:cTn>
                                        <p:tgtEl>
                                          <p:spTgt spid="21"/>
                                        </p:tgtEl>
                                        <p:attrNameLst>
                                          <p:attrName>ppt_h</p:attrName>
                                        </p:attrNameLst>
                                      </p:cBhvr>
                                      <p:tavLst>
                                        <p:tav tm="0" fmla="#ppt_h-(-#ppt_h)*((1.5-1.5*$)^2-(1.5-1.5*$)^3)">
                                          <p:val>
                                            <p:strVal val="0"/>
                                          </p:val>
                                        </p:tav>
                                        <p:tav tm="100000">
                                          <p:val>
                                            <p:strVal val="1"/>
                                          </p:val>
                                        </p:tav>
                                      </p:tavLst>
                                    </p:anim>
                                    <p:anim to="" calcmode="lin" valueType="num">
                                      <p:cBhvr>
                                        <p:cTn id="10" dur="700" fill="hold">
                                          <p:stCondLst>
                                            <p:cond delay="0"/>
                                          </p:stCondLst>
                                        </p:cTn>
                                        <p:tgtEl>
                                          <p:spTgt spid="21"/>
                                        </p:tgtEl>
                                        <p:attrNameLst>
                                          <p:attrName>ppt_w</p:attrName>
                                        </p:attrNameLst>
                                      </p:cBhvr>
                                      <p:tavLst>
                                        <p:tav tm="0" fmla="#ppt_w-(-#ppt_w)*((1.5-1.5*$)^2-(1.5-1.5*$)^3)">
                                          <p:val>
                                            <p:strVal val="0"/>
                                          </p:val>
                                        </p:tav>
                                        <p:tav tm="100000">
                                          <p:val>
                                            <p:strVal val="1"/>
                                          </p:val>
                                        </p:tav>
                                      </p:tavLst>
                                    </p:anim>
                                  </p:childTnLst>
                                </p:cTn>
                              </p:par>
                              <p:par>
                                <p:cTn id="11" presetID="0" presetClass="entr" presetSubtype="0" fill="hold" grpId="0" nodeType="withEffect">
                                  <p:stCondLst>
                                    <p:cond delay="0"/>
                                  </p:stCondLst>
                                  <p:iterate type="lt">
                                    <p:tmPct val="10000"/>
                                  </p:iterate>
                                  <p:childTnLst>
                                    <p:set>
                                      <p:cBhvr>
                                        <p:cTn id="12" dur="1" fill="hold">
                                          <p:stCondLst>
                                            <p:cond delay="0"/>
                                          </p:stCondLst>
                                        </p:cTn>
                                        <p:tgtEl>
                                          <p:spTgt spid="36"/>
                                        </p:tgtEl>
                                        <p:attrNameLst>
                                          <p:attrName>style.visibility</p:attrName>
                                        </p:attrNameLst>
                                      </p:cBhvr>
                                      <p:to>
                                        <p:strVal val="visible"/>
                                      </p:to>
                                    </p:set>
                                    <p:anim to="" calcmode="lin" valueType="num">
                                      <p:cBhvr>
                                        <p:cTn id="13" dur="700" fill="hold">
                                          <p:stCondLst>
                                            <p:cond delay="0"/>
                                          </p:stCondLst>
                                        </p:cTn>
                                        <p:tgtEl>
                                          <p:spTgt spid="36"/>
                                        </p:tgtEl>
                                        <p:attrNameLst>
                                          <p:attrName>ppt_x</p:attrName>
                                        </p:attrNameLst>
                                      </p:cBhvr>
                                      <p:tavLst>
                                        <p:tav tm="0" fmla="#ppt_x-(-#ppt_w/2*cos(ppt_r/180*pi))*((1.5-1.5*$)^2-(1.5-1.5*$)^3)">
                                          <p:val>
                                            <p:strVal val="0"/>
                                          </p:val>
                                        </p:tav>
                                        <p:tav tm="100000">
                                          <p:val>
                                            <p:strVal val="1"/>
                                          </p:val>
                                        </p:tav>
                                      </p:tavLst>
                                    </p:anim>
                                    <p:anim to="" calcmode="lin" valueType="num">
                                      <p:cBhvr>
                                        <p:cTn id="14" dur="700" fill="hold">
                                          <p:stCondLst>
                                            <p:cond delay="0"/>
                                          </p:stCondLst>
                                        </p:cTn>
                                        <p:tgtEl>
                                          <p:spTgt spid="36"/>
                                        </p:tgtEl>
                                        <p:attrNameLst>
                                          <p:attrName>ppt_y</p:attrName>
                                        </p:attrNameLst>
                                      </p:cBhvr>
                                      <p:tavLst>
                                        <p:tav tm="0" fmla="#ppt_y+(-#ppt_h/2*cos(ppt_r/180*pi))*((1.5-1.5*$)^2-(1.5-1.5*$)^3)">
                                          <p:val>
                                            <p:strVal val="0"/>
                                          </p:val>
                                        </p:tav>
                                        <p:tav tm="100000">
                                          <p:val>
                                            <p:strVal val="1"/>
                                          </p:val>
                                        </p:tav>
                                      </p:tavLst>
                                    </p:anim>
                                    <p:anim to="" calcmode="lin" valueType="num">
                                      <p:cBhvr>
                                        <p:cTn id="15" dur="700" fill="hold">
                                          <p:stCondLst>
                                            <p:cond delay="0"/>
                                          </p:stCondLst>
                                        </p:cTn>
                                        <p:tgtEl>
                                          <p:spTgt spid="36"/>
                                        </p:tgtEl>
                                        <p:attrNameLst>
                                          <p:attrName>ppt_h</p:attrName>
                                        </p:attrNameLst>
                                      </p:cBhvr>
                                      <p:tavLst>
                                        <p:tav tm="0" fmla="#ppt_h-(-#ppt_h)*((1.5-1.5*$)^2-(1.5-1.5*$)^3)">
                                          <p:val>
                                            <p:strVal val="0"/>
                                          </p:val>
                                        </p:tav>
                                        <p:tav tm="100000">
                                          <p:val>
                                            <p:strVal val="1"/>
                                          </p:val>
                                        </p:tav>
                                      </p:tavLst>
                                    </p:anim>
                                    <p:anim to="" calcmode="lin" valueType="num">
                                      <p:cBhvr>
                                        <p:cTn id="16" dur="700" fill="hold">
                                          <p:stCondLst>
                                            <p:cond delay="0"/>
                                          </p:stCondLst>
                                        </p:cTn>
                                        <p:tgtEl>
                                          <p:spTgt spid="36"/>
                                        </p:tgtEl>
                                        <p:attrNameLst>
                                          <p:attrName>ppt_w</p:attrName>
                                        </p:attrNameLst>
                                      </p:cBhvr>
                                      <p:tavLst>
                                        <p:tav tm="0" fmla="#ppt_w-(-#ppt_w)*((1.5-1.5*$)^2-(1.5-1.5*$)^3)">
                                          <p:val>
                                            <p:strVal val="0"/>
                                          </p:val>
                                        </p:tav>
                                        <p:tav tm="100000">
                                          <p:val>
                                            <p:str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PA_矩形 39"/>
          <p:cNvSpPr>
            <a:spLocks noChangeArrowheads="1"/>
          </p:cNvSpPr>
          <p:nvPr>
            <p:custDataLst>
              <p:tags r:id="rId1"/>
            </p:custDataLst>
          </p:nvPr>
        </p:nvSpPr>
        <p:spPr bwMode="auto">
          <a:xfrm>
            <a:off x="645149" y="363566"/>
            <a:ext cx="6755775" cy="410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9170"/>
            <a:r>
              <a:rPr lang="zh-CN" altLang="en-US" sz="2667">
                <a:solidFill>
                  <a:srgbClr val="1D69A3"/>
                </a:solidFill>
                <a:latin typeface="微软雅黑" pitchFamily="34" charset="-122"/>
                <a:ea typeface="微软雅黑" pitchFamily="34" charset="-122"/>
              </a:rPr>
              <a:t>基础支撑层源码</a:t>
            </a:r>
            <a:r>
              <a:rPr lang="zh-CN" altLang="en-US" sz="2667" smtClean="0">
                <a:solidFill>
                  <a:srgbClr val="1D69A3"/>
                </a:solidFill>
                <a:latin typeface="微软雅黑" pitchFamily="34" charset="-122"/>
                <a:ea typeface="微软雅黑" pitchFamily="34" charset="-122"/>
              </a:rPr>
              <a:t>分析  数据源模块需求</a:t>
            </a:r>
            <a:endParaRPr lang="zh-CN" altLang="en-US" sz="2667">
              <a:solidFill>
                <a:srgbClr val="1D69A3"/>
              </a:solidFill>
              <a:latin typeface="微软雅黑" pitchFamily="34" charset="-122"/>
              <a:ea typeface="微软雅黑" pitchFamily="34" charset="-122"/>
            </a:endParaRPr>
          </a:p>
        </p:txBody>
      </p:sp>
      <p:grpSp>
        <p:nvGrpSpPr>
          <p:cNvPr id="48" name="PA_组合 47"/>
          <p:cNvGrpSpPr/>
          <p:nvPr>
            <p:custDataLst>
              <p:tags r:id="rId2"/>
            </p:custDataLst>
          </p:nvPr>
        </p:nvGrpSpPr>
        <p:grpSpPr>
          <a:xfrm>
            <a:off x="554877"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grpSp>
      <p:sp>
        <p:nvSpPr>
          <p:cNvPr id="4" name="AutoShape 2" descr="http://www.oodesign.com/images/structural/adapter-pattern.png"/>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矩形 10"/>
          <p:cNvSpPr/>
          <p:nvPr/>
        </p:nvSpPr>
        <p:spPr>
          <a:xfrm>
            <a:off x="368301" y="1007413"/>
            <a:ext cx="11366500" cy="1754326"/>
          </a:xfrm>
          <a:prstGeom prst="rect">
            <a:avLst/>
          </a:prstGeom>
        </p:spPr>
        <p:txBody>
          <a:bodyPr wrap="square">
            <a:spAutoFit/>
          </a:bodyPr>
          <a:lstStyle/>
          <a:p>
            <a:pPr marL="285750" indent="-285750">
              <a:lnSpc>
                <a:spcPct val="200000"/>
              </a:lnSpc>
              <a:buClr>
                <a:srgbClr val="FFC000"/>
              </a:buClr>
              <a:buFont typeface="Wingdings" panose="05000000000000000000" pitchFamily="2" charset="2"/>
              <a:buChar char="Ø"/>
            </a:pPr>
            <a:r>
              <a:rPr lang="zh-CN" altLang="en-US" smtClean="0">
                <a:latin typeface="微软雅黑" panose="020B0503020204020204" pitchFamily="34" charset="-122"/>
                <a:ea typeface="微软雅黑" panose="020B0503020204020204" pitchFamily="34" charset="-122"/>
              </a:rPr>
              <a:t>常见的数据源组件都实现了</a:t>
            </a:r>
            <a:r>
              <a:rPr lang="en-US" altLang="zh-CN" smtClean="0">
                <a:latin typeface="微软雅黑" panose="020B0503020204020204" pitchFamily="34" charset="-122"/>
                <a:ea typeface="微软雅黑" panose="020B0503020204020204" pitchFamily="34" charset="-122"/>
              </a:rPr>
              <a:t>javax.sql.DataSource</a:t>
            </a:r>
            <a:r>
              <a:rPr lang="zh-CN" altLang="en-US" smtClean="0">
                <a:latin typeface="微软雅黑" panose="020B0503020204020204" pitchFamily="34" charset="-122"/>
                <a:ea typeface="微软雅黑" panose="020B0503020204020204" pitchFamily="34" charset="-122"/>
              </a:rPr>
              <a:t>接口；</a:t>
            </a:r>
            <a:endParaRPr lang="en-US" altLang="zh-CN" smtClean="0">
              <a:latin typeface="微软雅黑" panose="020B0503020204020204" pitchFamily="34" charset="-122"/>
              <a:ea typeface="微软雅黑" panose="020B0503020204020204" pitchFamily="34" charset="-122"/>
            </a:endParaRPr>
          </a:p>
          <a:p>
            <a:pPr marL="285750" indent="-285750">
              <a:lnSpc>
                <a:spcPct val="200000"/>
              </a:lnSpc>
              <a:buClr>
                <a:srgbClr val="FFC000"/>
              </a:buClr>
              <a:buFont typeface="Wingdings" panose="05000000000000000000" pitchFamily="2" charset="2"/>
              <a:buChar char="Ø"/>
            </a:pPr>
            <a:r>
              <a:rPr lang="en-US" altLang="zh-CN" smtClean="0">
                <a:latin typeface="微软雅黑" panose="020B0503020204020204" pitchFamily="34" charset="-122"/>
                <a:ea typeface="微软雅黑" panose="020B0503020204020204" pitchFamily="34" charset="-122"/>
              </a:rPr>
              <a:t>MyBatis</a:t>
            </a:r>
            <a:r>
              <a:rPr lang="zh-CN" altLang="en-US" smtClean="0">
                <a:latin typeface="微软雅黑" panose="020B0503020204020204" pitchFamily="34" charset="-122"/>
                <a:ea typeface="微软雅黑" panose="020B0503020204020204" pitchFamily="34" charset="-122"/>
              </a:rPr>
              <a:t>不但</a:t>
            </a:r>
            <a:r>
              <a:rPr lang="zh-CN" altLang="en-US" smtClean="0">
                <a:latin typeface="微软雅黑" panose="020B0503020204020204" pitchFamily="34" charset="-122"/>
                <a:ea typeface="微软雅黑" panose="020B0503020204020204" pitchFamily="34" charset="-122"/>
              </a:rPr>
              <a:t>要能集成第三方的数据源组件，自身也提供了数据源的实现；</a:t>
            </a:r>
            <a:endParaRPr lang="en-US" altLang="zh-CN" smtClean="0">
              <a:latin typeface="微软雅黑" panose="020B0503020204020204" pitchFamily="34" charset="-122"/>
              <a:ea typeface="微软雅黑" panose="020B0503020204020204" pitchFamily="34" charset="-122"/>
            </a:endParaRPr>
          </a:p>
          <a:p>
            <a:pPr marL="285750" indent="-285750">
              <a:lnSpc>
                <a:spcPct val="200000"/>
              </a:lnSpc>
              <a:buClr>
                <a:srgbClr val="FFC000"/>
              </a:buClr>
              <a:buFont typeface="Wingdings" panose="05000000000000000000" pitchFamily="2" charset="2"/>
              <a:buChar char="Ø"/>
            </a:pPr>
            <a:r>
              <a:rPr lang="zh-CN" altLang="en-US" smtClean="0">
                <a:latin typeface="微软雅黑" panose="020B0503020204020204" pitchFamily="34" charset="-122"/>
                <a:ea typeface="微软雅黑" panose="020B0503020204020204" pitchFamily="34" charset="-122"/>
              </a:rPr>
              <a:t>一般情况下，数据源的初始化过程参数较多，比较复杂；</a:t>
            </a:r>
            <a:endParaRPr lang="en-US" altLang="zh-CN"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06763052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47"/>
                                        </p:tgtEl>
                                        <p:attrNameLst>
                                          <p:attrName>style.visibility</p:attrName>
                                        </p:attrNameLst>
                                      </p:cBhvr>
                                      <p:to>
                                        <p:strVal val="visible"/>
                                      </p:to>
                                    </p:set>
                                    <p:anim to="" calcmode="lin" valueType="num">
                                      <p:cBhvr>
                                        <p:cTn id="7" dur="700" fill="hold">
                                          <p:stCondLst>
                                            <p:cond delay="0"/>
                                          </p:stCondLst>
                                        </p:cTn>
                                        <p:tgtEl>
                                          <p:spTgt spid="47"/>
                                        </p:tgtEl>
                                        <p:attrNameLst>
                                          <p:attrName>ppt_x</p:attrName>
                                        </p:attrNameLst>
                                      </p:cBhvr>
                                      <p:tavLst>
                                        <p:tav tm="0" fmla="#ppt_x-(-#ppt_w/2*cos(ppt_r/180*pi))*((1.5-1.5*$)^2-(1.5-1.5*$)^3)">
                                          <p:val>
                                            <p:strVal val="0"/>
                                          </p:val>
                                        </p:tav>
                                        <p:tav tm="100000">
                                          <p:val>
                                            <p:strVal val="1"/>
                                          </p:val>
                                        </p:tav>
                                      </p:tavLst>
                                    </p:anim>
                                    <p:anim to="" calcmode="lin" valueType="num">
                                      <p:cBhvr>
                                        <p:cTn id="8" dur="700" fill="hold">
                                          <p:stCondLst>
                                            <p:cond delay="0"/>
                                          </p:stCondLst>
                                        </p:cTn>
                                        <p:tgtEl>
                                          <p:spTgt spid="47"/>
                                        </p:tgtEl>
                                        <p:attrNameLst>
                                          <p:attrName>ppt_y</p:attrName>
                                        </p:attrNameLst>
                                      </p:cBhvr>
                                      <p:tavLst>
                                        <p:tav tm="0" fmla="#ppt_y+(-#ppt_h/2*cos(ppt_r/180*pi))*((1.5-1.5*$)^2-(1.5-1.5*$)^3)">
                                          <p:val>
                                            <p:strVal val="0"/>
                                          </p:val>
                                        </p:tav>
                                        <p:tav tm="100000">
                                          <p:val>
                                            <p:strVal val="1"/>
                                          </p:val>
                                        </p:tav>
                                      </p:tavLst>
                                    </p:anim>
                                    <p:anim to="" calcmode="lin" valueType="num">
                                      <p:cBhvr>
                                        <p:cTn id="9" dur="700" fill="hold">
                                          <p:stCondLst>
                                            <p:cond delay="0"/>
                                          </p:stCondLst>
                                        </p:cTn>
                                        <p:tgtEl>
                                          <p:spTgt spid="47"/>
                                        </p:tgtEl>
                                        <p:attrNameLst>
                                          <p:attrName>ppt_h</p:attrName>
                                        </p:attrNameLst>
                                      </p:cBhvr>
                                      <p:tavLst>
                                        <p:tav tm="0" fmla="#ppt_h-(-#ppt_h)*((1.5-1.5*$)^2-(1.5-1.5*$)^3)">
                                          <p:val>
                                            <p:strVal val="0"/>
                                          </p:val>
                                        </p:tav>
                                        <p:tav tm="100000">
                                          <p:val>
                                            <p:strVal val="1"/>
                                          </p:val>
                                        </p:tav>
                                      </p:tavLst>
                                    </p:anim>
                                    <p:anim to="" calcmode="lin" valueType="num">
                                      <p:cBhvr>
                                        <p:cTn id="10" dur="700" fill="hold">
                                          <p:stCondLst>
                                            <p:cond delay="0"/>
                                          </p:stCondLst>
                                        </p:cTn>
                                        <p:tgtEl>
                                          <p:spTgt spid="47"/>
                                        </p:tgtEl>
                                        <p:attrNameLst>
                                          <p:attrName>ppt_w</p:attrName>
                                        </p:attrNameLst>
                                      </p:cBhvr>
                                      <p:tavLst>
                                        <p:tav tm="0" fmla="#ppt_w-(-#ppt_w)*((1.5-1.5*$)^2-(1.5-1.5*$)^3)">
                                          <p:val>
                                            <p:strVal val="0"/>
                                          </p:val>
                                        </p:tav>
                                        <p:tav tm="100000">
                                          <p:val>
                                            <p:strVal val="1"/>
                                          </p:val>
                                        </p:tav>
                                      </p:tavLst>
                                    </p:anim>
                                  </p:childTnLst>
                                </p:cTn>
                              </p:par>
                              <p:par>
                                <p:cTn id="11" presetID="0" presetClass="entr" presetSubtype="0" fill="hold" nodeType="withEffect">
                                  <p:stCondLst>
                                    <p:cond delay="0"/>
                                  </p:stCondLst>
                                  <p:iterate type="lt">
                                    <p:tmPct val="10000"/>
                                  </p:iterate>
                                  <p:childTnLst>
                                    <p:set>
                                      <p:cBhvr>
                                        <p:cTn id="12" dur="1" fill="hold">
                                          <p:stCondLst>
                                            <p:cond delay="0"/>
                                          </p:stCondLst>
                                        </p:cTn>
                                        <p:tgtEl>
                                          <p:spTgt spid="48"/>
                                        </p:tgtEl>
                                        <p:attrNameLst>
                                          <p:attrName>style.visibility</p:attrName>
                                        </p:attrNameLst>
                                      </p:cBhvr>
                                      <p:to>
                                        <p:strVal val="visible"/>
                                      </p:to>
                                    </p:set>
                                    <p:anim to="" calcmode="lin" valueType="num">
                                      <p:cBhvr>
                                        <p:cTn id="13" dur="700" fill="hold">
                                          <p:stCondLst>
                                            <p:cond delay="0"/>
                                          </p:stCondLst>
                                        </p:cTn>
                                        <p:tgtEl>
                                          <p:spTgt spid="48"/>
                                        </p:tgtEl>
                                        <p:attrNameLst>
                                          <p:attrName>ppt_x</p:attrName>
                                        </p:attrNameLst>
                                      </p:cBhvr>
                                      <p:tavLst>
                                        <p:tav tm="0" fmla="#ppt_x-(-#ppt_w/2*cos(ppt_r/180*pi))*((1.5-1.5*$)^2-(1.5-1.5*$)^3)">
                                          <p:val>
                                            <p:strVal val="0"/>
                                          </p:val>
                                        </p:tav>
                                        <p:tav tm="100000">
                                          <p:val>
                                            <p:strVal val="1"/>
                                          </p:val>
                                        </p:tav>
                                      </p:tavLst>
                                    </p:anim>
                                    <p:anim to="" calcmode="lin" valueType="num">
                                      <p:cBhvr>
                                        <p:cTn id="14" dur="700" fill="hold">
                                          <p:stCondLst>
                                            <p:cond delay="0"/>
                                          </p:stCondLst>
                                        </p:cTn>
                                        <p:tgtEl>
                                          <p:spTgt spid="48"/>
                                        </p:tgtEl>
                                        <p:attrNameLst>
                                          <p:attrName>ppt_y</p:attrName>
                                        </p:attrNameLst>
                                      </p:cBhvr>
                                      <p:tavLst>
                                        <p:tav tm="0" fmla="#ppt_y+(-#ppt_h/2*cos(ppt_r/180*pi))*((1.5-1.5*$)^2-(1.5-1.5*$)^3)">
                                          <p:val>
                                            <p:strVal val="0"/>
                                          </p:val>
                                        </p:tav>
                                        <p:tav tm="100000">
                                          <p:val>
                                            <p:strVal val="1"/>
                                          </p:val>
                                        </p:tav>
                                      </p:tavLst>
                                    </p:anim>
                                    <p:anim to="" calcmode="lin" valueType="num">
                                      <p:cBhvr>
                                        <p:cTn id="15" dur="700" fill="hold">
                                          <p:stCondLst>
                                            <p:cond delay="0"/>
                                          </p:stCondLst>
                                        </p:cTn>
                                        <p:tgtEl>
                                          <p:spTgt spid="48"/>
                                        </p:tgtEl>
                                        <p:attrNameLst>
                                          <p:attrName>ppt_h</p:attrName>
                                        </p:attrNameLst>
                                      </p:cBhvr>
                                      <p:tavLst>
                                        <p:tav tm="0" fmla="#ppt_h-(-#ppt_h)*((1.5-1.5*$)^2-(1.5-1.5*$)^3)">
                                          <p:val>
                                            <p:strVal val="0"/>
                                          </p:val>
                                        </p:tav>
                                        <p:tav tm="100000">
                                          <p:val>
                                            <p:strVal val="1"/>
                                          </p:val>
                                        </p:tav>
                                      </p:tavLst>
                                    </p:anim>
                                    <p:anim to="" calcmode="lin" valueType="num">
                                      <p:cBhvr>
                                        <p:cTn id="16" dur="700" fill="hold">
                                          <p:stCondLst>
                                            <p:cond delay="0"/>
                                          </p:stCondLst>
                                        </p:cTn>
                                        <p:tgtEl>
                                          <p:spTgt spid="48"/>
                                        </p:tgtEl>
                                        <p:attrNameLst>
                                          <p:attrName>ppt_w</p:attrName>
                                        </p:attrNameLst>
                                      </p:cBhvr>
                                      <p:tavLst>
                                        <p:tav tm="0" fmla="#ppt_w-(-#ppt_w)*((1.5-1.5*$)^2-(1.5-1.5*$)^3)">
                                          <p:val>
                                            <p:strVal val="0"/>
                                          </p:val>
                                        </p:tav>
                                        <p:tav tm="100000">
                                          <p:val>
                                            <p:str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PA_矩形 39"/>
          <p:cNvSpPr>
            <a:spLocks noChangeArrowheads="1"/>
          </p:cNvSpPr>
          <p:nvPr>
            <p:custDataLst>
              <p:tags r:id="rId1"/>
            </p:custDataLst>
          </p:nvPr>
        </p:nvSpPr>
        <p:spPr bwMode="auto">
          <a:xfrm>
            <a:off x="645149" y="363566"/>
            <a:ext cx="6755775" cy="410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9170"/>
            <a:r>
              <a:rPr lang="zh-CN" altLang="en-US" sz="2667" smtClean="0">
                <a:solidFill>
                  <a:srgbClr val="1D69A3"/>
                </a:solidFill>
                <a:latin typeface="微软雅黑" pitchFamily="34" charset="-122"/>
                <a:ea typeface="微软雅黑" pitchFamily="34" charset="-122"/>
              </a:rPr>
              <a:t>工厂模式</a:t>
            </a:r>
            <a:r>
              <a:rPr lang="en-US" altLang="zh-CN" sz="2667" smtClean="0">
                <a:solidFill>
                  <a:srgbClr val="1D69A3"/>
                </a:solidFill>
                <a:latin typeface="微软雅黑" pitchFamily="34" charset="-122"/>
                <a:ea typeface="微软雅黑" pitchFamily="34" charset="-122"/>
              </a:rPr>
              <a:t>uml</a:t>
            </a:r>
            <a:r>
              <a:rPr lang="zh-CN" altLang="en-US" sz="2667" smtClean="0">
                <a:solidFill>
                  <a:srgbClr val="1D69A3"/>
                </a:solidFill>
                <a:latin typeface="微软雅黑" pitchFamily="34" charset="-122"/>
                <a:ea typeface="微软雅黑" pitchFamily="34" charset="-122"/>
              </a:rPr>
              <a:t>类图</a:t>
            </a:r>
            <a:endParaRPr lang="en-US" altLang="zh-CN" sz="2667" smtClean="0">
              <a:solidFill>
                <a:srgbClr val="1D69A3"/>
              </a:solidFill>
              <a:latin typeface="微软雅黑" pitchFamily="34" charset="-122"/>
              <a:ea typeface="微软雅黑" pitchFamily="34" charset="-122"/>
            </a:endParaRPr>
          </a:p>
        </p:txBody>
      </p:sp>
      <p:grpSp>
        <p:nvGrpSpPr>
          <p:cNvPr id="48" name="PA_组合 47"/>
          <p:cNvGrpSpPr/>
          <p:nvPr>
            <p:custDataLst>
              <p:tags r:id="rId2"/>
            </p:custDataLst>
          </p:nvPr>
        </p:nvGrpSpPr>
        <p:grpSpPr>
          <a:xfrm>
            <a:off x="554877"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grpSp>
      <p:sp>
        <p:nvSpPr>
          <p:cNvPr id="4" name="AutoShape 2" descr="http://www.oodesign.com/images/structural/adapter-pattern.png"/>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2050" name="Picture 2" descr="E:\1 VIP Resouce\0 mybatis\工厂模式uml图.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1010" y="1244683"/>
            <a:ext cx="10937250" cy="3252121"/>
          </a:xfrm>
          <a:prstGeom prst="rect">
            <a:avLst/>
          </a:prstGeom>
          <a:noFill/>
          <a:extLst>
            <a:ext uri="{909E8E84-426E-40DD-AFC4-6F175D3DCCD1}">
              <a14:hiddenFill xmlns:a14="http://schemas.microsoft.com/office/drawing/2010/main">
                <a:solidFill>
                  <a:srgbClr val="FFFFFF"/>
                </a:solidFill>
              </a14:hiddenFill>
            </a:ext>
          </a:extLst>
        </p:spPr>
      </p:pic>
      <p:sp>
        <p:nvSpPr>
          <p:cNvPr id="12" name="矩形 39"/>
          <p:cNvSpPr>
            <a:spLocks noChangeArrowheads="1"/>
          </p:cNvSpPr>
          <p:nvPr/>
        </p:nvSpPr>
        <p:spPr bwMode="auto">
          <a:xfrm>
            <a:off x="413069" y="4392756"/>
            <a:ext cx="11601450" cy="203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spcBef>
                <a:spcPct val="0"/>
              </a:spcBef>
              <a:buClr>
                <a:srgbClr val="92D050"/>
              </a:buClr>
              <a:buFont typeface="Wingdings" pitchFamily="2" charset="2"/>
              <a:buChar char="ü"/>
            </a:pPr>
            <a:r>
              <a:rPr lang="zh-CN" altLang="en-US" sz="1800" b="1" smtClean="0">
                <a:latin typeface="微软雅黑" pitchFamily="34" charset="-122"/>
                <a:ea typeface="微软雅黑" pitchFamily="34" charset="-122"/>
              </a:rPr>
              <a:t>工厂接口（</a:t>
            </a:r>
            <a:r>
              <a:rPr lang="en-US" altLang="zh-CN" sz="1800" b="1">
                <a:latin typeface="微软雅黑" pitchFamily="34" charset="-122"/>
                <a:ea typeface="微软雅黑" pitchFamily="34" charset="-122"/>
              </a:rPr>
              <a:t>F</a:t>
            </a:r>
            <a:r>
              <a:rPr lang="en-US" altLang="zh-CN" sz="1800" b="1" smtClean="0">
                <a:latin typeface="微软雅黑" pitchFamily="34" charset="-122"/>
                <a:ea typeface="微软雅黑" pitchFamily="34" charset="-122"/>
              </a:rPr>
              <a:t>actory</a:t>
            </a:r>
            <a:r>
              <a:rPr lang="zh-CN" altLang="en-US" sz="1800" b="1" smtClean="0">
                <a:latin typeface="微软雅黑" pitchFamily="34" charset="-122"/>
                <a:ea typeface="微软雅黑" pitchFamily="34" charset="-122"/>
              </a:rPr>
              <a:t>）</a:t>
            </a:r>
            <a:r>
              <a:rPr lang="zh-CN" altLang="en-US" sz="1800" smtClean="0">
                <a:latin typeface="微软雅黑" pitchFamily="34" charset="-122"/>
                <a:ea typeface="微软雅黑" pitchFamily="34" charset="-122"/>
              </a:rPr>
              <a:t>：工厂接口是工厂方法模式的核心接口，调用者会直接和工厂接口交互用于获取具体的产品实现类；</a:t>
            </a:r>
            <a:endParaRPr lang="en-US" altLang="zh-CN" sz="1800" smtClean="0">
              <a:latin typeface="微软雅黑" pitchFamily="34" charset="-122"/>
              <a:ea typeface="微软雅黑" pitchFamily="34" charset="-122"/>
            </a:endParaRPr>
          </a:p>
          <a:p>
            <a:pPr>
              <a:spcBef>
                <a:spcPct val="0"/>
              </a:spcBef>
              <a:buClr>
                <a:srgbClr val="92D050"/>
              </a:buClr>
              <a:buFont typeface="Wingdings" pitchFamily="2" charset="2"/>
              <a:buChar char="ü"/>
            </a:pPr>
            <a:r>
              <a:rPr lang="zh-CN" altLang="en-US" sz="1800" b="1" smtClean="0">
                <a:latin typeface="微软雅黑" pitchFamily="34" charset="-122"/>
                <a:ea typeface="微软雅黑" pitchFamily="34" charset="-122"/>
              </a:rPr>
              <a:t>具体工厂类（</a:t>
            </a:r>
            <a:r>
              <a:rPr lang="en-US" altLang="zh-CN" sz="1800" b="1" smtClean="0">
                <a:latin typeface="微软雅黑" pitchFamily="34" charset="-122"/>
                <a:ea typeface="微软雅黑" pitchFamily="34" charset="-122"/>
              </a:rPr>
              <a:t>ConcreteFactory</a:t>
            </a:r>
            <a:r>
              <a:rPr lang="zh-CN" altLang="en-US" sz="1800" b="1" smtClean="0">
                <a:latin typeface="微软雅黑" pitchFamily="34" charset="-122"/>
                <a:ea typeface="微软雅黑" pitchFamily="34" charset="-122"/>
              </a:rPr>
              <a:t>）</a:t>
            </a:r>
            <a:r>
              <a:rPr lang="en-US" altLang="zh-CN" sz="1800" smtClean="0">
                <a:latin typeface="微软雅黑" pitchFamily="34" charset="-122"/>
                <a:ea typeface="微软雅黑" pitchFamily="34" charset="-122"/>
              </a:rPr>
              <a:t>:</a:t>
            </a:r>
            <a:r>
              <a:rPr lang="zh-CN" altLang="en-US" sz="1800" smtClean="0">
                <a:latin typeface="微软雅黑" pitchFamily="34" charset="-122"/>
                <a:ea typeface="微软雅黑" pitchFamily="34" charset="-122"/>
              </a:rPr>
              <a:t>是工厂接口的实现类，用于实例化产品对象，不同的具体工厂类会根据需求实例化不同的产品实现类；</a:t>
            </a:r>
            <a:endParaRPr lang="en-US" altLang="zh-CN" sz="1800" smtClean="0">
              <a:latin typeface="微软雅黑" pitchFamily="34" charset="-122"/>
              <a:ea typeface="微软雅黑" pitchFamily="34" charset="-122"/>
            </a:endParaRPr>
          </a:p>
          <a:p>
            <a:pPr>
              <a:spcBef>
                <a:spcPct val="0"/>
              </a:spcBef>
              <a:buClr>
                <a:srgbClr val="92D050"/>
              </a:buClr>
              <a:buFont typeface="Wingdings" pitchFamily="2" charset="2"/>
              <a:buChar char="ü"/>
            </a:pPr>
            <a:r>
              <a:rPr lang="zh-CN" altLang="en-US" sz="1800" b="1" smtClean="0">
                <a:latin typeface="微软雅黑" pitchFamily="34" charset="-122"/>
                <a:ea typeface="微软雅黑" pitchFamily="34" charset="-122"/>
              </a:rPr>
              <a:t>产品接口（</a:t>
            </a:r>
            <a:r>
              <a:rPr lang="en-US" altLang="zh-CN" sz="1800" b="1" smtClean="0">
                <a:latin typeface="微软雅黑" pitchFamily="34" charset="-122"/>
                <a:ea typeface="微软雅黑" pitchFamily="34" charset="-122"/>
              </a:rPr>
              <a:t>Product</a:t>
            </a:r>
            <a:r>
              <a:rPr lang="zh-CN" altLang="en-US" sz="1800" b="1" smtClean="0">
                <a:latin typeface="微软雅黑" pitchFamily="34" charset="-122"/>
                <a:ea typeface="微软雅黑" pitchFamily="34" charset="-122"/>
              </a:rPr>
              <a:t>）：</a:t>
            </a:r>
            <a:r>
              <a:rPr lang="zh-CN" altLang="en-US" sz="1800" smtClean="0">
                <a:latin typeface="微软雅黑" pitchFamily="34" charset="-122"/>
                <a:ea typeface="微软雅黑" pitchFamily="34" charset="-122"/>
              </a:rPr>
              <a:t>产品接口用于定义产品类的功能，具体工厂类产生的所有产品都必须实现这个接口。调用者与产品接口直接交互，这是调用者最关心的接口；</a:t>
            </a:r>
            <a:endParaRPr lang="en-US" altLang="zh-CN" sz="1800" smtClean="0">
              <a:latin typeface="微软雅黑" pitchFamily="34" charset="-122"/>
              <a:ea typeface="微软雅黑" pitchFamily="34" charset="-122"/>
            </a:endParaRPr>
          </a:p>
          <a:p>
            <a:pPr>
              <a:spcBef>
                <a:spcPct val="0"/>
              </a:spcBef>
              <a:buClr>
                <a:srgbClr val="92D050"/>
              </a:buClr>
              <a:buFont typeface="Wingdings" pitchFamily="2" charset="2"/>
              <a:buChar char="ü"/>
            </a:pPr>
            <a:r>
              <a:rPr lang="zh-CN" altLang="en-US" sz="1800" b="1" smtClean="0">
                <a:latin typeface="微软雅黑" pitchFamily="34" charset="-122"/>
                <a:ea typeface="微软雅黑" pitchFamily="34" charset="-122"/>
              </a:rPr>
              <a:t>具体产品类（</a:t>
            </a:r>
            <a:r>
              <a:rPr lang="en-US" altLang="zh-CN" sz="1800" b="1" smtClean="0">
                <a:latin typeface="微软雅黑" pitchFamily="34" charset="-122"/>
                <a:ea typeface="微软雅黑" pitchFamily="34" charset="-122"/>
              </a:rPr>
              <a:t>ConcreteProduct</a:t>
            </a:r>
            <a:r>
              <a:rPr lang="zh-CN" altLang="en-US" sz="1800" b="1" smtClean="0">
                <a:latin typeface="微软雅黑" pitchFamily="34" charset="-122"/>
                <a:ea typeface="微软雅黑" pitchFamily="34" charset="-122"/>
              </a:rPr>
              <a:t>）：</a:t>
            </a:r>
            <a:r>
              <a:rPr lang="zh-CN" altLang="en-US" sz="1800">
                <a:latin typeface="微软雅黑" pitchFamily="34" charset="-122"/>
                <a:ea typeface="微软雅黑" pitchFamily="34" charset="-122"/>
              </a:rPr>
              <a:t>实现</a:t>
            </a:r>
            <a:r>
              <a:rPr lang="zh-CN" altLang="en-US" sz="1800" smtClean="0">
                <a:latin typeface="微软雅黑" pitchFamily="34" charset="-122"/>
                <a:ea typeface="微软雅黑" pitchFamily="34" charset="-122"/>
              </a:rPr>
              <a:t>产品接口的实现类，具体产品类中定义了具体的业务逻辑；</a:t>
            </a:r>
            <a:endParaRPr lang="en-US" altLang="zh-CN" sz="1800">
              <a:latin typeface="微软雅黑" pitchFamily="34" charset="-122"/>
              <a:ea typeface="微软雅黑" pitchFamily="34" charset="-122"/>
            </a:endParaRPr>
          </a:p>
        </p:txBody>
      </p:sp>
      <p:sp>
        <p:nvSpPr>
          <p:cNvPr id="13" name="矩形 12"/>
          <p:cNvSpPr/>
          <p:nvPr/>
        </p:nvSpPr>
        <p:spPr>
          <a:xfrm>
            <a:off x="368300" y="961842"/>
            <a:ext cx="11347450" cy="646331"/>
          </a:xfrm>
          <a:prstGeom prst="rect">
            <a:avLst/>
          </a:prstGeom>
        </p:spPr>
        <p:txBody>
          <a:bodyPr wrap="square">
            <a:spAutoFit/>
          </a:bodyPr>
          <a:lstStyle/>
          <a:p>
            <a:pPr marL="285750" indent="-285750">
              <a:buClr>
                <a:srgbClr val="FFC000"/>
              </a:buClr>
              <a:buFont typeface="Wingdings" panose="05000000000000000000" pitchFamily="2" charset="2"/>
              <a:buChar char="n"/>
            </a:pPr>
            <a:r>
              <a:rPr lang="zh-CN" altLang="en-US">
                <a:latin typeface="微软雅黑" panose="020B0503020204020204" pitchFamily="34" charset="-122"/>
                <a:ea typeface="微软雅黑" panose="020B0503020204020204" pitchFamily="34" charset="-122"/>
              </a:rPr>
              <a:t>工厂</a:t>
            </a:r>
            <a:r>
              <a:rPr lang="zh-CN" altLang="en-US" smtClean="0">
                <a:latin typeface="微软雅黑" panose="020B0503020204020204" pitchFamily="34" charset="-122"/>
                <a:ea typeface="微软雅黑" panose="020B0503020204020204" pitchFamily="34" charset="-122"/>
              </a:rPr>
              <a:t>模式（</a:t>
            </a:r>
            <a:r>
              <a:rPr lang="en-US" altLang="zh-CN" smtClean="0">
                <a:latin typeface="微软雅黑" panose="020B0503020204020204" pitchFamily="34" charset="-122"/>
                <a:ea typeface="微软雅黑" panose="020B0503020204020204" pitchFamily="34" charset="-122"/>
              </a:rPr>
              <a:t>Factory </a:t>
            </a:r>
            <a:r>
              <a:rPr lang="en-US" altLang="zh-CN">
                <a:latin typeface="微软雅黑" panose="020B0503020204020204" pitchFamily="34" charset="-122"/>
                <a:ea typeface="微软雅黑" panose="020B0503020204020204" pitchFamily="34" charset="-122"/>
              </a:rPr>
              <a:t>Pattern</a:t>
            </a:r>
            <a:r>
              <a:rPr lang="zh-CN" altLang="en-US">
                <a:latin typeface="微软雅黑" panose="020B0503020204020204" pitchFamily="34" charset="-122"/>
                <a:ea typeface="微软雅黑" panose="020B0503020204020204" pitchFamily="34" charset="-122"/>
              </a:rPr>
              <a:t>）属于创建型模式，它提供了一种创建对象的最佳方式。定义一个创建对象的接口，让其子类自己决定实例化哪一个工厂类，工厂模式使其创建过程延迟到子类进行</a:t>
            </a:r>
          </a:p>
        </p:txBody>
      </p:sp>
    </p:spTree>
    <p:extLst>
      <p:ext uri="{BB962C8B-B14F-4D97-AF65-F5344CB8AC3E}">
        <p14:creationId xmlns:p14="http://schemas.microsoft.com/office/powerpoint/2010/main" val="24381618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47"/>
                                        </p:tgtEl>
                                        <p:attrNameLst>
                                          <p:attrName>style.visibility</p:attrName>
                                        </p:attrNameLst>
                                      </p:cBhvr>
                                      <p:to>
                                        <p:strVal val="visible"/>
                                      </p:to>
                                    </p:set>
                                    <p:anim to="" calcmode="lin" valueType="num">
                                      <p:cBhvr>
                                        <p:cTn id="7" dur="700" fill="hold">
                                          <p:stCondLst>
                                            <p:cond delay="0"/>
                                          </p:stCondLst>
                                        </p:cTn>
                                        <p:tgtEl>
                                          <p:spTgt spid="47"/>
                                        </p:tgtEl>
                                        <p:attrNameLst>
                                          <p:attrName>ppt_x</p:attrName>
                                        </p:attrNameLst>
                                      </p:cBhvr>
                                      <p:tavLst>
                                        <p:tav tm="0" fmla="#ppt_x-(-#ppt_w/2*cos(ppt_r/180*pi))*((1.5-1.5*$)^2-(1.5-1.5*$)^3)">
                                          <p:val>
                                            <p:strVal val="0"/>
                                          </p:val>
                                        </p:tav>
                                        <p:tav tm="100000">
                                          <p:val>
                                            <p:strVal val="1"/>
                                          </p:val>
                                        </p:tav>
                                      </p:tavLst>
                                    </p:anim>
                                    <p:anim to="" calcmode="lin" valueType="num">
                                      <p:cBhvr>
                                        <p:cTn id="8" dur="700" fill="hold">
                                          <p:stCondLst>
                                            <p:cond delay="0"/>
                                          </p:stCondLst>
                                        </p:cTn>
                                        <p:tgtEl>
                                          <p:spTgt spid="47"/>
                                        </p:tgtEl>
                                        <p:attrNameLst>
                                          <p:attrName>ppt_y</p:attrName>
                                        </p:attrNameLst>
                                      </p:cBhvr>
                                      <p:tavLst>
                                        <p:tav tm="0" fmla="#ppt_y+(-#ppt_h/2*cos(ppt_r/180*pi))*((1.5-1.5*$)^2-(1.5-1.5*$)^3)">
                                          <p:val>
                                            <p:strVal val="0"/>
                                          </p:val>
                                        </p:tav>
                                        <p:tav tm="100000">
                                          <p:val>
                                            <p:strVal val="1"/>
                                          </p:val>
                                        </p:tav>
                                      </p:tavLst>
                                    </p:anim>
                                    <p:anim to="" calcmode="lin" valueType="num">
                                      <p:cBhvr>
                                        <p:cTn id="9" dur="700" fill="hold">
                                          <p:stCondLst>
                                            <p:cond delay="0"/>
                                          </p:stCondLst>
                                        </p:cTn>
                                        <p:tgtEl>
                                          <p:spTgt spid="47"/>
                                        </p:tgtEl>
                                        <p:attrNameLst>
                                          <p:attrName>ppt_h</p:attrName>
                                        </p:attrNameLst>
                                      </p:cBhvr>
                                      <p:tavLst>
                                        <p:tav tm="0" fmla="#ppt_h-(-#ppt_h)*((1.5-1.5*$)^2-(1.5-1.5*$)^3)">
                                          <p:val>
                                            <p:strVal val="0"/>
                                          </p:val>
                                        </p:tav>
                                        <p:tav tm="100000">
                                          <p:val>
                                            <p:strVal val="1"/>
                                          </p:val>
                                        </p:tav>
                                      </p:tavLst>
                                    </p:anim>
                                    <p:anim to="" calcmode="lin" valueType="num">
                                      <p:cBhvr>
                                        <p:cTn id="10" dur="700" fill="hold">
                                          <p:stCondLst>
                                            <p:cond delay="0"/>
                                          </p:stCondLst>
                                        </p:cTn>
                                        <p:tgtEl>
                                          <p:spTgt spid="47"/>
                                        </p:tgtEl>
                                        <p:attrNameLst>
                                          <p:attrName>ppt_w</p:attrName>
                                        </p:attrNameLst>
                                      </p:cBhvr>
                                      <p:tavLst>
                                        <p:tav tm="0" fmla="#ppt_w-(-#ppt_w)*((1.5-1.5*$)^2-(1.5-1.5*$)^3)">
                                          <p:val>
                                            <p:strVal val="0"/>
                                          </p:val>
                                        </p:tav>
                                        <p:tav tm="100000">
                                          <p:val>
                                            <p:strVal val="1"/>
                                          </p:val>
                                        </p:tav>
                                      </p:tavLst>
                                    </p:anim>
                                  </p:childTnLst>
                                </p:cTn>
                              </p:par>
                              <p:par>
                                <p:cTn id="11" presetID="0" presetClass="entr" presetSubtype="0" fill="hold" nodeType="withEffect">
                                  <p:stCondLst>
                                    <p:cond delay="0"/>
                                  </p:stCondLst>
                                  <p:iterate type="lt">
                                    <p:tmPct val="10000"/>
                                  </p:iterate>
                                  <p:childTnLst>
                                    <p:set>
                                      <p:cBhvr>
                                        <p:cTn id="12" dur="1" fill="hold">
                                          <p:stCondLst>
                                            <p:cond delay="0"/>
                                          </p:stCondLst>
                                        </p:cTn>
                                        <p:tgtEl>
                                          <p:spTgt spid="48"/>
                                        </p:tgtEl>
                                        <p:attrNameLst>
                                          <p:attrName>style.visibility</p:attrName>
                                        </p:attrNameLst>
                                      </p:cBhvr>
                                      <p:to>
                                        <p:strVal val="visible"/>
                                      </p:to>
                                    </p:set>
                                    <p:anim to="" calcmode="lin" valueType="num">
                                      <p:cBhvr>
                                        <p:cTn id="13" dur="700" fill="hold">
                                          <p:stCondLst>
                                            <p:cond delay="0"/>
                                          </p:stCondLst>
                                        </p:cTn>
                                        <p:tgtEl>
                                          <p:spTgt spid="48"/>
                                        </p:tgtEl>
                                        <p:attrNameLst>
                                          <p:attrName>ppt_x</p:attrName>
                                        </p:attrNameLst>
                                      </p:cBhvr>
                                      <p:tavLst>
                                        <p:tav tm="0" fmla="#ppt_x-(-#ppt_w/2*cos(ppt_r/180*pi))*((1.5-1.5*$)^2-(1.5-1.5*$)^3)">
                                          <p:val>
                                            <p:strVal val="0"/>
                                          </p:val>
                                        </p:tav>
                                        <p:tav tm="100000">
                                          <p:val>
                                            <p:strVal val="1"/>
                                          </p:val>
                                        </p:tav>
                                      </p:tavLst>
                                    </p:anim>
                                    <p:anim to="" calcmode="lin" valueType="num">
                                      <p:cBhvr>
                                        <p:cTn id="14" dur="700" fill="hold">
                                          <p:stCondLst>
                                            <p:cond delay="0"/>
                                          </p:stCondLst>
                                        </p:cTn>
                                        <p:tgtEl>
                                          <p:spTgt spid="48"/>
                                        </p:tgtEl>
                                        <p:attrNameLst>
                                          <p:attrName>ppt_y</p:attrName>
                                        </p:attrNameLst>
                                      </p:cBhvr>
                                      <p:tavLst>
                                        <p:tav tm="0" fmla="#ppt_y+(-#ppt_h/2*cos(ppt_r/180*pi))*((1.5-1.5*$)^2-(1.5-1.5*$)^3)">
                                          <p:val>
                                            <p:strVal val="0"/>
                                          </p:val>
                                        </p:tav>
                                        <p:tav tm="100000">
                                          <p:val>
                                            <p:strVal val="1"/>
                                          </p:val>
                                        </p:tav>
                                      </p:tavLst>
                                    </p:anim>
                                    <p:anim to="" calcmode="lin" valueType="num">
                                      <p:cBhvr>
                                        <p:cTn id="15" dur="700" fill="hold">
                                          <p:stCondLst>
                                            <p:cond delay="0"/>
                                          </p:stCondLst>
                                        </p:cTn>
                                        <p:tgtEl>
                                          <p:spTgt spid="48"/>
                                        </p:tgtEl>
                                        <p:attrNameLst>
                                          <p:attrName>ppt_h</p:attrName>
                                        </p:attrNameLst>
                                      </p:cBhvr>
                                      <p:tavLst>
                                        <p:tav tm="0" fmla="#ppt_h-(-#ppt_h)*((1.5-1.5*$)^2-(1.5-1.5*$)^3)">
                                          <p:val>
                                            <p:strVal val="0"/>
                                          </p:val>
                                        </p:tav>
                                        <p:tav tm="100000">
                                          <p:val>
                                            <p:strVal val="1"/>
                                          </p:val>
                                        </p:tav>
                                      </p:tavLst>
                                    </p:anim>
                                    <p:anim to="" calcmode="lin" valueType="num">
                                      <p:cBhvr>
                                        <p:cTn id="16" dur="700" fill="hold">
                                          <p:stCondLst>
                                            <p:cond delay="0"/>
                                          </p:stCondLst>
                                        </p:cTn>
                                        <p:tgtEl>
                                          <p:spTgt spid="48"/>
                                        </p:tgtEl>
                                        <p:attrNameLst>
                                          <p:attrName>ppt_w</p:attrName>
                                        </p:attrNameLst>
                                      </p:cBhvr>
                                      <p:tavLst>
                                        <p:tav tm="0" fmla="#ppt_w-(-#ppt_w)*((1.5-1.5*$)^2-(1.5-1.5*$)^3)">
                                          <p:val>
                                            <p:strVal val="0"/>
                                          </p:val>
                                        </p:tav>
                                        <p:tav tm="100000">
                                          <p:val>
                                            <p:str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PA_矩形 39"/>
          <p:cNvSpPr>
            <a:spLocks noChangeArrowheads="1"/>
          </p:cNvSpPr>
          <p:nvPr>
            <p:custDataLst>
              <p:tags r:id="rId1"/>
            </p:custDataLst>
          </p:nvPr>
        </p:nvSpPr>
        <p:spPr bwMode="auto">
          <a:xfrm>
            <a:off x="645149" y="363566"/>
            <a:ext cx="6755775" cy="410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9170"/>
            <a:r>
              <a:rPr lang="zh-CN" altLang="en-US" sz="2667" smtClean="0">
                <a:solidFill>
                  <a:srgbClr val="1D69A3"/>
                </a:solidFill>
                <a:latin typeface="微软雅黑" pitchFamily="34" charset="-122"/>
                <a:ea typeface="微软雅黑" pitchFamily="34" charset="-122"/>
              </a:rPr>
              <a:t>为什么要使用工厂模式？</a:t>
            </a:r>
            <a:endParaRPr lang="en-US" altLang="zh-CN" sz="2667" smtClean="0">
              <a:solidFill>
                <a:srgbClr val="1D69A3"/>
              </a:solidFill>
              <a:latin typeface="微软雅黑" pitchFamily="34" charset="-122"/>
              <a:ea typeface="微软雅黑" pitchFamily="34" charset="-122"/>
            </a:endParaRPr>
          </a:p>
        </p:txBody>
      </p:sp>
      <p:grpSp>
        <p:nvGrpSpPr>
          <p:cNvPr id="48" name="PA_组合 47"/>
          <p:cNvGrpSpPr/>
          <p:nvPr>
            <p:custDataLst>
              <p:tags r:id="rId2"/>
            </p:custDataLst>
          </p:nvPr>
        </p:nvGrpSpPr>
        <p:grpSpPr>
          <a:xfrm>
            <a:off x="554877"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grpSp>
      <p:sp>
        <p:nvSpPr>
          <p:cNvPr id="4" name="AutoShape 2" descr="http://www.oodesign.com/images/structural/adapter-pattern.png"/>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 name="矩形 1"/>
          <p:cNvSpPr/>
          <p:nvPr/>
        </p:nvSpPr>
        <p:spPr>
          <a:xfrm>
            <a:off x="181286" y="1279089"/>
            <a:ext cx="6096000" cy="1754326"/>
          </a:xfrm>
          <a:prstGeom prst="rect">
            <a:avLst/>
          </a:prstGeom>
        </p:spPr>
        <p:txBody>
          <a:bodyPr>
            <a:spAutoFit/>
          </a:bodyPr>
          <a:lstStyle/>
          <a:p>
            <a:pPr marL="285750" indent="-285750">
              <a:lnSpc>
                <a:spcPct val="150000"/>
              </a:lnSpc>
              <a:buClr>
                <a:srgbClr val="FFC000"/>
              </a:buClr>
              <a:buFont typeface="Wingdings" panose="05000000000000000000" pitchFamily="2" charset="2"/>
              <a:buChar char="n"/>
            </a:pPr>
            <a:r>
              <a:rPr lang="zh-CN" altLang="en-US">
                <a:latin typeface="微软雅黑" panose="020B0503020204020204" pitchFamily="34" charset="-122"/>
                <a:ea typeface="微软雅黑" panose="020B0503020204020204" pitchFamily="34" charset="-122"/>
              </a:rPr>
              <a:t>创建对象的方式</a:t>
            </a:r>
            <a:r>
              <a:rPr lang="zh-CN" altLang="en-US" smtClean="0">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a:p>
            <a:pPr marL="742950" lvl="1" indent="-285750">
              <a:lnSpc>
                <a:spcPct val="150000"/>
              </a:lnSpc>
              <a:buClr>
                <a:schemeClr val="accent4"/>
              </a:buClr>
              <a:buFont typeface="Wingdings" panose="05000000000000000000" pitchFamily="2" charset="2"/>
              <a:buChar char="ü"/>
            </a:pPr>
            <a:r>
              <a:rPr lang="zh-CN" altLang="en-US" smtClean="0">
                <a:latin typeface="微软雅黑" panose="020B0503020204020204" pitchFamily="34" charset="-122"/>
                <a:ea typeface="微软雅黑" panose="020B0503020204020204" pitchFamily="34" charset="-122"/>
              </a:rPr>
              <a:t>使用</a:t>
            </a:r>
            <a:r>
              <a:rPr lang="en-US" altLang="zh-CN">
                <a:latin typeface="微软雅黑" panose="020B0503020204020204" pitchFamily="34" charset="-122"/>
                <a:ea typeface="微软雅黑" panose="020B0503020204020204" pitchFamily="34" charset="-122"/>
              </a:rPr>
              <a:t>new</a:t>
            </a:r>
            <a:r>
              <a:rPr lang="zh-CN" altLang="en-US">
                <a:latin typeface="微软雅黑" panose="020B0503020204020204" pitchFamily="34" charset="-122"/>
                <a:ea typeface="微软雅黑" panose="020B0503020204020204" pitchFamily="34" charset="-122"/>
              </a:rPr>
              <a:t>关键字直接创建对象</a:t>
            </a:r>
            <a:r>
              <a:rPr lang="zh-CN" altLang="en-US" smtClean="0">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a:p>
            <a:pPr marL="742950" lvl="1" indent="-285750">
              <a:lnSpc>
                <a:spcPct val="150000"/>
              </a:lnSpc>
              <a:buClr>
                <a:schemeClr val="accent4"/>
              </a:buClr>
              <a:buFont typeface="Wingdings" panose="05000000000000000000" pitchFamily="2" charset="2"/>
              <a:buChar char="ü"/>
            </a:pPr>
            <a:r>
              <a:rPr lang="zh-CN" altLang="en-US" smtClean="0">
                <a:latin typeface="微软雅黑" panose="020B0503020204020204" pitchFamily="34" charset="-122"/>
                <a:ea typeface="微软雅黑" panose="020B0503020204020204" pitchFamily="34" charset="-122"/>
              </a:rPr>
              <a:t>通过</a:t>
            </a:r>
            <a:r>
              <a:rPr lang="zh-CN" altLang="en-US">
                <a:latin typeface="微软雅黑" panose="020B0503020204020204" pitchFamily="34" charset="-122"/>
                <a:ea typeface="微软雅黑" panose="020B0503020204020204" pitchFamily="34" charset="-122"/>
              </a:rPr>
              <a:t>反射机制创建对象</a:t>
            </a:r>
            <a:r>
              <a:rPr lang="zh-CN" altLang="en-US" smtClean="0">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a:p>
            <a:pPr marL="742950" lvl="1" indent="-285750">
              <a:lnSpc>
                <a:spcPct val="150000"/>
              </a:lnSpc>
              <a:buClr>
                <a:schemeClr val="accent4"/>
              </a:buClr>
              <a:buFont typeface="Wingdings" panose="05000000000000000000" pitchFamily="2" charset="2"/>
              <a:buChar char="ü"/>
            </a:pPr>
            <a:r>
              <a:rPr lang="zh-CN" altLang="en-US" smtClean="0">
                <a:latin typeface="微软雅黑" panose="020B0503020204020204" pitchFamily="34" charset="-122"/>
                <a:ea typeface="微软雅黑" panose="020B0503020204020204" pitchFamily="34" charset="-122"/>
              </a:rPr>
              <a:t>通过</a:t>
            </a:r>
            <a:r>
              <a:rPr lang="zh-CN" altLang="en-US">
                <a:latin typeface="微软雅黑" panose="020B0503020204020204" pitchFamily="34" charset="-122"/>
                <a:ea typeface="微软雅黑" panose="020B0503020204020204" pitchFamily="34" charset="-122"/>
              </a:rPr>
              <a:t>工厂类创建</a:t>
            </a:r>
            <a:r>
              <a:rPr lang="zh-CN" altLang="en-US" smtClean="0">
                <a:latin typeface="微软雅黑" panose="020B0503020204020204" pitchFamily="34" charset="-122"/>
                <a:ea typeface="微软雅黑" panose="020B0503020204020204" pitchFamily="34" charset="-122"/>
              </a:rPr>
              <a:t>对象；</a:t>
            </a:r>
            <a:endParaRPr lang="zh-CN" altLang="en-US">
              <a:latin typeface="微软雅黑" panose="020B0503020204020204" pitchFamily="34" charset="-122"/>
              <a:ea typeface="微软雅黑" panose="020B0503020204020204" pitchFamily="34" charset="-122"/>
            </a:endParaRPr>
          </a:p>
        </p:txBody>
      </p:sp>
      <p:sp>
        <p:nvSpPr>
          <p:cNvPr id="3" name="右大括号 2"/>
          <p:cNvSpPr/>
          <p:nvPr/>
        </p:nvSpPr>
        <p:spPr>
          <a:xfrm>
            <a:off x="4267200" y="1899077"/>
            <a:ext cx="152400" cy="70485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 name="TextBox 4"/>
          <p:cNvSpPr txBox="1"/>
          <p:nvPr/>
        </p:nvSpPr>
        <p:spPr>
          <a:xfrm>
            <a:off x="4552950" y="2066836"/>
            <a:ext cx="646331" cy="369332"/>
          </a:xfrm>
          <a:prstGeom prst="rect">
            <a:avLst/>
          </a:prstGeom>
          <a:noFill/>
        </p:spPr>
        <p:txBody>
          <a:bodyPr wrap="none" rtlCol="0">
            <a:spAutoFit/>
          </a:bodyPr>
          <a:lstStyle/>
          <a:p>
            <a:r>
              <a:rPr lang="zh-CN" altLang="en-US" b="1">
                <a:solidFill>
                  <a:srgbClr val="FF0000"/>
                </a:solidFill>
              </a:rPr>
              <a:t>缺点</a:t>
            </a:r>
          </a:p>
        </p:txBody>
      </p:sp>
      <p:sp>
        <p:nvSpPr>
          <p:cNvPr id="6" name="左大括号 5"/>
          <p:cNvSpPr/>
          <p:nvPr/>
        </p:nvSpPr>
        <p:spPr>
          <a:xfrm>
            <a:off x="5199281" y="1800225"/>
            <a:ext cx="210919" cy="933450"/>
          </a:xfrm>
          <a:prstGeom prst="lef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5" name="矩形 14"/>
          <p:cNvSpPr/>
          <p:nvPr/>
        </p:nvSpPr>
        <p:spPr>
          <a:xfrm>
            <a:off x="5534336" y="1621997"/>
            <a:ext cx="6096000" cy="1338828"/>
          </a:xfrm>
          <a:prstGeom prst="rect">
            <a:avLst/>
          </a:prstGeom>
        </p:spPr>
        <p:txBody>
          <a:bodyPr>
            <a:spAutoFit/>
          </a:bodyPr>
          <a:lstStyle/>
          <a:p>
            <a:pPr marL="285750" indent="-285750">
              <a:lnSpc>
                <a:spcPct val="150000"/>
              </a:lnSpc>
              <a:buClr>
                <a:srgbClr val="FF0000"/>
              </a:buClr>
              <a:buFont typeface="Wingdings" panose="05000000000000000000" pitchFamily="2" charset="2"/>
              <a:buChar char="ü"/>
            </a:pPr>
            <a:r>
              <a:rPr lang="zh-CN" altLang="en-US" smtClean="0">
                <a:latin typeface="微软雅黑" panose="020B0503020204020204" pitchFamily="34" charset="-122"/>
                <a:ea typeface="微软雅黑" panose="020B0503020204020204" pitchFamily="34" charset="-122"/>
              </a:rPr>
              <a:t>对象创建和对象使用使用的职责耦合在一起，违反单一原则；</a:t>
            </a:r>
            <a:endParaRPr lang="en-US" altLang="zh-CN" smtClean="0">
              <a:latin typeface="微软雅黑" panose="020B0503020204020204" pitchFamily="34" charset="-122"/>
              <a:ea typeface="微软雅黑" panose="020B0503020204020204" pitchFamily="34" charset="-122"/>
            </a:endParaRPr>
          </a:p>
          <a:p>
            <a:pPr marL="285750" indent="-285750">
              <a:lnSpc>
                <a:spcPct val="150000"/>
              </a:lnSpc>
              <a:buClr>
                <a:srgbClr val="FF0000"/>
              </a:buClr>
              <a:buFont typeface="Wingdings" panose="05000000000000000000" pitchFamily="2" charset="2"/>
              <a:buChar char="ü"/>
            </a:pPr>
            <a:r>
              <a:rPr lang="zh-CN" altLang="en-US">
                <a:latin typeface="微软雅黑" panose="020B0503020204020204" pitchFamily="34" charset="-122"/>
                <a:ea typeface="微软雅黑" panose="020B0503020204020204" pitchFamily="34" charset="-122"/>
              </a:rPr>
              <a:t>当</a:t>
            </a:r>
            <a:r>
              <a:rPr lang="zh-CN" altLang="en-US" smtClean="0">
                <a:latin typeface="微软雅黑" panose="020B0503020204020204" pitchFamily="34" charset="-122"/>
                <a:ea typeface="微软雅黑" panose="020B0503020204020204" pitchFamily="34" charset="-122"/>
              </a:rPr>
              <a:t>业务扩展时，必须修改代业务代码，违反了开闭原则；</a:t>
            </a:r>
            <a:endParaRPr lang="zh-CN" altLang="en-US">
              <a:latin typeface="微软雅黑" panose="020B0503020204020204" pitchFamily="34" charset="-122"/>
              <a:ea typeface="微软雅黑" panose="020B0503020204020204" pitchFamily="34" charset="-122"/>
            </a:endParaRPr>
          </a:p>
        </p:txBody>
      </p:sp>
      <p:sp>
        <p:nvSpPr>
          <p:cNvPr id="7" name="下箭头 6"/>
          <p:cNvSpPr/>
          <p:nvPr/>
        </p:nvSpPr>
        <p:spPr>
          <a:xfrm>
            <a:off x="1736149" y="2960825"/>
            <a:ext cx="474517" cy="1171575"/>
          </a:xfrm>
          <a:prstGeom prst="downArrow">
            <a:avLst/>
          </a:prstGeom>
          <a:solidFill>
            <a:schemeClr val="accent6"/>
          </a:solidFill>
        </p:spPr>
        <p:txBody>
          <a:bodyPr wrap="none" lIns="91440" tIns="45720" rIns="91440" bIns="45720" rtlCol="0" anchor="ctr">
            <a:spAutoFit/>
          </a:bodyPr>
          <a:lstStyle/>
          <a:p>
            <a:pPr algn="ctr"/>
            <a:endParaRPr lang="zh-CN" altLang="en-US" sz="5400" b="1" cap="none" spc="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endParaRPr>
          </a:p>
        </p:txBody>
      </p:sp>
      <p:sp>
        <p:nvSpPr>
          <p:cNvPr id="17" name="TextBox 16"/>
          <p:cNvSpPr txBox="1"/>
          <p:nvPr/>
        </p:nvSpPr>
        <p:spPr>
          <a:xfrm>
            <a:off x="1668425" y="4143286"/>
            <a:ext cx="646331" cy="369332"/>
          </a:xfrm>
          <a:prstGeom prst="rect">
            <a:avLst/>
          </a:prstGeom>
          <a:noFill/>
        </p:spPr>
        <p:txBody>
          <a:bodyPr wrap="none" rtlCol="0">
            <a:spAutoFit/>
          </a:bodyPr>
          <a:lstStyle/>
          <a:p>
            <a:r>
              <a:rPr lang="zh-CN" altLang="en-US" b="1" smtClean="0">
                <a:solidFill>
                  <a:schemeClr val="accent6"/>
                </a:solidFill>
              </a:rPr>
              <a:t>优点</a:t>
            </a:r>
            <a:endParaRPr lang="zh-CN" altLang="en-US" b="1">
              <a:solidFill>
                <a:schemeClr val="accent6"/>
              </a:solidFill>
            </a:endParaRPr>
          </a:p>
        </p:txBody>
      </p:sp>
      <p:sp>
        <p:nvSpPr>
          <p:cNvPr id="18" name="左大括号 17"/>
          <p:cNvSpPr/>
          <p:nvPr/>
        </p:nvSpPr>
        <p:spPr>
          <a:xfrm>
            <a:off x="2408456" y="3836766"/>
            <a:ext cx="105459" cy="1363884"/>
          </a:xfrm>
          <a:prstGeom prst="leftBrace">
            <a:avLst/>
          </a:prstGeom>
          <a:solidFill>
            <a:schemeClr val="bg1"/>
          </a:solidFill>
          <a:ln>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9" name="矩形 18"/>
          <p:cNvSpPr/>
          <p:nvPr/>
        </p:nvSpPr>
        <p:spPr>
          <a:xfrm>
            <a:off x="2743511" y="3658538"/>
            <a:ext cx="9019864" cy="1754326"/>
          </a:xfrm>
          <a:prstGeom prst="rect">
            <a:avLst/>
          </a:prstGeom>
        </p:spPr>
        <p:txBody>
          <a:bodyPr wrap="square">
            <a:spAutoFit/>
          </a:bodyPr>
          <a:lstStyle/>
          <a:p>
            <a:pPr marL="285750" indent="-285750">
              <a:lnSpc>
                <a:spcPct val="150000"/>
              </a:lnSpc>
              <a:buClr>
                <a:schemeClr val="accent6"/>
              </a:buClr>
              <a:buFont typeface="Wingdings" panose="05000000000000000000" pitchFamily="2" charset="2"/>
              <a:buChar char="ü"/>
            </a:pPr>
            <a:r>
              <a:rPr lang="zh-CN" altLang="en-US">
                <a:latin typeface="微软雅黑" panose="020B0503020204020204" pitchFamily="34" charset="-122"/>
                <a:ea typeface="微软雅黑" panose="020B0503020204020204" pitchFamily="34" charset="-122"/>
              </a:rPr>
              <a:t>把对象的创建和使用的过程</a:t>
            </a:r>
            <a:r>
              <a:rPr lang="zh-CN" altLang="en-US" smtClean="0">
                <a:latin typeface="微软雅黑" panose="020B0503020204020204" pitchFamily="34" charset="-122"/>
                <a:ea typeface="微软雅黑" panose="020B0503020204020204" pitchFamily="34" charset="-122"/>
              </a:rPr>
              <a:t>分开，对象</a:t>
            </a:r>
            <a:r>
              <a:rPr lang="zh-CN" altLang="en-US">
                <a:latin typeface="微软雅黑" panose="020B0503020204020204" pitchFamily="34" charset="-122"/>
                <a:ea typeface="微软雅黑" panose="020B0503020204020204" pitchFamily="34" charset="-122"/>
              </a:rPr>
              <a:t>创建和对象使用使用的</a:t>
            </a:r>
            <a:r>
              <a:rPr lang="zh-CN" altLang="en-US" smtClean="0">
                <a:latin typeface="微软雅黑" panose="020B0503020204020204" pitchFamily="34" charset="-122"/>
                <a:ea typeface="微软雅黑" panose="020B0503020204020204" pitchFamily="34" charset="-122"/>
              </a:rPr>
              <a:t>职责解耦；</a:t>
            </a:r>
            <a:endParaRPr lang="en-US" altLang="zh-CN" smtClean="0">
              <a:latin typeface="微软雅黑" panose="020B0503020204020204" pitchFamily="34" charset="-122"/>
              <a:ea typeface="微软雅黑" panose="020B0503020204020204" pitchFamily="34" charset="-122"/>
            </a:endParaRPr>
          </a:p>
          <a:p>
            <a:pPr marL="285750" indent="-285750">
              <a:lnSpc>
                <a:spcPct val="150000"/>
              </a:lnSpc>
              <a:buClr>
                <a:schemeClr val="accent6"/>
              </a:buClr>
              <a:buFont typeface="Wingdings" panose="05000000000000000000" pitchFamily="2" charset="2"/>
              <a:buChar char="ü"/>
            </a:pPr>
            <a:r>
              <a:rPr lang="zh-CN" altLang="en-US">
                <a:latin typeface="微软雅黑" panose="020B0503020204020204" pitchFamily="34" charset="-122"/>
                <a:ea typeface="微软雅黑" panose="020B0503020204020204" pitchFamily="34" charset="-122"/>
              </a:rPr>
              <a:t>如果创建对象的过程很复杂</a:t>
            </a:r>
            <a:r>
              <a:rPr lang="zh-CN" altLang="en-US" smtClean="0">
                <a:latin typeface="微软雅黑" panose="020B0503020204020204" pitchFamily="34" charset="-122"/>
                <a:ea typeface="微软雅黑" panose="020B0503020204020204" pitchFamily="34" charset="-122"/>
              </a:rPr>
              <a:t>，创建过程统一到工厂里管理，既</a:t>
            </a:r>
            <a:r>
              <a:rPr lang="zh-CN" altLang="en-US">
                <a:latin typeface="微软雅黑" panose="020B0503020204020204" pitchFamily="34" charset="-122"/>
                <a:ea typeface="微软雅黑" panose="020B0503020204020204" pitchFamily="34" charset="-122"/>
              </a:rPr>
              <a:t>减少了重复代码，也方便以后</a:t>
            </a:r>
            <a:r>
              <a:rPr lang="zh-CN" altLang="en-US" smtClean="0">
                <a:latin typeface="微软雅黑" panose="020B0503020204020204" pitchFamily="34" charset="-122"/>
                <a:ea typeface="微软雅黑" panose="020B0503020204020204" pitchFamily="34" charset="-122"/>
              </a:rPr>
              <a:t>对创建</a:t>
            </a:r>
            <a:r>
              <a:rPr lang="zh-CN" altLang="en-US">
                <a:latin typeface="微软雅黑" panose="020B0503020204020204" pitchFamily="34" charset="-122"/>
                <a:ea typeface="微软雅黑" panose="020B0503020204020204" pitchFamily="34" charset="-122"/>
              </a:rPr>
              <a:t>过程的修改</a:t>
            </a:r>
            <a:r>
              <a:rPr lang="zh-CN" altLang="en-US" smtClean="0">
                <a:latin typeface="微软雅黑" panose="020B0503020204020204" pitchFamily="34" charset="-122"/>
                <a:ea typeface="微软雅黑" panose="020B0503020204020204" pitchFamily="34" charset="-122"/>
              </a:rPr>
              <a:t>维护；</a:t>
            </a:r>
            <a:endParaRPr lang="en-US" altLang="zh-CN" smtClean="0">
              <a:latin typeface="微软雅黑" panose="020B0503020204020204" pitchFamily="34" charset="-122"/>
              <a:ea typeface="微软雅黑" panose="020B0503020204020204" pitchFamily="34" charset="-122"/>
            </a:endParaRPr>
          </a:p>
          <a:p>
            <a:pPr marL="285750" indent="-285750">
              <a:lnSpc>
                <a:spcPct val="150000"/>
              </a:lnSpc>
              <a:buClr>
                <a:schemeClr val="accent6"/>
              </a:buClr>
              <a:buFont typeface="Wingdings" panose="05000000000000000000" pitchFamily="2" charset="2"/>
              <a:buChar char="ü"/>
            </a:pPr>
            <a:r>
              <a:rPr lang="zh-CN" altLang="en-US">
                <a:latin typeface="微软雅黑" panose="020B0503020204020204" pitchFamily="34" charset="-122"/>
                <a:ea typeface="微软雅黑" panose="020B0503020204020204" pitchFamily="34" charset="-122"/>
              </a:rPr>
              <a:t>当业务扩展时</a:t>
            </a:r>
            <a:r>
              <a:rPr lang="zh-CN" altLang="en-US" smtClean="0">
                <a:latin typeface="微软雅黑" panose="020B0503020204020204" pitchFamily="34" charset="-122"/>
                <a:ea typeface="微软雅黑" panose="020B0503020204020204" pitchFamily="34" charset="-122"/>
              </a:rPr>
              <a:t>，只需要增加工厂子类，符合开闭</a:t>
            </a:r>
            <a:r>
              <a:rPr lang="zh-CN" altLang="en-US">
                <a:latin typeface="微软雅黑" panose="020B0503020204020204" pitchFamily="34" charset="-122"/>
                <a:ea typeface="微软雅黑" panose="020B0503020204020204" pitchFamily="34" charset="-122"/>
              </a:rPr>
              <a:t>原则</a:t>
            </a:r>
            <a:r>
              <a:rPr lang="zh-CN" altLang="en-US" smtClean="0">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9252829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47"/>
                                        </p:tgtEl>
                                        <p:attrNameLst>
                                          <p:attrName>style.visibility</p:attrName>
                                        </p:attrNameLst>
                                      </p:cBhvr>
                                      <p:to>
                                        <p:strVal val="visible"/>
                                      </p:to>
                                    </p:set>
                                    <p:anim to="" calcmode="lin" valueType="num">
                                      <p:cBhvr>
                                        <p:cTn id="7" dur="700" fill="hold">
                                          <p:stCondLst>
                                            <p:cond delay="0"/>
                                          </p:stCondLst>
                                        </p:cTn>
                                        <p:tgtEl>
                                          <p:spTgt spid="47"/>
                                        </p:tgtEl>
                                        <p:attrNameLst>
                                          <p:attrName>ppt_x</p:attrName>
                                        </p:attrNameLst>
                                      </p:cBhvr>
                                      <p:tavLst>
                                        <p:tav tm="0" fmla="#ppt_x-(-#ppt_w/2*cos(ppt_r/180*pi))*((1.5-1.5*$)^2-(1.5-1.5*$)^3)">
                                          <p:val>
                                            <p:strVal val="0"/>
                                          </p:val>
                                        </p:tav>
                                        <p:tav tm="100000">
                                          <p:val>
                                            <p:strVal val="1"/>
                                          </p:val>
                                        </p:tav>
                                      </p:tavLst>
                                    </p:anim>
                                    <p:anim to="" calcmode="lin" valueType="num">
                                      <p:cBhvr>
                                        <p:cTn id="8" dur="700" fill="hold">
                                          <p:stCondLst>
                                            <p:cond delay="0"/>
                                          </p:stCondLst>
                                        </p:cTn>
                                        <p:tgtEl>
                                          <p:spTgt spid="47"/>
                                        </p:tgtEl>
                                        <p:attrNameLst>
                                          <p:attrName>ppt_y</p:attrName>
                                        </p:attrNameLst>
                                      </p:cBhvr>
                                      <p:tavLst>
                                        <p:tav tm="0" fmla="#ppt_y+(-#ppt_h/2*cos(ppt_r/180*pi))*((1.5-1.5*$)^2-(1.5-1.5*$)^3)">
                                          <p:val>
                                            <p:strVal val="0"/>
                                          </p:val>
                                        </p:tav>
                                        <p:tav tm="100000">
                                          <p:val>
                                            <p:strVal val="1"/>
                                          </p:val>
                                        </p:tav>
                                      </p:tavLst>
                                    </p:anim>
                                    <p:anim to="" calcmode="lin" valueType="num">
                                      <p:cBhvr>
                                        <p:cTn id="9" dur="700" fill="hold">
                                          <p:stCondLst>
                                            <p:cond delay="0"/>
                                          </p:stCondLst>
                                        </p:cTn>
                                        <p:tgtEl>
                                          <p:spTgt spid="47"/>
                                        </p:tgtEl>
                                        <p:attrNameLst>
                                          <p:attrName>ppt_h</p:attrName>
                                        </p:attrNameLst>
                                      </p:cBhvr>
                                      <p:tavLst>
                                        <p:tav tm="0" fmla="#ppt_h-(-#ppt_h)*((1.5-1.5*$)^2-(1.5-1.5*$)^3)">
                                          <p:val>
                                            <p:strVal val="0"/>
                                          </p:val>
                                        </p:tav>
                                        <p:tav tm="100000">
                                          <p:val>
                                            <p:strVal val="1"/>
                                          </p:val>
                                        </p:tav>
                                      </p:tavLst>
                                    </p:anim>
                                    <p:anim to="" calcmode="lin" valueType="num">
                                      <p:cBhvr>
                                        <p:cTn id="10" dur="700" fill="hold">
                                          <p:stCondLst>
                                            <p:cond delay="0"/>
                                          </p:stCondLst>
                                        </p:cTn>
                                        <p:tgtEl>
                                          <p:spTgt spid="47"/>
                                        </p:tgtEl>
                                        <p:attrNameLst>
                                          <p:attrName>ppt_w</p:attrName>
                                        </p:attrNameLst>
                                      </p:cBhvr>
                                      <p:tavLst>
                                        <p:tav tm="0" fmla="#ppt_w-(-#ppt_w)*((1.5-1.5*$)^2-(1.5-1.5*$)^3)">
                                          <p:val>
                                            <p:strVal val="0"/>
                                          </p:val>
                                        </p:tav>
                                        <p:tav tm="100000">
                                          <p:val>
                                            <p:strVal val="1"/>
                                          </p:val>
                                        </p:tav>
                                      </p:tavLst>
                                    </p:anim>
                                  </p:childTnLst>
                                </p:cTn>
                              </p:par>
                              <p:par>
                                <p:cTn id="11" presetID="0" presetClass="entr" presetSubtype="0" fill="hold" nodeType="withEffect">
                                  <p:stCondLst>
                                    <p:cond delay="0"/>
                                  </p:stCondLst>
                                  <p:iterate type="lt">
                                    <p:tmPct val="10000"/>
                                  </p:iterate>
                                  <p:childTnLst>
                                    <p:set>
                                      <p:cBhvr>
                                        <p:cTn id="12" dur="1" fill="hold">
                                          <p:stCondLst>
                                            <p:cond delay="0"/>
                                          </p:stCondLst>
                                        </p:cTn>
                                        <p:tgtEl>
                                          <p:spTgt spid="48"/>
                                        </p:tgtEl>
                                        <p:attrNameLst>
                                          <p:attrName>style.visibility</p:attrName>
                                        </p:attrNameLst>
                                      </p:cBhvr>
                                      <p:to>
                                        <p:strVal val="visible"/>
                                      </p:to>
                                    </p:set>
                                    <p:anim to="" calcmode="lin" valueType="num">
                                      <p:cBhvr>
                                        <p:cTn id="13" dur="700" fill="hold">
                                          <p:stCondLst>
                                            <p:cond delay="0"/>
                                          </p:stCondLst>
                                        </p:cTn>
                                        <p:tgtEl>
                                          <p:spTgt spid="48"/>
                                        </p:tgtEl>
                                        <p:attrNameLst>
                                          <p:attrName>ppt_x</p:attrName>
                                        </p:attrNameLst>
                                      </p:cBhvr>
                                      <p:tavLst>
                                        <p:tav tm="0" fmla="#ppt_x-(-#ppt_w/2*cos(ppt_r/180*pi))*((1.5-1.5*$)^2-(1.5-1.5*$)^3)">
                                          <p:val>
                                            <p:strVal val="0"/>
                                          </p:val>
                                        </p:tav>
                                        <p:tav tm="100000">
                                          <p:val>
                                            <p:strVal val="1"/>
                                          </p:val>
                                        </p:tav>
                                      </p:tavLst>
                                    </p:anim>
                                    <p:anim to="" calcmode="lin" valueType="num">
                                      <p:cBhvr>
                                        <p:cTn id="14" dur="700" fill="hold">
                                          <p:stCondLst>
                                            <p:cond delay="0"/>
                                          </p:stCondLst>
                                        </p:cTn>
                                        <p:tgtEl>
                                          <p:spTgt spid="48"/>
                                        </p:tgtEl>
                                        <p:attrNameLst>
                                          <p:attrName>ppt_y</p:attrName>
                                        </p:attrNameLst>
                                      </p:cBhvr>
                                      <p:tavLst>
                                        <p:tav tm="0" fmla="#ppt_y+(-#ppt_h/2*cos(ppt_r/180*pi))*((1.5-1.5*$)^2-(1.5-1.5*$)^3)">
                                          <p:val>
                                            <p:strVal val="0"/>
                                          </p:val>
                                        </p:tav>
                                        <p:tav tm="100000">
                                          <p:val>
                                            <p:strVal val="1"/>
                                          </p:val>
                                        </p:tav>
                                      </p:tavLst>
                                    </p:anim>
                                    <p:anim to="" calcmode="lin" valueType="num">
                                      <p:cBhvr>
                                        <p:cTn id="15" dur="700" fill="hold">
                                          <p:stCondLst>
                                            <p:cond delay="0"/>
                                          </p:stCondLst>
                                        </p:cTn>
                                        <p:tgtEl>
                                          <p:spTgt spid="48"/>
                                        </p:tgtEl>
                                        <p:attrNameLst>
                                          <p:attrName>ppt_h</p:attrName>
                                        </p:attrNameLst>
                                      </p:cBhvr>
                                      <p:tavLst>
                                        <p:tav tm="0" fmla="#ppt_h-(-#ppt_h)*((1.5-1.5*$)^2-(1.5-1.5*$)^3)">
                                          <p:val>
                                            <p:strVal val="0"/>
                                          </p:val>
                                        </p:tav>
                                        <p:tav tm="100000">
                                          <p:val>
                                            <p:strVal val="1"/>
                                          </p:val>
                                        </p:tav>
                                      </p:tavLst>
                                    </p:anim>
                                    <p:anim to="" calcmode="lin" valueType="num">
                                      <p:cBhvr>
                                        <p:cTn id="16" dur="700" fill="hold">
                                          <p:stCondLst>
                                            <p:cond delay="0"/>
                                          </p:stCondLst>
                                        </p:cTn>
                                        <p:tgtEl>
                                          <p:spTgt spid="48"/>
                                        </p:tgtEl>
                                        <p:attrNameLst>
                                          <p:attrName>ppt_w</p:attrName>
                                        </p:attrNameLst>
                                      </p:cBhvr>
                                      <p:tavLst>
                                        <p:tav tm="0" fmla="#ppt_w-(-#ppt_w)*((1.5-1.5*$)^2-(1.5-1.5*$)^3)">
                                          <p:val>
                                            <p:strVal val="0"/>
                                          </p:val>
                                        </p:tav>
                                        <p:tav tm="100000">
                                          <p:val>
                                            <p:str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PA_矩形 39"/>
          <p:cNvSpPr>
            <a:spLocks noChangeArrowheads="1"/>
          </p:cNvSpPr>
          <p:nvPr>
            <p:custDataLst>
              <p:tags r:id="rId1"/>
            </p:custDataLst>
          </p:nvPr>
        </p:nvSpPr>
        <p:spPr bwMode="auto">
          <a:xfrm>
            <a:off x="645149" y="363566"/>
            <a:ext cx="6755775" cy="410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9170"/>
            <a:r>
              <a:rPr lang="zh-CN" altLang="en-US" sz="2667" smtClean="0">
                <a:solidFill>
                  <a:srgbClr val="1D69A3"/>
                </a:solidFill>
                <a:latin typeface="微软雅黑" pitchFamily="34" charset="-122"/>
                <a:ea typeface="微软雅黑" pitchFamily="34" charset="-122"/>
              </a:rPr>
              <a:t>数据源模块类图</a:t>
            </a:r>
            <a:endParaRPr lang="en-US" altLang="zh-CN" sz="2667" smtClean="0">
              <a:solidFill>
                <a:srgbClr val="1D69A3"/>
              </a:solidFill>
              <a:latin typeface="微软雅黑" pitchFamily="34" charset="-122"/>
              <a:ea typeface="微软雅黑" pitchFamily="34" charset="-122"/>
            </a:endParaRPr>
          </a:p>
        </p:txBody>
      </p:sp>
      <p:grpSp>
        <p:nvGrpSpPr>
          <p:cNvPr id="48" name="PA_组合 47"/>
          <p:cNvGrpSpPr/>
          <p:nvPr>
            <p:custDataLst>
              <p:tags r:id="rId2"/>
            </p:custDataLst>
          </p:nvPr>
        </p:nvGrpSpPr>
        <p:grpSpPr>
          <a:xfrm>
            <a:off x="554877"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grpSp>
      <p:sp>
        <p:nvSpPr>
          <p:cNvPr id="4" name="AutoShape 2" descr="http://www.oodesign.com/images/structural/adapter-pattern.png"/>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3075" name="Picture 3" descr="E:\1 VIP Resouce\0 mybatis\数据源模块类图 (1).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8464" y="568782"/>
            <a:ext cx="12630150" cy="40767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1898" y="4524375"/>
            <a:ext cx="11909425" cy="1615763"/>
          </a:xfrm>
          <a:prstGeom prst="rect">
            <a:avLst/>
          </a:prstGeom>
          <a:noFill/>
        </p:spPr>
        <p:txBody>
          <a:bodyPr wrap="square" rtlCol="0">
            <a:spAutoFit/>
          </a:bodyPr>
          <a:lstStyle/>
          <a:p>
            <a:pPr marL="285750" indent="-285750">
              <a:lnSpc>
                <a:spcPct val="150000"/>
              </a:lnSpc>
              <a:buClr>
                <a:srgbClr val="FFC000"/>
              </a:buClr>
              <a:buFont typeface="Wingdings" panose="05000000000000000000" pitchFamily="2" charset="2"/>
              <a:buChar char="ü"/>
            </a:pPr>
            <a:r>
              <a:rPr lang="en-US" altLang="zh-CN" sz="1700" b="1" smtClean="0">
                <a:latin typeface="微软雅黑" panose="020B0503020204020204" pitchFamily="34" charset="-122"/>
                <a:ea typeface="微软雅黑" panose="020B0503020204020204" pitchFamily="34" charset="-122"/>
              </a:rPr>
              <a:t>PooledConnection</a:t>
            </a:r>
            <a:r>
              <a:rPr lang="zh-CN" altLang="en-US" sz="1700" b="1" smtClean="0">
                <a:latin typeface="微软雅黑" panose="020B0503020204020204" pitchFamily="34" charset="-122"/>
                <a:ea typeface="微软雅黑" panose="020B0503020204020204" pitchFamily="34" charset="-122"/>
              </a:rPr>
              <a:t>：</a:t>
            </a:r>
            <a:r>
              <a:rPr lang="zh-CN" altLang="en-US" sz="1700">
                <a:latin typeface="微软雅黑" panose="020B0503020204020204" pitchFamily="34" charset="-122"/>
                <a:ea typeface="微软雅黑" panose="020B0503020204020204" pitchFamily="34" charset="-122"/>
              </a:rPr>
              <a:t>使用动态代理封装了真正的数据库连接</a:t>
            </a:r>
            <a:r>
              <a:rPr lang="zh-CN" altLang="en-US" sz="1700" smtClean="0">
                <a:latin typeface="微软雅黑" panose="020B0503020204020204" pitchFamily="34" charset="-122"/>
                <a:ea typeface="微软雅黑" panose="020B0503020204020204" pitchFamily="34" charset="-122"/>
              </a:rPr>
              <a:t>对象；</a:t>
            </a:r>
            <a:endParaRPr lang="en-US" altLang="zh-CN" sz="1700" smtClean="0">
              <a:latin typeface="微软雅黑" panose="020B0503020204020204" pitchFamily="34" charset="-122"/>
              <a:ea typeface="微软雅黑" panose="020B0503020204020204" pitchFamily="34" charset="-122"/>
            </a:endParaRPr>
          </a:p>
          <a:p>
            <a:pPr marL="285750" indent="-285750">
              <a:lnSpc>
                <a:spcPct val="150000"/>
              </a:lnSpc>
              <a:buClr>
                <a:srgbClr val="FFC000"/>
              </a:buClr>
              <a:buFont typeface="Wingdings" panose="05000000000000000000" pitchFamily="2" charset="2"/>
              <a:buChar char="ü"/>
            </a:pPr>
            <a:r>
              <a:rPr lang="en-US" altLang="zh-CN" sz="1700" b="1">
                <a:latin typeface="微软雅黑" panose="020B0503020204020204" pitchFamily="34" charset="-122"/>
                <a:ea typeface="微软雅黑" panose="020B0503020204020204" pitchFamily="34" charset="-122"/>
              </a:rPr>
              <a:t>PoolState</a:t>
            </a:r>
            <a:r>
              <a:rPr lang="zh-CN" altLang="en-US" sz="1700" b="1">
                <a:latin typeface="微软雅黑" panose="020B0503020204020204" pitchFamily="34" charset="-122"/>
                <a:ea typeface="微软雅黑" panose="020B0503020204020204" pitchFamily="34" charset="-122"/>
              </a:rPr>
              <a:t>：</a:t>
            </a:r>
            <a:r>
              <a:rPr lang="zh-CN" altLang="en-US" sz="1700">
                <a:latin typeface="微软雅黑" panose="020B0503020204020204" pitchFamily="34" charset="-122"/>
                <a:ea typeface="微软雅黑" panose="020B0503020204020204" pitchFamily="34" charset="-122"/>
              </a:rPr>
              <a:t>用于管理</a:t>
            </a:r>
            <a:r>
              <a:rPr lang="en-US" altLang="zh-CN" sz="1700">
                <a:latin typeface="微软雅黑" panose="020B0503020204020204" pitchFamily="34" charset="-122"/>
                <a:ea typeface="微软雅黑" panose="020B0503020204020204" pitchFamily="34" charset="-122"/>
              </a:rPr>
              <a:t>PooledConnection</a:t>
            </a:r>
            <a:r>
              <a:rPr lang="zh-CN" altLang="en-US" sz="1700">
                <a:latin typeface="微软雅黑" panose="020B0503020204020204" pitchFamily="34" charset="-122"/>
                <a:ea typeface="微软雅黑" panose="020B0503020204020204" pitchFamily="34" charset="-122"/>
              </a:rPr>
              <a:t>对象状态的组件，通过两个</a:t>
            </a:r>
            <a:r>
              <a:rPr lang="en-US" altLang="zh-CN" sz="1700">
                <a:latin typeface="微软雅黑" panose="020B0503020204020204" pitchFamily="34" charset="-122"/>
                <a:ea typeface="微软雅黑" panose="020B0503020204020204" pitchFamily="34" charset="-122"/>
              </a:rPr>
              <a:t>list</a:t>
            </a:r>
            <a:r>
              <a:rPr lang="zh-CN" altLang="en-US" sz="1700" smtClean="0">
                <a:latin typeface="微软雅黑" panose="020B0503020204020204" pitchFamily="34" charset="-122"/>
                <a:ea typeface="微软雅黑" panose="020B0503020204020204" pitchFamily="34" charset="-122"/>
              </a:rPr>
              <a:t>分别 </a:t>
            </a:r>
            <a:r>
              <a:rPr lang="zh-CN" altLang="en-US" sz="1700">
                <a:latin typeface="微软雅黑" panose="020B0503020204020204" pitchFamily="34" charset="-122"/>
                <a:ea typeface="微软雅黑" panose="020B0503020204020204" pitchFamily="34" charset="-122"/>
              </a:rPr>
              <a:t>管理空闲状态的连接资源和活跃状态的连接</a:t>
            </a:r>
            <a:r>
              <a:rPr lang="zh-CN" altLang="en-US" sz="1700" smtClean="0">
                <a:latin typeface="微软雅黑" panose="020B0503020204020204" pitchFamily="34" charset="-122"/>
                <a:ea typeface="微软雅黑" panose="020B0503020204020204" pitchFamily="34" charset="-122"/>
              </a:rPr>
              <a:t>资源</a:t>
            </a:r>
            <a:endParaRPr lang="en-US" altLang="zh-CN" sz="1700" smtClean="0">
              <a:latin typeface="微软雅黑" panose="020B0503020204020204" pitchFamily="34" charset="-122"/>
              <a:ea typeface="微软雅黑" panose="020B0503020204020204" pitchFamily="34" charset="-122"/>
            </a:endParaRPr>
          </a:p>
          <a:p>
            <a:pPr marL="285750" indent="-285750">
              <a:lnSpc>
                <a:spcPct val="150000"/>
              </a:lnSpc>
              <a:buClr>
                <a:srgbClr val="FFC000"/>
              </a:buClr>
              <a:buFont typeface="Wingdings" panose="05000000000000000000" pitchFamily="2" charset="2"/>
              <a:buChar char="ü"/>
            </a:pPr>
            <a:r>
              <a:rPr lang="en-US" altLang="zh-CN" sz="1700" b="1">
                <a:latin typeface="微软雅黑" panose="020B0503020204020204" pitchFamily="34" charset="-122"/>
                <a:ea typeface="微软雅黑" panose="020B0503020204020204" pitchFamily="34" charset="-122"/>
              </a:rPr>
              <a:t>PooledDataSource</a:t>
            </a:r>
            <a:r>
              <a:rPr lang="zh-CN" altLang="en-US" sz="1700" b="1">
                <a:latin typeface="微软雅黑" panose="020B0503020204020204" pitchFamily="34" charset="-122"/>
                <a:ea typeface="微软雅黑" panose="020B0503020204020204" pitchFamily="34" charset="-122"/>
              </a:rPr>
              <a:t>：</a:t>
            </a:r>
            <a:r>
              <a:rPr lang="zh-CN" altLang="en-US" sz="1700">
                <a:latin typeface="微软雅黑" panose="020B0503020204020204" pitchFamily="34" charset="-122"/>
                <a:ea typeface="微软雅黑" panose="020B0503020204020204" pitchFamily="34" charset="-122"/>
              </a:rPr>
              <a:t>一个简单，同步的、线程安全的数据库连接池</a:t>
            </a:r>
          </a:p>
        </p:txBody>
      </p:sp>
    </p:spTree>
    <p:extLst>
      <p:ext uri="{BB962C8B-B14F-4D97-AF65-F5344CB8AC3E}">
        <p14:creationId xmlns:p14="http://schemas.microsoft.com/office/powerpoint/2010/main" val="294355263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47"/>
                                        </p:tgtEl>
                                        <p:attrNameLst>
                                          <p:attrName>style.visibility</p:attrName>
                                        </p:attrNameLst>
                                      </p:cBhvr>
                                      <p:to>
                                        <p:strVal val="visible"/>
                                      </p:to>
                                    </p:set>
                                    <p:anim to="" calcmode="lin" valueType="num">
                                      <p:cBhvr>
                                        <p:cTn id="7" dur="700" fill="hold">
                                          <p:stCondLst>
                                            <p:cond delay="0"/>
                                          </p:stCondLst>
                                        </p:cTn>
                                        <p:tgtEl>
                                          <p:spTgt spid="47"/>
                                        </p:tgtEl>
                                        <p:attrNameLst>
                                          <p:attrName>ppt_x</p:attrName>
                                        </p:attrNameLst>
                                      </p:cBhvr>
                                      <p:tavLst>
                                        <p:tav tm="0" fmla="#ppt_x-(-#ppt_w/2*cos(ppt_r/180*pi))*((1.5-1.5*$)^2-(1.5-1.5*$)^3)">
                                          <p:val>
                                            <p:strVal val="0"/>
                                          </p:val>
                                        </p:tav>
                                        <p:tav tm="100000">
                                          <p:val>
                                            <p:strVal val="1"/>
                                          </p:val>
                                        </p:tav>
                                      </p:tavLst>
                                    </p:anim>
                                    <p:anim to="" calcmode="lin" valueType="num">
                                      <p:cBhvr>
                                        <p:cTn id="8" dur="700" fill="hold">
                                          <p:stCondLst>
                                            <p:cond delay="0"/>
                                          </p:stCondLst>
                                        </p:cTn>
                                        <p:tgtEl>
                                          <p:spTgt spid="47"/>
                                        </p:tgtEl>
                                        <p:attrNameLst>
                                          <p:attrName>ppt_y</p:attrName>
                                        </p:attrNameLst>
                                      </p:cBhvr>
                                      <p:tavLst>
                                        <p:tav tm="0" fmla="#ppt_y+(-#ppt_h/2*cos(ppt_r/180*pi))*((1.5-1.5*$)^2-(1.5-1.5*$)^3)">
                                          <p:val>
                                            <p:strVal val="0"/>
                                          </p:val>
                                        </p:tav>
                                        <p:tav tm="100000">
                                          <p:val>
                                            <p:strVal val="1"/>
                                          </p:val>
                                        </p:tav>
                                      </p:tavLst>
                                    </p:anim>
                                    <p:anim to="" calcmode="lin" valueType="num">
                                      <p:cBhvr>
                                        <p:cTn id="9" dur="700" fill="hold">
                                          <p:stCondLst>
                                            <p:cond delay="0"/>
                                          </p:stCondLst>
                                        </p:cTn>
                                        <p:tgtEl>
                                          <p:spTgt spid="47"/>
                                        </p:tgtEl>
                                        <p:attrNameLst>
                                          <p:attrName>ppt_h</p:attrName>
                                        </p:attrNameLst>
                                      </p:cBhvr>
                                      <p:tavLst>
                                        <p:tav tm="0" fmla="#ppt_h-(-#ppt_h)*((1.5-1.5*$)^2-(1.5-1.5*$)^3)">
                                          <p:val>
                                            <p:strVal val="0"/>
                                          </p:val>
                                        </p:tav>
                                        <p:tav tm="100000">
                                          <p:val>
                                            <p:strVal val="1"/>
                                          </p:val>
                                        </p:tav>
                                      </p:tavLst>
                                    </p:anim>
                                    <p:anim to="" calcmode="lin" valueType="num">
                                      <p:cBhvr>
                                        <p:cTn id="10" dur="700" fill="hold">
                                          <p:stCondLst>
                                            <p:cond delay="0"/>
                                          </p:stCondLst>
                                        </p:cTn>
                                        <p:tgtEl>
                                          <p:spTgt spid="47"/>
                                        </p:tgtEl>
                                        <p:attrNameLst>
                                          <p:attrName>ppt_w</p:attrName>
                                        </p:attrNameLst>
                                      </p:cBhvr>
                                      <p:tavLst>
                                        <p:tav tm="0" fmla="#ppt_w-(-#ppt_w)*((1.5-1.5*$)^2-(1.5-1.5*$)^3)">
                                          <p:val>
                                            <p:strVal val="0"/>
                                          </p:val>
                                        </p:tav>
                                        <p:tav tm="100000">
                                          <p:val>
                                            <p:strVal val="1"/>
                                          </p:val>
                                        </p:tav>
                                      </p:tavLst>
                                    </p:anim>
                                  </p:childTnLst>
                                </p:cTn>
                              </p:par>
                              <p:par>
                                <p:cTn id="11" presetID="0" presetClass="entr" presetSubtype="0" fill="hold" nodeType="withEffect">
                                  <p:stCondLst>
                                    <p:cond delay="0"/>
                                  </p:stCondLst>
                                  <p:iterate type="lt">
                                    <p:tmPct val="10000"/>
                                  </p:iterate>
                                  <p:childTnLst>
                                    <p:set>
                                      <p:cBhvr>
                                        <p:cTn id="12" dur="1" fill="hold">
                                          <p:stCondLst>
                                            <p:cond delay="0"/>
                                          </p:stCondLst>
                                        </p:cTn>
                                        <p:tgtEl>
                                          <p:spTgt spid="48"/>
                                        </p:tgtEl>
                                        <p:attrNameLst>
                                          <p:attrName>style.visibility</p:attrName>
                                        </p:attrNameLst>
                                      </p:cBhvr>
                                      <p:to>
                                        <p:strVal val="visible"/>
                                      </p:to>
                                    </p:set>
                                    <p:anim to="" calcmode="lin" valueType="num">
                                      <p:cBhvr>
                                        <p:cTn id="13" dur="700" fill="hold">
                                          <p:stCondLst>
                                            <p:cond delay="0"/>
                                          </p:stCondLst>
                                        </p:cTn>
                                        <p:tgtEl>
                                          <p:spTgt spid="48"/>
                                        </p:tgtEl>
                                        <p:attrNameLst>
                                          <p:attrName>ppt_x</p:attrName>
                                        </p:attrNameLst>
                                      </p:cBhvr>
                                      <p:tavLst>
                                        <p:tav tm="0" fmla="#ppt_x-(-#ppt_w/2*cos(ppt_r/180*pi))*((1.5-1.5*$)^2-(1.5-1.5*$)^3)">
                                          <p:val>
                                            <p:strVal val="0"/>
                                          </p:val>
                                        </p:tav>
                                        <p:tav tm="100000">
                                          <p:val>
                                            <p:strVal val="1"/>
                                          </p:val>
                                        </p:tav>
                                      </p:tavLst>
                                    </p:anim>
                                    <p:anim to="" calcmode="lin" valueType="num">
                                      <p:cBhvr>
                                        <p:cTn id="14" dur="700" fill="hold">
                                          <p:stCondLst>
                                            <p:cond delay="0"/>
                                          </p:stCondLst>
                                        </p:cTn>
                                        <p:tgtEl>
                                          <p:spTgt spid="48"/>
                                        </p:tgtEl>
                                        <p:attrNameLst>
                                          <p:attrName>ppt_y</p:attrName>
                                        </p:attrNameLst>
                                      </p:cBhvr>
                                      <p:tavLst>
                                        <p:tav tm="0" fmla="#ppt_y+(-#ppt_h/2*cos(ppt_r/180*pi))*((1.5-1.5*$)^2-(1.5-1.5*$)^3)">
                                          <p:val>
                                            <p:strVal val="0"/>
                                          </p:val>
                                        </p:tav>
                                        <p:tav tm="100000">
                                          <p:val>
                                            <p:strVal val="1"/>
                                          </p:val>
                                        </p:tav>
                                      </p:tavLst>
                                    </p:anim>
                                    <p:anim to="" calcmode="lin" valueType="num">
                                      <p:cBhvr>
                                        <p:cTn id="15" dur="700" fill="hold">
                                          <p:stCondLst>
                                            <p:cond delay="0"/>
                                          </p:stCondLst>
                                        </p:cTn>
                                        <p:tgtEl>
                                          <p:spTgt spid="48"/>
                                        </p:tgtEl>
                                        <p:attrNameLst>
                                          <p:attrName>ppt_h</p:attrName>
                                        </p:attrNameLst>
                                      </p:cBhvr>
                                      <p:tavLst>
                                        <p:tav tm="0" fmla="#ppt_h-(-#ppt_h)*((1.5-1.5*$)^2-(1.5-1.5*$)^3)">
                                          <p:val>
                                            <p:strVal val="0"/>
                                          </p:val>
                                        </p:tav>
                                        <p:tav tm="100000">
                                          <p:val>
                                            <p:strVal val="1"/>
                                          </p:val>
                                        </p:tav>
                                      </p:tavLst>
                                    </p:anim>
                                    <p:anim to="" calcmode="lin" valueType="num">
                                      <p:cBhvr>
                                        <p:cTn id="16" dur="700" fill="hold">
                                          <p:stCondLst>
                                            <p:cond delay="0"/>
                                          </p:stCondLst>
                                        </p:cTn>
                                        <p:tgtEl>
                                          <p:spTgt spid="48"/>
                                        </p:tgtEl>
                                        <p:attrNameLst>
                                          <p:attrName>ppt_w</p:attrName>
                                        </p:attrNameLst>
                                      </p:cBhvr>
                                      <p:tavLst>
                                        <p:tav tm="0" fmla="#ppt_w-(-#ppt_w)*((1.5-1.5*$)^2-(1.5-1.5*$)^3)">
                                          <p:val>
                                            <p:strVal val="0"/>
                                          </p:val>
                                        </p:tav>
                                        <p:tav tm="100000">
                                          <p:val>
                                            <p:str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PA_矩形 39"/>
          <p:cNvSpPr>
            <a:spLocks noChangeArrowheads="1"/>
          </p:cNvSpPr>
          <p:nvPr>
            <p:custDataLst>
              <p:tags r:id="rId1"/>
            </p:custDataLst>
          </p:nvPr>
        </p:nvSpPr>
        <p:spPr bwMode="auto">
          <a:xfrm>
            <a:off x="645149" y="363566"/>
            <a:ext cx="8727451" cy="410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9170"/>
            <a:r>
              <a:rPr lang="en-US" altLang="zh-CN" sz="2667" smtClean="0">
                <a:solidFill>
                  <a:srgbClr val="1D69A3"/>
                </a:solidFill>
                <a:latin typeface="微软雅黑" pitchFamily="34" charset="-122"/>
                <a:ea typeface="微软雅黑" pitchFamily="34" charset="-122"/>
              </a:rPr>
              <a:t>PooledDataSource  </a:t>
            </a:r>
            <a:r>
              <a:rPr lang="zh-CN" altLang="en-US" sz="2667" smtClean="0">
                <a:solidFill>
                  <a:srgbClr val="1D69A3"/>
                </a:solidFill>
                <a:latin typeface="微软雅黑" pitchFamily="34" charset="-122"/>
                <a:ea typeface="微软雅黑" pitchFamily="34" charset="-122"/>
              </a:rPr>
              <a:t>获取和归还连接过程</a:t>
            </a:r>
            <a:endParaRPr lang="en-US" altLang="zh-CN" sz="2667" smtClean="0">
              <a:solidFill>
                <a:srgbClr val="1D69A3"/>
              </a:solidFill>
              <a:latin typeface="微软雅黑" pitchFamily="34" charset="-122"/>
              <a:ea typeface="微软雅黑" pitchFamily="34" charset="-122"/>
            </a:endParaRPr>
          </a:p>
        </p:txBody>
      </p:sp>
      <p:grpSp>
        <p:nvGrpSpPr>
          <p:cNvPr id="48" name="PA_组合 47"/>
          <p:cNvGrpSpPr/>
          <p:nvPr>
            <p:custDataLst>
              <p:tags r:id="rId2"/>
            </p:custDataLst>
          </p:nvPr>
        </p:nvGrpSpPr>
        <p:grpSpPr>
          <a:xfrm>
            <a:off x="554877"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grpSp>
      <p:sp>
        <p:nvSpPr>
          <p:cNvPr id="4" name="AutoShape 2" descr="http://www.oodesign.com/images/structural/adapter-pattern.png"/>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4098"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604401" y="1198373"/>
            <a:ext cx="3114826" cy="45105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1754333" y="5787300"/>
            <a:ext cx="2068195" cy="400110"/>
          </a:xfrm>
          <a:prstGeom prst="rect">
            <a:avLst/>
          </a:prstGeom>
          <a:noFill/>
        </p:spPr>
        <p:txBody>
          <a:bodyPr wrap="none" rtlCol="0">
            <a:spAutoFit/>
          </a:bodyPr>
          <a:lstStyle/>
          <a:p>
            <a:r>
              <a:rPr lang="en-US" altLang="zh-CN" sz="2000" b="1" smtClean="0"/>
              <a:t>getConnection()</a:t>
            </a:r>
            <a:endParaRPr lang="zh-CN" altLang="en-US" sz="2000" b="1"/>
          </a:p>
        </p:txBody>
      </p:sp>
      <p:sp>
        <p:nvSpPr>
          <p:cNvPr id="13" name="TextBox 12"/>
          <p:cNvSpPr txBox="1"/>
          <p:nvPr/>
        </p:nvSpPr>
        <p:spPr>
          <a:xfrm>
            <a:off x="7951575" y="5787300"/>
            <a:ext cx="2247731" cy="400110"/>
          </a:xfrm>
          <a:prstGeom prst="rect">
            <a:avLst/>
          </a:prstGeom>
          <a:noFill/>
        </p:spPr>
        <p:txBody>
          <a:bodyPr wrap="none" rtlCol="0">
            <a:spAutoFit/>
          </a:bodyPr>
          <a:lstStyle/>
          <a:p>
            <a:r>
              <a:rPr lang="en-US" altLang="zh-CN" sz="2000" b="1"/>
              <a:t>pushConnection()</a:t>
            </a:r>
            <a:endParaRPr lang="zh-CN" altLang="en-US" sz="2000" b="1"/>
          </a:p>
        </p:txBody>
      </p:sp>
      <p:pic>
        <p:nvPicPr>
          <p:cNvPr id="2051"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15174" y="823892"/>
            <a:ext cx="3571875" cy="48850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6751068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47"/>
                                        </p:tgtEl>
                                        <p:attrNameLst>
                                          <p:attrName>style.visibility</p:attrName>
                                        </p:attrNameLst>
                                      </p:cBhvr>
                                      <p:to>
                                        <p:strVal val="visible"/>
                                      </p:to>
                                    </p:set>
                                    <p:anim to="" calcmode="lin" valueType="num">
                                      <p:cBhvr>
                                        <p:cTn id="7" dur="700" fill="hold">
                                          <p:stCondLst>
                                            <p:cond delay="0"/>
                                          </p:stCondLst>
                                        </p:cTn>
                                        <p:tgtEl>
                                          <p:spTgt spid="47"/>
                                        </p:tgtEl>
                                        <p:attrNameLst>
                                          <p:attrName>ppt_x</p:attrName>
                                        </p:attrNameLst>
                                      </p:cBhvr>
                                      <p:tavLst>
                                        <p:tav tm="0" fmla="#ppt_x-(-#ppt_w/2*cos(ppt_r/180*pi))*((1.5-1.5*$)^2-(1.5-1.5*$)^3)">
                                          <p:val>
                                            <p:strVal val="0"/>
                                          </p:val>
                                        </p:tav>
                                        <p:tav tm="100000">
                                          <p:val>
                                            <p:strVal val="1"/>
                                          </p:val>
                                        </p:tav>
                                      </p:tavLst>
                                    </p:anim>
                                    <p:anim to="" calcmode="lin" valueType="num">
                                      <p:cBhvr>
                                        <p:cTn id="8" dur="700" fill="hold">
                                          <p:stCondLst>
                                            <p:cond delay="0"/>
                                          </p:stCondLst>
                                        </p:cTn>
                                        <p:tgtEl>
                                          <p:spTgt spid="47"/>
                                        </p:tgtEl>
                                        <p:attrNameLst>
                                          <p:attrName>ppt_y</p:attrName>
                                        </p:attrNameLst>
                                      </p:cBhvr>
                                      <p:tavLst>
                                        <p:tav tm="0" fmla="#ppt_y+(-#ppt_h/2*cos(ppt_r/180*pi))*((1.5-1.5*$)^2-(1.5-1.5*$)^3)">
                                          <p:val>
                                            <p:strVal val="0"/>
                                          </p:val>
                                        </p:tav>
                                        <p:tav tm="100000">
                                          <p:val>
                                            <p:strVal val="1"/>
                                          </p:val>
                                        </p:tav>
                                      </p:tavLst>
                                    </p:anim>
                                    <p:anim to="" calcmode="lin" valueType="num">
                                      <p:cBhvr>
                                        <p:cTn id="9" dur="700" fill="hold">
                                          <p:stCondLst>
                                            <p:cond delay="0"/>
                                          </p:stCondLst>
                                        </p:cTn>
                                        <p:tgtEl>
                                          <p:spTgt spid="47"/>
                                        </p:tgtEl>
                                        <p:attrNameLst>
                                          <p:attrName>ppt_h</p:attrName>
                                        </p:attrNameLst>
                                      </p:cBhvr>
                                      <p:tavLst>
                                        <p:tav tm="0" fmla="#ppt_h-(-#ppt_h)*((1.5-1.5*$)^2-(1.5-1.5*$)^3)">
                                          <p:val>
                                            <p:strVal val="0"/>
                                          </p:val>
                                        </p:tav>
                                        <p:tav tm="100000">
                                          <p:val>
                                            <p:strVal val="1"/>
                                          </p:val>
                                        </p:tav>
                                      </p:tavLst>
                                    </p:anim>
                                    <p:anim to="" calcmode="lin" valueType="num">
                                      <p:cBhvr>
                                        <p:cTn id="10" dur="700" fill="hold">
                                          <p:stCondLst>
                                            <p:cond delay="0"/>
                                          </p:stCondLst>
                                        </p:cTn>
                                        <p:tgtEl>
                                          <p:spTgt spid="47"/>
                                        </p:tgtEl>
                                        <p:attrNameLst>
                                          <p:attrName>ppt_w</p:attrName>
                                        </p:attrNameLst>
                                      </p:cBhvr>
                                      <p:tavLst>
                                        <p:tav tm="0" fmla="#ppt_w-(-#ppt_w)*((1.5-1.5*$)^2-(1.5-1.5*$)^3)">
                                          <p:val>
                                            <p:strVal val="0"/>
                                          </p:val>
                                        </p:tav>
                                        <p:tav tm="100000">
                                          <p:val>
                                            <p:strVal val="1"/>
                                          </p:val>
                                        </p:tav>
                                      </p:tavLst>
                                    </p:anim>
                                  </p:childTnLst>
                                </p:cTn>
                              </p:par>
                              <p:par>
                                <p:cTn id="11" presetID="0" presetClass="entr" presetSubtype="0" fill="hold" nodeType="withEffect">
                                  <p:stCondLst>
                                    <p:cond delay="0"/>
                                  </p:stCondLst>
                                  <p:iterate type="lt">
                                    <p:tmPct val="10000"/>
                                  </p:iterate>
                                  <p:childTnLst>
                                    <p:set>
                                      <p:cBhvr>
                                        <p:cTn id="12" dur="1" fill="hold">
                                          <p:stCondLst>
                                            <p:cond delay="0"/>
                                          </p:stCondLst>
                                        </p:cTn>
                                        <p:tgtEl>
                                          <p:spTgt spid="48"/>
                                        </p:tgtEl>
                                        <p:attrNameLst>
                                          <p:attrName>style.visibility</p:attrName>
                                        </p:attrNameLst>
                                      </p:cBhvr>
                                      <p:to>
                                        <p:strVal val="visible"/>
                                      </p:to>
                                    </p:set>
                                    <p:anim to="" calcmode="lin" valueType="num">
                                      <p:cBhvr>
                                        <p:cTn id="13" dur="700" fill="hold">
                                          <p:stCondLst>
                                            <p:cond delay="0"/>
                                          </p:stCondLst>
                                        </p:cTn>
                                        <p:tgtEl>
                                          <p:spTgt spid="48"/>
                                        </p:tgtEl>
                                        <p:attrNameLst>
                                          <p:attrName>ppt_x</p:attrName>
                                        </p:attrNameLst>
                                      </p:cBhvr>
                                      <p:tavLst>
                                        <p:tav tm="0" fmla="#ppt_x-(-#ppt_w/2*cos(ppt_r/180*pi))*((1.5-1.5*$)^2-(1.5-1.5*$)^3)">
                                          <p:val>
                                            <p:strVal val="0"/>
                                          </p:val>
                                        </p:tav>
                                        <p:tav tm="100000">
                                          <p:val>
                                            <p:strVal val="1"/>
                                          </p:val>
                                        </p:tav>
                                      </p:tavLst>
                                    </p:anim>
                                    <p:anim to="" calcmode="lin" valueType="num">
                                      <p:cBhvr>
                                        <p:cTn id="14" dur="700" fill="hold">
                                          <p:stCondLst>
                                            <p:cond delay="0"/>
                                          </p:stCondLst>
                                        </p:cTn>
                                        <p:tgtEl>
                                          <p:spTgt spid="48"/>
                                        </p:tgtEl>
                                        <p:attrNameLst>
                                          <p:attrName>ppt_y</p:attrName>
                                        </p:attrNameLst>
                                      </p:cBhvr>
                                      <p:tavLst>
                                        <p:tav tm="0" fmla="#ppt_y+(-#ppt_h/2*cos(ppt_r/180*pi))*((1.5-1.5*$)^2-(1.5-1.5*$)^3)">
                                          <p:val>
                                            <p:strVal val="0"/>
                                          </p:val>
                                        </p:tav>
                                        <p:tav tm="100000">
                                          <p:val>
                                            <p:strVal val="1"/>
                                          </p:val>
                                        </p:tav>
                                      </p:tavLst>
                                    </p:anim>
                                    <p:anim to="" calcmode="lin" valueType="num">
                                      <p:cBhvr>
                                        <p:cTn id="15" dur="700" fill="hold">
                                          <p:stCondLst>
                                            <p:cond delay="0"/>
                                          </p:stCondLst>
                                        </p:cTn>
                                        <p:tgtEl>
                                          <p:spTgt spid="48"/>
                                        </p:tgtEl>
                                        <p:attrNameLst>
                                          <p:attrName>ppt_h</p:attrName>
                                        </p:attrNameLst>
                                      </p:cBhvr>
                                      <p:tavLst>
                                        <p:tav tm="0" fmla="#ppt_h-(-#ppt_h)*((1.5-1.5*$)^2-(1.5-1.5*$)^3)">
                                          <p:val>
                                            <p:strVal val="0"/>
                                          </p:val>
                                        </p:tav>
                                        <p:tav tm="100000">
                                          <p:val>
                                            <p:strVal val="1"/>
                                          </p:val>
                                        </p:tav>
                                      </p:tavLst>
                                    </p:anim>
                                    <p:anim to="" calcmode="lin" valueType="num">
                                      <p:cBhvr>
                                        <p:cTn id="16" dur="700" fill="hold">
                                          <p:stCondLst>
                                            <p:cond delay="0"/>
                                          </p:stCondLst>
                                        </p:cTn>
                                        <p:tgtEl>
                                          <p:spTgt spid="48"/>
                                        </p:tgtEl>
                                        <p:attrNameLst>
                                          <p:attrName>ppt_w</p:attrName>
                                        </p:attrNameLst>
                                      </p:cBhvr>
                                      <p:tavLst>
                                        <p:tav tm="0" fmla="#ppt_w-(-#ppt_w)*((1.5-1.5*$)^2-(1.5-1.5*$)^3)">
                                          <p:val>
                                            <p:strVal val="0"/>
                                          </p:val>
                                        </p:tav>
                                        <p:tav tm="100000">
                                          <p:val>
                                            <p:str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PA_组合 20"/>
          <p:cNvGrpSpPr/>
          <p:nvPr>
            <p:custDataLst>
              <p:tags r:id="rId1"/>
            </p:custDataLst>
          </p:nvPr>
        </p:nvGrpSpPr>
        <p:grpSpPr>
          <a:xfrm>
            <a:off x="4392150" y="1500466"/>
            <a:ext cx="3407701" cy="63239"/>
            <a:chOff x="2190216" y="0"/>
            <a:chExt cx="4752528" cy="108012"/>
          </a:xfrm>
        </p:grpSpPr>
        <p:sp>
          <p:nvSpPr>
            <p:cNvPr id="4" name="矩形 3"/>
            <p:cNvSpPr/>
            <p:nvPr/>
          </p:nvSpPr>
          <p:spPr>
            <a:xfrm>
              <a:off x="2190216" y="0"/>
              <a:ext cx="1188132" cy="108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 name="矩形 4"/>
            <p:cNvSpPr/>
            <p:nvPr/>
          </p:nvSpPr>
          <p:spPr>
            <a:xfrm>
              <a:off x="3378348"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6" name="矩形 5"/>
            <p:cNvSpPr/>
            <p:nvPr/>
          </p:nvSpPr>
          <p:spPr>
            <a:xfrm>
              <a:off x="4566480" y="0"/>
              <a:ext cx="1188132" cy="1080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7" name="矩形 6"/>
            <p:cNvSpPr/>
            <p:nvPr/>
          </p:nvSpPr>
          <p:spPr>
            <a:xfrm>
              <a:off x="5754612" y="0"/>
              <a:ext cx="1188132" cy="1080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grpSp>
      <p:sp>
        <p:nvSpPr>
          <p:cNvPr id="36" name="PA_文本框 35"/>
          <p:cNvSpPr txBox="1"/>
          <p:nvPr>
            <p:custDataLst>
              <p:tags r:id="rId2"/>
            </p:custDataLst>
          </p:nvPr>
        </p:nvSpPr>
        <p:spPr>
          <a:xfrm>
            <a:off x="5110480" y="417660"/>
            <a:ext cx="1971040" cy="995016"/>
          </a:xfrm>
          <a:prstGeom prst="rect">
            <a:avLst/>
          </a:prstGeom>
          <a:noFill/>
        </p:spPr>
        <p:txBody>
          <a:bodyPr wrap="square" rtlCol="0">
            <a:spAutoFit/>
          </a:bodyPr>
          <a:lstStyle/>
          <a:p>
            <a:pPr algn="ctr" defTabSz="1219170"/>
            <a:r>
              <a:rPr lang="zh-CN" altLang="en-US" sz="3733" b="1" dirty="0">
                <a:ln w="6350">
                  <a:noFill/>
                </a:ln>
                <a:solidFill>
                  <a:srgbClr val="1D69A3"/>
                </a:solidFill>
                <a:latin typeface="Impact" pitchFamily="34" charset="0"/>
                <a:ea typeface="微软雅黑" pitchFamily="34" charset="-122"/>
              </a:rPr>
              <a:t>目  录</a:t>
            </a:r>
            <a:endParaRPr lang="en-US" altLang="zh-CN" sz="3733" b="1" dirty="0">
              <a:ln w="6350">
                <a:noFill/>
              </a:ln>
              <a:solidFill>
                <a:srgbClr val="1D69A3"/>
              </a:solidFill>
              <a:latin typeface="Impact" pitchFamily="34" charset="0"/>
              <a:ea typeface="微软雅黑" pitchFamily="34" charset="-122"/>
            </a:endParaRPr>
          </a:p>
          <a:p>
            <a:pPr algn="ctr" defTabSz="1219170"/>
            <a:r>
              <a:rPr lang="en-US" altLang="zh-CN" sz="2133" dirty="0">
                <a:ln w="6350">
                  <a:noFill/>
                </a:ln>
                <a:solidFill>
                  <a:srgbClr val="333333">
                    <a:lumMod val="50000"/>
                    <a:lumOff val="50000"/>
                  </a:srgbClr>
                </a:solidFill>
                <a:latin typeface="Arial" pitchFamily="34" charset="0"/>
                <a:ea typeface="微软雅黑" pitchFamily="34" charset="-122"/>
                <a:cs typeface="Arial" pitchFamily="34" charset="0"/>
              </a:rPr>
              <a:t>CONTENTS</a:t>
            </a:r>
            <a:endParaRPr lang="zh-CN" altLang="en-US" sz="2133" dirty="0">
              <a:ln w="6350">
                <a:noFill/>
              </a:ln>
              <a:solidFill>
                <a:srgbClr val="333333">
                  <a:lumMod val="50000"/>
                  <a:lumOff val="50000"/>
                </a:srgbClr>
              </a:solidFill>
              <a:latin typeface="Arial" pitchFamily="34" charset="0"/>
              <a:ea typeface="微软雅黑" pitchFamily="34" charset="-122"/>
              <a:cs typeface="Arial" pitchFamily="34" charset="0"/>
            </a:endParaRPr>
          </a:p>
        </p:txBody>
      </p:sp>
      <p:grpSp>
        <p:nvGrpSpPr>
          <p:cNvPr id="8" name="组合 7"/>
          <p:cNvGrpSpPr/>
          <p:nvPr/>
        </p:nvGrpSpPr>
        <p:grpSpPr>
          <a:xfrm>
            <a:off x="3018329" y="2774574"/>
            <a:ext cx="1917777" cy="3208238"/>
            <a:chOff x="2230347" y="2774574"/>
            <a:chExt cx="1917777" cy="3208238"/>
          </a:xfrm>
        </p:grpSpPr>
        <p:grpSp>
          <p:nvGrpSpPr>
            <p:cNvPr id="80" name="PA_组合 79"/>
            <p:cNvGrpSpPr/>
            <p:nvPr>
              <p:custDataLst>
                <p:tags r:id="rId19"/>
              </p:custDataLst>
            </p:nvPr>
          </p:nvGrpSpPr>
          <p:grpSpPr>
            <a:xfrm>
              <a:off x="2230347" y="3455159"/>
              <a:ext cx="1917777" cy="2527653"/>
              <a:chOff x="522514" y="3027330"/>
              <a:chExt cx="1512542" cy="1440160"/>
            </a:xfrm>
          </p:grpSpPr>
          <p:sp>
            <p:nvSpPr>
              <p:cNvPr id="81" name="矩形 80"/>
              <p:cNvSpPr/>
              <p:nvPr/>
            </p:nvSpPr>
            <p:spPr>
              <a:xfrm>
                <a:off x="522514" y="3027330"/>
                <a:ext cx="1512542" cy="1440160"/>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cxnSp>
            <p:nvCxnSpPr>
              <p:cNvPr id="82" name="直接连接符 81"/>
              <p:cNvCxnSpPr/>
              <p:nvPr/>
            </p:nvCxnSpPr>
            <p:spPr>
              <a:xfrm>
                <a:off x="522514" y="3393953"/>
                <a:ext cx="1512542"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sp>
          <p:nvSpPr>
            <p:cNvPr id="63" name="PA_矩形 62"/>
            <p:cNvSpPr/>
            <p:nvPr>
              <p:custDataLst>
                <p:tags r:id="rId20"/>
              </p:custDataLst>
            </p:nvPr>
          </p:nvSpPr>
          <p:spPr>
            <a:xfrm>
              <a:off x="2611709" y="4175212"/>
              <a:ext cx="1154242" cy="1015471"/>
            </a:xfrm>
            <a:prstGeom prst="rect">
              <a:avLst/>
            </a:prstGeom>
          </p:spPr>
          <p:txBody>
            <a:bodyPr wrap="none">
              <a:spAutoFit/>
            </a:bodyPr>
            <a:lstStyle/>
            <a:p>
              <a:pPr algn="ctr" defTabSz="1219170">
                <a:lnSpc>
                  <a:spcPct val="150000"/>
                </a:lnSpc>
              </a:pPr>
              <a:r>
                <a:rPr lang="zh-CN" altLang="en-US" sz="1333" smtClean="0">
                  <a:ln w="6350">
                    <a:noFill/>
                  </a:ln>
                  <a:solidFill>
                    <a:srgbClr val="FFFFFF">
                      <a:lumMod val="50000"/>
                    </a:srgbClr>
                  </a:solidFill>
                  <a:latin typeface="Impact" pitchFamily="34" charset="0"/>
                  <a:ea typeface="微软雅黑" pitchFamily="34" charset="-122"/>
                </a:rPr>
                <a:t>适配器模式</a:t>
              </a:r>
              <a:endParaRPr lang="en-US" altLang="zh-CN" sz="1333" smtClean="0">
                <a:ln w="6350">
                  <a:noFill/>
                </a:ln>
                <a:solidFill>
                  <a:srgbClr val="FFFFFF">
                    <a:lumMod val="50000"/>
                  </a:srgbClr>
                </a:solidFill>
                <a:latin typeface="Impact" pitchFamily="34" charset="0"/>
                <a:ea typeface="微软雅黑" pitchFamily="34" charset="-122"/>
              </a:endParaRPr>
            </a:p>
            <a:p>
              <a:pPr algn="ctr" defTabSz="1219170">
                <a:lnSpc>
                  <a:spcPct val="150000"/>
                </a:lnSpc>
              </a:pPr>
              <a:r>
                <a:rPr lang="zh-CN" altLang="en-US" sz="1333">
                  <a:ln w="6350">
                    <a:noFill/>
                  </a:ln>
                  <a:solidFill>
                    <a:srgbClr val="FFFFFF">
                      <a:lumMod val="50000"/>
                    </a:srgbClr>
                  </a:solidFill>
                  <a:latin typeface="Impact" pitchFamily="34" charset="0"/>
                  <a:ea typeface="微软雅黑" pitchFamily="34" charset="-122"/>
                </a:rPr>
                <a:t>代理</a:t>
              </a:r>
              <a:r>
                <a:rPr lang="zh-CN" altLang="en-US" sz="1333" smtClean="0">
                  <a:ln w="6350">
                    <a:noFill/>
                  </a:ln>
                  <a:solidFill>
                    <a:srgbClr val="FFFFFF">
                      <a:lumMod val="50000"/>
                    </a:srgbClr>
                  </a:solidFill>
                  <a:latin typeface="Impact" pitchFamily="34" charset="0"/>
                  <a:ea typeface="微软雅黑" pitchFamily="34" charset="-122"/>
                </a:rPr>
                <a:t>模式</a:t>
              </a:r>
              <a:endParaRPr lang="en-US" altLang="zh-CN" sz="1333" smtClean="0">
                <a:ln w="6350">
                  <a:noFill/>
                </a:ln>
                <a:solidFill>
                  <a:srgbClr val="FFFFFF">
                    <a:lumMod val="50000"/>
                  </a:srgbClr>
                </a:solidFill>
                <a:latin typeface="Impact" pitchFamily="34" charset="0"/>
                <a:ea typeface="微软雅黑" pitchFamily="34" charset="-122"/>
              </a:endParaRPr>
            </a:p>
            <a:p>
              <a:pPr algn="ctr" defTabSz="1219170">
                <a:lnSpc>
                  <a:spcPct val="150000"/>
                </a:lnSpc>
              </a:pPr>
              <a:r>
                <a:rPr lang="zh-CN" altLang="en-US" sz="1333" smtClean="0">
                  <a:ln w="6350">
                    <a:noFill/>
                  </a:ln>
                  <a:solidFill>
                    <a:srgbClr val="FFFFFF">
                      <a:lumMod val="50000"/>
                    </a:srgbClr>
                  </a:solidFill>
                  <a:latin typeface="Impact" pitchFamily="34" charset="0"/>
                  <a:ea typeface="微软雅黑" pitchFamily="34" charset="-122"/>
                </a:rPr>
                <a:t>日志模块分析</a:t>
              </a:r>
              <a:endParaRPr lang="en-US" altLang="zh-CN" sz="1333" dirty="0">
                <a:ln w="6350">
                  <a:noFill/>
                </a:ln>
                <a:solidFill>
                  <a:srgbClr val="FFFFFF">
                    <a:lumMod val="50000"/>
                  </a:srgbClr>
                </a:solidFill>
                <a:latin typeface="Impact" pitchFamily="34" charset="0"/>
                <a:ea typeface="微软雅黑" pitchFamily="34" charset="-122"/>
              </a:endParaRPr>
            </a:p>
          </p:txBody>
        </p:sp>
        <p:sp>
          <p:nvSpPr>
            <p:cNvPr id="68" name="PA_矩形 67"/>
            <p:cNvSpPr/>
            <p:nvPr>
              <p:custDataLst>
                <p:tags r:id="rId21"/>
              </p:custDataLst>
            </p:nvPr>
          </p:nvSpPr>
          <p:spPr>
            <a:xfrm>
              <a:off x="2515675" y="3582545"/>
              <a:ext cx="1346312" cy="338554"/>
            </a:xfrm>
            <a:prstGeom prst="rect">
              <a:avLst/>
            </a:prstGeom>
          </p:spPr>
          <p:txBody>
            <a:bodyPr wrap="none">
              <a:spAutoFit/>
            </a:bodyPr>
            <a:lstStyle/>
            <a:p>
              <a:pPr algn="ctr" defTabSz="1219170"/>
              <a:r>
                <a:rPr lang="zh-CN" altLang="en-US" sz="1600" b="1" smtClean="0">
                  <a:ln w="6350">
                    <a:noFill/>
                  </a:ln>
                  <a:solidFill>
                    <a:srgbClr val="FFFFFF">
                      <a:lumMod val="50000"/>
                    </a:srgbClr>
                  </a:solidFill>
                  <a:latin typeface="Impact" pitchFamily="34" charset="0"/>
                  <a:ea typeface="微软雅黑" pitchFamily="34" charset="-122"/>
                </a:rPr>
                <a:t>日志模块分析</a:t>
              </a:r>
              <a:endParaRPr lang="zh-CN" altLang="en-US" sz="1600" b="1" dirty="0">
                <a:ln w="6350">
                  <a:noFill/>
                </a:ln>
                <a:solidFill>
                  <a:srgbClr val="FFFFFF">
                    <a:lumMod val="50000"/>
                  </a:srgbClr>
                </a:solidFill>
                <a:latin typeface="Impact" pitchFamily="34" charset="0"/>
                <a:ea typeface="微软雅黑" pitchFamily="34" charset="-122"/>
              </a:endParaRPr>
            </a:p>
          </p:txBody>
        </p:sp>
        <p:sp>
          <p:nvSpPr>
            <p:cNvPr id="52" name="PA_任意多边形 13"/>
            <p:cNvSpPr>
              <a:spLocks noEditPoints="1"/>
            </p:cNvSpPr>
            <p:nvPr>
              <p:custDataLst>
                <p:tags r:id="rId22"/>
              </p:custDataLst>
            </p:nvPr>
          </p:nvSpPr>
          <p:spPr bwMode="auto">
            <a:xfrm>
              <a:off x="3080837" y="2774574"/>
              <a:ext cx="442541" cy="386477"/>
            </a:xfrm>
            <a:custGeom>
              <a:avLst/>
              <a:gdLst>
                <a:gd name="T0" fmla="*/ 111 w 197"/>
                <a:gd name="T1" fmla="*/ 11 h 164"/>
                <a:gd name="T2" fmla="*/ 0 w 197"/>
                <a:gd name="T3" fmla="*/ 15 h 164"/>
                <a:gd name="T4" fmla="*/ 105 w 197"/>
                <a:gd name="T5" fmla="*/ 164 h 164"/>
                <a:gd name="T6" fmla="*/ 136 w 197"/>
                <a:gd name="T7" fmla="*/ 159 h 164"/>
                <a:gd name="T8" fmla="*/ 196 w 197"/>
                <a:gd name="T9" fmla="*/ 142 h 164"/>
                <a:gd name="T10" fmla="*/ 52 w 197"/>
                <a:gd name="T11" fmla="*/ 150 h 164"/>
                <a:gd name="T12" fmla="*/ 52 w 197"/>
                <a:gd name="T13" fmla="*/ 22 h 164"/>
                <a:gd name="T14" fmla="*/ 99 w 197"/>
                <a:gd name="T15" fmla="*/ 150 h 164"/>
                <a:gd name="T16" fmla="*/ 99 w 197"/>
                <a:gd name="T17" fmla="*/ 22 h 164"/>
                <a:gd name="T18" fmla="*/ 147 w 197"/>
                <a:gd name="T19" fmla="*/ 149 h 164"/>
                <a:gd name="T20" fmla="*/ 181 w 197"/>
                <a:gd name="T21" fmla="*/ 139 h 164"/>
                <a:gd name="T22" fmla="*/ 23 w 197"/>
                <a:gd name="T23" fmla="*/ 133 h 164"/>
                <a:gd name="T24" fmla="*/ 42 w 197"/>
                <a:gd name="T25" fmla="*/ 134 h 164"/>
                <a:gd name="T26" fmla="*/ 43 w 197"/>
                <a:gd name="T27" fmla="*/ 114 h 164"/>
                <a:gd name="T28" fmla="*/ 23 w 197"/>
                <a:gd name="T29" fmla="*/ 114 h 164"/>
                <a:gd name="T30" fmla="*/ 29 w 197"/>
                <a:gd name="T31" fmla="*/ 120 h 164"/>
                <a:gd name="T32" fmla="*/ 37 w 197"/>
                <a:gd name="T33" fmla="*/ 120 h 164"/>
                <a:gd name="T34" fmla="*/ 37 w 197"/>
                <a:gd name="T35" fmla="*/ 128 h 164"/>
                <a:gd name="T36" fmla="*/ 29 w 197"/>
                <a:gd name="T37" fmla="*/ 127 h 164"/>
                <a:gd name="T38" fmla="*/ 32 w 197"/>
                <a:gd name="T39" fmla="*/ 91 h 164"/>
                <a:gd name="T40" fmla="*/ 36 w 197"/>
                <a:gd name="T41" fmla="*/ 38 h 164"/>
                <a:gd name="T42" fmla="*/ 28 w 197"/>
                <a:gd name="T43" fmla="*/ 87 h 164"/>
                <a:gd name="T44" fmla="*/ 134 w 197"/>
                <a:gd name="T45" fmla="*/ 31 h 164"/>
                <a:gd name="T46" fmla="*/ 149 w 197"/>
                <a:gd name="T47" fmla="*/ 86 h 164"/>
                <a:gd name="T48" fmla="*/ 134 w 197"/>
                <a:gd name="T49" fmla="*/ 31 h 164"/>
                <a:gd name="T50" fmla="*/ 69 w 197"/>
                <a:gd name="T51" fmla="*/ 133 h 164"/>
                <a:gd name="T52" fmla="*/ 88 w 197"/>
                <a:gd name="T53" fmla="*/ 133 h 164"/>
                <a:gd name="T54" fmla="*/ 79 w 197"/>
                <a:gd name="T55" fmla="*/ 110 h 164"/>
                <a:gd name="T56" fmla="*/ 65 w 197"/>
                <a:gd name="T57" fmla="*/ 124 h 164"/>
                <a:gd name="T58" fmla="*/ 75 w 197"/>
                <a:gd name="T59" fmla="*/ 120 h 164"/>
                <a:gd name="T60" fmla="*/ 82 w 197"/>
                <a:gd name="T61" fmla="*/ 120 h 164"/>
                <a:gd name="T62" fmla="*/ 82 w 197"/>
                <a:gd name="T63" fmla="*/ 128 h 164"/>
                <a:gd name="T64" fmla="*/ 74 w 197"/>
                <a:gd name="T65" fmla="*/ 127 h 164"/>
                <a:gd name="T66" fmla="*/ 81 w 197"/>
                <a:gd name="T67" fmla="*/ 91 h 164"/>
                <a:gd name="T68" fmla="*/ 85 w 197"/>
                <a:gd name="T69" fmla="*/ 38 h 164"/>
                <a:gd name="T70" fmla="*/ 77 w 197"/>
                <a:gd name="T71" fmla="*/ 87 h 164"/>
                <a:gd name="T72" fmla="*/ 148 w 197"/>
                <a:gd name="T73" fmla="*/ 109 h 164"/>
                <a:gd name="T74" fmla="*/ 148 w 197"/>
                <a:gd name="T75" fmla="*/ 128 h 164"/>
                <a:gd name="T76" fmla="*/ 167 w 197"/>
                <a:gd name="T77" fmla="*/ 128 h 164"/>
                <a:gd name="T78" fmla="*/ 168 w 197"/>
                <a:gd name="T79" fmla="*/ 109 h 164"/>
                <a:gd name="T80" fmla="*/ 158 w 197"/>
                <a:gd name="T81" fmla="*/ 105 h 164"/>
                <a:gd name="T82" fmla="*/ 154 w 197"/>
                <a:gd name="T83" fmla="*/ 114 h 164"/>
                <a:gd name="T84" fmla="*/ 163 w 197"/>
                <a:gd name="T85" fmla="*/ 118 h 164"/>
                <a:gd name="T86" fmla="*/ 154 w 197"/>
                <a:gd name="T87" fmla="*/ 122 h 164"/>
                <a:gd name="T88" fmla="*/ 154 w 197"/>
                <a:gd name="T89" fmla="*/ 11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97" h="164">
                  <a:moveTo>
                    <a:pt x="159" y="6"/>
                  </a:moveTo>
                  <a:cubicBezTo>
                    <a:pt x="158" y="2"/>
                    <a:pt x="155" y="0"/>
                    <a:pt x="151" y="1"/>
                  </a:cubicBezTo>
                  <a:cubicBezTo>
                    <a:pt x="111" y="11"/>
                    <a:pt x="111" y="11"/>
                    <a:pt x="111" y="11"/>
                  </a:cubicBezTo>
                  <a:cubicBezTo>
                    <a:pt x="110" y="10"/>
                    <a:pt x="108" y="8"/>
                    <a:pt x="105" y="8"/>
                  </a:cubicBezTo>
                  <a:cubicBezTo>
                    <a:pt x="7" y="8"/>
                    <a:pt x="7" y="8"/>
                    <a:pt x="7" y="8"/>
                  </a:cubicBezTo>
                  <a:cubicBezTo>
                    <a:pt x="3" y="8"/>
                    <a:pt x="0" y="11"/>
                    <a:pt x="0" y="15"/>
                  </a:cubicBezTo>
                  <a:cubicBezTo>
                    <a:pt x="0" y="157"/>
                    <a:pt x="0" y="157"/>
                    <a:pt x="0" y="157"/>
                  </a:cubicBezTo>
                  <a:cubicBezTo>
                    <a:pt x="0" y="161"/>
                    <a:pt x="3" y="164"/>
                    <a:pt x="7" y="164"/>
                  </a:cubicBezTo>
                  <a:cubicBezTo>
                    <a:pt x="105" y="164"/>
                    <a:pt x="105" y="164"/>
                    <a:pt x="105" y="164"/>
                  </a:cubicBezTo>
                  <a:cubicBezTo>
                    <a:pt x="109" y="164"/>
                    <a:pt x="112" y="161"/>
                    <a:pt x="112" y="157"/>
                  </a:cubicBezTo>
                  <a:cubicBezTo>
                    <a:pt x="112" y="71"/>
                    <a:pt x="112" y="71"/>
                    <a:pt x="112" y="71"/>
                  </a:cubicBezTo>
                  <a:cubicBezTo>
                    <a:pt x="136" y="159"/>
                    <a:pt x="136" y="159"/>
                    <a:pt x="136" y="159"/>
                  </a:cubicBezTo>
                  <a:cubicBezTo>
                    <a:pt x="136" y="162"/>
                    <a:pt x="140" y="164"/>
                    <a:pt x="144" y="163"/>
                  </a:cubicBezTo>
                  <a:cubicBezTo>
                    <a:pt x="191" y="151"/>
                    <a:pt x="191" y="151"/>
                    <a:pt x="191" y="151"/>
                  </a:cubicBezTo>
                  <a:cubicBezTo>
                    <a:pt x="195" y="150"/>
                    <a:pt x="197" y="146"/>
                    <a:pt x="196" y="142"/>
                  </a:cubicBezTo>
                  <a:cubicBezTo>
                    <a:pt x="159" y="6"/>
                    <a:pt x="159" y="6"/>
                    <a:pt x="159" y="6"/>
                  </a:cubicBezTo>
                  <a:close/>
                  <a:moveTo>
                    <a:pt x="52" y="150"/>
                  </a:moveTo>
                  <a:cubicBezTo>
                    <a:pt x="52" y="150"/>
                    <a:pt x="52" y="150"/>
                    <a:pt x="52" y="150"/>
                  </a:cubicBezTo>
                  <a:cubicBezTo>
                    <a:pt x="14" y="150"/>
                    <a:pt x="14" y="150"/>
                    <a:pt x="14" y="150"/>
                  </a:cubicBezTo>
                  <a:cubicBezTo>
                    <a:pt x="14" y="22"/>
                    <a:pt x="14" y="22"/>
                    <a:pt x="14" y="22"/>
                  </a:cubicBezTo>
                  <a:cubicBezTo>
                    <a:pt x="52" y="22"/>
                    <a:pt x="52" y="22"/>
                    <a:pt x="52" y="22"/>
                  </a:cubicBezTo>
                  <a:cubicBezTo>
                    <a:pt x="52" y="150"/>
                    <a:pt x="52" y="150"/>
                    <a:pt x="52" y="150"/>
                  </a:cubicBezTo>
                  <a:close/>
                  <a:moveTo>
                    <a:pt x="99" y="150"/>
                  </a:moveTo>
                  <a:cubicBezTo>
                    <a:pt x="99" y="150"/>
                    <a:pt x="99" y="150"/>
                    <a:pt x="99" y="150"/>
                  </a:cubicBezTo>
                  <a:cubicBezTo>
                    <a:pt x="60" y="150"/>
                    <a:pt x="60" y="150"/>
                    <a:pt x="60" y="150"/>
                  </a:cubicBezTo>
                  <a:cubicBezTo>
                    <a:pt x="60" y="22"/>
                    <a:pt x="60" y="22"/>
                    <a:pt x="60" y="22"/>
                  </a:cubicBezTo>
                  <a:cubicBezTo>
                    <a:pt x="99" y="22"/>
                    <a:pt x="99" y="22"/>
                    <a:pt x="99" y="22"/>
                  </a:cubicBezTo>
                  <a:cubicBezTo>
                    <a:pt x="99" y="150"/>
                    <a:pt x="99" y="150"/>
                    <a:pt x="99" y="150"/>
                  </a:cubicBezTo>
                  <a:close/>
                  <a:moveTo>
                    <a:pt x="147" y="149"/>
                  </a:moveTo>
                  <a:cubicBezTo>
                    <a:pt x="147" y="149"/>
                    <a:pt x="147" y="149"/>
                    <a:pt x="147" y="149"/>
                  </a:cubicBezTo>
                  <a:cubicBezTo>
                    <a:pt x="114" y="25"/>
                    <a:pt x="114" y="25"/>
                    <a:pt x="114" y="25"/>
                  </a:cubicBezTo>
                  <a:cubicBezTo>
                    <a:pt x="148" y="16"/>
                    <a:pt x="148" y="16"/>
                    <a:pt x="148" y="16"/>
                  </a:cubicBezTo>
                  <a:cubicBezTo>
                    <a:pt x="181" y="139"/>
                    <a:pt x="181" y="139"/>
                    <a:pt x="181" y="139"/>
                  </a:cubicBezTo>
                  <a:cubicBezTo>
                    <a:pt x="147" y="149"/>
                    <a:pt x="147" y="149"/>
                    <a:pt x="147" y="149"/>
                  </a:cubicBezTo>
                  <a:close/>
                  <a:moveTo>
                    <a:pt x="23" y="133"/>
                  </a:moveTo>
                  <a:cubicBezTo>
                    <a:pt x="23" y="133"/>
                    <a:pt x="23" y="133"/>
                    <a:pt x="23" y="133"/>
                  </a:cubicBezTo>
                  <a:cubicBezTo>
                    <a:pt x="23" y="133"/>
                    <a:pt x="23" y="133"/>
                    <a:pt x="23" y="133"/>
                  </a:cubicBezTo>
                  <a:cubicBezTo>
                    <a:pt x="26" y="136"/>
                    <a:pt x="29" y="137"/>
                    <a:pt x="33" y="137"/>
                  </a:cubicBezTo>
                  <a:cubicBezTo>
                    <a:pt x="37" y="137"/>
                    <a:pt x="40" y="136"/>
                    <a:pt x="42" y="134"/>
                  </a:cubicBezTo>
                  <a:cubicBezTo>
                    <a:pt x="43" y="133"/>
                    <a:pt x="43" y="133"/>
                    <a:pt x="43" y="133"/>
                  </a:cubicBezTo>
                  <a:cubicBezTo>
                    <a:pt x="45" y="131"/>
                    <a:pt x="47" y="127"/>
                    <a:pt x="47" y="124"/>
                  </a:cubicBezTo>
                  <a:cubicBezTo>
                    <a:pt x="47" y="120"/>
                    <a:pt x="45" y="116"/>
                    <a:pt x="43" y="114"/>
                  </a:cubicBezTo>
                  <a:cubicBezTo>
                    <a:pt x="42" y="114"/>
                    <a:pt x="42" y="114"/>
                    <a:pt x="42" y="114"/>
                  </a:cubicBezTo>
                  <a:cubicBezTo>
                    <a:pt x="40" y="112"/>
                    <a:pt x="37" y="110"/>
                    <a:pt x="33" y="110"/>
                  </a:cubicBezTo>
                  <a:cubicBezTo>
                    <a:pt x="29" y="110"/>
                    <a:pt x="26" y="112"/>
                    <a:pt x="23" y="114"/>
                  </a:cubicBezTo>
                  <a:cubicBezTo>
                    <a:pt x="21" y="116"/>
                    <a:pt x="19" y="120"/>
                    <a:pt x="19" y="124"/>
                  </a:cubicBezTo>
                  <a:cubicBezTo>
                    <a:pt x="19" y="127"/>
                    <a:pt x="21" y="131"/>
                    <a:pt x="23" y="133"/>
                  </a:cubicBezTo>
                  <a:close/>
                  <a:moveTo>
                    <a:pt x="29" y="120"/>
                  </a:moveTo>
                  <a:cubicBezTo>
                    <a:pt x="29" y="120"/>
                    <a:pt x="29" y="120"/>
                    <a:pt x="29" y="120"/>
                  </a:cubicBezTo>
                  <a:cubicBezTo>
                    <a:pt x="30" y="119"/>
                    <a:pt x="31" y="118"/>
                    <a:pt x="33" y="118"/>
                  </a:cubicBezTo>
                  <a:cubicBezTo>
                    <a:pt x="34" y="118"/>
                    <a:pt x="36" y="119"/>
                    <a:pt x="37" y="120"/>
                  </a:cubicBezTo>
                  <a:cubicBezTo>
                    <a:pt x="37" y="120"/>
                    <a:pt x="37" y="120"/>
                    <a:pt x="37" y="120"/>
                  </a:cubicBezTo>
                  <a:cubicBezTo>
                    <a:pt x="38" y="121"/>
                    <a:pt x="38" y="122"/>
                    <a:pt x="38" y="124"/>
                  </a:cubicBezTo>
                  <a:cubicBezTo>
                    <a:pt x="38" y="125"/>
                    <a:pt x="38" y="127"/>
                    <a:pt x="37" y="128"/>
                  </a:cubicBezTo>
                  <a:cubicBezTo>
                    <a:pt x="36" y="129"/>
                    <a:pt x="34" y="129"/>
                    <a:pt x="33" y="129"/>
                  </a:cubicBezTo>
                  <a:cubicBezTo>
                    <a:pt x="31" y="129"/>
                    <a:pt x="30" y="129"/>
                    <a:pt x="29" y="128"/>
                  </a:cubicBezTo>
                  <a:cubicBezTo>
                    <a:pt x="29" y="127"/>
                    <a:pt x="29" y="127"/>
                    <a:pt x="29" y="127"/>
                  </a:cubicBezTo>
                  <a:cubicBezTo>
                    <a:pt x="28" y="126"/>
                    <a:pt x="27" y="125"/>
                    <a:pt x="27" y="124"/>
                  </a:cubicBezTo>
                  <a:cubicBezTo>
                    <a:pt x="27" y="122"/>
                    <a:pt x="28" y="121"/>
                    <a:pt x="29" y="120"/>
                  </a:cubicBezTo>
                  <a:close/>
                  <a:moveTo>
                    <a:pt x="32" y="91"/>
                  </a:moveTo>
                  <a:cubicBezTo>
                    <a:pt x="32" y="91"/>
                    <a:pt x="32" y="91"/>
                    <a:pt x="32" y="91"/>
                  </a:cubicBezTo>
                  <a:cubicBezTo>
                    <a:pt x="34" y="91"/>
                    <a:pt x="36" y="89"/>
                    <a:pt x="36" y="87"/>
                  </a:cubicBezTo>
                  <a:cubicBezTo>
                    <a:pt x="36" y="38"/>
                    <a:pt x="36" y="38"/>
                    <a:pt x="36" y="38"/>
                  </a:cubicBezTo>
                  <a:cubicBezTo>
                    <a:pt x="36" y="35"/>
                    <a:pt x="34" y="34"/>
                    <a:pt x="32" y="34"/>
                  </a:cubicBezTo>
                  <a:cubicBezTo>
                    <a:pt x="29" y="34"/>
                    <a:pt x="28" y="35"/>
                    <a:pt x="28" y="38"/>
                  </a:cubicBezTo>
                  <a:cubicBezTo>
                    <a:pt x="28" y="87"/>
                    <a:pt x="28" y="87"/>
                    <a:pt x="28" y="87"/>
                  </a:cubicBezTo>
                  <a:cubicBezTo>
                    <a:pt x="28" y="89"/>
                    <a:pt x="29" y="91"/>
                    <a:pt x="32" y="91"/>
                  </a:cubicBezTo>
                  <a:close/>
                  <a:moveTo>
                    <a:pt x="134" y="31"/>
                  </a:moveTo>
                  <a:cubicBezTo>
                    <a:pt x="134" y="31"/>
                    <a:pt x="134" y="31"/>
                    <a:pt x="134" y="31"/>
                  </a:cubicBezTo>
                  <a:cubicBezTo>
                    <a:pt x="132" y="32"/>
                    <a:pt x="131" y="34"/>
                    <a:pt x="131" y="36"/>
                  </a:cubicBezTo>
                  <a:cubicBezTo>
                    <a:pt x="144" y="84"/>
                    <a:pt x="144" y="84"/>
                    <a:pt x="144" y="84"/>
                  </a:cubicBezTo>
                  <a:cubicBezTo>
                    <a:pt x="144" y="86"/>
                    <a:pt x="146" y="87"/>
                    <a:pt x="149" y="86"/>
                  </a:cubicBezTo>
                  <a:cubicBezTo>
                    <a:pt x="151" y="86"/>
                    <a:pt x="152" y="84"/>
                    <a:pt x="152" y="82"/>
                  </a:cubicBezTo>
                  <a:cubicBezTo>
                    <a:pt x="139" y="34"/>
                    <a:pt x="139" y="34"/>
                    <a:pt x="139" y="34"/>
                  </a:cubicBezTo>
                  <a:cubicBezTo>
                    <a:pt x="138" y="32"/>
                    <a:pt x="136" y="31"/>
                    <a:pt x="134" y="31"/>
                  </a:cubicBezTo>
                  <a:close/>
                  <a:moveTo>
                    <a:pt x="69" y="133"/>
                  </a:moveTo>
                  <a:cubicBezTo>
                    <a:pt x="69" y="133"/>
                    <a:pt x="69" y="133"/>
                    <a:pt x="69" y="133"/>
                  </a:cubicBezTo>
                  <a:cubicBezTo>
                    <a:pt x="69" y="133"/>
                    <a:pt x="69" y="133"/>
                    <a:pt x="69" y="133"/>
                  </a:cubicBezTo>
                  <a:cubicBezTo>
                    <a:pt x="71" y="136"/>
                    <a:pt x="75" y="137"/>
                    <a:pt x="79" y="137"/>
                  </a:cubicBezTo>
                  <a:cubicBezTo>
                    <a:pt x="82" y="137"/>
                    <a:pt x="86" y="136"/>
                    <a:pt x="88" y="134"/>
                  </a:cubicBezTo>
                  <a:cubicBezTo>
                    <a:pt x="88" y="133"/>
                    <a:pt x="88" y="133"/>
                    <a:pt x="88" y="133"/>
                  </a:cubicBezTo>
                  <a:cubicBezTo>
                    <a:pt x="91" y="131"/>
                    <a:pt x="92" y="127"/>
                    <a:pt x="92" y="124"/>
                  </a:cubicBezTo>
                  <a:cubicBezTo>
                    <a:pt x="92" y="120"/>
                    <a:pt x="91" y="116"/>
                    <a:pt x="88" y="114"/>
                  </a:cubicBezTo>
                  <a:cubicBezTo>
                    <a:pt x="86" y="112"/>
                    <a:pt x="82" y="110"/>
                    <a:pt x="79" y="110"/>
                  </a:cubicBezTo>
                  <a:cubicBezTo>
                    <a:pt x="75" y="110"/>
                    <a:pt x="71" y="112"/>
                    <a:pt x="69" y="114"/>
                  </a:cubicBezTo>
                  <a:cubicBezTo>
                    <a:pt x="69" y="114"/>
                    <a:pt x="69" y="114"/>
                    <a:pt x="69" y="114"/>
                  </a:cubicBezTo>
                  <a:cubicBezTo>
                    <a:pt x="66" y="116"/>
                    <a:pt x="65" y="120"/>
                    <a:pt x="65" y="124"/>
                  </a:cubicBezTo>
                  <a:cubicBezTo>
                    <a:pt x="65" y="127"/>
                    <a:pt x="66" y="131"/>
                    <a:pt x="69" y="133"/>
                  </a:cubicBezTo>
                  <a:close/>
                  <a:moveTo>
                    <a:pt x="75" y="120"/>
                  </a:moveTo>
                  <a:cubicBezTo>
                    <a:pt x="75" y="120"/>
                    <a:pt x="75" y="120"/>
                    <a:pt x="75" y="120"/>
                  </a:cubicBezTo>
                  <a:cubicBezTo>
                    <a:pt x="76" y="119"/>
                    <a:pt x="77" y="118"/>
                    <a:pt x="79" y="118"/>
                  </a:cubicBezTo>
                  <a:cubicBezTo>
                    <a:pt x="80" y="118"/>
                    <a:pt x="81" y="119"/>
                    <a:pt x="82" y="120"/>
                  </a:cubicBezTo>
                  <a:cubicBezTo>
                    <a:pt x="82" y="120"/>
                    <a:pt x="82" y="120"/>
                    <a:pt x="82" y="120"/>
                  </a:cubicBezTo>
                  <a:cubicBezTo>
                    <a:pt x="84" y="121"/>
                    <a:pt x="84" y="122"/>
                    <a:pt x="84" y="124"/>
                  </a:cubicBezTo>
                  <a:cubicBezTo>
                    <a:pt x="84" y="125"/>
                    <a:pt x="84" y="127"/>
                    <a:pt x="83" y="128"/>
                  </a:cubicBezTo>
                  <a:cubicBezTo>
                    <a:pt x="82" y="128"/>
                    <a:pt x="82" y="128"/>
                    <a:pt x="82" y="128"/>
                  </a:cubicBezTo>
                  <a:cubicBezTo>
                    <a:pt x="81" y="129"/>
                    <a:pt x="80" y="129"/>
                    <a:pt x="79" y="129"/>
                  </a:cubicBezTo>
                  <a:cubicBezTo>
                    <a:pt x="77" y="129"/>
                    <a:pt x="76" y="129"/>
                    <a:pt x="75" y="128"/>
                  </a:cubicBezTo>
                  <a:cubicBezTo>
                    <a:pt x="74" y="127"/>
                    <a:pt x="74" y="127"/>
                    <a:pt x="74" y="127"/>
                  </a:cubicBezTo>
                  <a:cubicBezTo>
                    <a:pt x="74" y="126"/>
                    <a:pt x="73" y="125"/>
                    <a:pt x="73" y="124"/>
                  </a:cubicBezTo>
                  <a:cubicBezTo>
                    <a:pt x="73" y="122"/>
                    <a:pt x="74" y="121"/>
                    <a:pt x="75" y="120"/>
                  </a:cubicBezTo>
                  <a:close/>
                  <a:moveTo>
                    <a:pt x="81" y="91"/>
                  </a:moveTo>
                  <a:cubicBezTo>
                    <a:pt x="81" y="91"/>
                    <a:pt x="81" y="91"/>
                    <a:pt x="81" y="91"/>
                  </a:cubicBezTo>
                  <a:cubicBezTo>
                    <a:pt x="83" y="91"/>
                    <a:pt x="85" y="89"/>
                    <a:pt x="85" y="87"/>
                  </a:cubicBezTo>
                  <a:cubicBezTo>
                    <a:pt x="85" y="38"/>
                    <a:pt x="85" y="38"/>
                    <a:pt x="85" y="38"/>
                  </a:cubicBezTo>
                  <a:cubicBezTo>
                    <a:pt x="85" y="35"/>
                    <a:pt x="83" y="34"/>
                    <a:pt x="81" y="34"/>
                  </a:cubicBezTo>
                  <a:cubicBezTo>
                    <a:pt x="79" y="34"/>
                    <a:pt x="77" y="35"/>
                    <a:pt x="77" y="38"/>
                  </a:cubicBezTo>
                  <a:cubicBezTo>
                    <a:pt x="77" y="87"/>
                    <a:pt x="77" y="87"/>
                    <a:pt x="77" y="87"/>
                  </a:cubicBezTo>
                  <a:cubicBezTo>
                    <a:pt x="77" y="89"/>
                    <a:pt x="79" y="91"/>
                    <a:pt x="81" y="91"/>
                  </a:cubicBezTo>
                  <a:close/>
                  <a:moveTo>
                    <a:pt x="148" y="109"/>
                  </a:moveTo>
                  <a:cubicBezTo>
                    <a:pt x="148" y="109"/>
                    <a:pt x="148" y="109"/>
                    <a:pt x="148" y="109"/>
                  </a:cubicBezTo>
                  <a:cubicBezTo>
                    <a:pt x="146" y="111"/>
                    <a:pt x="144" y="114"/>
                    <a:pt x="144" y="118"/>
                  </a:cubicBezTo>
                  <a:cubicBezTo>
                    <a:pt x="144" y="122"/>
                    <a:pt x="146" y="125"/>
                    <a:pt x="148" y="128"/>
                  </a:cubicBezTo>
                  <a:cubicBezTo>
                    <a:pt x="148" y="128"/>
                    <a:pt x="148" y="128"/>
                    <a:pt x="148" y="128"/>
                  </a:cubicBezTo>
                  <a:cubicBezTo>
                    <a:pt x="151" y="130"/>
                    <a:pt x="154" y="132"/>
                    <a:pt x="158" y="132"/>
                  </a:cubicBezTo>
                  <a:cubicBezTo>
                    <a:pt x="161" y="132"/>
                    <a:pt x="165" y="131"/>
                    <a:pt x="167" y="128"/>
                  </a:cubicBezTo>
                  <a:cubicBezTo>
                    <a:pt x="167" y="128"/>
                    <a:pt x="167" y="128"/>
                    <a:pt x="167" y="128"/>
                  </a:cubicBezTo>
                  <a:cubicBezTo>
                    <a:pt x="168" y="128"/>
                    <a:pt x="168" y="128"/>
                    <a:pt x="168" y="128"/>
                  </a:cubicBezTo>
                  <a:cubicBezTo>
                    <a:pt x="170" y="126"/>
                    <a:pt x="171" y="122"/>
                    <a:pt x="171" y="118"/>
                  </a:cubicBezTo>
                  <a:cubicBezTo>
                    <a:pt x="171" y="114"/>
                    <a:pt x="170" y="111"/>
                    <a:pt x="168" y="109"/>
                  </a:cubicBezTo>
                  <a:cubicBezTo>
                    <a:pt x="168" y="109"/>
                    <a:pt x="168" y="109"/>
                    <a:pt x="168" y="109"/>
                  </a:cubicBezTo>
                  <a:cubicBezTo>
                    <a:pt x="168" y="109"/>
                    <a:pt x="168" y="109"/>
                    <a:pt x="168" y="109"/>
                  </a:cubicBezTo>
                  <a:cubicBezTo>
                    <a:pt x="165" y="106"/>
                    <a:pt x="162" y="105"/>
                    <a:pt x="158" y="105"/>
                  </a:cubicBezTo>
                  <a:cubicBezTo>
                    <a:pt x="154" y="105"/>
                    <a:pt x="151" y="106"/>
                    <a:pt x="148" y="109"/>
                  </a:cubicBezTo>
                  <a:close/>
                  <a:moveTo>
                    <a:pt x="154" y="114"/>
                  </a:moveTo>
                  <a:cubicBezTo>
                    <a:pt x="154" y="114"/>
                    <a:pt x="154" y="114"/>
                    <a:pt x="154" y="114"/>
                  </a:cubicBezTo>
                  <a:cubicBezTo>
                    <a:pt x="155" y="113"/>
                    <a:pt x="156" y="113"/>
                    <a:pt x="158" y="113"/>
                  </a:cubicBezTo>
                  <a:cubicBezTo>
                    <a:pt x="159" y="113"/>
                    <a:pt x="161" y="113"/>
                    <a:pt x="162" y="114"/>
                  </a:cubicBezTo>
                  <a:cubicBezTo>
                    <a:pt x="163" y="115"/>
                    <a:pt x="163" y="117"/>
                    <a:pt x="163" y="118"/>
                  </a:cubicBezTo>
                  <a:cubicBezTo>
                    <a:pt x="163" y="120"/>
                    <a:pt x="163" y="121"/>
                    <a:pt x="162" y="122"/>
                  </a:cubicBezTo>
                  <a:cubicBezTo>
                    <a:pt x="161" y="123"/>
                    <a:pt x="159" y="124"/>
                    <a:pt x="158" y="124"/>
                  </a:cubicBezTo>
                  <a:cubicBezTo>
                    <a:pt x="156" y="124"/>
                    <a:pt x="155" y="123"/>
                    <a:pt x="154" y="122"/>
                  </a:cubicBezTo>
                  <a:cubicBezTo>
                    <a:pt x="154" y="122"/>
                    <a:pt x="154" y="122"/>
                    <a:pt x="154" y="122"/>
                  </a:cubicBezTo>
                  <a:cubicBezTo>
                    <a:pt x="153" y="121"/>
                    <a:pt x="152" y="120"/>
                    <a:pt x="152" y="118"/>
                  </a:cubicBezTo>
                  <a:cubicBezTo>
                    <a:pt x="152" y="117"/>
                    <a:pt x="153" y="115"/>
                    <a:pt x="154" y="114"/>
                  </a:cubicBezTo>
                  <a:close/>
                </a:path>
              </a:pathLst>
            </a:custGeom>
            <a:solidFill>
              <a:schemeClr val="bg1">
                <a:lumMod val="50000"/>
              </a:schemeClr>
            </a:solidFill>
            <a:ln>
              <a:noFill/>
            </a:ln>
          </p:spPr>
          <p:txBody>
            <a:bodyPr vert="horz" wrap="square" lIns="121920" tIns="60960" rIns="121920" bIns="60960" numCol="1" anchor="t" anchorCtr="0" compatLnSpc="1"/>
            <a:lstStyle/>
            <a:p>
              <a:pPr defTabSz="1219170"/>
              <a:endParaRPr lang="zh-CN" altLang="en-US" sz="2400">
                <a:solidFill>
                  <a:srgbClr val="333333"/>
                </a:solidFill>
                <a:latin typeface="Calibri"/>
                <a:ea typeface="宋体" panose="02010600030101010101" pitchFamily="2" charset="-122"/>
              </a:endParaRPr>
            </a:p>
          </p:txBody>
        </p:sp>
      </p:grpSp>
      <p:grpSp>
        <p:nvGrpSpPr>
          <p:cNvPr id="9" name="组合 8"/>
          <p:cNvGrpSpPr/>
          <p:nvPr/>
        </p:nvGrpSpPr>
        <p:grpSpPr>
          <a:xfrm>
            <a:off x="5016846" y="2770780"/>
            <a:ext cx="1917777" cy="3222247"/>
            <a:chOff x="4249410" y="2770780"/>
            <a:chExt cx="1917777" cy="3222247"/>
          </a:xfrm>
        </p:grpSpPr>
        <p:grpSp>
          <p:nvGrpSpPr>
            <p:cNvPr id="41" name="PA_组合 79"/>
            <p:cNvGrpSpPr/>
            <p:nvPr>
              <p:custDataLst>
                <p:tags r:id="rId15"/>
              </p:custDataLst>
            </p:nvPr>
          </p:nvGrpSpPr>
          <p:grpSpPr>
            <a:xfrm>
              <a:off x="4249410" y="3465374"/>
              <a:ext cx="1917777" cy="2527653"/>
              <a:chOff x="522514" y="3027330"/>
              <a:chExt cx="1512542" cy="1440160"/>
            </a:xfrm>
          </p:grpSpPr>
          <p:sp>
            <p:nvSpPr>
              <p:cNvPr id="42" name="矩形 41"/>
              <p:cNvSpPr/>
              <p:nvPr/>
            </p:nvSpPr>
            <p:spPr>
              <a:xfrm>
                <a:off x="522514" y="3027330"/>
                <a:ext cx="1512542" cy="1440160"/>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cxnSp>
            <p:nvCxnSpPr>
              <p:cNvPr id="43" name="直接连接符 42"/>
              <p:cNvCxnSpPr/>
              <p:nvPr/>
            </p:nvCxnSpPr>
            <p:spPr>
              <a:xfrm>
                <a:off x="522514" y="3393953"/>
                <a:ext cx="1512542"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sp>
          <p:nvSpPr>
            <p:cNvPr id="44" name="PA_矩形 62"/>
            <p:cNvSpPr/>
            <p:nvPr>
              <p:custDataLst>
                <p:tags r:id="rId16"/>
              </p:custDataLst>
            </p:nvPr>
          </p:nvSpPr>
          <p:spPr>
            <a:xfrm>
              <a:off x="4304561" y="4185427"/>
              <a:ext cx="1806666" cy="1015471"/>
            </a:xfrm>
            <a:prstGeom prst="rect">
              <a:avLst/>
            </a:prstGeom>
          </p:spPr>
          <p:txBody>
            <a:bodyPr wrap="none">
              <a:spAutoFit/>
            </a:bodyPr>
            <a:lstStyle/>
            <a:p>
              <a:pPr algn="ctr" defTabSz="1219170">
                <a:lnSpc>
                  <a:spcPct val="150000"/>
                </a:lnSpc>
              </a:pPr>
              <a:r>
                <a:rPr lang="zh-CN" altLang="en-US" sz="1333" smtClean="0">
                  <a:ln w="6350">
                    <a:noFill/>
                  </a:ln>
                  <a:solidFill>
                    <a:srgbClr val="FFFFFF">
                      <a:lumMod val="50000"/>
                    </a:srgbClr>
                  </a:solidFill>
                  <a:latin typeface="Impact" pitchFamily="34" charset="0"/>
                  <a:ea typeface="微软雅黑" pitchFamily="34" charset="-122"/>
                </a:rPr>
                <a:t>工厂模式</a:t>
              </a:r>
              <a:endParaRPr lang="en-US" altLang="zh-CN" sz="1333" smtClean="0">
                <a:ln w="6350">
                  <a:noFill/>
                </a:ln>
                <a:solidFill>
                  <a:srgbClr val="FFFFFF">
                    <a:lumMod val="50000"/>
                  </a:srgbClr>
                </a:solidFill>
                <a:latin typeface="Impact" pitchFamily="34" charset="0"/>
                <a:ea typeface="微软雅黑" pitchFamily="34" charset="-122"/>
              </a:endParaRPr>
            </a:p>
            <a:p>
              <a:pPr algn="ctr" defTabSz="1219170">
                <a:lnSpc>
                  <a:spcPct val="150000"/>
                </a:lnSpc>
              </a:pPr>
              <a:r>
                <a:rPr lang="zh-CN" altLang="en-US" sz="1333" smtClean="0">
                  <a:ln w="6350">
                    <a:noFill/>
                  </a:ln>
                  <a:solidFill>
                    <a:srgbClr val="FFFFFF">
                      <a:lumMod val="50000"/>
                    </a:srgbClr>
                  </a:solidFill>
                  <a:latin typeface="Impact" pitchFamily="34" charset="0"/>
                  <a:ea typeface="微软雅黑" pitchFamily="34" charset="-122"/>
                </a:rPr>
                <a:t>数据源模块分析</a:t>
              </a:r>
              <a:endParaRPr lang="en-US" altLang="zh-CN" sz="1333" smtClean="0">
                <a:ln w="6350">
                  <a:noFill/>
                </a:ln>
                <a:solidFill>
                  <a:srgbClr val="FFFFFF">
                    <a:lumMod val="50000"/>
                  </a:srgbClr>
                </a:solidFill>
                <a:latin typeface="Impact" pitchFamily="34" charset="0"/>
                <a:ea typeface="微软雅黑" pitchFamily="34" charset="-122"/>
              </a:endParaRPr>
            </a:p>
            <a:p>
              <a:pPr algn="ctr" defTabSz="1219170">
                <a:lnSpc>
                  <a:spcPct val="150000"/>
                </a:lnSpc>
              </a:pPr>
              <a:r>
                <a:rPr lang="zh-CN" altLang="en-US" sz="1333" smtClean="0">
                  <a:ln w="6350">
                    <a:noFill/>
                  </a:ln>
                  <a:solidFill>
                    <a:srgbClr val="FFFFFF">
                      <a:lumMod val="50000"/>
                    </a:srgbClr>
                  </a:solidFill>
                  <a:latin typeface="Impact" pitchFamily="34" charset="0"/>
                  <a:ea typeface="微软雅黑" pitchFamily="34" charset="-122"/>
                </a:rPr>
                <a:t>数据库连接池源码分析</a:t>
              </a:r>
              <a:endParaRPr lang="en-US" altLang="zh-CN" sz="1333">
                <a:ln w="6350">
                  <a:noFill/>
                </a:ln>
                <a:solidFill>
                  <a:srgbClr val="FFFFFF">
                    <a:lumMod val="50000"/>
                  </a:srgbClr>
                </a:solidFill>
                <a:latin typeface="Impact" pitchFamily="34" charset="0"/>
                <a:ea typeface="微软雅黑" pitchFamily="34" charset="-122"/>
              </a:endParaRPr>
            </a:p>
          </p:txBody>
        </p:sp>
        <p:sp>
          <p:nvSpPr>
            <p:cNvPr id="45" name="PA_矩形 67"/>
            <p:cNvSpPr/>
            <p:nvPr>
              <p:custDataLst>
                <p:tags r:id="rId17"/>
              </p:custDataLst>
            </p:nvPr>
          </p:nvSpPr>
          <p:spPr>
            <a:xfrm>
              <a:off x="4437180" y="3592760"/>
              <a:ext cx="1541430" cy="338554"/>
            </a:xfrm>
            <a:prstGeom prst="rect">
              <a:avLst/>
            </a:prstGeom>
          </p:spPr>
          <p:txBody>
            <a:bodyPr wrap="none">
              <a:spAutoFit/>
            </a:bodyPr>
            <a:lstStyle/>
            <a:p>
              <a:pPr algn="ctr" defTabSz="1219170"/>
              <a:r>
                <a:rPr lang="zh-CN" altLang="en-US" sz="1600" b="1" smtClean="0">
                  <a:ln w="6350">
                    <a:noFill/>
                  </a:ln>
                  <a:solidFill>
                    <a:srgbClr val="FFFFFF">
                      <a:lumMod val="50000"/>
                    </a:srgbClr>
                  </a:solidFill>
                  <a:latin typeface="Impact" pitchFamily="34" charset="0"/>
                  <a:ea typeface="微软雅黑" pitchFamily="34" charset="-122"/>
                </a:rPr>
                <a:t>数据源模块分析</a:t>
              </a:r>
              <a:endParaRPr lang="zh-CN" altLang="en-US" sz="1600" b="1" dirty="0">
                <a:ln w="6350">
                  <a:noFill/>
                </a:ln>
                <a:solidFill>
                  <a:srgbClr val="FFFFFF">
                    <a:lumMod val="50000"/>
                  </a:srgbClr>
                </a:solidFill>
                <a:latin typeface="Impact" pitchFamily="34" charset="0"/>
                <a:ea typeface="微软雅黑" pitchFamily="34" charset="-122"/>
              </a:endParaRPr>
            </a:p>
          </p:txBody>
        </p:sp>
        <p:sp>
          <p:nvSpPr>
            <p:cNvPr id="53" name="PA_任意多边形 10"/>
            <p:cNvSpPr>
              <a:spLocks noEditPoints="1"/>
            </p:cNvSpPr>
            <p:nvPr>
              <p:custDataLst>
                <p:tags r:id="rId18"/>
              </p:custDataLst>
            </p:nvPr>
          </p:nvSpPr>
          <p:spPr bwMode="auto">
            <a:xfrm>
              <a:off x="5026033" y="2770780"/>
              <a:ext cx="363719" cy="383483"/>
            </a:xfrm>
            <a:custGeom>
              <a:avLst/>
              <a:gdLst>
                <a:gd name="T0" fmla="*/ 47 w 162"/>
                <a:gd name="T1" fmla="*/ 34 h 163"/>
                <a:gd name="T2" fmla="*/ 34 w 162"/>
                <a:gd name="T3" fmla="*/ 47 h 163"/>
                <a:gd name="T4" fmla="*/ 32 w 162"/>
                <a:gd name="T5" fmla="*/ 61 h 163"/>
                <a:gd name="T6" fmla="*/ 41 w 162"/>
                <a:gd name="T7" fmla="*/ 52 h 163"/>
                <a:gd name="T8" fmla="*/ 52 w 162"/>
                <a:gd name="T9" fmla="*/ 41 h 163"/>
                <a:gd name="T10" fmla="*/ 60 w 162"/>
                <a:gd name="T11" fmla="*/ 32 h 163"/>
                <a:gd name="T12" fmla="*/ 160 w 162"/>
                <a:gd name="T13" fmla="*/ 150 h 163"/>
                <a:gd name="T14" fmla="*/ 130 w 162"/>
                <a:gd name="T15" fmla="*/ 121 h 163"/>
                <a:gd name="T16" fmla="*/ 147 w 162"/>
                <a:gd name="T17" fmla="*/ 74 h 163"/>
                <a:gd name="T18" fmla="*/ 142 w 162"/>
                <a:gd name="T19" fmla="*/ 46 h 163"/>
                <a:gd name="T20" fmla="*/ 126 w 162"/>
                <a:gd name="T21" fmla="*/ 22 h 163"/>
                <a:gd name="T22" fmla="*/ 74 w 162"/>
                <a:gd name="T23" fmla="*/ 0 h 163"/>
                <a:gd name="T24" fmla="*/ 6 w 162"/>
                <a:gd name="T25" fmla="*/ 46 h 163"/>
                <a:gd name="T26" fmla="*/ 5 w 162"/>
                <a:gd name="T27" fmla="*/ 102 h 163"/>
                <a:gd name="T28" fmla="*/ 21 w 162"/>
                <a:gd name="T29" fmla="*/ 126 h 163"/>
                <a:gd name="T30" fmla="*/ 45 w 162"/>
                <a:gd name="T31" fmla="*/ 142 h 163"/>
                <a:gd name="T32" fmla="*/ 45 w 162"/>
                <a:gd name="T33" fmla="*/ 142 h 163"/>
                <a:gd name="T34" fmla="*/ 102 w 162"/>
                <a:gd name="T35" fmla="*/ 142 h 163"/>
                <a:gd name="T36" fmla="*/ 150 w 162"/>
                <a:gd name="T37" fmla="*/ 160 h 163"/>
                <a:gd name="T38" fmla="*/ 160 w 162"/>
                <a:gd name="T39" fmla="*/ 150 h 163"/>
                <a:gd name="T40" fmla="*/ 116 w 162"/>
                <a:gd name="T41" fmla="*/ 117 h 163"/>
                <a:gd name="T42" fmla="*/ 97 w 162"/>
                <a:gd name="T43" fmla="*/ 130 h 163"/>
                <a:gd name="T44" fmla="*/ 51 w 162"/>
                <a:gd name="T45" fmla="*/ 130 h 163"/>
                <a:gd name="T46" fmla="*/ 31 w 162"/>
                <a:gd name="T47" fmla="*/ 117 h 163"/>
                <a:gd name="T48" fmla="*/ 31 w 162"/>
                <a:gd name="T49" fmla="*/ 117 h 163"/>
                <a:gd name="T50" fmla="*/ 18 w 162"/>
                <a:gd name="T51" fmla="*/ 97 h 163"/>
                <a:gd name="T52" fmla="*/ 18 w 162"/>
                <a:gd name="T53" fmla="*/ 51 h 163"/>
                <a:gd name="T54" fmla="*/ 74 w 162"/>
                <a:gd name="T55" fmla="*/ 14 h 163"/>
                <a:gd name="T56" fmla="*/ 116 w 162"/>
                <a:gd name="T57" fmla="*/ 31 h 163"/>
                <a:gd name="T58" fmla="*/ 129 w 162"/>
                <a:gd name="T59" fmla="*/ 51 h 163"/>
                <a:gd name="T60" fmla="*/ 134 w 162"/>
                <a:gd name="T61" fmla="*/ 74 h 163"/>
                <a:gd name="T62" fmla="*/ 116 w 162"/>
                <a:gd name="T63" fmla="*/ 117 h 163"/>
                <a:gd name="T64" fmla="*/ 117 w 162"/>
                <a:gd name="T65" fmla="*/ 70 h 163"/>
                <a:gd name="T66" fmla="*/ 110 w 162"/>
                <a:gd name="T67" fmla="*/ 89 h 163"/>
                <a:gd name="T68" fmla="*/ 102 w 162"/>
                <a:gd name="T69" fmla="*/ 102 h 163"/>
                <a:gd name="T70" fmla="*/ 74 w 162"/>
                <a:gd name="T71" fmla="*/ 114 h 163"/>
                <a:gd name="T72" fmla="*/ 74 w 162"/>
                <a:gd name="T73" fmla="*/ 122 h 163"/>
                <a:gd name="T74" fmla="*/ 107 w 162"/>
                <a:gd name="T75" fmla="*/ 108 h 163"/>
                <a:gd name="T76" fmla="*/ 118 w 162"/>
                <a:gd name="T77" fmla="*/ 92 h 163"/>
                <a:gd name="T78" fmla="*/ 117 w 162"/>
                <a:gd name="T79" fmla="*/ 7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62" h="163">
                  <a:moveTo>
                    <a:pt x="55" y="30"/>
                  </a:moveTo>
                  <a:cubicBezTo>
                    <a:pt x="52" y="31"/>
                    <a:pt x="50" y="33"/>
                    <a:pt x="47" y="34"/>
                  </a:cubicBezTo>
                  <a:cubicBezTo>
                    <a:pt x="44" y="36"/>
                    <a:pt x="42" y="38"/>
                    <a:pt x="40" y="40"/>
                  </a:cubicBezTo>
                  <a:cubicBezTo>
                    <a:pt x="38" y="42"/>
                    <a:pt x="36" y="45"/>
                    <a:pt x="34" y="47"/>
                  </a:cubicBezTo>
                  <a:cubicBezTo>
                    <a:pt x="32" y="50"/>
                    <a:pt x="31" y="53"/>
                    <a:pt x="30" y="55"/>
                  </a:cubicBezTo>
                  <a:cubicBezTo>
                    <a:pt x="29" y="57"/>
                    <a:pt x="30" y="60"/>
                    <a:pt x="32" y="61"/>
                  </a:cubicBezTo>
                  <a:cubicBezTo>
                    <a:pt x="34" y="62"/>
                    <a:pt x="36" y="61"/>
                    <a:pt x="37" y="59"/>
                  </a:cubicBezTo>
                  <a:cubicBezTo>
                    <a:pt x="38" y="56"/>
                    <a:pt x="39" y="54"/>
                    <a:pt x="41" y="52"/>
                  </a:cubicBezTo>
                  <a:cubicBezTo>
                    <a:pt x="42" y="50"/>
                    <a:pt x="44" y="48"/>
                    <a:pt x="46" y="46"/>
                  </a:cubicBezTo>
                  <a:cubicBezTo>
                    <a:pt x="48" y="44"/>
                    <a:pt x="49" y="43"/>
                    <a:pt x="52" y="41"/>
                  </a:cubicBezTo>
                  <a:cubicBezTo>
                    <a:pt x="54" y="40"/>
                    <a:pt x="56" y="38"/>
                    <a:pt x="58" y="37"/>
                  </a:cubicBezTo>
                  <a:cubicBezTo>
                    <a:pt x="60" y="37"/>
                    <a:pt x="61" y="34"/>
                    <a:pt x="60" y="32"/>
                  </a:cubicBezTo>
                  <a:cubicBezTo>
                    <a:pt x="59" y="30"/>
                    <a:pt x="57" y="29"/>
                    <a:pt x="55" y="30"/>
                  </a:cubicBezTo>
                  <a:close/>
                  <a:moveTo>
                    <a:pt x="160" y="150"/>
                  </a:moveTo>
                  <a:cubicBezTo>
                    <a:pt x="160" y="150"/>
                    <a:pt x="160" y="150"/>
                    <a:pt x="160" y="150"/>
                  </a:cubicBezTo>
                  <a:cubicBezTo>
                    <a:pt x="130" y="121"/>
                    <a:pt x="130" y="121"/>
                    <a:pt x="130" y="121"/>
                  </a:cubicBezTo>
                  <a:cubicBezTo>
                    <a:pt x="135" y="115"/>
                    <a:pt x="139" y="109"/>
                    <a:pt x="142" y="102"/>
                  </a:cubicBezTo>
                  <a:cubicBezTo>
                    <a:pt x="145" y="93"/>
                    <a:pt x="147" y="84"/>
                    <a:pt x="147" y="74"/>
                  </a:cubicBezTo>
                  <a:cubicBezTo>
                    <a:pt x="147" y="64"/>
                    <a:pt x="145" y="55"/>
                    <a:pt x="142" y="46"/>
                  </a:cubicBezTo>
                  <a:cubicBezTo>
                    <a:pt x="142" y="46"/>
                    <a:pt x="142" y="46"/>
                    <a:pt x="142" y="46"/>
                  </a:cubicBezTo>
                  <a:cubicBezTo>
                    <a:pt x="138" y="37"/>
                    <a:pt x="133" y="29"/>
                    <a:pt x="126" y="22"/>
                  </a:cubicBezTo>
                  <a:cubicBezTo>
                    <a:pt x="126" y="22"/>
                    <a:pt x="126" y="22"/>
                    <a:pt x="126" y="22"/>
                  </a:cubicBezTo>
                  <a:cubicBezTo>
                    <a:pt x="119" y="15"/>
                    <a:pt x="111" y="10"/>
                    <a:pt x="102" y="6"/>
                  </a:cubicBezTo>
                  <a:cubicBezTo>
                    <a:pt x="93" y="2"/>
                    <a:pt x="84" y="0"/>
                    <a:pt x="74" y="0"/>
                  </a:cubicBezTo>
                  <a:cubicBezTo>
                    <a:pt x="53" y="0"/>
                    <a:pt x="35" y="8"/>
                    <a:pt x="21" y="22"/>
                  </a:cubicBezTo>
                  <a:cubicBezTo>
                    <a:pt x="15" y="29"/>
                    <a:pt x="9" y="37"/>
                    <a:pt x="6" y="46"/>
                  </a:cubicBezTo>
                  <a:cubicBezTo>
                    <a:pt x="2" y="55"/>
                    <a:pt x="0" y="64"/>
                    <a:pt x="0" y="74"/>
                  </a:cubicBezTo>
                  <a:cubicBezTo>
                    <a:pt x="0" y="84"/>
                    <a:pt x="2" y="93"/>
                    <a:pt x="5" y="102"/>
                  </a:cubicBezTo>
                  <a:cubicBezTo>
                    <a:pt x="6" y="102"/>
                    <a:pt x="6" y="102"/>
                    <a:pt x="6" y="102"/>
                  </a:cubicBezTo>
                  <a:cubicBezTo>
                    <a:pt x="9" y="111"/>
                    <a:pt x="15" y="119"/>
                    <a:pt x="21" y="126"/>
                  </a:cubicBezTo>
                  <a:cubicBezTo>
                    <a:pt x="22" y="126"/>
                    <a:pt x="22" y="126"/>
                    <a:pt x="22" y="126"/>
                  </a:cubicBezTo>
                  <a:cubicBezTo>
                    <a:pt x="28" y="133"/>
                    <a:pt x="36" y="138"/>
                    <a:pt x="45" y="142"/>
                  </a:cubicBezTo>
                  <a:cubicBezTo>
                    <a:pt x="45" y="142"/>
                    <a:pt x="45" y="142"/>
                    <a:pt x="45" y="142"/>
                  </a:cubicBezTo>
                  <a:cubicBezTo>
                    <a:pt x="45" y="142"/>
                    <a:pt x="45" y="142"/>
                    <a:pt x="45" y="142"/>
                  </a:cubicBezTo>
                  <a:cubicBezTo>
                    <a:pt x="54" y="146"/>
                    <a:pt x="64" y="148"/>
                    <a:pt x="74" y="148"/>
                  </a:cubicBezTo>
                  <a:cubicBezTo>
                    <a:pt x="84" y="148"/>
                    <a:pt x="93" y="146"/>
                    <a:pt x="102" y="142"/>
                  </a:cubicBezTo>
                  <a:cubicBezTo>
                    <a:pt x="109" y="139"/>
                    <a:pt x="115" y="135"/>
                    <a:pt x="121" y="131"/>
                  </a:cubicBezTo>
                  <a:cubicBezTo>
                    <a:pt x="150" y="160"/>
                    <a:pt x="150" y="160"/>
                    <a:pt x="150" y="160"/>
                  </a:cubicBezTo>
                  <a:cubicBezTo>
                    <a:pt x="153" y="163"/>
                    <a:pt x="157" y="163"/>
                    <a:pt x="160" y="160"/>
                  </a:cubicBezTo>
                  <a:cubicBezTo>
                    <a:pt x="162" y="157"/>
                    <a:pt x="162" y="153"/>
                    <a:pt x="160" y="150"/>
                  </a:cubicBezTo>
                  <a:close/>
                  <a:moveTo>
                    <a:pt x="116" y="117"/>
                  </a:moveTo>
                  <a:cubicBezTo>
                    <a:pt x="116" y="117"/>
                    <a:pt x="116" y="117"/>
                    <a:pt x="116" y="117"/>
                  </a:cubicBezTo>
                  <a:cubicBezTo>
                    <a:pt x="116" y="117"/>
                    <a:pt x="116" y="117"/>
                    <a:pt x="116" y="117"/>
                  </a:cubicBezTo>
                  <a:cubicBezTo>
                    <a:pt x="111" y="122"/>
                    <a:pt x="104" y="127"/>
                    <a:pt x="97" y="130"/>
                  </a:cubicBezTo>
                  <a:cubicBezTo>
                    <a:pt x="90" y="133"/>
                    <a:pt x="82" y="134"/>
                    <a:pt x="74" y="134"/>
                  </a:cubicBezTo>
                  <a:cubicBezTo>
                    <a:pt x="65" y="134"/>
                    <a:pt x="58" y="133"/>
                    <a:pt x="51" y="130"/>
                  </a:cubicBezTo>
                  <a:cubicBezTo>
                    <a:pt x="51" y="130"/>
                    <a:pt x="51" y="130"/>
                    <a:pt x="51" y="130"/>
                  </a:cubicBezTo>
                  <a:cubicBezTo>
                    <a:pt x="43" y="127"/>
                    <a:pt x="37" y="122"/>
                    <a:pt x="31" y="117"/>
                  </a:cubicBezTo>
                  <a:cubicBezTo>
                    <a:pt x="31" y="117"/>
                    <a:pt x="31" y="117"/>
                    <a:pt x="31" y="117"/>
                  </a:cubicBezTo>
                  <a:cubicBezTo>
                    <a:pt x="31" y="117"/>
                    <a:pt x="31" y="117"/>
                    <a:pt x="31" y="117"/>
                  </a:cubicBezTo>
                  <a:cubicBezTo>
                    <a:pt x="26" y="111"/>
                    <a:pt x="21" y="104"/>
                    <a:pt x="18" y="97"/>
                  </a:cubicBezTo>
                  <a:cubicBezTo>
                    <a:pt x="18" y="97"/>
                    <a:pt x="18" y="97"/>
                    <a:pt x="18" y="97"/>
                  </a:cubicBezTo>
                  <a:cubicBezTo>
                    <a:pt x="15" y="90"/>
                    <a:pt x="13" y="82"/>
                    <a:pt x="13" y="74"/>
                  </a:cubicBezTo>
                  <a:cubicBezTo>
                    <a:pt x="13" y="66"/>
                    <a:pt x="15" y="58"/>
                    <a:pt x="18" y="51"/>
                  </a:cubicBezTo>
                  <a:cubicBezTo>
                    <a:pt x="21" y="44"/>
                    <a:pt x="26" y="37"/>
                    <a:pt x="31" y="31"/>
                  </a:cubicBezTo>
                  <a:cubicBezTo>
                    <a:pt x="42" y="21"/>
                    <a:pt x="57" y="14"/>
                    <a:pt x="74" y="14"/>
                  </a:cubicBezTo>
                  <a:cubicBezTo>
                    <a:pt x="82" y="14"/>
                    <a:pt x="90" y="15"/>
                    <a:pt x="97" y="18"/>
                  </a:cubicBezTo>
                  <a:cubicBezTo>
                    <a:pt x="104" y="21"/>
                    <a:pt x="111" y="26"/>
                    <a:pt x="116" y="31"/>
                  </a:cubicBezTo>
                  <a:cubicBezTo>
                    <a:pt x="117" y="32"/>
                    <a:pt x="117" y="32"/>
                    <a:pt x="117" y="32"/>
                  </a:cubicBezTo>
                  <a:cubicBezTo>
                    <a:pt x="122" y="37"/>
                    <a:pt x="126" y="44"/>
                    <a:pt x="129" y="51"/>
                  </a:cubicBezTo>
                  <a:cubicBezTo>
                    <a:pt x="129" y="51"/>
                    <a:pt x="129" y="51"/>
                    <a:pt x="129" y="51"/>
                  </a:cubicBezTo>
                  <a:cubicBezTo>
                    <a:pt x="132" y="58"/>
                    <a:pt x="134" y="66"/>
                    <a:pt x="134" y="74"/>
                  </a:cubicBezTo>
                  <a:cubicBezTo>
                    <a:pt x="134" y="82"/>
                    <a:pt x="132" y="90"/>
                    <a:pt x="129" y="97"/>
                  </a:cubicBezTo>
                  <a:cubicBezTo>
                    <a:pt x="126" y="104"/>
                    <a:pt x="122" y="111"/>
                    <a:pt x="116" y="117"/>
                  </a:cubicBezTo>
                  <a:close/>
                  <a:moveTo>
                    <a:pt x="117" y="70"/>
                  </a:moveTo>
                  <a:cubicBezTo>
                    <a:pt x="117" y="70"/>
                    <a:pt x="117" y="70"/>
                    <a:pt x="117" y="70"/>
                  </a:cubicBezTo>
                  <a:cubicBezTo>
                    <a:pt x="115" y="70"/>
                    <a:pt x="113" y="72"/>
                    <a:pt x="113" y="74"/>
                  </a:cubicBezTo>
                  <a:cubicBezTo>
                    <a:pt x="113" y="79"/>
                    <a:pt x="112" y="84"/>
                    <a:pt x="110" y="89"/>
                  </a:cubicBezTo>
                  <a:cubicBezTo>
                    <a:pt x="110" y="89"/>
                    <a:pt x="110" y="89"/>
                    <a:pt x="110" y="89"/>
                  </a:cubicBezTo>
                  <a:cubicBezTo>
                    <a:pt x="108" y="94"/>
                    <a:pt x="105" y="98"/>
                    <a:pt x="102" y="102"/>
                  </a:cubicBezTo>
                  <a:cubicBezTo>
                    <a:pt x="98" y="106"/>
                    <a:pt x="94" y="109"/>
                    <a:pt x="89" y="111"/>
                  </a:cubicBezTo>
                  <a:cubicBezTo>
                    <a:pt x="84" y="113"/>
                    <a:pt x="79" y="114"/>
                    <a:pt x="74" y="114"/>
                  </a:cubicBezTo>
                  <a:cubicBezTo>
                    <a:pt x="71" y="114"/>
                    <a:pt x="70" y="115"/>
                    <a:pt x="70" y="118"/>
                  </a:cubicBezTo>
                  <a:cubicBezTo>
                    <a:pt x="70" y="120"/>
                    <a:pt x="71" y="122"/>
                    <a:pt x="74" y="122"/>
                  </a:cubicBezTo>
                  <a:cubicBezTo>
                    <a:pt x="80" y="122"/>
                    <a:pt x="86" y="120"/>
                    <a:pt x="92" y="118"/>
                  </a:cubicBezTo>
                  <a:cubicBezTo>
                    <a:pt x="98" y="116"/>
                    <a:pt x="103" y="112"/>
                    <a:pt x="107" y="108"/>
                  </a:cubicBezTo>
                  <a:cubicBezTo>
                    <a:pt x="112" y="103"/>
                    <a:pt x="115" y="98"/>
                    <a:pt x="118" y="92"/>
                  </a:cubicBezTo>
                  <a:cubicBezTo>
                    <a:pt x="118" y="92"/>
                    <a:pt x="118" y="92"/>
                    <a:pt x="118" y="92"/>
                  </a:cubicBezTo>
                  <a:cubicBezTo>
                    <a:pt x="120" y="86"/>
                    <a:pt x="121" y="80"/>
                    <a:pt x="121" y="74"/>
                  </a:cubicBezTo>
                  <a:cubicBezTo>
                    <a:pt x="121" y="72"/>
                    <a:pt x="120" y="70"/>
                    <a:pt x="117" y="70"/>
                  </a:cubicBezTo>
                  <a:close/>
                </a:path>
              </a:pathLst>
            </a:custGeom>
            <a:solidFill>
              <a:schemeClr val="bg1">
                <a:lumMod val="50000"/>
              </a:schemeClr>
            </a:solidFill>
            <a:ln>
              <a:noFill/>
            </a:ln>
          </p:spPr>
          <p:txBody>
            <a:bodyPr vert="horz" wrap="square" lIns="121920" tIns="60960" rIns="121920" bIns="60960" numCol="1" anchor="t" anchorCtr="0" compatLnSpc="1"/>
            <a:lstStyle/>
            <a:p>
              <a:pPr defTabSz="1219170"/>
              <a:endParaRPr lang="zh-CN" altLang="en-US" sz="2400">
                <a:solidFill>
                  <a:srgbClr val="333333"/>
                </a:solidFill>
                <a:latin typeface="Calibri"/>
                <a:ea typeface="宋体" panose="02010600030101010101" pitchFamily="2" charset="-122"/>
              </a:endParaRPr>
            </a:p>
          </p:txBody>
        </p:sp>
      </p:grpSp>
      <p:grpSp>
        <p:nvGrpSpPr>
          <p:cNvPr id="10" name="组合 9"/>
          <p:cNvGrpSpPr/>
          <p:nvPr/>
        </p:nvGrpSpPr>
        <p:grpSpPr>
          <a:xfrm>
            <a:off x="7015363" y="2754125"/>
            <a:ext cx="1917777" cy="3232501"/>
            <a:chOff x="6229274" y="2754125"/>
            <a:chExt cx="1917777" cy="3232501"/>
          </a:xfrm>
        </p:grpSpPr>
        <p:grpSp>
          <p:nvGrpSpPr>
            <p:cNvPr id="47" name="PA_组合 79"/>
            <p:cNvGrpSpPr/>
            <p:nvPr>
              <p:custDataLst>
                <p:tags r:id="rId11"/>
              </p:custDataLst>
            </p:nvPr>
          </p:nvGrpSpPr>
          <p:grpSpPr>
            <a:xfrm>
              <a:off x="6229274" y="3458973"/>
              <a:ext cx="1917777" cy="2527653"/>
              <a:chOff x="522514" y="3027330"/>
              <a:chExt cx="1512542" cy="1440160"/>
            </a:xfrm>
          </p:grpSpPr>
          <p:sp>
            <p:nvSpPr>
              <p:cNvPr id="48" name="矩形 47"/>
              <p:cNvSpPr/>
              <p:nvPr/>
            </p:nvSpPr>
            <p:spPr>
              <a:xfrm>
                <a:off x="522514" y="3027330"/>
                <a:ext cx="1512542" cy="1440160"/>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cxnSp>
            <p:nvCxnSpPr>
              <p:cNvPr id="49" name="直接连接符 48"/>
              <p:cNvCxnSpPr/>
              <p:nvPr/>
            </p:nvCxnSpPr>
            <p:spPr>
              <a:xfrm>
                <a:off x="522514" y="3393953"/>
                <a:ext cx="1512542"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sp>
          <p:nvSpPr>
            <p:cNvPr id="50" name="PA_矩形 62"/>
            <p:cNvSpPr/>
            <p:nvPr>
              <p:custDataLst>
                <p:tags r:id="rId12"/>
              </p:custDataLst>
            </p:nvPr>
          </p:nvSpPr>
          <p:spPr>
            <a:xfrm>
              <a:off x="6610636" y="4179026"/>
              <a:ext cx="1154242" cy="707758"/>
            </a:xfrm>
            <a:prstGeom prst="rect">
              <a:avLst/>
            </a:prstGeom>
          </p:spPr>
          <p:txBody>
            <a:bodyPr wrap="none">
              <a:spAutoFit/>
            </a:bodyPr>
            <a:lstStyle/>
            <a:p>
              <a:pPr algn="ctr" defTabSz="1219170">
                <a:lnSpc>
                  <a:spcPct val="150000"/>
                </a:lnSpc>
              </a:pPr>
              <a:r>
                <a:rPr lang="zh-CN" altLang="en-US" sz="1333" smtClean="0">
                  <a:ln w="6350">
                    <a:noFill/>
                  </a:ln>
                  <a:solidFill>
                    <a:srgbClr val="FFFFFF">
                      <a:lumMod val="50000"/>
                    </a:srgbClr>
                  </a:solidFill>
                  <a:latin typeface="Impact" pitchFamily="34" charset="0"/>
                  <a:ea typeface="微软雅黑" pitchFamily="34" charset="-122"/>
                </a:rPr>
                <a:t>装饰器模式</a:t>
              </a:r>
              <a:endParaRPr lang="en-US" altLang="zh-CN" sz="1333" smtClean="0">
                <a:ln w="6350">
                  <a:noFill/>
                </a:ln>
                <a:solidFill>
                  <a:srgbClr val="FFFFFF">
                    <a:lumMod val="50000"/>
                  </a:srgbClr>
                </a:solidFill>
                <a:latin typeface="Impact" pitchFamily="34" charset="0"/>
                <a:ea typeface="微软雅黑" pitchFamily="34" charset="-122"/>
              </a:endParaRPr>
            </a:p>
            <a:p>
              <a:pPr algn="ctr" defTabSz="1219170">
                <a:lnSpc>
                  <a:spcPct val="150000"/>
                </a:lnSpc>
              </a:pPr>
              <a:r>
                <a:rPr lang="zh-CN" altLang="en-US" sz="1333" smtClean="0">
                  <a:ln w="6350">
                    <a:noFill/>
                  </a:ln>
                  <a:solidFill>
                    <a:srgbClr val="FFFFFF">
                      <a:lumMod val="50000"/>
                    </a:srgbClr>
                  </a:solidFill>
                  <a:latin typeface="Impact" pitchFamily="34" charset="0"/>
                  <a:ea typeface="微软雅黑" pitchFamily="34" charset="-122"/>
                </a:rPr>
                <a:t>缓存模块分析</a:t>
              </a:r>
              <a:endParaRPr lang="en-US" altLang="zh-CN" sz="1333" dirty="0">
                <a:ln w="6350">
                  <a:noFill/>
                </a:ln>
                <a:solidFill>
                  <a:srgbClr val="FFFFFF">
                    <a:lumMod val="50000"/>
                  </a:srgbClr>
                </a:solidFill>
                <a:latin typeface="Impact" pitchFamily="34" charset="0"/>
                <a:ea typeface="微软雅黑" pitchFamily="34" charset="-122"/>
              </a:endParaRPr>
            </a:p>
          </p:txBody>
        </p:sp>
        <p:sp>
          <p:nvSpPr>
            <p:cNvPr id="51" name="PA_矩形 67"/>
            <p:cNvSpPr/>
            <p:nvPr>
              <p:custDataLst>
                <p:tags r:id="rId13"/>
              </p:custDataLst>
            </p:nvPr>
          </p:nvSpPr>
          <p:spPr>
            <a:xfrm>
              <a:off x="6514601" y="3586359"/>
              <a:ext cx="1346312" cy="338554"/>
            </a:xfrm>
            <a:prstGeom prst="rect">
              <a:avLst/>
            </a:prstGeom>
          </p:spPr>
          <p:txBody>
            <a:bodyPr wrap="none">
              <a:spAutoFit/>
            </a:bodyPr>
            <a:lstStyle/>
            <a:p>
              <a:pPr algn="ctr" defTabSz="1219170"/>
              <a:r>
                <a:rPr lang="zh-CN" altLang="en-US" sz="1600" b="1" smtClean="0">
                  <a:ln w="6350">
                    <a:noFill/>
                  </a:ln>
                  <a:solidFill>
                    <a:srgbClr val="FFFFFF">
                      <a:lumMod val="50000"/>
                    </a:srgbClr>
                  </a:solidFill>
                  <a:latin typeface="Impact" pitchFamily="34" charset="0"/>
                  <a:ea typeface="微软雅黑" pitchFamily="34" charset="-122"/>
                </a:rPr>
                <a:t>缓存模块分析</a:t>
              </a:r>
              <a:endParaRPr lang="zh-CN" altLang="en-US" sz="1600" b="1" dirty="0">
                <a:ln w="6350">
                  <a:noFill/>
                </a:ln>
                <a:solidFill>
                  <a:srgbClr val="FFFFFF">
                    <a:lumMod val="50000"/>
                  </a:srgbClr>
                </a:solidFill>
                <a:latin typeface="Impact" pitchFamily="34" charset="0"/>
                <a:ea typeface="微软雅黑" pitchFamily="34" charset="-122"/>
              </a:endParaRPr>
            </a:p>
          </p:txBody>
        </p:sp>
        <p:sp>
          <p:nvSpPr>
            <p:cNvPr id="56" name="PA_任意多边形 12"/>
            <p:cNvSpPr>
              <a:spLocks noEditPoints="1"/>
            </p:cNvSpPr>
            <p:nvPr>
              <p:custDataLst>
                <p:tags r:id="rId14"/>
              </p:custDataLst>
            </p:nvPr>
          </p:nvSpPr>
          <p:spPr bwMode="auto">
            <a:xfrm>
              <a:off x="7114408" y="2754125"/>
              <a:ext cx="271600" cy="410445"/>
            </a:xfrm>
            <a:custGeom>
              <a:avLst/>
              <a:gdLst>
                <a:gd name="T0" fmla="*/ 3 w 121"/>
                <a:gd name="T1" fmla="*/ 119 h 174"/>
                <a:gd name="T2" fmla="*/ 23 w 121"/>
                <a:gd name="T3" fmla="*/ 115 h 174"/>
                <a:gd name="T4" fmla="*/ 38 w 121"/>
                <a:gd name="T5" fmla="*/ 74 h 174"/>
                <a:gd name="T6" fmla="*/ 38 w 121"/>
                <a:gd name="T7" fmla="*/ 74 h 174"/>
                <a:gd name="T8" fmla="*/ 38 w 121"/>
                <a:gd name="T9" fmla="*/ 29 h 174"/>
                <a:gd name="T10" fmla="*/ 54 w 121"/>
                <a:gd name="T11" fmla="*/ 21 h 174"/>
                <a:gd name="T12" fmla="*/ 60 w 121"/>
                <a:gd name="T13" fmla="*/ 0 h 174"/>
                <a:gd name="T14" fmla="*/ 67 w 121"/>
                <a:gd name="T15" fmla="*/ 21 h 174"/>
                <a:gd name="T16" fmla="*/ 92 w 121"/>
                <a:gd name="T17" fmla="*/ 51 h 174"/>
                <a:gd name="T18" fmla="*/ 82 w 121"/>
                <a:gd name="T19" fmla="*/ 74 h 174"/>
                <a:gd name="T20" fmla="*/ 98 w 121"/>
                <a:gd name="T21" fmla="*/ 115 h 174"/>
                <a:gd name="T22" fmla="*/ 117 w 121"/>
                <a:gd name="T23" fmla="*/ 119 h 174"/>
                <a:gd name="T24" fmla="*/ 102 w 121"/>
                <a:gd name="T25" fmla="*/ 124 h 174"/>
                <a:gd name="T26" fmla="*/ 116 w 121"/>
                <a:gd name="T27" fmla="*/ 159 h 174"/>
                <a:gd name="T28" fmla="*/ 120 w 121"/>
                <a:gd name="T29" fmla="*/ 168 h 174"/>
                <a:gd name="T30" fmla="*/ 113 w 121"/>
                <a:gd name="T31" fmla="*/ 171 h 174"/>
                <a:gd name="T32" fmla="*/ 108 w 121"/>
                <a:gd name="T33" fmla="*/ 162 h 174"/>
                <a:gd name="T34" fmla="*/ 87 w 121"/>
                <a:gd name="T35" fmla="*/ 124 h 174"/>
                <a:gd name="T36" fmla="*/ 67 w 121"/>
                <a:gd name="T37" fmla="*/ 129 h 174"/>
                <a:gd name="T38" fmla="*/ 54 w 121"/>
                <a:gd name="T39" fmla="*/ 129 h 174"/>
                <a:gd name="T40" fmla="*/ 34 w 121"/>
                <a:gd name="T41" fmla="*/ 124 h 174"/>
                <a:gd name="T42" fmla="*/ 13 w 121"/>
                <a:gd name="T43" fmla="*/ 162 h 174"/>
                <a:gd name="T44" fmla="*/ 8 w 121"/>
                <a:gd name="T45" fmla="*/ 171 h 174"/>
                <a:gd name="T46" fmla="*/ 1 w 121"/>
                <a:gd name="T47" fmla="*/ 168 h 174"/>
                <a:gd name="T48" fmla="*/ 5 w 121"/>
                <a:gd name="T49" fmla="*/ 159 h 174"/>
                <a:gd name="T50" fmla="*/ 19 w 121"/>
                <a:gd name="T51" fmla="*/ 124 h 174"/>
                <a:gd name="T52" fmla="*/ 54 w 121"/>
                <a:gd name="T53" fmla="*/ 115 h 174"/>
                <a:gd name="T54" fmla="*/ 54 w 121"/>
                <a:gd name="T55" fmla="*/ 110 h 174"/>
                <a:gd name="T56" fmla="*/ 67 w 121"/>
                <a:gd name="T57" fmla="*/ 110 h 174"/>
                <a:gd name="T58" fmla="*/ 83 w 121"/>
                <a:gd name="T59" fmla="*/ 115 h 174"/>
                <a:gd name="T60" fmla="*/ 54 w 121"/>
                <a:gd name="T61" fmla="*/ 82 h 174"/>
                <a:gd name="T62" fmla="*/ 54 w 121"/>
                <a:gd name="T63" fmla="*/ 115 h 174"/>
                <a:gd name="T64" fmla="*/ 73 w 121"/>
                <a:gd name="T65" fmla="*/ 39 h 174"/>
                <a:gd name="T66" fmla="*/ 48 w 121"/>
                <a:gd name="T67" fmla="*/ 39 h 174"/>
                <a:gd name="T68" fmla="*/ 48 w 121"/>
                <a:gd name="T69" fmla="*/ 64 h 174"/>
                <a:gd name="T70" fmla="*/ 68 w 121"/>
                <a:gd name="T71" fmla="*/ 68 h 174"/>
                <a:gd name="T72" fmla="*/ 73 w 121"/>
                <a:gd name="T73" fmla="*/ 64 h 174"/>
                <a:gd name="T74" fmla="*/ 73 w 121"/>
                <a:gd name="T75" fmla="*/ 39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1" h="174">
                  <a:moveTo>
                    <a:pt x="8" y="124"/>
                  </a:moveTo>
                  <a:cubicBezTo>
                    <a:pt x="5" y="124"/>
                    <a:pt x="3" y="122"/>
                    <a:pt x="3" y="119"/>
                  </a:cubicBezTo>
                  <a:cubicBezTo>
                    <a:pt x="3" y="117"/>
                    <a:pt x="5" y="115"/>
                    <a:pt x="8" y="115"/>
                  </a:cubicBezTo>
                  <a:cubicBezTo>
                    <a:pt x="23" y="115"/>
                    <a:pt x="23" y="115"/>
                    <a:pt x="23" y="115"/>
                  </a:cubicBezTo>
                  <a:cubicBezTo>
                    <a:pt x="42" y="77"/>
                    <a:pt x="42" y="77"/>
                    <a:pt x="42" y="77"/>
                  </a:cubicBezTo>
                  <a:cubicBezTo>
                    <a:pt x="41" y="76"/>
                    <a:pt x="40" y="75"/>
                    <a:pt x="38" y="74"/>
                  </a:cubicBezTo>
                  <a:cubicBezTo>
                    <a:pt x="38" y="74"/>
                    <a:pt x="38" y="74"/>
                    <a:pt x="38" y="74"/>
                  </a:cubicBezTo>
                  <a:cubicBezTo>
                    <a:pt x="38" y="74"/>
                    <a:pt x="38" y="74"/>
                    <a:pt x="38" y="74"/>
                  </a:cubicBezTo>
                  <a:cubicBezTo>
                    <a:pt x="33" y="68"/>
                    <a:pt x="29" y="60"/>
                    <a:pt x="29" y="51"/>
                  </a:cubicBezTo>
                  <a:cubicBezTo>
                    <a:pt x="29" y="43"/>
                    <a:pt x="33" y="35"/>
                    <a:pt x="38" y="29"/>
                  </a:cubicBezTo>
                  <a:cubicBezTo>
                    <a:pt x="39" y="29"/>
                    <a:pt x="39" y="29"/>
                    <a:pt x="39" y="29"/>
                  </a:cubicBezTo>
                  <a:cubicBezTo>
                    <a:pt x="43" y="25"/>
                    <a:pt x="48" y="22"/>
                    <a:pt x="54" y="21"/>
                  </a:cubicBezTo>
                  <a:cubicBezTo>
                    <a:pt x="54" y="7"/>
                    <a:pt x="54" y="7"/>
                    <a:pt x="54" y="7"/>
                  </a:cubicBezTo>
                  <a:cubicBezTo>
                    <a:pt x="54" y="3"/>
                    <a:pt x="57" y="0"/>
                    <a:pt x="60" y="0"/>
                  </a:cubicBezTo>
                  <a:cubicBezTo>
                    <a:pt x="64" y="0"/>
                    <a:pt x="67" y="3"/>
                    <a:pt x="67" y="7"/>
                  </a:cubicBezTo>
                  <a:cubicBezTo>
                    <a:pt x="67" y="21"/>
                    <a:pt x="67" y="21"/>
                    <a:pt x="67" y="21"/>
                  </a:cubicBezTo>
                  <a:cubicBezTo>
                    <a:pt x="73" y="22"/>
                    <a:pt x="78" y="25"/>
                    <a:pt x="82" y="29"/>
                  </a:cubicBezTo>
                  <a:cubicBezTo>
                    <a:pt x="88" y="35"/>
                    <a:pt x="92" y="43"/>
                    <a:pt x="92" y="51"/>
                  </a:cubicBezTo>
                  <a:cubicBezTo>
                    <a:pt x="92" y="60"/>
                    <a:pt x="88" y="68"/>
                    <a:pt x="82" y="74"/>
                  </a:cubicBezTo>
                  <a:cubicBezTo>
                    <a:pt x="82" y="74"/>
                    <a:pt x="82" y="74"/>
                    <a:pt x="82" y="74"/>
                  </a:cubicBezTo>
                  <a:cubicBezTo>
                    <a:pt x="81" y="75"/>
                    <a:pt x="80" y="76"/>
                    <a:pt x="79" y="77"/>
                  </a:cubicBezTo>
                  <a:cubicBezTo>
                    <a:pt x="98" y="115"/>
                    <a:pt x="98" y="115"/>
                    <a:pt x="98" y="115"/>
                  </a:cubicBezTo>
                  <a:cubicBezTo>
                    <a:pt x="113" y="115"/>
                    <a:pt x="113" y="115"/>
                    <a:pt x="113" y="115"/>
                  </a:cubicBezTo>
                  <a:cubicBezTo>
                    <a:pt x="116" y="115"/>
                    <a:pt x="117" y="117"/>
                    <a:pt x="117" y="119"/>
                  </a:cubicBezTo>
                  <a:cubicBezTo>
                    <a:pt x="117" y="122"/>
                    <a:pt x="116" y="124"/>
                    <a:pt x="113" y="124"/>
                  </a:cubicBezTo>
                  <a:cubicBezTo>
                    <a:pt x="102" y="124"/>
                    <a:pt x="102" y="124"/>
                    <a:pt x="102" y="124"/>
                  </a:cubicBezTo>
                  <a:cubicBezTo>
                    <a:pt x="116" y="153"/>
                    <a:pt x="116" y="153"/>
                    <a:pt x="116" y="153"/>
                  </a:cubicBezTo>
                  <a:cubicBezTo>
                    <a:pt x="117" y="155"/>
                    <a:pt x="117" y="157"/>
                    <a:pt x="116" y="159"/>
                  </a:cubicBezTo>
                  <a:cubicBezTo>
                    <a:pt x="117" y="162"/>
                    <a:pt x="117" y="162"/>
                    <a:pt x="117" y="162"/>
                  </a:cubicBezTo>
                  <a:cubicBezTo>
                    <a:pt x="120" y="168"/>
                    <a:pt x="120" y="168"/>
                    <a:pt x="120" y="168"/>
                  </a:cubicBezTo>
                  <a:cubicBezTo>
                    <a:pt x="121" y="170"/>
                    <a:pt x="120" y="172"/>
                    <a:pt x="118" y="173"/>
                  </a:cubicBezTo>
                  <a:cubicBezTo>
                    <a:pt x="116" y="174"/>
                    <a:pt x="114" y="173"/>
                    <a:pt x="113" y="171"/>
                  </a:cubicBezTo>
                  <a:cubicBezTo>
                    <a:pt x="110" y="165"/>
                    <a:pt x="110" y="165"/>
                    <a:pt x="110" y="165"/>
                  </a:cubicBezTo>
                  <a:cubicBezTo>
                    <a:pt x="108" y="162"/>
                    <a:pt x="108" y="162"/>
                    <a:pt x="108" y="162"/>
                  </a:cubicBezTo>
                  <a:cubicBezTo>
                    <a:pt x="106" y="162"/>
                    <a:pt x="104" y="160"/>
                    <a:pt x="103" y="158"/>
                  </a:cubicBezTo>
                  <a:cubicBezTo>
                    <a:pt x="87" y="124"/>
                    <a:pt x="87" y="124"/>
                    <a:pt x="87" y="124"/>
                  </a:cubicBezTo>
                  <a:cubicBezTo>
                    <a:pt x="67" y="124"/>
                    <a:pt x="67" y="124"/>
                    <a:pt x="67" y="124"/>
                  </a:cubicBezTo>
                  <a:cubicBezTo>
                    <a:pt x="67" y="129"/>
                    <a:pt x="67" y="129"/>
                    <a:pt x="67" y="129"/>
                  </a:cubicBezTo>
                  <a:cubicBezTo>
                    <a:pt x="67" y="132"/>
                    <a:pt x="64" y="136"/>
                    <a:pt x="60" y="136"/>
                  </a:cubicBezTo>
                  <a:cubicBezTo>
                    <a:pt x="57" y="136"/>
                    <a:pt x="54" y="132"/>
                    <a:pt x="54" y="129"/>
                  </a:cubicBezTo>
                  <a:cubicBezTo>
                    <a:pt x="54" y="124"/>
                    <a:pt x="54" y="124"/>
                    <a:pt x="54" y="124"/>
                  </a:cubicBezTo>
                  <a:cubicBezTo>
                    <a:pt x="34" y="124"/>
                    <a:pt x="34" y="124"/>
                    <a:pt x="34" y="124"/>
                  </a:cubicBezTo>
                  <a:cubicBezTo>
                    <a:pt x="17" y="158"/>
                    <a:pt x="17" y="158"/>
                    <a:pt x="17" y="158"/>
                  </a:cubicBezTo>
                  <a:cubicBezTo>
                    <a:pt x="16" y="160"/>
                    <a:pt x="15" y="162"/>
                    <a:pt x="13" y="162"/>
                  </a:cubicBezTo>
                  <a:cubicBezTo>
                    <a:pt x="11" y="165"/>
                    <a:pt x="11" y="165"/>
                    <a:pt x="11" y="165"/>
                  </a:cubicBezTo>
                  <a:cubicBezTo>
                    <a:pt x="8" y="171"/>
                    <a:pt x="8" y="171"/>
                    <a:pt x="8" y="171"/>
                  </a:cubicBezTo>
                  <a:cubicBezTo>
                    <a:pt x="7" y="173"/>
                    <a:pt x="5" y="174"/>
                    <a:pt x="3" y="173"/>
                  </a:cubicBezTo>
                  <a:cubicBezTo>
                    <a:pt x="1" y="172"/>
                    <a:pt x="0" y="170"/>
                    <a:pt x="1" y="168"/>
                  </a:cubicBezTo>
                  <a:cubicBezTo>
                    <a:pt x="4" y="162"/>
                    <a:pt x="4" y="162"/>
                    <a:pt x="4" y="162"/>
                  </a:cubicBezTo>
                  <a:cubicBezTo>
                    <a:pt x="5" y="159"/>
                    <a:pt x="5" y="159"/>
                    <a:pt x="5" y="159"/>
                  </a:cubicBezTo>
                  <a:cubicBezTo>
                    <a:pt x="4" y="157"/>
                    <a:pt x="4" y="155"/>
                    <a:pt x="5" y="153"/>
                  </a:cubicBezTo>
                  <a:cubicBezTo>
                    <a:pt x="19" y="124"/>
                    <a:pt x="19" y="124"/>
                    <a:pt x="19" y="124"/>
                  </a:cubicBezTo>
                  <a:cubicBezTo>
                    <a:pt x="8" y="124"/>
                    <a:pt x="8" y="124"/>
                    <a:pt x="8" y="124"/>
                  </a:cubicBezTo>
                  <a:close/>
                  <a:moveTo>
                    <a:pt x="54" y="115"/>
                  </a:moveTo>
                  <a:cubicBezTo>
                    <a:pt x="54" y="115"/>
                    <a:pt x="54" y="115"/>
                    <a:pt x="54" y="115"/>
                  </a:cubicBezTo>
                  <a:cubicBezTo>
                    <a:pt x="54" y="110"/>
                    <a:pt x="54" y="110"/>
                    <a:pt x="54" y="110"/>
                  </a:cubicBezTo>
                  <a:cubicBezTo>
                    <a:pt x="54" y="107"/>
                    <a:pt x="57" y="103"/>
                    <a:pt x="60" y="103"/>
                  </a:cubicBezTo>
                  <a:cubicBezTo>
                    <a:pt x="64" y="103"/>
                    <a:pt x="67" y="107"/>
                    <a:pt x="67" y="110"/>
                  </a:cubicBezTo>
                  <a:cubicBezTo>
                    <a:pt x="67" y="115"/>
                    <a:pt x="67" y="115"/>
                    <a:pt x="67" y="115"/>
                  </a:cubicBezTo>
                  <a:cubicBezTo>
                    <a:pt x="83" y="115"/>
                    <a:pt x="83" y="115"/>
                    <a:pt x="83" y="115"/>
                  </a:cubicBezTo>
                  <a:cubicBezTo>
                    <a:pt x="67" y="82"/>
                    <a:pt x="67" y="82"/>
                    <a:pt x="67" y="82"/>
                  </a:cubicBezTo>
                  <a:cubicBezTo>
                    <a:pt x="63" y="83"/>
                    <a:pt x="58" y="83"/>
                    <a:pt x="54" y="82"/>
                  </a:cubicBezTo>
                  <a:cubicBezTo>
                    <a:pt x="38" y="115"/>
                    <a:pt x="38" y="115"/>
                    <a:pt x="38" y="115"/>
                  </a:cubicBezTo>
                  <a:cubicBezTo>
                    <a:pt x="54" y="115"/>
                    <a:pt x="54" y="115"/>
                    <a:pt x="54" y="115"/>
                  </a:cubicBezTo>
                  <a:close/>
                  <a:moveTo>
                    <a:pt x="73" y="39"/>
                  </a:moveTo>
                  <a:cubicBezTo>
                    <a:pt x="73" y="39"/>
                    <a:pt x="73" y="39"/>
                    <a:pt x="73" y="39"/>
                  </a:cubicBezTo>
                  <a:cubicBezTo>
                    <a:pt x="66" y="32"/>
                    <a:pt x="55" y="32"/>
                    <a:pt x="48" y="39"/>
                  </a:cubicBezTo>
                  <a:cubicBezTo>
                    <a:pt x="48" y="39"/>
                    <a:pt x="48" y="39"/>
                    <a:pt x="48" y="39"/>
                  </a:cubicBezTo>
                  <a:cubicBezTo>
                    <a:pt x="45" y="42"/>
                    <a:pt x="43" y="47"/>
                    <a:pt x="43" y="51"/>
                  </a:cubicBezTo>
                  <a:cubicBezTo>
                    <a:pt x="43" y="56"/>
                    <a:pt x="45" y="61"/>
                    <a:pt x="48" y="64"/>
                  </a:cubicBezTo>
                  <a:cubicBezTo>
                    <a:pt x="53" y="69"/>
                    <a:pt x="61" y="71"/>
                    <a:pt x="67" y="68"/>
                  </a:cubicBezTo>
                  <a:cubicBezTo>
                    <a:pt x="68" y="68"/>
                    <a:pt x="68" y="68"/>
                    <a:pt x="68" y="68"/>
                  </a:cubicBezTo>
                  <a:cubicBezTo>
                    <a:pt x="69" y="67"/>
                    <a:pt x="71" y="66"/>
                    <a:pt x="73" y="64"/>
                  </a:cubicBezTo>
                  <a:cubicBezTo>
                    <a:pt x="73" y="64"/>
                    <a:pt x="73" y="64"/>
                    <a:pt x="73" y="64"/>
                  </a:cubicBezTo>
                  <a:cubicBezTo>
                    <a:pt x="76" y="61"/>
                    <a:pt x="78" y="56"/>
                    <a:pt x="78" y="51"/>
                  </a:cubicBezTo>
                  <a:cubicBezTo>
                    <a:pt x="78" y="47"/>
                    <a:pt x="76" y="42"/>
                    <a:pt x="73" y="39"/>
                  </a:cubicBezTo>
                  <a:cubicBezTo>
                    <a:pt x="73" y="39"/>
                    <a:pt x="73" y="39"/>
                    <a:pt x="73" y="39"/>
                  </a:cubicBezTo>
                  <a:close/>
                </a:path>
              </a:pathLst>
            </a:custGeom>
            <a:solidFill>
              <a:schemeClr val="bg1">
                <a:lumMod val="50000"/>
              </a:schemeClr>
            </a:solidFill>
            <a:ln>
              <a:noFill/>
            </a:ln>
          </p:spPr>
          <p:txBody>
            <a:bodyPr vert="horz" wrap="square" lIns="121920" tIns="60960" rIns="121920" bIns="60960" numCol="1" anchor="t" anchorCtr="0" compatLnSpc="1"/>
            <a:lstStyle/>
            <a:p>
              <a:pPr defTabSz="1219170"/>
              <a:endParaRPr lang="zh-CN" altLang="en-US" sz="2400">
                <a:solidFill>
                  <a:srgbClr val="333333"/>
                </a:solidFill>
                <a:latin typeface="Calibri"/>
                <a:ea typeface="宋体" panose="02010600030101010101" pitchFamily="2" charset="-122"/>
              </a:endParaRPr>
            </a:p>
          </p:txBody>
        </p:sp>
      </p:grpSp>
      <p:sp>
        <p:nvSpPr>
          <p:cNvPr id="69" name="PA_任意多边形 9"/>
          <p:cNvSpPr>
            <a:spLocks noEditPoints="1"/>
          </p:cNvSpPr>
          <p:nvPr>
            <p:custDataLst>
              <p:tags r:id="rId3"/>
            </p:custDataLst>
          </p:nvPr>
        </p:nvSpPr>
        <p:spPr bwMode="auto">
          <a:xfrm>
            <a:off x="1731452" y="2794072"/>
            <a:ext cx="482422" cy="330552"/>
          </a:xfrm>
          <a:custGeom>
            <a:avLst/>
            <a:gdLst>
              <a:gd name="T0" fmla="*/ 58 w 215"/>
              <a:gd name="T1" fmla="*/ 83 h 140"/>
              <a:gd name="T2" fmla="*/ 58 w 215"/>
              <a:gd name="T3" fmla="*/ 91 h 140"/>
              <a:gd name="T4" fmla="*/ 161 w 215"/>
              <a:gd name="T5" fmla="*/ 87 h 140"/>
              <a:gd name="T6" fmla="*/ 58 w 215"/>
              <a:gd name="T7" fmla="*/ 73 h 140"/>
              <a:gd name="T8" fmla="*/ 98 w 215"/>
              <a:gd name="T9" fmla="*/ 73 h 140"/>
              <a:gd name="T10" fmla="*/ 102 w 215"/>
              <a:gd name="T11" fmla="*/ 34 h 140"/>
              <a:gd name="T12" fmla="*/ 58 w 215"/>
              <a:gd name="T13" fmla="*/ 30 h 140"/>
              <a:gd name="T14" fmla="*/ 54 w 215"/>
              <a:gd name="T15" fmla="*/ 69 h 140"/>
              <a:gd name="T16" fmla="*/ 63 w 215"/>
              <a:gd name="T17" fmla="*/ 38 h 140"/>
              <a:gd name="T18" fmla="*/ 94 w 215"/>
              <a:gd name="T19" fmla="*/ 38 h 140"/>
              <a:gd name="T20" fmla="*/ 63 w 215"/>
              <a:gd name="T21" fmla="*/ 65 h 140"/>
              <a:gd name="T22" fmla="*/ 27 w 215"/>
              <a:gd name="T23" fmla="*/ 121 h 140"/>
              <a:gd name="T24" fmla="*/ 189 w 215"/>
              <a:gd name="T25" fmla="*/ 121 h 140"/>
              <a:gd name="T26" fmla="*/ 196 w 215"/>
              <a:gd name="T27" fmla="*/ 7 h 140"/>
              <a:gd name="T28" fmla="*/ 27 w 215"/>
              <a:gd name="T29" fmla="*/ 0 h 140"/>
              <a:gd name="T30" fmla="*/ 20 w 215"/>
              <a:gd name="T31" fmla="*/ 114 h 140"/>
              <a:gd name="T32" fmla="*/ 33 w 215"/>
              <a:gd name="T33" fmla="*/ 13 h 140"/>
              <a:gd name="T34" fmla="*/ 182 w 215"/>
              <a:gd name="T35" fmla="*/ 13 h 140"/>
              <a:gd name="T36" fmla="*/ 33 w 215"/>
              <a:gd name="T37" fmla="*/ 107 h 140"/>
              <a:gd name="T38" fmla="*/ 157 w 215"/>
              <a:gd name="T39" fmla="*/ 48 h 140"/>
              <a:gd name="T40" fmla="*/ 111 w 215"/>
              <a:gd name="T41" fmla="*/ 48 h 140"/>
              <a:gd name="T42" fmla="*/ 111 w 215"/>
              <a:gd name="T43" fmla="*/ 56 h 140"/>
              <a:gd name="T44" fmla="*/ 161 w 215"/>
              <a:gd name="T45" fmla="*/ 52 h 140"/>
              <a:gd name="T46" fmla="*/ 157 w 215"/>
              <a:gd name="T47" fmla="*/ 65 h 140"/>
              <a:gd name="T48" fmla="*/ 111 w 215"/>
              <a:gd name="T49" fmla="*/ 65 h 140"/>
              <a:gd name="T50" fmla="*/ 111 w 215"/>
              <a:gd name="T51" fmla="*/ 73 h 140"/>
              <a:gd name="T52" fmla="*/ 161 w 215"/>
              <a:gd name="T53" fmla="*/ 69 h 140"/>
              <a:gd name="T54" fmla="*/ 157 w 215"/>
              <a:gd name="T55" fmla="*/ 30 h 140"/>
              <a:gd name="T56" fmla="*/ 111 w 215"/>
              <a:gd name="T57" fmla="*/ 30 h 140"/>
              <a:gd name="T58" fmla="*/ 111 w 215"/>
              <a:gd name="T59" fmla="*/ 38 h 140"/>
              <a:gd name="T60" fmla="*/ 161 w 215"/>
              <a:gd name="T61" fmla="*/ 34 h 140"/>
              <a:gd name="T62" fmla="*/ 209 w 215"/>
              <a:gd name="T63" fmla="*/ 127 h 140"/>
              <a:gd name="T64" fmla="*/ 7 w 215"/>
              <a:gd name="T65" fmla="*/ 127 h 140"/>
              <a:gd name="T66" fmla="*/ 7 w 215"/>
              <a:gd name="T67" fmla="*/ 140 h 140"/>
              <a:gd name="T68" fmla="*/ 215 w 215"/>
              <a:gd name="T69" fmla="*/ 134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15" h="140">
                <a:moveTo>
                  <a:pt x="157" y="83"/>
                </a:moveTo>
                <a:cubicBezTo>
                  <a:pt x="58" y="83"/>
                  <a:pt x="58" y="83"/>
                  <a:pt x="58" y="83"/>
                </a:cubicBezTo>
                <a:cubicBezTo>
                  <a:pt x="56" y="83"/>
                  <a:pt x="54" y="84"/>
                  <a:pt x="54" y="87"/>
                </a:cubicBezTo>
                <a:cubicBezTo>
                  <a:pt x="54" y="89"/>
                  <a:pt x="56" y="91"/>
                  <a:pt x="58" y="91"/>
                </a:cubicBezTo>
                <a:cubicBezTo>
                  <a:pt x="157" y="91"/>
                  <a:pt x="157" y="91"/>
                  <a:pt x="157" y="91"/>
                </a:cubicBezTo>
                <a:cubicBezTo>
                  <a:pt x="159" y="91"/>
                  <a:pt x="161" y="89"/>
                  <a:pt x="161" y="87"/>
                </a:cubicBezTo>
                <a:cubicBezTo>
                  <a:pt x="161" y="84"/>
                  <a:pt x="159" y="83"/>
                  <a:pt x="157" y="83"/>
                </a:cubicBezTo>
                <a:close/>
                <a:moveTo>
                  <a:pt x="58" y="73"/>
                </a:moveTo>
                <a:cubicBezTo>
                  <a:pt x="58" y="73"/>
                  <a:pt x="58" y="73"/>
                  <a:pt x="58" y="73"/>
                </a:cubicBezTo>
                <a:cubicBezTo>
                  <a:pt x="98" y="73"/>
                  <a:pt x="98" y="73"/>
                  <a:pt x="98" y="73"/>
                </a:cubicBezTo>
                <a:cubicBezTo>
                  <a:pt x="100" y="73"/>
                  <a:pt x="102" y="71"/>
                  <a:pt x="102" y="69"/>
                </a:cubicBezTo>
                <a:cubicBezTo>
                  <a:pt x="102" y="34"/>
                  <a:pt x="102" y="34"/>
                  <a:pt x="102" y="34"/>
                </a:cubicBezTo>
                <a:cubicBezTo>
                  <a:pt x="102" y="32"/>
                  <a:pt x="100" y="30"/>
                  <a:pt x="98" y="30"/>
                </a:cubicBezTo>
                <a:cubicBezTo>
                  <a:pt x="58" y="30"/>
                  <a:pt x="58" y="30"/>
                  <a:pt x="58" y="30"/>
                </a:cubicBezTo>
                <a:cubicBezTo>
                  <a:pt x="56" y="30"/>
                  <a:pt x="54" y="32"/>
                  <a:pt x="54" y="34"/>
                </a:cubicBezTo>
                <a:cubicBezTo>
                  <a:pt x="54" y="69"/>
                  <a:pt x="54" y="69"/>
                  <a:pt x="54" y="69"/>
                </a:cubicBezTo>
                <a:cubicBezTo>
                  <a:pt x="54" y="71"/>
                  <a:pt x="56" y="73"/>
                  <a:pt x="58" y="73"/>
                </a:cubicBezTo>
                <a:close/>
                <a:moveTo>
                  <a:pt x="63" y="38"/>
                </a:moveTo>
                <a:cubicBezTo>
                  <a:pt x="63" y="38"/>
                  <a:pt x="63" y="38"/>
                  <a:pt x="63" y="38"/>
                </a:cubicBezTo>
                <a:cubicBezTo>
                  <a:pt x="94" y="38"/>
                  <a:pt x="94" y="38"/>
                  <a:pt x="94" y="38"/>
                </a:cubicBezTo>
                <a:cubicBezTo>
                  <a:pt x="94" y="65"/>
                  <a:pt x="94" y="65"/>
                  <a:pt x="94" y="65"/>
                </a:cubicBezTo>
                <a:cubicBezTo>
                  <a:pt x="63" y="65"/>
                  <a:pt x="63" y="65"/>
                  <a:pt x="63" y="65"/>
                </a:cubicBezTo>
                <a:cubicBezTo>
                  <a:pt x="63" y="38"/>
                  <a:pt x="63" y="38"/>
                  <a:pt x="63" y="38"/>
                </a:cubicBezTo>
                <a:close/>
                <a:moveTo>
                  <a:pt x="27" y="121"/>
                </a:moveTo>
                <a:cubicBezTo>
                  <a:pt x="27" y="121"/>
                  <a:pt x="27" y="121"/>
                  <a:pt x="27" y="121"/>
                </a:cubicBezTo>
                <a:cubicBezTo>
                  <a:pt x="189" y="121"/>
                  <a:pt x="189" y="121"/>
                  <a:pt x="189" y="121"/>
                </a:cubicBezTo>
                <a:cubicBezTo>
                  <a:pt x="193" y="121"/>
                  <a:pt x="196" y="118"/>
                  <a:pt x="196" y="114"/>
                </a:cubicBezTo>
                <a:cubicBezTo>
                  <a:pt x="196" y="7"/>
                  <a:pt x="196" y="7"/>
                  <a:pt x="196" y="7"/>
                </a:cubicBezTo>
                <a:cubicBezTo>
                  <a:pt x="196" y="3"/>
                  <a:pt x="193" y="0"/>
                  <a:pt x="189" y="0"/>
                </a:cubicBezTo>
                <a:cubicBezTo>
                  <a:pt x="27" y="0"/>
                  <a:pt x="27" y="0"/>
                  <a:pt x="27" y="0"/>
                </a:cubicBezTo>
                <a:cubicBezTo>
                  <a:pt x="23" y="0"/>
                  <a:pt x="20" y="3"/>
                  <a:pt x="20" y="7"/>
                </a:cubicBezTo>
                <a:cubicBezTo>
                  <a:pt x="20" y="114"/>
                  <a:pt x="20" y="114"/>
                  <a:pt x="20" y="114"/>
                </a:cubicBezTo>
                <a:cubicBezTo>
                  <a:pt x="20" y="118"/>
                  <a:pt x="23" y="121"/>
                  <a:pt x="27" y="121"/>
                </a:cubicBezTo>
                <a:close/>
                <a:moveTo>
                  <a:pt x="33" y="13"/>
                </a:moveTo>
                <a:cubicBezTo>
                  <a:pt x="33" y="13"/>
                  <a:pt x="33" y="13"/>
                  <a:pt x="33" y="13"/>
                </a:cubicBezTo>
                <a:cubicBezTo>
                  <a:pt x="182" y="13"/>
                  <a:pt x="182" y="13"/>
                  <a:pt x="182" y="13"/>
                </a:cubicBezTo>
                <a:cubicBezTo>
                  <a:pt x="182" y="107"/>
                  <a:pt x="182" y="107"/>
                  <a:pt x="182" y="107"/>
                </a:cubicBezTo>
                <a:cubicBezTo>
                  <a:pt x="33" y="107"/>
                  <a:pt x="33" y="107"/>
                  <a:pt x="33" y="107"/>
                </a:cubicBezTo>
                <a:cubicBezTo>
                  <a:pt x="33" y="13"/>
                  <a:pt x="33" y="13"/>
                  <a:pt x="33" y="13"/>
                </a:cubicBezTo>
                <a:close/>
                <a:moveTo>
                  <a:pt x="157" y="48"/>
                </a:moveTo>
                <a:cubicBezTo>
                  <a:pt x="157" y="48"/>
                  <a:pt x="157" y="48"/>
                  <a:pt x="157" y="48"/>
                </a:cubicBezTo>
                <a:cubicBezTo>
                  <a:pt x="111" y="48"/>
                  <a:pt x="111" y="48"/>
                  <a:pt x="111" y="48"/>
                </a:cubicBezTo>
                <a:cubicBezTo>
                  <a:pt x="108" y="48"/>
                  <a:pt x="107" y="49"/>
                  <a:pt x="107" y="52"/>
                </a:cubicBezTo>
                <a:cubicBezTo>
                  <a:pt x="107" y="54"/>
                  <a:pt x="108" y="56"/>
                  <a:pt x="111" y="56"/>
                </a:cubicBezTo>
                <a:cubicBezTo>
                  <a:pt x="157" y="56"/>
                  <a:pt x="157" y="56"/>
                  <a:pt x="157" y="56"/>
                </a:cubicBezTo>
                <a:cubicBezTo>
                  <a:pt x="159" y="56"/>
                  <a:pt x="161" y="54"/>
                  <a:pt x="161" y="52"/>
                </a:cubicBezTo>
                <a:cubicBezTo>
                  <a:pt x="161" y="49"/>
                  <a:pt x="159" y="48"/>
                  <a:pt x="157" y="48"/>
                </a:cubicBezTo>
                <a:close/>
                <a:moveTo>
                  <a:pt x="157" y="65"/>
                </a:moveTo>
                <a:cubicBezTo>
                  <a:pt x="157" y="65"/>
                  <a:pt x="157" y="65"/>
                  <a:pt x="157" y="65"/>
                </a:cubicBezTo>
                <a:cubicBezTo>
                  <a:pt x="111" y="65"/>
                  <a:pt x="111" y="65"/>
                  <a:pt x="111" y="65"/>
                </a:cubicBezTo>
                <a:cubicBezTo>
                  <a:pt x="108" y="65"/>
                  <a:pt x="107" y="67"/>
                  <a:pt x="107" y="69"/>
                </a:cubicBezTo>
                <a:cubicBezTo>
                  <a:pt x="107" y="71"/>
                  <a:pt x="108" y="73"/>
                  <a:pt x="111" y="73"/>
                </a:cubicBezTo>
                <a:cubicBezTo>
                  <a:pt x="157" y="73"/>
                  <a:pt x="157" y="73"/>
                  <a:pt x="157" y="73"/>
                </a:cubicBezTo>
                <a:cubicBezTo>
                  <a:pt x="159" y="73"/>
                  <a:pt x="161" y="71"/>
                  <a:pt x="161" y="69"/>
                </a:cubicBezTo>
                <a:cubicBezTo>
                  <a:pt x="161" y="67"/>
                  <a:pt x="159" y="65"/>
                  <a:pt x="157" y="65"/>
                </a:cubicBezTo>
                <a:close/>
                <a:moveTo>
                  <a:pt x="157" y="30"/>
                </a:moveTo>
                <a:cubicBezTo>
                  <a:pt x="157" y="30"/>
                  <a:pt x="157" y="30"/>
                  <a:pt x="157" y="30"/>
                </a:cubicBezTo>
                <a:cubicBezTo>
                  <a:pt x="111" y="30"/>
                  <a:pt x="111" y="30"/>
                  <a:pt x="111" y="30"/>
                </a:cubicBezTo>
                <a:cubicBezTo>
                  <a:pt x="108" y="30"/>
                  <a:pt x="107" y="32"/>
                  <a:pt x="107" y="34"/>
                </a:cubicBezTo>
                <a:cubicBezTo>
                  <a:pt x="107" y="37"/>
                  <a:pt x="108" y="38"/>
                  <a:pt x="111" y="38"/>
                </a:cubicBezTo>
                <a:cubicBezTo>
                  <a:pt x="157" y="38"/>
                  <a:pt x="157" y="38"/>
                  <a:pt x="157" y="38"/>
                </a:cubicBezTo>
                <a:cubicBezTo>
                  <a:pt x="159" y="38"/>
                  <a:pt x="161" y="37"/>
                  <a:pt x="161" y="34"/>
                </a:cubicBezTo>
                <a:cubicBezTo>
                  <a:pt x="161" y="32"/>
                  <a:pt x="159" y="30"/>
                  <a:pt x="157" y="30"/>
                </a:cubicBezTo>
                <a:close/>
                <a:moveTo>
                  <a:pt x="209" y="127"/>
                </a:moveTo>
                <a:cubicBezTo>
                  <a:pt x="209" y="127"/>
                  <a:pt x="209" y="127"/>
                  <a:pt x="209" y="127"/>
                </a:cubicBezTo>
                <a:cubicBezTo>
                  <a:pt x="7" y="127"/>
                  <a:pt x="7" y="127"/>
                  <a:pt x="7" y="127"/>
                </a:cubicBezTo>
                <a:cubicBezTo>
                  <a:pt x="3" y="127"/>
                  <a:pt x="0" y="130"/>
                  <a:pt x="0" y="134"/>
                </a:cubicBezTo>
                <a:cubicBezTo>
                  <a:pt x="0" y="137"/>
                  <a:pt x="3" y="140"/>
                  <a:pt x="7" y="140"/>
                </a:cubicBezTo>
                <a:cubicBezTo>
                  <a:pt x="209" y="140"/>
                  <a:pt x="209" y="140"/>
                  <a:pt x="209" y="140"/>
                </a:cubicBezTo>
                <a:cubicBezTo>
                  <a:pt x="212" y="140"/>
                  <a:pt x="215" y="137"/>
                  <a:pt x="215" y="134"/>
                </a:cubicBezTo>
                <a:cubicBezTo>
                  <a:pt x="215" y="130"/>
                  <a:pt x="212" y="127"/>
                  <a:pt x="209" y="127"/>
                </a:cubicBezTo>
                <a:close/>
              </a:path>
            </a:pathLst>
          </a:custGeom>
          <a:solidFill>
            <a:schemeClr val="bg1">
              <a:lumMod val="50000"/>
            </a:schemeClr>
          </a:solidFill>
          <a:ln>
            <a:noFill/>
          </a:ln>
        </p:spPr>
        <p:txBody>
          <a:bodyPr vert="horz" wrap="square" lIns="121920" tIns="60960" rIns="121920" bIns="60960" numCol="1" anchor="t" anchorCtr="0" compatLnSpc="1"/>
          <a:lstStyle/>
          <a:p>
            <a:pPr defTabSz="1219170"/>
            <a:endParaRPr lang="zh-CN" altLang="en-US" sz="2400">
              <a:solidFill>
                <a:srgbClr val="333333"/>
              </a:solidFill>
              <a:latin typeface="Calibri"/>
              <a:ea typeface="宋体" panose="02010600030101010101" pitchFamily="2" charset="-122"/>
            </a:endParaRPr>
          </a:p>
        </p:txBody>
      </p:sp>
      <p:grpSp>
        <p:nvGrpSpPr>
          <p:cNvPr id="83" name="PA_组合 82"/>
          <p:cNvGrpSpPr/>
          <p:nvPr>
            <p:custDataLst>
              <p:tags r:id="rId4"/>
            </p:custDataLst>
          </p:nvPr>
        </p:nvGrpSpPr>
        <p:grpSpPr>
          <a:xfrm>
            <a:off x="1019812" y="3449449"/>
            <a:ext cx="1917777" cy="2527653"/>
            <a:chOff x="522514" y="3027330"/>
            <a:chExt cx="1512542" cy="1440160"/>
          </a:xfrm>
        </p:grpSpPr>
        <p:sp>
          <p:nvSpPr>
            <p:cNvPr id="84" name="矩形 83"/>
            <p:cNvSpPr/>
            <p:nvPr/>
          </p:nvSpPr>
          <p:spPr>
            <a:xfrm>
              <a:off x="522514" y="3027330"/>
              <a:ext cx="1512542" cy="1440160"/>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cxnSp>
          <p:nvCxnSpPr>
            <p:cNvPr id="85" name="直接连接符 84"/>
            <p:cNvCxnSpPr/>
            <p:nvPr/>
          </p:nvCxnSpPr>
          <p:spPr>
            <a:xfrm>
              <a:off x="522514" y="3393953"/>
              <a:ext cx="1512542"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sp>
        <p:nvSpPr>
          <p:cNvPr id="62" name="PA_矩形 61"/>
          <p:cNvSpPr/>
          <p:nvPr>
            <p:custDataLst>
              <p:tags r:id="rId5"/>
            </p:custDataLst>
          </p:nvPr>
        </p:nvSpPr>
        <p:spPr>
          <a:xfrm>
            <a:off x="1117738" y="4205539"/>
            <a:ext cx="1694251" cy="1323183"/>
          </a:xfrm>
          <a:prstGeom prst="rect">
            <a:avLst/>
          </a:prstGeom>
        </p:spPr>
        <p:txBody>
          <a:bodyPr wrap="square">
            <a:spAutoFit/>
          </a:bodyPr>
          <a:lstStyle/>
          <a:p>
            <a:pPr algn="ctr" defTabSz="1219170">
              <a:lnSpc>
                <a:spcPct val="150000"/>
              </a:lnSpc>
            </a:pPr>
            <a:r>
              <a:rPr lang="en-US" altLang="zh-CN" sz="1333" smtClean="0">
                <a:ln w="6350">
                  <a:noFill/>
                </a:ln>
                <a:solidFill>
                  <a:srgbClr val="FFFFFF">
                    <a:lumMod val="50000"/>
                  </a:srgbClr>
                </a:solidFill>
                <a:latin typeface="Impact" pitchFamily="34" charset="0"/>
                <a:ea typeface="微软雅黑" pitchFamily="34" charset="-122"/>
              </a:rPr>
              <a:t>MyBatis</a:t>
            </a:r>
            <a:r>
              <a:rPr lang="zh-CN" altLang="en-US" sz="1333" smtClean="0">
                <a:ln w="6350">
                  <a:noFill/>
                </a:ln>
                <a:solidFill>
                  <a:srgbClr val="FFFFFF">
                    <a:lumMod val="50000"/>
                  </a:srgbClr>
                </a:solidFill>
                <a:latin typeface="Impact" pitchFamily="34" charset="0"/>
                <a:ea typeface="微软雅黑" pitchFamily="34" charset="-122"/>
              </a:rPr>
              <a:t>架构</a:t>
            </a:r>
            <a:r>
              <a:rPr lang="zh-CN" altLang="en-US" sz="1333" smtClean="0">
                <a:ln w="6350">
                  <a:noFill/>
                </a:ln>
                <a:solidFill>
                  <a:srgbClr val="FFFFFF">
                    <a:lumMod val="50000"/>
                  </a:srgbClr>
                </a:solidFill>
                <a:latin typeface="Impact" pitchFamily="34" charset="0"/>
                <a:ea typeface="微软雅黑" pitchFamily="34" charset="-122"/>
              </a:rPr>
              <a:t>分析</a:t>
            </a:r>
            <a:endParaRPr lang="en-US" altLang="zh-CN" sz="1333" smtClean="0">
              <a:ln w="6350">
                <a:noFill/>
              </a:ln>
              <a:solidFill>
                <a:srgbClr val="FFFFFF">
                  <a:lumMod val="50000"/>
                </a:srgbClr>
              </a:solidFill>
              <a:latin typeface="Impact" pitchFamily="34" charset="0"/>
              <a:ea typeface="微软雅黑" pitchFamily="34" charset="-122"/>
            </a:endParaRPr>
          </a:p>
          <a:p>
            <a:pPr algn="ctr" defTabSz="1219170">
              <a:lnSpc>
                <a:spcPct val="150000"/>
              </a:lnSpc>
            </a:pPr>
            <a:r>
              <a:rPr lang="zh-CN" altLang="en-US" sz="1333" smtClean="0">
                <a:ln w="6350">
                  <a:noFill/>
                </a:ln>
                <a:solidFill>
                  <a:srgbClr val="FFFFFF">
                    <a:lumMod val="50000"/>
                  </a:srgbClr>
                </a:solidFill>
                <a:latin typeface="Impact" pitchFamily="34" charset="0"/>
                <a:ea typeface="微软雅黑" pitchFamily="34" charset="-122"/>
              </a:rPr>
              <a:t>包分析</a:t>
            </a:r>
            <a:endParaRPr lang="en-US" altLang="zh-CN" sz="1333" smtClean="0">
              <a:ln w="6350">
                <a:noFill/>
              </a:ln>
              <a:solidFill>
                <a:srgbClr val="FFFFFF">
                  <a:lumMod val="50000"/>
                </a:srgbClr>
              </a:solidFill>
              <a:latin typeface="Impact" pitchFamily="34" charset="0"/>
              <a:ea typeface="微软雅黑" pitchFamily="34" charset="-122"/>
            </a:endParaRPr>
          </a:p>
          <a:p>
            <a:pPr algn="ctr" defTabSz="1219170">
              <a:lnSpc>
                <a:spcPct val="150000"/>
              </a:lnSpc>
            </a:pPr>
            <a:r>
              <a:rPr lang="zh-CN" altLang="en-US" sz="1333">
                <a:ln w="6350">
                  <a:noFill/>
                </a:ln>
                <a:solidFill>
                  <a:srgbClr val="FFFFFF">
                    <a:lumMod val="50000"/>
                  </a:srgbClr>
                </a:solidFill>
                <a:latin typeface="Impact" pitchFamily="34" charset="0"/>
                <a:ea typeface="微软雅黑" pitchFamily="34" charset="-122"/>
              </a:rPr>
              <a:t>设计</a:t>
            </a:r>
            <a:r>
              <a:rPr lang="zh-CN" altLang="en-US" sz="1333" smtClean="0">
                <a:ln w="6350">
                  <a:noFill/>
                </a:ln>
                <a:solidFill>
                  <a:srgbClr val="FFFFFF">
                    <a:lumMod val="50000"/>
                  </a:srgbClr>
                </a:solidFill>
                <a:latin typeface="Impact" pitchFamily="34" charset="0"/>
                <a:ea typeface="微软雅黑" pitchFamily="34" charset="-122"/>
              </a:rPr>
              <a:t>模式的原则</a:t>
            </a:r>
            <a:endParaRPr lang="en-US" altLang="zh-CN" sz="1333" smtClean="0">
              <a:ln w="6350">
                <a:noFill/>
              </a:ln>
              <a:solidFill>
                <a:srgbClr val="FFFFFF">
                  <a:lumMod val="50000"/>
                </a:srgbClr>
              </a:solidFill>
              <a:latin typeface="Impact" pitchFamily="34" charset="0"/>
              <a:ea typeface="微软雅黑" pitchFamily="34" charset="-122"/>
            </a:endParaRPr>
          </a:p>
          <a:p>
            <a:pPr algn="ctr" defTabSz="1219170">
              <a:lnSpc>
                <a:spcPct val="150000"/>
              </a:lnSpc>
            </a:pPr>
            <a:endParaRPr lang="zh-CN" altLang="en-US" sz="1333" dirty="0">
              <a:ln w="6350">
                <a:noFill/>
              </a:ln>
              <a:solidFill>
                <a:srgbClr val="FFFFFF">
                  <a:lumMod val="50000"/>
                </a:srgbClr>
              </a:solidFill>
              <a:latin typeface="Impact" pitchFamily="34" charset="0"/>
              <a:ea typeface="微软雅黑" pitchFamily="34" charset="-122"/>
            </a:endParaRPr>
          </a:p>
        </p:txBody>
      </p:sp>
      <p:sp>
        <p:nvSpPr>
          <p:cNvPr id="67" name="PA_矩形 66"/>
          <p:cNvSpPr/>
          <p:nvPr>
            <p:custDataLst>
              <p:tags r:id="rId6"/>
            </p:custDataLst>
          </p:nvPr>
        </p:nvSpPr>
        <p:spPr>
          <a:xfrm>
            <a:off x="1315338" y="3576835"/>
            <a:ext cx="1346312" cy="338554"/>
          </a:xfrm>
          <a:prstGeom prst="rect">
            <a:avLst/>
          </a:prstGeom>
        </p:spPr>
        <p:txBody>
          <a:bodyPr wrap="none">
            <a:spAutoFit/>
          </a:bodyPr>
          <a:lstStyle/>
          <a:p>
            <a:pPr algn="ctr" defTabSz="1219170"/>
            <a:r>
              <a:rPr lang="zh-CN" altLang="en-US" sz="1600" b="1" smtClean="0">
                <a:ln w="6350">
                  <a:noFill/>
                </a:ln>
                <a:solidFill>
                  <a:srgbClr val="FFFFFF">
                    <a:lumMod val="50000"/>
                  </a:srgbClr>
                </a:solidFill>
                <a:latin typeface="Impact" pitchFamily="34" charset="0"/>
                <a:ea typeface="微软雅黑" pitchFamily="34" charset="-122"/>
              </a:rPr>
              <a:t>源码分析概述</a:t>
            </a:r>
            <a:endParaRPr lang="zh-CN" altLang="en-US" sz="1600" b="1" dirty="0">
              <a:ln w="6350">
                <a:noFill/>
              </a:ln>
              <a:solidFill>
                <a:srgbClr val="FFFFFF">
                  <a:lumMod val="50000"/>
                </a:srgbClr>
              </a:solidFill>
              <a:latin typeface="Impact" pitchFamily="34" charset="0"/>
              <a:ea typeface="微软雅黑" pitchFamily="34" charset="-122"/>
            </a:endParaRPr>
          </a:p>
        </p:txBody>
      </p:sp>
      <p:sp>
        <p:nvSpPr>
          <p:cNvPr id="33" name="矩形 32"/>
          <p:cNvSpPr/>
          <p:nvPr/>
        </p:nvSpPr>
        <p:spPr>
          <a:xfrm>
            <a:off x="6962775" y="2640479"/>
            <a:ext cx="2021863" cy="3339288"/>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 name="组合 10"/>
          <p:cNvGrpSpPr/>
          <p:nvPr/>
        </p:nvGrpSpPr>
        <p:grpSpPr>
          <a:xfrm>
            <a:off x="9013880" y="2760526"/>
            <a:ext cx="1917777" cy="3232501"/>
            <a:chOff x="8273973" y="2760526"/>
            <a:chExt cx="1917777" cy="3232501"/>
          </a:xfrm>
        </p:grpSpPr>
        <p:grpSp>
          <p:nvGrpSpPr>
            <p:cNvPr id="34" name="PA_组合 79"/>
            <p:cNvGrpSpPr/>
            <p:nvPr>
              <p:custDataLst>
                <p:tags r:id="rId7"/>
              </p:custDataLst>
            </p:nvPr>
          </p:nvGrpSpPr>
          <p:grpSpPr>
            <a:xfrm>
              <a:off x="8273973" y="3465374"/>
              <a:ext cx="1917777" cy="2527653"/>
              <a:chOff x="522514" y="3027330"/>
              <a:chExt cx="1512542" cy="1440160"/>
            </a:xfrm>
          </p:grpSpPr>
          <p:sp>
            <p:nvSpPr>
              <p:cNvPr id="35" name="矩形 34"/>
              <p:cNvSpPr/>
              <p:nvPr/>
            </p:nvSpPr>
            <p:spPr>
              <a:xfrm>
                <a:off x="522514" y="3027330"/>
                <a:ext cx="1512542" cy="1440160"/>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cxnSp>
            <p:nvCxnSpPr>
              <p:cNvPr id="37" name="直接连接符 36"/>
              <p:cNvCxnSpPr/>
              <p:nvPr/>
            </p:nvCxnSpPr>
            <p:spPr>
              <a:xfrm>
                <a:off x="522514" y="3393953"/>
                <a:ext cx="1512542"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sp>
          <p:nvSpPr>
            <p:cNvPr id="38" name="PA_矩形 62"/>
            <p:cNvSpPr/>
            <p:nvPr>
              <p:custDataLst>
                <p:tags r:id="rId8"/>
              </p:custDataLst>
            </p:nvPr>
          </p:nvSpPr>
          <p:spPr>
            <a:xfrm>
              <a:off x="8655335" y="4185427"/>
              <a:ext cx="1154242" cy="707758"/>
            </a:xfrm>
            <a:prstGeom prst="rect">
              <a:avLst/>
            </a:prstGeom>
          </p:spPr>
          <p:txBody>
            <a:bodyPr wrap="none">
              <a:spAutoFit/>
            </a:bodyPr>
            <a:lstStyle/>
            <a:p>
              <a:pPr algn="ctr" defTabSz="1219170">
                <a:lnSpc>
                  <a:spcPct val="150000"/>
                </a:lnSpc>
              </a:pPr>
              <a:r>
                <a:rPr lang="zh-CN" altLang="en-US" sz="1333" smtClean="0">
                  <a:ln w="6350">
                    <a:noFill/>
                  </a:ln>
                  <a:solidFill>
                    <a:srgbClr val="FFFFFF">
                      <a:lumMod val="50000"/>
                    </a:srgbClr>
                  </a:solidFill>
                  <a:latin typeface="Impact" pitchFamily="34" charset="0"/>
                  <a:ea typeface="微软雅黑" pitchFamily="34" charset="-122"/>
                </a:rPr>
                <a:t>反射过程分析</a:t>
              </a:r>
              <a:endParaRPr lang="en-US" altLang="zh-CN" sz="1333" smtClean="0">
                <a:ln w="6350">
                  <a:noFill/>
                </a:ln>
                <a:solidFill>
                  <a:srgbClr val="FFFFFF">
                    <a:lumMod val="50000"/>
                  </a:srgbClr>
                </a:solidFill>
                <a:latin typeface="Impact" pitchFamily="34" charset="0"/>
                <a:ea typeface="微软雅黑" pitchFamily="34" charset="-122"/>
              </a:endParaRPr>
            </a:p>
            <a:p>
              <a:pPr algn="ctr" defTabSz="1219170">
                <a:lnSpc>
                  <a:spcPct val="150000"/>
                </a:lnSpc>
              </a:pPr>
              <a:r>
                <a:rPr lang="zh-CN" altLang="en-US" sz="1333" smtClean="0">
                  <a:ln w="6350">
                    <a:noFill/>
                  </a:ln>
                  <a:solidFill>
                    <a:srgbClr val="FFFFFF">
                      <a:lumMod val="50000"/>
                    </a:srgbClr>
                  </a:solidFill>
                  <a:latin typeface="Impact" pitchFamily="34" charset="0"/>
                  <a:ea typeface="微软雅黑" pitchFamily="34" charset="-122"/>
                </a:rPr>
                <a:t>反射核心类</a:t>
              </a:r>
              <a:endParaRPr lang="en-US" altLang="zh-CN" sz="1333" dirty="0">
                <a:ln w="6350">
                  <a:noFill/>
                </a:ln>
                <a:solidFill>
                  <a:srgbClr val="FFFFFF">
                    <a:lumMod val="50000"/>
                  </a:srgbClr>
                </a:solidFill>
                <a:latin typeface="Impact" pitchFamily="34" charset="0"/>
                <a:ea typeface="微软雅黑" pitchFamily="34" charset="-122"/>
              </a:endParaRPr>
            </a:p>
          </p:txBody>
        </p:sp>
        <p:sp>
          <p:nvSpPr>
            <p:cNvPr id="40" name="PA_矩形 67"/>
            <p:cNvSpPr/>
            <p:nvPr>
              <p:custDataLst>
                <p:tags r:id="rId9"/>
              </p:custDataLst>
            </p:nvPr>
          </p:nvSpPr>
          <p:spPr>
            <a:xfrm>
              <a:off x="8559299" y="3592760"/>
              <a:ext cx="1346312" cy="338554"/>
            </a:xfrm>
            <a:prstGeom prst="rect">
              <a:avLst/>
            </a:prstGeom>
          </p:spPr>
          <p:txBody>
            <a:bodyPr wrap="none">
              <a:spAutoFit/>
            </a:bodyPr>
            <a:lstStyle/>
            <a:p>
              <a:pPr algn="ctr" defTabSz="1219170"/>
              <a:r>
                <a:rPr lang="zh-CN" altLang="en-US" sz="1600" b="1">
                  <a:ln w="6350">
                    <a:noFill/>
                  </a:ln>
                  <a:solidFill>
                    <a:srgbClr val="FFFFFF">
                      <a:lumMod val="50000"/>
                    </a:srgbClr>
                  </a:solidFill>
                  <a:latin typeface="Impact" pitchFamily="34" charset="0"/>
                  <a:ea typeface="微软雅黑" pitchFamily="34" charset="-122"/>
                </a:rPr>
                <a:t>反射</a:t>
              </a:r>
              <a:r>
                <a:rPr lang="zh-CN" altLang="en-US" sz="1600" b="1" smtClean="0">
                  <a:ln w="6350">
                    <a:noFill/>
                  </a:ln>
                  <a:solidFill>
                    <a:srgbClr val="FFFFFF">
                      <a:lumMod val="50000"/>
                    </a:srgbClr>
                  </a:solidFill>
                  <a:latin typeface="Impact" pitchFamily="34" charset="0"/>
                  <a:ea typeface="微软雅黑" pitchFamily="34" charset="-122"/>
                </a:rPr>
                <a:t>模块分析</a:t>
              </a:r>
              <a:endParaRPr lang="zh-CN" altLang="en-US" sz="1600" b="1" dirty="0">
                <a:ln w="6350">
                  <a:noFill/>
                </a:ln>
                <a:solidFill>
                  <a:srgbClr val="FFFFFF">
                    <a:lumMod val="50000"/>
                  </a:srgbClr>
                </a:solidFill>
                <a:latin typeface="Impact" pitchFamily="34" charset="0"/>
                <a:ea typeface="微软雅黑" pitchFamily="34" charset="-122"/>
              </a:endParaRPr>
            </a:p>
          </p:txBody>
        </p:sp>
        <p:sp>
          <p:nvSpPr>
            <p:cNvPr id="46" name="PA_任意多边形 12"/>
            <p:cNvSpPr>
              <a:spLocks noEditPoints="1"/>
            </p:cNvSpPr>
            <p:nvPr>
              <p:custDataLst>
                <p:tags r:id="rId10"/>
              </p:custDataLst>
            </p:nvPr>
          </p:nvSpPr>
          <p:spPr bwMode="auto">
            <a:xfrm>
              <a:off x="9159107" y="2760526"/>
              <a:ext cx="271600" cy="410445"/>
            </a:xfrm>
            <a:custGeom>
              <a:avLst/>
              <a:gdLst>
                <a:gd name="T0" fmla="*/ 3 w 121"/>
                <a:gd name="T1" fmla="*/ 119 h 174"/>
                <a:gd name="T2" fmla="*/ 23 w 121"/>
                <a:gd name="T3" fmla="*/ 115 h 174"/>
                <a:gd name="T4" fmla="*/ 38 w 121"/>
                <a:gd name="T5" fmla="*/ 74 h 174"/>
                <a:gd name="T6" fmla="*/ 38 w 121"/>
                <a:gd name="T7" fmla="*/ 74 h 174"/>
                <a:gd name="T8" fmla="*/ 38 w 121"/>
                <a:gd name="T9" fmla="*/ 29 h 174"/>
                <a:gd name="T10" fmla="*/ 54 w 121"/>
                <a:gd name="T11" fmla="*/ 21 h 174"/>
                <a:gd name="T12" fmla="*/ 60 w 121"/>
                <a:gd name="T13" fmla="*/ 0 h 174"/>
                <a:gd name="T14" fmla="*/ 67 w 121"/>
                <a:gd name="T15" fmla="*/ 21 h 174"/>
                <a:gd name="T16" fmla="*/ 92 w 121"/>
                <a:gd name="T17" fmla="*/ 51 h 174"/>
                <a:gd name="T18" fmla="*/ 82 w 121"/>
                <a:gd name="T19" fmla="*/ 74 h 174"/>
                <a:gd name="T20" fmla="*/ 98 w 121"/>
                <a:gd name="T21" fmla="*/ 115 h 174"/>
                <a:gd name="T22" fmla="*/ 117 w 121"/>
                <a:gd name="T23" fmla="*/ 119 h 174"/>
                <a:gd name="T24" fmla="*/ 102 w 121"/>
                <a:gd name="T25" fmla="*/ 124 h 174"/>
                <a:gd name="T26" fmla="*/ 116 w 121"/>
                <a:gd name="T27" fmla="*/ 159 h 174"/>
                <a:gd name="T28" fmla="*/ 120 w 121"/>
                <a:gd name="T29" fmla="*/ 168 h 174"/>
                <a:gd name="T30" fmla="*/ 113 w 121"/>
                <a:gd name="T31" fmla="*/ 171 h 174"/>
                <a:gd name="T32" fmla="*/ 108 w 121"/>
                <a:gd name="T33" fmla="*/ 162 h 174"/>
                <a:gd name="T34" fmla="*/ 87 w 121"/>
                <a:gd name="T35" fmla="*/ 124 h 174"/>
                <a:gd name="T36" fmla="*/ 67 w 121"/>
                <a:gd name="T37" fmla="*/ 129 h 174"/>
                <a:gd name="T38" fmla="*/ 54 w 121"/>
                <a:gd name="T39" fmla="*/ 129 h 174"/>
                <a:gd name="T40" fmla="*/ 34 w 121"/>
                <a:gd name="T41" fmla="*/ 124 h 174"/>
                <a:gd name="T42" fmla="*/ 13 w 121"/>
                <a:gd name="T43" fmla="*/ 162 h 174"/>
                <a:gd name="T44" fmla="*/ 8 w 121"/>
                <a:gd name="T45" fmla="*/ 171 h 174"/>
                <a:gd name="T46" fmla="*/ 1 w 121"/>
                <a:gd name="T47" fmla="*/ 168 h 174"/>
                <a:gd name="T48" fmla="*/ 5 w 121"/>
                <a:gd name="T49" fmla="*/ 159 h 174"/>
                <a:gd name="T50" fmla="*/ 19 w 121"/>
                <a:gd name="T51" fmla="*/ 124 h 174"/>
                <a:gd name="T52" fmla="*/ 54 w 121"/>
                <a:gd name="T53" fmla="*/ 115 h 174"/>
                <a:gd name="T54" fmla="*/ 54 w 121"/>
                <a:gd name="T55" fmla="*/ 110 h 174"/>
                <a:gd name="T56" fmla="*/ 67 w 121"/>
                <a:gd name="T57" fmla="*/ 110 h 174"/>
                <a:gd name="T58" fmla="*/ 83 w 121"/>
                <a:gd name="T59" fmla="*/ 115 h 174"/>
                <a:gd name="T60" fmla="*/ 54 w 121"/>
                <a:gd name="T61" fmla="*/ 82 h 174"/>
                <a:gd name="T62" fmla="*/ 54 w 121"/>
                <a:gd name="T63" fmla="*/ 115 h 174"/>
                <a:gd name="T64" fmla="*/ 73 w 121"/>
                <a:gd name="T65" fmla="*/ 39 h 174"/>
                <a:gd name="T66" fmla="*/ 48 w 121"/>
                <a:gd name="T67" fmla="*/ 39 h 174"/>
                <a:gd name="T68" fmla="*/ 48 w 121"/>
                <a:gd name="T69" fmla="*/ 64 h 174"/>
                <a:gd name="T70" fmla="*/ 68 w 121"/>
                <a:gd name="T71" fmla="*/ 68 h 174"/>
                <a:gd name="T72" fmla="*/ 73 w 121"/>
                <a:gd name="T73" fmla="*/ 64 h 174"/>
                <a:gd name="T74" fmla="*/ 73 w 121"/>
                <a:gd name="T75" fmla="*/ 39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1" h="174">
                  <a:moveTo>
                    <a:pt x="8" y="124"/>
                  </a:moveTo>
                  <a:cubicBezTo>
                    <a:pt x="5" y="124"/>
                    <a:pt x="3" y="122"/>
                    <a:pt x="3" y="119"/>
                  </a:cubicBezTo>
                  <a:cubicBezTo>
                    <a:pt x="3" y="117"/>
                    <a:pt x="5" y="115"/>
                    <a:pt x="8" y="115"/>
                  </a:cubicBezTo>
                  <a:cubicBezTo>
                    <a:pt x="23" y="115"/>
                    <a:pt x="23" y="115"/>
                    <a:pt x="23" y="115"/>
                  </a:cubicBezTo>
                  <a:cubicBezTo>
                    <a:pt x="42" y="77"/>
                    <a:pt x="42" y="77"/>
                    <a:pt x="42" y="77"/>
                  </a:cubicBezTo>
                  <a:cubicBezTo>
                    <a:pt x="41" y="76"/>
                    <a:pt x="40" y="75"/>
                    <a:pt x="38" y="74"/>
                  </a:cubicBezTo>
                  <a:cubicBezTo>
                    <a:pt x="38" y="74"/>
                    <a:pt x="38" y="74"/>
                    <a:pt x="38" y="74"/>
                  </a:cubicBezTo>
                  <a:cubicBezTo>
                    <a:pt x="38" y="74"/>
                    <a:pt x="38" y="74"/>
                    <a:pt x="38" y="74"/>
                  </a:cubicBezTo>
                  <a:cubicBezTo>
                    <a:pt x="33" y="68"/>
                    <a:pt x="29" y="60"/>
                    <a:pt x="29" y="51"/>
                  </a:cubicBezTo>
                  <a:cubicBezTo>
                    <a:pt x="29" y="43"/>
                    <a:pt x="33" y="35"/>
                    <a:pt x="38" y="29"/>
                  </a:cubicBezTo>
                  <a:cubicBezTo>
                    <a:pt x="39" y="29"/>
                    <a:pt x="39" y="29"/>
                    <a:pt x="39" y="29"/>
                  </a:cubicBezTo>
                  <a:cubicBezTo>
                    <a:pt x="43" y="25"/>
                    <a:pt x="48" y="22"/>
                    <a:pt x="54" y="21"/>
                  </a:cubicBezTo>
                  <a:cubicBezTo>
                    <a:pt x="54" y="7"/>
                    <a:pt x="54" y="7"/>
                    <a:pt x="54" y="7"/>
                  </a:cubicBezTo>
                  <a:cubicBezTo>
                    <a:pt x="54" y="3"/>
                    <a:pt x="57" y="0"/>
                    <a:pt x="60" y="0"/>
                  </a:cubicBezTo>
                  <a:cubicBezTo>
                    <a:pt x="64" y="0"/>
                    <a:pt x="67" y="3"/>
                    <a:pt x="67" y="7"/>
                  </a:cubicBezTo>
                  <a:cubicBezTo>
                    <a:pt x="67" y="21"/>
                    <a:pt x="67" y="21"/>
                    <a:pt x="67" y="21"/>
                  </a:cubicBezTo>
                  <a:cubicBezTo>
                    <a:pt x="73" y="22"/>
                    <a:pt x="78" y="25"/>
                    <a:pt x="82" y="29"/>
                  </a:cubicBezTo>
                  <a:cubicBezTo>
                    <a:pt x="88" y="35"/>
                    <a:pt x="92" y="43"/>
                    <a:pt x="92" y="51"/>
                  </a:cubicBezTo>
                  <a:cubicBezTo>
                    <a:pt x="92" y="60"/>
                    <a:pt x="88" y="68"/>
                    <a:pt x="82" y="74"/>
                  </a:cubicBezTo>
                  <a:cubicBezTo>
                    <a:pt x="82" y="74"/>
                    <a:pt x="82" y="74"/>
                    <a:pt x="82" y="74"/>
                  </a:cubicBezTo>
                  <a:cubicBezTo>
                    <a:pt x="81" y="75"/>
                    <a:pt x="80" y="76"/>
                    <a:pt x="79" y="77"/>
                  </a:cubicBezTo>
                  <a:cubicBezTo>
                    <a:pt x="98" y="115"/>
                    <a:pt x="98" y="115"/>
                    <a:pt x="98" y="115"/>
                  </a:cubicBezTo>
                  <a:cubicBezTo>
                    <a:pt x="113" y="115"/>
                    <a:pt x="113" y="115"/>
                    <a:pt x="113" y="115"/>
                  </a:cubicBezTo>
                  <a:cubicBezTo>
                    <a:pt x="116" y="115"/>
                    <a:pt x="117" y="117"/>
                    <a:pt x="117" y="119"/>
                  </a:cubicBezTo>
                  <a:cubicBezTo>
                    <a:pt x="117" y="122"/>
                    <a:pt x="116" y="124"/>
                    <a:pt x="113" y="124"/>
                  </a:cubicBezTo>
                  <a:cubicBezTo>
                    <a:pt x="102" y="124"/>
                    <a:pt x="102" y="124"/>
                    <a:pt x="102" y="124"/>
                  </a:cubicBezTo>
                  <a:cubicBezTo>
                    <a:pt x="116" y="153"/>
                    <a:pt x="116" y="153"/>
                    <a:pt x="116" y="153"/>
                  </a:cubicBezTo>
                  <a:cubicBezTo>
                    <a:pt x="117" y="155"/>
                    <a:pt x="117" y="157"/>
                    <a:pt x="116" y="159"/>
                  </a:cubicBezTo>
                  <a:cubicBezTo>
                    <a:pt x="117" y="162"/>
                    <a:pt x="117" y="162"/>
                    <a:pt x="117" y="162"/>
                  </a:cubicBezTo>
                  <a:cubicBezTo>
                    <a:pt x="120" y="168"/>
                    <a:pt x="120" y="168"/>
                    <a:pt x="120" y="168"/>
                  </a:cubicBezTo>
                  <a:cubicBezTo>
                    <a:pt x="121" y="170"/>
                    <a:pt x="120" y="172"/>
                    <a:pt x="118" y="173"/>
                  </a:cubicBezTo>
                  <a:cubicBezTo>
                    <a:pt x="116" y="174"/>
                    <a:pt x="114" y="173"/>
                    <a:pt x="113" y="171"/>
                  </a:cubicBezTo>
                  <a:cubicBezTo>
                    <a:pt x="110" y="165"/>
                    <a:pt x="110" y="165"/>
                    <a:pt x="110" y="165"/>
                  </a:cubicBezTo>
                  <a:cubicBezTo>
                    <a:pt x="108" y="162"/>
                    <a:pt x="108" y="162"/>
                    <a:pt x="108" y="162"/>
                  </a:cubicBezTo>
                  <a:cubicBezTo>
                    <a:pt x="106" y="162"/>
                    <a:pt x="104" y="160"/>
                    <a:pt x="103" y="158"/>
                  </a:cubicBezTo>
                  <a:cubicBezTo>
                    <a:pt x="87" y="124"/>
                    <a:pt x="87" y="124"/>
                    <a:pt x="87" y="124"/>
                  </a:cubicBezTo>
                  <a:cubicBezTo>
                    <a:pt x="67" y="124"/>
                    <a:pt x="67" y="124"/>
                    <a:pt x="67" y="124"/>
                  </a:cubicBezTo>
                  <a:cubicBezTo>
                    <a:pt x="67" y="129"/>
                    <a:pt x="67" y="129"/>
                    <a:pt x="67" y="129"/>
                  </a:cubicBezTo>
                  <a:cubicBezTo>
                    <a:pt x="67" y="132"/>
                    <a:pt x="64" y="136"/>
                    <a:pt x="60" y="136"/>
                  </a:cubicBezTo>
                  <a:cubicBezTo>
                    <a:pt x="57" y="136"/>
                    <a:pt x="54" y="132"/>
                    <a:pt x="54" y="129"/>
                  </a:cubicBezTo>
                  <a:cubicBezTo>
                    <a:pt x="54" y="124"/>
                    <a:pt x="54" y="124"/>
                    <a:pt x="54" y="124"/>
                  </a:cubicBezTo>
                  <a:cubicBezTo>
                    <a:pt x="34" y="124"/>
                    <a:pt x="34" y="124"/>
                    <a:pt x="34" y="124"/>
                  </a:cubicBezTo>
                  <a:cubicBezTo>
                    <a:pt x="17" y="158"/>
                    <a:pt x="17" y="158"/>
                    <a:pt x="17" y="158"/>
                  </a:cubicBezTo>
                  <a:cubicBezTo>
                    <a:pt x="16" y="160"/>
                    <a:pt x="15" y="162"/>
                    <a:pt x="13" y="162"/>
                  </a:cubicBezTo>
                  <a:cubicBezTo>
                    <a:pt x="11" y="165"/>
                    <a:pt x="11" y="165"/>
                    <a:pt x="11" y="165"/>
                  </a:cubicBezTo>
                  <a:cubicBezTo>
                    <a:pt x="8" y="171"/>
                    <a:pt x="8" y="171"/>
                    <a:pt x="8" y="171"/>
                  </a:cubicBezTo>
                  <a:cubicBezTo>
                    <a:pt x="7" y="173"/>
                    <a:pt x="5" y="174"/>
                    <a:pt x="3" y="173"/>
                  </a:cubicBezTo>
                  <a:cubicBezTo>
                    <a:pt x="1" y="172"/>
                    <a:pt x="0" y="170"/>
                    <a:pt x="1" y="168"/>
                  </a:cubicBezTo>
                  <a:cubicBezTo>
                    <a:pt x="4" y="162"/>
                    <a:pt x="4" y="162"/>
                    <a:pt x="4" y="162"/>
                  </a:cubicBezTo>
                  <a:cubicBezTo>
                    <a:pt x="5" y="159"/>
                    <a:pt x="5" y="159"/>
                    <a:pt x="5" y="159"/>
                  </a:cubicBezTo>
                  <a:cubicBezTo>
                    <a:pt x="4" y="157"/>
                    <a:pt x="4" y="155"/>
                    <a:pt x="5" y="153"/>
                  </a:cubicBezTo>
                  <a:cubicBezTo>
                    <a:pt x="19" y="124"/>
                    <a:pt x="19" y="124"/>
                    <a:pt x="19" y="124"/>
                  </a:cubicBezTo>
                  <a:cubicBezTo>
                    <a:pt x="8" y="124"/>
                    <a:pt x="8" y="124"/>
                    <a:pt x="8" y="124"/>
                  </a:cubicBezTo>
                  <a:close/>
                  <a:moveTo>
                    <a:pt x="54" y="115"/>
                  </a:moveTo>
                  <a:cubicBezTo>
                    <a:pt x="54" y="115"/>
                    <a:pt x="54" y="115"/>
                    <a:pt x="54" y="115"/>
                  </a:cubicBezTo>
                  <a:cubicBezTo>
                    <a:pt x="54" y="110"/>
                    <a:pt x="54" y="110"/>
                    <a:pt x="54" y="110"/>
                  </a:cubicBezTo>
                  <a:cubicBezTo>
                    <a:pt x="54" y="107"/>
                    <a:pt x="57" y="103"/>
                    <a:pt x="60" y="103"/>
                  </a:cubicBezTo>
                  <a:cubicBezTo>
                    <a:pt x="64" y="103"/>
                    <a:pt x="67" y="107"/>
                    <a:pt x="67" y="110"/>
                  </a:cubicBezTo>
                  <a:cubicBezTo>
                    <a:pt x="67" y="115"/>
                    <a:pt x="67" y="115"/>
                    <a:pt x="67" y="115"/>
                  </a:cubicBezTo>
                  <a:cubicBezTo>
                    <a:pt x="83" y="115"/>
                    <a:pt x="83" y="115"/>
                    <a:pt x="83" y="115"/>
                  </a:cubicBezTo>
                  <a:cubicBezTo>
                    <a:pt x="67" y="82"/>
                    <a:pt x="67" y="82"/>
                    <a:pt x="67" y="82"/>
                  </a:cubicBezTo>
                  <a:cubicBezTo>
                    <a:pt x="63" y="83"/>
                    <a:pt x="58" y="83"/>
                    <a:pt x="54" y="82"/>
                  </a:cubicBezTo>
                  <a:cubicBezTo>
                    <a:pt x="38" y="115"/>
                    <a:pt x="38" y="115"/>
                    <a:pt x="38" y="115"/>
                  </a:cubicBezTo>
                  <a:cubicBezTo>
                    <a:pt x="54" y="115"/>
                    <a:pt x="54" y="115"/>
                    <a:pt x="54" y="115"/>
                  </a:cubicBezTo>
                  <a:close/>
                  <a:moveTo>
                    <a:pt x="73" y="39"/>
                  </a:moveTo>
                  <a:cubicBezTo>
                    <a:pt x="73" y="39"/>
                    <a:pt x="73" y="39"/>
                    <a:pt x="73" y="39"/>
                  </a:cubicBezTo>
                  <a:cubicBezTo>
                    <a:pt x="66" y="32"/>
                    <a:pt x="55" y="32"/>
                    <a:pt x="48" y="39"/>
                  </a:cubicBezTo>
                  <a:cubicBezTo>
                    <a:pt x="48" y="39"/>
                    <a:pt x="48" y="39"/>
                    <a:pt x="48" y="39"/>
                  </a:cubicBezTo>
                  <a:cubicBezTo>
                    <a:pt x="45" y="42"/>
                    <a:pt x="43" y="47"/>
                    <a:pt x="43" y="51"/>
                  </a:cubicBezTo>
                  <a:cubicBezTo>
                    <a:pt x="43" y="56"/>
                    <a:pt x="45" y="61"/>
                    <a:pt x="48" y="64"/>
                  </a:cubicBezTo>
                  <a:cubicBezTo>
                    <a:pt x="53" y="69"/>
                    <a:pt x="61" y="71"/>
                    <a:pt x="67" y="68"/>
                  </a:cubicBezTo>
                  <a:cubicBezTo>
                    <a:pt x="68" y="68"/>
                    <a:pt x="68" y="68"/>
                    <a:pt x="68" y="68"/>
                  </a:cubicBezTo>
                  <a:cubicBezTo>
                    <a:pt x="69" y="67"/>
                    <a:pt x="71" y="66"/>
                    <a:pt x="73" y="64"/>
                  </a:cubicBezTo>
                  <a:cubicBezTo>
                    <a:pt x="73" y="64"/>
                    <a:pt x="73" y="64"/>
                    <a:pt x="73" y="64"/>
                  </a:cubicBezTo>
                  <a:cubicBezTo>
                    <a:pt x="76" y="61"/>
                    <a:pt x="78" y="56"/>
                    <a:pt x="78" y="51"/>
                  </a:cubicBezTo>
                  <a:cubicBezTo>
                    <a:pt x="78" y="47"/>
                    <a:pt x="76" y="42"/>
                    <a:pt x="73" y="39"/>
                  </a:cubicBezTo>
                  <a:cubicBezTo>
                    <a:pt x="73" y="39"/>
                    <a:pt x="73" y="39"/>
                    <a:pt x="73" y="39"/>
                  </a:cubicBezTo>
                  <a:close/>
                </a:path>
              </a:pathLst>
            </a:custGeom>
            <a:solidFill>
              <a:schemeClr val="bg1">
                <a:lumMod val="50000"/>
              </a:schemeClr>
            </a:solidFill>
            <a:ln>
              <a:noFill/>
            </a:ln>
          </p:spPr>
          <p:txBody>
            <a:bodyPr vert="horz" wrap="square" lIns="121920" tIns="60960" rIns="121920" bIns="60960" numCol="1" anchor="t" anchorCtr="0" compatLnSpc="1"/>
            <a:lstStyle/>
            <a:p>
              <a:pPr defTabSz="1219170"/>
              <a:endParaRPr lang="zh-CN" altLang="en-US" sz="2400">
                <a:solidFill>
                  <a:srgbClr val="333333"/>
                </a:solidFill>
                <a:latin typeface="Calibri"/>
                <a:ea typeface="宋体" panose="02010600030101010101" pitchFamily="2" charset="-122"/>
              </a:endParaRPr>
            </a:p>
          </p:txBody>
        </p:sp>
      </p:grpSp>
    </p:spTree>
    <p:extLst>
      <p:ext uri="{BB962C8B-B14F-4D97-AF65-F5344CB8AC3E}">
        <p14:creationId xmlns:p14="http://schemas.microsoft.com/office/powerpoint/2010/main" val="344920273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1"/>
                                        </p:tgtEl>
                                        <p:attrNameLst>
                                          <p:attrName>style.visibility</p:attrName>
                                        </p:attrNameLst>
                                      </p:cBhvr>
                                      <p:to>
                                        <p:strVal val="visible"/>
                                      </p:to>
                                    </p:set>
                                    <p:anim to="" calcmode="lin" valueType="num">
                                      <p:cBhvr>
                                        <p:cTn id="7" dur="700" fill="hold">
                                          <p:stCondLst>
                                            <p:cond delay="0"/>
                                          </p:stCondLst>
                                        </p:cTn>
                                        <p:tgtEl>
                                          <p:spTgt spid="21"/>
                                        </p:tgtEl>
                                        <p:attrNameLst>
                                          <p:attrName>ppt_x</p:attrName>
                                        </p:attrNameLst>
                                      </p:cBhvr>
                                      <p:tavLst>
                                        <p:tav tm="0" fmla="#ppt_x-(-#ppt_w/2*cos(ppt_r/180*pi))*((1.5-1.5*$)^2-(1.5-1.5*$)^3)">
                                          <p:val>
                                            <p:strVal val="0"/>
                                          </p:val>
                                        </p:tav>
                                        <p:tav tm="100000">
                                          <p:val>
                                            <p:strVal val="1"/>
                                          </p:val>
                                        </p:tav>
                                      </p:tavLst>
                                    </p:anim>
                                    <p:anim to="" calcmode="lin" valueType="num">
                                      <p:cBhvr>
                                        <p:cTn id="8" dur="700" fill="hold">
                                          <p:stCondLst>
                                            <p:cond delay="0"/>
                                          </p:stCondLst>
                                        </p:cTn>
                                        <p:tgtEl>
                                          <p:spTgt spid="21"/>
                                        </p:tgtEl>
                                        <p:attrNameLst>
                                          <p:attrName>ppt_y</p:attrName>
                                        </p:attrNameLst>
                                      </p:cBhvr>
                                      <p:tavLst>
                                        <p:tav tm="0" fmla="#ppt_y+(-#ppt_h/2*cos(ppt_r/180*pi))*((1.5-1.5*$)^2-(1.5-1.5*$)^3)">
                                          <p:val>
                                            <p:strVal val="0"/>
                                          </p:val>
                                        </p:tav>
                                        <p:tav tm="100000">
                                          <p:val>
                                            <p:strVal val="1"/>
                                          </p:val>
                                        </p:tav>
                                      </p:tavLst>
                                    </p:anim>
                                    <p:anim to="" calcmode="lin" valueType="num">
                                      <p:cBhvr>
                                        <p:cTn id="9" dur="700" fill="hold">
                                          <p:stCondLst>
                                            <p:cond delay="0"/>
                                          </p:stCondLst>
                                        </p:cTn>
                                        <p:tgtEl>
                                          <p:spTgt spid="21"/>
                                        </p:tgtEl>
                                        <p:attrNameLst>
                                          <p:attrName>ppt_h</p:attrName>
                                        </p:attrNameLst>
                                      </p:cBhvr>
                                      <p:tavLst>
                                        <p:tav tm="0" fmla="#ppt_h-(-#ppt_h)*((1.5-1.5*$)^2-(1.5-1.5*$)^3)">
                                          <p:val>
                                            <p:strVal val="0"/>
                                          </p:val>
                                        </p:tav>
                                        <p:tav tm="100000">
                                          <p:val>
                                            <p:strVal val="1"/>
                                          </p:val>
                                        </p:tav>
                                      </p:tavLst>
                                    </p:anim>
                                    <p:anim to="" calcmode="lin" valueType="num">
                                      <p:cBhvr>
                                        <p:cTn id="10" dur="700" fill="hold">
                                          <p:stCondLst>
                                            <p:cond delay="0"/>
                                          </p:stCondLst>
                                        </p:cTn>
                                        <p:tgtEl>
                                          <p:spTgt spid="21"/>
                                        </p:tgtEl>
                                        <p:attrNameLst>
                                          <p:attrName>ppt_w</p:attrName>
                                        </p:attrNameLst>
                                      </p:cBhvr>
                                      <p:tavLst>
                                        <p:tav tm="0" fmla="#ppt_w-(-#ppt_w)*((1.5-1.5*$)^2-(1.5-1.5*$)^3)">
                                          <p:val>
                                            <p:strVal val="0"/>
                                          </p:val>
                                        </p:tav>
                                        <p:tav tm="100000">
                                          <p:val>
                                            <p:strVal val="1"/>
                                          </p:val>
                                        </p:tav>
                                      </p:tavLst>
                                    </p:anim>
                                  </p:childTnLst>
                                </p:cTn>
                              </p:par>
                              <p:par>
                                <p:cTn id="11" presetID="0" presetClass="entr" presetSubtype="0" fill="hold" grpId="0" nodeType="withEffect">
                                  <p:stCondLst>
                                    <p:cond delay="0"/>
                                  </p:stCondLst>
                                  <p:iterate type="lt">
                                    <p:tmPct val="10000"/>
                                  </p:iterate>
                                  <p:childTnLst>
                                    <p:set>
                                      <p:cBhvr>
                                        <p:cTn id="12" dur="1" fill="hold">
                                          <p:stCondLst>
                                            <p:cond delay="0"/>
                                          </p:stCondLst>
                                        </p:cTn>
                                        <p:tgtEl>
                                          <p:spTgt spid="36"/>
                                        </p:tgtEl>
                                        <p:attrNameLst>
                                          <p:attrName>style.visibility</p:attrName>
                                        </p:attrNameLst>
                                      </p:cBhvr>
                                      <p:to>
                                        <p:strVal val="visible"/>
                                      </p:to>
                                    </p:set>
                                    <p:anim to="" calcmode="lin" valueType="num">
                                      <p:cBhvr>
                                        <p:cTn id="13" dur="700" fill="hold">
                                          <p:stCondLst>
                                            <p:cond delay="0"/>
                                          </p:stCondLst>
                                        </p:cTn>
                                        <p:tgtEl>
                                          <p:spTgt spid="36"/>
                                        </p:tgtEl>
                                        <p:attrNameLst>
                                          <p:attrName>ppt_x</p:attrName>
                                        </p:attrNameLst>
                                      </p:cBhvr>
                                      <p:tavLst>
                                        <p:tav tm="0" fmla="#ppt_x-(-#ppt_w/2*cos(ppt_r/180*pi))*((1.5-1.5*$)^2-(1.5-1.5*$)^3)">
                                          <p:val>
                                            <p:strVal val="0"/>
                                          </p:val>
                                        </p:tav>
                                        <p:tav tm="100000">
                                          <p:val>
                                            <p:strVal val="1"/>
                                          </p:val>
                                        </p:tav>
                                      </p:tavLst>
                                    </p:anim>
                                    <p:anim to="" calcmode="lin" valueType="num">
                                      <p:cBhvr>
                                        <p:cTn id="14" dur="700" fill="hold">
                                          <p:stCondLst>
                                            <p:cond delay="0"/>
                                          </p:stCondLst>
                                        </p:cTn>
                                        <p:tgtEl>
                                          <p:spTgt spid="36"/>
                                        </p:tgtEl>
                                        <p:attrNameLst>
                                          <p:attrName>ppt_y</p:attrName>
                                        </p:attrNameLst>
                                      </p:cBhvr>
                                      <p:tavLst>
                                        <p:tav tm="0" fmla="#ppt_y+(-#ppt_h/2*cos(ppt_r/180*pi))*((1.5-1.5*$)^2-(1.5-1.5*$)^3)">
                                          <p:val>
                                            <p:strVal val="0"/>
                                          </p:val>
                                        </p:tav>
                                        <p:tav tm="100000">
                                          <p:val>
                                            <p:strVal val="1"/>
                                          </p:val>
                                        </p:tav>
                                      </p:tavLst>
                                    </p:anim>
                                    <p:anim to="" calcmode="lin" valueType="num">
                                      <p:cBhvr>
                                        <p:cTn id="15" dur="700" fill="hold">
                                          <p:stCondLst>
                                            <p:cond delay="0"/>
                                          </p:stCondLst>
                                        </p:cTn>
                                        <p:tgtEl>
                                          <p:spTgt spid="36"/>
                                        </p:tgtEl>
                                        <p:attrNameLst>
                                          <p:attrName>ppt_h</p:attrName>
                                        </p:attrNameLst>
                                      </p:cBhvr>
                                      <p:tavLst>
                                        <p:tav tm="0" fmla="#ppt_h-(-#ppt_h)*((1.5-1.5*$)^2-(1.5-1.5*$)^3)">
                                          <p:val>
                                            <p:strVal val="0"/>
                                          </p:val>
                                        </p:tav>
                                        <p:tav tm="100000">
                                          <p:val>
                                            <p:strVal val="1"/>
                                          </p:val>
                                        </p:tav>
                                      </p:tavLst>
                                    </p:anim>
                                    <p:anim to="" calcmode="lin" valueType="num">
                                      <p:cBhvr>
                                        <p:cTn id="16" dur="700" fill="hold">
                                          <p:stCondLst>
                                            <p:cond delay="0"/>
                                          </p:stCondLst>
                                        </p:cTn>
                                        <p:tgtEl>
                                          <p:spTgt spid="36"/>
                                        </p:tgtEl>
                                        <p:attrNameLst>
                                          <p:attrName>ppt_w</p:attrName>
                                        </p:attrNameLst>
                                      </p:cBhvr>
                                      <p:tavLst>
                                        <p:tav tm="0" fmla="#ppt_w-(-#ppt_w)*((1.5-1.5*$)^2-(1.5-1.5*$)^3)">
                                          <p:val>
                                            <p:strVal val="0"/>
                                          </p:val>
                                        </p:tav>
                                        <p:tav tm="100000">
                                          <p:val>
                                            <p:str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PA_矩形 39"/>
          <p:cNvSpPr>
            <a:spLocks noChangeArrowheads="1"/>
          </p:cNvSpPr>
          <p:nvPr>
            <p:custDataLst>
              <p:tags r:id="rId1"/>
            </p:custDataLst>
          </p:nvPr>
        </p:nvSpPr>
        <p:spPr bwMode="auto">
          <a:xfrm>
            <a:off x="645149" y="363566"/>
            <a:ext cx="6755775" cy="410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9170"/>
            <a:r>
              <a:rPr lang="zh-CN" altLang="en-US" sz="2667">
                <a:solidFill>
                  <a:srgbClr val="1D69A3"/>
                </a:solidFill>
                <a:latin typeface="微软雅黑" pitchFamily="34" charset="-122"/>
                <a:ea typeface="微软雅黑" pitchFamily="34" charset="-122"/>
              </a:rPr>
              <a:t>基础支撑层源码</a:t>
            </a:r>
            <a:r>
              <a:rPr lang="zh-CN" altLang="en-US" sz="2667" smtClean="0">
                <a:solidFill>
                  <a:srgbClr val="1D69A3"/>
                </a:solidFill>
                <a:latin typeface="微软雅黑" pitchFamily="34" charset="-122"/>
                <a:ea typeface="微软雅黑" pitchFamily="34" charset="-122"/>
              </a:rPr>
              <a:t>分析  </a:t>
            </a:r>
            <a:r>
              <a:rPr lang="zh-CN" altLang="en-US" sz="2667">
                <a:solidFill>
                  <a:srgbClr val="1D69A3"/>
                </a:solidFill>
                <a:latin typeface="微软雅黑" pitchFamily="34" charset="-122"/>
                <a:ea typeface="微软雅黑" pitchFamily="34" charset="-122"/>
              </a:rPr>
              <a:t>缓存</a:t>
            </a:r>
            <a:r>
              <a:rPr lang="zh-CN" altLang="en-US" sz="2667" smtClean="0">
                <a:solidFill>
                  <a:srgbClr val="1D69A3"/>
                </a:solidFill>
                <a:latin typeface="微软雅黑" pitchFamily="34" charset="-122"/>
                <a:ea typeface="微软雅黑" pitchFamily="34" charset="-122"/>
              </a:rPr>
              <a:t>模块需求</a:t>
            </a:r>
            <a:endParaRPr lang="zh-CN" altLang="en-US" sz="2667">
              <a:solidFill>
                <a:srgbClr val="1D69A3"/>
              </a:solidFill>
              <a:latin typeface="微软雅黑" pitchFamily="34" charset="-122"/>
              <a:ea typeface="微软雅黑" pitchFamily="34" charset="-122"/>
            </a:endParaRPr>
          </a:p>
        </p:txBody>
      </p:sp>
      <p:grpSp>
        <p:nvGrpSpPr>
          <p:cNvPr id="48" name="PA_组合 47"/>
          <p:cNvGrpSpPr/>
          <p:nvPr>
            <p:custDataLst>
              <p:tags r:id="rId2"/>
            </p:custDataLst>
          </p:nvPr>
        </p:nvGrpSpPr>
        <p:grpSpPr>
          <a:xfrm>
            <a:off x="554877"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grpSp>
      <p:sp>
        <p:nvSpPr>
          <p:cNvPr id="4" name="AutoShape 2" descr="http://www.oodesign.com/images/structural/adapter-pattern.png"/>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矩形 10"/>
          <p:cNvSpPr/>
          <p:nvPr/>
        </p:nvSpPr>
        <p:spPr>
          <a:xfrm>
            <a:off x="368300" y="920962"/>
            <a:ext cx="11366500" cy="1754326"/>
          </a:xfrm>
          <a:prstGeom prst="rect">
            <a:avLst/>
          </a:prstGeom>
        </p:spPr>
        <p:txBody>
          <a:bodyPr wrap="square">
            <a:spAutoFit/>
          </a:bodyPr>
          <a:lstStyle/>
          <a:p>
            <a:pPr marL="285750" indent="-285750">
              <a:lnSpc>
                <a:spcPct val="150000"/>
              </a:lnSpc>
              <a:buClr>
                <a:srgbClr val="FFC000"/>
              </a:buClr>
              <a:buFont typeface="Wingdings" panose="05000000000000000000" pitchFamily="2" charset="2"/>
              <a:buChar char="Ø"/>
            </a:pPr>
            <a:r>
              <a:rPr lang="en-US" altLang="zh-CN" smtClean="0">
                <a:latin typeface="微软雅黑" panose="020B0503020204020204" pitchFamily="34" charset="-122"/>
                <a:ea typeface="微软雅黑" panose="020B0503020204020204" pitchFamily="34" charset="-122"/>
              </a:rPr>
              <a:t>MyBatis</a:t>
            </a:r>
            <a:r>
              <a:rPr lang="zh-CN" altLang="en-US" smtClean="0">
                <a:latin typeface="微软雅黑" panose="020B0503020204020204" pitchFamily="34" charset="-122"/>
                <a:ea typeface="微软雅黑" panose="020B0503020204020204" pitchFamily="34" charset="-122"/>
              </a:rPr>
              <a:t>缓存</a:t>
            </a:r>
            <a:r>
              <a:rPr lang="zh-CN" altLang="en-US" smtClean="0">
                <a:latin typeface="微软雅黑" panose="020B0503020204020204" pitchFamily="34" charset="-122"/>
                <a:ea typeface="微软雅黑" panose="020B0503020204020204" pitchFamily="34" charset="-122"/>
              </a:rPr>
              <a:t>的实现是基于</a:t>
            </a:r>
            <a:r>
              <a:rPr lang="en-US" altLang="zh-CN" smtClean="0">
                <a:latin typeface="微软雅黑" panose="020B0503020204020204" pitchFamily="34" charset="-122"/>
                <a:ea typeface="微软雅黑" panose="020B0503020204020204" pitchFamily="34" charset="-122"/>
              </a:rPr>
              <a:t>Map</a:t>
            </a:r>
            <a:r>
              <a:rPr lang="zh-CN" altLang="en-US" smtClean="0">
                <a:latin typeface="微软雅黑" panose="020B0503020204020204" pitchFamily="34" charset="-122"/>
                <a:ea typeface="微软雅黑" panose="020B0503020204020204" pitchFamily="34" charset="-122"/>
              </a:rPr>
              <a:t>的，从缓存里面读写数据是缓存模块的核心基础功能；</a:t>
            </a:r>
            <a:endParaRPr lang="en-US" altLang="zh-CN" smtClean="0">
              <a:latin typeface="微软雅黑" panose="020B0503020204020204" pitchFamily="34" charset="-122"/>
              <a:ea typeface="微软雅黑" panose="020B0503020204020204" pitchFamily="34" charset="-122"/>
            </a:endParaRPr>
          </a:p>
          <a:p>
            <a:pPr marL="285750" indent="-285750">
              <a:lnSpc>
                <a:spcPct val="150000"/>
              </a:lnSpc>
              <a:buClr>
                <a:srgbClr val="FFC000"/>
              </a:buClr>
              <a:buFont typeface="Wingdings" panose="05000000000000000000" pitchFamily="2" charset="2"/>
              <a:buChar char="Ø"/>
            </a:pPr>
            <a:r>
              <a:rPr lang="zh-CN" altLang="en-US" smtClean="0">
                <a:latin typeface="微软雅黑" panose="020B0503020204020204" pitchFamily="34" charset="-122"/>
                <a:ea typeface="微软雅黑" panose="020B0503020204020204" pitchFamily="34" charset="-122"/>
              </a:rPr>
              <a:t>除核心功能之外，有很多额外的附加功能，如：防止缓存击穿，添加缓存清空策略（</a:t>
            </a:r>
            <a:r>
              <a:rPr lang="en-US" altLang="zh-CN" smtClean="0">
                <a:latin typeface="微软雅黑" panose="020B0503020204020204" pitchFamily="34" charset="-122"/>
                <a:ea typeface="微软雅黑" panose="020B0503020204020204" pitchFamily="34" charset="-122"/>
              </a:rPr>
              <a:t>fifo</a:t>
            </a:r>
            <a:r>
              <a:rPr lang="zh-CN" altLang="en-US" smtClean="0">
                <a:latin typeface="微软雅黑" panose="020B0503020204020204" pitchFamily="34" charset="-122"/>
                <a:ea typeface="微软雅黑" panose="020B0503020204020204" pitchFamily="34" charset="-122"/>
              </a:rPr>
              <a:t>、</a:t>
            </a:r>
            <a:r>
              <a:rPr lang="en-US" altLang="zh-CN" smtClean="0">
                <a:latin typeface="微软雅黑" panose="020B0503020204020204" pitchFamily="34" charset="-122"/>
                <a:ea typeface="微软雅黑" panose="020B0503020204020204" pitchFamily="34" charset="-122"/>
              </a:rPr>
              <a:t>lru</a:t>
            </a:r>
            <a:r>
              <a:rPr lang="zh-CN" altLang="en-US" smtClean="0">
                <a:latin typeface="微软雅黑" panose="020B0503020204020204" pitchFamily="34" charset="-122"/>
                <a:ea typeface="微软雅黑" panose="020B0503020204020204" pitchFamily="34" charset="-122"/>
              </a:rPr>
              <a:t>）、序列化功能、日志能力、定时清空能力等；</a:t>
            </a:r>
            <a:endParaRPr lang="en-US" altLang="zh-CN" smtClean="0">
              <a:latin typeface="微软雅黑" panose="020B0503020204020204" pitchFamily="34" charset="-122"/>
              <a:ea typeface="微软雅黑" panose="020B0503020204020204" pitchFamily="34" charset="-122"/>
            </a:endParaRPr>
          </a:p>
          <a:p>
            <a:pPr marL="285750" indent="-285750">
              <a:lnSpc>
                <a:spcPct val="150000"/>
              </a:lnSpc>
              <a:buClr>
                <a:srgbClr val="FFC000"/>
              </a:buClr>
              <a:buFont typeface="Wingdings" panose="05000000000000000000" pitchFamily="2" charset="2"/>
              <a:buChar char="Ø"/>
            </a:pPr>
            <a:r>
              <a:rPr lang="zh-CN" altLang="en-US" smtClean="0">
                <a:latin typeface="微软雅黑" panose="020B0503020204020204" pitchFamily="34" charset="-122"/>
                <a:ea typeface="微软雅黑" panose="020B0503020204020204" pitchFamily="34" charset="-122"/>
              </a:rPr>
              <a:t>附加功能可以以任意的组合附加到核心基础功能之上；</a:t>
            </a:r>
            <a:endParaRPr lang="en-US" altLang="zh-CN" smtClean="0">
              <a:latin typeface="微软雅黑" panose="020B0503020204020204" pitchFamily="34" charset="-122"/>
              <a:ea typeface="微软雅黑" panose="020B0503020204020204" pitchFamily="34" charset="-122"/>
            </a:endParaRPr>
          </a:p>
        </p:txBody>
      </p:sp>
      <p:pic>
        <p:nvPicPr>
          <p:cNvPr id="10" name="Picture 2" descr="D:\学习资料\ppt\图片素材\锐普图片\创意图片\创意图片ww.rapidppt.com (18).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8300" y="2724492"/>
            <a:ext cx="3377887" cy="33764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4409327" y="2724150"/>
            <a:ext cx="5724644" cy="1200329"/>
          </a:xfrm>
          <a:prstGeom prst="rect">
            <a:avLst/>
          </a:prstGeom>
          <a:noFill/>
        </p:spPr>
        <p:txBody>
          <a:bodyPr wrap="none" rtlCol="0">
            <a:spAutoFit/>
          </a:bodyPr>
          <a:lstStyle/>
          <a:p>
            <a:pPr>
              <a:lnSpc>
                <a:spcPct val="150000"/>
              </a:lnSpc>
            </a:pPr>
            <a:r>
              <a:rPr lang="zh-CN" altLang="en-US" sz="2400" b="1" smtClean="0">
                <a:latin typeface="微软雅黑" panose="020B0503020204020204" pitchFamily="34" charset="-122"/>
                <a:ea typeface="微软雅黑" panose="020B0503020204020204" pitchFamily="34" charset="-122"/>
              </a:rPr>
              <a:t>怎么样优雅的为核心功能添加附加能力</a:t>
            </a:r>
            <a:r>
              <a:rPr lang="zh-CN" altLang="en-US" sz="2400" b="1">
                <a:latin typeface="微软雅黑" panose="020B0503020204020204" pitchFamily="34" charset="-122"/>
                <a:ea typeface="微软雅黑" panose="020B0503020204020204" pitchFamily="34" charset="-122"/>
              </a:rPr>
              <a:t>？</a:t>
            </a:r>
            <a:endParaRPr lang="en-US" altLang="zh-CN" sz="2400" b="1" smtClean="0">
              <a:latin typeface="微软雅黑" panose="020B0503020204020204" pitchFamily="34" charset="-122"/>
              <a:ea typeface="微软雅黑" panose="020B0503020204020204" pitchFamily="34" charset="-122"/>
            </a:endParaRPr>
          </a:p>
          <a:p>
            <a:pPr>
              <a:lnSpc>
                <a:spcPct val="150000"/>
              </a:lnSpc>
            </a:pPr>
            <a:r>
              <a:rPr lang="zh-CN" altLang="en-US" sz="2400" b="1" smtClean="0">
                <a:latin typeface="微软雅黑" panose="020B0503020204020204" pitchFamily="34" charset="-122"/>
                <a:ea typeface="微软雅黑" panose="020B0503020204020204" pitchFamily="34" charset="-122"/>
              </a:rPr>
              <a:t>使用继承的办法扩展附加功能？</a:t>
            </a:r>
            <a:endParaRPr lang="zh-CN" altLang="en-US" sz="2400" b="1">
              <a:latin typeface="微软雅黑" panose="020B0503020204020204" pitchFamily="34" charset="-122"/>
              <a:ea typeface="微软雅黑" panose="020B0503020204020204" pitchFamily="34" charset="-122"/>
            </a:endParaRPr>
          </a:p>
        </p:txBody>
      </p:sp>
      <p:sp>
        <p:nvSpPr>
          <p:cNvPr id="12" name="TextBox 11"/>
          <p:cNvSpPr txBox="1"/>
          <p:nvPr/>
        </p:nvSpPr>
        <p:spPr>
          <a:xfrm>
            <a:off x="4409327" y="4057650"/>
            <a:ext cx="7782673" cy="1107996"/>
          </a:xfrm>
          <a:prstGeom prst="rect">
            <a:avLst/>
          </a:prstGeom>
          <a:noFill/>
        </p:spPr>
        <p:txBody>
          <a:bodyPr wrap="square" rtlCol="0">
            <a:spAutoFit/>
          </a:bodyPr>
          <a:lstStyle/>
          <a:p>
            <a:pPr>
              <a:lnSpc>
                <a:spcPct val="150000"/>
              </a:lnSpc>
            </a:pPr>
            <a:r>
              <a:rPr lang="en-US" altLang="zh-CN" sz="2400" b="1" smtClean="0">
                <a:solidFill>
                  <a:srgbClr val="FF0000"/>
                </a:solidFill>
                <a:latin typeface="微软雅黑" panose="020B0503020204020204" pitchFamily="34" charset="-122"/>
                <a:ea typeface="微软雅黑" panose="020B0503020204020204" pitchFamily="34" charset="-122"/>
              </a:rPr>
              <a:t>A</a:t>
            </a:r>
            <a:r>
              <a:rPr lang="zh-CN" altLang="en-US" sz="2400" b="1" smtClean="0">
                <a:solidFill>
                  <a:srgbClr val="FF0000"/>
                </a:solidFill>
                <a:latin typeface="微软雅黑" panose="020B0503020204020204" pitchFamily="34" charset="-122"/>
                <a:ea typeface="微软雅黑" panose="020B0503020204020204" pitchFamily="34" charset="-122"/>
              </a:rPr>
              <a:t>：</a:t>
            </a:r>
            <a:r>
              <a:rPr lang="zh-CN" altLang="en-US" sz="2000" smtClean="0">
                <a:latin typeface="微软雅黑" panose="020B0503020204020204" pitchFamily="34" charset="-122"/>
                <a:ea typeface="微软雅黑" panose="020B0503020204020204" pitchFamily="34" charset="-122"/>
              </a:rPr>
              <a:t>继承的方式是静态的，用户不能控制增加行为的方式和时机。另外，新功能的存在多种组合，使用继承可能导致大量子类存在；</a:t>
            </a:r>
            <a:endParaRPr lang="zh-CN" altLang="en-US" sz="200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748175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47"/>
                                        </p:tgtEl>
                                        <p:attrNameLst>
                                          <p:attrName>style.visibility</p:attrName>
                                        </p:attrNameLst>
                                      </p:cBhvr>
                                      <p:to>
                                        <p:strVal val="visible"/>
                                      </p:to>
                                    </p:set>
                                    <p:anim to="" calcmode="lin" valueType="num">
                                      <p:cBhvr>
                                        <p:cTn id="7" dur="700" fill="hold">
                                          <p:stCondLst>
                                            <p:cond delay="0"/>
                                          </p:stCondLst>
                                        </p:cTn>
                                        <p:tgtEl>
                                          <p:spTgt spid="47"/>
                                        </p:tgtEl>
                                        <p:attrNameLst>
                                          <p:attrName>ppt_x</p:attrName>
                                        </p:attrNameLst>
                                      </p:cBhvr>
                                      <p:tavLst>
                                        <p:tav tm="0" fmla="#ppt_x-(-#ppt_w/2*cos(ppt_r/180*pi))*((1.5-1.5*$)^2-(1.5-1.5*$)^3)">
                                          <p:val>
                                            <p:strVal val="0"/>
                                          </p:val>
                                        </p:tav>
                                        <p:tav tm="100000">
                                          <p:val>
                                            <p:strVal val="1"/>
                                          </p:val>
                                        </p:tav>
                                      </p:tavLst>
                                    </p:anim>
                                    <p:anim to="" calcmode="lin" valueType="num">
                                      <p:cBhvr>
                                        <p:cTn id="8" dur="700" fill="hold">
                                          <p:stCondLst>
                                            <p:cond delay="0"/>
                                          </p:stCondLst>
                                        </p:cTn>
                                        <p:tgtEl>
                                          <p:spTgt spid="47"/>
                                        </p:tgtEl>
                                        <p:attrNameLst>
                                          <p:attrName>ppt_y</p:attrName>
                                        </p:attrNameLst>
                                      </p:cBhvr>
                                      <p:tavLst>
                                        <p:tav tm="0" fmla="#ppt_y+(-#ppt_h/2*cos(ppt_r/180*pi))*((1.5-1.5*$)^2-(1.5-1.5*$)^3)">
                                          <p:val>
                                            <p:strVal val="0"/>
                                          </p:val>
                                        </p:tav>
                                        <p:tav tm="100000">
                                          <p:val>
                                            <p:strVal val="1"/>
                                          </p:val>
                                        </p:tav>
                                      </p:tavLst>
                                    </p:anim>
                                    <p:anim to="" calcmode="lin" valueType="num">
                                      <p:cBhvr>
                                        <p:cTn id="9" dur="700" fill="hold">
                                          <p:stCondLst>
                                            <p:cond delay="0"/>
                                          </p:stCondLst>
                                        </p:cTn>
                                        <p:tgtEl>
                                          <p:spTgt spid="47"/>
                                        </p:tgtEl>
                                        <p:attrNameLst>
                                          <p:attrName>ppt_h</p:attrName>
                                        </p:attrNameLst>
                                      </p:cBhvr>
                                      <p:tavLst>
                                        <p:tav tm="0" fmla="#ppt_h-(-#ppt_h)*((1.5-1.5*$)^2-(1.5-1.5*$)^3)">
                                          <p:val>
                                            <p:strVal val="0"/>
                                          </p:val>
                                        </p:tav>
                                        <p:tav tm="100000">
                                          <p:val>
                                            <p:strVal val="1"/>
                                          </p:val>
                                        </p:tav>
                                      </p:tavLst>
                                    </p:anim>
                                    <p:anim to="" calcmode="lin" valueType="num">
                                      <p:cBhvr>
                                        <p:cTn id="10" dur="700" fill="hold">
                                          <p:stCondLst>
                                            <p:cond delay="0"/>
                                          </p:stCondLst>
                                        </p:cTn>
                                        <p:tgtEl>
                                          <p:spTgt spid="47"/>
                                        </p:tgtEl>
                                        <p:attrNameLst>
                                          <p:attrName>ppt_w</p:attrName>
                                        </p:attrNameLst>
                                      </p:cBhvr>
                                      <p:tavLst>
                                        <p:tav tm="0" fmla="#ppt_w-(-#ppt_w)*((1.5-1.5*$)^2-(1.5-1.5*$)^3)">
                                          <p:val>
                                            <p:strVal val="0"/>
                                          </p:val>
                                        </p:tav>
                                        <p:tav tm="100000">
                                          <p:val>
                                            <p:strVal val="1"/>
                                          </p:val>
                                        </p:tav>
                                      </p:tavLst>
                                    </p:anim>
                                  </p:childTnLst>
                                </p:cTn>
                              </p:par>
                              <p:par>
                                <p:cTn id="11" presetID="0" presetClass="entr" presetSubtype="0" fill="hold" nodeType="withEffect">
                                  <p:stCondLst>
                                    <p:cond delay="0"/>
                                  </p:stCondLst>
                                  <p:iterate type="lt">
                                    <p:tmPct val="10000"/>
                                  </p:iterate>
                                  <p:childTnLst>
                                    <p:set>
                                      <p:cBhvr>
                                        <p:cTn id="12" dur="1" fill="hold">
                                          <p:stCondLst>
                                            <p:cond delay="0"/>
                                          </p:stCondLst>
                                        </p:cTn>
                                        <p:tgtEl>
                                          <p:spTgt spid="48"/>
                                        </p:tgtEl>
                                        <p:attrNameLst>
                                          <p:attrName>style.visibility</p:attrName>
                                        </p:attrNameLst>
                                      </p:cBhvr>
                                      <p:to>
                                        <p:strVal val="visible"/>
                                      </p:to>
                                    </p:set>
                                    <p:anim to="" calcmode="lin" valueType="num">
                                      <p:cBhvr>
                                        <p:cTn id="13" dur="700" fill="hold">
                                          <p:stCondLst>
                                            <p:cond delay="0"/>
                                          </p:stCondLst>
                                        </p:cTn>
                                        <p:tgtEl>
                                          <p:spTgt spid="48"/>
                                        </p:tgtEl>
                                        <p:attrNameLst>
                                          <p:attrName>ppt_x</p:attrName>
                                        </p:attrNameLst>
                                      </p:cBhvr>
                                      <p:tavLst>
                                        <p:tav tm="0" fmla="#ppt_x-(-#ppt_w/2*cos(ppt_r/180*pi))*((1.5-1.5*$)^2-(1.5-1.5*$)^3)">
                                          <p:val>
                                            <p:strVal val="0"/>
                                          </p:val>
                                        </p:tav>
                                        <p:tav tm="100000">
                                          <p:val>
                                            <p:strVal val="1"/>
                                          </p:val>
                                        </p:tav>
                                      </p:tavLst>
                                    </p:anim>
                                    <p:anim to="" calcmode="lin" valueType="num">
                                      <p:cBhvr>
                                        <p:cTn id="14" dur="700" fill="hold">
                                          <p:stCondLst>
                                            <p:cond delay="0"/>
                                          </p:stCondLst>
                                        </p:cTn>
                                        <p:tgtEl>
                                          <p:spTgt spid="48"/>
                                        </p:tgtEl>
                                        <p:attrNameLst>
                                          <p:attrName>ppt_y</p:attrName>
                                        </p:attrNameLst>
                                      </p:cBhvr>
                                      <p:tavLst>
                                        <p:tav tm="0" fmla="#ppt_y+(-#ppt_h/2*cos(ppt_r/180*pi))*((1.5-1.5*$)^2-(1.5-1.5*$)^3)">
                                          <p:val>
                                            <p:strVal val="0"/>
                                          </p:val>
                                        </p:tav>
                                        <p:tav tm="100000">
                                          <p:val>
                                            <p:strVal val="1"/>
                                          </p:val>
                                        </p:tav>
                                      </p:tavLst>
                                    </p:anim>
                                    <p:anim to="" calcmode="lin" valueType="num">
                                      <p:cBhvr>
                                        <p:cTn id="15" dur="700" fill="hold">
                                          <p:stCondLst>
                                            <p:cond delay="0"/>
                                          </p:stCondLst>
                                        </p:cTn>
                                        <p:tgtEl>
                                          <p:spTgt spid="48"/>
                                        </p:tgtEl>
                                        <p:attrNameLst>
                                          <p:attrName>ppt_h</p:attrName>
                                        </p:attrNameLst>
                                      </p:cBhvr>
                                      <p:tavLst>
                                        <p:tav tm="0" fmla="#ppt_h-(-#ppt_h)*((1.5-1.5*$)^2-(1.5-1.5*$)^3)">
                                          <p:val>
                                            <p:strVal val="0"/>
                                          </p:val>
                                        </p:tav>
                                        <p:tav tm="100000">
                                          <p:val>
                                            <p:strVal val="1"/>
                                          </p:val>
                                        </p:tav>
                                      </p:tavLst>
                                    </p:anim>
                                    <p:anim to="" calcmode="lin" valueType="num">
                                      <p:cBhvr>
                                        <p:cTn id="16" dur="700" fill="hold">
                                          <p:stCondLst>
                                            <p:cond delay="0"/>
                                          </p:stCondLst>
                                        </p:cTn>
                                        <p:tgtEl>
                                          <p:spTgt spid="48"/>
                                        </p:tgtEl>
                                        <p:attrNameLst>
                                          <p:attrName>ppt_w</p:attrName>
                                        </p:attrNameLst>
                                      </p:cBhvr>
                                      <p:tavLst>
                                        <p:tav tm="0" fmla="#ppt_w-(-#ppt_w)*((1.5-1.5*$)^2-(1.5-1.5*$)^3)">
                                          <p:val>
                                            <p:strVal val="0"/>
                                          </p:val>
                                        </p:tav>
                                        <p:tav tm="100000">
                                          <p:val>
                                            <p:str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PA_矩形 39"/>
          <p:cNvSpPr>
            <a:spLocks noChangeArrowheads="1"/>
          </p:cNvSpPr>
          <p:nvPr>
            <p:custDataLst>
              <p:tags r:id="rId1"/>
            </p:custDataLst>
          </p:nvPr>
        </p:nvSpPr>
        <p:spPr bwMode="auto">
          <a:xfrm>
            <a:off x="645149" y="363566"/>
            <a:ext cx="6755775" cy="410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9170"/>
            <a:r>
              <a:rPr lang="zh-CN" altLang="en-US" sz="2667" smtClean="0">
                <a:solidFill>
                  <a:srgbClr val="1D69A3"/>
                </a:solidFill>
                <a:latin typeface="微软雅黑" pitchFamily="34" charset="-122"/>
                <a:ea typeface="微软雅黑" pitchFamily="34" charset="-122"/>
              </a:rPr>
              <a:t>使用继承扩展王美丽？</a:t>
            </a:r>
            <a:endParaRPr lang="zh-CN" altLang="en-US" sz="2667">
              <a:solidFill>
                <a:srgbClr val="1D69A3"/>
              </a:solidFill>
              <a:latin typeface="微软雅黑" pitchFamily="34" charset="-122"/>
              <a:ea typeface="微软雅黑" pitchFamily="34" charset="-122"/>
            </a:endParaRPr>
          </a:p>
        </p:txBody>
      </p:sp>
      <p:grpSp>
        <p:nvGrpSpPr>
          <p:cNvPr id="48" name="PA_组合 47"/>
          <p:cNvGrpSpPr/>
          <p:nvPr>
            <p:custDataLst>
              <p:tags r:id="rId2"/>
            </p:custDataLst>
          </p:nvPr>
        </p:nvGrpSpPr>
        <p:grpSpPr>
          <a:xfrm>
            <a:off x="554877"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grpSp>
      <p:sp>
        <p:nvSpPr>
          <p:cNvPr id="5" name="矩形 4"/>
          <p:cNvSpPr/>
          <p:nvPr/>
        </p:nvSpPr>
        <p:spPr>
          <a:xfrm>
            <a:off x="4438650" y="1276350"/>
            <a:ext cx="1600200" cy="676275"/>
          </a:xfrm>
          <a:prstGeom prst="rect">
            <a:avLst/>
          </a:prstGeom>
          <a:solidFill>
            <a:schemeClr val="accent1"/>
          </a:solidFill>
        </p:spPr>
        <p:txBody>
          <a:bodyPr wrap="none" lIns="91440" tIns="45720" rIns="91440" bIns="45720" rtlCol="0" anchor="ctr">
            <a:spAutoFit/>
          </a:bodyPr>
          <a:lstStyle/>
          <a:p>
            <a:pPr algn="ctr"/>
            <a:endParaRPr lang="zh-CN" altLang="en-US" sz="5400" b="1" cap="none" spc="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endParaRPr>
          </a:p>
        </p:txBody>
      </p:sp>
      <p:sp>
        <p:nvSpPr>
          <p:cNvPr id="6" name="TextBox 5"/>
          <p:cNvSpPr txBox="1"/>
          <p:nvPr/>
        </p:nvSpPr>
        <p:spPr>
          <a:xfrm>
            <a:off x="4800168" y="1429821"/>
            <a:ext cx="877163" cy="369332"/>
          </a:xfrm>
          <a:prstGeom prst="rect">
            <a:avLst/>
          </a:prstGeom>
          <a:noFill/>
        </p:spPr>
        <p:txBody>
          <a:bodyPr wrap="none" rtlCol="0">
            <a:spAutoFit/>
          </a:bodyPr>
          <a:lstStyle/>
          <a:p>
            <a:r>
              <a:rPr lang="zh-CN" altLang="en-US" b="1" smtClean="0">
                <a:solidFill>
                  <a:schemeClr val="bg1"/>
                </a:solidFill>
              </a:rPr>
              <a:t>王美丽</a:t>
            </a:r>
            <a:endParaRPr lang="zh-CN" altLang="en-US" b="1">
              <a:solidFill>
                <a:schemeClr val="bg1"/>
              </a:solidFill>
            </a:endParaRPr>
          </a:p>
        </p:txBody>
      </p:sp>
      <p:sp>
        <p:nvSpPr>
          <p:cNvPr id="16" name="矩形 15"/>
          <p:cNvSpPr/>
          <p:nvPr/>
        </p:nvSpPr>
        <p:spPr>
          <a:xfrm>
            <a:off x="906608" y="2790825"/>
            <a:ext cx="1600200" cy="676275"/>
          </a:xfrm>
          <a:prstGeom prst="rect">
            <a:avLst/>
          </a:prstGeom>
          <a:solidFill>
            <a:schemeClr val="accent1"/>
          </a:solidFill>
        </p:spPr>
        <p:txBody>
          <a:bodyPr wrap="none" lIns="91440" tIns="45720" rIns="91440" bIns="45720" rtlCol="0" anchor="ctr">
            <a:spAutoFit/>
          </a:bodyPr>
          <a:lstStyle/>
          <a:p>
            <a:pPr algn="ctr"/>
            <a:endParaRPr lang="zh-CN" altLang="en-US" sz="5400" b="1" cap="none" spc="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endParaRPr>
          </a:p>
        </p:txBody>
      </p:sp>
      <p:sp>
        <p:nvSpPr>
          <p:cNvPr id="17" name="TextBox 16"/>
          <p:cNvSpPr txBox="1"/>
          <p:nvPr/>
        </p:nvSpPr>
        <p:spPr>
          <a:xfrm>
            <a:off x="937148" y="2944296"/>
            <a:ext cx="1569660" cy="369332"/>
          </a:xfrm>
          <a:prstGeom prst="rect">
            <a:avLst/>
          </a:prstGeom>
          <a:noFill/>
        </p:spPr>
        <p:txBody>
          <a:bodyPr wrap="none" rtlCol="0">
            <a:spAutoFit/>
          </a:bodyPr>
          <a:lstStyle/>
          <a:p>
            <a:r>
              <a:rPr lang="zh-CN" altLang="en-US" b="1" smtClean="0">
                <a:solidFill>
                  <a:schemeClr val="bg1"/>
                </a:solidFill>
              </a:rPr>
              <a:t>可爱的王美丽</a:t>
            </a:r>
            <a:endParaRPr lang="zh-CN" altLang="en-US" b="1">
              <a:solidFill>
                <a:schemeClr val="bg1"/>
              </a:solidFill>
            </a:endParaRPr>
          </a:p>
        </p:txBody>
      </p:sp>
      <p:cxnSp>
        <p:nvCxnSpPr>
          <p:cNvPr id="8" name="直接箭头连接符 7"/>
          <p:cNvCxnSpPr>
            <a:stCxn id="16" idx="0"/>
            <a:endCxn id="5" idx="1"/>
          </p:cNvCxnSpPr>
          <p:nvPr/>
        </p:nvCxnSpPr>
        <p:spPr>
          <a:xfrm flipV="1">
            <a:off x="1706708" y="1614488"/>
            <a:ext cx="2731942" cy="117633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a:off x="2876118" y="2790825"/>
            <a:ext cx="1600200" cy="676275"/>
          </a:xfrm>
          <a:prstGeom prst="rect">
            <a:avLst/>
          </a:prstGeom>
          <a:solidFill>
            <a:schemeClr val="accent1"/>
          </a:solidFill>
        </p:spPr>
        <p:txBody>
          <a:bodyPr wrap="none" lIns="91440" tIns="45720" rIns="91440" bIns="45720" rtlCol="0" anchor="ctr">
            <a:spAutoFit/>
          </a:bodyPr>
          <a:lstStyle/>
          <a:p>
            <a:pPr algn="ctr"/>
            <a:endParaRPr lang="zh-CN" altLang="en-US" sz="5400" b="1" cap="none" spc="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endParaRPr>
          </a:p>
        </p:txBody>
      </p:sp>
      <p:sp>
        <p:nvSpPr>
          <p:cNvPr id="21" name="TextBox 20"/>
          <p:cNvSpPr txBox="1"/>
          <p:nvPr/>
        </p:nvSpPr>
        <p:spPr>
          <a:xfrm>
            <a:off x="2906658" y="2944296"/>
            <a:ext cx="1569660" cy="369332"/>
          </a:xfrm>
          <a:prstGeom prst="rect">
            <a:avLst/>
          </a:prstGeom>
          <a:noFill/>
        </p:spPr>
        <p:txBody>
          <a:bodyPr wrap="none" rtlCol="0">
            <a:spAutoFit/>
          </a:bodyPr>
          <a:lstStyle/>
          <a:p>
            <a:r>
              <a:rPr lang="zh-CN" altLang="en-US" b="1" smtClean="0">
                <a:solidFill>
                  <a:schemeClr val="bg1"/>
                </a:solidFill>
              </a:rPr>
              <a:t>性感的王美丽</a:t>
            </a:r>
            <a:endParaRPr lang="zh-CN" altLang="en-US" b="1">
              <a:solidFill>
                <a:schemeClr val="bg1"/>
              </a:solidFill>
            </a:endParaRPr>
          </a:p>
        </p:txBody>
      </p:sp>
      <p:cxnSp>
        <p:nvCxnSpPr>
          <p:cNvPr id="13" name="直接箭头连接符 12"/>
          <p:cNvCxnSpPr>
            <a:stCxn id="20" idx="0"/>
          </p:cNvCxnSpPr>
          <p:nvPr/>
        </p:nvCxnSpPr>
        <p:spPr>
          <a:xfrm flipV="1">
            <a:off x="3676218" y="1952625"/>
            <a:ext cx="943407" cy="838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矩形 24"/>
          <p:cNvSpPr/>
          <p:nvPr/>
        </p:nvSpPr>
        <p:spPr>
          <a:xfrm>
            <a:off x="4886325" y="2819400"/>
            <a:ext cx="1600200" cy="676275"/>
          </a:xfrm>
          <a:prstGeom prst="rect">
            <a:avLst/>
          </a:prstGeom>
          <a:solidFill>
            <a:schemeClr val="accent1"/>
          </a:solidFill>
        </p:spPr>
        <p:txBody>
          <a:bodyPr wrap="none" lIns="91440" tIns="45720" rIns="91440" bIns="45720" rtlCol="0" anchor="ctr">
            <a:spAutoFit/>
          </a:bodyPr>
          <a:lstStyle/>
          <a:p>
            <a:pPr algn="ctr"/>
            <a:endParaRPr lang="zh-CN" altLang="en-US" sz="5400" b="1" cap="none" spc="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endParaRPr>
          </a:p>
        </p:txBody>
      </p:sp>
      <p:sp>
        <p:nvSpPr>
          <p:cNvPr id="26" name="TextBox 25"/>
          <p:cNvSpPr txBox="1"/>
          <p:nvPr/>
        </p:nvSpPr>
        <p:spPr>
          <a:xfrm>
            <a:off x="4916865" y="2972871"/>
            <a:ext cx="1569660" cy="369332"/>
          </a:xfrm>
          <a:prstGeom prst="rect">
            <a:avLst/>
          </a:prstGeom>
          <a:noFill/>
        </p:spPr>
        <p:txBody>
          <a:bodyPr wrap="none" rtlCol="0">
            <a:spAutoFit/>
          </a:bodyPr>
          <a:lstStyle/>
          <a:p>
            <a:r>
              <a:rPr lang="zh-CN" altLang="en-US" b="1">
                <a:solidFill>
                  <a:schemeClr val="bg1"/>
                </a:solidFill>
              </a:rPr>
              <a:t>清纯</a:t>
            </a:r>
            <a:r>
              <a:rPr lang="zh-CN" altLang="en-US" b="1" smtClean="0">
                <a:solidFill>
                  <a:schemeClr val="bg1"/>
                </a:solidFill>
              </a:rPr>
              <a:t>的王美丽</a:t>
            </a:r>
            <a:endParaRPr lang="zh-CN" altLang="en-US" b="1">
              <a:solidFill>
                <a:schemeClr val="bg1"/>
              </a:solidFill>
            </a:endParaRPr>
          </a:p>
        </p:txBody>
      </p:sp>
      <p:cxnSp>
        <p:nvCxnSpPr>
          <p:cNvPr id="19" name="直接箭头连接符 18"/>
          <p:cNvCxnSpPr>
            <a:stCxn id="25" idx="0"/>
            <a:endCxn id="5" idx="2"/>
          </p:cNvCxnSpPr>
          <p:nvPr/>
        </p:nvCxnSpPr>
        <p:spPr>
          <a:xfrm flipH="1" flipV="1">
            <a:off x="5238750" y="1952625"/>
            <a:ext cx="447675" cy="8667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nvGrpSpPr>
          <p:cNvPr id="27" name="组合 26"/>
          <p:cNvGrpSpPr/>
          <p:nvPr/>
        </p:nvGrpSpPr>
        <p:grpSpPr>
          <a:xfrm>
            <a:off x="6705600" y="2805796"/>
            <a:ext cx="1619250" cy="676275"/>
            <a:chOff x="7038975" y="2805796"/>
            <a:chExt cx="1619250" cy="676275"/>
          </a:xfrm>
        </p:grpSpPr>
        <p:sp>
          <p:nvSpPr>
            <p:cNvPr id="31" name="矩形 30"/>
            <p:cNvSpPr/>
            <p:nvPr/>
          </p:nvSpPr>
          <p:spPr>
            <a:xfrm>
              <a:off x="7038975" y="2805796"/>
              <a:ext cx="1600200" cy="676275"/>
            </a:xfrm>
            <a:prstGeom prst="rect">
              <a:avLst/>
            </a:prstGeom>
            <a:solidFill>
              <a:schemeClr val="accent1"/>
            </a:solidFill>
          </p:spPr>
          <p:txBody>
            <a:bodyPr wrap="none" lIns="91440" tIns="45720" rIns="91440" bIns="45720" rtlCol="0" anchor="ctr">
              <a:spAutoFit/>
            </a:bodyPr>
            <a:lstStyle/>
            <a:p>
              <a:pPr algn="ctr"/>
              <a:endParaRPr lang="zh-CN" altLang="en-US" sz="5400" b="1" cap="none" spc="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endParaRPr>
            </a:p>
          </p:txBody>
        </p:sp>
        <p:sp>
          <p:nvSpPr>
            <p:cNvPr id="32" name="TextBox 31"/>
            <p:cNvSpPr txBox="1"/>
            <p:nvPr/>
          </p:nvSpPr>
          <p:spPr>
            <a:xfrm>
              <a:off x="7088565" y="2820769"/>
              <a:ext cx="1569660" cy="646331"/>
            </a:xfrm>
            <a:prstGeom prst="rect">
              <a:avLst/>
            </a:prstGeom>
            <a:noFill/>
          </p:spPr>
          <p:txBody>
            <a:bodyPr wrap="none" rtlCol="0">
              <a:spAutoFit/>
            </a:bodyPr>
            <a:lstStyle/>
            <a:p>
              <a:r>
                <a:rPr lang="zh-CN" altLang="en-US" b="1">
                  <a:solidFill>
                    <a:schemeClr val="bg1"/>
                  </a:solidFill>
                </a:rPr>
                <a:t>清纯</a:t>
              </a:r>
              <a:r>
                <a:rPr lang="zh-CN" altLang="en-US" b="1" smtClean="0">
                  <a:solidFill>
                    <a:schemeClr val="bg1"/>
                  </a:solidFill>
                </a:rPr>
                <a:t>的又可爱</a:t>
              </a:r>
              <a:endParaRPr lang="en-US" altLang="zh-CN" b="1" smtClean="0">
                <a:solidFill>
                  <a:schemeClr val="bg1"/>
                </a:solidFill>
              </a:endParaRPr>
            </a:p>
            <a:p>
              <a:r>
                <a:rPr lang="zh-CN" altLang="en-US" b="1" smtClean="0">
                  <a:solidFill>
                    <a:schemeClr val="bg1"/>
                  </a:solidFill>
                </a:rPr>
                <a:t>的王美丽</a:t>
              </a:r>
              <a:endParaRPr lang="zh-CN" altLang="en-US" b="1">
                <a:solidFill>
                  <a:schemeClr val="bg1"/>
                </a:solidFill>
              </a:endParaRPr>
            </a:p>
          </p:txBody>
        </p:sp>
      </p:grpSp>
      <p:grpSp>
        <p:nvGrpSpPr>
          <p:cNvPr id="37" name="组合 36"/>
          <p:cNvGrpSpPr/>
          <p:nvPr/>
        </p:nvGrpSpPr>
        <p:grpSpPr>
          <a:xfrm>
            <a:off x="8467725" y="2790825"/>
            <a:ext cx="1619250" cy="676275"/>
            <a:chOff x="7038975" y="2805796"/>
            <a:chExt cx="1619250" cy="676275"/>
          </a:xfrm>
        </p:grpSpPr>
        <p:sp>
          <p:nvSpPr>
            <p:cNvPr id="38" name="矩形 37"/>
            <p:cNvSpPr/>
            <p:nvPr/>
          </p:nvSpPr>
          <p:spPr>
            <a:xfrm>
              <a:off x="7038975" y="2805796"/>
              <a:ext cx="1600200" cy="676275"/>
            </a:xfrm>
            <a:prstGeom prst="rect">
              <a:avLst/>
            </a:prstGeom>
            <a:solidFill>
              <a:schemeClr val="accent1"/>
            </a:solidFill>
          </p:spPr>
          <p:txBody>
            <a:bodyPr wrap="none" lIns="91440" tIns="45720" rIns="91440" bIns="45720" rtlCol="0" anchor="ctr">
              <a:spAutoFit/>
            </a:bodyPr>
            <a:lstStyle/>
            <a:p>
              <a:pPr algn="ctr"/>
              <a:endParaRPr lang="zh-CN" altLang="en-US" sz="5400" b="1" cap="none" spc="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endParaRPr>
            </a:p>
          </p:txBody>
        </p:sp>
        <p:sp>
          <p:nvSpPr>
            <p:cNvPr id="39" name="TextBox 38"/>
            <p:cNvSpPr txBox="1"/>
            <p:nvPr/>
          </p:nvSpPr>
          <p:spPr>
            <a:xfrm>
              <a:off x="7088565" y="2820769"/>
              <a:ext cx="1569660" cy="646331"/>
            </a:xfrm>
            <a:prstGeom prst="rect">
              <a:avLst/>
            </a:prstGeom>
            <a:noFill/>
          </p:spPr>
          <p:txBody>
            <a:bodyPr wrap="none" rtlCol="0">
              <a:spAutoFit/>
            </a:bodyPr>
            <a:lstStyle/>
            <a:p>
              <a:r>
                <a:rPr lang="zh-CN" altLang="en-US" b="1" smtClean="0">
                  <a:solidFill>
                    <a:schemeClr val="bg1"/>
                  </a:solidFill>
                </a:rPr>
                <a:t>性感的又清纯</a:t>
              </a:r>
              <a:endParaRPr lang="en-US" altLang="zh-CN" b="1" smtClean="0">
                <a:solidFill>
                  <a:schemeClr val="bg1"/>
                </a:solidFill>
              </a:endParaRPr>
            </a:p>
            <a:p>
              <a:r>
                <a:rPr lang="zh-CN" altLang="en-US" b="1">
                  <a:solidFill>
                    <a:schemeClr val="bg1"/>
                  </a:solidFill>
                </a:rPr>
                <a:t>的</a:t>
              </a:r>
              <a:r>
                <a:rPr lang="zh-CN" altLang="en-US" b="1" smtClean="0">
                  <a:solidFill>
                    <a:schemeClr val="bg1"/>
                  </a:solidFill>
                </a:rPr>
                <a:t>王美丽</a:t>
              </a:r>
              <a:endParaRPr lang="zh-CN" altLang="en-US" b="1">
                <a:solidFill>
                  <a:schemeClr val="bg1"/>
                </a:solidFill>
              </a:endParaRPr>
            </a:p>
          </p:txBody>
        </p:sp>
      </p:grpSp>
      <p:grpSp>
        <p:nvGrpSpPr>
          <p:cNvPr id="40" name="组合 39"/>
          <p:cNvGrpSpPr/>
          <p:nvPr/>
        </p:nvGrpSpPr>
        <p:grpSpPr>
          <a:xfrm>
            <a:off x="10191750" y="2775854"/>
            <a:ext cx="1600200" cy="676275"/>
            <a:chOff x="7038975" y="2805796"/>
            <a:chExt cx="1600200" cy="676275"/>
          </a:xfrm>
        </p:grpSpPr>
        <p:sp>
          <p:nvSpPr>
            <p:cNvPr id="41" name="矩形 40"/>
            <p:cNvSpPr/>
            <p:nvPr/>
          </p:nvSpPr>
          <p:spPr>
            <a:xfrm>
              <a:off x="7038975" y="2805796"/>
              <a:ext cx="1600200" cy="676275"/>
            </a:xfrm>
            <a:prstGeom prst="rect">
              <a:avLst/>
            </a:prstGeom>
            <a:solidFill>
              <a:schemeClr val="accent1"/>
            </a:solidFill>
          </p:spPr>
          <p:txBody>
            <a:bodyPr wrap="none" lIns="91440" tIns="45720" rIns="91440" bIns="45720" rtlCol="0" anchor="ctr">
              <a:spAutoFit/>
            </a:bodyPr>
            <a:lstStyle/>
            <a:p>
              <a:pPr algn="ctr"/>
              <a:endParaRPr lang="zh-CN" altLang="en-US" sz="5400" b="1" cap="none" spc="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endParaRPr>
            </a:p>
          </p:txBody>
        </p:sp>
        <p:sp>
          <p:nvSpPr>
            <p:cNvPr id="42" name="TextBox 41"/>
            <p:cNvSpPr txBox="1"/>
            <p:nvPr/>
          </p:nvSpPr>
          <p:spPr>
            <a:xfrm>
              <a:off x="7559190" y="2959267"/>
              <a:ext cx="559769" cy="369332"/>
            </a:xfrm>
            <a:prstGeom prst="rect">
              <a:avLst/>
            </a:prstGeom>
            <a:noFill/>
          </p:spPr>
          <p:txBody>
            <a:bodyPr wrap="none" rtlCol="0">
              <a:spAutoFit/>
            </a:bodyPr>
            <a:lstStyle/>
            <a:p>
              <a:r>
                <a:rPr lang="en-US" altLang="zh-CN" b="1" smtClean="0">
                  <a:solidFill>
                    <a:schemeClr val="bg1"/>
                  </a:solidFill>
                </a:rPr>
                <a:t>……</a:t>
              </a:r>
              <a:endParaRPr lang="zh-CN" altLang="en-US" b="1">
                <a:solidFill>
                  <a:schemeClr val="bg1"/>
                </a:solidFill>
              </a:endParaRPr>
            </a:p>
          </p:txBody>
        </p:sp>
      </p:grpSp>
      <p:cxnSp>
        <p:nvCxnSpPr>
          <p:cNvPr id="3" name="直接箭头连接符 2"/>
          <p:cNvCxnSpPr/>
          <p:nvPr/>
        </p:nvCxnSpPr>
        <p:spPr>
          <a:xfrm flipH="1" flipV="1">
            <a:off x="6038850" y="1952625"/>
            <a:ext cx="1238250" cy="85317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p:nvPr/>
        </p:nvCxnSpPr>
        <p:spPr>
          <a:xfrm flipH="1" flipV="1">
            <a:off x="6038850" y="1799153"/>
            <a:ext cx="3038475" cy="97670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flipH="1" flipV="1">
            <a:off x="6038850" y="1504950"/>
            <a:ext cx="4467225" cy="127090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806069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47"/>
                                        </p:tgtEl>
                                        <p:attrNameLst>
                                          <p:attrName>style.visibility</p:attrName>
                                        </p:attrNameLst>
                                      </p:cBhvr>
                                      <p:to>
                                        <p:strVal val="visible"/>
                                      </p:to>
                                    </p:set>
                                    <p:anim to="" calcmode="lin" valueType="num">
                                      <p:cBhvr>
                                        <p:cTn id="7" dur="700" fill="hold">
                                          <p:stCondLst>
                                            <p:cond delay="0"/>
                                          </p:stCondLst>
                                        </p:cTn>
                                        <p:tgtEl>
                                          <p:spTgt spid="47"/>
                                        </p:tgtEl>
                                        <p:attrNameLst>
                                          <p:attrName>ppt_x</p:attrName>
                                        </p:attrNameLst>
                                      </p:cBhvr>
                                      <p:tavLst>
                                        <p:tav tm="0" fmla="#ppt_x-(-#ppt_w/2*cos(ppt_r/180*pi))*((1.5-1.5*$)^2-(1.5-1.5*$)^3)">
                                          <p:val>
                                            <p:strVal val="0"/>
                                          </p:val>
                                        </p:tav>
                                        <p:tav tm="100000">
                                          <p:val>
                                            <p:strVal val="1"/>
                                          </p:val>
                                        </p:tav>
                                      </p:tavLst>
                                    </p:anim>
                                    <p:anim to="" calcmode="lin" valueType="num">
                                      <p:cBhvr>
                                        <p:cTn id="8" dur="700" fill="hold">
                                          <p:stCondLst>
                                            <p:cond delay="0"/>
                                          </p:stCondLst>
                                        </p:cTn>
                                        <p:tgtEl>
                                          <p:spTgt spid="47"/>
                                        </p:tgtEl>
                                        <p:attrNameLst>
                                          <p:attrName>ppt_y</p:attrName>
                                        </p:attrNameLst>
                                      </p:cBhvr>
                                      <p:tavLst>
                                        <p:tav tm="0" fmla="#ppt_y+(-#ppt_h/2*cos(ppt_r/180*pi))*((1.5-1.5*$)^2-(1.5-1.5*$)^3)">
                                          <p:val>
                                            <p:strVal val="0"/>
                                          </p:val>
                                        </p:tav>
                                        <p:tav tm="100000">
                                          <p:val>
                                            <p:strVal val="1"/>
                                          </p:val>
                                        </p:tav>
                                      </p:tavLst>
                                    </p:anim>
                                    <p:anim to="" calcmode="lin" valueType="num">
                                      <p:cBhvr>
                                        <p:cTn id="9" dur="700" fill="hold">
                                          <p:stCondLst>
                                            <p:cond delay="0"/>
                                          </p:stCondLst>
                                        </p:cTn>
                                        <p:tgtEl>
                                          <p:spTgt spid="47"/>
                                        </p:tgtEl>
                                        <p:attrNameLst>
                                          <p:attrName>ppt_h</p:attrName>
                                        </p:attrNameLst>
                                      </p:cBhvr>
                                      <p:tavLst>
                                        <p:tav tm="0" fmla="#ppt_h-(-#ppt_h)*((1.5-1.5*$)^2-(1.5-1.5*$)^3)">
                                          <p:val>
                                            <p:strVal val="0"/>
                                          </p:val>
                                        </p:tav>
                                        <p:tav tm="100000">
                                          <p:val>
                                            <p:strVal val="1"/>
                                          </p:val>
                                        </p:tav>
                                      </p:tavLst>
                                    </p:anim>
                                    <p:anim to="" calcmode="lin" valueType="num">
                                      <p:cBhvr>
                                        <p:cTn id="10" dur="700" fill="hold">
                                          <p:stCondLst>
                                            <p:cond delay="0"/>
                                          </p:stCondLst>
                                        </p:cTn>
                                        <p:tgtEl>
                                          <p:spTgt spid="47"/>
                                        </p:tgtEl>
                                        <p:attrNameLst>
                                          <p:attrName>ppt_w</p:attrName>
                                        </p:attrNameLst>
                                      </p:cBhvr>
                                      <p:tavLst>
                                        <p:tav tm="0" fmla="#ppt_w-(-#ppt_w)*((1.5-1.5*$)^2-(1.5-1.5*$)^3)">
                                          <p:val>
                                            <p:strVal val="0"/>
                                          </p:val>
                                        </p:tav>
                                        <p:tav tm="100000">
                                          <p:val>
                                            <p:strVal val="1"/>
                                          </p:val>
                                        </p:tav>
                                      </p:tavLst>
                                    </p:anim>
                                  </p:childTnLst>
                                </p:cTn>
                              </p:par>
                              <p:par>
                                <p:cTn id="11" presetID="0" presetClass="entr" presetSubtype="0" fill="hold" nodeType="withEffect">
                                  <p:stCondLst>
                                    <p:cond delay="0"/>
                                  </p:stCondLst>
                                  <p:iterate type="lt">
                                    <p:tmPct val="10000"/>
                                  </p:iterate>
                                  <p:childTnLst>
                                    <p:set>
                                      <p:cBhvr>
                                        <p:cTn id="12" dur="1" fill="hold">
                                          <p:stCondLst>
                                            <p:cond delay="0"/>
                                          </p:stCondLst>
                                        </p:cTn>
                                        <p:tgtEl>
                                          <p:spTgt spid="48"/>
                                        </p:tgtEl>
                                        <p:attrNameLst>
                                          <p:attrName>style.visibility</p:attrName>
                                        </p:attrNameLst>
                                      </p:cBhvr>
                                      <p:to>
                                        <p:strVal val="visible"/>
                                      </p:to>
                                    </p:set>
                                    <p:anim to="" calcmode="lin" valueType="num">
                                      <p:cBhvr>
                                        <p:cTn id="13" dur="700" fill="hold">
                                          <p:stCondLst>
                                            <p:cond delay="0"/>
                                          </p:stCondLst>
                                        </p:cTn>
                                        <p:tgtEl>
                                          <p:spTgt spid="48"/>
                                        </p:tgtEl>
                                        <p:attrNameLst>
                                          <p:attrName>ppt_x</p:attrName>
                                        </p:attrNameLst>
                                      </p:cBhvr>
                                      <p:tavLst>
                                        <p:tav tm="0" fmla="#ppt_x-(-#ppt_w/2*cos(ppt_r/180*pi))*((1.5-1.5*$)^2-(1.5-1.5*$)^3)">
                                          <p:val>
                                            <p:strVal val="0"/>
                                          </p:val>
                                        </p:tav>
                                        <p:tav tm="100000">
                                          <p:val>
                                            <p:strVal val="1"/>
                                          </p:val>
                                        </p:tav>
                                      </p:tavLst>
                                    </p:anim>
                                    <p:anim to="" calcmode="lin" valueType="num">
                                      <p:cBhvr>
                                        <p:cTn id="14" dur="700" fill="hold">
                                          <p:stCondLst>
                                            <p:cond delay="0"/>
                                          </p:stCondLst>
                                        </p:cTn>
                                        <p:tgtEl>
                                          <p:spTgt spid="48"/>
                                        </p:tgtEl>
                                        <p:attrNameLst>
                                          <p:attrName>ppt_y</p:attrName>
                                        </p:attrNameLst>
                                      </p:cBhvr>
                                      <p:tavLst>
                                        <p:tav tm="0" fmla="#ppt_y+(-#ppt_h/2*cos(ppt_r/180*pi))*((1.5-1.5*$)^2-(1.5-1.5*$)^3)">
                                          <p:val>
                                            <p:strVal val="0"/>
                                          </p:val>
                                        </p:tav>
                                        <p:tav tm="100000">
                                          <p:val>
                                            <p:strVal val="1"/>
                                          </p:val>
                                        </p:tav>
                                      </p:tavLst>
                                    </p:anim>
                                    <p:anim to="" calcmode="lin" valueType="num">
                                      <p:cBhvr>
                                        <p:cTn id="15" dur="700" fill="hold">
                                          <p:stCondLst>
                                            <p:cond delay="0"/>
                                          </p:stCondLst>
                                        </p:cTn>
                                        <p:tgtEl>
                                          <p:spTgt spid="48"/>
                                        </p:tgtEl>
                                        <p:attrNameLst>
                                          <p:attrName>ppt_h</p:attrName>
                                        </p:attrNameLst>
                                      </p:cBhvr>
                                      <p:tavLst>
                                        <p:tav tm="0" fmla="#ppt_h-(-#ppt_h)*((1.5-1.5*$)^2-(1.5-1.5*$)^3)">
                                          <p:val>
                                            <p:strVal val="0"/>
                                          </p:val>
                                        </p:tav>
                                        <p:tav tm="100000">
                                          <p:val>
                                            <p:strVal val="1"/>
                                          </p:val>
                                        </p:tav>
                                      </p:tavLst>
                                    </p:anim>
                                    <p:anim to="" calcmode="lin" valueType="num">
                                      <p:cBhvr>
                                        <p:cTn id="16" dur="700" fill="hold">
                                          <p:stCondLst>
                                            <p:cond delay="0"/>
                                          </p:stCondLst>
                                        </p:cTn>
                                        <p:tgtEl>
                                          <p:spTgt spid="48"/>
                                        </p:tgtEl>
                                        <p:attrNameLst>
                                          <p:attrName>ppt_w</p:attrName>
                                        </p:attrNameLst>
                                      </p:cBhvr>
                                      <p:tavLst>
                                        <p:tav tm="0" fmla="#ppt_w-(-#ppt_w)*((1.5-1.5*$)^2-(1.5-1.5*$)^3)">
                                          <p:val>
                                            <p:strVal val="0"/>
                                          </p:val>
                                        </p:tav>
                                        <p:tav tm="100000">
                                          <p:val>
                                            <p:str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PA_矩形 39"/>
          <p:cNvSpPr>
            <a:spLocks noChangeArrowheads="1"/>
          </p:cNvSpPr>
          <p:nvPr>
            <p:custDataLst>
              <p:tags r:id="rId1"/>
            </p:custDataLst>
          </p:nvPr>
        </p:nvSpPr>
        <p:spPr bwMode="auto">
          <a:xfrm>
            <a:off x="368300" y="258791"/>
            <a:ext cx="6755775" cy="410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9170"/>
            <a:r>
              <a:rPr lang="zh-CN" altLang="en-US" sz="2667">
                <a:solidFill>
                  <a:srgbClr val="1D69A3"/>
                </a:solidFill>
                <a:latin typeface="微软雅黑" pitchFamily="34" charset="-122"/>
                <a:ea typeface="微软雅黑" pitchFamily="34" charset="-122"/>
              </a:rPr>
              <a:t>装饰器</a:t>
            </a:r>
            <a:r>
              <a:rPr lang="zh-CN" altLang="en-US" sz="2667" smtClean="0">
                <a:solidFill>
                  <a:srgbClr val="1D69A3"/>
                </a:solidFill>
                <a:latin typeface="微软雅黑" pitchFamily="34" charset="-122"/>
                <a:ea typeface="微软雅黑" pitchFamily="34" charset="-122"/>
              </a:rPr>
              <a:t>模式</a:t>
            </a:r>
            <a:r>
              <a:rPr lang="en-US" altLang="zh-CN" sz="2667" smtClean="0">
                <a:solidFill>
                  <a:srgbClr val="1D69A3"/>
                </a:solidFill>
                <a:latin typeface="微软雅黑" pitchFamily="34" charset="-122"/>
                <a:ea typeface="微软雅黑" pitchFamily="34" charset="-122"/>
              </a:rPr>
              <a:t>uml</a:t>
            </a:r>
            <a:r>
              <a:rPr lang="zh-CN" altLang="en-US" sz="2667" smtClean="0">
                <a:solidFill>
                  <a:srgbClr val="1D69A3"/>
                </a:solidFill>
                <a:latin typeface="微软雅黑" pitchFamily="34" charset="-122"/>
                <a:ea typeface="微软雅黑" pitchFamily="34" charset="-122"/>
              </a:rPr>
              <a:t>类图</a:t>
            </a:r>
            <a:endParaRPr lang="en-US" altLang="zh-CN" sz="2667" smtClean="0">
              <a:solidFill>
                <a:srgbClr val="1D69A3"/>
              </a:solidFill>
              <a:latin typeface="微软雅黑" pitchFamily="34" charset="-122"/>
              <a:ea typeface="微软雅黑" pitchFamily="34" charset="-122"/>
            </a:endParaRPr>
          </a:p>
        </p:txBody>
      </p:sp>
      <p:grpSp>
        <p:nvGrpSpPr>
          <p:cNvPr id="48" name="PA_组合 47"/>
          <p:cNvGrpSpPr/>
          <p:nvPr>
            <p:custDataLst>
              <p:tags r:id="rId2"/>
            </p:custDataLst>
          </p:nvPr>
        </p:nvGrpSpPr>
        <p:grpSpPr>
          <a:xfrm>
            <a:off x="554877" y="79383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grpSp>
      <p:sp>
        <p:nvSpPr>
          <p:cNvPr id="4" name="AutoShape 2" descr="http://www.oodesign.com/images/structural/adapter-pattern.png"/>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矩形 12"/>
          <p:cNvSpPr/>
          <p:nvPr/>
        </p:nvSpPr>
        <p:spPr>
          <a:xfrm>
            <a:off x="0" y="868523"/>
            <a:ext cx="12128500" cy="646331"/>
          </a:xfrm>
          <a:prstGeom prst="rect">
            <a:avLst/>
          </a:prstGeom>
        </p:spPr>
        <p:txBody>
          <a:bodyPr wrap="square">
            <a:spAutoFit/>
          </a:bodyPr>
          <a:lstStyle/>
          <a:p>
            <a:pPr marL="285750" indent="-285750">
              <a:buClr>
                <a:srgbClr val="FFC000"/>
              </a:buClr>
              <a:buFont typeface="Wingdings" panose="05000000000000000000" pitchFamily="2" charset="2"/>
              <a:buChar char="n"/>
            </a:pPr>
            <a:r>
              <a:rPr lang="zh-CN" altLang="en-US">
                <a:latin typeface="微软雅黑" panose="020B0503020204020204" pitchFamily="34" charset="-122"/>
                <a:ea typeface="微软雅黑" panose="020B0503020204020204" pitchFamily="34" charset="-122"/>
              </a:rPr>
              <a:t>装饰器模式（</a:t>
            </a:r>
            <a:r>
              <a:rPr lang="en-US" altLang="zh-CN">
                <a:latin typeface="微软雅黑" panose="020B0503020204020204" pitchFamily="34" charset="-122"/>
                <a:ea typeface="微软雅黑" panose="020B0503020204020204" pitchFamily="34" charset="-122"/>
              </a:rPr>
              <a:t>Decorator Pattern</a:t>
            </a:r>
            <a:r>
              <a:rPr lang="zh-CN" altLang="en-US">
                <a:latin typeface="微软雅黑" panose="020B0503020204020204" pitchFamily="34" charset="-122"/>
                <a:ea typeface="微软雅黑" panose="020B0503020204020204" pitchFamily="34" charset="-122"/>
              </a:rPr>
              <a:t>）允许向一个现有的对象添加新的功能</a:t>
            </a:r>
            <a:r>
              <a:rPr lang="zh-CN" altLang="en-US" smtClean="0">
                <a:latin typeface="微软雅黑" panose="020B0503020204020204" pitchFamily="34" charset="-122"/>
                <a:ea typeface="微软雅黑" panose="020B0503020204020204" pitchFamily="34" charset="-122"/>
              </a:rPr>
              <a:t>，是</a:t>
            </a:r>
            <a:r>
              <a:rPr lang="zh-CN" altLang="en-US">
                <a:latin typeface="微软雅黑" panose="020B0503020204020204" pitchFamily="34" charset="-122"/>
                <a:ea typeface="微软雅黑" panose="020B0503020204020204" pitchFamily="34" charset="-122"/>
              </a:rPr>
              <a:t>一种用于代替继承的技术，无需通过继承增加子类就能扩展对象的新功能。使用对象的关联关系代替继承关系，更加灵活，同时避免类型体系的快速</a:t>
            </a:r>
            <a:r>
              <a:rPr lang="zh-CN" altLang="en-US" smtClean="0">
                <a:latin typeface="微软雅黑" panose="020B0503020204020204" pitchFamily="34" charset="-122"/>
                <a:ea typeface="微软雅黑" panose="020B0503020204020204" pitchFamily="34" charset="-122"/>
              </a:rPr>
              <a:t>膨胀；</a:t>
            </a:r>
            <a:endParaRPr lang="zh-CN" altLang="en-US">
              <a:latin typeface="微软雅黑" panose="020B0503020204020204" pitchFamily="34" charset="-122"/>
              <a:ea typeface="微软雅黑" panose="020B0503020204020204" pitchFamily="34" charset="-122"/>
            </a:endParaRPr>
          </a:p>
        </p:txBody>
      </p:sp>
      <p:sp>
        <p:nvSpPr>
          <p:cNvPr id="14" name="矩形 39"/>
          <p:cNvSpPr>
            <a:spLocks noChangeArrowheads="1"/>
          </p:cNvSpPr>
          <p:nvPr/>
        </p:nvSpPr>
        <p:spPr bwMode="auto">
          <a:xfrm>
            <a:off x="6397625" y="1590674"/>
            <a:ext cx="5730875" cy="46138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nSpc>
                <a:spcPct val="150000"/>
              </a:lnSpc>
              <a:spcBef>
                <a:spcPct val="0"/>
              </a:spcBef>
              <a:buClr>
                <a:srgbClr val="92D050"/>
              </a:buClr>
              <a:buFont typeface="Wingdings" pitchFamily="2" charset="2"/>
              <a:buChar char="ü"/>
            </a:pPr>
            <a:r>
              <a:rPr lang="zh-CN" altLang="en-US" sz="1800" b="1" smtClean="0">
                <a:latin typeface="微软雅黑" pitchFamily="34" charset="-122"/>
                <a:ea typeface="微软雅黑" pitchFamily="34" charset="-122"/>
              </a:rPr>
              <a:t>组件（</a:t>
            </a:r>
            <a:r>
              <a:rPr lang="en-US" altLang="zh-CN" sz="1800" b="1" smtClean="0">
                <a:latin typeface="微软雅黑" pitchFamily="34" charset="-122"/>
                <a:ea typeface="微软雅黑" pitchFamily="34" charset="-122"/>
              </a:rPr>
              <a:t>Component</a:t>
            </a:r>
            <a:r>
              <a:rPr lang="zh-CN" altLang="en-US" sz="1800" b="1" smtClean="0">
                <a:latin typeface="微软雅黑" pitchFamily="34" charset="-122"/>
                <a:ea typeface="微软雅黑" pitchFamily="34" charset="-122"/>
              </a:rPr>
              <a:t>）</a:t>
            </a:r>
            <a:r>
              <a:rPr lang="zh-CN" altLang="en-US" sz="1800" smtClean="0">
                <a:latin typeface="微软雅黑" pitchFamily="34" charset="-122"/>
                <a:ea typeface="微软雅黑" pitchFamily="34" charset="-122"/>
              </a:rPr>
              <a:t>：组件接口定义了全部组件类和装饰器实现的行为；</a:t>
            </a:r>
            <a:endParaRPr lang="en-US" altLang="zh-CN" sz="1800" smtClean="0">
              <a:latin typeface="微软雅黑" pitchFamily="34" charset="-122"/>
              <a:ea typeface="微软雅黑" pitchFamily="34" charset="-122"/>
            </a:endParaRPr>
          </a:p>
          <a:p>
            <a:pPr>
              <a:lnSpc>
                <a:spcPct val="150000"/>
              </a:lnSpc>
              <a:spcBef>
                <a:spcPct val="0"/>
              </a:spcBef>
              <a:buClr>
                <a:srgbClr val="92D050"/>
              </a:buClr>
              <a:buFont typeface="Wingdings" pitchFamily="2" charset="2"/>
              <a:buChar char="ü"/>
            </a:pPr>
            <a:r>
              <a:rPr lang="zh-CN" altLang="en-US" sz="1800" b="1" smtClean="0">
                <a:latin typeface="微软雅黑" pitchFamily="34" charset="-122"/>
                <a:ea typeface="微软雅黑" pitchFamily="34" charset="-122"/>
              </a:rPr>
              <a:t>组件实现类（</a:t>
            </a:r>
            <a:r>
              <a:rPr lang="en-US" altLang="zh-CN" sz="1800" b="1">
                <a:latin typeface="微软雅黑" pitchFamily="34" charset="-122"/>
                <a:ea typeface="微软雅黑" pitchFamily="34" charset="-122"/>
              </a:rPr>
              <a:t>ConcreteComponent</a:t>
            </a:r>
            <a:r>
              <a:rPr lang="zh-CN" altLang="en-US" sz="1800" b="1" smtClean="0">
                <a:latin typeface="微软雅黑" pitchFamily="34" charset="-122"/>
                <a:ea typeface="微软雅黑" pitchFamily="34" charset="-122"/>
              </a:rPr>
              <a:t>）</a:t>
            </a:r>
            <a:r>
              <a:rPr lang="en-US" altLang="zh-CN" sz="1800" smtClean="0">
                <a:latin typeface="微软雅黑" pitchFamily="34" charset="-122"/>
                <a:ea typeface="微软雅黑" pitchFamily="34" charset="-122"/>
              </a:rPr>
              <a:t>:</a:t>
            </a:r>
            <a:r>
              <a:rPr lang="zh-CN" altLang="en-US" sz="1800" smtClean="0">
                <a:latin typeface="微软雅黑" pitchFamily="34" charset="-122"/>
                <a:ea typeface="微软雅黑" pitchFamily="34" charset="-122"/>
              </a:rPr>
              <a:t>实现</a:t>
            </a:r>
            <a:r>
              <a:rPr lang="en-US" altLang="zh-CN" sz="1800" smtClean="0">
                <a:latin typeface="微软雅黑" pitchFamily="34" charset="-122"/>
                <a:ea typeface="微软雅黑" pitchFamily="34" charset="-122"/>
              </a:rPr>
              <a:t>Component</a:t>
            </a:r>
            <a:r>
              <a:rPr lang="zh-CN" altLang="en-US" sz="1800" smtClean="0">
                <a:latin typeface="微软雅黑" pitchFamily="34" charset="-122"/>
                <a:ea typeface="微软雅黑" pitchFamily="34" charset="-122"/>
              </a:rPr>
              <a:t>接口，组件实现类就是被装饰器装饰的原始对象，新功能或者附加功能都是通过装饰器添加到该类的对象上的；</a:t>
            </a:r>
            <a:endParaRPr lang="en-US" altLang="zh-CN" sz="1800" smtClean="0">
              <a:latin typeface="微软雅黑" pitchFamily="34" charset="-122"/>
              <a:ea typeface="微软雅黑" pitchFamily="34" charset="-122"/>
            </a:endParaRPr>
          </a:p>
          <a:p>
            <a:pPr>
              <a:lnSpc>
                <a:spcPct val="150000"/>
              </a:lnSpc>
              <a:spcBef>
                <a:spcPct val="0"/>
              </a:spcBef>
              <a:buClr>
                <a:srgbClr val="92D050"/>
              </a:buClr>
              <a:buFont typeface="Wingdings" pitchFamily="2" charset="2"/>
              <a:buChar char="ü"/>
            </a:pPr>
            <a:r>
              <a:rPr lang="zh-CN" altLang="en-US" sz="1800" b="1" smtClean="0">
                <a:latin typeface="微软雅黑" pitchFamily="34" charset="-122"/>
                <a:ea typeface="微软雅黑" pitchFamily="34" charset="-122"/>
              </a:rPr>
              <a:t>装饰器</a:t>
            </a:r>
            <a:r>
              <a:rPr lang="zh-CN" altLang="en-US" sz="1800" b="1">
                <a:latin typeface="微软雅黑" pitchFamily="34" charset="-122"/>
                <a:ea typeface="微软雅黑" pitchFamily="34" charset="-122"/>
              </a:rPr>
              <a:t>抽象类</a:t>
            </a:r>
            <a:r>
              <a:rPr lang="zh-CN" altLang="en-US" sz="1800" b="1" smtClean="0">
                <a:latin typeface="微软雅黑" pitchFamily="34" charset="-122"/>
                <a:ea typeface="微软雅黑" pitchFamily="34" charset="-122"/>
              </a:rPr>
              <a:t>（</a:t>
            </a:r>
            <a:r>
              <a:rPr lang="en-US" altLang="zh-CN" sz="1800" b="1" smtClean="0">
                <a:latin typeface="微软雅黑" pitchFamily="34" charset="-122"/>
                <a:ea typeface="微软雅黑" pitchFamily="34" charset="-122"/>
              </a:rPr>
              <a:t>Decorator</a:t>
            </a:r>
            <a:r>
              <a:rPr lang="zh-CN" altLang="en-US" sz="1800" b="1" smtClean="0">
                <a:latin typeface="微软雅黑" pitchFamily="34" charset="-122"/>
                <a:ea typeface="微软雅黑" pitchFamily="34" charset="-122"/>
              </a:rPr>
              <a:t>）：</a:t>
            </a:r>
            <a:r>
              <a:rPr lang="zh-CN" altLang="en-US" sz="1800" smtClean="0">
                <a:latin typeface="微软雅黑" pitchFamily="34" charset="-122"/>
                <a:ea typeface="微软雅黑" pitchFamily="34" charset="-122"/>
              </a:rPr>
              <a:t>实现</a:t>
            </a:r>
            <a:r>
              <a:rPr lang="en-US" altLang="zh-CN" sz="1800">
                <a:latin typeface="微软雅黑" pitchFamily="34" charset="-122"/>
                <a:ea typeface="微软雅黑" pitchFamily="34" charset="-122"/>
              </a:rPr>
              <a:t>Component</a:t>
            </a:r>
            <a:r>
              <a:rPr lang="zh-CN" altLang="en-US" sz="1800" smtClean="0">
                <a:latin typeface="微软雅黑" pitchFamily="34" charset="-122"/>
                <a:ea typeface="微软雅黑" pitchFamily="34" charset="-122"/>
              </a:rPr>
              <a:t>接口的抽象类，在其中封装了一个</a:t>
            </a:r>
            <a:r>
              <a:rPr lang="en-US" altLang="zh-CN" sz="1800">
                <a:latin typeface="微软雅黑" pitchFamily="34" charset="-122"/>
                <a:ea typeface="微软雅黑" pitchFamily="34" charset="-122"/>
              </a:rPr>
              <a:t>Component </a:t>
            </a:r>
            <a:r>
              <a:rPr lang="zh-CN" altLang="en-US" sz="1800" smtClean="0">
                <a:latin typeface="微软雅黑" pitchFamily="34" charset="-122"/>
                <a:ea typeface="微软雅黑" pitchFamily="34" charset="-122"/>
              </a:rPr>
              <a:t>对象，也就是被装饰的对象；</a:t>
            </a:r>
            <a:endParaRPr lang="en-US" altLang="zh-CN" sz="1800" smtClean="0">
              <a:latin typeface="微软雅黑" pitchFamily="34" charset="-122"/>
              <a:ea typeface="微软雅黑" pitchFamily="34" charset="-122"/>
            </a:endParaRPr>
          </a:p>
          <a:p>
            <a:pPr>
              <a:lnSpc>
                <a:spcPct val="150000"/>
              </a:lnSpc>
              <a:spcBef>
                <a:spcPct val="0"/>
              </a:spcBef>
              <a:buClr>
                <a:srgbClr val="92D050"/>
              </a:buClr>
              <a:buFont typeface="Wingdings" pitchFamily="2" charset="2"/>
              <a:buChar char="ü"/>
            </a:pPr>
            <a:r>
              <a:rPr lang="zh-CN" altLang="en-US" sz="1800" b="1" smtClean="0">
                <a:latin typeface="微软雅黑" pitchFamily="34" charset="-122"/>
                <a:ea typeface="微软雅黑" pitchFamily="34" charset="-122"/>
              </a:rPr>
              <a:t>具体装饰器类（</a:t>
            </a:r>
            <a:r>
              <a:rPr lang="en-US" altLang="zh-CN" sz="1800" b="1" smtClean="0">
                <a:latin typeface="微软雅黑" pitchFamily="34" charset="-122"/>
                <a:ea typeface="微软雅黑" pitchFamily="34" charset="-122"/>
              </a:rPr>
              <a:t>ConcreteDecorator</a:t>
            </a:r>
            <a:r>
              <a:rPr lang="zh-CN" altLang="en-US" sz="1800" b="1" smtClean="0">
                <a:latin typeface="微软雅黑" pitchFamily="34" charset="-122"/>
                <a:ea typeface="微软雅黑" pitchFamily="34" charset="-122"/>
              </a:rPr>
              <a:t>）：</a:t>
            </a:r>
            <a:r>
              <a:rPr lang="zh-CN" altLang="en-US" sz="1800">
                <a:latin typeface="微软雅黑" pitchFamily="34" charset="-122"/>
                <a:ea typeface="微软雅黑" pitchFamily="34" charset="-122"/>
              </a:rPr>
              <a:t>该实现类要向被装饰的对象添加某些功能；</a:t>
            </a:r>
            <a:endParaRPr lang="en-US" altLang="zh-CN" sz="1800">
              <a:latin typeface="微软雅黑" pitchFamily="34" charset="-122"/>
              <a:ea typeface="微软雅黑" pitchFamily="34" charset="-122"/>
            </a:endParaRPr>
          </a:p>
        </p:txBody>
      </p:sp>
      <p:pic>
        <p:nvPicPr>
          <p:cNvPr id="5123" name="Picture 3" descr="E:\1 VIP Resouce\0 mybatis\装饰器模式uml类图 (1).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8303" y="1514854"/>
            <a:ext cx="7012141" cy="4111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143685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47"/>
                                        </p:tgtEl>
                                        <p:attrNameLst>
                                          <p:attrName>style.visibility</p:attrName>
                                        </p:attrNameLst>
                                      </p:cBhvr>
                                      <p:to>
                                        <p:strVal val="visible"/>
                                      </p:to>
                                    </p:set>
                                    <p:anim to="" calcmode="lin" valueType="num">
                                      <p:cBhvr>
                                        <p:cTn id="7" dur="700" fill="hold">
                                          <p:stCondLst>
                                            <p:cond delay="0"/>
                                          </p:stCondLst>
                                        </p:cTn>
                                        <p:tgtEl>
                                          <p:spTgt spid="47"/>
                                        </p:tgtEl>
                                        <p:attrNameLst>
                                          <p:attrName>ppt_x</p:attrName>
                                        </p:attrNameLst>
                                      </p:cBhvr>
                                      <p:tavLst>
                                        <p:tav tm="0" fmla="#ppt_x-(-#ppt_w/2*cos(ppt_r/180*pi))*((1.5-1.5*$)^2-(1.5-1.5*$)^3)">
                                          <p:val>
                                            <p:strVal val="0"/>
                                          </p:val>
                                        </p:tav>
                                        <p:tav tm="100000">
                                          <p:val>
                                            <p:strVal val="1"/>
                                          </p:val>
                                        </p:tav>
                                      </p:tavLst>
                                    </p:anim>
                                    <p:anim to="" calcmode="lin" valueType="num">
                                      <p:cBhvr>
                                        <p:cTn id="8" dur="700" fill="hold">
                                          <p:stCondLst>
                                            <p:cond delay="0"/>
                                          </p:stCondLst>
                                        </p:cTn>
                                        <p:tgtEl>
                                          <p:spTgt spid="47"/>
                                        </p:tgtEl>
                                        <p:attrNameLst>
                                          <p:attrName>ppt_y</p:attrName>
                                        </p:attrNameLst>
                                      </p:cBhvr>
                                      <p:tavLst>
                                        <p:tav tm="0" fmla="#ppt_y+(-#ppt_h/2*cos(ppt_r/180*pi))*((1.5-1.5*$)^2-(1.5-1.5*$)^3)">
                                          <p:val>
                                            <p:strVal val="0"/>
                                          </p:val>
                                        </p:tav>
                                        <p:tav tm="100000">
                                          <p:val>
                                            <p:strVal val="1"/>
                                          </p:val>
                                        </p:tav>
                                      </p:tavLst>
                                    </p:anim>
                                    <p:anim to="" calcmode="lin" valueType="num">
                                      <p:cBhvr>
                                        <p:cTn id="9" dur="700" fill="hold">
                                          <p:stCondLst>
                                            <p:cond delay="0"/>
                                          </p:stCondLst>
                                        </p:cTn>
                                        <p:tgtEl>
                                          <p:spTgt spid="47"/>
                                        </p:tgtEl>
                                        <p:attrNameLst>
                                          <p:attrName>ppt_h</p:attrName>
                                        </p:attrNameLst>
                                      </p:cBhvr>
                                      <p:tavLst>
                                        <p:tav tm="0" fmla="#ppt_h-(-#ppt_h)*((1.5-1.5*$)^2-(1.5-1.5*$)^3)">
                                          <p:val>
                                            <p:strVal val="0"/>
                                          </p:val>
                                        </p:tav>
                                        <p:tav tm="100000">
                                          <p:val>
                                            <p:strVal val="1"/>
                                          </p:val>
                                        </p:tav>
                                      </p:tavLst>
                                    </p:anim>
                                    <p:anim to="" calcmode="lin" valueType="num">
                                      <p:cBhvr>
                                        <p:cTn id="10" dur="700" fill="hold">
                                          <p:stCondLst>
                                            <p:cond delay="0"/>
                                          </p:stCondLst>
                                        </p:cTn>
                                        <p:tgtEl>
                                          <p:spTgt spid="47"/>
                                        </p:tgtEl>
                                        <p:attrNameLst>
                                          <p:attrName>ppt_w</p:attrName>
                                        </p:attrNameLst>
                                      </p:cBhvr>
                                      <p:tavLst>
                                        <p:tav tm="0" fmla="#ppt_w-(-#ppt_w)*((1.5-1.5*$)^2-(1.5-1.5*$)^3)">
                                          <p:val>
                                            <p:strVal val="0"/>
                                          </p:val>
                                        </p:tav>
                                        <p:tav tm="100000">
                                          <p:val>
                                            <p:strVal val="1"/>
                                          </p:val>
                                        </p:tav>
                                      </p:tavLst>
                                    </p:anim>
                                  </p:childTnLst>
                                </p:cTn>
                              </p:par>
                              <p:par>
                                <p:cTn id="11" presetID="0" presetClass="entr" presetSubtype="0" fill="hold" nodeType="withEffect">
                                  <p:stCondLst>
                                    <p:cond delay="0"/>
                                  </p:stCondLst>
                                  <p:iterate type="lt">
                                    <p:tmPct val="10000"/>
                                  </p:iterate>
                                  <p:childTnLst>
                                    <p:set>
                                      <p:cBhvr>
                                        <p:cTn id="12" dur="1" fill="hold">
                                          <p:stCondLst>
                                            <p:cond delay="0"/>
                                          </p:stCondLst>
                                        </p:cTn>
                                        <p:tgtEl>
                                          <p:spTgt spid="48"/>
                                        </p:tgtEl>
                                        <p:attrNameLst>
                                          <p:attrName>style.visibility</p:attrName>
                                        </p:attrNameLst>
                                      </p:cBhvr>
                                      <p:to>
                                        <p:strVal val="visible"/>
                                      </p:to>
                                    </p:set>
                                    <p:anim to="" calcmode="lin" valueType="num">
                                      <p:cBhvr>
                                        <p:cTn id="13" dur="700" fill="hold">
                                          <p:stCondLst>
                                            <p:cond delay="0"/>
                                          </p:stCondLst>
                                        </p:cTn>
                                        <p:tgtEl>
                                          <p:spTgt spid="48"/>
                                        </p:tgtEl>
                                        <p:attrNameLst>
                                          <p:attrName>ppt_x</p:attrName>
                                        </p:attrNameLst>
                                      </p:cBhvr>
                                      <p:tavLst>
                                        <p:tav tm="0" fmla="#ppt_x-(-#ppt_w/2*cos(ppt_r/180*pi))*((1.5-1.5*$)^2-(1.5-1.5*$)^3)">
                                          <p:val>
                                            <p:strVal val="0"/>
                                          </p:val>
                                        </p:tav>
                                        <p:tav tm="100000">
                                          <p:val>
                                            <p:strVal val="1"/>
                                          </p:val>
                                        </p:tav>
                                      </p:tavLst>
                                    </p:anim>
                                    <p:anim to="" calcmode="lin" valueType="num">
                                      <p:cBhvr>
                                        <p:cTn id="14" dur="700" fill="hold">
                                          <p:stCondLst>
                                            <p:cond delay="0"/>
                                          </p:stCondLst>
                                        </p:cTn>
                                        <p:tgtEl>
                                          <p:spTgt spid="48"/>
                                        </p:tgtEl>
                                        <p:attrNameLst>
                                          <p:attrName>ppt_y</p:attrName>
                                        </p:attrNameLst>
                                      </p:cBhvr>
                                      <p:tavLst>
                                        <p:tav tm="0" fmla="#ppt_y+(-#ppt_h/2*cos(ppt_r/180*pi))*((1.5-1.5*$)^2-(1.5-1.5*$)^3)">
                                          <p:val>
                                            <p:strVal val="0"/>
                                          </p:val>
                                        </p:tav>
                                        <p:tav tm="100000">
                                          <p:val>
                                            <p:strVal val="1"/>
                                          </p:val>
                                        </p:tav>
                                      </p:tavLst>
                                    </p:anim>
                                    <p:anim to="" calcmode="lin" valueType="num">
                                      <p:cBhvr>
                                        <p:cTn id="15" dur="700" fill="hold">
                                          <p:stCondLst>
                                            <p:cond delay="0"/>
                                          </p:stCondLst>
                                        </p:cTn>
                                        <p:tgtEl>
                                          <p:spTgt spid="48"/>
                                        </p:tgtEl>
                                        <p:attrNameLst>
                                          <p:attrName>ppt_h</p:attrName>
                                        </p:attrNameLst>
                                      </p:cBhvr>
                                      <p:tavLst>
                                        <p:tav tm="0" fmla="#ppt_h-(-#ppt_h)*((1.5-1.5*$)^2-(1.5-1.5*$)^3)">
                                          <p:val>
                                            <p:strVal val="0"/>
                                          </p:val>
                                        </p:tav>
                                        <p:tav tm="100000">
                                          <p:val>
                                            <p:strVal val="1"/>
                                          </p:val>
                                        </p:tav>
                                      </p:tavLst>
                                    </p:anim>
                                    <p:anim to="" calcmode="lin" valueType="num">
                                      <p:cBhvr>
                                        <p:cTn id="16" dur="700" fill="hold">
                                          <p:stCondLst>
                                            <p:cond delay="0"/>
                                          </p:stCondLst>
                                        </p:cTn>
                                        <p:tgtEl>
                                          <p:spTgt spid="48"/>
                                        </p:tgtEl>
                                        <p:attrNameLst>
                                          <p:attrName>ppt_w</p:attrName>
                                        </p:attrNameLst>
                                      </p:cBhvr>
                                      <p:tavLst>
                                        <p:tav tm="0" fmla="#ppt_w-(-#ppt_w)*((1.5-1.5*$)^2-(1.5-1.5*$)^3)">
                                          <p:val>
                                            <p:strVal val="0"/>
                                          </p:val>
                                        </p:tav>
                                        <p:tav tm="100000">
                                          <p:val>
                                            <p:str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PA_矩形 39"/>
          <p:cNvSpPr>
            <a:spLocks noChangeArrowheads="1"/>
          </p:cNvSpPr>
          <p:nvPr>
            <p:custDataLst>
              <p:tags r:id="rId1"/>
            </p:custDataLst>
          </p:nvPr>
        </p:nvSpPr>
        <p:spPr bwMode="auto">
          <a:xfrm>
            <a:off x="368300" y="258791"/>
            <a:ext cx="6755775" cy="410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9170"/>
            <a:r>
              <a:rPr lang="zh-CN" altLang="en-US" sz="2667">
                <a:solidFill>
                  <a:srgbClr val="1D69A3"/>
                </a:solidFill>
                <a:latin typeface="微软雅黑" pitchFamily="34" charset="-122"/>
                <a:ea typeface="微软雅黑" pitchFamily="34" charset="-122"/>
              </a:rPr>
              <a:t>装饰器</a:t>
            </a:r>
            <a:r>
              <a:rPr lang="zh-CN" altLang="en-US" sz="2667" smtClean="0">
                <a:solidFill>
                  <a:srgbClr val="1D69A3"/>
                </a:solidFill>
                <a:latin typeface="微软雅黑" pitchFamily="34" charset="-122"/>
                <a:ea typeface="微软雅黑" pitchFamily="34" charset="-122"/>
              </a:rPr>
              <a:t>模式使用图示</a:t>
            </a:r>
            <a:endParaRPr lang="en-US" altLang="zh-CN" sz="2667" smtClean="0">
              <a:solidFill>
                <a:srgbClr val="1D69A3"/>
              </a:solidFill>
              <a:latin typeface="微软雅黑" pitchFamily="34" charset="-122"/>
              <a:ea typeface="微软雅黑" pitchFamily="34" charset="-122"/>
            </a:endParaRPr>
          </a:p>
        </p:txBody>
      </p:sp>
      <p:grpSp>
        <p:nvGrpSpPr>
          <p:cNvPr id="48" name="PA_组合 47"/>
          <p:cNvGrpSpPr/>
          <p:nvPr>
            <p:custDataLst>
              <p:tags r:id="rId2"/>
            </p:custDataLst>
          </p:nvPr>
        </p:nvGrpSpPr>
        <p:grpSpPr>
          <a:xfrm>
            <a:off x="554877" y="79383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grpSp>
      <p:sp>
        <p:nvSpPr>
          <p:cNvPr id="4" name="AutoShape 2" descr="http://www.oodesign.com/images/structural/adapter-pattern.png"/>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 name="矩形 1"/>
          <p:cNvSpPr/>
          <p:nvPr/>
        </p:nvSpPr>
        <p:spPr>
          <a:xfrm>
            <a:off x="946415" y="1762125"/>
            <a:ext cx="2195727" cy="923925"/>
          </a:xfrm>
          <a:prstGeom prst="rect">
            <a:avLst/>
          </a:prstGeom>
          <a:noFill/>
          <a:ln>
            <a:solidFill>
              <a:schemeClr val="accent6"/>
            </a:solidFill>
          </a:ln>
        </p:spPr>
        <p:txBody>
          <a:bodyPr wrap="none" lIns="91440" tIns="45720" rIns="91440" bIns="45720" rtlCol="0" anchor="ctr">
            <a:spAutoFit/>
          </a:bodyPr>
          <a:lstStyle/>
          <a:p>
            <a:pPr algn="ctr"/>
            <a:endParaRPr lang="zh-CN" altLang="en-US" sz="5400" b="1" cap="none" spc="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endParaRPr>
          </a:p>
        </p:txBody>
      </p:sp>
      <p:cxnSp>
        <p:nvCxnSpPr>
          <p:cNvPr id="5" name="直接连接符 4"/>
          <p:cNvCxnSpPr/>
          <p:nvPr/>
        </p:nvCxnSpPr>
        <p:spPr>
          <a:xfrm flipV="1">
            <a:off x="946415" y="2266950"/>
            <a:ext cx="2195727" cy="9525"/>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1534363" y="1826657"/>
            <a:ext cx="1019831" cy="369332"/>
          </a:xfrm>
          <a:prstGeom prst="rect">
            <a:avLst/>
          </a:prstGeom>
          <a:noFill/>
        </p:spPr>
        <p:txBody>
          <a:bodyPr wrap="none" rtlCol="0">
            <a:spAutoFit/>
          </a:bodyPr>
          <a:lstStyle/>
          <a:p>
            <a:r>
              <a:rPr lang="zh-CN" altLang="en-US" smtClean="0"/>
              <a:t>装饰器</a:t>
            </a:r>
            <a:r>
              <a:rPr lang="en-US" altLang="zh-CN" smtClean="0"/>
              <a:t>C</a:t>
            </a:r>
            <a:endParaRPr lang="zh-CN" altLang="en-US"/>
          </a:p>
        </p:txBody>
      </p:sp>
      <p:sp>
        <p:nvSpPr>
          <p:cNvPr id="7" name="TextBox 6"/>
          <p:cNvSpPr txBox="1"/>
          <p:nvPr/>
        </p:nvSpPr>
        <p:spPr>
          <a:xfrm>
            <a:off x="1794851" y="2316718"/>
            <a:ext cx="498855" cy="369332"/>
          </a:xfrm>
          <a:prstGeom prst="rect">
            <a:avLst/>
          </a:prstGeom>
          <a:noFill/>
        </p:spPr>
        <p:txBody>
          <a:bodyPr wrap="none" rtlCol="0">
            <a:spAutoFit/>
          </a:bodyPr>
          <a:lstStyle/>
          <a:p>
            <a:r>
              <a:rPr lang="en-US" altLang="zh-CN" smtClean="0"/>
              <a:t>girl</a:t>
            </a:r>
            <a:endParaRPr lang="zh-CN" altLang="en-US"/>
          </a:p>
        </p:txBody>
      </p:sp>
      <p:sp>
        <p:nvSpPr>
          <p:cNvPr id="8" name="TextBox 7"/>
          <p:cNvSpPr txBox="1"/>
          <p:nvPr/>
        </p:nvSpPr>
        <p:spPr>
          <a:xfrm>
            <a:off x="1259448" y="3095625"/>
            <a:ext cx="1569660" cy="369332"/>
          </a:xfrm>
          <a:prstGeom prst="rect">
            <a:avLst/>
          </a:prstGeom>
          <a:noFill/>
        </p:spPr>
        <p:txBody>
          <a:bodyPr wrap="none" rtlCol="0">
            <a:spAutoFit/>
          </a:bodyPr>
          <a:lstStyle/>
          <a:p>
            <a:r>
              <a:rPr lang="zh-CN" altLang="en-US" smtClean="0"/>
              <a:t>添加清纯风格</a:t>
            </a:r>
            <a:endParaRPr lang="zh-CN" altLang="en-US"/>
          </a:p>
        </p:txBody>
      </p:sp>
      <p:sp>
        <p:nvSpPr>
          <p:cNvPr id="9" name="矩形 8"/>
          <p:cNvSpPr/>
          <p:nvPr/>
        </p:nvSpPr>
        <p:spPr>
          <a:xfrm>
            <a:off x="704809" y="1129784"/>
            <a:ext cx="2678938" cy="369332"/>
          </a:xfrm>
          <a:prstGeom prst="rect">
            <a:avLst/>
          </a:prstGeom>
        </p:spPr>
        <p:txBody>
          <a:bodyPr wrap="none">
            <a:spAutoFit/>
          </a:bodyPr>
          <a:lstStyle/>
          <a:p>
            <a:r>
              <a:rPr lang="en-US" altLang="zh-CN" smtClean="0"/>
              <a:t>ConcreteDecoratorC</a:t>
            </a:r>
            <a:r>
              <a:rPr lang="zh-CN" altLang="en-US" smtClean="0"/>
              <a:t>类型</a:t>
            </a:r>
            <a:endParaRPr lang="zh-CN" altLang="en-US"/>
          </a:p>
        </p:txBody>
      </p:sp>
      <p:cxnSp>
        <p:nvCxnSpPr>
          <p:cNvPr id="11" name="直接箭头连接符 10"/>
          <p:cNvCxnSpPr/>
          <p:nvPr/>
        </p:nvCxnSpPr>
        <p:spPr>
          <a:xfrm flipV="1">
            <a:off x="2044278" y="2686050"/>
            <a:ext cx="1" cy="4095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a:off x="2044278" y="1499116"/>
            <a:ext cx="1" cy="26300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3" name="矩形 22"/>
          <p:cNvSpPr/>
          <p:nvPr/>
        </p:nvSpPr>
        <p:spPr>
          <a:xfrm>
            <a:off x="4242065" y="1762125"/>
            <a:ext cx="2195727" cy="923925"/>
          </a:xfrm>
          <a:prstGeom prst="rect">
            <a:avLst/>
          </a:prstGeom>
          <a:noFill/>
          <a:ln>
            <a:solidFill>
              <a:schemeClr val="accent6"/>
            </a:solidFill>
          </a:ln>
        </p:spPr>
        <p:txBody>
          <a:bodyPr wrap="none" lIns="91440" tIns="45720" rIns="91440" bIns="45720" rtlCol="0" anchor="ctr">
            <a:spAutoFit/>
          </a:bodyPr>
          <a:lstStyle/>
          <a:p>
            <a:pPr algn="ctr"/>
            <a:endParaRPr lang="zh-CN" altLang="en-US" sz="5400" b="1" cap="none" spc="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endParaRPr>
          </a:p>
        </p:txBody>
      </p:sp>
      <p:cxnSp>
        <p:nvCxnSpPr>
          <p:cNvPr id="24" name="直接连接符 23"/>
          <p:cNvCxnSpPr/>
          <p:nvPr/>
        </p:nvCxnSpPr>
        <p:spPr>
          <a:xfrm flipV="1">
            <a:off x="4242065" y="2266950"/>
            <a:ext cx="2195727" cy="9525"/>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4830013" y="1826657"/>
            <a:ext cx="1019831" cy="369332"/>
          </a:xfrm>
          <a:prstGeom prst="rect">
            <a:avLst/>
          </a:prstGeom>
          <a:noFill/>
        </p:spPr>
        <p:txBody>
          <a:bodyPr wrap="none" rtlCol="0">
            <a:spAutoFit/>
          </a:bodyPr>
          <a:lstStyle/>
          <a:p>
            <a:r>
              <a:rPr lang="zh-CN" altLang="en-US" smtClean="0"/>
              <a:t>装饰器</a:t>
            </a:r>
            <a:r>
              <a:rPr lang="en-US" altLang="zh-CN" smtClean="0"/>
              <a:t>B</a:t>
            </a:r>
            <a:endParaRPr lang="zh-CN" altLang="en-US"/>
          </a:p>
        </p:txBody>
      </p:sp>
      <p:sp>
        <p:nvSpPr>
          <p:cNvPr id="26" name="TextBox 25"/>
          <p:cNvSpPr txBox="1"/>
          <p:nvPr/>
        </p:nvSpPr>
        <p:spPr>
          <a:xfrm>
            <a:off x="5090501" y="2316718"/>
            <a:ext cx="498855" cy="369332"/>
          </a:xfrm>
          <a:prstGeom prst="rect">
            <a:avLst/>
          </a:prstGeom>
          <a:noFill/>
        </p:spPr>
        <p:txBody>
          <a:bodyPr wrap="none" rtlCol="0">
            <a:spAutoFit/>
          </a:bodyPr>
          <a:lstStyle/>
          <a:p>
            <a:r>
              <a:rPr lang="en-US" altLang="zh-CN" smtClean="0"/>
              <a:t>girl</a:t>
            </a:r>
            <a:endParaRPr lang="zh-CN" altLang="en-US"/>
          </a:p>
        </p:txBody>
      </p:sp>
      <p:sp>
        <p:nvSpPr>
          <p:cNvPr id="27" name="TextBox 26"/>
          <p:cNvSpPr txBox="1"/>
          <p:nvPr/>
        </p:nvSpPr>
        <p:spPr>
          <a:xfrm>
            <a:off x="4555098" y="3095625"/>
            <a:ext cx="1569660" cy="369332"/>
          </a:xfrm>
          <a:prstGeom prst="rect">
            <a:avLst/>
          </a:prstGeom>
          <a:noFill/>
        </p:spPr>
        <p:txBody>
          <a:bodyPr wrap="none" rtlCol="0">
            <a:spAutoFit/>
          </a:bodyPr>
          <a:lstStyle/>
          <a:p>
            <a:r>
              <a:rPr lang="zh-CN" altLang="en-US" smtClean="0"/>
              <a:t>添加性感风格</a:t>
            </a:r>
            <a:endParaRPr lang="zh-CN" altLang="en-US"/>
          </a:p>
        </p:txBody>
      </p:sp>
      <p:sp>
        <p:nvSpPr>
          <p:cNvPr id="28" name="矩形 27"/>
          <p:cNvSpPr/>
          <p:nvPr/>
        </p:nvSpPr>
        <p:spPr>
          <a:xfrm>
            <a:off x="4000459" y="1129784"/>
            <a:ext cx="2678938" cy="369332"/>
          </a:xfrm>
          <a:prstGeom prst="rect">
            <a:avLst/>
          </a:prstGeom>
        </p:spPr>
        <p:txBody>
          <a:bodyPr wrap="none">
            <a:spAutoFit/>
          </a:bodyPr>
          <a:lstStyle/>
          <a:p>
            <a:r>
              <a:rPr lang="en-US" altLang="zh-CN" smtClean="0"/>
              <a:t>ConcreteDecoratorB</a:t>
            </a:r>
            <a:r>
              <a:rPr lang="zh-CN" altLang="en-US" smtClean="0"/>
              <a:t>类型</a:t>
            </a:r>
            <a:endParaRPr lang="zh-CN" altLang="en-US"/>
          </a:p>
        </p:txBody>
      </p:sp>
      <p:cxnSp>
        <p:nvCxnSpPr>
          <p:cNvPr id="29" name="直接箭头连接符 28"/>
          <p:cNvCxnSpPr/>
          <p:nvPr/>
        </p:nvCxnSpPr>
        <p:spPr>
          <a:xfrm flipV="1">
            <a:off x="5339928" y="2686050"/>
            <a:ext cx="1" cy="4095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p:nvPr/>
        </p:nvCxnSpPr>
        <p:spPr>
          <a:xfrm>
            <a:off x="5339928" y="1499116"/>
            <a:ext cx="1" cy="26300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1" name="矩形 30"/>
          <p:cNvSpPr/>
          <p:nvPr/>
        </p:nvSpPr>
        <p:spPr>
          <a:xfrm>
            <a:off x="7613915" y="1762125"/>
            <a:ext cx="2195727" cy="923925"/>
          </a:xfrm>
          <a:prstGeom prst="rect">
            <a:avLst/>
          </a:prstGeom>
          <a:noFill/>
          <a:ln>
            <a:solidFill>
              <a:schemeClr val="accent6"/>
            </a:solidFill>
          </a:ln>
        </p:spPr>
        <p:txBody>
          <a:bodyPr wrap="none" lIns="91440" tIns="45720" rIns="91440" bIns="45720" rtlCol="0" anchor="ctr">
            <a:spAutoFit/>
          </a:bodyPr>
          <a:lstStyle/>
          <a:p>
            <a:pPr algn="ctr"/>
            <a:endParaRPr lang="zh-CN" altLang="en-US" sz="5400" b="1" cap="none" spc="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endParaRPr>
          </a:p>
        </p:txBody>
      </p:sp>
      <p:sp>
        <p:nvSpPr>
          <p:cNvPr id="33" name="TextBox 32"/>
          <p:cNvSpPr txBox="1"/>
          <p:nvPr/>
        </p:nvSpPr>
        <p:spPr>
          <a:xfrm>
            <a:off x="8273197" y="2039421"/>
            <a:ext cx="877163" cy="369332"/>
          </a:xfrm>
          <a:prstGeom prst="rect">
            <a:avLst/>
          </a:prstGeom>
          <a:noFill/>
        </p:spPr>
        <p:txBody>
          <a:bodyPr wrap="none" rtlCol="0">
            <a:spAutoFit/>
          </a:bodyPr>
          <a:lstStyle/>
          <a:p>
            <a:r>
              <a:rPr lang="zh-CN" altLang="en-US" smtClean="0"/>
              <a:t>王美丽</a:t>
            </a:r>
            <a:endParaRPr lang="zh-CN" altLang="en-US"/>
          </a:p>
        </p:txBody>
      </p:sp>
      <p:sp>
        <p:nvSpPr>
          <p:cNvPr id="35" name="TextBox 34"/>
          <p:cNvSpPr txBox="1"/>
          <p:nvPr/>
        </p:nvSpPr>
        <p:spPr>
          <a:xfrm>
            <a:off x="7926948" y="3095625"/>
            <a:ext cx="1569660" cy="369332"/>
          </a:xfrm>
          <a:prstGeom prst="rect">
            <a:avLst/>
          </a:prstGeom>
          <a:noFill/>
        </p:spPr>
        <p:txBody>
          <a:bodyPr wrap="none" rtlCol="0">
            <a:spAutoFit/>
          </a:bodyPr>
          <a:lstStyle/>
          <a:p>
            <a:r>
              <a:rPr lang="zh-CN" altLang="en-US" smtClean="0"/>
              <a:t>提供基本功能</a:t>
            </a:r>
            <a:endParaRPr lang="zh-CN" altLang="en-US"/>
          </a:p>
        </p:txBody>
      </p:sp>
      <p:sp>
        <p:nvSpPr>
          <p:cNvPr id="36" name="矩形 35"/>
          <p:cNvSpPr/>
          <p:nvPr/>
        </p:nvSpPr>
        <p:spPr>
          <a:xfrm>
            <a:off x="7372309" y="1129784"/>
            <a:ext cx="2597186" cy="369332"/>
          </a:xfrm>
          <a:prstGeom prst="rect">
            <a:avLst/>
          </a:prstGeom>
        </p:spPr>
        <p:txBody>
          <a:bodyPr wrap="none">
            <a:spAutoFit/>
          </a:bodyPr>
          <a:lstStyle/>
          <a:p>
            <a:r>
              <a:rPr lang="en-US" altLang="zh-CN" smtClean="0"/>
              <a:t>ConcreteCompoent</a:t>
            </a:r>
            <a:r>
              <a:rPr lang="zh-CN" altLang="en-US" smtClean="0"/>
              <a:t>类型</a:t>
            </a:r>
            <a:endParaRPr lang="zh-CN" altLang="en-US"/>
          </a:p>
        </p:txBody>
      </p:sp>
      <p:cxnSp>
        <p:nvCxnSpPr>
          <p:cNvPr id="37" name="直接箭头连接符 36"/>
          <p:cNvCxnSpPr/>
          <p:nvPr/>
        </p:nvCxnSpPr>
        <p:spPr>
          <a:xfrm flipV="1">
            <a:off x="8711778" y="2686050"/>
            <a:ext cx="1" cy="4095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8" name="直接箭头连接符 37"/>
          <p:cNvCxnSpPr/>
          <p:nvPr/>
        </p:nvCxnSpPr>
        <p:spPr>
          <a:xfrm>
            <a:off x="8711778" y="1499116"/>
            <a:ext cx="1" cy="26300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肘形连接符 18"/>
          <p:cNvCxnSpPr>
            <a:stCxn id="26" idx="3"/>
            <a:endCxn id="31" idx="1"/>
          </p:cNvCxnSpPr>
          <p:nvPr/>
        </p:nvCxnSpPr>
        <p:spPr>
          <a:xfrm flipV="1">
            <a:off x="5589356" y="2224088"/>
            <a:ext cx="2024559" cy="277296"/>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肘形连接符 20"/>
          <p:cNvCxnSpPr>
            <a:stCxn id="7" idx="3"/>
            <a:endCxn id="23" idx="1"/>
          </p:cNvCxnSpPr>
          <p:nvPr/>
        </p:nvCxnSpPr>
        <p:spPr>
          <a:xfrm flipV="1">
            <a:off x="2293706" y="2224088"/>
            <a:ext cx="1948359" cy="277296"/>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45" name="矩形 44"/>
          <p:cNvSpPr/>
          <p:nvPr/>
        </p:nvSpPr>
        <p:spPr>
          <a:xfrm>
            <a:off x="215900" y="3484945"/>
            <a:ext cx="11649076" cy="2585323"/>
          </a:xfrm>
          <a:prstGeom prst="rect">
            <a:avLst/>
          </a:prstGeom>
        </p:spPr>
        <p:txBody>
          <a:bodyPr wrap="square">
            <a:spAutoFit/>
          </a:bodyPr>
          <a:lstStyle/>
          <a:p>
            <a:pPr marL="285750" indent="-285750">
              <a:lnSpc>
                <a:spcPct val="150000"/>
              </a:lnSpc>
              <a:buClr>
                <a:schemeClr val="accent6"/>
              </a:buClr>
              <a:buFont typeface="Wingdings" panose="05000000000000000000" pitchFamily="2" charset="2"/>
              <a:buChar char="n"/>
            </a:pPr>
            <a:r>
              <a:rPr lang="zh-CN" altLang="en-US">
                <a:latin typeface="微软雅黑" panose="020B0503020204020204" pitchFamily="34" charset="-122"/>
                <a:ea typeface="微软雅黑" panose="020B0503020204020204" pitchFamily="34" charset="-122"/>
              </a:rPr>
              <a:t>优点</a:t>
            </a:r>
            <a:endParaRPr lang="en-US" altLang="zh-CN" smtClean="0">
              <a:latin typeface="微软雅黑" panose="020B0503020204020204" pitchFamily="34" charset="-122"/>
              <a:ea typeface="微软雅黑" panose="020B0503020204020204" pitchFamily="34" charset="-122"/>
            </a:endParaRPr>
          </a:p>
          <a:p>
            <a:pPr>
              <a:lnSpc>
                <a:spcPct val="150000"/>
              </a:lnSpc>
              <a:buClr>
                <a:schemeClr val="accent6"/>
              </a:buClr>
            </a:pPr>
            <a:r>
              <a:rPr lang="zh-CN" altLang="en-US" smtClean="0">
                <a:latin typeface="微软雅黑" panose="020B0503020204020204" pitchFamily="34" charset="-122"/>
                <a:ea typeface="微软雅黑" panose="020B0503020204020204" pitchFamily="34" charset="-122"/>
              </a:rPr>
              <a:t>    相对于继承，装饰器模式灵活性更强，扩展性更强；</a:t>
            </a:r>
            <a:endParaRPr lang="en-US" altLang="zh-CN" smtClean="0">
              <a:latin typeface="微软雅黑" panose="020B0503020204020204" pitchFamily="34" charset="-122"/>
              <a:ea typeface="微软雅黑" panose="020B0503020204020204" pitchFamily="34" charset="-122"/>
            </a:endParaRPr>
          </a:p>
          <a:p>
            <a:pPr marL="285750" indent="-285750">
              <a:lnSpc>
                <a:spcPct val="150000"/>
              </a:lnSpc>
              <a:buClr>
                <a:schemeClr val="accent6"/>
              </a:buClr>
              <a:buFont typeface="Wingdings" panose="05000000000000000000" pitchFamily="2" charset="2"/>
              <a:buChar char="ü"/>
            </a:pPr>
            <a:r>
              <a:rPr lang="zh-CN" altLang="en-US" smtClean="0">
                <a:latin typeface="微软雅黑" panose="020B0503020204020204" pitchFamily="34" charset="-122"/>
                <a:ea typeface="微软雅黑" panose="020B0503020204020204" pitchFamily="34" charset="-122"/>
              </a:rPr>
              <a:t>灵活性：装饰器模式将功能切分成一个个独立的装饰器，在运行期可以根据需要动态的添加功能，甚至对添加的新功能进行自由的组合；</a:t>
            </a:r>
            <a:endParaRPr lang="en-US" altLang="zh-CN" smtClean="0">
              <a:latin typeface="微软雅黑" panose="020B0503020204020204" pitchFamily="34" charset="-122"/>
              <a:ea typeface="微软雅黑" panose="020B0503020204020204" pitchFamily="34" charset="-122"/>
            </a:endParaRPr>
          </a:p>
          <a:p>
            <a:pPr marL="285750" indent="-285750">
              <a:lnSpc>
                <a:spcPct val="150000"/>
              </a:lnSpc>
              <a:buClr>
                <a:schemeClr val="accent6"/>
              </a:buClr>
              <a:buFont typeface="Wingdings" panose="05000000000000000000" pitchFamily="2" charset="2"/>
              <a:buChar char="ü"/>
            </a:pPr>
            <a:r>
              <a:rPr lang="zh-CN" altLang="en-US" smtClean="0">
                <a:latin typeface="微软雅黑" panose="020B0503020204020204" pitchFamily="34" charset="-122"/>
                <a:ea typeface="微软雅黑" panose="020B0503020204020204" pitchFamily="34" charset="-122"/>
              </a:rPr>
              <a:t>扩展性：当有新功能要添加的时候，只需要添加新的装饰器实现类，然后通过组合方式添加这个新装饰器，无需修改已有代码，符合开闭原则；</a:t>
            </a:r>
            <a:endParaRPr lang="zh-CN" altLang="en-US">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14855635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47"/>
                                        </p:tgtEl>
                                        <p:attrNameLst>
                                          <p:attrName>style.visibility</p:attrName>
                                        </p:attrNameLst>
                                      </p:cBhvr>
                                      <p:to>
                                        <p:strVal val="visible"/>
                                      </p:to>
                                    </p:set>
                                    <p:anim to="" calcmode="lin" valueType="num">
                                      <p:cBhvr>
                                        <p:cTn id="7" dur="700" fill="hold">
                                          <p:stCondLst>
                                            <p:cond delay="0"/>
                                          </p:stCondLst>
                                        </p:cTn>
                                        <p:tgtEl>
                                          <p:spTgt spid="47"/>
                                        </p:tgtEl>
                                        <p:attrNameLst>
                                          <p:attrName>ppt_x</p:attrName>
                                        </p:attrNameLst>
                                      </p:cBhvr>
                                      <p:tavLst>
                                        <p:tav tm="0" fmla="#ppt_x-(-#ppt_w/2*cos(ppt_r/180*pi))*((1.5-1.5*$)^2-(1.5-1.5*$)^3)">
                                          <p:val>
                                            <p:strVal val="0"/>
                                          </p:val>
                                        </p:tav>
                                        <p:tav tm="100000">
                                          <p:val>
                                            <p:strVal val="1"/>
                                          </p:val>
                                        </p:tav>
                                      </p:tavLst>
                                    </p:anim>
                                    <p:anim to="" calcmode="lin" valueType="num">
                                      <p:cBhvr>
                                        <p:cTn id="8" dur="700" fill="hold">
                                          <p:stCondLst>
                                            <p:cond delay="0"/>
                                          </p:stCondLst>
                                        </p:cTn>
                                        <p:tgtEl>
                                          <p:spTgt spid="47"/>
                                        </p:tgtEl>
                                        <p:attrNameLst>
                                          <p:attrName>ppt_y</p:attrName>
                                        </p:attrNameLst>
                                      </p:cBhvr>
                                      <p:tavLst>
                                        <p:tav tm="0" fmla="#ppt_y+(-#ppt_h/2*cos(ppt_r/180*pi))*((1.5-1.5*$)^2-(1.5-1.5*$)^3)">
                                          <p:val>
                                            <p:strVal val="0"/>
                                          </p:val>
                                        </p:tav>
                                        <p:tav tm="100000">
                                          <p:val>
                                            <p:strVal val="1"/>
                                          </p:val>
                                        </p:tav>
                                      </p:tavLst>
                                    </p:anim>
                                    <p:anim to="" calcmode="lin" valueType="num">
                                      <p:cBhvr>
                                        <p:cTn id="9" dur="700" fill="hold">
                                          <p:stCondLst>
                                            <p:cond delay="0"/>
                                          </p:stCondLst>
                                        </p:cTn>
                                        <p:tgtEl>
                                          <p:spTgt spid="47"/>
                                        </p:tgtEl>
                                        <p:attrNameLst>
                                          <p:attrName>ppt_h</p:attrName>
                                        </p:attrNameLst>
                                      </p:cBhvr>
                                      <p:tavLst>
                                        <p:tav tm="0" fmla="#ppt_h-(-#ppt_h)*((1.5-1.5*$)^2-(1.5-1.5*$)^3)">
                                          <p:val>
                                            <p:strVal val="0"/>
                                          </p:val>
                                        </p:tav>
                                        <p:tav tm="100000">
                                          <p:val>
                                            <p:strVal val="1"/>
                                          </p:val>
                                        </p:tav>
                                      </p:tavLst>
                                    </p:anim>
                                    <p:anim to="" calcmode="lin" valueType="num">
                                      <p:cBhvr>
                                        <p:cTn id="10" dur="700" fill="hold">
                                          <p:stCondLst>
                                            <p:cond delay="0"/>
                                          </p:stCondLst>
                                        </p:cTn>
                                        <p:tgtEl>
                                          <p:spTgt spid="47"/>
                                        </p:tgtEl>
                                        <p:attrNameLst>
                                          <p:attrName>ppt_w</p:attrName>
                                        </p:attrNameLst>
                                      </p:cBhvr>
                                      <p:tavLst>
                                        <p:tav tm="0" fmla="#ppt_w-(-#ppt_w)*((1.5-1.5*$)^2-(1.5-1.5*$)^3)">
                                          <p:val>
                                            <p:strVal val="0"/>
                                          </p:val>
                                        </p:tav>
                                        <p:tav tm="100000">
                                          <p:val>
                                            <p:strVal val="1"/>
                                          </p:val>
                                        </p:tav>
                                      </p:tavLst>
                                    </p:anim>
                                  </p:childTnLst>
                                </p:cTn>
                              </p:par>
                              <p:par>
                                <p:cTn id="11" presetID="0" presetClass="entr" presetSubtype="0" fill="hold" nodeType="withEffect">
                                  <p:stCondLst>
                                    <p:cond delay="0"/>
                                  </p:stCondLst>
                                  <p:iterate type="lt">
                                    <p:tmPct val="10000"/>
                                  </p:iterate>
                                  <p:childTnLst>
                                    <p:set>
                                      <p:cBhvr>
                                        <p:cTn id="12" dur="1" fill="hold">
                                          <p:stCondLst>
                                            <p:cond delay="0"/>
                                          </p:stCondLst>
                                        </p:cTn>
                                        <p:tgtEl>
                                          <p:spTgt spid="48"/>
                                        </p:tgtEl>
                                        <p:attrNameLst>
                                          <p:attrName>style.visibility</p:attrName>
                                        </p:attrNameLst>
                                      </p:cBhvr>
                                      <p:to>
                                        <p:strVal val="visible"/>
                                      </p:to>
                                    </p:set>
                                    <p:anim to="" calcmode="lin" valueType="num">
                                      <p:cBhvr>
                                        <p:cTn id="13" dur="700" fill="hold">
                                          <p:stCondLst>
                                            <p:cond delay="0"/>
                                          </p:stCondLst>
                                        </p:cTn>
                                        <p:tgtEl>
                                          <p:spTgt spid="48"/>
                                        </p:tgtEl>
                                        <p:attrNameLst>
                                          <p:attrName>ppt_x</p:attrName>
                                        </p:attrNameLst>
                                      </p:cBhvr>
                                      <p:tavLst>
                                        <p:tav tm="0" fmla="#ppt_x-(-#ppt_w/2*cos(ppt_r/180*pi))*((1.5-1.5*$)^2-(1.5-1.5*$)^3)">
                                          <p:val>
                                            <p:strVal val="0"/>
                                          </p:val>
                                        </p:tav>
                                        <p:tav tm="100000">
                                          <p:val>
                                            <p:strVal val="1"/>
                                          </p:val>
                                        </p:tav>
                                      </p:tavLst>
                                    </p:anim>
                                    <p:anim to="" calcmode="lin" valueType="num">
                                      <p:cBhvr>
                                        <p:cTn id="14" dur="700" fill="hold">
                                          <p:stCondLst>
                                            <p:cond delay="0"/>
                                          </p:stCondLst>
                                        </p:cTn>
                                        <p:tgtEl>
                                          <p:spTgt spid="48"/>
                                        </p:tgtEl>
                                        <p:attrNameLst>
                                          <p:attrName>ppt_y</p:attrName>
                                        </p:attrNameLst>
                                      </p:cBhvr>
                                      <p:tavLst>
                                        <p:tav tm="0" fmla="#ppt_y+(-#ppt_h/2*cos(ppt_r/180*pi))*((1.5-1.5*$)^2-(1.5-1.5*$)^3)">
                                          <p:val>
                                            <p:strVal val="0"/>
                                          </p:val>
                                        </p:tav>
                                        <p:tav tm="100000">
                                          <p:val>
                                            <p:strVal val="1"/>
                                          </p:val>
                                        </p:tav>
                                      </p:tavLst>
                                    </p:anim>
                                    <p:anim to="" calcmode="lin" valueType="num">
                                      <p:cBhvr>
                                        <p:cTn id="15" dur="700" fill="hold">
                                          <p:stCondLst>
                                            <p:cond delay="0"/>
                                          </p:stCondLst>
                                        </p:cTn>
                                        <p:tgtEl>
                                          <p:spTgt spid="48"/>
                                        </p:tgtEl>
                                        <p:attrNameLst>
                                          <p:attrName>ppt_h</p:attrName>
                                        </p:attrNameLst>
                                      </p:cBhvr>
                                      <p:tavLst>
                                        <p:tav tm="0" fmla="#ppt_h-(-#ppt_h)*((1.5-1.5*$)^2-(1.5-1.5*$)^3)">
                                          <p:val>
                                            <p:strVal val="0"/>
                                          </p:val>
                                        </p:tav>
                                        <p:tav tm="100000">
                                          <p:val>
                                            <p:strVal val="1"/>
                                          </p:val>
                                        </p:tav>
                                      </p:tavLst>
                                    </p:anim>
                                    <p:anim to="" calcmode="lin" valueType="num">
                                      <p:cBhvr>
                                        <p:cTn id="16" dur="700" fill="hold">
                                          <p:stCondLst>
                                            <p:cond delay="0"/>
                                          </p:stCondLst>
                                        </p:cTn>
                                        <p:tgtEl>
                                          <p:spTgt spid="48"/>
                                        </p:tgtEl>
                                        <p:attrNameLst>
                                          <p:attrName>ppt_w</p:attrName>
                                        </p:attrNameLst>
                                      </p:cBhvr>
                                      <p:tavLst>
                                        <p:tav tm="0" fmla="#ppt_w-(-#ppt_w)*((1.5-1.5*$)^2-(1.5-1.5*$)^3)">
                                          <p:val>
                                            <p:strVal val="0"/>
                                          </p:val>
                                        </p:tav>
                                        <p:tav tm="100000">
                                          <p:val>
                                            <p:str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PA_矩形 39"/>
          <p:cNvSpPr>
            <a:spLocks noChangeArrowheads="1"/>
          </p:cNvSpPr>
          <p:nvPr>
            <p:custDataLst>
              <p:tags r:id="rId2"/>
            </p:custDataLst>
          </p:nvPr>
        </p:nvSpPr>
        <p:spPr bwMode="auto">
          <a:xfrm>
            <a:off x="645150" y="363566"/>
            <a:ext cx="5450336" cy="410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9170"/>
            <a:r>
              <a:rPr lang="zh-CN" altLang="en-US" sz="2667" smtClean="0">
                <a:solidFill>
                  <a:srgbClr val="1D69A3"/>
                </a:solidFill>
                <a:latin typeface="微软雅黑" pitchFamily="34" charset="-122"/>
                <a:ea typeface="微软雅黑" pitchFamily="34" charset="-122"/>
              </a:rPr>
              <a:t>源码包分析</a:t>
            </a:r>
            <a:endParaRPr lang="zh-CN" altLang="en-US" sz="2667">
              <a:solidFill>
                <a:srgbClr val="1D69A3"/>
              </a:solidFill>
              <a:latin typeface="微软雅黑" pitchFamily="34" charset="-122"/>
              <a:ea typeface="微软雅黑" pitchFamily="34" charset="-122"/>
            </a:endParaRPr>
          </a:p>
        </p:txBody>
      </p:sp>
      <p:grpSp>
        <p:nvGrpSpPr>
          <p:cNvPr id="48" name="PA_组合 47"/>
          <p:cNvGrpSpPr/>
          <p:nvPr>
            <p:custDataLst>
              <p:tags r:id="rId3"/>
            </p:custDataLst>
          </p:nvPr>
        </p:nvGrpSpPr>
        <p:grpSpPr>
          <a:xfrm>
            <a:off x="554877"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grpSp>
      <p:sp>
        <p:nvSpPr>
          <p:cNvPr id="9" name="矩形 8"/>
          <p:cNvSpPr/>
          <p:nvPr/>
        </p:nvSpPr>
        <p:spPr>
          <a:xfrm>
            <a:off x="282804" y="1097280"/>
            <a:ext cx="11783505" cy="923330"/>
          </a:xfrm>
          <a:prstGeom prst="rect">
            <a:avLst/>
          </a:prstGeom>
        </p:spPr>
        <p:txBody>
          <a:bodyPr wrap="square">
            <a:spAutoFit/>
          </a:bodyPr>
          <a:lstStyle/>
          <a:p>
            <a:pPr>
              <a:lnSpc>
                <a:spcPct val="150000"/>
              </a:lnSpc>
            </a:pPr>
            <a:r>
              <a:rPr lang="en-US" altLang="zh-CN" smtClean="0">
                <a:latin typeface="微软雅黑" panose="020B0503020204020204" pitchFamily="34" charset="-122"/>
                <a:ea typeface="微软雅黑" panose="020B0503020204020204" pitchFamily="34" charset="-122"/>
              </a:rPr>
              <a:t>MyBatis </a:t>
            </a:r>
            <a:r>
              <a:rPr lang="zh-CN" altLang="en-US" smtClean="0">
                <a:latin typeface="微软雅黑" panose="020B0503020204020204" pitchFamily="34" charset="-122"/>
                <a:ea typeface="微软雅黑" panose="020B0503020204020204" pitchFamily="34" charset="-122"/>
              </a:rPr>
              <a:t>源码下载地址：</a:t>
            </a:r>
            <a:r>
              <a:rPr lang="en-US" altLang="zh-CN">
                <a:latin typeface="微软雅黑" panose="020B0503020204020204" pitchFamily="34" charset="-122"/>
                <a:ea typeface="微软雅黑" panose="020B0503020204020204" pitchFamily="34" charset="-122"/>
                <a:hlinkClick r:id="rId6"/>
              </a:rPr>
              <a:t>https://</a:t>
            </a:r>
            <a:r>
              <a:rPr lang="en-US" altLang="zh-CN" smtClean="0">
                <a:latin typeface="微软雅黑" panose="020B0503020204020204" pitchFamily="34" charset="-122"/>
                <a:ea typeface="微软雅黑" panose="020B0503020204020204" pitchFamily="34" charset="-122"/>
                <a:hlinkClick r:id="rId6"/>
              </a:rPr>
              <a:t>github.com/MyBatis/MyBatis-3</a:t>
            </a:r>
            <a:endParaRPr lang="en-US" altLang="zh-CN">
              <a:latin typeface="微软雅黑" panose="020B0503020204020204" pitchFamily="34" charset="-122"/>
              <a:ea typeface="微软雅黑" panose="020B0503020204020204" pitchFamily="34" charset="-122"/>
            </a:endParaRPr>
          </a:p>
          <a:p>
            <a:pPr>
              <a:lnSpc>
                <a:spcPct val="150000"/>
              </a:lnSpc>
            </a:pPr>
            <a:endParaRPr lang="en-US" altLang="zh-CN" smtClean="0">
              <a:latin typeface="微软雅黑" panose="020B0503020204020204" pitchFamily="34" charset="-122"/>
              <a:ea typeface="微软雅黑" panose="020B0503020204020204" pitchFamily="34" charset="-122"/>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2640289456"/>
              </p:ext>
            </p:extLst>
          </p:nvPr>
        </p:nvGraphicFramePr>
        <p:xfrm>
          <a:off x="7129780" y="773999"/>
          <a:ext cx="3111871" cy="1048385"/>
        </p:xfrm>
        <a:graphic>
          <a:graphicData uri="http://schemas.openxmlformats.org/presentationml/2006/ole">
            <mc:AlternateContent xmlns:mc="http://schemas.openxmlformats.org/markup-compatibility/2006">
              <mc:Choice xmlns:v="urn:schemas-microsoft-com:vml" Requires="v">
                <p:oleObj spid="_x0000_s1233" name="包装程序外壳对象" showAsIcon="1" r:id="rId7" imgW="1484640" imgH="500400" progId="Package">
                  <p:embed/>
                </p:oleObj>
              </mc:Choice>
              <mc:Fallback>
                <p:oleObj name="包装程序外壳对象" showAsIcon="1" r:id="rId7" imgW="1484640" imgH="500400" progId="Package">
                  <p:embed/>
                  <p:pic>
                    <p:nvPicPr>
                      <p:cNvPr id="0" name=""/>
                      <p:cNvPicPr/>
                      <p:nvPr/>
                    </p:nvPicPr>
                    <p:blipFill>
                      <a:blip r:embed="rId8"/>
                      <a:stretch>
                        <a:fillRect/>
                      </a:stretch>
                    </p:blipFill>
                    <p:spPr>
                      <a:xfrm>
                        <a:off x="7129780" y="773999"/>
                        <a:ext cx="3111871" cy="1048385"/>
                      </a:xfrm>
                      <a:prstGeom prst="rect">
                        <a:avLst/>
                      </a:prstGeom>
                    </p:spPr>
                  </p:pic>
                </p:oleObj>
              </mc:Fallback>
            </mc:AlternateContent>
          </a:graphicData>
        </a:graphic>
      </p:graphicFrame>
      <p:sp>
        <p:nvSpPr>
          <p:cNvPr id="10" name="矩形 9"/>
          <p:cNvSpPr/>
          <p:nvPr/>
        </p:nvSpPr>
        <p:spPr>
          <a:xfrm>
            <a:off x="0" y="2020610"/>
            <a:ext cx="11488420" cy="3831818"/>
          </a:xfrm>
          <a:prstGeom prst="rect">
            <a:avLst/>
          </a:prstGeom>
        </p:spPr>
        <p:txBody>
          <a:bodyPr wrap="square">
            <a:spAutoFit/>
          </a:bodyPr>
          <a:lstStyle/>
          <a:p>
            <a:pPr marL="285750" indent="-285750">
              <a:lnSpc>
                <a:spcPct val="150000"/>
              </a:lnSpc>
              <a:buClr>
                <a:srgbClr val="FFC000"/>
              </a:buClr>
              <a:buFont typeface="Wingdings" panose="05000000000000000000" pitchFamily="2" charset="2"/>
              <a:buChar char="n"/>
            </a:pPr>
            <a:r>
              <a:rPr lang="en-US" altLang="zh-CN" smtClean="0">
                <a:latin typeface="微软雅黑" panose="020B0503020204020204" pitchFamily="34" charset="-122"/>
                <a:ea typeface="微软雅黑" panose="020B0503020204020204" pitchFamily="34" charset="-122"/>
              </a:rPr>
              <a:t>MyBatis</a:t>
            </a:r>
            <a:r>
              <a:rPr lang="zh-CN" altLang="en-US" smtClean="0">
                <a:latin typeface="微软雅黑" panose="020B0503020204020204" pitchFamily="34" charset="-122"/>
                <a:ea typeface="微软雅黑" panose="020B0503020204020204" pitchFamily="34" charset="-122"/>
              </a:rPr>
              <a:t>源码</a:t>
            </a:r>
            <a:r>
              <a:rPr lang="zh-CN" altLang="en-US" smtClean="0">
                <a:latin typeface="微软雅黑" panose="020B0503020204020204" pitchFamily="34" charset="-122"/>
                <a:ea typeface="微软雅黑" panose="020B0503020204020204" pitchFamily="34" charset="-122"/>
              </a:rPr>
              <a:t>导入过程：</a:t>
            </a:r>
            <a:endParaRPr lang="en-US" altLang="zh-CN" smtClean="0">
              <a:latin typeface="微软雅黑" panose="020B0503020204020204" pitchFamily="34" charset="-122"/>
              <a:ea typeface="微软雅黑" panose="020B0503020204020204" pitchFamily="34" charset="-122"/>
            </a:endParaRPr>
          </a:p>
          <a:p>
            <a:pPr marL="800100" lvl="1" indent="-342900">
              <a:lnSpc>
                <a:spcPct val="150000"/>
              </a:lnSpc>
              <a:buClr>
                <a:srgbClr val="FFC000"/>
              </a:buClr>
              <a:buFont typeface="+mj-lt"/>
              <a:buAutoNum type="arabicPeriod"/>
            </a:pPr>
            <a:r>
              <a:rPr lang="zh-CN" altLang="en-US" smtClean="0">
                <a:latin typeface="微软雅黑" panose="020B0503020204020204" pitchFamily="34" charset="-122"/>
                <a:ea typeface="微软雅黑" panose="020B0503020204020204" pitchFamily="34" charset="-122"/>
              </a:rPr>
              <a:t>下载</a:t>
            </a:r>
            <a:r>
              <a:rPr lang="en-US" altLang="zh-CN" smtClean="0">
                <a:latin typeface="微软雅黑" panose="020B0503020204020204" pitchFamily="34" charset="-122"/>
                <a:ea typeface="微软雅黑" panose="020B0503020204020204" pitchFamily="34" charset="-122"/>
              </a:rPr>
              <a:t>MyBatis</a:t>
            </a:r>
            <a:r>
              <a:rPr lang="zh-CN" altLang="en-US" smtClean="0">
                <a:latin typeface="微软雅黑" panose="020B0503020204020204" pitchFamily="34" charset="-122"/>
                <a:ea typeface="微软雅黑" panose="020B0503020204020204" pitchFamily="34" charset="-122"/>
              </a:rPr>
              <a:t>的</a:t>
            </a:r>
            <a:r>
              <a:rPr lang="zh-CN" altLang="en-US" smtClean="0">
                <a:latin typeface="微软雅黑" panose="020B0503020204020204" pitchFamily="34" charset="-122"/>
                <a:ea typeface="微软雅黑" panose="020B0503020204020204" pitchFamily="34" charset="-122"/>
              </a:rPr>
              <a:t>源码</a:t>
            </a:r>
            <a:endParaRPr lang="en-US" altLang="zh-CN" smtClean="0">
              <a:latin typeface="微软雅黑" panose="020B0503020204020204" pitchFamily="34" charset="-122"/>
              <a:ea typeface="微软雅黑" panose="020B0503020204020204" pitchFamily="34" charset="-122"/>
            </a:endParaRPr>
          </a:p>
          <a:p>
            <a:pPr marL="800100" lvl="1" indent="-342900">
              <a:lnSpc>
                <a:spcPct val="150000"/>
              </a:lnSpc>
              <a:buClr>
                <a:srgbClr val="FFC000"/>
              </a:buClr>
              <a:buFont typeface="+mj-lt"/>
              <a:buAutoNum type="arabicPeriod"/>
            </a:pPr>
            <a:r>
              <a:rPr lang="zh-CN" altLang="en-US" smtClean="0">
                <a:latin typeface="微软雅黑" panose="020B0503020204020204" pitchFamily="34" charset="-122"/>
                <a:ea typeface="微软雅黑" panose="020B0503020204020204" pitchFamily="34" charset="-122"/>
              </a:rPr>
              <a:t>检查</a:t>
            </a:r>
            <a:r>
              <a:rPr lang="en-US" altLang="zh-CN" smtClean="0">
                <a:latin typeface="微软雅黑" panose="020B0503020204020204" pitchFamily="34" charset="-122"/>
                <a:ea typeface="微软雅黑" panose="020B0503020204020204" pitchFamily="34" charset="-122"/>
              </a:rPr>
              <a:t>maven</a:t>
            </a:r>
            <a:r>
              <a:rPr lang="zh-CN" altLang="en-US" smtClean="0">
                <a:latin typeface="微软雅黑" panose="020B0503020204020204" pitchFamily="34" charset="-122"/>
                <a:ea typeface="微软雅黑" panose="020B0503020204020204" pitchFamily="34" charset="-122"/>
              </a:rPr>
              <a:t>的版本，必须是</a:t>
            </a:r>
            <a:r>
              <a:rPr lang="en-US" altLang="zh-CN" smtClean="0">
                <a:latin typeface="微软雅黑" panose="020B0503020204020204" pitchFamily="34" charset="-122"/>
                <a:ea typeface="微软雅黑" panose="020B0503020204020204" pitchFamily="34" charset="-122"/>
              </a:rPr>
              <a:t>3.25</a:t>
            </a:r>
            <a:r>
              <a:rPr lang="zh-CN" altLang="en-US" smtClean="0">
                <a:latin typeface="微软雅黑" panose="020B0503020204020204" pitchFamily="34" charset="-122"/>
                <a:ea typeface="微软雅黑" panose="020B0503020204020204" pitchFamily="34" charset="-122"/>
              </a:rPr>
              <a:t>以上，建议使用</a:t>
            </a:r>
            <a:r>
              <a:rPr lang="en-US" altLang="zh-CN" smtClean="0">
                <a:latin typeface="微软雅黑" panose="020B0503020204020204" pitchFamily="34" charset="-122"/>
                <a:ea typeface="微软雅黑" panose="020B0503020204020204" pitchFamily="34" charset="-122"/>
              </a:rPr>
              <a:t>maven</a:t>
            </a:r>
            <a:r>
              <a:rPr lang="zh-CN" altLang="en-US" smtClean="0">
                <a:latin typeface="微软雅黑" panose="020B0503020204020204" pitchFamily="34" charset="-122"/>
                <a:ea typeface="微软雅黑" panose="020B0503020204020204" pitchFamily="34" charset="-122"/>
              </a:rPr>
              <a:t>的最新版本</a:t>
            </a:r>
            <a:endParaRPr lang="en-US" altLang="zh-CN" smtClean="0">
              <a:latin typeface="微软雅黑" panose="020B0503020204020204" pitchFamily="34" charset="-122"/>
              <a:ea typeface="微软雅黑" panose="020B0503020204020204" pitchFamily="34" charset="-122"/>
            </a:endParaRPr>
          </a:p>
          <a:p>
            <a:pPr marL="800100" lvl="1" indent="-342900">
              <a:lnSpc>
                <a:spcPct val="150000"/>
              </a:lnSpc>
              <a:buClr>
                <a:srgbClr val="FFC000"/>
              </a:buClr>
              <a:buFont typeface="+mj-lt"/>
              <a:buAutoNum type="arabicPeriod"/>
            </a:pPr>
            <a:r>
              <a:rPr lang="en-US" altLang="zh-CN" smtClean="0">
                <a:latin typeface="微软雅黑" panose="020B0503020204020204" pitchFamily="34" charset="-122"/>
                <a:ea typeface="微软雅黑" panose="020B0503020204020204" pitchFamily="34" charset="-122"/>
              </a:rPr>
              <a:t>MyBatis</a:t>
            </a:r>
            <a:r>
              <a:rPr lang="zh-CN" altLang="en-US" smtClean="0">
                <a:latin typeface="微软雅黑" panose="020B0503020204020204" pitchFamily="34" charset="-122"/>
                <a:ea typeface="微软雅黑" panose="020B0503020204020204" pitchFamily="34" charset="-122"/>
              </a:rPr>
              <a:t>的</a:t>
            </a:r>
            <a:r>
              <a:rPr lang="zh-CN" altLang="en-US" smtClean="0">
                <a:latin typeface="微软雅黑" panose="020B0503020204020204" pitchFamily="34" charset="-122"/>
                <a:ea typeface="微软雅黑" panose="020B0503020204020204" pitchFamily="34" charset="-122"/>
              </a:rPr>
              <a:t>工程是</a:t>
            </a:r>
            <a:r>
              <a:rPr lang="en-US" altLang="zh-CN" smtClean="0">
                <a:latin typeface="微软雅黑" panose="020B0503020204020204" pitchFamily="34" charset="-122"/>
                <a:ea typeface="微软雅黑" panose="020B0503020204020204" pitchFamily="34" charset="-122"/>
              </a:rPr>
              <a:t>maven</a:t>
            </a:r>
            <a:r>
              <a:rPr lang="zh-CN" altLang="en-US" smtClean="0">
                <a:latin typeface="微软雅黑" panose="020B0503020204020204" pitchFamily="34" charset="-122"/>
                <a:ea typeface="微软雅黑" panose="020B0503020204020204" pitchFamily="34" charset="-122"/>
              </a:rPr>
              <a:t>工程，在开发工具中导入，工程必须使用</a:t>
            </a:r>
            <a:r>
              <a:rPr lang="en-US" altLang="zh-CN" smtClean="0">
                <a:latin typeface="微软雅黑" panose="020B0503020204020204" pitchFamily="34" charset="-122"/>
                <a:ea typeface="微软雅黑" panose="020B0503020204020204" pitchFamily="34" charset="-122"/>
              </a:rPr>
              <a:t>jdk1.8</a:t>
            </a:r>
            <a:r>
              <a:rPr lang="zh-CN" altLang="en-US" smtClean="0">
                <a:latin typeface="微软雅黑" panose="020B0503020204020204" pitchFamily="34" charset="-122"/>
                <a:ea typeface="微软雅黑" panose="020B0503020204020204" pitchFamily="34" charset="-122"/>
              </a:rPr>
              <a:t>以上版本；</a:t>
            </a:r>
            <a:endParaRPr lang="en-US" altLang="zh-CN" smtClean="0">
              <a:latin typeface="微软雅黑" panose="020B0503020204020204" pitchFamily="34" charset="-122"/>
              <a:ea typeface="微软雅黑" panose="020B0503020204020204" pitchFamily="34" charset="-122"/>
            </a:endParaRPr>
          </a:p>
          <a:p>
            <a:pPr marL="800100" lvl="1" indent="-342900">
              <a:lnSpc>
                <a:spcPct val="150000"/>
              </a:lnSpc>
              <a:buClr>
                <a:srgbClr val="FFC000"/>
              </a:buClr>
              <a:buFont typeface="+mj-lt"/>
              <a:buAutoNum type="arabicPeriod"/>
            </a:pPr>
            <a:r>
              <a:rPr lang="zh-CN" altLang="en-US" smtClean="0">
                <a:latin typeface="微软雅黑" panose="020B0503020204020204" pitchFamily="34" charset="-122"/>
                <a:ea typeface="微软雅黑" panose="020B0503020204020204" pitchFamily="34" charset="-122"/>
              </a:rPr>
              <a:t>把</a:t>
            </a:r>
            <a:r>
              <a:rPr lang="en-US" altLang="zh-CN" smtClean="0">
                <a:latin typeface="微软雅黑" panose="020B0503020204020204" pitchFamily="34" charset="-122"/>
                <a:ea typeface="微软雅黑" panose="020B0503020204020204" pitchFamily="34" charset="-122"/>
              </a:rPr>
              <a:t>MyBatis</a:t>
            </a:r>
            <a:r>
              <a:rPr lang="zh-CN" altLang="en-US" smtClean="0">
                <a:latin typeface="微软雅黑" panose="020B0503020204020204" pitchFamily="34" charset="-122"/>
                <a:ea typeface="微软雅黑" panose="020B0503020204020204" pitchFamily="34" charset="-122"/>
              </a:rPr>
              <a:t>源码</a:t>
            </a:r>
            <a:r>
              <a:rPr lang="zh-CN" altLang="en-US">
                <a:latin typeface="微软雅黑" panose="020B0503020204020204" pitchFamily="34" charset="-122"/>
                <a:ea typeface="微软雅黑" panose="020B0503020204020204" pitchFamily="34" charset="-122"/>
              </a:rPr>
              <a:t>的</a:t>
            </a:r>
            <a:r>
              <a:rPr lang="en-US" altLang="zh-CN">
                <a:latin typeface="微软雅黑" panose="020B0503020204020204" pitchFamily="34" charset="-122"/>
                <a:ea typeface="微软雅黑" panose="020B0503020204020204" pitchFamily="34" charset="-122"/>
              </a:rPr>
              <a:t>pom</a:t>
            </a:r>
            <a:r>
              <a:rPr lang="zh-CN" altLang="en-US">
                <a:latin typeface="微软雅黑" panose="020B0503020204020204" pitchFamily="34" charset="-122"/>
                <a:ea typeface="微软雅黑" panose="020B0503020204020204" pitchFamily="34" charset="-122"/>
              </a:rPr>
              <a:t>文件中</a:t>
            </a:r>
            <a:r>
              <a:rPr lang="en-US" altLang="zh-CN">
                <a:latin typeface="微软雅黑" panose="020B0503020204020204" pitchFamily="34" charset="-122"/>
                <a:ea typeface="微软雅黑" panose="020B0503020204020204" pitchFamily="34" charset="-122"/>
              </a:rPr>
              <a:t>&lt;optional&gt;true&lt;/optional&gt;</a:t>
            </a:r>
            <a:r>
              <a:rPr lang="zh-CN" altLang="en-US">
                <a:latin typeface="微软雅黑" panose="020B0503020204020204" pitchFamily="34" charset="-122"/>
                <a:ea typeface="微软雅黑" panose="020B0503020204020204" pitchFamily="34" charset="-122"/>
              </a:rPr>
              <a:t>，全部改为</a:t>
            </a:r>
            <a:r>
              <a:rPr lang="en-US" altLang="zh-CN">
                <a:latin typeface="微软雅黑" panose="020B0503020204020204" pitchFamily="34" charset="-122"/>
                <a:ea typeface="微软雅黑" panose="020B0503020204020204" pitchFamily="34" charset="-122"/>
              </a:rPr>
              <a:t>false</a:t>
            </a:r>
            <a:r>
              <a:rPr lang="zh-CN" altLang="en-US">
                <a:latin typeface="微软雅黑" panose="020B0503020204020204" pitchFamily="34" charset="-122"/>
                <a:ea typeface="微软雅黑" panose="020B0503020204020204" pitchFamily="34" charset="-122"/>
              </a:rPr>
              <a:t>；</a:t>
            </a:r>
            <a:endParaRPr lang="en-US" altLang="zh-CN">
              <a:latin typeface="微软雅黑" panose="020B0503020204020204" pitchFamily="34" charset="-122"/>
              <a:ea typeface="微软雅黑" panose="020B0503020204020204" pitchFamily="34" charset="-122"/>
            </a:endParaRPr>
          </a:p>
          <a:p>
            <a:pPr marL="800100" lvl="1" indent="-342900">
              <a:lnSpc>
                <a:spcPct val="150000"/>
              </a:lnSpc>
              <a:buClr>
                <a:srgbClr val="FFC000"/>
              </a:buClr>
              <a:buFont typeface="+mj-lt"/>
              <a:buAutoNum type="arabicPeriod"/>
            </a:pPr>
            <a:r>
              <a:rPr lang="zh-CN" altLang="en-US" smtClean="0">
                <a:latin typeface="微软雅黑" panose="020B0503020204020204" pitchFamily="34" charset="-122"/>
                <a:ea typeface="微软雅黑" panose="020B0503020204020204" pitchFamily="34" charset="-122"/>
              </a:rPr>
              <a:t>在工程目录下执行 </a:t>
            </a:r>
            <a:r>
              <a:rPr lang="en-US" altLang="zh-CN">
                <a:latin typeface="微软雅黑" panose="020B0503020204020204" pitchFamily="34" charset="-122"/>
                <a:ea typeface="微软雅黑" panose="020B0503020204020204" pitchFamily="34" charset="-122"/>
              </a:rPr>
              <a:t>mvn clean install </a:t>
            </a:r>
            <a:r>
              <a:rPr lang="en-US" altLang="zh-CN" smtClean="0">
                <a:latin typeface="微软雅黑" panose="020B0503020204020204" pitchFamily="34" charset="-122"/>
                <a:ea typeface="微软雅黑" panose="020B0503020204020204" pitchFamily="34" charset="-122"/>
              </a:rPr>
              <a:t>-Dmaven.test.skip=true,</a:t>
            </a:r>
            <a:r>
              <a:rPr lang="zh-CN" altLang="en-US" smtClean="0">
                <a:latin typeface="微软雅黑" panose="020B0503020204020204" pitchFamily="34" charset="-122"/>
                <a:ea typeface="微软雅黑" panose="020B0503020204020204" pitchFamily="34" charset="-122"/>
              </a:rPr>
              <a:t>将当前工程安装到本地仓库（</a:t>
            </a:r>
            <a:r>
              <a:rPr lang="en-US" altLang="zh-CN" smtClean="0">
                <a:latin typeface="微软雅黑" panose="020B0503020204020204" pitchFamily="34" charset="-122"/>
                <a:ea typeface="微软雅黑" panose="020B0503020204020204" pitchFamily="34" charset="-122"/>
              </a:rPr>
              <a:t>pdf</a:t>
            </a:r>
            <a:r>
              <a:rPr lang="zh-CN" altLang="en-US" smtClean="0">
                <a:latin typeface="微软雅黑" panose="020B0503020204020204" pitchFamily="34" charset="-122"/>
                <a:ea typeface="微软雅黑" panose="020B0503020204020204" pitchFamily="34" charset="-122"/>
              </a:rPr>
              <a:t>插件报错的话，需要将这个插件屏蔽</a:t>
            </a:r>
            <a:r>
              <a:rPr lang="zh-CN" altLang="en-US" smtClean="0">
                <a:latin typeface="微软雅黑" panose="020B0503020204020204" pitchFamily="34" charset="-122"/>
                <a:ea typeface="微软雅黑" panose="020B0503020204020204" pitchFamily="34" charset="-122"/>
              </a:rPr>
              <a:t>）；</a:t>
            </a:r>
            <a:endParaRPr lang="en-US" altLang="zh-CN" smtClean="0">
              <a:latin typeface="微软雅黑" panose="020B0503020204020204" pitchFamily="34" charset="-122"/>
              <a:ea typeface="微软雅黑" panose="020B0503020204020204" pitchFamily="34" charset="-122"/>
            </a:endParaRPr>
          </a:p>
          <a:p>
            <a:pPr lvl="1">
              <a:lnSpc>
                <a:spcPct val="150000"/>
              </a:lnSpc>
              <a:buClr>
                <a:srgbClr val="FFC000"/>
              </a:buClr>
            </a:pPr>
            <a:r>
              <a:rPr lang="en-US" altLang="zh-CN">
                <a:latin typeface="微软雅黑" panose="020B0503020204020204" pitchFamily="34" charset="-122"/>
                <a:ea typeface="微软雅黑" panose="020B0503020204020204" pitchFamily="34" charset="-122"/>
              </a:rPr>
              <a:t> </a:t>
            </a:r>
            <a:r>
              <a:rPr lang="en-US" altLang="zh-CN" smtClean="0">
                <a:latin typeface="微软雅黑" panose="020B0503020204020204" pitchFamily="34" charset="-122"/>
                <a:ea typeface="微软雅黑" panose="020B0503020204020204" pitchFamily="34" charset="-122"/>
              </a:rPr>
              <a:t>    </a:t>
            </a:r>
            <a:r>
              <a:rPr lang="zh-CN" altLang="en-US" smtClean="0">
                <a:latin typeface="微软雅黑" panose="020B0503020204020204" pitchFamily="34" charset="-122"/>
                <a:ea typeface="微软雅黑" panose="020B0503020204020204" pitchFamily="34" charset="-122"/>
              </a:rPr>
              <a:t>注意：</a:t>
            </a:r>
            <a:r>
              <a:rPr lang="zh-CN" altLang="en-US" smtClean="0">
                <a:latin typeface="微软雅黑" panose="020B0503020204020204" pitchFamily="34" charset="-122"/>
                <a:ea typeface="微软雅黑" panose="020B0503020204020204" pitchFamily="34" charset="-122"/>
              </a:rPr>
              <a:t>安装过程中会可能会有很多异常信息，只要不中断运行，请耐心等待；</a:t>
            </a:r>
            <a:endParaRPr lang="en-US" altLang="zh-CN" smtClean="0">
              <a:latin typeface="微软雅黑" panose="020B0503020204020204" pitchFamily="34" charset="-122"/>
              <a:ea typeface="微软雅黑" panose="020B0503020204020204" pitchFamily="34" charset="-122"/>
            </a:endParaRPr>
          </a:p>
          <a:p>
            <a:pPr marL="800100" lvl="1" indent="-342900">
              <a:lnSpc>
                <a:spcPct val="150000"/>
              </a:lnSpc>
              <a:buClr>
                <a:srgbClr val="FFC000"/>
              </a:buClr>
              <a:buFont typeface="+mj-lt"/>
              <a:buAutoNum type="arabicPeriod" startAt="6"/>
            </a:pPr>
            <a:r>
              <a:rPr lang="zh-CN" altLang="en-US" smtClean="0">
                <a:latin typeface="微软雅黑" panose="020B0503020204020204" pitchFamily="34" charset="-122"/>
                <a:ea typeface="微软雅黑" panose="020B0503020204020204" pitchFamily="34" charset="-122"/>
              </a:rPr>
              <a:t>其他工程依赖此工程</a:t>
            </a:r>
            <a:endParaRPr lang="en-US" altLang="zh-CN">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44618922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47"/>
                                        </p:tgtEl>
                                        <p:attrNameLst>
                                          <p:attrName>style.visibility</p:attrName>
                                        </p:attrNameLst>
                                      </p:cBhvr>
                                      <p:to>
                                        <p:strVal val="visible"/>
                                      </p:to>
                                    </p:set>
                                    <p:anim to="" calcmode="lin" valueType="num">
                                      <p:cBhvr>
                                        <p:cTn id="7" dur="700" fill="hold">
                                          <p:stCondLst>
                                            <p:cond delay="0"/>
                                          </p:stCondLst>
                                        </p:cTn>
                                        <p:tgtEl>
                                          <p:spTgt spid="47"/>
                                        </p:tgtEl>
                                        <p:attrNameLst>
                                          <p:attrName>ppt_x</p:attrName>
                                        </p:attrNameLst>
                                      </p:cBhvr>
                                      <p:tavLst>
                                        <p:tav tm="0" fmla="#ppt_x-(-#ppt_w/2*cos(ppt_r/180*pi))*((1.5-1.5*$)^2-(1.5-1.5*$)^3)">
                                          <p:val>
                                            <p:strVal val="0"/>
                                          </p:val>
                                        </p:tav>
                                        <p:tav tm="100000">
                                          <p:val>
                                            <p:strVal val="1"/>
                                          </p:val>
                                        </p:tav>
                                      </p:tavLst>
                                    </p:anim>
                                    <p:anim to="" calcmode="lin" valueType="num">
                                      <p:cBhvr>
                                        <p:cTn id="8" dur="700" fill="hold">
                                          <p:stCondLst>
                                            <p:cond delay="0"/>
                                          </p:stCondLst>
                                        </p:cTn>
                                        <p:tgtEl>
                                          <p:spTgt spid="47"/>
                                        </p:tgtEl>
                                        <p:attrNameLst>
                                          <p:attrName>ppt_y</p:attrName>
                                        </p:attrNameLst>
                                      </p:cBhvr>
                                      <p:tavLst>
                                        <p:tav tm="0" fmla="#ppt_y+(-#ppt_h/2*cos(ppt_r/180*pi))*((1.5-1.5*$)^2-(1.5-1.5*$)^3)">
                                          <p:val>
                                            <p:strVal val="0"/>
                                          </p:val>
                                        </p:tav>
                                        <p:tav tm="100000">
                                          <p:val>
                                            <p:strVal val="1"/>
                                          </p:val>
                                        </p:tav>
                                      </p:tavLst>
                                    </p:anim>
                                    <p:anim to="" calcmode="lin" valueType="num">
                                      <p:cBhvr>
                                        <p:cTn id="9" dur="700" fill="hold">
                                          <p:stCondLst>
                                            <p:cond delay="0"/>
                                          </p:stCondLst>
                                        </p:cTn>
                                        <p:tgtEl>
                                          <p:spTgt spid="47"/>
                                        </p:tgtEl>
                                        <p:attrNameLst>
                                          <p:attrName>ppt_h</p:attrName>
                                        </p:attrNameLst>
                                      </p:cBhvr>
                                      <p:tavLst>
                                        <p:tav tm="0" fmla="#ppt_h-(-#ppt_h)*((1.5-1.5*$)^2-(1.5-1.5*$)^3)">
                                          <p:val>
                                            <p:strVal val="0"/>
                                          </p:val>
                                        </p:tav>
                                        <p:tav tm="100000">
                                          <p:val>
                                            <p:strVal val="1"/>
                                          </p:val>
                                        </p:tav>
                                      </p:tavLst>
                                    </p:anim>
                                    <p:anim to="" calcmode="lin" valueType="num">
                                      <p:cBhvr>
                                        <p:cTn id="10" dur="700" fill="hold">
                                          <p:stCondLst>
                                            <p:cond delay="0"/>
                                          </p:stCondLst>
                                        </p:cTn>
                                        <p:tgtEl>
                                          <p:spTgt spid="47"/>
                                        </p:tgtEl>
                                        <p:attrNameLst>
                                          <p:attrName>ppt_w</p:attrName>
                                        </p:attrNameLst>
                                      </p:cBhvr>
                                      <p:tavLst>
                                        <p:tav tm="0" fmla="#ppt_w-(-#ppt_w)*((1.5-1.5*$)^2-(1.5-1.5*$)^3)">
                                          <p:val>
                                            <p:strVal val="0"/>
                                          </p:val>
                                        </p:tav>
                                        <p:tav tm="100000">
                                          <p:val>
                                            <p:strVal val="1"/>
                                          </p:val>
                                        </p:tav>
                                      </p:tavLst>
                                    </p:anim>
                                  </p:childTnLst>
                                </p:cTn>
                              </p:par>
                              <p:par>
                                <p:cTn id="11" presetID="0" presetClass="entr" presetSubtype="0" fill="hold" nodeType="withEffect">
                                  <p:stCondLst>
                                    <p:cond delay="0"/>
                                  </p:stCondLst>
                                  <p:iterate type="lt">
                                    <p:tmPct val="10000"/>
                                  </p:iterate>
                                  <p:childTnLst>
                                    <p:set>
                                      <p:cBhvr>
                                        <p:cTn id="12" dur="1" fill="hold">
                                          <p:stCondLst>
                                            <p:cond delay="0"/>
                                          </p:stCondLst>
                                        </p:cTn>
                                        <p:tgtEl>
                                          <p:spTgt spid="48"/>
                                        </p:tgtEl>
                                        <p:attrNameLst>
                                          <p:attrName>style.visibility</p:attrName>
                                        </p:attrNameLst>
                                      </p:cBhvr>
                                      <p:to>
                                        <p:strVal val="visible"/>
                                      </p:to>
                                    </p:set>
                                    <p:anim to="" calcmode="lin" valueType="num">
                                      <p:cBhvr>
                                        <p:cTn id="13" dur="700" fill="hold">
                                          <p:stCondLst>
                                            <p:cond delay="0"/>
                                          </p:stCondLst>
                                        </p:cTn>
                                        <p:tgtEl>
                                          <p:spTgt spid="48"/>
                                        </p:tgtEl>
                                        <p:attrNameLst>
                                          <p:attrName>ppt_x</p:attrName>
                                        </p:attrNameLst>
                                      </p:cBhvr>
                                      <p:tavLst>
                                        <p:tav tm="0" fmla="#ppt_x-(-#ppt_w/2*cos(ppt_r/180*pi))*((1.5-1.5*$)^2-(1.5-1.5*$)^3)">
                                          <p:val>
                                            <p:strVal val="0"/>
                                          </p:val>
                                        </p:tav>
                                        <p:tav tm="100000">
                                          <p:val>
                                            <p:strVal val="1"/>
                                          </p:val>
                                        </p:tav>
                                      </p:tavLst>
                                    </p:anim>
                                    <p:anim to="" calcmode="lin" valueType="num">
                                      <p:cBhvr>
                                        <p:cTn id="14" dur="700" fill="hold">
                                          <p:stCondLst>
                                            <p:cond delay="0"/>
                                          </p:stCondLst>
                                        </p:cTn>
                                        <p:tgtEl>
                                          <p:spTgt spid="48"/>
                                        </p:tgtEl>
                                        <p:attrNameLst>
                                          <p:attrName>ppt_y</p:attrName>
                                        </p:attrNameLst>
                                      </p:cBhvr>
                                      <p:tavLst>
                                        <p:tav tm="0" fmla="#ppt_y+(-#ppt_h/2*cos(ppt_r/180*pi))*((1.5-1.5*$)^2-(1.5-1.5*$)^3)">
                                          <p:val>
                                            <p:strVal val="0"/>
                                          </p:val>
                                        </p:tav>
                                        <p:tav tm="100000">
                                          <p:val>
                                            <p:strVal val="1"/>
                                          </p:val>
                                        </p:tav>
                                      </p:tavLst>
                                    </p:anim>
                                    <p:anim to="" calcmode="lin" valueType="num">
                                      <p:cBhvr>
                                        <p:cTn id="15" dur="700" fill="hold">
                                          <p:stCondLst>
                                            <p:cond delay="0"/>
                                          </p:stCondLst>
                                        </p:cTn>
                                        <p:tgtEl>
                                          <p:spTgt spid="48"/>
                                        </p:tgtEl>
                                        <p:attrNameLst>
                                          <p:attrName>ppt_h</p:attrName>
                                        </p:attrNameLst>
                                      </p:cBhvr>
                                      <p:tavLst>
                                        <p:tav tm="0" fmla="#ppt_h-(-#ppt_h)*((1.5-1.5*$)^2-(1.5-1.5*$)^3)">
                                          <p:val>
                                            <p:strVal val="0"/>
                                          </p:val>
                                        </p:tav>
                                        <p:tav tm="100000">
                                          <p:val>
                                            <p:strVal val="1"/>
                                          </p:val>
                                        </p:tav>
                                      </p:tavLst>
                                    </p:anim>
                                    <p:anim to="" calcmode="lin" valueType="num">
                                      <p:cBhvr>
                                        <p:cTn id="16" dur="700" fill="hold">
                                          <p:stCondLst>
                                            <p:cond delay="0"/>
                                          </p:stCondLst>
                                        </p:cTn>
                                        <p:tgtEl>
                                          <p:spTgt spid="48"/>
                                        </p:tgtEl>
                                        <p:attrNameLst>
                                          <p:attrName>ppt_w</p:attrName>
                                        </p:attrNameLst>
                                      </p:cBhvr>
                                      <p:tavLst>
                                        <p:tav tm="0" fmla="#ppt_w-(-#ppt_w)*((1.5-1.5*$)^2-(1.5-1.5*$)^3)">
                                          <p:val>
                                            <p:strVal val="0"/>
                                          </p:val>
                                        </p:tav>
                                        <p:tav tm="100000">
                                          <p:val>
                                            <p:str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PA_矩形 39"/>
          <p:cNvSpPr>
            <a:spLocks noChangeArrowheads="1"/>
          </p:cNvSpPr>
          <p:nvPr>
            <p:custDataLst>
              <p:tags r:id="rId1"/>
            </p:custDataLst>
          </p:nvPr>
        </p:nvSpPr>
        <p:spPr bwMode="auto">
          <a:xfrm>
            <a:off x="368300" y="258791"/>
            <a:ext cx="6755775" cy="410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9170"/>
            <a:r>
              <a:rPr lang="zh-CN" altLang="en-US" sz="2667">
                <a:solidFill>
                  <a:srgbClr val="1D69A3"/>
                </a:solidFill>
                <a:latin typeface="微软雅黑" pitchFamily="34" charset="-122"/>
                <a:ea typeface="微软雅黑" pitchFamily="34" charset="-122"/>
              </a:rPr>
              <a:t>装饰器</a:t>
            </a:r>
            <a:r>
              <a:rPr lang="zh-CN" altLang="en-US" sz="2667" smtClean="0">
                <a:solidFill>
                  <a:srgbClr val="1D69A3"/>
                </a:solidFill>
                <a:latin typeface="微软雅黑" pitchFamily="34" charset="-122"/>
                <a:ea typeface="微软雅黑" pitchFamily="34" charset="-122"/>
              </a:rPr>
              <a:t>模式使用举例</a:t>
            </a:r>
            <a:endParaRPr lang="en-US" altLang="zh-CN" sz="2667" smtClean="0">
              <a:solidFill>
                <a:srgbClr val="1D69A3"/>
              </a:solidFill>
              <a:latin typeface="微软雅黑" pitchFamily="34" charset="-122"/>
              <a:ea typeface="微软雅黑" pitchFamily="34" charset="-122"/>
            </a:endParaRPr>
          </a:p>
        </p:txBody>
      </p:sp>
      <p:grpSp>
        <p:nvGrpSpPr>
          <p:cNvPr id="48" name="PA_组合 47"/>
          <p:cNvGrpSpPr/>
          <p:nvPr>
            <p:custDataLst>
              <p:tags r:id="rId2"/>
            </p:custDataLst>
          </p:nvPr>
        </p:nvGrpSpPr>
        <p:grpSpPr>
          <a:xfrm>
            <a:off x="554877" y="79383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grpSp>
      <p:sp>
        <p:nvSpPr>
          <p:cNvPr id="4" name="AutoShape 2" descr="http://www.oodesign.com/images/structural/adapter-pattern.png"/>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5" name="矩形 44"/>
          <p:cNvSpPr/>
          <p:nvPr/>
        </p:nvSpPr>
        <p:spPr>
          <a:xfrm>
            <a:off x="368299" y="1134829"/>
            <a:ext cx="11166475" cy="2585323"/>
          </a:xfrm>
          <a:prstGeom prst="rect">
            <a:avLst/>
          </a:prstGeom>
        </p:spPr>
        <p:txBody>
          <a:bodyPr wrap="square">
            <a:spAutoFit/>
          </a:bodyPr>
          <a:lstStyle/>
          <a:p>
            <a:pPr marL="285750" indent="-285750">
              <a:lnSpc>
                <a:spcPct val="150000"/>
              </a:lnSpc>
              <a:buClr>
                <a:schemeClr val="accent6"/>
              </a:buClr>
              <a:buFont typeface="Wingdings" panose="05000000000000000000" pitchFamily="2" charset="2"/>
              <a:buChar char="ü"/>
            </a:pPr>
            <a:r>
              <a:rPr lang="en-US" altLang="zh-CN" smtClean="0">
                <a:latin typeface="微软雅黑" panose="020B0503020204020204" pitchFamily="34" charset="-122"/>
                <a:ea typeface="微软雅黑" panose="020B0503020204020204" pitchFamily="34" charset="-122"/>
              </a:rPr>
              <a:t>IO</a:t>
            </a:r>
            <a:r>
              <a:rPr lang="zh-CN" altLang="en-US">
                <a:latin typeface="微软雅黑" panose="020B0503020204020204" pitchFamily="34" charset="-122"/>
                <a:ea typeface="微软雅黑" panose="020B0503020204020204" pitchFamily="34" charset="-122"/>
              </a:rPr>
              <a:t>中输入流和输出流的</a:t>
            </a:r>
            <a:r>
              <a:rPr lang="zh-CN" altLang="en-US" smtClean="0">
                <a:latin typeface="微软雅黑" panose="020B0503020204020204" pitchFamily="34" charset="-122"/>
                <a:ea typeface="微软雅黑" panose="020B0503020204020204" pitchFamily="34" charset="-122"/>
              </a:rPr>
              <a:t>设计</a:t>
            </a:r>
            <a:endParaRPr lang="en-US" altLang="zh-CN" smtClean="0">
              <a:latin typeface="微软雅黑" panose="020B0503020204020204" pitchFamily="34" charset="-122"/>
              <a:ea typeface="微软雅黑" panose="020B0503020204020204" pitchFamily="34" charset="-122"/>
            </a:endParaRPr>
          </a:p>
          <a:p>
            <a:pPr marL="285750" indent="-285750">
              <a:lnSpc>
                <a:spcPct val="150000"/>
              </a:lnSpc>
              <a:buClr>
                <a:schemeClr val="accent6"/>
              </a:buClr>
              <a:buFont typeface="Wingdings" panose="05000000000000000000" pitchFamily="2" charset="2"/>
              <a:buChar char="ü"/>
            </a:pPr>
            <a:endParaRPr lang="en-US" altLang="zh-CN" smtClean="0">
              <a:latin typeface="微软雅黑" panose="020B0503020204020204" pitchFamily="34" charset="-122"/>
              <a:ea typeface="微软雅黑" panose="020B0503020204020204" pitchFamily="34" charset="-122"/>
            </a:endParaRPr>
          </a:p>
          <a:p>
            <a:pPr marL="285750" indent="-285750">
              <a:lnSpc>
                <a:spcPct val="150000"/>
              </a:lnSpc>
              <a:buClr>
                <a:schemeClr val="accent6"/>
              </a:buClr>
              <a:buFont typeface="Wingdings" panose="05000000000000000000" pitchFamily="2" charset="2"/>
              <a:buChar char="ü"/>
            </a:pPr>
            <a:r>
              <a:rPr lang="en-US" altLang="zh-CN" smtClean="0">
                <a:latin typeface="微软雅黑" panose="020B0503020204020204" pitchFamily="34" charset="-122"/>
                <a:ea typeface="微软雅黑" panose="020B0503020204020204" pitchFamily="34" charset="-122"/>
              </a:rPr>
              <a:t>Servlet </a:t>
            </a:r>
            <a:r>
              <a:rPr lang="en-US" altLang="zh-CN">
                <a:latin typeface="微软雅黑" panose="020B0503020204020204" pitchFamily="34" charset="-122"/>
                <a:ea typeface="微软雅黑" panose="020B0503020204020204" pitchFamily="34" charset="-122"/>
              </a:rPr>
              <a:t>API</a:t>
            </a:r>
            <a:r>
              <a:rPr lang="zh-CN" altLang="en-US">
                <a:latin typeface="微软雅黑" panose="020B0503020204020204" pitchFamily="34" charset="-122"/>
                <a:ea typeface="微软雅黑" panose="020B0503020204020204" pitchFamily="34" charset="-122"/>
              </a:rPr>
              <a:t>中提供了一个</a:t>
            </a:r>
            <a:r>
              <a:rPr lang="en-US" altLang="zh-CN">
                <a:latin typeface="微软雅黑" panose="020B0503020204020204" pitchFamily="34" charset="-122"/>
                <a:ea typeface="微软雅黑" panose="020B0503020204020204" pitchFamily="34" charset="-122"/>
              </a:rPr>
              <a:t>request</a:t>
            </a:r>
            <a:r>
              <a:rPr lang="zh-CN" altLang="en-US">
                <a:latin typeface="微软雅黑" panose="020B0503020204020204" pitchFamily="34" charset="-122"/>
                <a:ea typeface="微软雅黑" panose="020B0503020204020204" pitchFamily="34" charset="-122"/>
              </a:rPr>
              <a:t>对象的</a:t>
            </a:r>
            <a:r>
              <a:rPr lang="en-US" altLang="zh-CN">
                <a:latin typeface="微软雅黑" panose="020B0503020204020204" pitchFamily="34" charset="-122"/>
                <a:ea typeface="微软雅黑" panose="020B0503020204020204" pitchFamily="34" charset="-122"/>
              </a:rPr>
              <a:t>Decorator</a:t>
            </a:r>
            <a:r>
              <a:rPr lang="zh-CN" altLang="en-US">
                <a:latin typeface="微软雅黑" panose="020B0503020204020204" pitchFamily="34" charset="-122"/>
                <a:ea typeface="微软雅黑" panose="020B0503020204020204" pitchFamily="34" charset="-122"/>
              </a:rPr>
              <a:t>设计模式的默认实现类</a:t>
            </a:r>
            <a:r>
              <a:rPr lang="en-US" altLang="zh-CN">
                <a:latin typeface="微软雅黑" panose="020B0503020204020204" pitchFamily="34" charset="-122"/>
                <a:ea typeface="微软雅黑" panose="020B0503020204020204" pitchFamily="34" charset="-122"/>
              </a:rPr>
              <a:t>HttpServletRequestWrapper</a:t>
            </a:r>
            <a:r>
              <a:rPr lang="zh-CN" altLang="en-US">
                <a:latin typeface="微软雅黑" panose="020B0503020204020204" pitchFamily="34" charset="-122"/>
                <a:ea typeface="微软雅黑" panose="020B0503020204020204" pitchFamily="34" charset="-122"/>
              </a:rPr>
              <a:t>，</a:t>
            </a:r>
            <a:r>
              <a:rPr lang="en-US" altLang="zh-CN">
                <a:latin typeface="微软雅黑" panose="020B0503020204020204" pitchFamily="34" charset="-122"/>
                <a:ea typeface="微软雅黑" panose="020B0503020204020204" pitchFamily="34" charset="-122"/>
              </a:rPr>
              <a:t>HttpServletRequestWrapper</a:t>
            </a:r>
            <a:r>
              <a:rPr lang="zh-CN" altLang="en-US">
                <a:latin typeface="微软雅黑" panose="020B0503020204020204" pitchFamily="34" charset="-122"/>
                <a:ea typeface="微软雅黑" panose="020B0503020204020204" pitchFamily="34" charset="-122"/>
              </a:rPr>
              <a:t>类增强了</a:t>
            </a:r>
            <a:r>
              <a:rPr lang="en-US" altLang="zh-CN">
                <a:latin typeface="微软雅黑" panose="020B0503020204020204" pitchFamily="34" charset="-122"/>
                <a:ea typeface="微软雅黑" panose="020B0503020204020204" pitchFamily="34" charset="-122"/>
              </a:rPr>
              <a:t>request</a:t>
            </a:r>
            <a:r>
              <a:rPr lang="zh-CN" altLang="en-US">
                <a:latin typeface="微软雅黑" panose="020B0503020204020204" pitchFamily="34" charset="-122"/>
                <a:ea typeface="微软雅黑" panose="020B0503020204020204" pitchFamily="34" charset="-122"/>
              </a:rPr>
              <a:t>对象的功能</a:t>
            </a:r>
            <a:r>
              <a:rPr lang="zh-CN" altLang="en-US" smtClean="0">
                <a:latin typeface="微软雅黑" panose="020B0503020204020204" pitchFamily="34" charset="-122"/>
                <a:ea typeface="微软雅黑" panose="020B0503020204020204" pitchFamily="34" charset="-122"/>
              </a:rPr>
              <a:t>。</a:t>
            </a:r>
            <a:endParaRPr lang="en-US" altLang="zh-CN" smtClean="0">
              <a:latin typeface="微软雅黑" panose="020B0503020204020204" pitchFamily="34" charset="-122"/>
              <a:ea typeface="微软雅黑" panose="020B0503020204020204" pitchFamily="34" charset="-122"/>
            </a:endParaRPr>
          </a:p>
          <a:p>
            <a:pPr marL="285750" indent="-285750">
              <a:lnSpc>
                <a:spcPct val="150000"/>
              </a:lnSpc>
              <a:buClr>
                <a:schemeClr val="accent6"/>
              </a:buClr>
              <a:buFont typeface="Wingdings" panose="05000000000000000000" pitchFamily="2" charset="2"/>
              <a:buChar char="ü"/>
            </a:pPr>
            <a:r>
              <a:rPr lang="en-US" altLang="zh-CN" smtClean="0">
                <a:latin typeface="微软雅黑" panose="020B0503020204020204" pitchFamily="34" charset="-122"/>
                <a:ea typeface="微软雅黑" panose="020B0503020204020204" pitchFamily="34" charset="-122"/>
              </a:rPr>
              <a:t>MyBatis</a:t>
            </a:r>
            <a:r>
              <a:rPr lang="zh-CN" altLang="en-US" smtClean="0">
                <a:latin typeface="微软雅黑" panose="020B0503020204020204" pitchFamily="34" charset="-122"/>
                <a:ea typeface="微软雅黑" panose="020B0503020204020204" pitchFamily="34" charset="-122"/>
              </a:rPr>
              <a:t>的</a:t>
            </a:r>
            <a:r>
              <a:rPr lang="zh-CN" altLang="en-US" smtClean="0">
                <a:latin typeface="微软雅黑" panose="020B0503020204020204" pitchFamily="34" charset="-122"/>
                <a:ea typeface="微软雅黑" panose="020B0503020204020204" pitchFamily="34" charset="-122"/>
              </a:rPr>
              <a:t>缓存组件</a:t>
            </a:r>
            <a:endParaRPr lang="en-US" altLang="zh-CN" smtClean="0">
              <a:latin typeface="微软雅黑" panose="020B0503020204020204" pitchFamily="34" charset="-122"/>
              <a:ea typeface="微软雅黑" panose="020B0503020204020204" pitchFamily="34" charset="-122"/>
            </a:endParaRPr>
          </a:p>
          <a:p>
            <a:pPr marL="285750" indent="-285750">
              <a:lnSpc>
                <a:spcPct val="150000"/>
              </a:lnSpc>
              <a:buClr>
                <a:schemeClr val="accent6"/>
              </a:buClr>
              <a:buFont typeface="Wingdings" panose="05000000000000000000" pitchFamily="2" charset="2"/>
              <a:buChar char="ü"/>
            </a:pPr>
            <a:endParaRPr lang="zh-CN" altLang="en-US">
              <a:latin typeface="微软雅黑" panose="020B0503020204020204" pitchFamily="34" charset="-122"/>
              <a:ea typeface="微软雅黑" panose="020B0503020204020204" pitchFamily="34" charset="-122"/>
            </a:endParaRPr>
          </a:p>
        </p:txBody>
      </p:sp>
      <p:sp>
        <p:nvSpPr>
          <p:cNvPr id="34" name="Rectangle 2"/>
          <p:cNvSpPr>
            <a:spLocks noChangeArrowheads="1"/>
          </p:cNvSpPr>
          <p:nvPr/>
        </p:nvSpPr>
        <p:spPr bwMode="auto">
          <a:xfrm>
            <a:off x="368299" y="1550170"/>
            <a:ext cx="11395075" cy="474770"/>
          </a:xfrm>
          <a:prstGeom prst="rect">
            <a:avLst/>
          </a:prstGeom>
          <a:solidFill>
            <a:srgbClr val="F5F5F5"/>
          </a:solidFill>
          <a:ln w="9525">
            <a:solidFill>
              <a:schemeClr val="accent5">
                <a:lumMod val="75000"/>
                <a:alpha val="31000"/>
              </a:scheme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26960" numCol="1" anchor="ctr" anchorCtr="0" compatLnSpc="1">
            <a:prstTxWarp prst="textNoShape">
              <a:avLst/>
            </a:prstTxWarp>
            <a:spAutoFit/>
          </a:bodyPr>
          <a:lstStyle/>
          <a:p>
            <a:pPr lvl="0" fontAlgn="base">
              <a:lnSpc>
                <a:spcPct val="150000"/>
              </a:lnSpc>
              <a:spcBef>
                <a:spcPct val="0"/>
              </a:spcBef>
              <a:spcAft>
                <a:spcPct val="0"/>
              </a:spcAft>
            </a:pPr>
            <a:r>
              <a:rPr lang="en-US" altLang="zh-CN" sz="1700">
                <a:solidFill>
                  <a:srgbClr val="000088"/>
                </a:solidFill>
                <a:latin typeface="Arial Unicode MS" pitchFamily="34" charset="-122"/>
                <a:ea typeface="Monaco"/>
                <a:cs typeface="宋体" pitchFamily="2" charset="-122"/>
              </a:rPr>
              <a:t>BufferedReader bufferedReader = new </a:t>
            </a:r>
            <a:r>
              <a:rPr lang="en-US" altLang="zh-CN" sz="1700" smtClean="0">
                <a:solidFill>
                  <a:srgbClr val="000088"/>
                </a:solidFill>
                <a:latin typeface="Arial Unicode MS" pitchFamily="34" charset="-122"/>
                <a:ea typeface="Monaco"/>
                <a:cs typeface="宋体" pitchFamily="2" charset="-122"/>
              </a:rPr>
              <a:t>BufferedReader(new </a:t>
            </a:r>
            <a:r>
              <a:rPr lang="en-US" altLang="zh-CN" sz="1700">
                <a:solidFill>
                  <a:srgbClr val="000088"/>
                </a:solidFill>
                <a:latin typeface="Arial Unicode MS" pitchFamily="34" charset="-122"/>
                <a:ea typeface="Monaco"/>
                <a:cs typeface="宋体" pitchFamily="2" charset="-122"/>
              </a:rPr>
              <a:t>InputStreamReader(new FileInputStream("c://a.txt</a:t>
            </a:r>
            <a:r>
              <a:rPr lang="en-US" altLang="zh-CN" sz="1700" smtClean="0">
                <a:solidFill>
                  <a:srgbClr val="000088"/>
                </a:solidFill>
                <a:latin typeface="Arial Unicode MS" pitchFamily="34" charset="-122"/>
                <a:ea typeface="Monaco"/>
                <a:cs typeface="宋体" pitchFamily="2" charset="-122"/>
              </a:rPr>
              <a:t>")));</a:t>
            </a:r>
            <a:endParaRPr kumimoji="0" lang="zh-CN" altLang="zh-CN" sz="17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pic>
        <p:nvPicPr>
          <p:cNvPr id="6146" name="Picture 2" descr="E:\1 VIP Resouce\0 mybatis\mybatis缓存模块uml类图.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90875" y="3013817"/>
            <a:ext cx="6091238" cy="30218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860136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47"/>
                                        </p:tgtEl>
                                        <p:attrNameLst>
                                          <p:attrName>style.visibility</p:attrName>
                                        </p:attrNameLst>
                                      </p:cBhvr>
                                      <p:to>
                                        <p:strVal val="visible"/>
                                      </p:to>
                                    </p:set>
                                    <p:anim to="" calcmode="lin" valueType="num">
                                      <p:cBhvr>
                                        <p:cTn id="7" dur="700" fill="hold">
                                          <p:stCondLst>
                                            <p:cond delay="0"/>
                                          </p:stCondLst>
                                        </p:cTn>
                                        <p:tgtEl>
                                          <p:spTgt spid="47"/>
                                        </p:tgtEl>
                                        <p:attrNameLst>
                                          <p:attrName>ppt_x</p:attrName>
                                        </p:attrNameLst>
                                      </p:cBhvr>
                                      <p:tavLst>
                                        <p:tav tm="0" fmla="#ppt_x-(-#ppt_w/2*cos(ppt_r/180*pi))*((1.5-1.5*$)^2-(1.5-1.5*$)^3)">
                                          <p:val>
                                            <p:strVal val="0"/>
                                          </p:val>
                                        </p:tav>
                                        <p:tav tm="100000">
                                          <p:val>
                                            <p:strVal val="1"/>
                                          </p:val>
                                        </p:tav>
                                      </p:tavLst>
                                    </p:anim>
                                    <p:anim to="" calcmode="lin" valueType="num">
                                      <p:cBhvr>
                                        <p:cTn id="8" dur="700" fill="hold">
                                          <p:stCondLst>
                                            <p:cond delay="0"/>
                                          </p:stCondLst>
                                        </p:cTn>
                                        <p:tgtEl>
                                          <p:spTgt spid="47"/>
                                        </p:tgtEl>
                                        <p:attrNameLst>
                                          <p:attrName>ppt_y</p:attrName>
                                        </p:attrNameLst>
                                      </p:cBhvr>
                                      <p:tavLst>
                                        <p:tav tm="0" fmla="#ppt_y+(-#ppt_h/2*cos(ppt_r/180*pi))*((1.5-1.5*$)^2-(1.5-1.5*$)^3)">
                                          <p:val>
                                            <p:strVal val="0"/>
                                          </p:val>
                                        </p:tav>
                                        <p:tav tm="100000">
                                          <p:val>
                                            <p:strVal val="1"/>
                                          </p:val>
                                        </p:tav>
                                      </p:tavLst>
                                    </p:anim>
                                    <p:anim to="" calcmode="lin" valueType="num">
                                      <p:cBhvr>
                                        <p:cTn id="9" dur="700" fill="hold">
                                          <p:stCondLst>
                                            <p:cond delay="0"/>
                                          </p:stCondLst>
                                        </p:cTn>
                                        <p:tgtEl>
                                          <p:spTgt spid="47"/>
                                        </p:tgtEl>
                                        <p:attrNameLst>
                                          <p:attrName>ppt_h</p:attrName>
                                        </p:attrNameLst>
                                      </p:cBhvr>
                                      <p:tavLst>
                                        <p:tav tm="0" fmla="#ppt_h-(-#ppt_h)*((1.5-1.5*$)^2-(1.5-1.5*$)^3)">
                                          <p:val>
                                            <p:strVal val="0"/>
                                          </p:val>
                                        </p:tav>
                                        <p:tav tm="100000">
                                          <p:val>
                                            <p:strVal val="1"/>
                                          </p:val>
                                        </p:tav>
                                      </p:tavLst>
                                    </p:anim>
                                    <p:anim to="" calcmode="lin" valueType="num">
                                      <p:cBhvr>
                                        <p:cTn id="10" dur="700" fill="hold">
                                          <p:stCondLst>
                                            <p:cond delay="0"/>
                                          </p:stCondLst>
                                        </p:cTn>
                                        <p:tgtEl>
                                          <p:spTgt spid="47"/>
                                        </p:tgtEl>
                                        <p:attrNameLst>
                                          <p:attrName>ppt_w</p:attrName>
                                        </p:attrNameLst>
                                      </p:cBhvr>
                                      <p:tavLst>
                                        <p:tav tm="0" fmla="#ppt_w-(-#ppt_w)*((1.5-1.5*$)^2-(1.5-1.5*$)^3)">
                                          <p:val>
                                            <p:strVal val="0"/>
                                          </p:val>
                                        </p:tav>
                                        <p:tav tm="100000">
                                          <p:val>
                                            <p:strVal val="1"/>
                                          </p:val>
                                        </p:tav>
                                      </p:tavLst>
                                    </p:anim>
                                  </p:childTnLst>
                                </p:cTn>
                              </p:par>
                              <p:par>
                                <p:cTn id="11" presetID="0" presetClass="entr" presetSubtype="0" fill="hold" nodeType="withEffect">
                                  <p:stCondLst>
                                    <p:cond delay="0"/>
                                  </p:stCondLst>
                                  <p:iterate type="lt">
                                    <p:tmPct val="10000"/>
                                  </p:iterate>
                                  <p:childTnLst>
                                    <p:set>
                                      <p:cBhvr>
                                        <p:cTn id="12" dur="1" fill="hold">
                                          <p:stCondLst>
                                            <p:cond delay="0"/>
                                          </p:stCondLst>
                                        </p:cTn>
                                        <p:tgtEl>
                                          <p:spTgt spid="48"/>
                                        </p:tgtEl>
                                        <p:attrNameLst>
                                          <p:attrName>style.visibility</p:attrName>
                                        </p:attrNameLst>
                                      </p:cBhvr>
                                      <p:to>
                                        <p:strVal val="visible"/>
                                      </p:to>
                                    </p:set>
                                    <p:anim to="" calcmode="lin" valueType="num">
                                      <p:cBhvr>
                                        <p:cTn id="13" dur="700" fill="hold">
                                          <p:stCondLst>
                                            <p:cond delay="0"/>
                                          </p:stCondLst>
                                        </p:cTn>
                                        <p:tgtEl>
                                          <p:spTgt spid="48"/>
                                        </p:tgtEl>
                                        <p:attrNameLst>
                                          <p:attrName>ppt_x</p:attrName>
                                        </p:attrNameLst>
                                      </p:cBhvr>
                                      <p:tavLst>
                                        <p:tav tm="0" fmla="#ppt_x-(-#ppt_w/2*cos(ppt_r/180*pi))*((1.5-1.5*$)^2-(1.5-1.5*$)^3)">
                                          <p:val>
                                            <p:strVal val="0"/>
                                          </p:val>
                                        </p:tav>
                                        <p:tav tm="100000">
                                          <p:val>
                                            <p:strVal val="1"/>
                                          </p:val>
                                        </p:tav>
                                      </p:tavLst>
                                    </p:anim>
                                    <p:anim to="" calcmode="lin" valueType="num">
                                      <p:cBhvr>
                                        <p:cTn id="14" dur="700" fill="hold">
                                          <p:stCondLst>
                                            <p:cond delay="0"/>
                                          </p:stCondLst>
                                        </p:cTn>
                                        <p:tgtEl>
                                          <p:spTgt spid="48"/>
                                        </p:tgtEl>
                                        <p:attrNameLst>
                                          <p:attrName>ppt_y</p:attrName>
                                        </p:attrNameLst>
                                      </p:cBhvr>
                                      <p:tavLst>
                                        <p:tav tm="0" fmla="#ppt_y+(-#ppt_h/2*cos(ppt_r/180*pi))*((1.5-1.5*$)^2-(1.5-1.5*$)^3)">
                                          <p:val>
                                            <p:strVal val="0"/>
                                          </p:val>
                                        </p:tav>
                                        <p:tav tm="100000">
                                          <p:val>
                                            <p:strVal val="1"/>
                                          </p:val>
                                        </p:tav>
                                      </p:tavLst>
                                    </p:anim>
                                    <p:anim to="" calcmode="lin" valueType="num">
                                      <p:cBhvr>
                                        <p:cTn id="15" dur="700" fill="hold">
                                          <p:stCondLst>
                                            <p:cond delay="0"/>
                                          </p:stCondLst>
                                        </p:cTn>
                                        <p:tgtEl>
                                          <p:spTgt spid="48"/>
                                        </p:tgtEl>
                                        <p:attrNameLst>
                                          <p:attrName>ppt_h</p:attrName>
                                        </p:attrNameLst>
                                      </p:cBhvr>
                                      <p:tavLst>
                                        <p:tav tm="0" fmla="#ppt_h-(-#ppt_h)*((1.5-1.5*$)^2-(1.5-1.5*$)^3)">
                                          <p:val>
                                            <p:strVal val="0"/>
                                          </p:val>
                                        </p:tav>
                                        <p:tav tm="100000">
                                          <p:val>
                                            <p:strVal val="1"/>
                                          </p:val>
                                        </p:tav>
                                      </p:tavLst>
                                    </p:anim>
                                    <p:anim to="" calcmode="lin" valueType="num">
                                      <p:cBhvr>
                                        <p:cTn id="16" dur="700" fill="hold">
                                          <p:stCondLst>
                                            <p:cond delay="0"/>
                                          </p:stCondLst>
                                        </p:cTn>
                                        <p:tgtEl>
                                          <p:spTgt spid="48"/>
                                        </p:tgtEl>
                                        <p:attrNameLst>
                                          <p:attrName>ppt_w</p:attrName>
                                        </p:attrNameLst>
                                      </p:cBhvr>
                                      <p:tavLst>
                                        <p:tav tm="0" fmla="#ppt_w-(-#ppt_w)*((1.5-1.5*$)^2-(1.5-1.5*$)^3)">
                                          <p:val>
                                            <p:strVal val="0"/>
                                          </p:val>
                                        </p:tav>
                                        <p:tav tm="100000">
                                          <p:val>
                                            <p:str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PA_矩形 39"/>
          <p:cNvSpPr>
            <a:spLocks noChangeArrowheads="1"/>
          </p:cNvSpPr>
          <p:nvPr>
            <p:custDataLst>
              <p:tags r:id="rId1"/>
            </p:custDataLst>
          </p:nvPr>
        </p:nvSpPr>
        <p:spPr bwMode="auto">
          <a:xfrm>
            <a:off x="368300" y="258791"/>
            <a:ext cx="6755775" cy="410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9170"/>
            <a:r>
              <a:rPr lang="zh-CN" altLang="en-US" sz="2667">
                <a:solidFill>
                  <a:srgbClr val="1D69A3"/>
                </a:solidFill>
                <a:latin typeface="微软雅黑" pitchFamily="34" charset="-122"/>
                <a:ea typeface="微软雅黑" pitchFamily="34" charset="-122"/>
              </a:rPr>
              <a:t>装饰器</a:t>
            </a:r>
            <a:r>
              <a:rPr lang="zh-CN" altLang="en-US" sz="2667" smtClean="0">
                <a:solidFill>
                  <a:srgbClr val="1D69A3"/>
                </a:solidFill>
                <a:latin typeface="微软雅黑" pitchFamily="34" charset="-122"/>
                <a:ea typeface="微软雅黑" pitchFamily="34" charset="-122"/>
              </a:rPr>
              <a:t>模式使用举例</a:t>
            </a:r>
            <a:endParaRPr lang="en-US" altLang="zh-CN" sz="2667" smtClean="0">
              <a:solidFill>
                <a:srgbClr val="1D69A3"/>
              </a:solidFill>
              <a:latin typeface="微软雅黑" pitchFamily="34" charset="-122"/>
              <a:ea typeface="微软雅黑" pitchFamily="34" charset="-122"/>
            </a:endParaRPr>
          </a:p>
        </p:txBody>
      </p:sp>
      <p:grpSp>
        <p:nvGrpSpPr>
          <p:cNvPr id="48" name="PA_组合 47"/>
          <p:cNvGrpSpPr/>
          <p:nvPr>
            <p:custDataLst>
              <p:tags r:id="rId2"/>
            </p:custDataLst>
          </p:nvPr>
        </p:nvGrpSpPr>
        <p:grpSpPr>
          <a:xfrm>
            <a:off x="554877" y="79383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grpSp>
      <p:sp>
        <p:nvSpPr>
          <p:cNvPr id="4" name="AutoShape 2" descr="http://www.oodesign.com/images/structural/adapter-pattern.png"/>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6146" name="Picture 2" descr="E:\1 VIP Resouce\0 mybatis\mybatis缓存模块uml类图.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689098"/>
            <a:ext cx="6091238" cy="3021858"/>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p:cNvSpPr txBox="1"/>
          <p:nvPr/>
        </p:nvSpPr>
        <p:spPr>
          <a:xfrm>
            <a:off x="5514975" y="1689098"/>
            <a:ext cx="6753226" cy="3416320"/>
          </a:xfrm>
          <a:prstGeom prst="rect">
            <a:avLst/>
          </a:prstGeom>
          <a:noFill/>
          <a:ln>
            <a:noFill/>
          </a:ln>
        </p:spPr>
        <p:txBody>
          <a:bodyPr wrap="square" rtlCol="0">
            <a:spAutoFit/>
          </a:bodyPr>
          <a:lstStyle/>
          <a:p>
            <a:pPr marL="285750" indent="-285750">
              <a:lnSpc>
                <a:spcPct val="200000"/>
              </a:lnSpc>
              <a:buClr>
                <a:srgbClr val="FFC000"/>
              </a:buClr>
              <a:buFont typeface="Wingdings" panose="05000000000000000000" pitchFamily="2" charset="2"/>
              <a:buChar char="ü"/>
            </a:pPr>
            <a:r>
              <a:rPr lang="en-US" altLang="zh-CN" b="1" smtClean="0">
                <a:latin typeface="微软雅黑" panose="020B0503020204020204" pitchFamily="34" charset="-122"/>
                <a:ea typeface="微软雅黑" panose="020B0503020204020204" pitchFamily="34" charset="-122"/>
              </a:rPr>
              <a:t>Cache</a:t>
            </a:r>
            <a:r>
              <a:rPr lang="zh-CN" altLang="en-US" b="1" smtClean="0">
                <a:latin typeface="微软雅黑" panose="020B0503020204020204" pitchFamily="34" charset="-122"/>
                <a:ea typeface="微软雅黑" panose="020B0503020204020204" pitchFamily="34" charset="-122"/>
              </a:rPr>
              <a:t>：</a:t>
            </a:r>
            <a:r>
              <a:rPr lang="en-US" altLang="zh-CN" smtClean="0">
                <a:latin typeface="微软雅黑" panose="020B0503020204020204" pitchFamily="34" charset="-122"/>
                <a:ea typeface="微软雅黑" panose="020B0503020204020204" pitchFamily="34" charset="-122"/>
              </a:rPr>
              <a:t>Cache</a:t>
            </a:r>
            <a:r>
              <a:rPr lang="zh-CN" altLang="en-US" smtClean="0">
                <a:latin typeface="微软雅黑" panose="020B0503020204020204" pitchFamily="34" charset="-122"/>
                <a:ea typeface="微软雅黑" panose="020B0503020204020204" pitchFamily="34" charset="-122"/>
              </a:rPr>
              <a:t>接口是缓存模块的核心接口，定义了缓存的基本操作；</a:t>
            </a:r>
            <a:endParaRPr lang="en-US" altLang="zh-CN" smtClean="0">
              <a:latin typeface="微软雅黑" panose="020B0503020204020204" pitchFamily="34" charset="-122"/>
              <a:ea typeface="微软雅黑" panose="020B0503020204020204" pitchFamily="34" charset="-122"/>
            </a:endParaRPr>
          </a:p>
          <a:p>
            <a:pPr marL="285750" indent="-285750">
              <a:lnSpc>
                <a:spcPct val="200000"/>
              </a:lnSpc>
              <a:buClr>
                <a:srgbClr val="FFC000"/>
              </a:buClr>
              <a:buFont typeface="Wingdings" panose="05000000000000000000" pitchFamily="2" charset="2"/>
              <a:buChar char="ü"/>
            </a:pPr>
            <a:r>
              <a:rPr lang="en-US" altLang="zh-CN" b="1" smtClean="0">
                <a:latin typeface="微软雅黑" panose="020B0503020204020204" pitchFamily="34" charset="-122"/>
                <a:ea typeface="微软雅黑" panose="020B0503020204020204" pitchFamily="34" charset="-122"/>
              </a:rPr>
              <a:t>PerpetualCache</a:t>
            </a:r>
            <a:r>
              <a:rPr lang="zh-CN" altLang="en-US" b="1" smtClean="0">
                <a:latin typeface="微软雅黑" panose="020B0503020204020204" pitchFamily="34" charset="-122"/>
                <a:ea typeface="微软雅黑" panose="020B0503020204020204" pitchFamily="34" charset="-122"/>
              </a:rPr>
              <a:t>：</a:t>
            </a:r>
            <a:r>
              <a:rPr lang="zh-CN" altLang="en-US" smtClean="0">
                <a:latin typeface="微软雅黑" panose="020B0503020204020204" pitchFamily="34" charset="-122"/>
                <a:ea typeface="微软雅黑" panose="020B0503020204020204" pitchFamily="34" charset="-122"/>
              </a:rPr>
              <a:t>在缓存模块中扮演</a:t>
            </a:r>
            <a:r>
              <a:rPr lang="en-US" altLang="zh-CN" smtClean="0">
                <a:latin typeface="微软雅黑" panose="020B0503020204020204" pitchFamily="34" charset="-122"/>
                <a:ea typeface="微软雅黑" panose="020B0503020204020204" pitchFamily="34" charset="-122"/>
              </a:rPr>
              <a:t>ConcreteComponent</a:t>
            </a:r>
            <a:r>
              <a:rPr lang="zh-CN" altLang="en-US" smtClean="0">
                <a:latin typeface="微软雅黑" panose="020B0503020204020204" pitchFamily="34" charset="-122"/>
                <a:ea typeface="微软雅黑" panose="020B0503020204020204" pitchFamily="34" charset="-122"/>
              </a:rPr>
              <a:t>角色，使用</a:t>
            </a:r>
            <a:r>
              <a:rPr lang="en-US" altLang="zh-CN" smtClean="0">
                <a:latin typeface="微软雅黑" panose="020B0503020204020204" pitchFamily="34" charset="-122"/>
                <a:ea typeface="微软雅黑" panose="020B0503020204020204" pitchFamily="34" charset="-122"/>
              </a:rPr>
              <a:t>HashMap</a:t>
            </a:r>
            <a:r>
              <a:rPr lang="zh-CN" altLang="en-US" smtClean="0">
                <a:latin typeface="微软雅黑" panose="020B0503020204020204" pitchFamily="34" charset="-122"/>
                <a:ea typeface="微软雅黑" panose="020B0503020204020204" pitchFamily="34" charset="-122"/>
              </a:rPr>
              <a:t>来实现</a:t>
            </a:r>
            <a:r>
              <a:rPr lang="en-US" altLang="zh-CN" smtClean="0">
                <a:latin typeface="微软雅黑" panose="020B0503020204020204" pitchFamily="34" charset="-122"/>
                <a:ea typeface="微软雅黑" panose="020B0503020204020204" pitchFamily="34" charset="-122"/>
              </a:rPr>
              <a:t>cache</a:t>
            </a:r>
            <a:r>
              <a:rPr lang="zh-CN" altLang="en-US" smtClean="0">
                <a:latin typeface="微软雅黑" panose="020B0503020204020204" pitchFamily="34" charset="-122"/>
                <a:ea typeface="微软雅黑" panose="020B0503020204020204" pitchFamily="34" charset="-122"/>
              </a:rPr>
              <a:t>的相关操作；</a:t>
            </a:r>
            <a:endParaRPr lang="en-US" altLang="zh-CN" smtClean="0">
              <a:latin typeface="微软雅黑" panose="020B0503020204020204" pitchFamily="34" charset="-122"/>
              <a:ea typeface="微软雅黑" panose="020B0503020204020204" pitchFamily="34" charset="-122"/>
            </a:endParaRPr>
          </a:p>
          <a:p>
            <a:pPr marL="285750" indent="-285750">
              <a:lnSpc>
                <a:spcPct val="200000"/>
              </a:lnSpc>
              <a:buClr>
                <a:srgbClr val="FFC000"/>
              </a:buClr>
              <a:buFont typeface="Wingdings" panose="05000000000000000000" pitchFamily="2" charset="2"/>
              <a:buChar char="ü"/>
            </a:pPr>
            <a:r>
              <a:rPr lang="en-US" altLang="zh-CN" b="1" smtClean="0">
                <a:latin typeface="微软雅黑" panose="020B0503020204020204" pitchFamily="34" charset="-122"/>
                <a:ea typeface="微软雅黑" panose="020B0503020204020204" pitchFamily="34" charset="-122"/>
              </a:rPr>
              <a:t>BlockingCache</a:t>
            </a:r>
            <a:r>
              <a:rPr lang="zh-CN" altLang="en-US" b="1" smtClean="0">
                <a:latin typeface="微软雅黑" panose="020B0503020204020204" pitchFamily="34" charset="-122"/>
                <a:ea typeface="微软雅黑" panose="020B0503020204020204" pitchFamily="34" charset="-122"/>
              </a:rPr>
              <a:t>：</a:t>
            </a:r>
            <a:r>
              <a:rPr lang="zh-CN" altLang="en-US" smtClean="0">
                <a:latin typeface="微软雅黑" panose="020B0503020204020204" pitchFamily="34" charset="-122"/>
                <a:ea typeface="微软雅黑" panose="020B0503020204020204" pitchFamily="34" charset="-122"/>
              </a:rPr>
              <a:t>阻塞版本的缓存装饰器，保证只有一个线程到数据库去查找指定的</a:t>
            </a:r>
            <a:r>
              <a:rPr lang="en-US" altLang="zh-CN" smtClean="0">
                <a:latin typeface="微软雅黑" panose="020B0503020204020204" pitchFamily="34" charset="-122"/>
                <a:ea typeface="微软雅黑" panose="020B0503020204020204" pitchFamily="34" charset="-122"/>
              </a:rPr>
              <a:t>key</a:t>
            </a:r>
            <a:r>
              <a:rPr lang="zh-CN" altLang="en-US" smtClean="0">
                <a:latin typeface="微软雅黑" panose="020B0503020204020204" pitchFamily="34" charset="-122"/>
                <a:ea typeface="微软雅黑" panose="020B0503020204020204" pitchFamily="34" charset="-122"/>
              </a:rPr>
              <a:t>对应的数据；</a:t>
            </a:r>
            <a:endParaRPr lang="zh-CN" altLang="en-US">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1324992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47"/>
                                        </p:tgtEl>
                                        <p:attrNameLst>
                                          <p:attrName>style.visibility</p:attrName>
                                        </p:attrNameLst>
                                      </p:cBhvr>
                                      <p:to>
                                        <p:strVal val="visible"/>
                                      </p:to>
                                    </p:set>
                                    <p:anim to="" calcmode="lin" valueType="num">
                                      <p:cBhvr>
                                        <p:cTn id="7" dur="700" fill="hold">
                                          <p:stCondLst>
                                            <p:cond delay="0"/>
                                          </p:stCondLst>
                                        </p:cTn>
                                        <p:tgtEl>
                                          <p:spTgt spid="47"/>
                                        </p:tgtEl>
                                        <p:attrNameLst>
                                          <p:attrName>ppt_x</p:attrName>
                                        </p:attrNameLst>
                                      </p:cBhvr>
                                      <p:tavLst>
                                        <p:tav tm="0" fmla="#ppt_x-(-#ppt_w/2*cos(ppt_r/180*pi))*((1.5-1.5*$)^2-(1.5-1.5*$)^3)">
                                          <p:val>
                                            <p:strVal val="0"/>
                                          </p:val>
                                        </p:tav>
                                        <p:tav tm="100000">
                                          <p:val>
                                            <p:strVal val="1"/>
                                          </p:val>
                                        </p:tav>
                                      </p:tavLst>
                                    </p:anim>
                                    <p:anim to="" calcmode="lin" valueType="num">
                                      <p:cBhvr>
                                        <p:cTn id="8" dur="700" fill="hold">
                                          <p:stCondLst>
                                            <p:cond delay="0"/>
                                          </p:stCondLst>
                                        </p:cTn>
                                        <p:tgtEl>
                                          <p:spTgt spid="47"/>
                                        </p:tgtEl>
                                        <p:attrNameLst>
                                          <p:attrName>ppt_y</p:attrName>
                                        </p:attrNameLst>
                                      </p:cBhvr>
                                      <p:tavLst>
                                        <p:tav tm="0" fmla="#ppt_y+(-#ppt_h/2*cos(ppt_r/180*pi))*((1.5-1.5*$)^2-(1.5-1.5*$)^3)">
                                          <p:val>
                                            <p:strVal val="0"/>
                                          </p:val>
                                        </p:tav>
                                        <p:tav tm="100000">
                                          <p:val>
                                            <p:strVal val="1"/>
                                          </p:val>
                                        </p:tav>
                                      </p:tavLst>
                                    </p:anim>
                                    <p:anim to="" calcmode="lin" valueType="num">
                                      <p:cBhvr>
                                        <p:cTn id="9" dur="700" fill="hold">
                                          <p:stCondLst>
                                            <p:cond delay="0"/>
                                          </p:stCondLst>
                                        </p:cTn>
                                        <p:tgtEl>
                                          <p:spTgt spid="47"/>
                                        </p:tgtEl>
                                        <p:attrNameLst>
                                          <p:attrName>ppt_h</p:attrName>
                                        </p:attrNameLst>
                                      </p:cBhvr>
                                      <p:tavLst>
                                        <p:tav tm="0" fmla="#ppt_h-(-#ppt_h)*((1.5-1.5*$)^2-(1.5-1.5*$)^3)">
                                          <p:val>
                                            <p:strVal val="0"/>
                                          </p:val>
                                        </p:tav>
                                        <p:tav tm="100000">
                                          <p:val>
                                            <p:strVal val="1"/>
                                          </p:val>
                                        </p:tav>
                                      </p:tavLst>
                                    </p:anim>
                                    <p:anim to="" calcmode="lin" valueType="num">
                                      <p:cBhvr>
                                        <p:cTn id="10" dur="700" fill="hold">
                                          <p:stCondLst>
                                            <p:cond delay="0"/>
                                          </p:stCondLst>
                                        </p:cTn>
                                        <p:tgtEl>
                                          <p:spTgt spid="47"/>
                                        </p:tgtEl>
                                        <p:attrNameLst>
                                          <p:attrName>ppt_w</p:attrName>
                                        </p:attrNameLst>
                                      </p:cBhvr>
                                      <p:tavLst>
                                        <p:tav tm="0" fmla="#ppt_w-(-#ppt_w)*((1.5-1.5*$)^2-(1.5-1.5*$)^3)">
                                          <p:val>
                                            <p:strVal val="0"/>
                                          </p:val>
                                        </p:tav>
                                        <p:tav tm="100000">
                                          <p:val>
                                            <p:strVal val="1"/>
                                          </p:val>
                                        </p:tav>
                                      </p:tavLst>
                                    </p:anim>
                                  </p:childTnLst>
                                </p:cTn>
                              </p:par>
                              <p:par>
                                <p:cTn id="11" presetID="0" presetClass="entr" presetSubtype="0" fill="hold" nodeType="withEffect">
                                  <p:stCondLst>
                                    <p:cond delay="0"/>
                                  </p:stCondLst>
                                  <p:iterate type="lt">
                                    <p:tmPct val="10000"/>
                                  </p:iterate>
                                  <p:childTnLst>
                                    <p:set>
                                      <p:cBhvr>
                                        <p:cTn id="12" dur="1" fill="hold">
                                          <p:stCondLst>
                                            <p:cond delay="0"/>
                                          </p:stCondLst>
                                        </p:cTn>
                                        <p:tgtEl>
                                          <p:spTgt spid="48"/>
                                        </p:tgtEl>
                                        <p:attrNameLst>
                                          <p:attrName>style.visibility</p:attrName>
                                        </p:attrNameLst>
                                      </p:cBhvr>
                                      <p:to>
                                        <p:strVal val="visible"/>
                                      </p:to>
                                    </p:set>
                                    <p:anim to="" calcmode="lin" valueType="num">
                                      <p:cBhvr>
                                        <p:cTn id="13" dur="700" fill="hold">
                                          <p:stCondLst>
                                            <p:cond delay="0"/>
                                          </p:stCondLst>
                                        </p:cTn>
                                        <p:tgtEl>
                                          <p:spTgt spid="48"/>
                                        </p:tgtEl>
                                        <p:attrNameLst>
                                          <p:attrName>ppt_x</p:attrName>
                                        </p:attrNameLst>
                                      </p:cBhvr>
                                      <p:tavLst>
                                        <p:tav tm="0" fmla="#ppt_x-(-#ppt_w/2*cos(ppt_r/180*pi))*((1.5-1.5*$)^2-(1.5-1.5*$)^3)">
                                          <p:val>
                                            <p:strVal val="0"/>
                                          </p:val>
                                        </p:tav>
                                        <p:tav tm="100000">
                                          <p:val>
                                            <p:strVal val="1"/>
                                          </p:val>
                                        </p:tav>
                                      </p:tavLst>
                                    </p:anim>
                                    <p:anim to="" calcmode="lin" valueType="num">
                                      <p:cBhvr>
                                        <p:cTn id="14" dur="700" fill="hold">
                                          <p:stCondLst>
                                            <p:cond delay="0"/>
                                          </p:stCondLst>
                                        </p:cTn>
                                        <p:tgtEl>
                                          <p:spTgt spid="48"/>
                                        </p:tgtEl>
                                        <p:attrNameLst>
                                          <p:attrName>ppt_y</p:attrName>
                                        </p:attrNameLst>
                                      </p:cBhvr>
                                      <p:tavLst>
                                        <p:tav tm="0" fmla="#ppt_y+(-#ppt_h/2*cos(ppt_r/180*pi))*((1.5-1.5*$)^2-(1.5-1.5*$)^3)">
                                          <p:val>
                                            <p:strVal val="0"/>
                                          </p:val>
                                        </p:tav>
                                        <p:tav tm="100000">
                                          <p:val>
                                            <p:strVal val="1"/>
                                          </p:val>
                                        </p:tav>
                                      </p:tavLst>
                                    </p:anim>
                                    <p:anim to="" calcmode="lin" valueType="num">
                                      <p:cBhvr>
                                        <p:cTn id="15" dur="700" fill="hold">
                                          <p:stCondLst>
                                            <p:cond delay="0"/>
                                          </p:stCondLst>
                                        </p:cTn>
                                        <p:tgtEl>
                                          <p:spTgt spid="48"/>
                                        </p:tgtEl>
                                        <p:attrNameLst>
                                          <p:attrName>ppt_h</p:attrName>
                                        </p:attrNameLst>
                                      </p:cBhvr>
                                      <p:tavLst>
                                        <p:tav tm="0" fmla="#ppt_h-(-#ppt_h)*((1.5-1.5*$)^2-(1.5-1.5*$)^3)">
                                          <p:val>
                                            <p:strVal val="0"/>
                                          </p:val>
                                        </p:tav>
                                        <p:tav tm="100000">
                                          <p:val>
                                            <p:strVal val="1"/>
                                          </p:val>
                                        </p:tav>
                                      </p:tavLst>
                                    </p:anim>
                                    <p:anim to="" calcmode="lin" valueType="num">
                                      <p:cBhvr>
                                        <p:cTn id="16" dur="700" fill="hold">
                                          <p:stCondLst>
                                            <p:cond delay="0"/>
                                          </p:stCondLst>
                                        </p:cTn>
                                        <p:tgtEl>
                                          <p:spTgt spid="48"/>
                                        </p:tgtEl>
                                        <p:attrNameLst>
                                          <p:attrName>ppt_w</p:attrName>
                                        </p:attrNameLst>
                                      </p:cBhvr>
                                      <p:tavLst>
                                        <p:tav tm="0" fmla="#ppt_w-(-#ppt_w)*((1.5-1.5*$)^2-(1.5-1.5*$)^3)">
                                          <p:val>
                                            <p:strVal val="0"/>
                                          </p:val>
                                        </p:tav>
                                        <p:tav tm="100000">
                                          <p:val>
                                            <p:str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PA_矩形 39"/>
          <p:cNvSpPr>
            <a:spLocks noChangeArrowheads="1"/>
          </p:cNvSpPr>
          <p:nvPr>
            <p:custDataLst>
              <p:tags r:id="rId1"/>
            </p:custDataLst>
          </p:nvPr>
        </p:nvSpPr>
        <p:spPr bwMode="auto">
          <a:xfrm>
            <a:off x="200287" y="168275"/>
            <a:ext cx="3635375" cy="410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9170"/>
            <a:r>
              <a:rPr lang="zh-CN" altLang="en-US" sz="2667" smtClean="0">
                <a:solidFill>
                  <a:srgbClr val="1D69A3"/>
                </a:solidFill>
                <a:latin typeface="微软雅黑" pitchFamily="34" charset="-122"/>
                <a:ea typeface="微软雅黑" pitchFamily="34" charset="-122"/>
              </a:rPr>
              <a:t>锁粒度的问题 粗粒度锁</a:t>
            </a:r>
            <a:endParaRPr lang="zh-CN" altLang="en-US" sz="2667">
              <a:solidFill>
                <a:srgbClr val="1D69A3"/>
              </a:solidFill>
              <a:latin typeface="微软雅黑" pitchFamily="34" charset="-122"/>
              <a:ea typeface="微软雅黑" pitchFamily="34" charset="-122"/>
            </a:endParaRPr>
          </a:p>
        </p:txBody>
      </p:sp>
      <p:grpSp>
        <p:nvGrpSpPr>
          <p:cNvPr id="48" name="PA_组合 47"/>
          <p:cNvGrpSpPr/>
          <p:nvPr>
            <p:custDataLst>
              <p:tags r:id="rId2"/>
            </p:custDataLst>
          </p:nvPr>
        </p:nvGrpSpPr>
        <p:grpSpPr>
          <a:xfrm>
            <a:off x="554877"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grpSp>
      <p:sp>
        <p:nvSpPr>
          <p:cNvPr id="4" name="AutoShape 2" descr="http://www.oodesign.com/images/structural/adapter-pattern.png"/>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矩形 29"/>
          <p:cNvSpPr/>
          <p:nvPr/>
        </p:nvSpPr>
        <p:spPr>
          <a:xfrm>
            <a:off x="2914650" y="3514725"/>
            <a:ext cx="6134100" cy="876300"/>
          </a:xfrm>
          <a:prstGeom prst="rect">
            <a:avLst/>
          </a:prstGeom>
          <a:solidFill>
            <a:schemeClr val="accent1"/>
          </a:solidFill>
        </p:spPr>
        <p:txBody>
          <a:bodyPr wrap="square" lIns="91440" tIns="45720" rIns="91440" bIns="45720" rtlCol="0" anchor="ctr">
            <a:spAutoFit/>
          </a:bodyPr>
          <a:lstStyle/>
          <a:p>
            <a:pPr algn="ctr"/>
            <a:endParaRPr lang="zh-CN" altLang="en-US" sz="5400" b="1" cap="none" spc="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endParaRPr>
          </a:p>
        </p:txBody>
      </p:sp>
      <p:sp>
        <p:nvSpPr>
          <p:cNvPr id="34" name="矩形 33"/>
          <p:cNvSpPr/>
          <p:nvPr/>
        </p:nvSpPr>
        <p:spPr>
          <a:xfrm>
            <a:off x="2914650" y="4895850"/>
            <a:ext cx="6134100" cy="876300"/>
          </a:xfrm>
          <a:prstGeom prst="rect">
            <a:avLst/>
          </a:prstGeom>
          <a:solidFill>
            <a:schemeClr val="accent1"/>
          </a:solidFill>
        </p:spPr>
        <p:txBody>
          <a:bodyPr wrap="square" lIns="91440" tIns="45720" rIns="91440" bIns="45720" rtlCol="0" anchor="ctr">
            <a:spAutoFit/>
          </a:bodyPr>
          <a:lstStyle/>
          <a:p>
            <a:pPr algn="ctr"/>
            <a:endParaRPr lang="zh-CN" altLang="en-US" sz="5400" b="1" cap="none" spc="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endParaRPr>
          </a:p>
        </p:txBody>
      </p:sp>
      <p:cxnSp>
        <p:nvCxnSpPr>
          <p:cNvPr id="3" name="直接箭头连接符 2"/>
          <p:cNvCxnSpPr/>
          <p:nvPr/>
        </p:nvCxnSpPr>
        <p:spPr>
          <a:xfrm>
            <a:off x="3429000" y="1457325"/>
            <a:ext cx="19050" cy="2057400"/>
          </a:xfrm>
          <a:prstGeom prst="straightConnector1">
            <a:avLst/>
          </a:prstGeom>
          <a:ln>
            <a:solidFill>
              <a:schemeClr val="accent6"/>
            </a:solidFill>
            <a:tailEnd type="arrow"/>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p:nvPr/>
        </p:nvCxnSpPr>
        <p:spPr>
          <a:xfrm>
            <a:off x="3984625" y="1457325"/>
            <a:ext cx="19050" cy="20574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6" name="直接箭头连接符 35"/>
          <p:cNvCxnSpPr/>
          <p:nvPr/>
        </p:nvCxnSpPr>
        <p:spPr>
          <a:xfrm>
            <a:off x="4540250" y="1457325"/>
            <a:ext cx="19050" cy="20574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3" name="直接箭头连接符 42"/>
          <p:cNvCxnSpPr/>
          <p:nvPr/>
        </p:nvCxnSpPr>
        <p:spPr>
          <a:xfrm>
            <a:off x="5095875" y="1457325"/>
            <a:ext cx="19050" cy="20574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4" name="直接箭头连接符 43"/>
          <p:cNvCxnSpPr/>
          <p:nvPr/>
        </p:nvCxnSpPr>
        <p:spPr>
          <a:xfrm>
            <a:off x="5651500" y="1457325"/>
            <a:ext cx="19050" cy="20574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5" name="直接箭头连接符 44"/>
          <p:cNvCxnSpPr/>
          <p:nvPr/>
        </p:nvCxnSpPr>
        <p:spPr>
          <a:xfrm>
            <a:off x="6207125" y="1457325"/>
            <a:ext cx="19050" cy="20574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6" name="直接箭头连接符 45"/>
          <p:cNvCxnSpPr/>
          <p:nvPr/>
        </p:nvCxnSpPr>
        <p:spPr>
          <a:xfrm>
            <a:off x="6762750" y="1457325"/>
            <a:ext cx="19050" cy="20574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3" name="直接箭头连接符 52"/>
          <p:cNvCxnSpPr/>
          <p:nvPr/>
        </p:nvCxnSpPr>
        <p:spPr>
          <a:xfrm>
            <a:off x="7318375" y="1457325"/>
            <a:ext cx="19050" cy="20574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4" name="直接箭头连接符 53"/>
          <p:cNvCxnSpPr/>
          <p:nvPr/>
        </p:nvCxnSpPr>
        <p:spPr>
          <a:xfrm>
            <a:off x="7874000" y="1457325"/>
            <a:ext cx="19050" cy="20574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5" name="直接箭头连接符 54"/>
          <p:cNvCxnSpPr/>
          <p:nvPr/>
        </p:nvCxnSpPr>
        <p:spPr>
          <a:xfrm>
            <a:off x="8429625" y="1457325"/>
            <a:ext cx="19050" cy="20574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3281979" y="1099661"/>
            <a:ext cx="332142" cy="369332"/>
          </a:xfrm>
          <a:prstGeom prst="rect">
            <a:avLst/>
          </a:prstGeom>
          <a:noFill/>
        </p:spPr>
        <p:txBody>
          <a:bodyPr wrap="none" rtlCol="0">
            <a:spAutoFit/>
          </a:bodyPr>
          <a:lstStyle/>
          <a:p>
            <a:r>
              <a:rPr lang="en-US" altLang="zh-CN" smtClean="0"/>
              <a:t>A</a:t>
            </a:r>
            <a:endParaRPr lang="zh-CN" altLang="en-US"/>
          </a:p>
        </p:txBody>
      </p:sp>
      <p:sp>
        <p:nvSpPr>
          <p:cNvPr id="56" name="TextBox 55"/>
          <p:cNvSpPr txBox="1"/>
          <p:nvPr/>
        </p:nvSpPr>
        <p:spPr>
          <a:xfrm>
            <a:off x="3837604" y="1087993"/>
            <a:ext cx="312906" cy="369332"/>
          </a:xfrm>
          <a:prstGeom prst="rect">
            <a:avLst/>
          </a:prstGeom>
          <a:noFill/>
        </p:spPr>
        <p:txBody>
          <a:bodyPr wrap="none" rtlCol="0">
            <a:spAutoFit/>
          </a:bodyPr>
          <a:lstStyle/>
          <a:p>
            <a:r>
              <a:rPr lang="en-US" altLang="zh-CN"/>
              <a:t>B</a:t>
            </a:r>
            <a:endParaRPr lang="zh-CN" altLang="en-US"/>
          </a:p>
        </p:txBody>
      </p:sp>
      <p:sp>
        <p:nvSpPr>
          <p:cNvPr id="57" name="TextBox 56"/>
          <p:cNvSpPr txBox="1"/>
          <p:nvPr/>
        </p:nvSpPr>
        <p:spPr>
          <a:xfrm>
            <a:off x="4383797" y="1073229"/>
            <a:ext cx="327334" cy="369332"/>
          </a:xfrm>
          <a:prstGeom prst="rect">
            <a:avLst/>
          </a:prstGeom>
          <a:noFill/>
        </p:spPr>
        <p:txBody>
          <a:bodyPr wrap="none" rtlCol="0">
            <a:spAutoFit/>
          </a:bodyPr>
          <a:lstStyle/>
          <a:p>
            <a:r>
              <a:rPr lang="en-US" altLang="zh-CN" smtClean="0"/>
              <a:t>C</a:t>
            </a:r>
            <a:endParaRPr lang="zh-CN" altLang="en-US"/>
          </a:p>
        </p:txBody>
      </p:sp>
      <p:sp>
        <p:nvSpPr>
          <p:cNvPr id="58" name="TextBox 57"/>
          <p:cNvSpPr txBox="1"/>
          <p:nvPr/>
        </p:nvSpPr>
        <p:spPr>
          <a:xfrm>
            <a:off x="4960690" y="1083613"/>
            <a:ext cx="332142" cy="369332"/>
          </a:xfrm>
          <a:prstGeom prst="rect">
            <a:avLst/>
          </a:prstGeom>
          <a:noFill/>
        </p:spPr>
        <p:txBody>
          <a:bodyPr wrap="none" rtlCol="0">
            <a:spAutoFit/>
          </a:bodyPr>
          <a:lstStyle/>
          <a:p>
            <a:r>
              <a:rPr lang="en-US" altLang="zh-CN" smtClean="0"/>
              <a:t>A</a:t>
            </a:r>
            <a:endParaRPr lang="zh-CN" altLang="en-US"/>
          </a:p>
        </p:txBody>
      </p:sp>
      <p:sp>
        <p:nvSpPr>
          <p:cNvPr id="59" name="TextBox 58"/>
          <p:cNvSpPr txBox="1"/>
          <p:nvPr/>
        </p:nvSpPr>
        <p:spPr>
          <a:xfrm>
            <a:off x="5516315" y="1071945"/>
            <a:ext cx="312906" cy="369332"/>
          </a:xfrm>
          <a:prstGeom prst="rect">
            <a:avLst/>
          </a:prstGeom>
          <a:noFill/>
        </p:spPr>
        <p:txBody>
          <a:bodyPr wrap="none" rtlCol="0">
            <a:spAutoFit/>
          </a:bodyPr>
          <a:lstStyle/>
          <a:p>
            <a:r>
              <a:rPr lang="en-US" altLang="zh-CN"/>
              <a:t>B</a:t>
            </a:r>
            <a:endParaRPr lang="zh-CN" altLang="en-US"/>
          </a:p>
        </p:txBody>
      </p:sp>
      <p:sp>
        <p:nvSpPr>
          <p:cNvPr id="60" name="TextBox 59"/>
          <p:cNvSpPr txBox="1"/>
          <p:nvPr/>
        </p:nvSpPr>
        <p:spPr>
          <a:xfrm>
            <a:off x="6062508" y="1057181"/>
            <a:ext cx="327334" cy="369332"/>
          </a:xfrm>
          <a:prstGeom prst="rect">
            <a:avLst/>
          </a:prstGeom>
          <a:noFill/>
        </p:spPr>
        <p:txBody>
          <a:bodyPr wrap="none" rtlCol="0">
            <a:spAutoFit/>
          </a:bodyPr>
          <a:lstStyle/>
          <a:p>
            <a:r>
              <a:rPr lang="en-US" altLang="zh-CN" smtClean="0"/>
              <a:t>C</a:t>
            </a:r>
            <a:endParaRPr lang="zh-CN" altLang="en-US"/>
          </a:p>
        </p:txBody>
      </p:sp>
      <p:sp>
        <p:nvSpPr>
          <p:cNvPr id="61" name="TextBox 60"/>
          <p:cNvSpPr txBox="1"/>
          <p:nvPr/>
        </p:nvSpPr>
        <p:spPr>
          <a:xfrm>
            <a:off x="6608515" y="1099661"/>
            <a:ext cx="332142" cy="369332"/>
          </a:xfrm>
          <a:prstGeom prst="rect">
            <a:avLst/>
          </a:prstGeom>
          <a:noFill/>
        </p:spPr>
        <p:txBody>
          <a:bodyPr wrap="none" rtlCol="0">
            <a:spAutoFit/>
          </a:bodyPr>
          <a:lstStyle/>
          <a:p>
            <a:r>
              <a:rPr lang="en-US" altLang="zh-CN" smtClean="0"/>
              <a:t>A</a:t>
            </a:r>
            <a:endParaRPr lang="zh-CN" altLang="en-US"/>
          </a:p>
        </p:txBody>
      </p:sp>
      <p:sp>
        <p:nvSpPr>
          <p:cNvPr id="62" name="TextBox 61"/>
          <p:cNvSpPr txBox="1"/>
          <p:nvPr/>
        </p:nvSpPr>
        <p:spPr>
          <a:xfrm>
            <a:off x="7164140" y="1087993"/>
            <a:ext cx="312906" cy="369332"/>
          </a:xfrm>
          <a:prstGeom prst="rect">
            <a:avLst/>
          </a:prstGeom>
          <a:noFill/>
        </p:spPr>
        <p:txBody>
          <a:bodyPr wrap="none" rtlCol="0">
            <a:spAutoFit/>
          </a:bodyPr>
          <a:lstStyle/>
          <a:p>
            <a:r>
              <a:rPr lang="en-US" altLang="zh-CN"/>
              <a:t>B</a:t>
            </a:r>
            <a:endParaRPr lang="zh-CN" altLang="en-US"/>
          </a:p>
        </p:txBody>
      </p:sp>
      <p:sp>
        <p:nvSpPr>
          <p:cNvPr id="63" name="TextBox 62"/>
          <p:cNvSpPr txBox="1"/>
          <p:nvPr/>
        </p:nvSpPr>
        <p:spPr>
          <a:xfrm>
            <a:off x="7710333" y="1073229"/>
            <a:ext cx="327334" cy="369332"/>
          </a:xfrm>
          <a:prstGeom prst="rect">
            <a:avLst/>
          </a:prstGeom>
          <a:noFill/>
        </p:spPr>
        <p:txBody>
          <a:bodyPr wrap="none" rtlCol="0">
            <a:spAutoFit/>
          </a:bodyPr>
          <a:lstStyle/>
          <a:p>
            <a:r>
              <a:rPr lang="en-US" altLang="zh-CN" smtClean="0"/>
              <a:t>C</a:t>
            </a:r>
            <a:endParaRPr lang="zh-CN" altLang="en-US"/>
          </a:p>
        </p:txBody>
      </p:sp>
      <p:sp>
        <p:nvSpPr>
          <p:cNvPr id="64" name="TextBox 63"/>
          <p:cNvSpPr txBox="1"/>
          <p:nvPr/>
        </p:nvSpPr>
        <p:spPr>
          <a:xfrm>
            <a:off x="8265958" y="1057181"/>
            <a:ext cx="327334" cy="369332"/>
          </a:xfrm>
          <a:prstGeom prst="rect">
            <a:avLst/>
          </a:prstGeom>
          <a:noFill/>
        </p:spPr>
        <p:txBody>
          <a:bodyPr wrap="none" rtlCol="0">
            <a:spAutoFit/>
          </a:bodyPr>
          <a:lstStyle/>
          <a:p>
            <a:r>
              <a:rPr lang="en-US" altLang="zh-CN" smtClean="0"/>
              <a:t>C</a:t>
            </a:r>
            <a:endParaRPr lang="zh-CN" altLang="en-US"/>
          </a:p>
        </p:txBody>
      </p:sp>
      <p:sp>
        <p:nvSpPr>
          <p:cNvPr id="9" name="TextBox 8"/>
          <p:cNvSpPr txBox="1"/>
          <p:nvPr/>
        </p:nvSpPr>
        <p:spPr>
          <a:xfrm>
            <a:off x="5284233" y="3722042"/>
            <a:ext cx="1394934" cy="461665"/>
          </a:xfrm>
          <a:prstGeom prst="rect">
            <a:avLst/>
          </a:prstGeom>
          <a:noFill/>
        </p:spPr>
        <p:txBody>
          <a:bodyPr wrap="none" rtlCol="0">
            <a:spAutoFit/>
          </a:bodyPr>
          <a:lstStyle/>
          <a:p>
            <a:r>
              <a:rPr lang="zh-CN" altLang="en-US" sz="2400" b="1" smtClean="0">
                <a:solidFill>
                  <a:schemeClr val="bg1"/>
                </a:solidFill>
              </a:rPr>
              <a:t>缓       存</a:t>
            </a:r>
            <a:endParaRPr lang="zh-CN" altLang="en-US" sz="2400" b="1">
              <a:solidFill>
                <a:schemeClr val="bg1"/>
              </a:solidFill>
            </a:endParaRPr>
          </a:p>
        </p:txBody>
      </p:sp>
      <p:sp>
        <p:nvSpPr>
          <p:cNvPr id="65" name="TextBox 64"/>
          <p:cNvSpPr txBox="1"/>
          <p:nvPr/>
        </p:nvSpPr>
        <p:spPr>
          <a:xfrm>
            <a:off x="5269298" y="5103167"/>
            <a:ext cx="1957587" cy="461665"/>
          </a:xfrm>
          <a:prstGeom prst="rect">
            <a:avLst/>
          </a:prstGeom>
          <a:noFill/>
        </p:spPr>
        <p:txBody>
          <a:bodyPr wrap="none" rtlCol="0">
            <a:spAutoFit/>
          </a:bodyPr>
          <a:lstStyle/>
          <a:p>
            <a:r>
              <a:rPr lang="zh-CN" altLang="en-US" sz="2400" b="1" smtClean="0">
                <a:solidFill>
                  <a:schemeClr val="bg1"/>
                </a:solidFill>
              </a:rPr>
              <a:t>数     据     库</a:t>
            </a:r>
            <a:endParaRPr lang="zh-CN" altLang="en-US" sz="2400" b="1">
              <a:solidFill>
                <a:schemeClr val="bg1"/>
              </a:solidFill>
            </a:endParaRPr>
          </a:p>
        </p:txBody>
      </p:sp>
      <p:cxnSp>
        <p:nvCxnSpPr>
          <p:cNvPr id="66" name="直接箭头连接符 65"/>
          <p:cNvCxnSpPr/>
          <p:nvPr/>
        </p:nvCxnSpPr>
        <p:spPr>
          <a:xfrm>
            <a:off x="3476625" y="4391025"/>
            <a:ext cx="0" cy="504825"/>
          </a:xfrm>
          <a:prstGeom prst="straightConnector1">
            <a:avLst/>
          </a:prstGeom>
          <a:ln>
            <a:solidFill>
              <a:schemeClr val="accent6"/>
            </a:solidFill>
            <a:tailEnd type="arrow"/>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1685925" y="3514725"/>
            <a:ext cx="8410575" cy="0"/>
          </a:xfrm>
          <a:prstGeom prst="line">
            <a:avLst/>
          </a:prstGeom>
          <a:ln w="31750">
            <a:solidFill>
              <a:srgbClr val="7030A0"/>
            </a:solidFill>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854741" y="3371760"/>
            <a:ext cx="877163" cy="369332"/>
          </a:xfrm>
          <a:prstGeom prst="rect">
            <a:avLst/>
          </a:prstGeom>
          <a:noFill/>
        </p:spPr>
        <p:txBody>
          <a:bodyPr wrap="none" rtlCol="0">
            <a:spAutoFit/>
          </a:bodyPr>
          <a:lstStyle/>
          <a:p>
            <a:r>
              <a:rPr lang="zh-CN" altLang="en-US" smtClean="0"/>
              <a:t>竞争锁</a:t>
            </a:r>
            <a:endParaRPr lang="zh-CN" altLang="en-US"/>
          </a:p>
        </p:txBody>
      </p:sp>
    </p:spTree>
    <p:extLst>
      <p:ext uri="{BB962C8B-B14F-4D97-AF65-F5344CB8AC3E}">
        <p14:creationId xmlns:p14="http://schemas.microsoft.com/office/powerpoint/2010/main" val="258341167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47"/>
                                        </p:tgtEl>
                                        <p:attrNameLst>
                                          <p:attrName>style.visibility</p:attrName>
                                        </p:attrNameLst>
                                      </p:cBhvr>
                                      <p:to>
                                        <p:strVal val="visible"/>
                                      </p:to>
                                    </p:set>
                                    <p:anim to="" calcmode="lin" valueType="num">
                                      <p:cBhvr>
                                        <p:cTn id="7" dur="700" fill="hold">
                                          <p:stCondLst>
                                            <p:cond delay="0"/>
                                          </p:stCondLst>
                                        </p:cTn>
                                        <p:tgtEl>
                                          <p:spTgt spid="47"/>
                                        </p:tgtEl>
                                        <p:attrNameLst>
                                          <p:attrName>ppt_x</p:attrName>
                                        </p:attrNameLst>
                                      </p:cBhvr>
                                      <p:tavLst>
                                        <p:tav tm="0" fmla="#ppt_x-(-#ppt_w/2*cos(ppt_r/180*pi))*((1.5-1.5*$)^2-(1.5-1.5*$)^3)">
                                          <p:val>
                                            <p:strVal val="0"/>
                                          </p:val>
                                        </p:tav>
                                        <p:tav tm="100000">
                                          <p:val>
                                            <p:strVal val="1"/>
                                          </p:val>
                                        </p:tav>
                                      </p:tavLst>
                                    </p:anim>
                                    <p:anim to="" calcmode="lin" valueType="num">
                                      <p:cBhvr>
                                        <p:cTn id="8" dur="700" fill="hold">
                                          <p:stCondLst>
                                            <p:cond delay="0"/>
                                          </p:stCondLst>
                                        </p:cTn>
                                        <p:tgtEl>
                                          <p:spTgt spid="47"/>
                                        </p:tgtEl>
                                        <p:attrNameLst>
                                          <p:attrName>ppt_y</p:attrName>
                                        </p:attrNameLst>
                                      </p:cBhvr>
                                      <p:tavLst>
                                        <p:tav tm="0" fmla="#ppt_y+(-#ppt_h/2*cos(ppt_r/180*pi))*((1.5-1.5*$)^2-(1.5-1.5*$)^3)">
                                          <p:val>
                                            <p:strVal val="0"/>
                                          </p:val>
                                        </p:tav>
                                        <p:tav tm="100000">
                                          <p:val>
                                            <p:strVal val="1"/>
                                          </p:val>
                                        </p:tav>
                                      </p:tavLst>
                                    </p:anim>
                                    <p:anim to="" calcmode="lin" valueType="num">
                                      <p:cBhvr>
                                        <p:cTn id="9" dur="700" fill="hold">
                                          <p:stCondLst>
                                            <p:cond delay="0"/>
                                          </p:stCondLst>
                                        </p:cTn>
                                        <p:tgtEl>
                                          <p:spTgt spid="47"/>
                                        </p:tgtEl>
                                        <p:attrNameLst>
                                          <p:attrName>ppt_h</p:attrName>
                                        </p:attrNameLst>
                                      </p:cBhvr>
                                      <p:tavLst>
                                        <p:tav tm="0" fmla="#ppt_h-(-#ppt_h)*((1.5-1.5*$)^2-(1.5-1.5*$)^3)">
                                          <p:val>
                                            <p:strVal val="0"/>
                                          </p:val>
                                        </p:tav>
                                        <p:tav tm="100000">
                                          <p:val>
                                            <p:strVal val="1"/>
                                          </p:val>
                                        </p:tav>
                                      </p:tavLst>
                                    </p:anim>
                                    <p:anim to="" calcmode="lin" valueType="num">
                                      <p:cBhvr>
                                        <p:cTn id="10" dur="700" fill="hold">
                                          <p:stCondLst>
                                            <p:cond delay="0"/>
                                          </p:stCondLst>
                                        </p:cTn>
                                        <p:tgtEl>
                                          <p:spTgt spid="47"/>
                                        </p:tgtEl>
                                        <p:attrNameLst>
                                          <p:attrName>ppt_w</p:attrName>
                                        </p:attrNameLst>
                                      </p:cBhvr>
                                      <p:tavLst>
                                        <p:tav tm="0" fmla="#ppt_w-(-#ppt_w)*((1.5-1.5*$)^2-(1.5-1.5*$)^3)">
                                          <p:val>
                                            <p:strVal val="0"/>
                                          </p:val>
                                        </p:tav>
                                        <p:tav tm="100000">
                                          <p:val>
                                            <p:strVal val="1"/>
                                          </p:val>
                                        </p:tav>
                                      </p:tavLst>
                                    </p:anim>
                                  </p:childTnLst>
                                </p:cTn>
                              </p:par>
                              <p:par>
                                <p:cTn id="11" presetID="0" presetClass="entr" presetSubtype="0" fill="hold" nodeType="withEffect">
                                  <p:stCondLst>
                                    <p:cond delay="0"/>
                                  </p:stCondLst>
                                  <p:iterate type="lt">
                                    <p:tmPct val="10000"/>
                                  </p:iterate>
                                  <p:childTnLst>
                                    <p:set>
                                      <p:cBhvr>
                                        <p:cTn id="12" dur="1" fill="hold">
                                          <p:stCondLst>
                                            <p:cond delay="0"/>
                                          </p:stCondLst>
                                        </p:cTn>
                                        <p:tgtEl>
                                          <p:spTgt spid="48"/>
                                        </p:tgtEl>
                                        <p:attrNameLst>
                                          <p:attrName>style.visibility</p:attrName>
                                        </p:attrNameLst>
                                      </p:cBhvr>
                                      <p:to>
                                        <p:strVal val="visible"/>
                                      </p:to>
                                    </p:set>
                                    <p:anim to="" calcmode="lin" valueType="num">
                                      <p:cBhvr>
                                        <p:cTn id="13" dur="700" fill="hold">
                                          <p:stCondLst>
                                            <p:cond delay="0"/>
                                          </p:stCondLst>
                                        </p:cTn>
                                        <p:tgtEl>
                                          <p:spTgt spid="48"/>
                                        </p:tgtEl>
                                        <p:attrNameLst>
                                          <p:attrName>ppt_x</p:attrName>
                                        </p:attrNameLst>
                                      </p:cBhvr>
                                      <p:tavLst>
                                        <p:tav tm="0" fmla="#ppt_x-(-#ppt_w/2*cos(ppt_r/180*pi))*((1.5-1.5*$)^2-(1.5-1.5*$)^3)">
                                          <p:val>
                                            <p:strVal val="0"/>
                                          </p:val>
                                        </p:tav>
                                        <p:tav tm="100000">
                                          <p:val>
                                            <p:strVal val="1"/>
                                          </p:val>
                                        </p:tav>
                                      </p:tavLst>
                                    </p:anim>
                                    <p:anim to="" calcmode="lin" valueType="num">
                                      <p:cBhvr>
                                        <p:cTn id="14" dur="700" fill="hold">
                                          <p:stCondLst>
                                            <p:cond delay="0"/>
                                          </p:stCondLst>
                                        </p:cTn>
                                        <p:tgtEl>
                                          <p:spTgt spid="48"/>
                                        </p:tgtEl>
                                        <p:attrNameLst>
                                          <p:attrName>ppt_y</p:attrName>
                                        </p:attrNameLst>
                                      </p:cBhvr>
                                      <p:tavLst>
                                        <p:tav tm="0" fmla="#ppt_y+(-#ppt_h/2*cos(ppt_r/180*pi))*((1.5-1.5*$)^2-(1.5-1.5*$)^3)">
                                          <p:val>
                                            <p:strVal val="0"/>
                                          </p:val>
                                        </p:tav>
                                        <p:tav tm="100000">
                                          <p:val>
                                            <p:strVal val="1"/>
                                          </p:val>
                                        </p:tav>
                                      </p:tavLst>
                                    </p:anim>
                                    <p:anim to="" calcmode="lin" valueType="num">
                                      <p:cBhvr>
                                        <p:cTn id="15" dur="700" fill="hold">
                                          <p:stCondLst>
                                            <p:cond delay="0"/>
                                          </p:stCondLst>
                                        </p:cTn>
                                        <p:tgtEl>
                                          <p:spTgt spid="48"/>
                                        </p:tgtEl>
                                        <p:attrNameLst>
                                          <p:attrName>ppt_h</p:attrName>
                                        </p:attrNameLst>
                                      </p:cBhvr>
                                      <p:tavLst>
                                        <p:tav tm="0" fmla="#ppt_h-(-#ppt_h)*((1.5-1.5*$)^2-(1.5-1.5*$)^3)">
                                          <p:val>
                                            <p:strVal val="0"/>
                                          </p:val>
                                        </p:tav>
                                        <p:tav tm="100000">
                                          <p:val>
                                            <p:strVal val="1"/>
                                          </p:val>
                                        </p:tav>
                                      </p:tavLst>
                                    </p:anim>
                                    <p:anim to="" calcmode="lin" valueType="num">
                                      <p:cBhvr>
                                        <p:cTn id="16" dur="700" fill="hold">
                                          <p:stCondLst>
                                            <p:cond delay="0"/>
                                          </p:stCondLst>
                                        </p:cTn>
                                        <p:tgtEl>
                                          <p:spTgt spid="48"/>
                                        </p:tgtEl>
                                        <p:attrNameLst>
                                          <p:attrName>ppt_w</p:attrName>
                                        </p:attrNameLst>
                                      </p:cBhvr>
                                      <p:tavLst>
                                        <p:tav tm="0" fmla="#ppt_w-(-#ppt_w)*((1.5-1.5*$)^2-(1.5-1.5*$)^3)">
                                          <p:val>
                                            <p:strVal val="0"/>
                                          </p:val>
                                        </p:tav>
                                        <p:tav tm="100000">
                                          <p:val>
                                            <p:str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PA_矩形 39"/>
          <p:cNvSpPr>
            <a:spLocks noChangeArrowheads="1"/>
          </p:cNvSpPr>
          <p:nvPr>
            <p:custDataLst>
              <p:tags r:id="rId1"/>
            </p:custDataLst>
          </p:nvPr>
        </p:nvSpPr>
        <p:spPr bwMode="auto">
          <a:xfrm>
            <a:off x="368300" y="346132"/>
            <a:ext cx="6755775" cy="410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9170"/>
            <a:r>
              <a:rPr lang="zh-CN" altLang="en-US" sz="2667" smtClean="0">
                <a:solidFill>
                  <a:srgbClr val="1D69A3"/>
                </a:solidFill>
                <a:latin typeface="微软雅黑" pitchFamily="34" charset="-122"/>
                <a:ea typeface="微软雅黑" pitchFamily="34" charset="-122"/>
              </a:rPr>
              <a:t>锁粒度的问题 细粒度锁</a:t>
            </a:r>
            <a:r>
              <a:rPr lang="en-US" altLang="zh-CN" sz="2667" smtClean="0">
                <a:solidFill>
                  <a:srgbClr val="1D69A3"/>
                </a:solidFill>
                <a:latin typeface="微软雅黑" pitchFamily="34" charset="-122"/>
                <a:ea typeface="微软雅黑" pitchFamily="34" charset="-122"/>
              </a:rPr>
              <a:t>(</a:t>
            </a:r>
            <a:r>
              <a:rPr lang="zh-CN" altLang="en-US" sz="2667" smtClean="0">
                <a:solidFill>
                  <a:srgbClr val="1D69A3"/>
                </a:solidFill>
                <a:latin typeface="微软雅黑" pitchFamily="34" charset="-122"/>
                <a:ea typeface="微软雅黑" pitchFamily="34" charset="-122"/>
              </a:rPr>
              <a:t>按</a:t>
            </a:r>
            <a:r>
              <a:rPr lang="en-US" altLang="zh-CN" sz="2667" smtClean="0">
                <a:solidFill>
                  <a:srgbClr val="1D69A3"/>
                </a:solidFill>
                <a:latin typeface="微软雅黑" pitchFamily="34" charset="-122"/>
                <a:ea typeface="微软雅黑" pitchFamily="34" charset="-122"/>
              </a:rPr>
              <a:t>key)</a:t>
            </a:r>
            <a:endParaRPr lang="zh-CN" altLang="en-US" sz="2667">
              <a:solidFill>
                <a:srgbClr val="1D69A3"/>
              </a:solidFill>
              <a:latin typeface="微软雅黑" pitchFamily="34" charset="-122"/>
              <a:ea typeface="微软雅黑" pitchFamily="34" charset="-122"/>
            </a:endParaRPr>
          </a:p>
        </p:txBody>
      </p:sp>
      <p:grpSp>
        <p:nvGrpSpPr>
          <p:cNvPr id="48" name="PA_组合 47"/>
          <p:cNvGrpSpPr/>
          <p:nvPr>
            <p:custDataLst>
              <p:tags r:id="rId2"/>
            </p:custDataLst>
          </p:nvPr>
        </p:nvGrpSpPr>
        <p:grpSpPr>
          <a:xfrm>
            <a:off x="554877"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grpSp>
      <p:sp>
        <p:nvSpPr>
          <p:cNvPr id="4" name="AutoShape 2" descr="http://www.oodesign.com/images/structural/adapter-pattern.png"/>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矩形 29"/>
          <p:cNvSpPr/>
          <p:nvPr/>
        </p:nvSpPr>
        <p:spPr>
          <a:xfrm>
            <a:off x="2914650" y="3514725"/>
            <a:ext cx="6134100" cy="876300"/>
          </a:xfrm>
          <a:prstGeom prst="rect">
            <a:avLst/>
          </a:prstGeom>
          <a:solidFill>
            <a:schemeClr val="accent1"/>
          </a:solidFill>
        </p:spPr>
        <p:txBody>
          <a:bodyPr wrap="square" lIns="91440" tIns="45720" rIns="91440" bIns="45720" rtlCol="0" anchor="ctr">
            <a:spAutoFit/>
          </a:bodyPr>
          <a:lstStyle/>
          <a:p>
            <a:pPr algn="ctr"/>
            <a:endParaRPr lang="zh-CN" altLang="en-US" sz="5400" b="1" cap="none" spc="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endParaRPr>
          </a:p>
        </p:txBody>
      </p:sp>
      <p:sp>
        <p:nvSpPr>
          <p:cNvPr id="34" name="矩形 33"/>
          <p:cNvSpPr/>
          <p:nvPr/>
        </p:nvSpPr>
        <p:spPr>
          <a:xfrm>
            <a:off x="2914650" y="4895850"/>
            <a:ext cx="6134100" cy="876300"/>
          </a:xfrm>
          <a:prstGeom prst="rect">
            <a:avLst/>
          </a:prstGeom>
          <a:solidFill>
            <a:schemeClr val="accent1"/>
          </a:solidFill>
        </p:spPr>
        <p:txBody>
          <a:bodyPr wrap="square" lIns="91440" tIns="45720" rIns="91440" bIns="45720" rtlCol="0" anchor="ctr">
            <a:spAutoFit/>
          </a:bodyPr>
          <a:lstStyle/>
          <a:p>
            <a:pPr algn="ctr"/>
            <a:endParaRPr lang="zh-CN" altLang="en-US" sz="5400" b="1" cap="none" spc="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endParaRPr>
          </a:p>
        </p:txBody>
      </p:sp>
      <p:cxnSp>
        <p:nvCxnSpPr>
          <p:cNvPr id="3" name="直接箭头连接符 2"/>
          <p:cNvCxnSpPr/>
          <p:nvPr/>
        </p:nvCxnSpPr>
        <p:spPr>
          <a:xfrm>
            <a:off x="3429000" y="1457325"/>
            <a:ext cx="19050" cy="2057400"/>
          </a:xfrm>
          <a:prstGeom prst="straightConnector1">
            <a:avLst/>
          </a:prstGeom>
          <a:ln>
            <a:solidFill>
              <a:schemeClr val="accent6"/>
            </a:solidFill>
            <a:tailEnd type="arrow"/>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p:nvPr/>
        </p:nvCxnSpPr>
        <p:spPr>
          <a:xfrm>
            <a:off x="3984625" y="1457325"/>
            <a:ext cx="19050" cy="20574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6" name="直接箭头连接符 35"/>
          <p:cNvCxnSpPr/>
          <p:nvPr/>
        </p:nvCxnSpPr>
        <p:spPr>
          <a:xfrm>
            <a:off x="4540250" y="1457325"/>
            <a:ext cx="19050" cy="20574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3" name="直接箭头连接符 42"/>
          <p:cNvCxnSpPr/>
          <p:nvPr/>
        </p:nvCxnSpPr>
        <p:spPr>
          <a:xfrm>
            <a:off x="5095875" y="1457325"/>
            <a:ext cx="19050" cy="20574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4" name="直接箭头连接符 43"/>
          <p:cNvCxnSpPr/>
          <p:nvPr/>
        </p:nvCxnSpPr>
        <p:spPr>
          <a:xfrm>
            <a:off x="5651500" y="1457325"/>
            <a:ext cx="19050" cy="2057400"/>
          </a:xfrm>
          <a:prstGeom prst="straightConnector1">
            <a:avLst/>
          </a:prstGeom>
          <a:ln>
            <a:solidFill>
              <a:schemeClr val="accent6"/>
            </a:solidFill>
            <a:tailEnd type="arrow"/>
          </a:ln>
        </p:spPr>
        <p:style>
          <a:lnRef idx="1">
            <a:schemeClr val="accent1"/>
          </a:lnRef>
          <a:fillRef idx="0">
            <a:schemeClr val="accent1"/>
          </a:fillRef>
          <a:effectRef idx="0">
            <a:schemeClr val="accent1"/>
          </a:effectRef>
          <a:fontRef idx="minor">
            <a:schemeClr val="tx1"/>
          </a:fontRef>
        </p:style>
      </p:cxnSp>
      <p:cxnSp>
        <p:nvCxnSpPr>
          <p:cNvPr id="45" name="直接箭头连接符 44"/>
          <p:cNvCxnSpPr/>
          <p:nvPr/>
        </p:nvCxnSpPr>
        <p:spPr>
          <a:xfrm>
            <a:off x="6207125" y="1457325"/>
            <a:ext cx="19050" cy="20574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6" name="直接箭头连接符 45"/>
          <p:cNvCxnSpPr/>
          <p:nvPr/>
        </p:nvCxnSpPr>
        <p:spPr>
          <a:xfrm>
            <a:off x="6762750" y="1457325"/>
            <a:ext cx="19050" cy="20574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3" name="直接箭头连接符 52"/>
          <p:cNvCxnSpPr/>
          <p:nvPr/>
        </p:nvCxnSpPr>
        <p:spPr>
          <a:xfrm>
            <a:off x="7318375" y="1457325"/>
            <a:ext cx="19050" cy="20574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4" name="直接箭头连接符 53"/>
          <p:cNvCxnSpPr/>
          <p:nvPr/>
        </p:nvCxnSpPr>
        <p:spPr>
          <a:xfrm>
            <a:off x="7874000" y="1457325"/>
            <a:ext cx="19050" cy="20574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5" name="直接箭头连接符 54"/>
          <p:cNvCxnSpPr/>
          <p:nvPr/>
        </p:nvCxnSpPr>
        <p:spPr>
          <a:xfrm>
            <a:off x="8429625" y="1457325"/>
            <a:ext cx="19050" cy="2057400"/>
          </a:xfrm>
          <a:prstGeom prst="straightConnector1">
            <a:avLst/>
          </a:prstGeom>
          <a:ln>
            <a:solidFill>
              <a:schemeClr val="accent6"/>
            </a:solidFill>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3281979" y="1099661"/>
            <a:ext cx="332142" cy="369332"/>
          </a:xfrm>
          <a:prstGeom prst="rect">
            <a:avLst/>
          </a:prstGeom>
          <a:noFill/>
        </p:spPr>
        <p:txBody>
          <a:bodyPr wrap="none" rtlCol="0">
            <a:spAutoFit/>
          </a:bodyPr>
          <a:lstStyle/>
          <a:p>
            <a:r>
              <a:rPr lang="en-US" altLang="zh-CN" smtClean="0"/>
              <a:t>A</a:t>
            </a:r>
            <a:endParaRPr lang="zh-CN" altLang="en-US"/>
          </a:p>
        </p:txBody>
      </p:sp>
      <p:sp>
        <p:nvSpPr>
          <p:cNvPr id="56" name="TextBox 55"/>
          <p:cNvSpPr txBox="1"/>
          <p:nvPr/>
        </p:nvSpPr>
        <p:spPr>
          <a:xfrm>
            <a:off x="3837604" y="1087993"/>
            <a:ext cx="332142" cy="369332"/>
          </a:xfrm>
          <a:prstGeom prst="rect">
            <a:avLst/>
          </a:prstGeom>
          <a:noFill/>
        </p:spPr>
        <p:txBody>
          <a:bodyPr wrap="none" rtlCol="0">
            <a:spAutoFit/>
          </a:bodyPr>
          <a:lstStyle/>
          <a:p>
            <a:r>
              <a:rPr lang="en-US" altLang="zh-CN" smtClean="0"/>
              <a:t>A</a:t>
            </a:r>
            <a:endParaRPr lang="zh-CN" altLang="en-US"/>
          </a:p>
        </p:txBody>
      </p:sp>
      <p:sp>
        <p:nvSpPr>
          <p:cNvPr id="57" name="TextBox 56"/>
          <p:cNvSpPr txBox="1"/>
          <p:nvPr/>
        </p:nvSpPr>
        <p:spPr>
          <a:xfrm>
            <a:off x="4383797" y="1073229"/>
            <a:ext cx="332142" cy="369332"/>
          </a:xfrm>
          <a:prstGeom prst="rect">
            <a:avLst/>
          </a:prstGeom>
          <a:noFill/>
        </p:spPr>
        <p:txBody>
          <a:bodyPr wrap="none" rtlCol="0">
            <a:spAutoFit/>
          </a:bodyPr>
          <a:lstStyle/>
          <a:p>
            <a:r>
              <a:rPr lang="en-US" altLang="zh-CN" smtClean="0"/>
              <a:t>A</a:t>
            </a:r>
            <a:endParaRPr lang="zh-CN" altLang="en-US"/>
          </a:p>
        </p:txBody>
      </p:sp>
      <p:sp>
        <p:nvSpPr>
          <p:cNvPr id="58" name="TextBox 57"/>
          <p:cNvSpPr txBox="1"/>
          <p:nvPr/>
        </p:nvSpPr>
        <p:spPr>
          <a:xfrm>
            <a:off x="4960690" y="1083613"/>
            <a:ext cx="312906" cy="369332"/>
          </a:xfrm>
          <a:prstGeom prst="rect">
            <a:avLst/>
          </a:prstGeom>
          <a:noFill/>
        </p:spPr>
        <p:txBody>
          <a:bodyPr wrap="none" rtlCol="0">
            <a:spAutoFit/>
          </a:bodyPr>
          <a:lstStyle/>
          <a:p>
            <a:r>
              <a:rPr lang="en-US" altLang="zh-CN" smtClean="0"/>
              <a:t>B</a:t>
            </a:r>
            <a:endParaRPr lang="zh-CN" altLang="en-US"/>
          </a:p>
        </p:txBody>
      </p:sp>
      <p:sp>
        <p:nvSpPr>
          <p:cNvPr id="59" name="TextBox 58"/>
          <p:cNvSpPr txBox="1"/>
          <p:nvPr/>
        </p:nvSpPr>
        <p:spPr>
          <a:xfrm>
            <a:off x="5516315" y="1071945"/>
            <a:ext cx="312906" cy="369332"/>
          </a:xfrm>
          <a:prstGeom prst="rect">
            <a:avLst/>
          </a:prstGeom>
          <a:noFill/>
        </p:spPr>
        <p:txBody>
          <a:bodyPr wrap="none" rtlCol="0">
            <a:spAutoFit/>
          </a:bodyPr>
          <a:lstStyle/>
          <a:p>
            <a:r>
              <a:rPr lang="en-US" altLang="zh-CN"/>
              <a:t>B</a:t>
            </a:r>
            <a:endParaRPr lang="zh-CN" altLang="en-US"/>
          </a:p>
        </p:txBody>
      </p:sp>
      <p:sp>
        <p:nvSpPr>
          <p:cNvPr id="60" name="TextBox 59"/>
          <p:cNvSpPr txBox="1"/>
          <p:nvPr/>
        </p:nvSpPr>
        <p:spPr>
          <a:xfrm>
            <a:off x="6062508" y="1057181"/>
            <a:ext cx="312906" cy="369332"/>
          </a:xfrm>
          <a:prstGeom prst="rect">
            <a:avLst/>
          </a:prstGeom>
          <a:noFill/>
        </p:spPr>
        <p:txBody>
          <a:bodyPr wrap="none" rtlCol="0">
            <a:spAutoFit/>
          </a:bodyPr>
          <a:lstStyle/>
          <a:p>
            <a:r>
              <a:rPr lang="en-US" altLang="zh-CN" smtClean="0"/>
              <a:t>B</a:t>
            </a:r>
            <a:endParaRPr lang="zh-CN" altLang="en-US"/>
          </a:p>
        </p:txBody>
      </p:sp>
      <p:sp>
        <p:nvSpPr>
          <p:cNvPr id="61" name="TextBox 60"/>
          <p:cNvSpPr txBox="1"/>
          <p:nvPr/>
        </p:nvSpPr>
        <p:spPr>
          <a:xfrm>
            <a:off x="6608515" y="1099661"/>
            <a:ext cx="332142" cy="369332"/>
          </a:xfrm>
          <a:prstGeom prst="rect">
            <a:avLst/>
          </a:prstGeom>
          <a:noFill/>
        </p:spPr>
        <p:txBody>
          <a:bodyPr wrap="none" rtlCol="0">
            <a:spAutoFit/>
          </a:bodyPr>
          <a:lstStyle/>
          <a:p>
            <a:r>
              <a:rPr lang="en-US" altLang="zh-CN" smtClean="0"/>
              <a:t>C</a:t>
            </a:r>
            <a:endParaRPr lang="zh-CN" altLang="en-US"/>
          </a:p>
        </p:txBody>
      </p:sp>
      <p:sp>
        <p:nvSpPr>
          <p:cNvPr id="62" name="TextBox 61"/>
          <p:cNvSpPr txBox="1"/>
          <p:nvPr/>
        </p:nvSpPr>
        <p:spPr>
          <a:xfrm>
            <a:off x="7164140" y="1087993"/>
            <a:ext cx="327334" cy="369332"/>
          </a:xfrm>
          <a:prstGeom prst="rect">
            <a:avLst/>
          </a:prstGeom>
          <a:noFill/>
        </p:spPr>
        <p:txBody>
          <a:bodyPr wrap="none" rtlCol="0">
            <a:spAutoFit/>
          </a:bodyPr>
          <a:lstStyle/>
          <a:p>
            <a:r>
              <a:rPr lang="en-US" altLang="zh-CN" smtClean="0"/>
              <a:t>C</a:t>
            </a:r>
            <a:endParaRPr lang="zh-CN" altLang="en-US"/>
          </a:p>
        </p:txBody>
      </p:sp>
      <p:sp>
        <p:nvSpPr>
          <p:cNvPr id="63" name="TextBox 62"/>
          <p:cNvSpPr txBox="1"/>
          <p:nvPr/>
        </p:nvSpPr>
        <p:spPr>
          <a:xfrm>
            <a:off x="7710333" y="1073229"/>
            <a:ext cx="327334" cy="369332"/>
          </a:xfrm>
          <a:prstGeom prst="rect">
            <a:avLst/>
          </a:prstGeom>
          <a:noFill/>
        </p:spPr>
        <p:txBody>
          <a:bodyPr wrap="none" rtlCol="0">
            <a:spAutoFit/>
          </a:bodyPr>
          <a:lstStyle/>
          <a:p>
            <a:r>
              <a:rPr lang="en-US" altLang="zh-CN" smtClean="0"/>
              <a:t>C</a:t>
            </a:r>
            <a:endParaRPr lang="zh-CN" altLang="en-US"/>
          </a:p>
        </p:txBody>
      </p:sp>
      <p:sp>
        <p:nvSpPr>
          <p:cNvPr id="64" name="TextBox 63"/>
          <p:cNvSpPr txBox="1"/>
          <p:nvPr/>
        </p:nvSpPr>
        <p:spPr>
          <a:xfrm>
            <a:off x="8265958" y="1057181"/>
            <a:ext cx="327334" cy="369332"/>
          </a:xfrm>
          <a:prstGeom prst="rect">
            <a:avLst/>
          </a:prstGeom>
          <a:noFill/>
        </p:spPr>
        <p:txBody>
          <a:bodyPr wrap="none" rtlCol="0">
            <a:spAutoFit/>
          </a:bodyPr>
          <a:lstStyle/>
          <a:p>
            <a:r>
              <a:rPr lang="en-US" altLang="zh-CN" smtClean="0"/>
              <a:t>C</a:t>
            </a:r>
            <a:endParaRPr lang="zh-CN" altLang="en-US"/>
          </a:p>
        </p:txBody>
      </p:sp>
      <p:sp>
        <p:nvSpPr>
          <p:cNvPr id="9" name="TextBox 8"/>
          <p:cNvSpPr txBox="1"/>
          <p:nvPr/>
        </p:nvSpPr>
        <p:spPr>
          <a:xfrm>
            <a:off x="5284233" y="3722042"/>
            <a:ext cx="1394934" cy="461665"/>
          </a:xfrm>
          <a:prstGeom prst="rect">
            <a:avLst/>
          </a:prstGeom>
          <a:noFill/>
        </p:spPr>
        <p:txBody>
          <a:bodyPr wrap="none" rtlCol="0">
            <a:spAutoFit/>
          </a:bodyPr>
          <a:lstStyle/>
          <a:p>
            <a:r>
              <a:rPr lang="zh-CN" altLang="en-US" sz="2400" b="1" smtClean="0">
                <a:solidFill>
                  <a:schemeClr val="bg1"/>
                </a:solidFill>
              </a:rPr>
              <a:t>缓       存</a:t>
            </a:r>
            <a:endParaRPr lang="zh-CN" altLang="en-US" sz="2400" b="1">
              <a:solidFill>
                <a:schemeClr val="bg1"/>
              </a:solidFill>
            </a:endParaRPr>
          </a:p>
        </p:txBody>
      </p:sp>
      <p:sp>
        <p:nvSpPr>
          <p:cNvPr id="65" name="TextBox 64"/>
          <p:cNvSpPr txBox="1"/>
          <p:nvPr/>
        </p:nvSpPr>
        <p:spPr>
          <a:xfrm>
            <a:off x="5269298" y="5103167"/>
            <a:ext cx="1957587" cy="461665"/>
          </a:xfrm>
          <a:prstGeom prst="rect">
            <a:avLst/>
          </a:prstGeom>
          <a:noFill/>
        </p:spPr>
        <p:txBody>
          <a:bodyPr wrap="none" rtlCol="0">
            <a:spAutoFit/>
          </a:bodyPr>
          <a:lstStyle/>
          <a:p>
            <a:r>
              <a:rPr lang="zh-CN" altLang="en-US" sz="2400" b="1" smtClean="0">
                <a:solidFill>
                  <a:schemeClr val="bg1"/>
                </a:solidFill>
              </a:rPr>
              <a:t>数     据     库</a:t>
            </a:r>
            <a:endParaRPr lang="zh-CN" altLang="en-US" sz="2400" b="1">
              <a:solidFill>
                <a:schemeClr val="bg1"/>
              </a:solidFill>
            </a:endParaRPr>
          </a:p>
        </p:txBody>
      </p:sp>
      <p:cxnSp>
        <p:nvCxnSpPr>
          <p:cNvPr id="66" name="直接箭头连接符 65"/>
          <p:cNvCxnSpPr/>
          <p:nvPr/>
        </p:nvCxnSpPr>
        <p:spPr>
          <a:xfrm>
            <a:off x="3476625" y="4391025"/>
            <a:ext cx="0" cy="504825"/>
          </a:xfrm>
          <a:prstGeom prst="straightConnector1">
            <a:avLst/>
          </a:prstGeom>
          <a:ln>
            <a:solidFill>
              <a:schemeClr val="accent6"/>
            </a:solidFill>
            <a:tailEnd type="arrow"/>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4791075" y="466725"/>
            <a:ext cx="66675" cy="5791200"/>
          </a:xfrm>
          <a:prstGeom prst="line">
            <a:avLst/>
          </a:prstGeom>
          <a:ln>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a:off x="6541840" y="466725"/>
            <a:ext cx="66675" cy="5791200"/>
          </a:xfrm>
          <a:prstGeom prst="line">
            <a:avLst/>
          </a:prstGeom>
          <a:ln>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38" name="直接箭头连接符 37"/>
          <p:cNvCxnSpPr/>
          <p:nvPr/>
        </p:nvCxnSpPr>
        <p:spPr>
          <a:xfrm>
            <a:off x="5675943" y="4391025"/>
            <a:ext cx="9525" cy="504825"/>
          </a:xfrm>
          <a:prstGeom prst="straightConnector1">
            <a:avLst/>
          </a:prstGeom>
          <a:ln>
            <a:solidFill>
              <a:schemeClr val="accent6"/>
            </a:solidFill>
            <a:tailEnd type="arrow"/>
          </a:ln>
        </p:spPr>
        <p:style>
          <a:lnRef idx="1">
            <a:schemeClr val="accent1"/>
          </a:lnRef>
          <a:fillRef idx="0">
            <a:schemeClr val="accent1"/>
          </a:fillRef>
          <a:effectRef idx="0">
            <a:schemeClr val="accent1"/>
          </a:effectRef>
          <a:fontRef idx="minor">
            <a:schemeClr val="tx1"/>
          </a:fontRef>
        </p:style>
      </p:cxnSp>
      <p:cxnSp>
        <p:nvCxnSpPr>
          <p:cNvPr id="39" name="直接箭头连接符 38"/>
          <p:cNvCxnSpPr/>
          <p:nvPr/>
        </p:nvCxnSpPr>
        <p:spPr>
          <a:xfrm>
            <a:off x="8448675" y="4391025"/>
            <a:ext cx="0" cy="504825"/>
          </a:xfrm>
          <a:prstGeom prst="straightConnector1">
            <a:avLst/>
          </a:prstGeom>
          <a:ln>
            <a:solidFill>
              <a:schemeClr val="accent6"/>
            </a:solidFill>
            <a:tailEnd type="arrow"/>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a:off x="2914650" y="3514725"/>
            <a:ext cx="1909762" cy="0"/>
          </a:xfrm>
          <a:prstGeom prst="line">
            <a:avLst/>
          </a:prstGeom>
          <a:ln w="317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67" name="直接连接符 66"/>
          <p:cNvCxnSpPr/>
          <p:nvPr/>
        </p:nvCxnSpPr>
        <p:spPr>
          <a:xfrm>
            <a:off x="4874340" y="3514725"/>
            <a:ext cx="1700837" cy="0"/>
          </a:xfrm>
          <a:prstGeom prst="line">
            <a:avLst/>
          </a:prstGeom>
          <a:ln w="3175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a:xfrm>
            <a:off x="6608515" y="3514725"/>
            <a:ext cx="2325935" cy="0"/>
          </a:xfrm>
          <a:prstGeom prst="line">
            <a:avLst/>
          </a:prstGeom>
          <a:ln w="31750">
            <a:solidFill>
              <a:srgbClr val="C00000"/>
            </a:solidFill>
          </a:ln>
        </p:spPr>
        <p:style>
          <a:lnRef idx="1">
            <a:schemeClr val="accent1"/>
          </a:lnRef>
          <a:fillRef idx="0">
            <a:schemeClr val="accent1"/>
          </a:fillRef>
          <a:effectRef idx="0">
            <a:schemeClr val="accent1"/>
          </a:effectRef>
          <a:fontRef idx="minor">
            <a:schemeClr val="tx1"/>
          </a:fontRef>
        </p:style>
      </p:cxnSp>
      <p:sp>
        <p:nvSpPr>
          <p:cNvPr id="69" name="TextBox 68"/>
          <p:cNvSpPr txBox="1"/>
          <p:nvPr/>
        </p:nvSpPr>
        <p:spPr>
          <a:xfrm>
            <a:off x="1841531" y="3362325"/>
            <a:ext cx="877163" cy="369332"/>
          </a:xfrm>
          <a:prstGeom prst="rect">
            <a:avLst/>
          </a:prstGeom>
          <a:noFill/>
        </p:spPr>
        <p:txBody>
          <a:bodyPr wrap="none" rtlCol="0">
            <a:spAutoFit/>
          </a:bodyPr>
          <a:lstStyle/>
          <a:p>
            <a:r>
              <a:rPr lang="zh-CN" altLang="en-US" smtClean="0"/>
              <a:t>竞争锁</a:t>
            </a:r>
            <a:endParaRPr lang="zh-CN" altLang="en-US"/>
          </a:p>
        </p:txBody>
      </p:sp>
    </p:spTree>
    <p:extLst>
      <p:ext uri="{BB962C8B-B14F-4D97-AF65-F5344CB8AC3E}">
        <p14:creationId xmlns:p14="http://schemas.microsoft.com/office/powerpoint/2010/main" val="384691262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47"/>
                                        </p:tgtEl>
                                        <p:attrNameLst>
                                          <p:attrName>style.visibility</p:attrName>
                                        </p:attrNameLst>
                                      </p:cBhvr>
                                      <p:to>
                                        <p:strVal val="visible"/>
                                      </p:to>
                                    </p:set>
                                    <p:anim to="" calcmode="lin" valueType="num">
                                      <p:cBhvr>
                                        <p:cTn id="7" dur="700" fill="hold">
                                          <p:stCondLst>
                                            <p:cond delay="0"/>
                                          </p:stCondLst>
                                        </p:cTn>
                                        <p:tgtEl>
                                          <p:spTgt spid="47"/>
                                        </p:tgtEl>
                                        <p:attrNameLst>
                                          <p:attrName>ppt_x</p:attrName>
                                        </p:attrNameLst>
                                      </p:cBhvr>
                                      <p:tavLst>
                                        <p:tav tm="0" fmla="#ppt_x-(-#ppt_w/2*cos(ppt_r/180*pi))*((1.5-1.5*$)^2-(1.5-1.5*$)^3)">
                                          <p:val>
                                            <p:strVal val="0"/>
                                          </p:val>
                                        </p:tav>
                                        <p:tav tm="100000">
                                          <p:val>
                                            <p:strVal val="1"/>
                                          </p:val>
                                        </p:tav>
                                      </p:tavLst>
                                    </p:anim>
                                    <p:anim to="" calcmode="lin" valueType="num">
                                      <p:cBhvr>
                                        <p:cTn id="8" dur="700" fill="hold">
                                          <p:stCondLst>
                                            <p:cond delay="0"/>
                                          </p:stCondLst>
                                        </p:cTn>
                                        <p:tgtEl>
                                          <p:spTgt spid="47"/>
                                        </p:tgtEl>
                                        <p:attrNameLst>
                                          <p:attrName>ppt_y</p:attrName>
                                        </p:attrNameLst>
                                      </p:cBhvr>
                                      <p:tavLst>
                                        <p:tav tm="0" fmla="#ppt_y+(-#ppt_h/2*cos(ppt_r/180*pi))*((1.5-1.5*$)^2-(1.5-1.5*$)^3)">
                                          <p:val>
                                            <p:strVal val="0"/>
                                          </p:val>
                                        </p:tav>
                                        <p:tav tm="100000">
                                          <p:val>
                                            <p:strVal val="1"/>
                                          </p:val>
                                        </p:tav>
                                      </p:tavLst>
                                    </p:anim>
                                    <p:anim to="" calcmode="lin" valueType="num">
                                      <p:cBhvr>
                                        <p:cTn id="9" dur="700" fill="hold">
                                          <p:stCondLst>
                                            <p:cond delay="0"/>
                                          </p:stCondLst>
                                        </p:cTn>
                                        <p:tgtEl>
                                          <p:spTgt spid="47"/>
                                        </p:tgtEl>
                                        <p:attrNameLst>
                                          <p:attrName>ppt_h</p:attrName>
                                        </p:attrNameLst>
                                      </p:cBhvr>
                                      <p:tavLst>
                                        <p:tav tm="0" fmla="#ppt_h-(-#ppt_h)*((1.5-1.5*$)^2-(1.5-1.5*$)^3)">
                                          <p:val>
                                            <p:strVal val="0"/>
                                          </p:val>
                                        </p:tav>
                                        <p:tav tm="100000">
                                          <p:val>
                                            <p:strVal val="1"/>
                                          </p:val>
                                        </p:tav>
                                      </p:tavLst>
                                    </p:anim>
                                    <p:anim to="" calcmode="lin" valueType="num">
                                      <p:cBhvr>
                                        <p:cTn id="10" dur="700" fill="hold">
                                          <p:stCondLst>
                                            <p:cond delay="0"/>
                                          </p:stCondLst>
                                        </p:cTn>
                                        <p:tgtEl>
                                          <p:spTgt spid="47"/>
                                        </p:tgtEl>
                                        <p:attrNameLst>
                                          <p:attrName>ppt_w</p:attrName>
                                        </p:attrNameLst>
                                      </p:cBhvr>
                                      <p:tavLst>
                                        <p:tav tm="0" fmla="#ppt_w-(-#ppt_w)*((1.5-1.5*$)^2-(1.5-1.5*$)^3)">
                                          <p:val>
                                            <p:strVal val="0"/>
                                          </p:val>
                                        </p:tav>
                                        <p:tav tm="100000">
                                          <p:val>
                                            <p:strVal val="1"/>
                                          </p:val>
                                        </p:tav>
                                      </p:tavLst>
                                    </p:anim>
                                  </p:childTnLst>
                                </p:cTn>
                              </p:par>
                              <p:par>
                                <p:cTn id="11" presetID="0" presetClass="entr" presetSubtype="0" fill="hold" nodeType="withEffect">
                                  <p:stCondLst>
                                    <p:cond delay="0"/>
                                  </p:stCondLst>
                                  <p:iterate type="lt">
                                    <p:tmPct val="10000"/>
                                  </p:iterate>
                                  <p:childTnLst>
                                    <p:set>
                                      <p:cBhvr>
                                        <p:cTn id="12" dur="1" fill="hold">
                                          <p:stCondLst>
                                            <p:cond delay="0"/>
                                          </p:stCondLst>
                                        </p:cTn>
                                        <p:tgtEl>
                                          <p:spTgt spid="48"/>
                                        </p:tgtEl>
                                        <p:attrNameLst>
                                          <p:attrName>style.visibility</p:attrName>
                                        </p:attrNameLst>
                                      </p:cBhvr>
                                      <p:to>
                                        <p:strVal val="visible"/>
                                      </p:to>
                                    </p:set>
                                    <p:anim to="" calcmode="lin" valueType="num">
                                      <p:cBhvr>
                                        <p:cTn id="13" dur="700" fill="hold">
                                          <p:stCondLst>
                                            <p:cond delay="0"/>
                                          </p:stCondLst>
                                        </p:cTn>
                                        <p:tgtEl>
                                          <p:spTgt spid="48"/>
                                        </p:tgtEl>
                                        <p:attrNameLst>
                                          <p:attrName>ppt_x</p:attrName>
                                        </p:attrNameLst>
                                      </p:cBhvr>
                                      <p:tavLst>
                                        <p:tav tm="0" fmla="#ppt_x-(-#ppt_w/2*cos(ppt_r/180*pi))*((1.5-1.5*$)^2-(1.5-1.5*$)^3)">
                                          <p:val>
                                            <p:strVal val="0"/>
                                          </p:val>
                                        </p:tav>
                                        <p:tav tm="100000">
                                          <p:val>
                                            <p:strVal val="1"/>
                                          </p:val>
                                        </p:tav>
                                      </p:tavLst>
                                    </p:anim>
                                    <p:anim to="" calcmode="lin" valueType="num">
                                      <p:cBhvr>
                                        <p:cTn id="14" dur="700" fill="hold">
                                          <p:stCondLst>
                                            <p:cond delay="0"/>
                                          </p:stCondLst>
                                        </p:cTn>
                                        <p:tgtEl>
                                          <p:spTgt spid="48"/>
                                        </p:tgtEl>
                                        <p:attrNameLst>
                                          <p:attrName>ppt_y</p:attrName>
                                        </p:attrNameLst>
                                      </p:cBhvr>
                                      <p:tavLst>
                                        <p:tav tm="0" fmla="#ppt_y+(-#ppt_h/2*cos(ppt_r/180*pi))*((1.5-1.5*$)^2-(1.5-1.5*$)^3)">
                                          <p:val>
                                            <p:strVal val="0"/>
                                          </p:val>
                                        </p:tav>
                                        <p:tav tm="100000">
                                          <p:val>
                                            <p:strVal val="1"/>
                                          </p:val>
                                        </p:tav>
                                      </p:tavLst>
                                    </p:anim>
                                    <p:anim to="" calcmode="lin" valueType="num">
                                      <p:cBhvr>
                                        <p:cTn id="15" dur="700" fill="hold">
                                          <p:stCondLst>
                                            <p:cond delay="0"/>
                                          </p:stCondLst>
                                        </p:cTn>
                                        <p:tgtEl>
                                          <p:spTgt spid="48"/>
                                        </p:tgtEl>
                                        <p:attrNameLst>
                                          <p:attrName>ppt_h</p:attrName>
                                        </p:attrNameLst>
                                      </p:cBhvr>
                                      <p:tavLst>
                                        <p:tav tm="0" fmla="#ppt_h-(-#ppt_h)*((1.5-1.5*$)^2-(1.5-1.5*$)^3)">
                                          <p:val>
                                            <p:strVal val="0"/>
                                          </p:val>
                                        </p:tav>
                                        <p:tav tm="100000">
                                          <p:val>
                                            <p:strVal val="1"/>
                                          </p:val>
                                        </p:tav>
                                      </p:tavLst>
                                    </p:anim>
                                    <p:anim to="" calcmode="lin" valueType="num">
                                      <p:cBhvr>
                                        <p:cTn id="16" dur="700" fill="hold">
                                          <p:stCondLst>
                                            <p:cond delay="0"/>
                                          </p:stCondLst>
                                        </p:cTn>
                                        <p:tgtEl>
                                          <p:spTgt spid="48"/>
                                        </p:tgtEl>
                                        <p:attrNameLst>
                                          <p:attrName>ppt_w</p:attrName>
                                        </p:attrNameLst>
                                      </p:cBhvr>
                                      <p:tavLst>
                                        <p:tav tm="0" fmla="#ppt_w-(-#ppt_w)*((1.5-1.5*$)^2-(1.5-1.5*$)^3)">
                                          <p:val>
                                            <p:strVal val="0"/>
                                          </p:val>
                                        </p:tav>
                                        <p:tav tm="100000">
                                          <p:val>
                                            <p:str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PA_矩形 39"/>
          <p:cNvSpPr>
            <a:spLocks noChangeArrowheads="1"/>
          </p:cNvSpPr>
          <p:nvPr>
            <p:custDataLst>
              <p:tags r:id="rId1"/>
            </p:custDataLst>
          </p:nvPr>
        </p:nvSpPr>
        <p:spPr bwMode="auto">
          <a:xfrm>
            <a:off x="368300" y="258791"/>
            <a:ext cx="6755775" cy="410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9170"/>
            <a:r>
              <a:rPr lang="zh-CN" altLang="en-US" sz="2667" smtClean="0">
                <a:solidFill>
                  <a:srgbClr val="1D69A3"/>
                </a:solidFill>
                <a:latin typeface="微软雅黑" pitchFamily="34" charset="-122"/>
                <a:ea typeface="微软雅黑" pitchFamily="34" charset="-122"/>
              </a:rPr>
              <a:t>缓存装饰器解读</a:t>
            </a:r>
            <a:endParaRPr lang="en-US" altLang="zh-CN" sz="2667" smtClean="0">
              <a:solidFill>
                <a:srgbClr val="1D69A3"/>
              </a:solidFill>
              <a:latin typeface="微软雅黑" pitchFamily="34" charset="-122"/>
              <a:ea typeface="微软雅黑" pitchFamily="34" charset="-122"/>
            </a:endParaRPr>
          </a:p>
        </p:txBody>
      </p:sp>
      <p:grpSp>
        <p:nvGrpSpPr>
          <p:cNvPr id="48" name="PA_组合 47"/>
          <p:cNvGrpSpPr/>
          <p:nvPr>
            <p:custDataLst>
              <p:tags r:id="rId2"/>
            </p:custDataLst>
          </p:nvPr>
        </p:nvGrpSpPr>
        <p:grpSpPr>
          <a:xfrm>
            <a:off x="554877" y="79383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grpSp>
      <p:sp>
        <p:nvSpPr>
          <p:cNvPr id="4" name="AutoShape 2" descr="http://www.oodesign.com/images/structural/adapter-pattern.png"/>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5" name="矩形 44"/>
          <p:cNvSpPr/>
          <p:nvPr/>
        </p:nvSpPr>
        <p:spPr>
          <a:xfrm>
            <a:off x="215900" y="982429"/>
            <a:ext cx="11166475" cy="2585323"/>
          </a:xfrm>
          <a:prstGeom prst="rect">
            <a:avLst/>
          </a:prstGeom>
        </p:spPr>
        <p:txBody>
          <a:bodyPr wrap="square">
            <a:spAutoFit/>
          </a:bodyPr>
          <a:lstStyle/>
          <a:p>
            <a:pPr marL="285750" indent="-285750">
              <a:lnSpc>
                <a:spcPct val="150000"/>
              </a:lnSpc>
              <a:buClr>
                <a:schemeClr val="accent6"/>
              </a:buClr>
              <a:buFont typeface="Wingdings" panose="05000000000000000000" pitchFamily="2" charset="2"/>
              <a:buChar char="ü"/>
            </a:pPr>
            <a:r>
              <a:rPr lang="en-US" altLang="zh-CN" smtClean="0">
                <a:latin typeface="微软雅黑" panose="020B0503020204020204" pitchFamily="34" charset="-122"/>
                <a:ea typeface="微软雅黑" panose="020B0503020204020204" pitchFamily="34" charset="-122"/>
              </a:rPr>
              <a:t>FifoCache</a:t>
            </a:r>
          </a:p>
          <a:p>
            <a:pPr marL="285750" indent="-285750">
              <a:lnSpc>
                <a:spcPct val="150000"/>
              </a:lnSpc>
              <a:buClr>
                <a:schemeClr val="accent6"/>
              </a:buClr>
              <a:buFont typeface="Wingdings" panose="05000000000000000000" pitchFamily="2" charset="2"/>
              <a:buChar char="ü"/>
            </a:pPr>
            <a:r>
              <a:rPr lang="en-US" altLang="zh-CN" smtClean="0">
                <a:latin typeface="微软雅黑" panose="020B0503020204020204" pitchFamily="34" charset="-122"/>
                <a:ea typeface="微软雅黑" panose="020B0503020204020204" pitchFamily="34" charset="-122"/>
              </a:rPr>
              <a:t>LoggingCache</a:t>
            </a:r>
          </a:p>
          <a:p>
            <a:pPr marL="285750" indent="-285750">
              <a:lnSpc>
                <a:spcPct val="150000"/>
              </a:lnSpc>
              <a:buClr>
                <a:schemeClr val="accent6"/>
              </a:buClr>
              <a:buFont typeface="Wingdings" panose="05000000000000000000" pitchFamily="2" charset="2"/>
              <a:buChar char="ü"/>
            </a:pPr>
            <a:r>
              <a:rPr lang="en-US" altLang="zh-CN" smtClean="0">
                <a:latin typeface="微软雅黑" panose="020B0503020204020204" pitchFamily="34" charset="-122"/>
                <a:ea typeface="微软雅黑" panose="020B0503020204020204" pitchFamily="34" charset="-122"/>
              </a:rPr>
              <a:t>ScheduledCache</a:t>
            </a:r>
          </a:p>
          <a:p>
            <a:pPr marL="285750" indent="-285750">
              <a:lnSpc>
                <a:spcPct val="150000"/>
              </a:lnSpc>
              <a:buClr>
                <a:schemeClr val="accent6"/>
              </a:buClr>
              <a:buFont typeface="Wingdings" panose="05000000000000000000" pitchFamily="2" charset="2"/>
              <a:buChar char="ü"/>
            </a:pPr>
            <a:endParaRPr lang="en-US" altLang="zh-CN">
              <a:latin typeface="微软雅黑" panose="020B0503020204020204" pitchFamily="34" charset="-122"/>
              <a:ea typeface="微软雅黑" panose="020B0503020204020204" pitchFamily="34" charset="-122"/>
            </a:endParaRPr>
          </a:p>
          <a:p>
            <a:pPr marL="285750" indent="-285750">
              <a:lnSpc>
                <a:spcPct val="150000"/>
              </a:lnSpc>
              <a:buClr>
                <a:schemeClr val="accent6"/>
              </a:buClr>
              <a:buFont typeface="Wingdings" panose="05000000000000000000" pitchFamily="2" charset="2"/>
              <a:buChar char="ü"/>
            </a:pPr>
            <a:r>
              <a:rPr lang="en-US" altLang="zh-CN" smtClean="0">
                <a:latin typeface="微软雅黑" panose="020B0503020204020204" pitchFamily="34" charset="-122"/>
                <a:ea typeface="微软雅黑" panose="020B0503020204020204" pitchFamily="34" charset="-122"/>
              </a:rPr>
              <a:t>BlockingCache</a:t>
            </a:r>
          </a:p>
          <a:p>
            <a:pPr marL="285750" indent="-285750">
              <a:lnSpc>
                <a:spcPct val="150000"/>
              </a:lnSpc>
              <a:buClr>
                <a:schemeClr val="accent6"/>
              </a:buClr>
              <a:buFont typeface="Wingdings" panose="05000000000000000000" pitchFamily="2" charset="2"/>
              <a:buChar char="ü"/>
            </a:pPr>
            <a:endParaRPr lang="zh-CN" altLang="en-US">
              <a:latin typeface="微软雅黑" panose="020B0503020204020204" pitchFamily="34" charset="-122"/>
              <a:ea typeface="微软雅黑" panose="020B0503020204020204" pitchFamily="34" charset="-122"/>
            </a:endParaRPr>
          </a:p>
        </p:txBody>
      </p:sp>
      <p:grpSp>
        <p:nvGrpSpPr>
          <p:cNvPr id="23" name="组合 22"/>
          <p:cNvGrpSpPr/>
          <p:nvPr/>
        </p:nvGrpSpPr>
        <p:grpSpPr>
          <a:xfrm>
            <a:off x="3033849" y="1135223"/>
            <a:ext cx="8689196" cy="4393080"/>
            <a:chOff x="2539038" y="998070"/>
            <a:chExt cx="8689196" cy="4393080"/>
          </a:xfrm>
        </p:grpSpPr>
        <p:sp>
          <p:nvSpPr>
            <p:cNvPr id="17" name="TextBox 16"/>
            <p:cNvSpPr txBox="1"/>
            <p:nvPr/>
          </p:nvSpPr>
          <p:spPr>
            <a:xfrm>
              <a:off x="2539038" y="2097445"/>
              <a:ext cx="723275" cy="307777"/>
            </a:xfrm>
            <a:prstGeom prst="rect">
              <a:avLst/>
            </a:prstGeom>
            <a:noFill/>
          </p:spPr>
          <p:txBody>
            <a:bodyPr wrap="none" rtlCol="0">
              <a:spAutoFit/>
            </a:bodyPr>
            <a:lstStyle/>
            <a:p>
              <a:r>
                <a:rPr lang="zh-CN" altLang="en-US" sz="1400"/>
                <a:t>竞争锁</a:t>
              </a:r>
            </a:p>
          </p:txBody>
        </p:sp>
        <p:grpSp>
          <p:nvGrpSpPr>
            <p:cNvPr id="22" name="组合 21"/>
            <p:cNvGrpSpPr/>
            <p:nvPr/>
          </p:nvGrpSpPr>
          <p:grpSpPr>
            <a:xfrm>
              <a:off x="2712550" y="998070"/>
              <a:ext cx="8515684" cy="4393080"/>
              <a:chOff x="2712550" y="998070"/>
              <a:chExt cx="8515684" cy="4393080"/>
            </a:xfrm>
          </p:grpSpPr>
          <p:sp>
            <p:nvSpPr>
              <p:cNvPr id="2" name="流程图: 磁盘 1"/>
              <p:cNvSpPr/>
              <p:nvPr/>
            </p:nvSpPr>
            <p:spPr>
              <a:xfrm>
                <a:off x="4129088" y="4724400"/>
                <a:ext cx="1343025" cy="666750"/>
              </a:xfrm>
              <a:prstGeom prst="flowChartMagneticDisk">
                <a:avLst/>
              </a:prstGeom>
              <a:solidFill>
                <a:schemeClr val="accent1">
                  <a:lumMod val="40000"/>
                  <a:lumOff val="60000"/>
                </a:schemeClr>
              </a:solidFill>
              <a:ln>
                <a:solidFill>
                  <a:schemeClr val="accent1"/>
                </a:solidFill>
              </a:ln>
            </p:spPr>
            <p:txBody>
              <a:bodyPr wrap="none" lIns="91440" tIns="45720" rIns="91440" bIns="45720" rtlCol="0" anchor="ctr">
                <a:spAutoFit/>
              </a:bodyPr>
              <a:lstStyle/>
              <a:p>
                <a:pPr algn="ctr"/>
                <a:endParaRPr lang="zh-CN" altLang="en-US" sz="5400" b="1" cap="none" spc="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endParaRPr>
              </a:p>
            </p:txBody>
          </p:sp>
          <p:sp>
            <p:nvSpPr>
              <p:cNvPr id="3" name="圆角矩形 2"/>
              <p:cNvSpPr/>
              <p:nvPr/>
            </p:nvSpPr>
            <p:spPr>
              <a:xfrm>
                <a:off x="3157537" y="3152253"/>
                <a:ext cx="3286125" cy="953021"/>
              </a:xfrm>
              <a:prstGeom prst="roundRect">
                <a:avLst/>
              </a:prstGeom>
              <a:solidFill>
                <a:schemeClr val="accent1">
                  <a:lumMod val="40000"/>
                  <a:lumOff val="60000"/>
                </a:schemeClr>
              </a:solidFill>
              <a:ln>
                <a:solidFill>
                  <a:schemeClr val="accent1"/>
                </a:solidFill>
              </a:ln>
            </p:spPr>
            <p:txBody>
              <a:bodyPr wrap="none" lIns="91440" tIns="45720" rIns="91440" bIns="45720" rtlCol="0" anchor="ctr">
                <a:spAutoFit/>
              </a:bodyPr>
              <a:lstStyle/>
              <a:p>
                <a:pPr algn="ctr"/>
                <a:endParaRPr lang="zh-CN" altLang="en-US" sz="5400" b="1" cap="none" spc="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endParaRPr>
              </a:p>
            </p:txBody>
          </p:sp>
          <p:cxnSp>
            <p:nvCxnSpPr>
              <p:cNvPr id="6" name="直接连接符 5"/>
              <p:cNvCxnSpPr/>
              <p:nvPr/>
            </p:nvCxnSpPr>
            <p:spPr>
              <a:xfrm>
                <a:off x="3262313" y="1962150"/>
                <a:ext cx="3086100"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3409950" y="1001479"/>
                <a:ext cx="793807" cy="369332"/>
              </a:xfrm>
              <a:prstGeom prst="rect">
                <a:avLst/>
              </a:prstGeom>
              <a:noFill/>
            </p:spPr>
            <p:txBody>
              <a:bodyPr wrap="none" rtlCol="0">
                <a:spAutoFit/>
              </a:bodyPr>
              <a:lstStyle/>
              <a:p>
                <a:r>
                  <a:rPr lang="zh-CN" altLang="en-US" smtClean="0"/>
                  <a:t>线程</a:t>
                </a:r>
                <a:r>
                  <a:rPr lang="en-US" altLang="zh-CN" smtClean="0"/>
                  <a:t>A</a:t>
                </a:r>
                <a:endParaRPr lang="zh-CN" altLang="en-US"/>
              </a:p>
            </p:txBody>
          </p:sp>
          <p:sp>
            <p:nvSpPr>
              <p:cNvPr id="18" name="TextBox 17"/>
              <p:cNvSpPr txBox="1"/>
              <p:nvPr/>
            </p:nvSpPr>
            <p:spPr>
              <a:xfrm>
                <a:off x="5310187" y="998070"/>
                <a:ext cx="793807" cy="369332"/>
              </a:xfrm>
              <a:prstGeom prst="rect">
                <a:avLst/>
              </a:prstGeom>
              <a:noFill/>
            </p:spPr>
            <p:txBody>
              <a:bodyPr wrap="none" rtlCol="0">
                <a:spAutoFit/>
              </a:bodyPr>
              <a:lstStyle/>
              <a:p>
                <a:r>
                  <a:rPr lang="zh-CN" altLang="en-US" smtClean="0"/>
                  <a:t>线程</a:t>
                </a:r>
                <a:r>
                  <a:rPr lang="en-US" altLang="zh-CN" smtClean="0"/>
                  <a:t>B</a:t>
                </a:r>
                <a:endParaRPr lang="zh-CN" altLang="en-US"/>
              </a:p>
            </p:txBody>
          </p:sp>
          <p:cxnSp>
            <p:nvCxnSpPr>
              <p:cNvPr id="10" name="直接箭头连接符 9"/>
              <p:cNvCxnSpPr>
                <a:stCxn id="8" idx="2"/>
              </p:cNvCxnSpPr>
              <p:nvPr/>
            </p:nvCxnSpPr>
            <p:spPr>
              <a:xfrm flipH="1">
                <a:off x="3806853" y="1370811"/>
                <a:ext cx="1" cy="59133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a:off x="3806854" y="1962150"/>
                <a:ext cx="0" cy="119010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a:off x="3806853" y="4105274"/>
                <a:ext cx="466697" cy="61912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a:stCxn id="18" idx="2"/>
              </p:cNvCxnSpPr>
              <p:nvPr/>
            </p:nvCxnSpPr>
            <p:spPr>
              <a:xfrm flipH="1">
                <a:off x="5707090" y="1367402"/>
                <a:ext cx="1" cy="59474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pic>
            <p:nvPicPr>
              <p:cNvPr id="29" name="Picture 22" descr="secure lock and key"/>
              <p:cNvPicPr>
                <a:picLocks noChangeAspect="1" noChangeArrowheads="1"/>
              </p:cNvPicPr>
              <p:nvPr/>
            </p:nvPicPr>
            <p:blipFill>
              <a:blip r:embed="rId5" cstate="print"/>
              <a:srcRect/>
              <a:stretch>
                <a:fillRect/>
              </a:stretch>
            </p:blipFill>
            <p:spPr bwMode="auto">
              <a:xfrm>
                <a:off x="2712550" y="1556714"/>
                <a:ext cx="376250" cy="540731"/>
              </a:xfrm>
              <a:prstGeom prst="rect">
                <a:avLst/>
              </a:prstGeom>
              <a:noFill/>
              <a:ln w="9525">
                <a:noFill/>
                <a:miter lim="800000"/>
                <a:headEnd/>
                <a:tailEnd/>
              </a:ln>
              <a:effectLst>
                <a:outerShdw blurRad="63500" sx="102000" sy="102000" algn="ctr" rotWithShape="0">
                  <a:prstClr val="black">
                    <a:alpha val="40000"/>
                  </a:prstClr>
                </a:outerShdw>
              </a:effectLst>
            </p:spPr>
          </p:pic>
          <p:sp>
            <p:nvSpPr>
              <p:cNvPr id="19" name="TextBox 18"/>
              <p:cNvSpPr txBox="1"/>
              <p:nvPr/>
            </p:nvSpPr>
            <p:spPr>
              <a:xfrm>
                <a:off x="3805900" y="1687534"/>
                <a:ext cx="607859" cy="261610"/>
              </a:xfrm>
              <a:prstGeom prst="rect">
                <a:avLst/>
              </a:prstGeom>
              <a:noFill/>
            </p:spPr>
            <p:txBody>
              <a:bodyPr wrap="none" rtlCol="0">
                <a:spAutoFit/>
              </a:bodyPr>
              <a:lstStyle/>
              <a:p>
                <a:r>
                  <a:rPr lang="zh-CN" altLang="en-US" sz="1100" smtClean="0"/>
                  <a:t>获得锁</a:t>
                </a:r>
                <a:endParaRPr lang="zh-CN" altLang="en-US" sz="1100"/>
              </a:p>
            </p:txBody>
          </p:sp>
          <p:sp>
            <p:nvSpPr>
              <p:cNvPr id="31" name="TextBox 30"/>
              <p:cNvSpPr txBox="1"/>
              <p:nvPr/>
            </p:nvSpPr>
            <p:spPr>
              <a:xfrm>
                <a:off x="5766174" y="1653050"/>
                <a:ext cx="466794" cy="261610"/>
              </a:xfrm>
              <a:prstGeom prst="rect">
                <a:avLst/>
              </a:prstGeom>
              <a:noFill/>
            </p:spPr>
            <p:txBody>
              <a:bodyPr wrap="none" rtlCol="0">
                <a:spAutoFit/>
              </a:bodyPr>
              <a:lstStyle/>
              <a:p>
                <a:r>
                  <a:rPr lang="zh-CN" altLang="en-US" sz="1100" smtClean="0"/>
                  <a:t>阻塞</a:t>
                </a:r>
                <a:endParaRPr lang="zh-CN" altLang="en-US" sz="1100"/>
              </a:p>
            </p:txBody>
          </p:sp>
          <p:sp>
            <p:nvSpPr>
              <p:cNvPr id="20" name="TextBox 19"/>
              <p:cNvSpPr txBox="1"/>
              <p:nvPr/>
            </p:nvSpPr>
            <p:spPr>
              <a:xfrm>
                <a:off x="4320294" y="3397930"/>
                <a:ext cx="970137" cy="461665"/>
              </a:xfrm>
              <a:prstGeom prst="rect">
                <a:avLst/>
              </a:prstGeom>
              <a:noFill/>
            </p:spPr>
            <p:txBody>
              <a:bodyPr wrap="none" rtlCol="0">
                <a:spAutoFit/>
              </a:bodyPr>
              <a:lstStyle/>
              <a:p>
                <a:r>
                  <a:rPr lang="zh-CN" altLang="en-US" sz="2400" smtClean="0"/>
                  <a:t>缓  存</a:t>
                </a:r>
                <a:endParaRPr lang="zh-CN" altLang="en-US" sz="2400"/>
              </a:p>
            </p:txBody>
          </p:sp>
          <p:sp>
            <p:nvSpPr>
              <p:cNvPr id="21" name="TextBox 20"/>
              <p:cNvSpPr txBox="1"/>
              <p:nvPr/>
            </p:nvSpPr>
            <p:spPr>
              <a:xfrm>
                <a:off x="4366781" y="4998958"/>
                <a:ext cx="877163" cy="369332"/>
              </a:xfrm>
              <a:prstGeom prst="rect">
                <a:avLst/>
              </a:prstGeom>
              <a:noFill/>
            </p:spPr>
            <p:txBody>
              <a:bodyPr wrap="none" rtlCol="0">
                <a:spAutoFit/>
              </a:bodyPr>
              <a:lstStyle/>
              <a:p>
                <a:r>
                  <a:rPr lang="zh-CN" altLang="en-US" smtClean="0"/>
                  <a:t>数据库</a:t>
                </a:r>
                <a:endParaRPr lang="zh-CN" altLang="en-US"/>
              </a:p>
            </p:txBody>
          </p:sp>
          <p:sp>
            <p:nvSpPr>
              <p:cNvPr id="67" name="TextBox 66"/>
              <p:cNvSpPr txBox="1"/>
              <p:nvPr/>
            </p:nvSpPr>
            <p:spPr>
              <a:xfrm>
                <a:off x="8157043" y="1625851"/>
                <a:ext cx="607859" cy="261610"/>
              </a:xfrm>
              <a:prstGeom prst="rect">
                <a:avLst/>
              </a:prstGeom>
              <a:noFill/>
            </p:spPr>
            <p:txBody>
              <a:bodyPr wrap="none" rtlCol="0">
                <a:spAutoFit/>
              </a:bodyPr>
              <a:lstStyle/>
              <a:p>
                <a:r>
                  <a:rPr lang="zh-CN" altLang="en-US" sz="1100" smtClean="0"/>
                  <a:t>获得锁</a:t>
                </a:r>
                <a:endParaRPr lang="zh-CN" altLang="en-US" sz="1100"/>
              </a:p>
            </p:txBody>
          </p:sp>
          <p:sp>
            <p:nvSpPr>
              <p:cNvPr id="68" name="TextBox 67"/>
              <p:cNvSpPr txBox="1"/>
              <p:nvPr/>
            </p:nvSpPr>
            <p:spPr>
              <a:xfrm>
                <a:off x="8157042" y="2818142"/>
                <a:ext cx="607859" cy="261610"/>
              </a:xfrm>
              <a:prstGeom prst="rect">
                <a:avLst/>
              </a:prstGeom>
              <a:noFill/>
            </p:spPr>
            <p:txBody>
              <a:bodyPr wrap="none" rtlCol="0">
                <a:spAutoFit/>
              </a:bodyPr>
              <a:lstStyle/>
              <a:p>
                <a:r>
                  <a:rPr lang="zh-CN" altLang="en-US" sz="1100" smtClean="0"/>
                  <a:t>获得锁</a:t>
                </a:r>
                <a:endParaRPr lang="zh-CN" altLang="en-US" sz="1100"/>
              </a:p>
            </p:txBody>
          </p:sp>
          <p:sp>
            <p:nvSpPr>
              <p:cNvPr id="69" name="TextBox 68"/>
              <p:cNvSpPr txBox="1"/>
              <p:nvPr/>
            </p:nvSpPr>
            <p:spPr>
              <a:xfrm>
                <a:off x="8460971" y="4288743"/>
                <a:ext cx="607859" cy="430887"/>
              </a:xfrm>
              <a:prstGeom prst="rect">
                <a:avLst/>
              </a:prstGeom>
              <a:noFill/>
            </p:spPr>
            <p:txBody>
              <a:bodyPr wrap="none" rtlCol="0">
                <a:spAutoFit/>
              </a:bodyPr>
              <a:lstStyle/>
              <a:p>
                <a:r>
                  <a:rPr lang="zh-CN" altLang="en-US" sz="1100" smtClean="0"/>
                  <a:t>查询</a:t>
                </a:r>
                <a:endParaRPr lang="en-US" altLang="zh-CN" sz="1100" smtClean="0"/>
              </a:p>
              <a:p>
                <a:r>
                  <a:rPr lang="zh-CN" altLang="en-US" sz="1100" smtClean="0"/>
                  <a:t>数据库</a:t>
                </a:r>
                <a:endParaRPr lang="zh-CN" altLang="en-US" sz="1100"/>
              </a:p>
            </p:txBody>
          </p:sp>
          <p:sp>
            <p:nvSpPr>
              <p:cNvPr id="70" name="TextBox 69"/>
              <p:cNvSpPr txBox="1"/>
              <p:nvPr/>
            </p:nvSpPr>
            <p:spPr>
              <a:xfrm>
                <a:off x="9524470" y="4105274"/>
                <a:ext cx="466794" cy="430887"/>
              </a:xfrm>
              <a:prstGeom prst="rect">
                <a:avLst/>
              </a:prstGeom>
              <a:noFill/>
            </p:spPr>
            <p:txBody>
              <a:bodyPr wrap="none" rtlCol="0">
                <a:spAutoFit/>
              </a:bodyPr>
              <a:lstStyle/>
              <a:p>
                <a:r>
                  <a:rPr lang="zh-CN" altLang="en-US" sz="1100" smtClean="0"/>
                  <a:t>添加</a:t>
                </a:r>
                <a:endParaRPr lang="en-US" altLang="zh-CN" sz="1100" smtClean="0"/>
              </a:p>
              <a:p>
                <a:r>
                  <a:rPr lang="zh-CN" altLang="en-US" sz="1100" smtClean="0"/>
                  <a:t>缓存</a:t>
                </a:r>
                <a:endParaRPr lang="zh-CN" altLang="en-US" sz="1100"/>
              </a:p>
            </p:txBody>
          </p:sp>
          <p:sp>
            <p:nvSpPr>
              <p:cNvPr id="71" name="TextBox 70"/>
              <p:cNvSpPr txBox="1"/>
              <p:nvPr/>
            </p:nvSpPr>
            <p:spPr>
              <a:xfrm>
                <a:off x="9214979" y="2220902"/>
                <a:ext cx="607859" cy="261610"/>
              </a:xfrm>
              <a:prstGeom prst="rect">
                <a:avLst/>
              </a:prstGeom>
              <a:noFill/>
            </p:spPr>
            <p:txBody>
              <a:bodyPr wrap="none" rtlCol="0">
                <a:spAutoFit/>
              </a:bodyPr>
              <a:lstStyle/>
              <a:p>
                <a:r>
                  <a:rPr lang="zh-CN" altLang="en-US" sz="1100" smtClean="0"/>
                  <a:t>释放锁</a:t>
                </a:r>
                <a:endParaRPr lang="zh-CN" altLang="en-US" sz="1100"/>
              </a:p>
            </p:txBody>
          </p:sp>
          <p:sp>
            <p:nvSpPr>
              <p:cNvPr id="72" name="TextBox 71"/>
              <p:cNvSpPr txBox="1"/>
              <p:nvPr/>
            </p:nvSpPr>
            <p:spPr>
              <a:xfrm>
                <a:off x="9185279" y="1522245"/>
                <a:ext cx="466794" cy="430887"/>
              </a:xfrm>
              <a:prstGeom prst="rect">
                <a:avLst/>
              </a:prstGeom>
              <a:noFill/>
            </p:spPr>
            <p:txBody>
              <a:bodyPr wrap="none" rtlCol="0">
                <a:spAutoFit/>
              </a:bodyPr>
              <a:lstStyle/>
              <a:p>
                <a:r>
                  <a:rPr lang="zh-CN" altLang="en-US" sz="1100" smtClean="0"/>
                  <a:t>返回</a:t>
                </a:r>
                <a:endParaRPr lang="en-US" altLang="zh-CN" sz="1100" smtClean="0"/>
              </a:p>
              <a:p>
                <a:r>
                  <a:rPr lang="zh-CN" altLang="en-US" sz="1100" smtClean="0"/>
                  <a:t>数据</a:t>
                </a:r>
                <a:endParaRPr lang="zh-CN" altLang="en-US" sz="1100"/>
              </a:p>
            </p:txBody>
          </p:sp>
          <p:sp>
            <p:nvSpPr>
              <p:cNvPr id="73" name="TextBox 72"/>
              <p:cNvSpPr txBox="1"/>
              <p:nvPr/>
            </p:nvSpPr>
            <p:spPr>
              <a:xfrm>
                <a:off x="10174584" y="2614436"/>
                <a:ext cx="466794" cy="430887"/>
              </a:xfrm>
              <a:prstGeom prst="rect">
                <a:avLst/>
              </a:prstGeom>
              <a:noFill/>
            </p:spPr>
            <p:txBody>
              <a:bodyPr wrap="none" rtlCol="0">
                <a:spAutoFit/>
              </a:bodyPr>
              <a:lstStyle/>
              <a:p>
                <a:r>
                  <a:rPr lang="zh-CN" altLang="en-US" sz="1100" smtClean="0"/>
                  <a:t>查询</a:t>
                </a:r>
                <a:endParaRPr lang="en-US" altLang="zh-CN" sz="1100" smtClean="0"/>
              </a:p>
              <a:p>
                <a:r>
                  <a:rPr lang="zh-CN" altLang="en-US" sz="1100" smtClean="0"/>
                  <a:t>缓存</a:t>
                </a:r>
                <a:endParaRPr lang="zh-CN" altLang="en-US" sz="1100"/>
              </a:p>
            </p:txBody>
          </p:sp>
          <p:sp>
            <p:nvSpPr>
              <p:cNvPr id="74" name="TextBox 73"/>
              <p:cNvSpPr txBox="1"/>
              <p:nvPr/>
            </p:nvSpPr>
            <p:spPr>
              <a:xfrm>
                <a:off x="10761440" y="1437606"/>
                <a:ext cx="466794" cy="430887"/>
              </a:xfrm>
              <a:prstGeom prst="rect">
                <a:avLst/>
              </a:prstGeom>
              <a:noFill/>
            </p:spPr>
            <p:txBody>
              <a:bodyPr wrap="none" rtlCol="0">
                <a:spAutoFit/>
              </a:bodyPr>
              <a:lstStyle/>
              <a:p>
                <a:r>
                  <a:rPr lang="zh-CN" altLang="en-US" sz="1100" smtClean="0"/>
                  <a:t>返回</a:t>
                </a:r>
                <a:endParaRPr lang="en-US" altLang="zh-CN" sz="1100" smtClean="0"/>
              </a:p>
              <a:p>
                <a:r>
                  <a:rPr lang="zh-CN" altLang="en-US" sz="1100" smtClean="0"/>
                  <a:t>数据</a:t>
                </a:r>
                <a:endParaRPr lang="zh-CN" altLang="en-US" sz="1100"/>
              </a:p>
            </p:txBody>
          </p:sp>
        </p:grpSp>
      </p:grpSp>
      <p:sp>
        <p:nvSpPr>
          <p:cNvPr id="24" name="左大括号 23"/>
          <p:cNvSpPr/>
          <p:nvPr/>
        </p:nvSpPr>
        <p:spPr>
          <a:xfrm>
            <a:off x="2346960" y="1249129"/>
            <a:ext cx="487680" cy="3284369"/>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37" name="组合 36"/>
          <p:cNvGrpSpPr/>
          <p:nvPr/>
        </p:nvGrpSpPr>
        <p:grpSpPr>
          <a:xfrm>
            <a:off x="7945578" y="793834"/>
            <a:ext cx="3904624" cy="4393080"/>
            <a:chOff x="2539038" y="998070"/>
            <a:chExt cx="3904624" cy="4393080"/>
          </a:xfrm>
        </p:grpSpPr>
        <p:sp>
          <p:nvSpPr>
            <p:cNvPr id="38" name="TextBox 37"/>
            <p:cNvSpPr txBox="1"/>
            <p:nvPr/>
          </p:nvSpPr>
          <p:spPr>
            <a:xfrm>
              <a:off x="2539038" y="2097445"/>
              <a:ext cx="723275" cy="307777"/>
            </a:xfrm>
            <a:prstGeom prst="rect">
              <a:avLst/>
            </a:prstGeom>
            <a:noFill/>
          </p:spPr>
          <p:txBody>
            <a:bodyPr wrap="none" rtlCol="0">
              <a:spAutoFit/>
            </a:bodyPr>
            <a:lstStyle/>
            <a:p>
              <a:r>
                <a:rPr lang="zh-CN" altLang="en-US" sz="1400"/>
                <a:t>竞争锁</a:t>
              </a:r>
            </a:p>
          </p:txBody>
        </p:sp>
        <p:grpSp>
          <p:nvGrpSpPr>
            <p:cNvPr id="39" name="组合 38"/>
            <p:cNvGrpSpPr/>
            <p:nvPr/>
          </p:nvGrpSpPr>
          <p:grpSpPr>
            <a:xfrm>
              <a:off x="2712550" y="998070"/>
              <a:ext cx="3731112" cy="4393080"/>
              <a:chOff x="2712550" y="998070"/>
              <a:chExt cx="3731112" cy="4393080"/>
            </a:xfrm>
          </p:grpSpPr>
          <p:sp>
            <p:nvSpPr>
              <p:cNvPr id="40" name="流程图: 磁盘 39"/>
              <p:cNvSpPr/>
              <p:nvPr/>
            </p:nvSpPr>
            <p:spPr>
              <a:xfrm>
                <a:off x="4129088" y="4724400"/>
                <a:ext cx="1343025" cy="666750"/>
              </a:xfrm>
              <a:prstGeom prst="flowChartMagneticDisk">
                <a:avLst/>
              </a:prstGeom>
              <a:solidFill>
                <a:schemeClr val="accent1">
                  <a:lumMod val="40000"/>
                  <a:lumOff val="60000"/>
                </a:schemeClr>
              </a:solidFill>
              <a:ln>
                <a:solidFill>
                  <a:schemeClr val="accent1"/>
                </a:solidFill>
              </a:ln>
            </p:spPr>
            <p:txBody>
              <a:bodyPr wrap="none" lIns="91440" tIns="45720" rIns="91440" bIns="45720" rtlCol="0" anchor="ctr">
                <a:spAutoFit/>
              </a:bodyPr>
              <a:lstStyle/>
              <a:p>
                <a:pPr algn="ctr"/>
                <a:endParaRPr lang="zh-CN" altLang="en-US" sz="5400" b="1" cap="none" spc="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endParaRPr>
              </a:p>
            </p:txBody>
          </p:sp>
          <p:sp>
            <p:nvSpPr>
              <p:cNvPr id="41" name="圆角矩形 40"/>
              <p:cNvSpPr/>
              <p:nvPr/>
            </p:nvSpPr>
            <p:spPr>
              <a:xfrm>
                <a:off x="3157537" y="3152253"/>
                <a:ext cx="3286125" cy="953021"/>
              </a:xfrm>
              <a:prstGeom prst="roundRect">
                <a:avLst/>
              </a:prstGeom>
              <a:solidFill>
                <a:schemeClr val="accent1">
                  <a:lumMod val="40000"/>
                  <a:lumOff val="60000"/>
                </a:schemeClr>
              </a:solidFill>
              <a:ln>
                <a:solidFill>
                  <a:schemeClr val="accent1"/>
                </a:solidFill>
              </a:ln>
            </p:spPr>
            <p:txBody>
              <a:bodyPr wrap="none" lIns="91440" tIns="45720" rIns="91440" bIns="45720" rtlCol="0" anchor="ctr">
                <a:spAutoFit/>
              </a:bodyPr>
              <a:lstStyle/>
              <a:p>
                <a:pPr algn="ctr"/>
                <a:endParaRPr lang="zh-CN" altLang="en-US" sz="5400" b="1" cap="none" spc="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endParaRPr>
              </a:p>
            </p:txBody>
          </p:sp>
          <p:cxnSp>
            <p:nvCxnSpPr>
              <p:cNvPr id="42" name="直接连接符 41"/>
              <p:cNvCxnSpPr/>
              <p:nvPr/>
            </p:nvCxnSpPr>
            <p:spPr>
              <a:xfrm>
                <a:off x="3262313" y="1962150"/>
                <a:ext cx="3086100" cy="0"/>
              </a:xfrm>
              <a:prstGeom prst="line">
                <a:avLst/>
              </a:prstGeom>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3409950" y="1001479"/>
                <a:ext cx="793807" cy="369332"/>
              </a:xfrm>
              <a:prstGeom prst="rect">
                <a:avLst/>
              </a:prstGeom>
              <a:noFill/>
            </p:spPr>
            <p:txBody>
              <a:bodyPr wrap="none" rtlCol="0">
                <a:spAutoFit/>
              </a:bodyPr>
              <a:lstStyle/>
              <a:p>
                <a:r>
                  <a:rPr lang="zh-CN" altLang="en-US" smtClean="0"/>
                  <a:t>线程</a:t>
                </a:r>
                <a:r>
                  <a:rPr lang="en-US" altLang="zh-CN" smtClean="0"/>
                  <a:t>A</a:t>
                </a:r>
                <a:endParaRPr lang="zh-CN" altLang="en-US"/>
              </a:p>
            </p:txBody>
          </p:sp>
          <p:sp>
            <p:nvSpPr>
              <p:cNvPr id="44" name="TextBox 43"/>
              <p:cNvSpPr txBox="1"/>
              <p:nvPr/>
            </p:nvSpPr>
            <p:spPr>
              <a:xfrm>
                <a:off x="5165407" y="998070"/>
                <a:ext cx="793807" cy="369332"/>
              </a:xfrm>
              <a:prstGeom prst="rect">
                <a:avLst/>
              </a:prstGeom>
              <a:noFill/>
            </p:spPr>
            <p:txBody>
              <a:bodyPr wrap="none" rtlCol="0">
                <a:spAutoFit/>
              </a:bodyPr>
              <a:lstStyle/>
              <a:p>
                <a:r>
                  <a:rPr lang="zh-CN" altLang="en-US" smtClean="0"/>
                  <a:t>线程</a:t>
                </a:r>
                <a:r>
                  <a:rPr lang="en-US" altLang="zh-CN" smtClean="0"/>
                  <a:t>B</a:t>
                </a:r>
                <a:endParaRPr lang="zh-CN" altLang="en-US"/>
              </a:p>
            </p:txBody>
          </p:sp>
          <p:cxnSp>
            <p:nvCxnSpPr>
              <p:cNvPr id="46" name="直接箭头连接符 45"/>
              <p:cNvCxnSpPr>
                <a:stCxn id="43" idx="2"/>
              </p:cNvCxnSpPr>
              <p:nvPr/>
            </p:nvCxnSpPr>
            <p:spPr>
              <a:xfrm flipH="1">
                <a:off x="3806853" y="1370811"/>
                <a:ext cx="1" cy="59133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3" name="直接箭头连接符 52"/>
              <p:cNvCxnSpPr/>
              <p:nvPr/>
            </p:nvCxnSpPr>
            <p:spPr>
              <a:xfrm>
                <a:off x="3806854" y="1962150"/>
                <a:ext cx="0" cy="119010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4" name="直接箭头连接符 53"/>
              <p:cNvCxnSpPr/>
              <p:nvPr/>
            </p:nvCxnSpPr>
            <p:spPr>
              <a:xfrm>
                <a:off x="3806853" y="4105274"/>
                <a:ext cx="466697" cy="61912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5" name="直接箭头连接符 54"/>
              <p:cNvCxnSpPr/>
              <p:nvPr/>
            </p:nvCxnSpPr>
            <p:spPr>
              <a:xfrm flipH="1">
                <a:off x="5262854" y="1367402"/>
                <a:ext cx="1" cy="594748"/>
              </a:xfrm>
              <a:prstGeom prst="straightConnector1">
                <a:avLst/>
              </a:prstGeom>
              <a:ln>
                <a:solidFill>
                  <a:schemeClr val="accent6"/>
                </a:solidFill>
                <a:tailEnd type="arrow"/>
              </a:ln>
            </p:spPr>
            <p:style>
              <a:lnRef idx="1">
                <a:schemeClr val="accent1"/>
              </a:lnRef>
              <a:fillRef idx="0">
                <a:schemeClr val="accent1"/>
              </a:fillRef>
              <a:effectRef idx="0">
                <a:schemeClr val="accent1"/>
              </a:effectRef>
              <a:fontRef idx="minor">
                <a:schemeClr val="tx1"/>
              </a:fontRef>
            </p:style>
          </p:cxnSp>
          <p:pic>
            <p:nvPicPr>
              <p:cNvPr id="56" name="Picture 22" descr="secure lock and key"/>
              <p:cNvPicPr>
                <a:picLocks noChangeAspect="1" noChangeArrowheads="1"/>
              </p:cNvPicPr>
              <p:nvPr/>
            </p:nvPicPr>
            <p:blipFill>
              <a:blip r:embed="rId5" cstate="print"/>
              <a:srcRect/>
              <a:stretch>
                <a:fillRect/>
              </a:stretch>
            </p:blipFill>
            <p:spPr bwMode="auto">
              <a:xfrm>
                <a:off x="2712550" y="1556714"/>
                <a:ext cx="376250" cy="540731"/>
              </a:xfrm>
              <a:prstGeom prst="rect">
                <a:avLst/>
              </a:prstGeom>
              <a:noFill/>
              <a:ln w="9525">
                <a:noFill/>
                <a:miter lim="800000"/>
                <a:headEnd/>
                <a:tailEnd/>
              </a:ln>
              <a:effectLst>
                <a:outerShdw blurRad="63500" sx="102000" sy="102000" algn="ctr" rotWithShape="0">
                  <a:prstClr val="black">
                    <a:alpha val="40000"/>
                  </a:prstClr>
                </a:outerShdw>
              </a:effectLst>
            </p:spPr>
          </p:pic>
          <p:sp>
            <p:nvSpPr>
              <p:cNvPr id="59" name="TextBox 58"/>
              <p:cNvSpPr txBox="1"/>
              <p:nvPr/>
            </p:nvSpPr>
            <p:spPr>
              <a:xfrm>
                <a:off x="4320294" y="3397930"/>
                <a:ext cx="970137" cy="461665"/>
              </a:xfrm>
              <a:prstGeom prst="rect">
                <a:avLst/>
              </a:prstGeom>
              <a:noFill/>
            </p:spPr>
            <p:txBody>
              <a:bodyPr wrap="none" rtlCol="0">
                <a:spAutoFit/>
              </a:bodyPr>
              <a:lstStyle/>
              <a:p>
                <a:r>
                  <a:rPr lang="zh-CN" altLang="en-US" sz="2400" smtClean="0"/>
                  <a:t>缓  存</a:t>
                </a:r>
                <a:endParaRPr lang="zh-CN" altLang="en-US" sz="2400"/>
              </a:p>
            </p:txBody>
          </p:sp>
          <p:sp>
            <p:nvSpPr>
              <p:cNvPr id="60" name="TextBox 59"/>
              <p:cNvSpPr txBox="1"/>
              <p:nvPr/>
            </p:nvSpPr>
            <p:spPr>
              <a:xfrm>
                <a:off x="4366781" y="4998958"/>
                <a:ext cx="877163" cy="369332"/>
              </a:xfrm>
              <a:prstGeom prst="rect">
                <a:avLst/>
              </a:prstGeom>
              <a:noFill/>
            </p:spPr>
            <p:txBody>
              <a:bodyPr wrap="none" rtlCol="0">
                <a:spAutoFit/>
              </a:bodyPr>
              <a:lstStyle/>
              <a:p>
                <a:r>
                  <a:rPr lang="zh-CN" altLang="en-US" smtClean="0"/>
                  <a:t>数据库</a:t>
                </a:r>
                <a:endParaRPr lang="zh-CN" altLang="en-US"/>
              </a:p>
            </p:txBody>
          </p:sp>
        </p:grpSp>
      </p:grpSp>
      <p:sp>
        <p:nvSpPr>
          <p:cNvPr id="25" name="右箭头 24"/>
          <p:cNvSpPr/>
          <p:nvPr/>
        </p:nvSpPr>
        <p:spPr>
          <a:xfrm>
            <a:off x="7216140" y="2819400"/>
            <a:ext cx="647700" cy="203306"/>
          </a:xfrm>
          <a:prstGeom prst="rightArrow">
            <a:avLst/>
          </a:prstGeom>
          <a:solidFill>
            <a:schemeClr val="accent6"/>
          </a:solidFill>
        </p:spPr>
        <p:txBody>
          <a:bodyPr wrap="none" lIns="91440" tIns="45720" rIns="91440" bIns="45720" rtlCol="0" anchor="ctr">
            <a:spAutoFit/>
          </a:bodyPr>
          <a:lstStyle/>
          <a:p>
            <a:pPr algn="ctr"/>
            <a:endParaRPr lang="zh-CN" altLang="en-US" sz="5400" b="1" cap="none" spc="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endParaRPr>
          </a:p>
        </p:txBody>
      </p:sp>
      <p:cxnSp>
        <p:nvCxnSpPr>
          <p:cNvPr id="27" name="直接箭头连接符 26"/>
          <p:cNvCxnSpPr>
            <a:stCxn id="40" idx="1"/>
          </p:cNvCxnSpPr>
          <p:nvPr/>
        </p:nvCxnSpPr>
        <p:spPr>
          <a:xfrm flipH="1" flipV="1">
            <a:off x="9820299" y="3901038"/>
            <a:ext cx="386842" cy="61912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p:nvPr/>
        </p:nvCxnSpPr>
        <p:spPr>
          <a:xfrm flipV="1">
            <a:off x="9680090" y="1785113"/>
            <a:ext cx="0" cy="116290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p:nvPr/>
        </p:nvCxnSpPr>
        <p:spPr>
          <a:xfrm flipV="1">
            <a:off x="9680090" y="1166575"/>
            <a:ext cx="0" cy="59133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1" name="直接箭头连接符 60"/>
          <p:cNvCxnSpPr/>
          <p:nvPr/>
        </p:nvCxnSpPr>
        <p:spPr>
          <a:xfrm>
            <a:off x="10669395" y="1785113"/>
            <a:ext cx="0" cy="1162904"/>
          </a:xfrm>
          <a:prstGeom prst="straightConnector1">
            <a:avLst/>
          </a:prstGeom>
          <a:ln>
            <a:solidFill>
              <a:schemeClr val="accent6"/>
            </a:solidFill>
            <a:tailEnd type="arrow"/>
          </a:ln>
        </p:spPr>
        <p:style>
          <a:lnRef idx="1">
            <a:schemeClr val="accent1"/>
          </a:lnRef>
          <a:fillRef idx="0">
            <a:schemeClr val="accent1"/>
          </a:fillRef>
          <a:effectRef idx="0">
            <a:schemeClr val="accent1"/>
          </a:effectRef>
          <a:fontRef idx="minor">
            <a:schemeClr val="tx1"/>
          </a:fontRef>
        </p:style>
      </p:cxnSp>
      <p:cxnSp>
        <p:nvCxnSpPr>
          <p:cNvPr id="63" name="直接箭头连接符 62"/>
          <p:cNvCxnSpPr/>
          <p:nvPr/>
        </p:nvCxnSpPr>
        <p:spPr>
          <a:xfrm flipV="1">
            <a:off x="11228594" y="1785113"/>
            <a:ext cx="0" cy="1162904"/>
          </a:xfrm>
          <a:prstGeom prst="straightConnector1">
            <a:avLst/>
          </a:prstGeom>
          <a:ln>
            <a:solidFill>
              <a:schemeClr val="accent6"/>
            </a:solidFill>
            <a:tailEnd type="arrow"/>
          </a:ln>
        </p:spPr>
        <p:style>
          <a:lnRef idx="1">
            <a:schemeClr val="accent1"/>
          </a:lnRef>
          <a:fillRef idx="0">
            <a:schemeClr val="accent1"/>
          </a:fillRef>
          <a:effectRef idx="0">
            <a:schemeClr val="accent1"/>
          </a:effectRef>
          <a:fontRef idx="minor">
            <a:schemeClr val="tx1"/>
          </a:fontRef>
        </p:style>
      </p:cxnSp>
      <p:cxnSp>
        <p:nvCxnSpPr>
          <p:cNvPr id="6145" name="直接箭头连接符 6144"/>
          <p:cNvCxnSpPr/>
          <p:nvPr/>
        </p:nvCxnSpPr>
        <p:spPr>
          <a:xfrm flipV="1">
            <a:off x="11228594" y="1166575"/>
            <a:ext cx="0" cy="591339"/>
          </a:xfrm>
          <a:prstGeom prst="straightConnector1">
            <a:avLst/>
          </a:prstGeom>
          <a:ln>
            <a:solidFill>
              <a:schemeClr val="accent6"/>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569391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47"/>
                                        </p:tgtEl>
                                        <p:attrNameLst>
                                          <p:attrName>style.visibility</p:attrName>
                                        </p:attrNameLst>
                                      </p:cBhvr>
                                      <p:to>
                                        <p:strVal val="visible"/>
                                      </p:to>
                                    </p:set>
                                    <p:anim to="" calcmode="lin" valueType="num">
                                      <p:cBhvr>
                                        <p:cTn id="7" dur="700" fill="hold">
                                          <p:stCondLst>
                                            <p:cond delay="0"/>
                                          </p:stCondLst>
                                        </p:cTn>
                                        <p:tgtEl>
                                          <p:spTgt spid="47"/>
                                        </p:tgtEl>
                                        <p:attrNameLst>
                                          <p:attrName>ppt_x</p:attrName>
                                        </p:attrNameLst>
                                      </p:cBhvr>
                                      <p:tavLst>
                                        <p:tav tm="0" fmla="#ppt_x-(-#ppt_w/2*cos(ppt_r/180*pi))*((1.5-1.5*$)^2-(1.5-1.5*$)^3)">
                                          <p:val>
                                            <p:strVal val="0"/>
                                          </p:val>
                                        </p:tav>
                                        <p:tav tm="100000">
                                          <p:val>
                                            <p:strVal val="1"/>
                                          </p:val>
                                        </p:tav>
                                      </p:tavLst>
                                    </p:anim>
                                    <p:anim to="" calcmode="lin" valueType="num">
                                      <p:cBhvr>
                                        <p:cTn id="8" dur="700" fill="hold">
                                          <p:stCondLst>
                                            <p:cond delay="0"/>
                                          </p:stCondLst>
                                        </p:cTn>
                                        <p:tgtEl>
                                          <p:spTgt spid="47"/>
                                        </p:tgtEl>
                                        <p:attrNameLst>
                                          <p:attrName>ppt_y</p:attrName>
                                        </p:attrNameLst>
                                      </p:cBhvr>
                                      <p:tavLst>
                                        <p:tav tm="0" fmla="#ppt_y+(-#ppt_h/2*cos(ppt_r/180*pi))*((1.5-1.5*$)^2-(1.5-1.5*$)^3)">
                                          <p:val>
                                            <p:strVal val="0"/>
                                          </p:val>
                                        </p:tav>
                                        <p:tav tm="100000">
                                          <p:val>
                                            <p:strVal val="1"/>
                                          </p:val>
                                        </p:tav>
                                      </p:tavLst>
                                    </p:anim>
                                    <p:anim to="" calcmode="lin" valueType="num">
                                      <p:cBhvr>
                                        <p:cTn id="9" dur="700" fill="hold">
                                          <p:stCondLst>
                                            <p:cond delay="0"/>
                                          </p:stCondLst>
                                        </p:cTn>
                                        <p:tgtEl>
                                          <p:spTgt spid="47"/>
                                        </p:tgtEl>
                                        <p:attrNameLst>
                                          <p:attrName>ppt_h</p:attrName>
                                        </p:attrNameLst>
                                      </p:cBhvr>
                                      <p:tavLst>
                                        <p:tav tm="0" fmla="#ppt_h-(-#ppt_h)*((1.5-1.5*$)^2-(1.5-1.5*$)^3)">
                                          <p:val>
                                            <p:strVal val="0"/>
                                          </p:val>
                                        </p:tav>
                                        <p:tav tm="100000">
                                          <p:val>
                                            <p:strVal val="1"/>
                                          </p:val>
                                        </p:tav>
                                      </p:tavLst>
                                    </p:anim>
                                    <p:anim to="" calcmode="lin" valueType="num">
                                      <p:cBhvr>
                                        <p:cTn id="10" dur="700" fill="hold">
                                          <p:stCondLst>
                                            <p:cond delay="0"/>
                                          </p:stCondLst>
                                        </p:cTn>
                                        <p:tgtEl>
                                          <p:spTgt spid="47"/>
                                        </p:tgtEl>
                                        <p:attrNameLst>
                                          <p:attrName>ppt_w</p:attrName>
                                        </p:attrNameLst>
                                      </p:cBhvr>
                                      <p:tavLst>
                                        <p:tav tm="0" fmla="#ppt_w-(-#ppt_w)*((1.5-1.5*$)^2-(1.5-1.5*$)^3)">
                                          <p:val>
                                            <p:strVal val="0"/>
                                          </p:val>
                                        </p:tav>
                                        <p:tav tm="100000">
                                          <p:val>
                                            <p:strVal val="1"/>
                                          </p:val>
                                        </p:tav>
                                      </p:tavLst>
                                    </p:anim>
                                  </p:childTnLst>
                                </p:cTn>
                              </p:par>
                              <p:par>
                                <p:cTn id="11" presetID="0" presetClass="entr" presetSubtype="0" fill="hold" nodeType="withEffect">
                                  <p:stCondLst>
                                    <p:cond delay="0"/>
                                  </p:stCondLst>
                                  <p:iterate type="lt">
                                    <p:tmPct val="10000"/>
                                  </p:iterate>
                                  <p:childTnLst>
                                    <p:set>
                                      <p:cBhvr>
                                        <p:cTn id="12" dur="1" fill="hold">
                                          <p:stCondLst>
                                            <p:cond delay="0"/>
                                          </p:stCondLst>
                                        </p:cTn>
                                        <p:tgtEl>
                                          <p:spTgt spid="48"/>
                                        </p:tgtEl>
                                        <p:attrNameLst>
                                          <p:attrName>style.visibility</p:attrName>
                                        </p:attrNameLst>
                                      </p:cBhvr>
                                      <p:to>
                                        <p:strVal val="visible"/>
                                      </p:to>
                                    </p:set>
                                    <p:anim to="" calcmode="lin" valueType="num">
                                      <p:cBhvr>
                                        <p:cTn id="13" dur="700" fill="hold">
                                          <p:stCondLst>
                                            <p:cond delay="0"/>
                                          </p:stCondLst>
                                        </p:cTn>
                                        <p:tgtEl>
                                          <p:spTgt spid="48"/>
                                        </p:tgtEl>
                                        <p:attrNameLst>
                                          <p:attrName>ppt_x</p:attrName>
                                        </p:attrNameLst>
                                      </p:cBhvr>
                                      <p:tavLst>
                                        <p:tav tm="0" fmla="#ppt_x-(-#ppt_w/2*cos(ppt_r/180*pi))*((1.5-1.5*$)^2-(1.5-1.5*$)^3)">
                                          <p:val>
                                            <p:strVal val="0"/>
                                          </p:val>
                                        </p:tav>
                                        <p:tav tm="100000">
                                          <p:val>
                                            <p:strVal val="1"/>
                                          </p:val>
                                        </p:tav>
                                      </p:tavLst>
                                    </p:anim>
                                    <p:anim to="" calcmode="lin" valueType="num">
                                      <p:cBhvr>
                                        <p:cTn id="14" dur="700" fill="hold">
                                          <p:stCondLst>
                                            <p:cond delay="0"/>
                                          </p:stCondLst>
                                        </p:cTn>
                                        <p:tgtEl>
                                          <p:spTgt spid="48"/>
                                        </p:tgtEl>
                                        <p:attrNameLst>
                                          <p:attrName>ppt_y</p:attrName>
                                        </p:attrNameLst>
                                      </p:cBhvr>
                                      <p:tavLst>
                                        <p:tav tm="0" fmla="#ppt_y+(-#ppt_h/2*cos(ppt_r/180*pi))*((1.5-1.5*$)^2-(1.5-1.5*$)^3)">
                                          <p:val>
                                            <p:strVal val="0"/>
                                          </p:val>
                                        </p:tav>
                                        <p:tav tm="100000">
                                          <p:val>
                                            <p:strVal val="1"/>
                                          </p:val>
                                        </p:tav>
                                      </p:tavLst>
                                    </p:anim>
                                    <p:anim to="" calcmode="lin" valueType="num">
                                      <p:cBhvr>
                                        <p:cTn id="15" dur="700" fill="hold">
                                          <p:stCondLst>
                                            <p:cond delay="0"/>
                                          </p:stCondLst>
                                        </p:cTn>
                                        <p:tgtEl>
                                          <p:spTgt spid="48"/>
                                        </p:tgtEl>
                                        <p:attrNameLst>
                                          <p:attrName>ppt_h</p:attrName>
                                        </p:attrNameLst>
                                      </p:cBhvr>
                                      <p:tavLst>
                                        <p:tav tm="0" fmla="#ppt_h-(-#ppt_h)*((1.5-1.5*$)^2-(1.5-1.5*$)^3)">
                                          <p:val>
                                            <p:strVal val="0"/>
                                          </p:val>
                                        </p:tav>
                                        <p:tav tm="100000">
                                          <p:val>
                                            <p:strVal val="1"/>
                                          </p:val>
                                        </p:tav>
                                      </p:tavLst>
                                    </p:anim>
                                    <p:anim to="" calcmode="lin" valueType="num">
                                      <p:cBhvr>
                                        <p:cTn id="16" dur="700" fill="hold">
                                          <p:stCondLst>
                                            <p:cond delay="0"/>
                                          </p:stCondLst>
                                        </p:cTn>
                                        <p:tgtEl>
                                          <p:spTgt spid="48"/>
                                        </p:tgtEl>
                                        <p:attrNameLst>
                                          <p:attrName>ppt_w</p:attrName>
                                        </p:attrNameLst>
                                      </p:cBhvr>
                                      <p:tavLst>
                                        <p:tav tm="0" fmla="#ppt_w-(-#ppt_w)*((1.5-1.5*$)^2-(1.5-1.5*$)^3)">
                                          <p:val>
                                            <p:strVal val="0"/>
                                          </p:val>
                                        </p:tav>
                                        <p:tav tm="100000">
                                          <p:val>
                                            <p:str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PA_矩形 39"/>
          <p:cNvSpPr>
            <a:spLocks noChangeArrowheads="1"/>
          </p:cNvSpPr>
          <p:nvPr>
            <p:custDataLst>
              <p:tags r:id="rId1"/>
            </p:custDataLst>
          </p:nvPr>
        </p:nvSpPr>
        <p:spPr bwMode="auto">
          <a:xfrm>
            <a:off x="368300" y="258791"/>
            <a:ext cx="6755775" cy="410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9170"/>
            <a:r>
              <a:rPr lang="en-US" altLang="zh-CN" sz="2667" smtClean="0">
                <a:solidFill>
                  <a:srgbClr val="1D69A3"/>
                </a:solidFill>
                <a:latin typeface="微软雅黑" pitchFamily="34" charset="-122"/>
                <a:ea typeface="微软雅黑" pitchFamily="34" charset="-122"/>
              </a:rPr>
              <a:t>CacheKey</a:t>
            </a:r>
            <a:r>
              <a:rPr lang="zh-CN" altLang="en-US" sz="2667" smtClean="0">
                <a:solidFill>
                  <a:srgbClr val="1D69A3"/>
                </a:solidFill>
                <a:latin typeface="微软雅黑" pitchFamily="34" charset="-122"/>
                <a:ea typeface="微软雅黑" pitchFamily="34" charset="-122"/>
              </a:rPr>
              <a:t>解读</a:t>
            </a:r>
            <a:endParaRPr lang="en-US" altLang="zh-CN" sz="2667" smtClean="0">
              <a:solidFill>
                <a:srgbClr val="1D69A3"/>
              </a:solidFill>
              <a:latin typeface="微软雅黑" pitchFamily="34" charset="-122"/>
              <a:ea typeface="微软雅黑" pitchFamily="34" charset="-122"/>
            </a:endParaRPr>
          </a:p>
        </p:txBody>
      </p:sp>
      <p:grpSp>
        <p:nvGrpSpPr>
          <p:cNvPr id="48" name="PA_组合 47"/>
          <p:cNvGrpSpPr/>
          <p:nvPr>
            <p:custDataLst>
              <p:tags r:id="rId2"/>
            </p:custDataLst>
          </p:nvPr>
        </p:nvGrpSpPr>
        <p:grpSpPr>
          <a:xfrm>
            <a:off x="554877" y="79383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grpSp>
      <p:sp>
        <p:nvSpPr>
          <p:cNvPr id="4" name="AutoShape 2" descr="http://www.oodesign.com/images/structural/adapter-pattern.png"/>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9" name="矩形 8"/>
          <p:cNvSpPr/>
          <p:nvPr/>
        </p:nvSpPr>
        <p:spPr>
          <a:xfrm>
            <a:off x="0" y="868523"/>
            <a:ext cx="12128500" cy="1338828"/>
          </a:xfrm>
          <a:prstGeom prst="rect">
            <a:avLst/>
          </a:prstGeom>
        </p:spPr>
        <p:txBody>
          <a:bodyPr wrap="square">
            <a:spAutoFit/>
          </a:bodyPr>
          <a:lstStyle/>
          <a:p>
            <a:pPr marL="285750" indent="-285750">
              <a:lnSpc>
                <a:spcPct val="150000"/>
              </a:lnSpc>
              <a:buClr>
                <a:srgbClr val="FFC000"/>
              </a:buClr>
              <a:buFont typeface="Wingdings" panose="05000000000000000000" pitchFamily="2" charset="2"/>
              <a:buChar char="n"/>
            </a:pPr>
            <a:r>
              <a:rPr lang="en-US" altLang="zh-CN" smtClean="0">
                <a:latin typeface="微软雅黑" panose="020B0503020204020204" pitchFamily="34" charset="-122"/>
                <a:ea typeface="微软雅黑" panose="020B0503020204020204" pitchFamily="34" charset="-122"/>
              </a:rPr>
              <a:t>MyBatis</a:t>
            </a:r>
            <a:r>
              <a:rPr lang="zh-CN" altLang="en-US" smtClean="0">
                <a:latin typeface="微软雅黑" panose="020B0503020204020204" pitchFamily="34" charset="-122"/>
                <a:ea typeface="微软雅黑" panose="020B0503020204020204" pitchFamily="34" charset="-122"/>
              </a:rPr>
              <a:t>中</a:t>
            </a:r>
            <a:r>
              <a:rPr lang="zh-CN" altLang="en-US" smtClean="0">
                <a:latin typeface="微软雅黑" panose="020B0503020204020204" pitchFamily="34" charset="-122"/>
                <a:ea typeface="微软雅黑" panose="020B0503020204020204" pitchFamily="34" charset="-122"/>
              </a:rPr>
              <a:t>涉及到动态</a:t>
            </a:r>
            <a:r>
              <a:rPr lang="en-US" altLang="zh-CN" smtClean="0">
                <a:latin typeface="微软雅黑" panose="020B0503020204020204" pitchFamily="34" charset="-122"/>
                <a:ea typeface="微软雅黑" panose="020B0503020204020204" pitchFamily="34" charset="-122"/>
              </a:rPr>
              <a:t>SQL</a:t>
            </a:r>
            <a:r>
              <a:rPr lang="zh-CN" altLang="en-US" smtClean="0">
                <a:latin typeface="微软雅黑" panose="020B0503020204020204" pitchFamily="34" charset="-122"/>
                <a:ea typeface="微软雅黑" panose="020B0503020204020204" pitchFamily="34" charset="-122"/>
              </a:rPr>
              <a:t>的原因，缓存项的</a:t>
            </a:r>
            <a:r>
              <a:rPr lang="en-US" altLang="zh-CN" smtClean="0">
                <a:latin typeface="微软雅黑" panose="020B0503020204020204" pitchFamily="34" charset="-122"/>
                <a:ea typeface="微软雅黑" panose="020B0503020204020204" pitchFamily="34" charset="-122"/>
              </a:rPr>
              <a:t>key</a:t>
            </a:r>
            <a:r>
              <a:rPr lang="zh-CN" altLang="en-US" smtClean="0">
                <a:latin typeface="微软雅黑" panose="020B0503020204020204" pitchFamily="34" charset="-122"/>
                <a:ea typeface="微软雅黑" panose="020B0503020204020204" pitchFamily="34" charset="-122"/>
              </a:rPr>
              <a:t>不能仅仅通过一个</a:t>
            </a:r>
            <a:r>
              <a:rPr lang="en-US" altLang="zh-CN" smtClean="0">
                <a:latin typeface="微软雅黑" panose="020B0503020204020204" pitchFamily="34" charset="-122"/>
                <a:ea typeface="微软雅黑" panose="020B0503020204020204" pitchFamily="34" charset="-122"/>
              </a:rPr>
              <a:t>String</a:t>
            </a:r>
            <a:r>
              <a:rPr lang="zh-CN" altLang="en-US" smtClean="0">
                <a:latin typeface="微软雅黑" panose="020B0503020204020204" pitchFamily="34" charset="-122"/>
                <a:ea typeface="微软雅黑" panose="020B0503020204020204" pitchFamily="34" charset="-122"/>
              </a:rPr>
              <a:t>来表示，所以通过</a:t>
            </a:r>
            <a:r>
              <a:rPr lang="en-US" altLang="zh-CN" smtClean="0">
                <a:latin typeface="微软雅黑" panose="020B0503020204020204" pitchFamily="34" charset="-122"/>
                <a:ea typeface="微软雅黑" panose="020B0503020204020204" pitchFamily="34" charset="-122"/>
              </a:rPr>
              <a:t>CacheKey</a:t>
            </a:r>
            <a:r>
              <a:rPr lang="zh-CN" altLang="en-US" smtClean="0">
                <a:latin typeface="微软雅黑" panose="020B0503020204020204" pitchFamily="34" charset="-122"/>
                <a:ea typeface="微软雅黑" panose="020B0503020204020204" pitchFamily="34" charset="-122"/>
              </a:rPr>
              <a:t>来封装缓存的</a:t>
            </a:r>
            <a:r>
              <a:rPr lang="en-US" altLang="zh-CN" smtClean="0">
                <a:latin typeface="微软雅黑" panose="020B0503020204020204" pitchFamily="34" charset="-122"/>
                <a:ea typeface="微软雅黑" panose="020B0503020204020204" pitchFamily="34" charset="-122"/>
              </a:rPr>
              <a:t>Key</a:t>
            </a:r>
            <a:r>
              <a:rPr lang="zh-CN" altLang="en-US" smtClean="0">
                <a:latin typeface="微软雅黑" panose="020B0503020204020204" pitchFamily="34" charset="-122"/>
                <a:ea typeface="微软雅黑" panose="020B0503020204020204" pitchFamily="34" charset="-122"/>
              </a:rPr>
              <a:t>值，</a:t>
            </a:r>
            <a:r>
              <a:rPr lang="en-US" altLang="zh-CN" smtClean="0">
                <a:latin typeface="微软雅黑" panose="020B0503020204020204" pitchFamily="34" charset="-122"/>
                <a:ea typeface="微软雅黑" panose="020B0503020204020204" pitchFamily="34" charset="-122"/>
              </a:rPr>
              <a:t>CacheKey</a:t>
            </a:r>
            <a:r>
              <a:rPr lang="zh-CN" altLang="en-US" smtClean="0">
                <a:latin typeface="微软雅黑" panose="020B0503020204020204" pitchFamily="34" charset="-122"/>
                <a:ea typeface="微软雅黑" panose="020B0503020204020204" pitchFamily="34" charset="-122"/>
              </a:rPr>
              <a:t>可以封装多个影响缓存项的因素；判断两个</a:t>
            </a:r>
            <a:r>
              <a:rPr lang="en-US" altLang="zh-CN" smtClean="0">
                <a:latin typeface="微软雅黑" panose="020B0503020204020204" pitchFamily="34" charset="-122"/>
                <a:ea typeface="微软雅黑" panose="020B0503020204020204" pitchFamily="34" charset="-122"/>
              </a:rPr>
              <a:t>CacheKey</a:t>
            </a:r>
            <a:r>
              <a:rPr lang="zh-CN" altLang="en-US" smtClean="0">
                <a:latin typeface="微软雅黑" panose="020B0503020204020204" pitchFamily="34" charset="-122"/>
                <a:ea typeface="微软雅黑" panose="020B0503020204020204" pitchFamily="34" charset="-122"/>
              </a:rPr>
              <a:t>是否相同关键是比较两个对象的</a:t>
            </a:r>
            <a:r>
              <a:rPr lang="en-US" altLang="zh-CN" smtClean="0">
                <a:latin typeface="微软雅黑" panose="020B0503020204020204" pitchFamily="34" charset="-122"/>
                <a:ea typeface="微软雅黑" panose="020B0503020204020204" pitchFamily="34" charset="-122"/>
              </a:rPr>
              <a:t>hash</a:t>
            </a:r>
            <a:r>
              <a:rPr lang="zh-CN" altLang="en-US" smtClean="0">
                <a:latin typeface="微软雅黑" panose="020B0503020204020204" pitchFamily="34" charset="-122"/>
                <a:ea typeface="微软雅黑" panose="020B0503020204020204" pitchFamily="34" charset="-122"/>
              </a:rPr>
              <a:t>值是否一致；</a:t>
            </a:r>
            <a:endParaRPr lang="zh-CN" altLang="en-US">
              <a:latin typeface="微软雅黑" panose="020B0503020204020204" pitchFamily="34" charset="-122"/>
              <a:ea typeface="微软雅黑" panose="020B0503020204020204" pitchFamily="34" charset="-122"/>
            </a:endParaRPr>
          </a:p>
        </p:txBody>
      </p:sp>
      <p:sp>
        <p:nvSpPr>
          <p:cNvPr id="10" name="矩形 9"/>
          <p:cNvSpPr/>
          <p:nvPr/>
        </p:nvSpPr>
        <p:spPr>
          <a:xfrm>
            <a:off x="125198" y="2713420"/>
            <a:ext cx="4542052" cy="2169825"/>
          </a:xfrm>
          <a:prstGeom prst="rect">
            <a:avLst/>
          </a:prstGeom>
        </p:spPr>
        <p:txBody>
          <a:bodyPr wrap="square">
            <a:spAutoFit/>
          </a:bodyPr>
          <a:lstStyle/>
          <a:p>
            <a:pPr marL="285750" indent="-285750">
              <a:lnSpc>
                <a:spcPct val="150000"/>
              </a:lnSpc>
              <a:buClr>
                <a:schemeClr val="accent6"/>
              </a:buClr>
              <a:buFont typeface="Wingdings" panose="05000000000000000000" pitchFamily="2" charset="2"/>
              <a:buChar char="n"/>
            </a:pPr>
            <a:r>
              <a:rPr lang="zh-CN" altLang="en-US" smtClean="0">
                <a:latin typeface="微软雅黑" panose="020B0503020204020204" pitchFamily="34" charset="-122"/>
                <a:ea typeface="微软雅黑" panose="020B0503020204020204" pitchFamily="34" charset="-122"/>
              </a:rPr>
              <a:t>构成</a:t>
            </a:r>
            <a:r>
              <a:rPr lang="en-US" altLang="zh-CN" smtClean="0">
                <a:latin typeface="微软雅黑" panose="020B0503020204020204" pitchFamily="34" charset="-122"/>
                <a:ea typeface="微软雅黑" panose="020B0503020204020204" pitchFamily="34" charset="-122"/>
              </a:rPr>
              <a:t>CacheKey</a:t>
            </a:r>
            <a:r>
              <a:rPr lang="zh-CN" altLang="en-US" smtClean="0">
                <a:latin typeface="微软雅黑" panose="020B0503020204020204" pitchFamily="34" charset="-122"/>
                <a:ea typeface="微软雅黑" panose="020B0503020204020204" pitchFamily="34" charset="-122"/>
              </a:rPr>
              <a:t>的对象</a:t>
            </a:r>
            <a:endParaRPr lang="en-US" altLang="zh-CN" smtClean="0">
              <a:latin typeface="微软雅黑" panose="020B0503020204020204" pitchFamily="34" charset="-122"/>
              <a:ea typeface="微软雅黑" panose="020B0503020204020204" pitchFamily="34" charset="-122"/>
            </a:endParaRPr>
          </a:p>
          <a:p>
            <a:pPr marL="742950" lvl="1" indent="-285750">
              <a:lnSpc>
                <a:spcPct val="150000"/>
              </a:lnSpc>
              <a:buClr>
                <a:schemeClr val="accent6"/>
              </a:buClr>
              <a:buFont typeface="Wingdings" panose="05000000000000000000" pitchFamily="2" charset="2"/>
              <a:buChar char="ü"/>
            </a:pPr>
            <a:r>
              <a:rPr lang="en-US" altLang="zh-CN" smtClean="0">
                <a:latin typeface="微软雅黑" panose="020B0503020204020204" pitchFamily="34" charset="-122"/>
                <a:ea typeface="微软雅黑" panose="020B0503020204020204" pitchFamily="34" charset="-122"/>
              </a:rPr>
              <a:t>mappedStatment</a:t>
            </a:r>
            <a:r>
              <a:rPr lang="zh-CN" altLang="en-US" smtClean="0">
                <a:latin typeface="微软雅黑" panose="020B0503020204020204" pitchFamily="34" charset="-122"/>
                <a:ea typeface="微软雅黑" panose="020B0503020204020204" pitchFamily="34" charset="-122"/>
              </a:rPr>
              <a:t>的</a:t>
            </a:r>
            <a:r>
              <a:rPr lang="en-US" altLang="zh-CN" smtClean="0">
                <a:latin typeface="微软雅黑" panose="020B0503020204020204" pitchFamily="34" charset="-122"/>
                <a:ea typeface="微软雅黑" panose="020B0503020204020204" pitchFamily="34" charset="-122"/>
              </a:rPr>
              <a:t>id</a:t>
            </a:r>
          </a:p>
          <a:p>
            <a:pPr marL="742950" lvl="1" indent="-285750">
              <a:lnSpc>
                <a:spcPct val="150000"/>
              </a:lnSpc>
              <a:buClr>
                <a:schemeClr val="accent6"/>
              </a:buClr>
              <a:buFont typeface="Wingdings" panose="05000000000000000000" pitchFamily="2" charset="2"/>
              <a:buChar char="ü"/>
            </a:pPr>
            <a:r>
              <a:rPr lang="zh-CN" altLang="en-US" smtClean="0">
                <a:latin typeface="微软雅黑" panose="020B0503020204020204" pitchFamily="34" charset="-122"/>
                <a:ea typeface="微软雅黑" panose="020B0503020204020204" pitchFamily="34" charset="-122"/>
              </a:rPr>
              <a:t>指定查询结果集的范围（分页信息）</a:t>
            </a:r>
            <a:endParaRPr lang="en-US" altLang="zh-CN" smtClean="0">
              <a:latin typeface="微软雅黑" panose="020B0503020204020204" pitchFamily="34" charset="-122"/>
              <a:ea typeface="微软雅黑" panose="020B0503020204020204" pitchFamily="34" charset="-122"/>
            </a:endParaRPr>
          </a:p>
          <a:p>
            <a:pPr marL="742950" lvl="1" indent="-285750">
              <a:lnSpc>
                <a:spcPct val="150000"/>
              </a:lnSpc>
              <a:buClr>
                <a:schemeClr val="accent6"/>
              </a:buClr>
              <a:buFont typeface="Wingdings" panose="05000000000000000000" pitchFamily="2" charset="2"/>
              <a:buChar char="ü"/>
            </a:pPr>
            <a:r>
              <a:rPr lang="zh-CN" altLang="en-US" smtClean="0">
                <a:latin typeface="微软雅黑" panose="020B0503020204020204" pitchFamily="34" charset="-122"/>
                <a:ea typeface="微软雅黑" panose="020B0503020204020204" pitchFamily="34" charset="-122"/>
              </a:rPr>
              <a:t>查询所使用的</a:t>
            </a:r>
            <a:r>
              <a:rPr lang="en-US" altLang="zh-CN" smtClean="0">
                <a:latin typeface="微软雅黑" panose="020B0503020204020204" pitchFamily="34" charset="-122"/>
                <a:ea typeface="微软雅黑" panose="020B0503020204020204" pitchFamily="34" charset="-122"/>
              </a:rPr>
              <a:t>SQL</a:t>
            </a:r>
            <a:r>
              <a:rPr lang="zh-CN" altLang="en-US" smtClean="0">
                <a:latin typeface="微软雅黑" panose="020B0503020204020204" pitchFamily="34" charset="-122"/>
                <a:ea typeface="微软雅黑" panose="020B0503020204020204" pitchFamily="34" charset="-122"/>
              </a:rPr>
              <a:t>语句</a:t>
            </a:r>
            <a:endParaRPr lang="en-US" altLang="zh-CN" smtClean="0">
              <a:latin typeface="微软雅黑" panose="020B0503020204020204" pitchFamily="34" charset="-122"/>
              <a:ea typeface="微软雅黑" panose="020B0503020204020204" pitchFamily="34" charset="-122"/>
            </a:endParaRPr>
          </a:p>
          <a:p>
            <a:pPr marL="742950" lvl="1" indent="-285750">
              <a:lnSpc>
                <a:spcPct val="150000"/>
              </a:lnSpc>
              <a:buClr>
                <a:schemeClr val="accent6"/>
              </a:buClr>
              <a:buFont typeface="Wingdings" panose="05000000000000000000" pitchFamily="2" charset="2"/>
              <a:buChar char="ü"/>
            </a:pPr>
            <a:r>
              <a:rPr lang="zh-CN" altLang="en-US" smtClean="0">
                <a:latin typeface="微软雅黑" panose="020B0503020204020204" pitchFamily="34" charset="-122"/>
                <a:ea typeface="微软雅黑" panose="020B0503020204020204" pitchFamily="34" charset="-122"/>
              </a:rPr>
              <a:t>用户传递给</a:t>
            </a:r>
            <a:r>
              <a:rPr lang="en-US" altLang="zh-CN" smtClean="0">
                <a:latin typeface="微软雅黑" panose="020B0503020204020204" pitchFamily="34" charset="-122"/>
                <a:ea typeface="微软雅黑" panose="020B0503020204020204" pitchFamily="34" charset="-122"/>
              </a:rPr>
              <a:t>SQL</a:t>
            </a:r>
            <a:r>
              <a:rPr lang="zh-CN" altLang="en-US" smtClean="0">
                <a:latin typeface="微软雅黑" panose="020B0503020204020204" pitchFamily="34" charset="-122"/>
                <a:ea typeface="微软雅黑" panose="020B0503020204020204" pitchFamily="34" charset="-122"/>
              </a:rPr>
              <a:t>语句的实际参数值</a:t>
            </a:r>
            <a:endParaRPr lang="zh-CN" altLang="en-US">
              <a:latin typeface="微软雅黑" panose="020B0503020204020204" pitchFamily="34" charset="-122"/>
              <a:ea typeface="微软雅黑" panose="020B0503020204020204" pitchFamily="34" charset="-122"/>
            </a:endParaRPr>
          </a:p>
        </p:txBody>
      </p:sp>
      <p:sp>
        <p:nvSpPr>
          <p:cNvPr id="11" name="矩形 10"/>
          <p:cNvSpPr/>
          <p:nvPr/>
        </p:nvSpPr>
        <p:spPr>
          <a:xfrm>
            <a:off x="6335498" y="2702690"/>
            <a:ext cx="4542052" cy="1754326"/>
          </a:xfrm>
          <a:prstGeom prst="rect">
            <a:avLst/>
          </a:prstGeom>
        </p:spPr>
        <p:txBody>
          <a:bodyPr wrap="square">
            <a:spAutoFit/>
          </a:bodyPr>
          <a:lstStyle/>
          <a:p>
            <a:pPr marL="285750" indent="-285750">
              <a:lnSpc>
                <a:spcPct val="150000"/>
              </a:lnSpc>
              <a:buClr>
                <a:schemeClr val="accent6"/>
              </a:buClr>
              <a:buFont typeface="Wingdings" panose="05000000000000000000" pitchFamily="2" charset="2"/>
              <a:buChar char="n"/>
            </a:pPr>
            <a:r>
              <a:rPr lang="zh-CN" altLang="en-US" smtClean="0">
                <a:latin typeface="微软雅黑" panose="020B0503020204020204" pitchFamily="34" charset="-122"/>
                <a:ea typeface="微软雅黑" panose="020B0503020204020204" pitchFamily="34" charset="-122"/>
              </a:rPr>
              <a:t>重点解读方法</a:t>
            </a:r>
            <a:endParaRPr lang="en-US" altLang="zh-CN" smtClean="0">
              <a:latin typeface="微软雅黑" panose="020B0503020204020204" pitchFamily="34" charset="-122"/>
              <a:ea typeface="微软雅黑" panose="020B0503020204020204" pitchFamily="34" charset="-122"/>
            </a:endParaRPr>
          </a:p>
          <a:p>
            <a:pPr marL="742950" lvl="1" indent="-285750">
              <a:lnSpc>
                <a:spcPct val="150000"/>
              </a:lnSpc>
              <a:buClr>
                <a:schemeClr val="accent6"/>
              </a:buClr>
              <a:buFont typeface="Wingdings" panose="05000000000000000000" pitchFamily="2" charset="2"/>
              <a:buChar char="ü"/>
            </a:pPr>
            <a:r>
              <a:rPr lang="en-US" altLang="zh-CN" smtClean="0">
                <a:latin typeface="微软雅黑" panose="020B0503020204020204" pitchFamily="34" charset="-122"/>
                <a:ea typeface="微软雅黑" panose="020B0503020204020204" pitchFamily="34" charset="-122"/>
              </a:rPr>
              <a:t>update(Object obj)</a:t>
            </a:r>
          </a:p>
          <a:p>
            <a:pPr marL="742950" lvl="1" indent="-285750">
              <a:lnSpc>
                <a:spcPct val="150000"/>
              </a:lnSpc>
              <a:buClr>
                <a:schemeClr val="accent6"/>
              </a:buClr>
              <a:buFont typeface="Wingdings" panose="05000000000000000000" pitchFamily="2" charset="2"/>
              <a:buChar char="ü"/>
            </a:pPr>
            <a:r>
              <a:rPr lang="en-US" altLang="zh-CN" smtClean="0">
                <a:latin typeface="微软雅黑" panose="020B0503020204020204" pitchFamily="34" charset="-122"/>
                <a:ea typeface="微软雅黑" panose="020B0503020204020204" pitchFamily="34" charset="-122"/>
              </a:rPr>
              <a:t>equals(</a:t>
            </a:r>
            <a:r>
              <a:rPr lang="en-US" altLang="zh-CN">
                <a:latin typeface="微软雅黑" panose="020B0503020204020204" pitchFamily="34" charset="-122"/>
                <a:ea typeface="微软雅黑" panose="020B0503020204020204" pitchFamily="34" charset="-122"/>
              </a:rPr>
              <a:t>Object obj</a:t>
            </a:r>
            <a:r>
              <a:rPr lang="en-US" altLang="zh-CN" smtClean="0">
                <a:latin typeface="微软雅黑" panose="020B0503020204020204" pitchFamily="34" charset="-122"/>
                <a:ea typeface="微软雅黑" panose="020B0503020204020204" pitchFamily="34" charset="-122"/>
              </a:rPr>
              <a:t>)</a:t>
            </a:r>
          </a:p>
          <a:p>
            <a:pPr marL="742950" lvl="1" indent="-285750">
              <a:lnSpc>
                <a:spcPct val="150000"/>
              </a:lnSpc>
              <a:buClr>
                <a:schemeClr val="accent6"/>
              </a:buClr>
              <a:buFont typeface="Wingdings" panose="05000000000000000000" pitchFamily="2" charset="2"/>
              <a:buChar char="ü"/>
            </a:pPr>
            <a:endParaRPr lang="en-US" altLang="zh-CN"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5882054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47"/>
                                        </p:tgtEl>
                                        <p:attrNameLst>
                                          <p:attrName>style.visibility</p:attrName>
                                        </p:attrNameLst>
                                      </p:cBhvr>
                                      <p:to>
                                        <p:strVal val="visible"/>
                                      </p:to>
                                    </p:set>
                                    <p:anim to="" calcmode="lin" valueType="num">
                                      <p:cBhvr>
                                        <p:cTn id="7" dur="700" fill="hold">
                                          <p:stCondLst>
                                            <p:cond delay="0"/>
                                          </p:stCondLst>
                                        </p:cTn>
                                        <p:tgtEl>
                                          <p:spTgt spid="47"/>
                                        </p:tgtEl>
                                        <p:attrNameLst>
                                          <p:attrName>ppt_x</p:attrName>
                                        </p:attrNameLst>
                                      </p:cBhvr>
                                      <p:tavLst>
                                        <p:tav tm="0" fmla="#ppt_x-(-#ppt_w/2*cos(ppt_r/180*pi))*((1.5-1.5*$)^2-(1.5-1.5*$)^3)">
                                          <p:val>
                                            <p:strVal val="0"/>
                                          </p:val>
                                        </p:tav>
                                        <p:tav tm="100000">
                                          <p:val>
                                            <p:strVal val="1"/>
                                          </p:val>
                                        </p:tav>
                                      </p:tavLst>
                                    </p:anim>
                                    <p:anim to="" calcmode="lin" valueType="num">
                                      <p:cBhvr>
                                        <p:cTn id="8" dur="700" fill="hold">
                                          <p:stCondLst>
                                            <p:cond delay="0"/>
                                          </p:stCondLst>
                                        </p:cTn>
                                        <p:tgtEl>
                                          <p:spTgt spid="47"/>
                                        </p:tgtEl>
                                        <p:attrNameLst>
                                          <p:attrName>ppt_y</p:attrName>
                                        </p:attrNameLst>
                                      </p:cBhvr>
                                      <p:tavLst>
                                        <p:tav tm="0" fmla="#ppt_y+(-#ppt_h/2*cos(ppt_r/180*pi))*((1.5-1.5*$)^2-(1.5-1.5*$)^3)">
                                          <p:val>
                                            <p:strVal val="0"/>
                                          </p:val>
                                        </p:tav>
                                        <p:tav tm="100000">
                                          <p:val>
                                            <p:strVal val="1"/>
                                          </p:val>
                                        </p:tav>
                                      </p:tavLst>
                                    </p:anim>
                                    <p:anim to="" calcmode="lin" valueType="num">
                                      <p:cBhvr>
                                        <p:cTn id="9" dur="700" fill="hold">
                                          <p:stCondLst>
                                            <p:cond delay="0"/>
                                          </p:stCondLst>
                                        </p:cTn>
                                        <p:tgtEl>
                                          <p:spTgt spid="47"/>
                                        </p:tgtEl>
                                        <p:attrNameLst>
                                          <p:attrName>ppt_h</p:attrName>
                                        </p:attrNameLst>
                                      </p:cBhvr>
                                      <p:tavLst>
                                        <p:tav tm="0" fmla="#ppt_h-(-#ppt_h)*((1.5-1.5*$)^2-(1.5-1.5*$)^3)">
                                          <p:val>
                                            <p:strVal val="0"/>
                                          </p:val>
                                        </p:tav>
                                        <p:tav tm="100000">
                                          <p:val>
                                            <p:strVal val="1"/>
                                          </p:val>
                                        </p:tav>
                                      </p:tavLst>
                                    </p:anim>
                                    <p:anim to="" calcmode="lin" valueType="num">
                                      <p:cBhvr>
                                        <p:cTn id="10" dur="700" fill="hold">
                                          <p:stCondLst>
                                            <p:cond delay="0"/>
                                          </p:stCondLst>
                                        </p:cTn>
                                        <p:tgtEl>
                                          <p:spTgt spid="47"/>
                                        </p:tgtEl>
                                        <p:attrNameLst>
                                          <p:attrName>ppt_w</p:attrName>
                                        </p:attrNameLst>
                                      </p:cBhvr>
                                      <p:tavLst>
                                        <p:tav tm="0" fmla="#ppt_w-(-#ppt_w)*((1.5-1.5*$)^2-(1.5-1.5*$)^3)">
                                          <p:val>
                                            <p:strVal val="0"/>
                                          </p:val>
                                        </p:tav>
                                        <p:tav tm="100000">
                                          <p:val>
                                            <p:strVal val="1"/>
                                          </p:val>
                                        </p:tav>
                                      </p:tavLst>
                                    </p:anim>
                                  </p:childTnLst>
                                </p:cTn>
                              </p:par>
                              <p:par>
                                <p:cTn id="11" presetID="0" presetClass="entr" presetSubtype="0" fill="hold" nodeType="withEffect">
                                  <p:stCondLst>
                                    <p:cond delay="0"/>
                                  </p:stCondLst>
                                  <p:iterate type="lt">
                                    <p:tmPct val="10000"/>
                                  </p:iterate>
                                  <p:childTnLst>
                                    <p:set>
                                      <p:cBhvr>
                                        <p:cTn id="12" dur="1" fill="hold">
                                          <p:stCondLst>
                                            <p:cond delay="0"/>
                                          </p:stCondLst>
                                        </p:cTn>
                                        <p:tgtEl>
                                          <p:spTgt spid="48"/>
                                        </p:tgtEl>
                                        <p:attrNameLst>
                                          <p:attrName>style.visibility</p:attrName>
                                        </p:attrNameLst>
                                      </p:cBhvr>
                                      <p:to>
                                        <p:strVal val="visible"/>
                                      </p:to>
                                    </p:set>
                                    <p:anim to="" calcmode="lin" valueType="num">
                                      <p:cBhvr>
                                        <p:cTn id="13" dur="700" fill="hold">
                                          <p:stCondLst>
                                            <p:cond delay="0"/>
                                          </p:stCondLst>
                                        </p:cTn>
                                        <p:tgtEl>
                                          <p:spTgt spid="48"/>
                                        </p:tgtEl>
                                        <p:attrNameLst>
                                          <p:attrName>ppt_x</p:attrName>
                                        </p:attrNameLst>
                                      </p:cBhvr>
                                      <p:tavLst>
                                        <p:tav tm="0" fmla="#ppt_x-(-#ppt_w/2*cos(ppt_r/180*pi))*((1.5-1.5*$)^2-(1.5-1.5*$)^3)">
                                          <p:val>
                                            <p:strVal val="0"/>
                                          </p:val>
                                        </p:tav>
                                        <p:tav tm="100000">
                                          <p:val>
                                            <p:strVal val="1"/>
                                          </p:val>
                                        </p:tav>
                                      </p:tavLst>
                                    </p:anim>
                                    <p:anim to="" calcmode="lin" valueType="num">
                                      <p:cBhvr>
                                        <p:cTn id="14" dur="700" fill="hold">
                                          <p:stCondLst>
                                            <p:cond delay="0"/>
                                          </p:stCondLst>
                                        </p:cTn>
                                        <p:tgtEl>
                                          <p:spTgt spid="48"/>
                                        </p:tgtEl>
                                        <p:attrNameLst>
                                          <p:attrName>ppt_y</p:attrName>
                                        </p:attrNameLst>
                                      </p:cBhvr>
                                      <p:tavLst>
                                        <p:tav tm="0" fmla="#ppt_y+(-#ppt_h/2*cos(ppt_r/180*pi))*((1.5-1.5*$)^2-(1.5-1.5*$)^3)">
                                          <p:val>
                                            <p:strVal val="0"/>
                                          </p:val>
                                        </p:tav>
                                        <p:tav tm="100000">
                                          <p:val>
                                            <p:strVal val="1"/>
                                          </p:val>
                                        </p:tav>
                                      </p:tavLst>
                                    </p:anim>
                                    <p:anim to="" calcmode="lin" valueType="num">
                                      <p:cBhvr>
                                        <p:cTn id="15" dur="700" fill="hold">
                                          <p:stCondLst>
                                            <p:cond delay="0"/>
                                          </p:stCondLst>
                                        </p:cTn>
                                        <p:tgtEl>
                                          <p:spTgt spid="48"/>
                                        </p:tgtEl>
                                        <p:attrNameLst>
                                          <p:attrName>ppt_h</p:attrName>
                                        </p:attrNameLst>
                                      </p:cBhvr>
                                      <p:tavLst>
                                        <p:tav tm="0" fmla="#ppt_h-(-#ppt_h)*((1.5-1.5*$)^2-(1.5-1.5*$)^3)">
                                          <p:val>
                                            <p:strVal val="0"/>
                                          </p:val>
                                        </p:tav>
                                        <p:tav tm="100000">
                                          <p:val>
                                            <p:strVal val="1"/>
                                          </p:val>
                                        </p:tav>
                                      </p:tavLst>
                                    </p:anim>
                                    <p:anim to="" calcmode="lin" valueType="num">
                                      <p:cBhvr>
                                        <p:cTn id="16" dur="700" fill="hold">
                                          <p:stCondLst>
                                            <p:cond delay="0"/>
                                          </p:stCondLst>
                                        </p:cTn>
                                        <p:tgtEl>
                                          <p:spTgt spid="48"/>
                                        </p:tgtEl>
                                        <p:attrNameLst>
                                          <p:attrName>ppt_w</p:attrName>
                                        </p:attrNameLst>
                                      </p:cBhvr>
                                      <p:tavLst>
                                        <p:tav tm="0" fmla="#ppt_w-(-#ppt_w)*((1.5-1.5*$)^2-(1.5-1.5*$)^3)">
                                          <p:val>
                                            <p:strVal val="0"/>
                                          </p:val>
                                        </p:tav>
                                        <p:tav tm="100000">
                                          <p:val>
                                            <p:str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PA_组合 20"/>
          <p:cNvGrpSpPr/>
          <p:nvPr>
            <p:custDataLst>
              <p:tags r:id="rId1"/>
            </p:custDataLst>
          </p:nvPr>
        </p:nvGrpSpPr>
        <p:grpSpPr>
          <a:xfrm>
            <a:off x="4392150" y="1500466"/>
            <a:ext cx="3407701" cy="63239"/>
            <a:chOff x="2190216" y="0"/>
            <a:chExt cx="4752528" cy="108012"/>
          </a:xfrm>
        </p:grpSpPr>
        <p:sp>
          <p:nvSpPr>
            <p:cNvPr id="4" name="矩形 3"/>
            <p:cNvSpPr/>
            <p:nvPr/>
          </p:nvSpPr>
          <p:spPr>
            <a:xfrm>
              <a:off x="2190216" y="0"/>
              <a:ext cx="1188132" cy="108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 name="矩形 4"/>
            <p:cNvSpPr/>
            <p:nvPr/>
          </p:nvSpPr>
          <p:spPr>
            <a:xfrm>
              <a:off x="3378348"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6" name="矩形 5"/>
            <p:cNvSpPr/>
            <p:nvPr/>
          </p:nvSpPr>
          <p:spPr>
            <a:xfrm>
              <a:off x="4566480" y="0"/>
              <a:ext cx="1188132" cy="1080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7" name="矩形 6"/>
            <p:cNvSpPr/>
            <p:nvPr/>
          </p:nvSpPr>
          <p:spPr>
            <a:xfrm>
              <a:off x="5754612" y="0"/>
              <a:ext cx="1188132" cy="1080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grpSp>
      <p:sp>
        <p:nvSpPr>
          <p:cNvPr id="36" name="PA_文本框 35"/>
          <p:cNvSpPr txBox="1"/>
          <p:nvPr>
            <p:custDataLst>
              <p:tags r:id="rId2"/>
            </p:custDataLst>
          </p:nvPr>
        </p:nvSpPr>
        <p:spPr>
          <a:xfrm>
            <a:off x="5110480" y="417660"/>
            <a:ext cx="1971040" cy="995016"/>
          </a:xfrm>
          <a:prstGeom prst="rect">
            <a:avLst/>
          </a:prstGeom>
          <a:noFill/>
        </p:spPr>
        <p:txBody>
          <a:bodyPr wrap="square" rtlCol="0">
            <a:spAutoFit/>
          </a:bodyPr>
          <a:lstStyle/>
          <a:p>
            <a:pPr algn="ctr" defTabSz="1219170"/>
            <a:r>
              <a:rPr lang="zh-CN" altLang="en-US" sz="3733" b="1" dirty="0">
                <a:ln w="6350">
                  <a:noFill/>
                </a:ln>
                <a:solidFill>
                  <a:srgbClr val="1D69A3"/>
                </a:solidFill>
                <a:latin typeface="Impact" pitchFamily="34" charset="0"/>
                <a:ea typeface="微软雅黑" pitchFamily="34" charset="-122"/>
              </a:rPr>
              <a:t>目  录</a:t>
            </a:r>
            <a:endParaRPr lang="en-US" altLang="zh-CN" sz="3733" b="1" dirty="0">
              <a:ln w="6350">
                <a:noFill/>
              </a:ln>
              <a:solidFill>
                <a:srgbClr val="1D69A3"/>
              </a:solidFill>
              <a:latin typeface="Impact" pitchFamily="34" charset="0"/>
              <a:ea typeface="微软雅黑" pitchFamily="34" charset="-122"/>
            </a:endParaRPr>
          </a:p>
          <a:p>
            <a:pPr algn="ctr" defTabSz="1219170"/>
            <a:r>
              <a:rPr lang="en-US" altLang="zh-CN" sz="2133" dirty="0">
                <a:ln w="6350">
                  <a:noFill/>
                </a:ln>
                <a:solidFill>
                  <a:srgbClr val="333333">
                    <a:lumMod val="50000"/>
                    <a:lumOff val="50000"/>
                  </a:srgbClr>
                </a:solidFill>
                <a:latin typeface="Arial" pitchFamily="34" charset="0"/>
                <a:ea typeface="微软雅黑" pitchFamily="34" charset="-122"/>
                <a:cs typeface="Arial" pitchFamily="34" charset="0"/>
              </a:rPr>
              <a:t>CONTENTS</a:t>
            </a:r>
            <a:endParaRPr lang="zh-CN" altLang="en-US" sz="2133" dirty="0">
              <a:ln w="6350">
                <a:noFill/>
              </a:ln>
              <a:solidFill>
                <a:srgbClr val="333333">
                  <a:lumMod val="50000"/>
                  <a:lumOff val="50000"/>
                </a:srgbClr>
              </a:solidFill>
              <a:latin typeface="Arial" pitchFamily="34" charset="0"/>
              <a:ea typeface="微软雅黑" pitchFamily="34" charset="-122"/>
              <a:cs typeface="Arial" pitchFamily="34" charset="0"/>
            </a:endParaRPr>
          </a:p>
        </p:txBody>
      </p:sp>
      <p:grpSp>
        <p:nvGrpSpPr>
          <p:cNvPr id="8" name="组合 7"/>
          <p:cNvGrpSpPr/>
          <p:nvPr/>
        </p:nvGrpSpPr>
        <p:grpSpPr>
          <a:xfrm>
            <a:off x="3085004" y="2774574"/>
            <a:ext cx="1917777" cy="3208238"/>
            <a:chOff x="2230347" y="2774574"/>
            <a:chExt cx="1917777" cy="3208238"/>
          </a:xfrm>
        </p:grpSpPr>
        <p:grpSp>
          <p:nvGrpSpPr>
            <p:cNvPr id="80" name="PA_组合 79"/>
            <p:cNvGrpSpPr/>
            <p:nvPr>
              <p:custDataLst>
                <p:tags r:id="rId19"/>
              </p:custDataLst>
            </p:nvPr>
          </p:nvGrpSpPr>
          <p:grpSpPr>
            <a:xfrm>
              <a:off x="2230347" y="3455159"/>
              <a:ext cx="1917777" cy="2527653"/>
              <a:chOff x="522514" y="3027330"/>
              <a:chExt cx="1512542" cy="1440160"/>
            </a:xfrm>
          </p:grpSpPr>
          <p:sp>
            <p:nvSpPr>
              <p:cNvPr id="81" name="矩形 80"/>
              <p:cNvSpPr/>
              <p:nvPr/>
            </p:nvSpPr>
            <p:spPr>
              <a:xfrm>
                <a:off x="522514" y="3027330"/>
                <a:ext cx="1512542" cy="1440160"/>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cxnSp>
            <p:nvCxnSpPr>
              <p:cNvPr id="82" name="直接连接符 81"/>
              <p:cNvCxnSpPr/>
              <p:nvPr/>
            </p:nvCxnSpPr>
            <p:spPr>
              <a:xfrm>
                <a:off x="522514" y="3393953"/>
                <a:ext cx="1512542"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sp>
          <p:nvSpPr>
            <p:cNvPr id="63" name="PA_矩形 62"/>
            <p:cNvSpPr/>
            <p:nvPr>
              <p:custDataLst>
                <p:tags r:id="rId20"/>
              </p:custDataLst>
            </p:nvPr>
          </p:nvSpPr>
          <p:spPr>
            <a:xfrm>
              <a:off x="2611709" y="4175212"/>
              <a:ext cx="1154242" cy="1015471"/>
            </a:xfrm>
            <a:prstGeom prst="rect">
              <a:avLst/>
            </a:prstGeom>
          </p:spPr>
          <p:txBody>
            <a:bodyPr wrap="none">
              <a:spAutoFit/>
            </a:bodyPr>
            <a:lstStyle/>
            <a:p>
              <a:pPr algn="ctr" defTabSz="1219170">
                <a:lnSpc>
                  <a:spcPct val="150000"/>
                </a:lnSpc>
              </a:pPr>
              <a:r>
                <a:rPr lang="zh-CN" altLang="en-US" sz="1333" smtClean="0">
                  <a:ln w="6350">
                    <a:noFill/>
                  </a:ln>
                  <a:solidFill>
                    <a:srgbClr val="FFFFFF">
                      <a:lumMod val="50000"/>
                    </a:srgbClr>
                  </a:solidFill>
                  <a:latin typeface="Impact" pitchFamily="34" charset="0"/>
                  <a:ea typeface="微软雅黑" pitchFamily="34" charset="-122"/>
                </a:rPr>
                <a:t>适配器模式</a:t>
              </a:r>
              <a:endParaRPr lang="en-US" altLang="zh-CN" sz="1333" smtClean="0">
                <a:ln w="6350">
                  <a:noFill/>
                </a:ln>
                <a:solidFill>
                  <a:srgbClr val="FFFFFF">
                    <a:lumMod val="50000"/>
                  </a:srgbClr>
                </a:solidFill>
                <a:latin typeface="Impact" pitchFamily="34" charset="0"/>
                <a:ea typeface="微软雅黑" pitchFamily="34" charset="-122"/>
              </a:endParaRPr>
            </a:p>
            <a:p>
              <a:pPr algn="ctr" defTabSz="1219170">
                <a:lnSpc>
                  <a:spcPct val="150000"/>
                </a:lnSpc>
              </a:pPr>
              <a:r>
                <a:rPr lang="zh-CN" altLang="en-US" sz="1333">
                  <a:ln w="6350">
                    <a:noFill/>
                  </a:ln>
                  <a:solidFill>
                    <a:srgbClr val="FFFFFF">
                      <a:lumMod val="50000"/>
                    </a:srgbClr>
                  </a:solidFill>
                  <a:latin typeface="Impact" pitchFamily="34" charset="0"/>
                  <a:ea typeface="微软雅黑" pitchFamily="34" charset="-122"/>
                </a:rPr>
                <a:t>代理</a:t>
              </a:r>
              <a:r>
                <a:rPr lang="zh-CN" altLang="en-US" sz="1333" smtClean="0">
                  <a:ln w="6350">
                    <a:noFill/>
                  </a:ln>
                  <a:solidFill>
                    <a:srgbClr val="FFFFFF">
                      <a:lumMod val="50000"/>
                    </a:srgbClr>
                  </a:solidFill>
                  <a:latin typeface="Impact" pitchFamily="34" charset="0"/>
                  <a:ea typeface="微软雅黑" pitchFamily="34" charset="-122"/>
                </a:rPr>
                <a:t>模式</a:t>
              </a:r>
              <a:endParaRPr lang="en-US" altLang="zh-CN" sz="1333" smtClean="0">
                <a:ln w="6350">
                  <a:noFill/>
                </a:ln>
                <a:solidFill>
                  <a:srgbClr val="FFFFFF">
                    <a:lumMod val="50000"/>
                  </a:srgbClr>
                </a:solidFill>
                <a:latin typeface="Impact" pitchFamily="34" charset="0"/>
                <a:ea typeface="微软雅黑" pitchFamily="34" charset="-122"/>
              </a:endParaRPr>
            </a:p>
            <a:p>
              <a:pPr algn="ctr" defTabSz="1219170">
                <a:lnSpc>
                  <a:spcPct val="150000"/>
                </a:lnSpc>
              </a:pPr>
              <a:r>
                <a:rPr lang="zh-CN" altLang="en-US" sz="1333" smtClean="0">
                  <a:ln w="6350">
                    <a:noFill/>
                  </a:ln>
                  <a:solidFill>
                    <a:srgbClr val="FFFFFF">
                      <a:lumMod val="50000"/>
                    </a:srgbClr>
                  </a:solidFill>
                  <a:latin typeface="Impact" pitchFamily="34" charset="0"/>
                  <a:ea typeface="微软雅黑" pitchFamily="34" charset="-122"/>
                </a:rPr>
                <a:t>日志模块分析</a:t>
              </a:r>
              <a:endParaRPr lang="en-US" altLang="zh-CN" sz="1333" dirty="0">
                <a:ln w="6350">
                  <a:noFill/>
                </a:ln>
                <a:solidFill>
                  <a:srgbClr val="FFFFFF">
                    <a:lumMod val="50000"/>
                  </a:srgbClr>
                </a:solidFill>
                <a:latin typeface="Impact" pitchFamily="34" charset="0"/>
                <a:ea typeface="微软雅黑" pitchFamily="34" charset="-122"/>
              </a:endParaRPr>
            </a:p>
          </p:txBody>
        </p:sp>
        <p:sp>
          <p:nvSpPr>
            <p:cNvPr id="68" name="PA_矩形 67"/>
            <p:cNvSpPr/>
            <p:nvPr>
              <p:custDataLst>
                <p:tags r:id="rId21"/>
              </p:custDataLst>
            </p:nvPr>
          </p:nvSpPr>
          <p:spPr>
            <a:xfrm>
              <a:off x="2515675" y="3582545"/>
              <a:ext cx="1346312" cy="338554"/>
            </a:xfrm>
            <a:prstGeom prst="rect">
              <a:avLst/>
            </a:prstGeom>
          </p:spPr>
          <p:txBody>
            <a:bodyPr wrap="none">
              <a:spAutoFit/>
            </a:bodyPr>
            <a:lstStyle/>
            <a:p>
              <a:pPr algn="ctr" defTabSz="1219170"/>
              <a:r>
                <a:rPr lang="zh-CN" altLang="en-US" sz="1600" b="1" smtClean="0">
                  <a:ln w="6350">
                    <a:noFill/>
                  </a:ln>
                  <a:solidFill>
                    <a:srgbClr val="FFFFFF">
                      <a:lumMod val="50000"/>
                    </a:srgbClr>
                  </a:solidFill>
                  <a:latin typeface="Impact" pitchFamily="34" charset="0"/>
                  <a:ea typeface="微软雅黑" pitchFamily="34" charset="-122"/>
                </a:rPr>
                <a:t>日志模块分析</a:t>
              </a:r>
              <a:endParaRPr lang="zh-CN" altLang="en-US" sz="1600" b="1" dirty="0">
                <a:ln w="6350">
                  <a:noFill/>
                </a:ln>
                <a:solidFill>
                  <a:srgbClr val="FFFFFF">
                    <a:lumMod val="50000"/>
                  </a:srgbClr>
                </a:solidFill>
                <a:latin typeface="Impact" pitchFamily="34" charset="0"/>
                <a:ea typeface="微软雅黑" pitchFamily="34" charset="-122"/>
              </a:endParaRPr>
            </a:p>
          </p:txBody>
        </p:sp>
        <p:sp>
          <p:nvSpPr>
            <p:cNvPr id="52" name="PA_任意多边形 13"/>
            <p:cNvSpPr>
              <a:spLocks noEditPoints="1"/>
            </p:cNvSpPr>
            <p:nvPr>
              <p:custDataLst>
                <p:tags r:id="rId22"/>
              </p:custDataLst>
            </p:nvPr>
          </p:nvSpPr>
          <p:spPr bwMode="auto">
            <a:xfrm>
              <a:off x="3080837" y="2774574"/>
              <a:ext cx="442541" cy="386477"/>
            </a:xfrm>
            <a:custGeom>
              <a:avLst/>
              <a:gdLst>
                <a:gd name="T0" fmla="*/ 111 w 197"/>
                <a:gd name="T1" fmla="*/ 11 h 164"/>
                <a:gd name="T2" fmla="*/ 0 w 197"/>
                <a:gd name="T3" fmla="*/ 15 h 164"/>
                <a:gd name="T4" fmla="*/ 105 w 197"/>
                <a:gd name="T5" fmla="*/ 164 h 164"/>
                <a:gd name="T6" fmla="*/ 136 w 197"/>
                <a:gd name="T7" fmla="*/ 159 h 164"/>
                <a:gd name="T8" fmla="*/ 196 w 197"/>
                <a:gd name="T9" fmla="*/ 142 h 164"/>
                <a:gd name="T10" fmla="*/ 52 w 197"/>
                <a:gd name="T11" fmla="*/ 150 h 164"/>
                <a:gd name="T12" fmla="*/ 52 w 197"/>
                <a:gd name="T13" fmla="*/ 22 h 164"/>
                <a:gd name="T14" fmla="*/ 99 w 197"/>
                <a:gd name="T15" fmla="*/ 150 h 164"/>
                <a:gd name="T16" fmla="*/ 99 w 197"/>
                <a:gd name="T17" fmla="*/ 22 h 164"/>
                <a:gd name="T18" fmla="*/ 147 w 197"/>
                <a:gd name="T19" fmla="*/ 149 h 164"/>
                <a:gd name="T20" fmla="*/ 181 w 197"/>
                <a:gd name="T21" fmla="*/ 139 h 164"/>
                <a:gd name="T22" fmla="*/ 23 w 197"/>
                <a:gd name="T23" fmla="*/ 133 h 164"/>
                <a:gd name="T24" fmla="*/ 42 w 197"/>
                <a:gd name="T25" fmla="*/ 134 h 164"/>
                <a:gd name="T26" fmla="*/ 43 w 197"/>
                <a:gd name="T27" fmla="*/ 114 h 164"/>
                <a:gd name="T28" fmla="*/ 23 w 197"/>
                <a:gd name="T29" fmla="*/ 114 h 164"/>
                <a:gd name="T30" fmla="*/ 29 w 197"/>
                <a:gd name="T31" fmla="*/ 120 h 164"/>
                <a:gd name="T32" fmla="*/ 37 w 197"/>
                <a:gd name="T33" fmla="*/ 120 h 164"/>
                <a:gd name="T34" fmla="*/ 37 w 197"/>
                <a:gd name="T35" fmla="*/ 128 h 164"/>
                <a:gd name="T36" fmla="*/ 29 w 197"/>
                <a:gd name="T37" fmla="*/ 127 h 164"/>
                <a:gd name="T38" fmla="*/ 32 w 197"/>
                <a:gd name="T39" fmla="*/ 91 h 164"/>
                <a:gd name="T40" fmla="*/ 36 w 197"/>
                <a:gd name="T41" fmla="*/ 38 h 164"/>
                <a:gd name="T42" fmla="*/ 28 w 197"/>
                <a:gd name="T43" fmla="*/ 87 h 164"/>
                <a:gd name="T44" fmla="*/ 134 w 197"/>
                <a:gd name="T45" fmla="*/ 31 h 164"/>
                <a:gd name="T46" fmla="*/ 149 w 197"/>
                <a:gd name="T47" fmla="*/ 86 h 164"/>
                <a:gd name="T48" fmla="*/ 134 w 197"/>
                <a:gd name="T49" fmla="*/ 31 h 164"/>
                <a:gd name="T50" fmla="*/ 69 w 197"/>
                <a:gd name="T51" fmla="*/ 133 h 164"/>
                <a:gd name="T52" fmla="*/ 88 w 197"/>
                <a:gd name="T53" fmla="*/ 133 h 164"/>
                <a:gd name="T54" fmla="*/ 79 w 197"/>
                <a:gd name="T55" fmla="*/ 110 h 164"/>
                <a:gd name="T56" fmla="*/ 65 w 197"/>
                <a:gd name="T57" fmla="*/ 124 h 164"/>
                <a:gd name="T58" fmla="*/ 75 w 197"/>
                <a:gd name="T59" fmla="*/ 120 h 164"/>
                <a:gd name="T60" fmla="*/ 82 w 197"/>
                <a:gd name="T61" fmla="*/ 120 h 164"/>
                <a:gd name="T62" fmla="*/ 82 w 197"/>
                <a:gd name="T63" fmla="*/ 128 h 164"/>
                <a:gd name="T64" fmla="*/ 74 w 197"/>
                <a:gd name="T65" fmla="*/ 127 h 164"/>
                <a:gd name="T66" fmla="*/ 81 w 197"/>
                <a:gd name="T67" fmla="*/ 91 h 164"/>
                <a:gd name="T68" fmla="*/ 85 w 197"/>
                <a:gd name="T69" fmla="*/ 38 h 164"/>
                <a:gd name="T70" fmla="*/ 77 w 197"/>
                <a:gd name="T71" fmla="*/ 87 h 164"/>
                <a:gd name="T72" fmla="*/ 148 w 197"/>
                <a:gd name="T73" fmla="*/ 109 h 164"/>
                <a:gd name="T74" fmla="*/ 148 w 197"/>
                <a:gd name="T75" fmla="*/ 128 h 164"/>
                <a:gd name="T76" fmla="*/ 167 w 197"/>
                <a:gd name="T77" fmla="*/ 128 h 164"/>
                <a:gd name="T78" fmla="*/ 168 w 197"/>
                <a:gd name="T79" fmla="*/ 109 h 164"/>
                <a:gd name="T80" fmla="*/ 158 w 197"/>
                <a:gd name="T81" fmla="*/ 105 h 164"/>
                <a:gd name="T82" fmla="*/ 154 w 197"/>
                <a:gd name="T83" fmla="*/ 114 h 164"/>
                <a:gd name="T84" fmla="*/ 163 w 197"/>
                <a:gd name="T85" fmla="*/ 118 h 164"/>
                <a:gd name="T86" fmla="*/ 154 w 197"/>
                <a:gd name="T87" fmla="*/ 122 h 164"/>
                <a:gd name="T88" fmla="*/ 154 w 197"/>
                <a:gd name="T89" fmla="*/ 11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97" h="164">
                  <a:moveTo>
                    <a:pt x="159" y="6"/>
                  </a:moveTo>
                  <a:cubicBezTo>
                    <a:pt x="158" y="2"/>
                    <a:pt x="155" y="0"/>
                    <a:pt x="151" y="1"/>
                  </a:cubicBezTo>
                  <a:cubicBezTo>
                    <a:pt x="111" y="11"/>
                    <a:pt x="111" y="11"/>
                    <a:pt x="111" y="11"/>
                  </a:cubicBezTo>
                  <a:cubicBezTo>
                    <a:pt x="110" y="10"/>
                    <a:pt x="108" y="8"/>
                    <a:pt x="105" y="8"/>
                  </a:cubicBezTo>
                  <a:cubicBezTo>
                    <a:pt x="7" y="8"/>
                    <a:pt x="7" y="8"/>
                    <a:pt x="7" y="8"/>
                  </a:cubicBezTo>
                  <a:cubicBezTo>
                    <a:pt x="3" y="8"/>
                    <a:pt x="0" y="11"/>
                    <a:pt x="0" y="15"/>
                  </a:cubicBezTo>
                  <a:cubicBezTo>
                    <a:pt x="0" y="157"/>
                    <a:pt x="0" y="157"/>
                    <a:pt x="0" y="157"/>
                  </a:cubicBezTo>
                  <a:cubicBezTo>
                    <a:pt x="0" y="161"/>
                    <a:pt x="3" y="164"/>
                    <a:pt x="7" y="164"/>
                  </a:cubicBezTo>
                  <a:cubicBezTo>
                    <a:pt x="105" y="164"/>
                    <a:pt x="105" y="164"/>
                    <a:pt x="105" y="164"/>
                  </a:cubicBezTo>
                  <a:cubicBezTo>
                    <a:pt x="109" y="164"/>
                    <a:pt x="112" y="161"/>
                    <a:pt x="112" y="157"/>
                  </a:cubicBezTo>
                  <a:cubicBezTo>
                    <a:pt x="112" y="71"/>
                    <a:pt x="112" y="71"/>
                    <a:pt x="112" y="71"/>
                  </a:cubicBezTo>
                  <a:cubicBezTo>
                    <a:pt x="136" y="159"/>
                    <a:pt x="136" y="159"/>
                    <a:pt x="136" y="159"/>
                  </a:cubicBezTo>
                  <a:cubicBezTo>
                    <a:pt x="136" y="162"/>
                    <a:pt x="140" y="164"/>
                    <a:pt x="144" y="163"/>
                  </a:cubicBezTo>
                  <a:cubicBezTo>
                    <a:pt x="191" y="151"/>
                    <a:pt x="191" y="151"/>
                    <a:pt x="191" y="151"/>
                  </a:cubicBezTo>
                  <a:cubicBezTo>
                    <a:pt x="195" y="150"/>
                    <a:pt x="197" y="146"/>
                    <a:pt x="196" y="142"/>
                  </a:cubicBezTo>
                  <a:cubicBezTo>
                    <a:pt x="159" y="6"/>
                    <a:pt x="159" y="6"/>
                    <a:pt x="159" y="6"/>
                  </a:cubicBezTo>
                  <a:close/>
                  <a:moveTo>
                    <a:pt x="52" y="150"/>
                  </a:moveTo>
                  <a:cubicBezTo>
                    <a:pt x="52" y="150"/>
                    <a:pt x="52" y="150"/>
                    <a:pt x="52" y="150"/>
                  </a:cubicBezTo>
                  <a:cubicBezTo>
                    <a:pt x="14" y="150"/>
                    <a:pt x="14" y="150"/>
                    <a:pt x="14" y="150"/>
                  </a:cubicBezTo>
                  <a:cubicBezTo>
                    <a:pt x="14" y="22"/>
                    <a:pt x="14" y="22"/>
                    <a:pt x="14" y="22"/>
                  </a:cubicBezTo>
                  <a:cubicBezTo>
                    <a:pt x="52" y="22"/>
                    <a:pt x="52" y="22"/>
                    <a:pt x="52" y="22"/>
                  </a:cubicBezTo>
                  <a:cubicBezTo>
                    <a:pt x="52" y="150"/>
                    <a:pt x="52" y="150"/>
                    <a:pt x="52" y="150"/>
                  </a:cubicBezTo>
                  <a:close/>
                  <a:moveTo>
                    <a:pt x="99" y="150"/>
                  </a:moveTo>
                  <a:cubicBezTo>
                    <a:pt x="99" y="150"/>
                    <a:pt x="99" y="150"/>
                    <a:pt x="99" y="150"/>
                  </a:cubicBezTo>
                  <a:cubicBezTo>
                    <a:pt x="60" y="150"/>
                    <a:pt x="60" y="150"/>
                    <a:pt x="60" y="150"/>
                  </a:cubicBezTo>
                  <a:cubicBezTo>
                    <a:pt x="60" y="22"/>
                    <a:pt x="60" y="22"/>
                    <a:pt x="60" y="22"/>
                  </a:cubicBezTo>
                  <a:cubicBezTo>
                    <a:pt x="99" y="22"/>
                    <a:pt x="99" y="22"/>
                    <a:pt x="99" y="22"/>
                  </a:cubicBezTo>
                  <a:cubicBezTo>
                    <a:pt x="99" y="150"/>
                    <a:pt x="99" y="150"/>
                    <a:pt x="99" y="150"/>
                  </a:cubicBezTo>
                  <a:close/>
                  <a:moveTo>
                    <a:pt x="147" y="149"/>
                  </a:moveTo>
                  <a:cubicBezTo>
                    <a:pt x="147" y="149"/>
                    <a:pt x="147" y="149"/>
                    <a:pt x="147" y="149"/>
                  </a:cubicBezTo>
                  <a:cubicBezTo>
                    <a:pt x="114" y="25"/>
                    <a:pt x="114" y="25"/>
                    <a:pt x="114" y="25"/>
                  </a:cubicBezTo>
                  <a:cubicBezTo>
                    <a:pt x="148" y="16"/>
                    <a:pt x="148" y="16"/>
                    <a:pt x="148" y="16"/>
                  </a:cubicBezTo>
                  <a:cubicBezTo>
                    <a:pt x="181" y="139"/>
                    <a:pt x="181" y="139"/>
                    <a:pt x="181" y="139"/>
                  </a:cubicBezTo>
                  <a:cubicBezTo>
                    <a:pt x="147" y="149"/>
                    <a:pt x="147" y="149"/>
                    <a:pt x="147" y="149"/>
                  </a:cubicBezTo>
                  <a:close/>
                  <a:moveTo>
                    <a:pt x="23" y="133"/>
                  </a:moveTo>
                  <a:cubicBezTo>
                    <a:pt x="23" y="133"/>
                    <a:pt x="23" y="133"/>
                    <a:pt x="23" y="133"/>
                  </a:cubicBezTo>
                  <a:cubicBezTo>
                    <a:pt x="23" y="133"/>
                    <a:pt x="23" y="133"/>
                    <a:pt x="23" y="133"/>
                  </a:cubicBezTo>
                  <a:cubicBezTo>
                    <a:pt x="26" y="136"/>
                    <a:pt x="29" y="137"/>
                    <a:pt x="33" y="137"/>
                  </a:cubicBezTo>
                  <a:cubicBezTo>
                    <a:pt x="37" y="137"/>
                    <a:pt x="40" y="136"/>
                    <a:pt x="42" y="134"/>
                  </a:cubicBezTo>
                  <a:cubicBezTo>
                    <a:pt x="43" y="133"/>
                    <a:pt x="43" y="133"/>
                    <a:pt x="43" y="133"/>
                  </a:cubicBezTo>
                  <a:cubicBezTo>
                    <a:pt x="45" y="131"/>
                    <a:pt x="47" y="127"/>
                    <a:pt x="47" y="124"/>
                  </a:cubicBezTo>
                  <a:cubicBezTo>
                    <a:pt x="47" y="120"/>
                    <a:pt x="45" y="116"/>
                    <a:pt x="43" y="114"/>
                  </a:cubicBezTo>
                  <a:cubicBezTo>
                    <a:pt x="42" y="114"/>
                    <a:pt x="42" y="114"/>
                    <a:pt x="42" y="114"/>
                  </a:cubicBezTo>
                  <a:cubicBezTo>
                    <a:pt x="40" y="112"/>
                    <a:pt x="37" y="110"/>
                    <a:pt x="33" y="110"/>
                  </a:cubicBezTo>
                  <a:cubicBezTo>
                    <a:pt x="29" y="110"/>
                    <a:pt x="26" y="112"/>
                    <a:pt x="23" y="114"/>
                  </a:cubicBezTo>
                  <a:cubicBezTo>
                    <a:pt x="21" y="116"/>
                    <a:pt x="19" y="120"/>
                    <a:pt x="19" y="124"/>
                  </a:cubicBezTo>
                  <a:cubicBezTo>
                    <a:pt x="19" y="127"/>
                    <a:pt x="21" y="131"/>
                    <a:pt x="23" y="133"/>
                  </a:cubicBezTo>
                  <a:close/>
                  <a:moveTo>
                    <a:pt x="29" y="120"/>
                  </a:moveTo>
                  <a:cubicBezTo>
                    <a:pt x="29" y="120"/>
                    <a:pt x="29" y="120"/>
                    <a:pt x="29" y="120"/>
                  </a:cubicBezTo>
                  <a:cubicBezTo>
                    <a:pt x="30" y="119"/>
                    <a:pt x="31" y="118"/>
                    <a:pt x="33" y="118"/>
                  </a:cubicBezTo>
                  <a:cubicBezTo>
                    <a:pt x="34" y="118"/>
                    <a:pt x="36" y="119"/>
                    <a:pt x="37" y="120"/>
                  </a:cubicBezTo>
                  <a:cubicBezTo>
                    <a:pt x="37" y="120"/>
                    <a:pt x="37" y="120"/>
                    <a:pt x="37" y="120"/>
                  </a:cubicBezTo>
                  <a:cubicBezTo>
                    <a:pt x="38" y="121"/>
                    <a:pt x="38" y="122"/>
                    <a:pt x="38" y="124"/>
                  </a:cubicBezTo>
                  <a:cubicBezTo>
                    <a:pt x="38" y="125"/>
                    <a:pt x="38" y="127"/>
                    <a:pt x="37" y="128"/>
                  </a:cubicBezTo>
                  <a:cubicBezTo>
                    <a:pt x="36" y="129"/>
                    <a:pt x="34" y="129"/>
                    <a:pt x="33" y="129"/>
                  </a:cubicBezTo>
                  <a:cubicBezTo>
                    <a:pt x="31" y="129"/>
                    <a:pt x="30" y="129"/>
                    <a:pt x="29" y="128"/>
                  </a:cubicBezTo>
                  <a:cubicBezTo>
                    <a:pt x="29" y="127"/>
                    <a:pt x="29" y="127"/>
                    <a:pt x="29" y="127"/>
                  </a:cubicBezTo>
                  <a:cubicBezTo>
                    <a:pt x="28" y="126"/>
                    <a:pt x="27" y="125"/>
                    <a:pt x="27" y="124"/>
                  </a:cubicBezTo>
                  <a:cubicBezTo>
                    <a:pt x="27" y="122"/>
                    <a:pt x="28" y="121"/>
                    <a:pt x="29" y="120"/>
                  </a:cubicBezTo>
                  <a:close/>
                  <a:moveTo>
                    <a:pt x="32" y="91"/>
                  </a:moveTo>
                  <a:cubicBezTo>
                    <a:pt x="32" y="91"/>
                    <a:pt x="32" y="91"/>
                    <a:pt x="32" y="91"/>
                  </a:cubicBezTo>
                  <a:cubicBezTo>
                    <a:pt x="34" y="91"/>
                    <a:pt x="36" y="89"/>
                    <a:pt x="36" y="87"/>
                  </a:cubicBezTo>
                  <a:cubicBezTo>
                    <a:pt x="36" y="38"/>
                    <a:pt x="36" y="38"/>
                    <a:pt x="36" y="38"/>
                  </a:cubicBezTo>
                  <a:cubicBezTo>
                    <a:pt x="36" y="35"/>
                    <a:pt x="34" y="34"/>
                    <a:pt x="32" y="34"/>
                  </a:cubicBezTo>
                  <a:cubicBezTo>
                    <a:pt x="29" y="34"/>
                    <a:pt x="28" y="35"/>
                    <a:pt x="28" y="38"/>
                  </a:cubicBezTo>
                  <a:cubicBezTo>
                    <a:pt x="28" y="87"/>
                    <a:pt x="28" y="87"/>
                    <a:pt x="28" y="87"/>
                  </a:cubicBezTo>
                  <a:cubicBezTo>
                    <a:pt x="28" y="89"/>
                    <a:pt x="29" y="91"/>
                    <a:pt x="32" y="91"/>
                  </a:cubicBezTo>
                  <a:close/>
                  <a:moveTo>
                    <a:pt x="134" y="31"/>
                  </a:moveTo>
                  <a:cubicBezTo>
                    <a:pt x="134" y="31"/>
                    <a:pt x="134" y="31"/>
                    <a:pt x="134" y="31"/>
                  </a:cubicBezTo>
                  <a:cubicBezTo>
                    <a:pt x="132" y="32"/>
                    <a:pt x="131" y="34"/>
                    <a:pt x="131" y="36"/>
                  </a:cubicBezTo>
                  <a:cubicBezTo>
                    <a:pt x="144" y="84"/>
                    <a:pt x="144" y="84"/>
                    <a:pt x="144" y="84"/>
                  </a:cubicBezTo>
                  <a:cubicBezTo>
                    <a:pt x="144" y="86"/>
                    <a:pt x="146" y="87"/>
                    <a:pt x="149" y="86"/>
                  </a:cubicBezTo>
                  <a:cubicBezTo>
                    <a:pt x="151" y="86"/>
                    <a:pt x="152" y="84"/>
                    <a:pt x="152" y="82"/>
                  </a:cubicBezTo>
                  <a:cubicBezTo>
                    <a:pt x="139" y="34"/>
                    <a:pt x="139" y="34"/>
                    <a:pt x="139" y="34"/>
                  </a:cubicBezTo>
                  <a:cubicBezTo>
                    <a:pt x="138" y="32"/>
                    <a:pt x="136" y="31"/>
                    <a:pt x="134" y="31"/>
                  </a:cubicBezTo>
                  <a:close/>
                  <a:moveTo>
                    <a:pt x="69" y="133"/>
                  </a:moveTo>
                  <a:cubicBezTo>
                    <a:pt x="69" y="133"/>
                    <a:pt x="69" y="133"/>
                    <a:pt x="69" y="133"/>
                  </a:cubicBezTo>
                  <a:cubicBezTo>
                    <a:pt x="69" y="133"/>
                    <a:pt x="69" y="133"/>
                    <a:pt x="69" y="133"/>
                  </a:cubicBezTo>
                  <a:cubicBezTo>
                    <a:pt x="71" y="136"/>
                    <a:pt x="75" y="137"/>
                    <a:pt x="79" y="137"/>
                  </a:cubicBezTo>
                  <a:cubicBezTo>
                    <a:pt x="82" y="137"/>
                    <a:pt x="86" y="136"/>
                    <a:pt x="88" y="134"/>
                  </a:cubicBezTo>
                  <a:cubicBezTo>
                    <a:pt x="88" y="133"/>
                    <a:pt x="88" y="133"/>
                    <a:pt x="88" y="133"/>
                  </a:cubicBezTo>
                  <a:cubicBezTo>
                    <a:pt x="91" y="131"/>
                    <a:pt x="92" y="127"/>
                    <a:pt x="92" y="124"/>
                  </a:cubicBezTo>
                  <a:cubicBezTo>
                    <a:pt x="92" y="120"/>
                    <a:pt x="91" y="116"/>
                    <a:pt x="88" y="114"/>
                  </a:cubicBezTo>
                  <a:cubicBezTo>
                    <a:pt x="86" y="112"/>
                    <a:pt x="82" y="110"/>
                    <a:pt x="79" y="110"/>
                  </a:cubicBezTo>
                  <a:cubicBezTo>
                    <a:pt x="75" y="110"/>
                    <a:pt x="71" y="112"/>
                    <a:pt x="69" y="114"/>
                  </a:cubicBezTo>
                  <a:cubicBezTo>
                    <a:pt x="69" y="114"/>
                    <a:pt x="69" y="114"/>
                    <a:pt x="69" y="114"/>
                  </a:cubicBezTo>
                  <a:cubicBezTo>
                    <a:pt x="66" y="116"/>
                    <a:pt x="65" y="120"/>
                    <a:pt x="65" y="124"/>
                  </a:cubicBezTo>
                  <a:cubicBezTo>
                    <a:pt x="65" y="127"/>
                    <a:pt x="66" y="131"/>
                    <a:pt x="69" y="133"/>
                  </a:cubicBezTo>
                  <a:close/>
                  <a:moveTo>
                    <a:pt x="75" y="120"/>
                  </a:moveTo>
                  <a:cubicBezTo>
                    <a:pt x="75" y="120"/>
                    <a:pt x="75" y="120"/>
                    <a:pt x="75" y="120"/>
                  </a:cubicBezTo>
                  <a:cubicBezTo>
                    <a:pt x="76" y="119"/>
                    <a:pt x="77" y="118"/>
                    <a:pt x="79" y="118"/>
                  </a:cubicBezTo>
                  <a:cubicBezTo>
                    <a:pt x="80" y="118"/>
                    <a:pt x="81" y="119"/>
                    <a:pt x="82" y="120"/>
                  </a:cubicBezTo>
                  <a:cubicBezTo>
                    <a:pt x="82" y="120"/>
                    <a:pt x="82" y="120"/>
                    <a:pt x="82" y="120"/>
                  </a:cubicBezTo>
                  <a:cubicBezTo>
                    <a:pt x="84" y="121"/>
                    <a:pt x="84" y="122"/>
                    <a:pt x="84" y="124"/>
                  </a:cubicBezTo>
                  <a:cubicBezTo>
                    <a:pt x="84" y="125"/>
                    <a:pt x="84" y="127"/>
                    <a:pt x="83" y="128"/>
                  </a:cubicBezTo>
                  <a:cubicBezTo>
                    <a:pt x="82" y="128"/>
                    <a:pt x="82" y="128"/>
                    <a:pt x="82" y="128"/>
                  </a:cubicBezTo>
                  <a:cubicBezTo>
                    <a:pt x="81" y="129"/>
                    <a:pt x="80" y="129"/>
                    <a:pt x="79" y="129"/>
                  </a:cubicBezTo>
                  <a:cubicBezTo>
                    <a:pt x="77" y="129"/>
                    <a:pt x="76" y="129"/>
                    <a:pt x="75" y="128"/>
                  </a:cubicBezTo>
                  <a:cubicBezTo>
                    <a:pt x="74" y="127"/>
                    <a:pt x="74" y="127"/>
                    <a:pt x="74" y="127"/>
                  </a:cubicBezTo>
                  <a:cubicBezTo>
                    <a:pt x="74" y="126"/>
                    <a:pt x="73" y="125"/>
                    <a:pt x="73" y="124"/>
                  </a:cubicBezTo>
                  <a:cubicBezTo>
                    <a:pt x="73" y="122"/>
                    <a:pt x="74" y="121"/>
                    <a:pt x="75" y="120"/>
                  </a:cubicBezTo>
                  <a:close/>
                  <a:moveTo>
                    <a:pt x="81" y="91"/>
                  </a:moveTo>
                  <a:cubicBezTo>
                    <a:pt x="81" y="91"/>
                    <a:pt x="81" y="91"/>
                    <a:pt x="81" y="91"/>
                  </a:cubicBezTo>
                  <a:cubicBezTo>
                    <a:pt x="83" y="91"/>
                    <a:pt x="85" y="89"/>
                    <a:pt x="85" y="87"/>
                  </a:cubicBezTo>
                  <a:cubicBezTo>
                    <a:pt x="85" y="38"/>
                    <a:pt x="85" y="38"/>
                    <a:pt x="85" y="38"/>
                  </a:cubicBezTo>
                  <a:cubicBezTo>
                    <a:pt x="85" y="35"/>
                    <a:pt x="83" y="34"/>
                    <a:pt x="81" y="34"/>
                  </a:cubicBezTo>
                  <a:cubicBezTo>
                    <a:pt x="79" y="34"/>
                    <a:pt x="77" y="35"/>
                    <a:pt x="77" y="38"/>
                  </a:cubicBezTo>
                  <a:cubicBezTo>
                    <a:pt x="77" y="87"/>
                    <a:pt x="77" y="87"/>
                    <a:pt x="77" y="87"/>
                  </a:cubicBezTo>
                  <a:cubicBezTo>
                    <a:pt x="77" y="89"/>
                    <a:pt x="79" y="91"/>
                    <a:pt x="81" y="91"/>
                  </a:cubicBezTo>
                  <a:close/>
                  <a:moveTo>
                    <a:pt x="148" y="109"/>
                  </a:moveTo>
                  <a:cubicBezTo>
                    <a:pt x="148" y="109"/>
                    <a:pt x="148" y="109"/>
                    <a:pt x="148" y="109"/>
                  </a:cubicBezTo>
                  <a:cubicBezTo>
                    <a:pt x="146" y="111"/>
                    <a:pt x="144" y="114"/>
                    <a:pt x="144" y="118"/>
                  </a:cubicBezTo>
                  <a:cubicBezTo>
                    <a:pt x="144" y="122"/>
                    <a:pt x="146" y="125"/>
                    <a:pt x="148" y="128"/>
                  </a:cubicBezTo>
                  <a:cubicBezTo>
                    <a:pt x="148" y="128"/>
                    <a:pt x="148" y="128"/>
                    <a:pt x="148" y="128"/>
                  </a:cubicBezTo>
                  <a:cubicBezTo>
                    <a:pt x="151" y="130"/>
                    <a:pt x="154" y="132"/>
                    <a:pt x="158" y="132"/>
                  </a:cubicBezTo>
                  <a:cubicBezTo>
                    <a:pt x="161" y="132"/>
                    <a:pt x="165" y="131"/>
                    <a:pt x="167" y="128"/>
                  </a:cubicBezTo>
                  <a:cubicBezTo>
                    <a:pt x="167" y="128"/>
                    <a:pt x="167" y="128"/>
                    <a:pt x="167" y="128"/>
                  </a:cubicBezTo>
                  <a:cubicBezTo>
                    <a:pt x="168" y="128"/>
                    <a:pt x="168" y="128"/>
                    <a:pt x="168" y="128"/>
                  </a:cubicBezTo>
                  <a:cubicBezTo>
                    <a:pt x="170" y="126"/>
                    <a:pt x="171" y="122"/>
                    <a:pt x="171" y="118"/>
                  </a:cubicBezTo>
                  <a:cubicBezTo>
                    <a:pt x="171" y="114"/>
                    <a:pt x="170" y="111"/>
                    <a:pt x="168" y="109"/>
                  </a:cubicBezTo>
                  <a:cubicBezTo>
                    <a:pt x="168" y="109"/>
                    <a:pt x="168" y="109"/>
                    <a:pt x="168" y="109"/>
                  </a:cubicBezTo>
                  <a:cubicBezTo>
                    <a:pt x="168" y="109"/>
                    <a:pt x="168" y="109"/>
                    <a:pt x="168" y="109"/>
                  </a:cubicBezTo>
                  <a:cubicBezTo>
                    <a:pt x="165" y="106"/>
                    <a:pt x="162" y="105"/>
                    <a:pt x="158" y="105"/>
                  </a:cubicBezTo>
                  <a:cubicBezTo>
                    <a:pt x="154" y="105"/>
                    <a:pt x="151" y="106"/>
                    <a:pt x="148" y="109"/>
                  </a:cubicBezTo>
                  <a:close/>
                  <a:moveTo>
                    <a:pt x="154" y="114"/>
                  </a:moveTo>
                  <a:cubicBezTo>
                    <a:pt x="154" y="114"/>
                    <a:pt x="154" y="114"/>
                    <a:pt x="154" y="114"/>
                  </a:cubicBezTo>
                  <a:cubicBezTo>
                    <a:pt x="155" y="113"/>
                    <a:pt x="156" y="113"/>
                    <a:pt x="158" y="113"/>
                  </a:cubicBezTo>
                  <a:cubicBezTo>
                    <a:pt x="159" y="113"/>
                    <a:pt x="161" y="113"/>
                    <a:pt x="162" y="114"/>
                  </a:cubicBezTo>
                  <a:cubicBezTo>
                    <a:pt x="163" y="115"/>
                    <a:pt x="163" y="117"/>
                    <a:pt x="163" y="118"/>
                  </a:cubicBezTo>
                  <a:cubicBezTo>
                    <a:pt x="163" y="120"/>
                    <a:pt x="163" y="121"/>
                    <a:pt x="162" y="122"/>
                  </a:cubicBezTo>
                  <a:cubicBezTo>
                    <a:pt x="161" y="123"/>
                    <a:pt x="159" y="124"/>
                    <a:pt x="158" y="124"/>
                  </a:cubicBezTo>
                  <a:cubicBezTo>
                    <a:pt x="156" y="124"/>
                    <a:pt x="155" y="123"/>
                    <a:pt x="154" y="122"/>
                  </a:cubicBezTo>
                  <a:cubicBezTo>
                    <a:pt x="154" y="122"/>
                    <a:pt x="154" y="122"/>
                    <a:pt x="154" y="122"/>
                  </a:cubicBezTo>
                  <a:cubicBezTo>
                    <a:pt x="153" y="121"/>
                    <a:pt x="152" y="120"/>
                    <a:pt x="152" y="118"/>
                  </a:cubicBezTo>
                  <a:cubicBezTo>
                    <a:pt x="152" y="117"/>
                    <a:pt x="153" y="115"/>
                    <a:pt x="154" y="114"/>
                  </a:cubicBezTo>
                  <a:close/>
                </a:path>
              </a:pathLst>
            </a:custGeom>
            <a:solidFill>
              <a:schemeClr val="bg1">
                <a:lumMod val="50000"/>
              </a:schemeClr>
            </a:solidFill>
            <a:ln>
              <a:noFill/>
            </a:ln>
          </p:spPr>
          <p:txBody>
            <a:bodyPr vert="horz" wrap="square" lIns="121920" tIns="60960" rIns="121920" bIns="60960" numCol="1" anchor="t" anchorCtr="0" compatLnSpc="1"/>
            <a:lstStyle/>
            <a:p>
              <a:pPr defTabSz="1219170"/>
              <a:endParaRPr lang="zh-CN" altLang="en-US" sz="2400">
                <a:solidFill>
                  <a:srgbClr val="333333"/>
                </a:solidFill>
                <a:latin typeface="Calibri"/>
                <a:ea typeface="宋体" panose="02010600030101010101" pitchFamily="2" charset="-122"/>
              </a:endParaRPr>
            </a:p>
          </p:txBody>
        </p:sp>
      </p:grpSp>
      <p:grpSp>
        <p:nvGrpSpPr>
          <p:cNvPr id="9" name="组合 8"/>
          <p:cNvGrpSpPr/>
          <p:nvPr/>
        </p:nvGrpSpPr>
        <p:grpSpPr>
          <a:xfrm>
            <a:off x="5083521" y="2770780"/>
            <a:ext cx="1917777" cy="3222247"/>
            <a:chOff x="4249410" y="2770780"/>
            <a:chExt cx="1917777" cy="3222247"/>
          </a:xfrm>
        </p:grpSpPr>
        <p:grpSp>
          <p:nvGrpSpPr>
            <p:cNvPr id="41" name="PA_组合 79"/>
            <p:cNvGrpSpPr/>
            <p:nvPr>
              <p:custDataLst>
                <p:tags r:id="rId15"/>
              </p:custDataLst>
            </p:nvPr>
          </p:nvGrpSpPr>
          <p:grpSpPr>
            <a:xfrm>
              <a:off x="4249410" y="3465374"/>
              <a:ext cx="1917777" cy="2527653"/>
              <a:chOff x="522514" y="3027330"/>
              <a:chExt cx="1512542" cy="1440160"/>
            </a:xfrm>
          </p:grpSpPr>
          <p:sp>
            <p:nvSpPr>
              <p:cNvPr id="42" name="矩形 41"/>
              <p:cNvSpPr/>
              <p:nvPr/>
            </p:nvSpPr>
            <p:spPr>
              <a:xfrm>
                <a:off x="522514" y="3027330"/>
                <a:ext cx="1512542" cy="1440160"/>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cxnSp>
            <p:nvCxnSpPr>
              <p:cNvPr id="43" name="直接连接符 42"/>
              <p:cNvCxnSpPr/>
              <p:nvPr/>
            </p:nvCxnSpPr>
            <p:spPr>
              <a:xfrm>
                <a:off x="522514" y="3393953"/>
                <a:ext cx="1512542"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sp>
          <p:nvSpPr>
            <p:cNvPr id="44" name="PA_矩形 62"/>
            <p:cNvSpPr/>
            <p:nvPr>
              <p:custDataLst>
                <p:tags r:id="rId16"/>
              </p:custDataLst>
            </p:nvPr>
          </p:nvSpPr>
          <p:spPr>
            <a:xfrm>
              <a:off x="4304561" y="4185427"/>
              <a:ext cx="1806666" cy="1015471"/>
            </a:xfrm>
            <a:prstGeom prst="rect">
              <a:avLst/>
            </a:prstGeom>
          </p:spPr>
          <p:txBody>
            <a:bodyPr wrap="none">
              <a:spAutoFit/>
            </a:bodyPr>
            <a:lstStyle/>
            <a:p>
              <a:pPr algn="ctr" defTabSz="1219170">
                <a:lnSpc>
                  <a:spcPct val="150000"/>
                </a:lnSpc>
              </a:pPr>
              <a:r>
                <a:rPr lang="zh-CN" altLang="en-US" sz="1333" smtClean="0">
                  <a:ln w="6350">
                    <a:noFill/>
                  </a:ln>
                  <a:solidFill>
                    <a:srgbClr val="FFFFFF">
                      <a:lumMod val="50000"/>
                    </a:srgbClr>
                  </a:solidFill>
                  <a:latin typeface="Impact" pitchFamily="34" charset="0"/>
                  <a:ea typeface="微软雅黑" pitchFamily="34" charset="-122"/>
                </a:rPr>
                <a:t>工厂模式</a:t>
              </a:r>
              <a:endParaRPr lang="en-US" altLang="zh-CN" sz="1333" smtClean="0">
                <a:ln w="6350">
                  <a:noFill/>
                </a:ln>
                <a:solidFill>
                  <a:srgbClr val="FFFFFF">
                    <a:lumMod val="50000"/>
                  </a:srgbClr>
                </a:solidFill>
                <a:latin typeface="Impact" pitchFamily="34" charset="0"/>
                <a:ea typeface="微软雅黑" pitchFamily="34" charset="-122"/>
              </a:endParaRPr>
            </a:p>
            <a:p>
              <a:pPr algn="ctr" defTabSz="1219170">
                <a:lnSpc>
                  <a:spcPct val="150000"/>
                </a:lnSpc>
              </a:pPr>
              <a:r>
                <a:rPr lang="zh-CN" altLang="en-US" sz="1333" smtClean="0">
                  <a:ln w="6350">
                    <a:noFill/>
                  </a:ln>
                  <a:solidFill>
                    <a:srgbClr val="FFFFFF">
                      <a:lumMod val="50000"/>
                    </a:srgbClr>
                  </a:solidFill>
                  <a:latin typeface="Impact" pitchFamily="34" charset="0"/>
                  <a:ea typeface="微软雅黑" pitchFamily="34" charset="-122"/>
                </a:rPr>
                <a:t>数据源模块分析</a:t>
              </a:r>
              <a:endParaRPr lang="en-US" altLang="zh-CN" sz="1333" smtClean="0">
                <a:ln w="6350">
                  <a:noFill/>
                </a:ln>
                <a:solidFill>
                  <a:srgbClr val="FFFFFF">
                    <a:lumMod val="50000"/>
                  </a:srgbClr>
                </a:solidFill>
                <a:latin typeface="Impact" pitchFamily="34" charset="0"/>
                <a:ea typeface="微软雅黑" pitchFamily="34" charset="-122"/>
              </a:endParaRPr>
            </a:p>
            <a:p>
              <a:pPr algn="ctr" defTabSz="1219170">
                <a:lnSpc>
                  <a:spcPct val="150000"/>
                </a:lnSpc>
              </a:pPr>
              <a:r>
                <a:rPr lang="zh-CN" altLang="en-US" sz="1333" smtClean="0">
                  <a:ln w="6350">
                    <a:noFill/>
                  </a:ln>
                  <a:solidFill>
                    <a:srgbClr val="FFFFFF">
                      <a:lumMod val="50000"/>
                    </a:srgbClr>
                  </a:solidFill>
                  <a:latin typeface="Impact" pitchFamily="34" charset="0"/>
                  <a:ea typeface="微软雅黑" pitchFamily="34" charset="-122"/>
                </a:rPr>
                <a:t>数据库连接池源码分析</a:t>
              </a:r>
              <a:endParaRPr lang="en-US" altLang="zh-CN" sz="1333">
                <a:ln w="6350">
                  <a:noFill/>
                </a:ln>
                <a:solidFill>
                  <a:srgbClr val="FFFFFF">
                    <a:lumMod val="50000"/>
                  </a:srgbClr>
                </a:solidFill>
                <a:latin typeface="Impact" pitchFamily="34" charset="0"/>
                <a:ea typeface="微软雅黑" pitchFamily="34" charset="-122"/>
              </a:endParaRPr>
            </a:p>
          </p:txBody>
        </p:sp>
        <p:sp>
          <p:nvSpPr>
            <p:cNvPr id="45" name="PA_矩形 67"/>
            <p:cNvSpPr/>
            <p:nvPr>
              <p:custDataLst>
                <p:tags r:id="rId17"/>
              </p:custDataLst>
            </p:nvPr>
          </p:nvSpPr>
          <p:spPr>
            <a:xfrm>
              <a:off x="4437180" y="3592760"/>
              <a:ext cx="1541430" cy="338554"/>
            </a:xfrm>
            <a:prstGeom prst="rect">
              <a:avLst/>
            </a:prstGeom>
          </p:spPr>
          <p:txBody>
            <a:bodyPr wrap="none">
              <a:spAutoFit/>
            </a:bodyPr>
            <a:lstStyle/>
            <a:p>
              <a:pPr algn="ctr" defTabSz="1219170"/>
              <a:r>
                <a:rPr lang="zh-CN" altLang="en-US" sz="1600" b="1" smtClean="0">
                  <a:ln w="6350">
                    <a:noFill/>
                  </a:ln>
                  <a:solidFill>
                    <a:srgbClr val="FFFFFF">
                      <a:lumMod val="50000"/>
                    </a:srgbClr>
                  </a:solidFill>
                  <a:latin typeface="Impact" pitchFamily="34" charset="0"/>
                  <a:ea typeface="微软雅黑" pitchFamily="34" charset="-122"/>
                </a:rPr>
                <a:t>数据源模块分析</a:t>
              </a:r>
              <a:endParaRPr lang="zh-CN" altLang="en-US" sz="1600" b="1" dirty="0">
                <a:ln w="6350">
                  <a:noFill/>
                </a:ln>
                <a:solidFill>
                  <a:srgbClr val="FFFFFF">
                    <a:lumMod val="50000"/>
                  </a:srgbClr>
                </a:solidFill>
                <a:latin typeface="Impact" pitchFamily="34" charset="0"/>
                <a:ea typeface="微软雅黑" pitchFamily="34" charset="-122"/>
              </a:endParaRPr>
            </a:p>
          </p:txBody>
        </p:sp>
        <p:sp>
          <p:nvSpPr>
            <p:cNvPr id="53" name="PA_任意多边形 10"/>
            <p:cNvSpPr>
              <a:spLocks noEditPoints="1"/>
            </p:cNvSpPr>
            <p:nvPr>
              <p:custDataLst>
                <p:tags r:id="rId18"/>
              </p:custDataLst>
            </p:nvPr>
          </p:nvSpPr>
          <p:spPr bwMode="auto">
            <a:xfrm>
              <a:off x="5026033" y="2770780"/>
              <a:ext cx="363719" cy="383483"/>
            </a:xfrm>
            <a:custGeom>
              <a:avLst/>
              <a:gdLst>
                <a:gd name="T0" fmla="*/ 47 w 162"/>
                <a:gd name="T1" fmla="*/ 34 h 163"/>
                <a:gd name="T2" fmla="*/ 34 w 162"/>
                <a:gd name="T3" fmla="*/ 47 h 163"/>
                <a:gd name="T4" fmla="*/ 32 w 162"/>
                <a:gd name="T5" fmla="*/ 61 h 163"/>
                <a:gd name="T6" fmla="*/ 41 w 162"/>
                <a:gd name="T7" fmla="*/ 52 h 163"/>
                <a:gd name="T8" fmla="*/ 52 w 162"/>
                <a:gd name="T9" fmla="*/ 41 h 163"/>
                <a:gd name="T10" fmla="*/ 60 w 162"/>
                <a:gd name="T11" fmla="*/ 32 h 163"/>
                <a:gd name="T12" fmla="*/ 160 w 162"/>
                <a:gd name="T13" fmla="*/ 150 h 163"/>
                <a:gd name="T14" fmla="*/ 130 w 162"/>
                <a:gd name="T15" fmla="*/ 121 h 163"/>
                <a:gd name="T16" fmla="*/ 147 w 162"/>
                <a:gd name="T17" fmla="*/ 74 h 163"/>
                <a:gd name="T18" fmla="*/ 142 w 162"/>
                <a:gd name="T19" fmla="*/ 46 h 163"/>
                <a:gd name="T20" fmla="*/ 126 w 162"/>
                <a:gd name="T21" fmla="*/ 22 h 163"/>
                <a:gd name="T22" fmla="*/ 74 w 162"/>
                <a:gd name="T23" fmla="*/ 0 h 163"/>
                <a:gd name="T24" fmla="*/ 6 w 162"/>
                <a:gd name="T25" fmla="*/ 46 h 163"/>
                <a:gd name="T26" fmla="*/ 5 w 162"/>
                <a:gd name="T27" fmla="*/ 102 h 163"/>
                <a:gd name="T28" fmla="*/ 21 w 162"/>
                <a:gd name="T29" fmla="*/ 126 h 163"/>
                <a:gd name="T30" fmla="*/ 45 w 162"/>
                <a:gd name="T31" fmla="*/ 142 h 163"/>
                <a:gd name="T32" fmla="*/ 45 w 162"/>
                <a:gd name="T33" fmla="*/ 142 h 163"/>
                <a:gd name="T34" fmla="*/ 102 w 162"/>
                <a:gd name="T35" fmla="*/ 142 h 163"/>
                <a:gd name="T36" fmla="*/ 150 w 162"/>
                <a:gd name="T37" fmla="*/ 160 h 163"/>
                <a:gd name="T38" fmla="*/ 160 w 162"/>
                <a:gd name="T39" fmla="*/ 150 h 163"/>
                <a:gd name="T40" fmla="*/ 116 w 162"/>
                <a:gd name="T41" fmla="*/ 117 h 163"/>
                <a:gd name="T42" fmla="*/ 97 w 162"/>
                <a:gd name="T43" fmla="*/ 130 h 163"/>
                <a:gd name="T44" fmla="*/ 51 w 162"/>
                <a:gd name="T45" fmla="*/ 130 h 163"/>
                <a:gd name="T46" fmla="*/ 31 w 162"/>
                <a:gd name="T47" fmla="*/ 117 h 163"/>
                <a:gd name="T48" fmla="*/ 31 w 162"/>
                <a:gd name="T49" fmla="*/ 117 h 163"/>
                <a:gd name="T50" fmla="*/ 18 w 162"/>
                <a:gd name="T51" fmla="*/ 97 h 163"/>
                <a:gd name="T52" fmla="*/ 18 w 162"/>
                <a:gd name="T53" fmla="*/ 51 h 163"/>
                <a:gd name="T54" fmla="*/ 74 w 162"/>
                <a:gd name="T55" fmla="*/ 14 h 163"/>
                <a:gd name="T56" fmla="*/ 116 w 162"/>
                <a:gd name="T57" fmla="*/ 31 h 163"/>
                <a:gd name="T58" fmla="*/ 129 w 162"/>
                <a:gd name="T59" fmla="*/ 51 h 163"/>
                <a:gd name="T60" fmla="*/ 134 w 162"/>
                <a:gd name="T61" fmla="*/ 74 h 163"/>
                <a:gd name="T62" fmla="*/ 116 w 162"/>
                <a:gd name="T63" fmla="*/ 117 h 163"/>
                <a:gd name="T64" fmla="*/ 117 w 162"/>
                <a:gd name="T65" fmla="*/ 70 h 163"/>
                <a:gd name="T66" fmla="*/ 110 w 162"/>
                <a:gd name="T67" fmla="*/ 89 h 163"/>
                <a:gd name="T68" fmla="*/ 102 w 162"/>
                <a:gd name="T69" fmla="*/ 102 h 163"/>
                <a:gd name="T70" fmla="*/ 74 w 162"/>
                <a:gd name="T71" fmla="*/ 114 h 163"/>
                <a:gd name="T72" fmla="*/ 74 w 162"/>
                <a:gd name="T73" fmla="*/ 122 h 163"/>
                <a:gd name="T74" fmla="*/ 107 w 162"/>
                <a:gd name="T75" fmla="*/ 108 h 163"/>
                <a:gd name="T76" fmla="*/ 118 w 162"/>
                <a:gd name="T77" fmla="*/ 92 h 163"/>
                <a:gd name="T78" fmla="*/ 117 w 162"/>
                <a:gd name="T79" fmla="*/ 7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62" h="163">
                  <a:moveTo>
                    <a:pt x="55" y="30"/>
                  </a:moveTo>
                  <a:cubicBezTo>
                    <a:pt x="52" y="31"/>
                    <a:pt x="50" y="33"/>
                    <a:pt x="47" y="34"/>
                  </a:cubicBezTo>
                  <a:cubicBezTo>
                    <a:pt x="44" y="36"/>
                    <a:pt x="42" y="38"/>
                    <a:pt x="40" y="40"/>
                  </a:cubicBezTo>
                  <a:cubicBezTo>
                    <a:pt x="38" y="42"/>
                    <a:pt x="36" y="45"/>
                    <a:pt x="34" y="47"/>
                  </a:cubicBezTo>
                  <a:cubicBezTo>
                    <a:pt x="32" y="50"/>
                    <a:pt x="31" y="53"/>
                    <a:pt x="30" y="55"/>
                  </a:cubicBezTo>
                  <a:cubicBezTo>
                    <a:pt x="29" y="57"/>
                    <a:pt x="30" y="60"/>
                    <a:pt x="32" y="61"/>
                  </a:cubicBezTo>
                  <a:cubicBezTo>
                    <a:pt x="34" y="62"/>
                    <a:pt x="36" y="61"/>
                    <a:pt x="37" y="59"/>
                  </a:cubicBezTo>
                  <a:cubicBezTo>
                    <a:pt x="38" y="56"/>
                    <a:pt x="39" y="54"/>
                    <a:pt x="41" y="52"/>
                  </a:cubicBezTo>
                  <a:cubicBezTo>
                    <a:pt x="42" y="50"/>
                    <a:pt x="44" y="48"/>
                    <a:pt x="46" y="46"/>
                  </a:cubicBezTo>
                  <a:cubicBezTo>
                    <a:pt x="48" y="44"/>
                    <a:pt x="49" y="43"/>
                    <a:pt x="52" y="41"/>
                  </a:cubicBezTo>
                  <a:cubicBezTo>
                    <a:pt x="54" y="40"/>
                    <a:pt x="56" y="38"/>
                    <a:pt x="58" y="37"/>
                  </a:cubicBezTo>
                  <a:cubicBezTo>
                    <a:pt x="60" y="37"/>
                    <a:pt x="61" y="34"/>
                    <a:pt x="60" y="32"/>
                  </a:cubicBezTo>
                  <a:cubicBezTo>
                    <a:pt x="59" y="30"/>
                    <a:pt x="57" y="29"/>
                    <a:pt x="55" y="30"/>
                  </a:cubicBezTo>
                  <a:close/>
                  <a:moveTo>
                    <a:pt x="160" y="150"/>
                  </a:moveTo>
                  <a:cubicBezTo>
                    <a:pt x="160" y="150"/>
                    <a:pt x="160" y="150"/>
                    <a:pt x="160" y="150"/>
                  </a:cubicBezTo>
                  <a:cubicBezTo>
                    <a:pt x="130" y="121"/>
                    <a:pt x="130" y="121"/>
                    <a:pt x="130" y="121"/>
                  </a:cubicBezTo>
                  <a:cubicBezTo>
                    <a:pt x="135" y="115"/>
                    <a:pt x="139" y="109"/>
                    <a:pt x="142" y="102"/>
                  </a:cubicBezTo>
                  <a:cubicBezTo>
                    <a:pt x="145" y="93"/>
                    <a:pt x="147" y="84"/>
                    <a:pt x="147" y="74"/>
                  </a:cubicBezTo>
                  <a:cubicBezTo>
                    <a:pt x="147" y="64"/>
                    <a:pt x="145" y="55"/>
                    <a:pt x="142" y="46"/>
                  </a:cubicBezTo>
                  <a:cubicBezTo>
                    <a:pt x="142" y="46"/>
                    <a:pt x="142" y="46"/>
                    <a:pt x="142" y="46"/>
                  </a:cubicBezTo>
                  <a:cubicBezTo>
                    <a:pt x="138" y="37"/>
                    <a:pt x="133" y="29"/>
                    <a:pt x="126" y="22"/>
                  </a:cubicBezTo>
                  <a:cubicBezTo>
                    <a:pt x="126" y="22"/>
                    <a:pt x="126" y="22"/>
                    <a:pt x="126" y="22"/>
                  </a:cubicBezTo>
                  <a:cubicBezTo>
                    <a:pt x="119" y="15"/>
                    <a:pt x="111" y="10"/>
                    <a:pt x="102" y="6"/>
                  </a:cubicBezTo>
                  <a:cubicBezTo>
                    <a:pt x="93" y="2"/>
                    <a:pt x="84" y="0"/>
                    <a:pt x="74" y="0"/>
                  </a:cubicBezTo>
                  <a:cubicBezTo>
                    <a:pt x="53" y="0"/>
                    <a:pt x="35" y="8"/>
                    <a:pt x="21" y="22"/>
                  </a:cubicBezTo>
                  <a:cubicBezTo>
                    <a:pt x="15" y="29"/>
                    <a:pt x="9" y="37"/>
                    <a:pt x="6" y="46"/>
                  </a:cubicBezTo>
                  <a:cubicBezTo>
                    <a:pt x="2" y="55"/>
                    <a:pt x="0" y="64"/>
                    <a:pt x="0" y="74"/>
                  </a:cubicBezTo>
                  <a:cubicBezTo>
                    <a:pt x="0" y="84"/>
                    <a:pt x="2" y="93"/>
                    <a:pt x="5" y="102"/>
                  </a:cubicBezTo>
                  <a:cubicBezTo>
                    <a:pt x="6" y="102"/>
                    <a:pt x="6" y="102"/>
                    <a:pt x="6" y="102"/>
                  </a:cubicBezTo>
                  <a:cubicBezTo>
                    <a:pt x="9" y="111"/>
                    <a:pt x="15" y="119"/>
                    <a:pt x="21" y="126"/>
                  </a:cubicBezTo>
                  <a:cubicBezTo>
                    <a:pt x="22" y="126"/>
                    <a:pt x="22" y="126"/>
                    <a:pt x="22" y="126"/>
                  </a:cubicBezTo>
                  <a:cubicBezTo>
                    <a:pt x="28" y="133"/>
                    <a:pt x="36" y="138"/>
                    <a:pt x="45" y="142"/>
                  </a:cubicBezTo>
                  <a:cubicBezTo>
                    <a:pt x="45" y="142"/>
                    <a:pt x="45" y="142"/>
                    <a:pt x="45" y="142"/>
                  </a:cubicBezTo>
                  <a:cubicBezTo>
                    <a:pt x="45" y="142"/>
                    <a:pt x="45" y="142"/>
                    <a:pt x="45" y="142"/>
                  </a:cubicBezTo>
                  <a:cubicBezTo>
                    <a:pt x="54" y="146"/>
                    <a:pt x="64" y="148"/>
                    <a:pt x="74" y="148"/>
                  </a:cubicBezTo>
                  <a:cubicBezTo>
                    <a:pt x="84" y="148"/>
                    <a:pt x="93" y="146"/>
                    <a:pt x="102" y="142"/>
                  </a:cubicBezTo>
                  <a:cubicBezTo>
                    <a:pt x="109" y="139"/>
                    <a:pt x="115" y="135"/>
                    <a:pt x="121" y="131"/>
                  </a:cubicBezTo>
                  <a:cubicBezTo>
                    <a:pt x="150" y="160"/>
                    <a:pt x="150" y="160"/>
                    <a:pt x="150" y="160"/>
                  </a:cubicBezTo>
                  <a:cubicBezTo>
                    <a:pt x="153" y="163"/>
                    <a:pt x="157" y="163"/>
                    <a:pt x="160" y="160"/>
                  </a:cubicBezTo>
                  <a:cubicBezTo>
                    <a:pt x="162" y="157"/>
                    <a:pt x="162" y="153"/>
                    <a:pt x="160" y="150"/>
                  </a:cubicBezTo>
                  <a:close/>
                  <a:moveTo>
                    <a:pt x="116" y="117"/>
                  </a:moveTo>
                  <a:cubicBezTo>
                    <a:pt x="116" y="117"/>
                    <a:pt x="116" y="117"/>
                    <a:pt x="116" y="117"/>
                  </a:cubicBezTo>
                  <a:cubicBezTo>
                    <a:pt x="116" y="117"/>
                    <a:pt x="116" y="117"/>
                    <a:pt x="116" y="117"/>
                  </a:cubicBezTo>
                  <a:cubicBezTo>
                    <a:pt x="111" y="122"/>
                    <a:pt x="104" y="127"/>
                    <a:pt x="97" y="130"/>
                  </a:cubicBezTo>
                  <a:cubicBezTo>
                    <a:pt x="90" y="133"/>
                    <a:pt x="82" y="134"/>
                    <a:pt x="74" y="134"/>
                  </a:cubicBezTo>
                  <a:cubicBezTo>
                    <a:pt x="65" y="134"/>
                    <a:pt x="58" y="133"/>
                    <a:pt x="51" y="130"/>
                  </a:cubicBezTo>
                  <a:cubicBezTo>
                    <a:pt x="51" y="130"/>
                    <a:pt x="51" y="130"/>
                    <a:pt x="51" y="130"/>
                  </a:cubicBezTo>
                  <a:cubicBezTo>
                    <a:pt x="43" y="127"/>
                    <a:pt x="37" y="122"/>
                    <a:pt x="31" y="117"/>
                  </a:cubicBezTo>
                  <a:cubicBezTo>
                    <a:pt x="31" y="117"/>
                    <a:pt x="31" y="117"/>
                    <a:pt x="31" y="117"/>
                  </a:cubicBezTo>
                  <a:cubicBezTo>
                    <a:pt x="31" y="117"/>
                    <a:pt x="31" y="117"/>
                    <a:pt x="31" y="117"/>
                  </a:cubicBezTo>
                  <a:cubicBezTo>
                    <a:pt x="26" y="111"/>
                    <a:pt x="21" y="104"/>
                    <a:pt x="18" y="97"/>
                  </a:cubicBezTo>
                  <a:cubicBezTo>
                    <a:pt x="18" y="97"/>
                    <a:pt x="18" y="97"/>
                    <a:pt x="18" y="97"/>
                  </a:cubicBezTo>
                  <a:cubicBezTo>
                    <a:pt x="15" y="90"/>
                    <a:pt x="13" y="82"/>
                    <a:pt x="13" y="74"/>
                  </a:cubicBezTo>
                  <a:cubicBezTo>
                    <a:pt x="13" y="66"/>
                    <a:pt x="15" y="58"/>
                    <a:pt x="18" y="51"/>
                  </a:cubicBezTo>
                  <a:cubicBezTo>
                    <a:pt x="21" y="44"/>
                    <a:pt x="26" y="37"/>
                    <a:pt x="31" y="31"/>
                  </a:cubicBezTo>
                  <a:cubicBezTo>
                    <a:pt x="42" y="21"/>
                    <a:pt x="57" y="14"/>
                    <a:pt x="74" y="14"/>
                  </a:cubicBezTo>
                  <a:cubicBezTo>
                    <a:pt x="82" y="14"/>
                    <a:pt x="90" y="15"/>
                    <a:pt x="97" y="18"/>
                  </a:cubicBezTo>
                  <a:cubicBezTo>
                    <a:pt x="104" y="21"/>
                    <a:pt x="111" y="26"/>
                    <a:pt x="116" y="31"/>
                  </a:cubicBezTo>
                  <a:cubicBezTo>
                    <a:pt x="117" y="32"/>
                    <a:pt x="117" y="32"/>
                    <a:pt x="117" y="32"/>
                  </a:cubicBezTo>
                  <a:cubicBezTo>
                    <a:pt x="122" y="37"/>
                    <a:pt x="126" y="44"/>
                    <a:pt x="129" y="51"/>
                  </a:cubicBezTo>
                  <a:cubicBezTo>
                    <a:pt x="129" y="51"/>
                    <a:pt x="129" y="51"/>
                    <a:pt x="129" y="51"/>
                  </a:cubicBezTo>
                  <a:cubicBezTo>
                    <a:pt x="132" y="58"/>
                    <a:pt x="134" y="66"/>
                    <a:pt x="134" y="74"/>
                  </a:cubicBezTo>
                  <a:cubicBezTo>
                    <a:pt x="134" y="82"/>
                    <a:pt x="132" y="90"/>
                    <a:pt x="129" y="97"/>
                  </a:cubicBezTo>
                  <a:cubicBezTo>
                    <a:pt x="126" y="104"/>
                    <a:pt x="122" y="111"/>
                    <a:pt x="116" y="117"/>
                  </a:cubicBezTo>
                  <a:close/>
                  <a:moveTo>
                    <a:pt x="117" y="70"/>
                  </a:moveTo>
                  <a:cubicBezTo>
                    <a:pt x="117" y="70"/>
                    <a:pt x="117" y="70"/>
                    <a:pt x="117" y="70"/>
                  </a:cubicBezTo>
                  <a:cubicBezTo>
                    <a:pt x="115" y="70"/>
                    <a:pt x="113" y="72"/>
                    <a:pt x="113" y="74"/>
                  </a:cubicBezTo>
                  <a:cubicBezTo>
                    <a:pt x="113" y="79"/>
                    <a:pt x="112" y="84"/>
                    <a:pt x="110" y="89"/>
                  </a:cubicBezTo>
                  <a:cubicBezTo>
                    <a:pt x="110" y="89"/>
                    <a:pt x="110" y="89"/>
                    <a:pt x="110" y="89"/>
                  </a:cubicBezTo>
                  <a:cubicBezTo>
                    <a:pt x="108" y="94"/>
                    <a:pt x="105" y="98"/>
                    <a:pt x="102" y="102"/>
                  </a:cubicBezTo>
                  <a:cubicBezTo>
                    <a:pt x="98" y="106"/>
                    <a:pt x="94" y="109"/>
                    <a:pt x="89" y="111"/>
                  </a:cubicBezTo>
                  <a:cubicBezTo>
                    <a:pt x="84" y="113"/>
                    <a:pt x="79" y="114"/>
                    <a:pt x="74" y="114"/>
                  </a:cubicBezTo>
                  <a:cubicBezTo>
                    <a:pt x="71" y="114"/>
                    <a:pt x="70" y="115"/>
                    <a:pt x="70" y="118"/>
                  </a:cubicBezTo>
                  <a:cubicBezTo>
                    <a:pt x="70" y="120"/>
                    <a:pt x="71" y="122"/>
                    <a:pt x="74" y="122"/>
                  </a:cubicBezTo>
                  <a:cubicBezTo>
                    <a:pt x="80" y="122"/>
                    <a:pt x="86" y="120"/>
                    <a:pt x="92" y="118"/>
                  </a:cubicBezTo>
                  <a:cubicBezTo>
                    <a:pt x="98" y="116"/>
                    <a:pt x="103" y="112"/>
                    <a:pt x="107" y="108"/>
                  </a:cubicBezTo>
                  <a:cubicBezTo>
                    <a:pt x="112" y="103"/>
                    <a:pt x="115" y="98"/>
                    <a:pt x="118" y="92"/>
                  </a:cubicBezTo>
                  <a:cubicBezTo>
                    <a:pt x="118" y="92"/>
                    <a:pt x="118" y="92"/>
                    <a:pt x="118" y="92"/>
                  </a:cubicBezTo>
                  <a:cubicBezTo>
                    <a:pt x="120" y="86"/>
                    <a:pt x="121" y="80"/>
                    <a:pt x="121" y="74"/>
                  </a:cubicBezTo>
                  <a:cubicBezTo>
                    <a:pt x="121" y="72"/>
                    <a:pt x="120" y="70"/>
                    <a:pt x="117" y="70"/>
                  </a:cubicBezTo>
                  <a:close/>
                </a:path>
              </a:pathLst>
            </a:custGeom>
            <a:solidFill>
              <a:schemeClr val="bg1">
                <a:lumMod val="50000"/>
              </a:schemeClr>
            </a:solidFill>
            <a:ln>
              <a:noFill/>
            </a:ln>
          </p:spPr>
          <p:txBody>
            <a:bodyPr vert="horz" wrap="square" lIns="121920" tIns="60960" rIns="121920" bIns="60960" numCol="1" anchor="t" anchorCtr="0" compatLnSpc="1"/>
            <a:lstStyle/>
            <a:p>
              <a:pPr defTabSz="1219170"/>
              <a:endParaRPr lang="zh-CN" altLang="en-US" sz="2400">
                <a:solidFill>
                  <a:srgbClr val="333333"/>
                </a:solidFill>
                <a:latin typeface="Calibri"/>
                <a:ea typeface="宋体" panose="02010600030101010101" pitchFamily="2" charset="-122"/>
              </a:endParaRPr>
            </a:p>
          </p:txBody>
        </p:sp>
      </p:grpSp>
      <p:grpSp>
        <p:nvGrpSpPr>
          <p:cNvPr id="10" name="组合 9"/>
          <p:cNvGrpSpPr/>
          <p:nvPr/>
        </p:nvGrpSpPr>
        <p:grpSpPr>
          <a:xfrm>
            <a:off x="7082038" y="2754125"/>
            <a:ext cx="1917777" cy="3232501"/>
            <a:chOff x="6229274" y="2754125"/>
            <a:chExt cx="1917777" cy="3232501"/>
          </a:xfrm>
        </p:grpSpPr>
        <p:grpSp>
          <p:nvGrpSpPr>
            <p:cNvPr id="47" name="PA_组合 79"/>
            <p:cNvGrpSpPr/>
            <p:nvPr>
              <p:custDataLst>
                <p:tags r:id="rId11"/>
              </p:custDataLst>
            </p:nvPr>
          </p:nvGrpSpPr>
          <p:grpSpPr>
            <a:xfrm>
              <a:off x="6229274" y="3458973"/>
              <a:ext cx="1917777" cy="2527653"/>
              <a:chOff x="522514" y="3027330"/>
              <a:chExt cx="1512542" cy="1440160"/>
            </a:xfrm>
          </p:grpSpPr>
          <p:sp>
            <p:nvSpPr>
              <p:cNvPr id="48" name="矩形 47"/>
              <p:cNvSpPr/>
              <p:nvPr/>
            </p:nvSpPr>
            <p:spPr>
              <a:xfrm>
                <a:off x="522514" y="3027330"/>
                <a:ext cx="1512542" cy="1440160"/>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cxnSp>
            <p:nvCxnSpPr>
              <p:cNvPr id="49" name="直接连接符 48"/>
              <p:cNvCxnSpPr/>
              <p:nvPr/>
            </p:nvCxnSpPr>
            <p:spPr>
              <a:xfrm>
                <a:off x="522514" y="3393953"/>
                <a:ext cx="1512542"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sp>
          <p:nvSpPr>
            <p:cNvPr id="50" name="PA_矩形 62"/>
            <p:cNvSpPr/>
            <p:nvPr>
              <p:custDataLst>
                <p:tags r:id="rId12"/>
              </p:custDataLst>
            </p:nvPr>
          </p:nvSpPr>
          <p:spPr>
            <a:xfrm>
              <a:off x="6610636" y="4179026"/>
              <a:ext cx="1154242" cy="707758"/>
            </a:xfrm>
            <a:prstGeom prst="rect">
              <a:avLst/>
            </a:prstGeom>
          </p:spPr>
          <p:txBody>
            <a:bodyPr wrap="none">
              <a:spAutoFit/>
            </a:bodyPr>
            <a:lstStyle/>
            <a:p>
              <a:pPr algn="ctr" defTabSz="1219170">
                <a:lnSpc>
                  <a:spcPct val="150000"/>
                </a:lnSpc>
              </a:pPr>
              <a:r>
                <a:rPr lang="zh-CN" altLang="en-US" sz="1333" smtClean="0">
                  <a:ln w="6350">
                    <a:noFill/>
                  </a:ln>
                  <a:solidFill>
                    <a:srgbClr val="FFFFFF">
                      <a:lumMod val="50000"/>
                    </a:srgbClr>
                  </a:solidFill>
                  <a:latin typeface="Impact" pitchFamily="34" charset="0"/>
                  <a:ea typeface="微软雅黑" pitchFamily="34" charset="-122"/>
                </a:rPr>
                <a:t>装饰器模式</a:t>
              </a:r>
              <a:endParaRPr lang="en-US" altLang="zh-CN" sz="1333" smtClean="0">
                <a:ln w="6350">
                  <a:noFill/>
                </a:ln>
                <a:solidFill>
                  <a:srgbClr val="FFFFFF">
                    <a:lumMod val="50000"/>
                  </a:srgbClr>
                </a:solidFill>
                <a:latin typeface="Impact" pitchFamily="34" charset="0"/>
                <a:ea typeface="微软雅黑" pitchFamily="34" charset="-122"/>
              </a:endParaRPr>
            </a:p>
            <a:p>
              <a:pPr algn="ctr" defTabSz="1219170">
                <a:lnSpc>
                  <a:spcPct val="150000"/>
                </a:lnSpc>
              </a:pPr>
              <a:r>
                <a:rPr lang="zh-CN" altLang="en-US" sz="1333" smtClean="0">
                  <a:ln w="6350">
                    <a:noFill/>
                  </a:ln>
                  <a:solidFill>
                    <a:srgbClr val="FFFFFF">
                      <a:lumMod val="50000"/>
                    </a:srgbClr>
                  </a:solidFill>
                  <a:latin typeface="Impact" pitchFamily="34" charset="0"/>
                  <a:ea typeface="微软雅黑" pitchFamily="34" charset="-122"/>
                </a:rPr>
                <a:t>缓存模块分析</a:t>
              </a:r>
              <a:endParaRPr lang="en-US" altLang="zh-CN" sz="1333" dirty="0">
                <a:ln w="6350">
                  <a:noFill/>
                </a:ln>
                <a:solidFill>
                  <a:srgbClr val="FFFFFF">
                    <a:lumMod val="50000"/>
                  </a:srgbClr>
                </a:solidFill>
                <a:latin typeface="Impact" pitchFamily="34" charset="0"/>
                <a:ea typeface="微软雅黑" pitchFamily="34" charset="-122"/>
              </a:endParaRPr>
            </a:p>
          </p:txBody>
        </p:sp>
        <p:sp>
          <p:nvSpPr>
            <p:cNvPr id="51" name="PA_矩形 67"/>
            <p:cNvSpPr/>
            <p:nvPr>
              <p:custDataLst>
                <p:tags r:id="rId13"/>
              </p:custDataLst>
            </p:nvPr>
          </p:nvSpPr>
          <p:spPr>
            <a:xfrm>
              <a:off x="6514601" y="3586359"/>
              <a:ext cx="1346312" cy="338554"/>
            </a:xfrm>
            <a:prstGeom prst="rect">
              <a:avLst/>
            </a:prstGeom>
          </p:spPr>
          <p:txBody>
            <a:bodyPr wrap="none">
              <a:spAutoFit/>
            </a:bodyPr>
            <a:lstStyle/>
            <a:p>
              <a:pPr algn="ctr" defTabSz="1219170"/>
              <a:r>
                <a:rPr lang="zh-CN" altLang="en-US" sz="1600" b="1" smtClean="0">
                  <a:ln w="6350">
                    <a:noFill/>
                  </a:ln>
                  <a:solidFill>
                    <a:srgbClr val="FFFFFF">
                      <a:lumMod val="50000"/>
                    </a:srgbClr>
                  </a:solidFill>
                  <a:latin typeface="Impact" pitchFamily="34" charset="0"/>
                  <a:ea typeface="微软雅黑" pitchFamily="34" charset="-122"/>
                </a:rPr>
                <a:t>缓存模块分析</a:t>
              </a:r>
              <a:endParaRPr lang="zh-CN" altLang="en-US" sz="1600" b="1" dirty="0">
                <a:ln w="6350">
                  <a:noFill/>
                </a:ln>
                <a:solidFill>
                  <a:srgbClr val="FFFFFF">
                    <a:lumMod val="50000"/>
                  </a:srgbClr>
                </a:solidFill>
                <a:latin typeface="Impact" pitchFamily="34" charset="0"/>
                <a:ea typeface="微软雅黑" pitchFamily="34" charset="-122"/>
              </a:endParaRPr>
            </a:p>
          </p:txBody>
        </p:sp>
        <p:sp>
          <p:nvSpPr>
            <p:cNvPr id="56" name="PA_任意多边形 12"/>
            <p:cNvSpPr>
              <a:spLocks noEditPoints="1"/>
            </p:cNvSpPr>
            <p:nvPr>
              <p:custDataLst>
                <p:tags r:id="rId14"/>
              </p:custDataLst>
            </p:nvPr>
          </p:nvSpPr>
          <p:spPr bwMode="auto">
            <a:xfrm>
              <a:off x="7114408" y="2754125"/>
              <a:ext cx="271600" cy="410445"/>
            </a:xfrm>
            <a:custGeom>
              <a:avLst/>
              <a:gdLst>
                <a:gd name="T0" fmla="*/ 3 w 121"/>
                <a:gd name="T1" fmla="*/ 119 h 174"/>
                <a:gd name="T2" fmla="*/ 23 w 121"/>
                <a:gd name="T3" fmla="*/ 115 h 174"/>
                <a:gd name="T4" fmla="*/ 38 w 121"/>
                <a:gd name="T5" fmla="*/ 74 h 174"/>
                <a:gd name="T6" fmla="*/ 38 w 121"/>
                <a:gd name="T7" fmla="*/ 74 h 174"/>
                <a:gd name="T8" fmla="*/ 38 w 121"/>
                <a:gd name="T9" fmla="*/ 29 h 174"/>
                <a:gd name="T10" fmla="*/ 54 w 121"/>
                <a:gd name="T11" fmla="*/ 21 h 174"/>
                <a:gd name="T12" fmla="*/ 60 w 121"/>
                <a:gd name="T13" fmla="*/ 0 h 174"/>
                <a:gd name="T14" fmla="*/ 67 w 121"/>
                <a:gd name="T15" fmla="*/ 21 h 174"/>
                <a:gd name="T16" fmla="*/ 92 w 121"/>
                <a:gd name="T17" fmla="*/ 51 h 174"/>
                <a:gd name="T18" fmla="*/ 82 w 121"/>
                <a:gd name="T19" fmla="*/ 74 h 174"/>
                <a:gd name="T20" fmla="*/ 98 w 121"/>
                <a:gd name="T21" fmla="*/ 115 h 174"/>
                <a:gd name="T22" fmla="*/ 117 w 121"/>
                <a:gd name="T23" fmla="*/ 119 h 174"/>
                <a:gd name="T24" fmla="*/ 102 w 121"/>
                <a:gd name="T25" fmla="*/ 124 h 174"/>
                <a:gd name="T26" fmla="*/ 116 w 121"/>
                <a:gd name="T27" fmla="*/ 159 h 174"/>
                <a:gd name="T28" fmla="*/ 120 w 121"/>
                <a:gd name="T29" fmla="*/ 168 h 174"/>
                <a:gd name="T30" fmla="*/ 113 w 121"/>
                <a:gd name="T31" fmla="*/ 171 h 174"/>
                <a:gd name="T32" fmla="*/ 108 w 121"/>
                <a:gd name="T33" fmla="*/ 162 h 174"/>
                <a:gd name="T34" fmla="*/ 87 w 121"/>
                <a:gd name="T35" fmla="*/ 124 h 174"/>
                <a:gd name="T36" fmla="*/ 67 w 121"/>
                <a:gd name="T37" fmla="*/ 129 h 174"/>
                <a:gd name="T38" fmla="*/ 54 w 121"/>
                <a:gd name="T39" fmla="*/ 129 h 174"/>
                <a:gd name="T40" fmla="*/ 34 w 121"/>
                <a:gd name="T41" fmla="*/ 124 h 174"/>
                <a:gd name="T42" fmla="*/ 13 w 121"/>
                <a:gd name="T43" fmla="*/ 162 h 174"/>
                <a:gd name="T44" fmla="*/ 8 w 121"/>
                <a:gd name="T45" fmla="*/ 171 h 174"/>
                <a:gd name="T46" fmla="*/ 1 w 121"/>
                <a:gd name="T47" fmla="*/ 168 h 174"/>
                <a:gd name="T48" fmla="*/ 5 w 121"/>
                <a:gd name="T49" fmla="*/ 159 h 174"/>
                <a:gd name="T50" fmla="*/ 19 w 121"/>
                <a:gd name="T51" fmla="*/ 124 h 174"/>
                <a:gd name="T52" fmla="*/ 54 w 121"/>
                <a:gd name="T53" fmla="*/ 115 h 174"/>
                <a:gd name="T54" fmla="*/ 54 w 121"/>
                <a:gd name="T55" fmla="*/ 110 h 174"/>
                <a:gd name="T56" fmla="*/ 67 w 121"/>
                <a:gd name="T57" fmla="*/ 110 h 174"/>
                <a:gd name="T58" fmla="*/ 83 w 121"/>
                <a:gd name="T59" fmla="*/ 115 h 174"/>
                <a:gd name="T60" fmla="*/ 54 w 121"/>
                <a:gd name="T61" fmla="*/ 82 h 174"/>
                <a:gd name="T62" fmla="*/ 54 w 121"/>
                <a:gd name="T63" fmla="*/ 115 h 174"/>
                <a:gd name="T64" fmla="*/ 73 w 121"/>
                <a:gd name="T65" fmla="*/ 39 h 174"/>
                <a:gd name="T66" fmla="*/ 48 w 121"/>
                <a:gd name="T67" fmla="*/ 39 h 174"/>
                <a:gd name="T68" fmla="*/ 48 w 121"/>
                <a:gd name="T69" fmla="*/ 64 h 174"/>
                <a:gd name="T70" fmla="*/ 68 w 121"/>
                <a:gd name="T71" fmla="*/ 68 h 174"/>
                <a:gd name="T72" fmla="*/ 73 w 121"/>
                <a:gd name="T73" fmla="*/ 64 h 174"/>
                <a:gd name="T74" fmla="*/ 73 w 121"/>
                <a:gd name="T75" fmla="*/ 39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1" h="174">
                  <a:moveTo>
                    <a:pt x="8" y="124"/>
                  </a:moveTo>
                  <a:cubicBezTo>
                    <a:pt x="5" y="124"/>
                    <a:pt x="3" y="122"/>
                    <a:pt x="3" y="119"/>
                  </a:cubicBezTo>
                  <a:cubicBezTo>
                    <a:pt x="3" y="117"/>
                    <a:pt x="5" y="115"/>
                    <a:pt x="8" y="115"/>
                  </a:cubicBezTo>
                  <a:cubicBezTo>
                    <a:pt x="23" y="115"/>
                    <a:pt x="23" y="115"/>
                    <a:pt x="23" y="115"/>
                  </a:cubicBezTo>
                  <a:cubicBezTo>
                    <a:pt x="42" y="77"/>
                    <a:pt x="42" y="77"/>
                    <a:pt x="42" y="77"/>
                  </a:cubicBezTo>
                  <a:cubicBezTo>
                    <a:pt x="41" y="76"/>
                    <a:pt x="40" y="75"/>
                    <a:pt x="38" y="74"/>
                  </a:cubicBezTo>
                  <a:cubicBezTo>
                    <a:pt x="38" y="74"/>
                    <a:pt x="38" y="74"/>
                    <a:pt x="38" y="74"/>
                  </a:cubicBezTo>
                  <a:cubicBezTo>
                    <a:pt x="38" y="74"/>
                    <a:pt x="38" y="74"/>
                    <a:pt x="38" y="74"/>
                  </a:cubicBezTo>
                  <a:cubicBezTo>
                    <a:pt x="33" y="68"/>
                    <a:pt x="29" y="60"/>
                    <a:pt x="29" y="51"/>
                  </a:cubicBezTo>
                  <a:cubicBezTo>
                    <a:pt x="29" y="43"/>
                    <a:pt x="33" y="35"/>
                    <a:pt x="38" y="29"/>
                  </a:cubicBezTo>
                  <a:cubicBezTo>
                    <a:pt x="39" y="29"/>
                    <a:pt x="39" y="29"/>
                    <a:pt x="39" y="29"/>
                  </a:cubicBezTo>
                  <a:cubicBezTo>
                    <a:pt x="43" y="25"/>
                    <a:pt x="48" y="22"/>
                    <a:pt x="54" y="21"/>
                  </a:cubicBezTo>
                  <a:cubicBezTo>
                    <a:pt x="54" y="7"/>
                    <a:pt x="54" y="7"/>
                    <a:pt x="54" y="7"/>
                  </a:cubicBezTo>
                  <a:cubicBezTo>
                    <a:pt x="54" y="3"/>
                    <a:pt x="57" y="0"/>
                    <a:pt x="60" y="0"/>
                  </a:cubicBezTo>
                  <a:cubicBezTo>
                    <a:pt x="64" y="0"/>
                    <a:pt x="67" y="3"/>
                    <a:pt x="67" y="7"/>
                  </a:cubicBezTo>
                  <a:cubicBezTo>
                    <a:pt x="67" y="21"/>
                    <a:pt x="67" y="21"/>
                    <a:pt x="67" y="21"/>
                  </a:cubicBezTo>
                  <a:cubicBezTo>
                    <a:pt x="73" y="22"/>
                    <a:pt x="78" y="25"/>
                    <a:pt x="82" y="29"/>
                  </a:cubicBezTo>
                  <a:cubicBezTo>
                    <a:pt x="88" y="35"/>
                    <a:pt x="92" y="43"/>
                    <a:pt x="92" y="51"/>
                  </a:cubicBezTo>
                  <a:cubicBezTo>
                    <a:pt x="92" y="60"/>
                    <a:pt x="88" y="68"/>
                    <a:pt x="82" y="74"/>
                  </a:cubicBezTo>
                  <a:cubicBezTo>
                    <a:pt x="82" y="74"/>
                    <a:pt x="82" y="74"/>
                    <a:pt x="82" y="74"/>
                  </a:cubicBezTo>
                  <a:cubicBezTo>
                    <a:pt x="81" y="75"/>
                    <a:pt x="80" y="76"/>
                    <a:pt x="79" y="77"/>
                  </a:cubicBezTo>
                  <a:cubicBezTo>
                    <a:pt x="98" y="115"/>
                    <a:pt x="98" y="115"/>
                    <a:pt x="98" y="115"/>
                  </a:cubicBezTo>
                  <a:cubicBezTo>
                    <a:pt x="113" y="115"/>
                    <a:pt x="113" y="115"/>
                    <a:pt x="113" y="115"/>
                  </a:cubicBezTo>
                  <a:cubicBezTo>
                    <a:pt x="116" y="115"/>
                    <a:pt x="117" y="117"/>
                    <a:pt x="117" y="119"/>
                  </a:cubicBezTo>
                  <a:cubicBezTo>
                    <a:pt x="117" y="122"/>
                    <a:pt x="116" y="124"/>
                    <a:pt x="113" y="124"/>
                  </a:cubicBezTo>
                  <a:cubicBezTo>
                    <a:pt x="102" y="124"/>
                    <a:pt x="102" y="124"/>
                    <a:pt x="102" y="124"/>
                  </a:cubicBezTo>
                  <a:cubicBezTo>
                    <a:pt x="116" y="153"/>
                    <a:pt x="116" y="153"/>
                    <a:pt x="116" y="153"/>
                  </a:cubicBezTo>
                  <a:cubicBezTo>
                    <a:pt x="117" y="155"/>
                    <a:pt x="117" y="157"/>
                    <a:pt x="116" y="159"/>
                  </a:cubicBezTo>
                  <a:cubicBezTo>
                    <a:pt x="117" y="162"/>
                    <a:pt x="117" y="162"/>
                    <a:pt x="117" y="162"/>
                  </a:cubicBezTo>
                  <a:cubicBezTo>
                    <a:pt x="120" y="168"/>
                    <a:pt x="120" y="168"/>
                    <a:pt x="120" y="168"/>
                  </a:cubicBezTo>
                  <a:cubicBezTo>
                    <a:pt x="121" y="170"/>
                    <a:pt x="120" y="172"/>
                    <a:pt x="118" y="173"/>
                  </a:cubicBezTo>
                  <a:cubicBezTo>
                    <a:pt x="116" y="174"/>
                    <a:pt x="114" y="173"/>
                    <a:pt x="113" y="171"/>
                  </a:cubicBezTo>
                  <a:cubicBezTo>
                    <a:pt x="110" y="165"/>
                    <a:pt x="110" y="165"/>
                    <a:pt x="110" y="165"/>
                  </a:cubicBezTo>
                  <a:cubicBezTo>
                    <a:pt x="108" y="162"/>
                    <a:pt x="108" y="162"/>
                    <a:pt x="108" y="162"/>
                  </a:cubicBezTo>
                  <a:cubicBezTo>
                    <a:pt x="106" y="162"/>
                    <a:pt x="104" y="160"/>
                    <a:pt x="103" y="158"/>
                  </a:cubicBezTo>
                  <a:cubicBezTo>
                    <a:pt x="87" y="124"/>
                    <a:pt x="87" y="124"/>
                    <a:pt x="87" y="124"/>
                  </a:cubicBezTo>
                  <a:cubicBezTo>
                    <a:pt x="67" y="124"/>
                    <a:pt x="67" y="124"/>
                    <a:pt x="67" y="124"/>
                  </a:cubicBezTo>
                  <a:cubicBezTo>
                    <a:pt x="67" y="129"/>
                    <a:pt x="67" y="129"/>
                    <a:pt x="67" y="129"/>
                  </a:cubicBezTo>
                  <a:cubicBezTo>
                    <a:pt x="67" y="132"/>
                    <a:pt x="64" y="136"/>
                    <a:pt x="60" y="136"/>
                  </a:cubicBezTo>
                  <a:cubicBezTo>
                    <a:pt x="57" y="136"/>
                    <a:pt x="54" y="132"/>
                    <a:pt x="54" y="129"/>
                  </a:cubicBezTo>
                  <a:cubicBezTo>
                    <a:pt x="54" y="124"/>
                    <a:pt x="54" y="124"/>
                    <a:pt x="54" y="124"/>
                  </a:cubicBezTo>
                  <a:cubicBezTo>
                    <a:pt x="34" y="124"/>
                    <a:pt x="34" y="124"/>
                    <a:pt x="34" y="124"/>
                  </a:cubicBezTo>
                  <a:cubicBezTo>
                    <a:pt x="17" y="158"/>
                    <a:pt x="17" y="158"/>
                    <a:pt x="17" y="158"/>
                  </a:cubicBezTo>
                  <a:cubicBezTo>
                    <a:pt x="16" y="160"/>
                    <a:pt x="15" y="162"/>
                    <a:pt x="13" y="162"/>
                  </a:cubicBezTo>
                  <a:cubicBezTo>
                    <a:pt x="11" y="165"/>
                    <a:pt x="11" y="165"/>
                    <a:pt x="11" y="165"/>
                  </a:cubicBezTo>
                  <a:cubicBezTo>
                    <a:pt x="8" y="171"/>
                    <a:pt x="8" y="171"/>
                    <a:pt x="8" y="171"/>
                  </a:cubicBezTo>
                  <a:cubicBezTo>
                    <a:pt x="7" y="173"/>
                    <a:pt x="5" y="174"/>
                    <a:pt x="3" y="173"/>
                  </a:cubicBezTo>
                  <a:cubicBezTo>
                    <a:pt x="1" y="172"/>
                    <a:pt x="0" y="170"/>
                    <a:pt x="1" y="168"/>
                  </a:cubicBezTo>
                  <a:cubicBezTo>
                    <a:pt x="4" y="162"/>
                    <a:pt x="4" y="162"/>
                    <a:pt x="4" y="162"/>
                  </a:cubicBezTo>
                  <a:cubicBezTo>
                    <a:pt x="5" y="159"/>
                    <a:pt x="5" y="159"/>
                    <a:pt x="5" y="159"/>
                  </a:cubicBezTo>
                  <a:cubicBezTo>
                    <a:pt x="4" y="157"/>
                    <a:pt x="4" y="155"/>
                    <a:pt x="5" y="153"/>
                  </a:cubicBezTo>
                  <a:cubicBezTo>
                    <a:pt x="19" y="124"/>
                    <a:pt x="19" y="124"/>
                    <a:pt x="19" y="124"/>
                  </a:cubicBezTo>
                  <a:cubicBezTo>
                    <a:pt x="8" y="124"/>
                    <a:pt x="8" y="124"/>
                    <a:pt x="8" y="124"/>
                  </a:cubicBezTo>
                  <a:close/>
                  <a:moveTo>
                    <a:pt x="54" y="115"/>
                  </a:moveTo>
                  <a:cubicBezTo>
                    <a:pt x="54" y="115"/>
                    <a:pt x="54" y="115"/>
                    <a:pt x="54" y="115"/>
                  </a:cubicBezTo>
                  <a:cubicBezTo>
                    <a:pt x="54" y="110"/>
                    <a:pt x="54" y="110"/>
                    <a:pt x="54" y="110"/>
                  </a:cubicBezTo>
                  <a:cubicBezTo>
                    <a:pt x="54" y="107"/>
                    <a:pt x="57" y="103"/>
                    <a:pt x="60" y="103"/>
                  </a:cubicBezTo>
                  <a:cubicBezTo>
                    <a:pt x="64" y="103"/>
                    <a:pt x="67" y="107"/>
                    <a:pt x="67" y="110"/>
                  </a:cubicBezTo>
                  <a:cubicBezTo>
                    <a:pt x="67" y="115"/>
                    <a:pt x="67" y="115"/>
                    <a:pt x="67" y="115"/>
                  </a:cubicBezTo>
                  <a:cubicBezTo>
                    <a:pt x="83" y="115"/>
                    <a:pt x="83" y="115"/>
                    <a:pt x="83" y="115"/>
                  </a:cubicBezTo>
                  <a:cubicBezTo>
                    <a:pt x="67" y="82"/>
                    <a:pt x="67" y="82"/>
                    <a:pt x="67" y="82"/>
                  </a:cubicBezTo>
                  <a:cubicBezTo>
                    <a:pt x="63" y="83"/>
                    <a:pt x="58" y="83"/>
                    <a:pt x="54" y="82"/>
                  </a:cubicBezTo>
                  <a:cubicBezTo>
                    <a:pt x="38" y="115"/>
                    <a:pt x="38" y="115"/>
                    <a:pt x="38" y="115"/>
                  </a:cubicBezTo>
                  <a:cubicBezTo>
                    <a:pt x="54" y="115"/>
                    <a:pt x="54" y="115"/>
                    <a:pt x="54" y="115"/>
                  </a:cubicBezTo>
                  <a:close/>
                  <a:moveTo>
                    <a:pt x="73" y="39"/>
                  </a:moveTo>
                  <a:cubicBezTo>
                    <a:pt x="73" y="39"/>
                    <a:pt x="73" y="39"/>
                    <a:pt x="73" y="39"/>
                  </a:cubicBezTo>
                  <a:cubicBezTo>
                    <a:pt x="66" y="32"/>
                    <a:pt x="55" y="32"/>
                    <a:pt x="48" y="39"/>
                  </a:cubicBezTo>
                  <a:cubicBezTo>
                    <a:pt x="48" y="39"/>
                    <a:pt x="48" y="39"/>
                    <a:pt x="48" y="39"/>
                  </a:cubicBezTo>
                  <a:cubicBezTo>
                    <a:pt x="45" y="42"/>
                    <a:pt x="43" y="47"/>
                    <a:pt x="43" y="51"/>
                  </a:cubicBezTo>
                  <a:cubicBezTo>
                    <a:pt x="43" y="56"/>
                    <a:pt x="45" y="61"/>
                    <a:pt x="48" y="64"/>
                  </a:cubicBezTo>
                  <a:cubicBezTo>
                    <a:pt x="53" y="69"/>
                    <a:pt x="61" y="71"/>
                    <a:pt x="67" y="68"/>
                  </a:cubicBezTo>
                  <a:cubicBezTo>
                    <a:pt x="68" y="68"/>
                    <a:pt x="68" y="68"/>
                    <a:pt x="68" y="68"/>
                  </a:cubicBezTo>
                  <a:cubicBezTo>
                    <a:pt x="69" y="67"/>
                    <a:pt x="71" y="66"/>
                    <a:pt x="73" y="64"/>
                  </a:cubicBezTo>
                  <a:cubicBezTo>
                    <a:pt x="73" y="64"/>
                    <a:pt x="73" y="64"/>
                    <a:pt x="73" y="64"/>
                  </a:cubicBezTo>
                  <a:cubicBezTo>
                    <a:pt x="76" y="61"/>
                    <a:pt x="78" y="56"/>
                    <a:pt x="78" y="51"/>
                  </a:cubicBezTo>
                  <a:cubicBezTo>
                    <a:pt x="78" y="47"/>
                    <a:pt x="76" y="42"/>
                    <a:pt x="73" y="39"/>
                  </a:cubicBezTo>
                  <a:cubicBezTo>
                    <a:pt x="73" y="39"/>
                    <a:pt x="73" y="39"/>
                    <a:pt x="73" y="39"/>
                  </a:cubicBezTo>
                  <a:close/>
                </a:path>
              </a:pathLst>
            </a:custGeom>
            <a:solidFill>
              <a:schemeClr val="bg1">
                <a:lumMod val="50000"/>
              </a:schemeClr>
            </a:solidFill>
            <a:ln>
              <a:noFill/>
            </a:ln>
          </p:spPr>
          <p:txBody>
            <a:bodyPr vert="horz" wrap="square" lIns="121920" tIns="60960" rIns="121920" bIns="60960" numCol="1" anchor="t" anchorCtr="0" compatLnSpc="1"/>
            <a:lstStyle/>
            <a:p>
              <a:pPr defTabSz="1219170"/>
              <a:endParaRPr lang="zh-CN" altLang="en-US" sz="2400">
                <a:solidFill>
                  <a:srgbClr val="333333"/>
                </a:solidFill>
                <a:latin typeface="Calibri"/>
                <a:ea typeface="宋体" panose="02010600030101010101" pitchFamily="2" charset="-122"/>
              </a:endParaRPr>
            </a:p>
          </p:txBody>
        </p:sp>
      </p:grpSp>
      <p:sp>
        <p:nvSpPr>
          <p:cNvPr id="69" name="PA_任意多边形 9"/>
          <p:cNvSpPr>
            <a:spLocks noEditPoints="1"/>
          </p:cNvSpPr>
          <p:nvPr>
            <p:custDataLst>
              <p:tags r:id="rId3"/>
            </p:custDataLst>
          </p:nvPr>
        </p:nvSpPr>
        <p:spPr bwMode="auto">
          <a:xfrm>
            <a:off x="1798127" y="2794072"/>
            <a:ext cx="482422" cy="330552"/>
          </a:xfrm>
          <a:custGeom>
            <a:avLst/>
            <a:gdLst>
              <a:gd name="T0" fmla="*/ 58 w 215"/>
              <a:gd name="T1" fmla="*/ 83 h 140"/>
              <a:gd name="T2" fmla="*/ 58 w 215"/>
              <a:gd name="T3" fmla="*/ 91 h 140"/>
              <a:gd name="T4" fmla="*/ 161 w 215"/>
              <a:gd name="T5" fmla="*/ 87 h 140"/>
              <a:gd name="T6" fmla="*/ 58 w 215"/>
              <a:gd name="T7" fmla="*/ 73 h 140"/>
              <a:gd name="T8" fmla="*/ 98 w 215"/>
              <a:gd name="T9" fmla="*/ 73 h 140"/>
              <a:gd name="T10" fmla="*/ 102 w 215"/>
              <a:gd name="T11" fmla="*/ 34 h 140"/>
              <a:gd name="T12" fmla="*/ 58 w 215"/>
              <a:gd name="T13" fmla="*/ 30 h 140"/>
              <a:gd name="T14" fmla="*/ 54 w 215"/>
              <a:gd name="T15" fmla="*/ 69 h 140"/>
              <a:gd name="T16" fmla="*/ 63 w 215"/>
              <a:gd name="T17" fmla="*/ 38 h 140"/>
              <a:gd name="T18" fmla="*/ 94 w 215"/>
              <a:gd name="T19" fmla="*/ 38 h 140"/>
              <a:gd name="T20" fmla="*/ 63 w 215"/>
              <a:gd name="T21" fmla="*/ 65 h 140"/>
              <a:gd name="T22" fmla="*/ 27 w 215"/>
              <a:gd name="T23" fmla="*/ 121 h 140"/>
              <a:gd name="T24" fmla="*/ 189 w 215"/>
              <a:gd name="T25" fmla="*/ 121 h 140"/>
              <a:gd name="T26" fmla="*/ 196 w 215"/>
              <a:gd name="T27" fmla="*/ 7 h 140"/>
              <a:gd name="T28" fmla="*/ 27 w 215"/>
              <a:gd name="T29" fmla="*/ 0 h 140"/>
              <a:gd name="T30" fmla="*/ 20 w 215"/>
              <a:gd name="T31" fmla="*/ 114 h 140"/>
              <a:gd name="T32" fmla="*/ 33 w 215"/>
              <a:gd name="T33" fmla="*/ 13 h 140"/>
              <a:gd name="T34" fmla="*/ 182 w 215"/>
              <a:gd name="T35" fmla="*/ 13 h 140"/>
              <a:gd name="T36" fmla="*/ 33 w 215"/>
              <a:gd name="T37" fmla="*/ 107 h 140"/>
              <a:gd name="T38" fmla="*/ 157 w 215"/>
              <a:gd name="T39" fmla="*/ 48 h 140"/>
              <a:gd name="T40" fmla="*/ 111 w 215"/>
              <a:gd name="T41" fmla="*/ 48 h 140"/>
              <a:gd name="T42" fmla="*/ 111 w 215"/>
              <a:gd name="T43" fmla="*/ 56 h 140"/>
              <a:gd name="T44" fmla="*/ 161 w 215"/>
              <a:gd name="T45" fmla="*/ 52 h 140"/>
              <a:gd name="T46" fmla="*/ 157 w 215"/>
              <a:gd name="T47" fmla="*/ 65 h 140"/>
              <a:gd name="T48" fmla="*/ 111 w 215"/>
              <a:gd name="T49" fmla="*/ 65 h 140"/>
              <a:gd name="T50" fmla="*/ 111 w 215"/>
              <a:gd name="T51" fmla="*/ 73 h 140"/>
              <a:gd name="T52" fmla="*/ 161 w 215"/>
              <a:gd name="T53" fmla="*/ 69 h 140"/>
              <a:gd name="T54" fmla="*/ 157 w 215"/>
              <a:gd name="T55" fmla="*/ 30 h 140"/>
              <a:gd name="T56" fmla="*/ 111 w 215"/>
              <a:gd name="T57" fmla="*/ 30 h 140"/>
              <a:gd name="T58" fmla="*/ 111 w 215"/>
              <a:gd name="T59" fmla="*/ 38 h 140"/>
              <a:gd name="T60" fmla="*/ 161 w 215"/>
              <a:gd name="T61" fmla="*/ 34 h 140"/>
              <a:gd name="T62" fmla="*/ 209 w 215"/>
              <a:gd name="T63" fmla="*/ 127 h 140"/>
              <a:gd name="T64" fmla="*/ 7 w 215"/>
              <a:gd name="T65" fmla="*/ 127 h 140"/>
              <a:gd name="T66" fmla="*/ 7 w 215"/>
              <a:gd name="T67" fmla="*/ 140 h 140"/>
              <a:gd name="T68" fmla="*/ 215 w 215"/>
              <a:gd name="T69" fmla="*/ 134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15" h="140">
                <a:moveTo>
                  <a:pt x="157" y="83"/>
                </a:moveTo>
                <a:cubicBezTo>
                  <a:pt x="58" y="83"/>
                  <a:pt x="58" y="83"/>
                  <a:pt x="58" y="83"/>
                </a:cubicBezTo>
                <a:cubicBezTo>
                  <a:pt x="56" y="83"/>
                  <a:pt x="54" y="84"/>
                  <a:pt x="54" y="87"/>
                </a:cubicBezTo>
                <a:cubicBezTo>
                  <a:pt x="54" y="89"/>
                  <a:pt x="56" y="91"/>
                  <a:pt x="58" y="91"/>
                </a:cubicBezTo>
                <a:cubicBezTo>
                  <a:pt x="157" y="91"/>
                  <a:pt x="157" y="91"/>
                  <a:pt x="157" y="91"/>
                </a:cubicBezTo>
                <a:cubicBezTo>
                  <a:pt x="159" y="91"/>
                  <a:pt x="161" y="89"/>
                  <a:pt x="161" y="87"/>
                </a:cubicBezTo>
                <a:cubicBezTo>
                  <a:pt x="161" y="84"/>
                  <a:pt x="159" y="83"/>
                  <a:pt x="157" y="83"/>
                </a:cubicBezTo>
                <a:close/>
                <a:moveTo>
                  <a:pt x="58" y="73"/>
                </a:moveTo>
                <a:cubicBezTo>
                  <a:pt x="58" y="73"/>
                  <a:pt x="58" y="73"/>
                  <a:pt x="58" y="73"/>
                </a:cubicBezTo>
                <a:cubicBezTo>
                  <a:pt x="98" y="73"/>
                  <a:pt x="98" y="73"/>
                  <a:pt x="98" y="73"/>
                </a:cubicBezTo>
                <a:cubicBezTo>
                  <a:pt x="100" y="73"/>
                  <a:pt x="102" y="71"/>
                  <a:pt x="102" y="69"/>
                </a:cubicBezTo>
                <a:cubicBezTo>
                  <a:pt x="102" y="34"/>
                  <a:pt x="102" y="34"/>
                  <a:pt x="102" y="34"/>
                </a:cubicBezTo>
                <a:cubicBezTo>
                  <a:pt x="102" y="32"/>
                  <a:pt x="100" y="30"/>
                  <a:pt x="98" y="30"/>
                </a:cubicBezTo>
                <a:cubicBezTo>
                  <a:pt x="58" y="30"/>
                  <a:pt x="58" y="30"/>
                  <a:pt x="58" y="30"/>
                </a:cubicBezTo>
                <a:cubicBezTo>
                  <a:pt x="56" y="30"/>
                  <a:pt x="54" y="32"/>
                  <a:pt x="54" y="34"/>
                </a:cubicBezTo>
                <a:cubicBezTo>
                  <a:pt x="54" y="69"/>
                  <a:pt x="54" y="69"/>
                  <a:pt x="54" y="69"/>
                </a:cubicBezTo>
                <a:cubicBezTo>
                  <a:pt x="54" y="71"/>
                  <a:pt x="56" y="73"/>
                  <a:pt x="58" y="73"/>
                </a:cubicBezTo>
                <a:close/>
                <a:moveTo>
                  <a:pt x="63" y="38"/>
                </a:moveTo>
                <a:cubicBezTo>
                  <a:pt x="63" y="38"/>
                  <a:pt x="63" y="38"/>
                  <a:pt x="63" y="38"/>
                </a:cubicBezTo>
                <a:cubicBezTo>
                  <a:pt x="94" y="38"/>
                  <a:pt x="94" y="38"/>
                  <a:pt x="94" y="38"/>
                </a:cubicBezTo>
                <a:cubicBezTo>
                  <a:pt x="94" y="65"/>
                  <a:pt x="94" y="65"/>
                  <a:pt x="94" y="65"/>
                </a:cubicBezTo>
                <a:cubicBezTo>
                  <a:pt x="63" y="65"/>
                  <a:pt x="63" y="65"/>
                  <a:pt x="63" y="65"/>
                </a:cubicBezTo>
                <a:cubicBezTo>
                  <a:pt x="63" y="38"/>
                  <a:pt x="63" y="38"/>
                  <a:pt x="63" y="38"/>
                </a:cubicBezTo>
                <a:close/>
                <a:moveTo>
                  <a:pt x="27" y="121"/>
                </a:moveTo>
                <a:cubicBezTo>
                  <a:pt x="27" y="121"/>
                  <a:pt x="27" y="121"/>
                  <a:pt x="27" y="121"/>
                </a:cubicBezTo>
                <a:cubicBezTo>
                  <a:pt x="189" y="121"/>
                  <a:pt x="189" y="121"/>
                  <a:pt x="189" y="121"/>
                </a:cubicBezTo>
                <a:cubicBezTo>
                  <a:pt x="193" y="121"/>
                  <a:pt x="196" y="118"/>
                  <a:pt x="196" y="114"/>
                </a:cubicBezTo>
                <a:cubicBezTo>
                  <a:pt x="196" y="7"/>
                  <a:pt x="196" y="7"/>
                  <a:pt x="196" y="7"/>
                </a:cubicBezTo>
                <a:cubicBezTo>
                  <a:pt x="196" y="3"/>
                  <a:pt x="193" y="0"/>
                  <a:pt x="189" y="0"/>
                </a:cubicBezTo>
                <a:cubicBezTo>
                  <a:pt x="27" y="0"/>
                  <a:pt x="27" y="0"/>
                  <a:pt x="27" y="0"/>
                </a:cubicBezTo>
                <a:cubicBezTo>
                  <a:pt x="23" y="0"/>
                  <a:pt x="20" y="3"/>
                  <a:pt x="20" y="7"/>
                </a:cubicBezTo>
                <a:cubicBezTo>
                  <a:pt x="20" y="114"/>
                  <a:pt x="20" y="114"/>
                  <a:pt x="20" y="114"/>
                </a:cubicBezTo>
                <a:cubicBezTo>
                  <a:pt x="20" y="118"/>
                  <a:pt x="23" y="121"/>
                  <a:pt x="27" y="121"/>
                </a:cubicBezTo>
                <a:close/>
                <a:moveTo>
                  <a:pt x="33" y="13"/>
                </a:moveTo>
                <a:cubicBezTo>
                  <a:pt x="33" y="13"/>
                  <a:pt x="33" y="13"/>
                  <a:pt x="33" y="13"/>
                </a:cubicBezTo>
                <a:cubicBezTo>
                  <a:pt x="182" y="13"/>
                  <a:pt x="182" y="13"/>
                  <a:pt x="182" y="13"/>
                </a:cubicBezTo>
                <a:cubicBezTo>
                  <a:pt x="182" y="107"/>
                  <a:pt x="182" y="107"/>
                  <a:pt x="182" y="107"/>
                </a:cubicBezTo>
                <a:cubicBezTo>
                  <a:pt x="33" y="107"/>
                  <a:pt x="33" y="107"/>
                  <a:pt x="33" y="107"/>
                </a:cubicBezTo>
                <a:cubicBezTo>
                  <a:pt x="33" y="13"/>
                  <a:pt x="33" y="13"/>
                  <a:pt x="33" y="13"/>
                </a:cubicBezTo>
                <a:close/>
                <a:moveTo>
                  <a:pt x="157" y="48"/>
                </a:moveTo>
                <a:cubicBezTo>
                  <a:pt x="157" y="48"/>
                  <a:pt x="157" y="48"/>
                  <a:pt x="157" y="48"/>
                </a:cubicBezTo>
                <a:cubicBezTo>
                  <a:pt x="111" y="48"/>
                  <a:pt x="111" y="48"/>
                  <a:pt x="111" y="48"/>
                </a:cubicBezTo>
                <a:cubicBezTo>
                  <a:pt x="108" y="48"/>
                  <a:pt x="107" y="49"/>
                  <a:pt x="107" y="52"/>
                </a:cubicBezTo>
                <a:cubicBezTo>
                  <a:pt x="107" y="54"/>
                  <a:pt x="108" y="56"/>
                  <a:pt x="111" y="56"/>
                </a:cubicBezTo>
                <a:cubicBezTo>
                  <a:pt x="157" y="56"/>
                  <a:pt x="157" y="56"/>
                  <a:pt x="157" y="56"/>
                </a:cubicBezTo>
                <a:cubicBezTo>
                  <a:pt x="159" y="56"/>
                  <a:pt x="161" y="54"/>
                  <a:pt x="161" y="52"/>
                </a:cubicBezTo>
                <a:cubicBezTo>
                  <a:pt x="161" y="49"/>
                  <a:pt x="159" y="48"/>
                  <a:pt x="157" y="48"/>
                </a:cubicBezTo>
                <a:close/>
                <a:moveTo>
                  <a:pt x="157" y="65"/>
                </a:moveTo>
                <a:cubicBezTo>
                  <a:pt x="157" y="65"/>
                  <a:pt x="157" y="65"/>
                  <a:pt x="157" y="65"/>
                </a:cubicBezTo>
                <a:cubicBezTo>
                  <a:pt x="111" y="65"/>
                  <a:pt x="111" y="65"/>
                  <a:pt x="111" y="65"/>
                </a:cubicBezTo>
                <a:cubicBezTo>
                  <a:pt x="108" y="65"/>
                  <a:pt x="107" y="67"/>
                  <a:pt x="107" y="69"/>
                </a:cubicBezTo>
                <a:cubicBezTo>
                  <a:pt x="107" y="71"/>
                  <a:pt x="108" y="73"/>
                  <a:pt x="111" y="73"/>
                </a:cubicBezTo>
                <a:cubicBezTo>
                  <a:pt x="157" y="73"/>
                  <a:pt x="157" y="73"/>
                  <a:pt x="157" y="73"/>
                </a:cubicBezTo>
                <a:cubicBezTo>
                  <a:pt x="159" y="73"/>
                  <a:pt x="161" y="71"/>
                  <a:pt x="161" y="69"/>
                </a:cubicBezTo>
                <a:cubicBezTo>
                  <a:pt x="161" y="67"/>
                  <a:pt x="159" y="65"/>
                  <a:pt x="157" y="65"/>
                </a:cubicBezTo>
                <a:close/>
                <a:moveTo>
                  <a:pt x="157" y="30"/>
                </a:moveTo>
                <a:cubicBezTo>
                  <a:pt x="157" y="30"/>
                  <a:pt x="157" y="30"/>
                  <a:pt x="157" y="30"/>
                </a:cubicBezTo>
                <a:cubicBezTo>
                  <a:pt x="111" y="30"/>
                  <a:pt x="111" y="30"/>
                  <a:pt x="111" y="30"/>
                </a:cubicBezTo>
                <a:cubicBezTo>
                  <a:pt x="108" y="30"/>
                  <a:pt x="107" y="32"/>
                  <a:pt x="107" y="34"/>
                </a:cubicBezTo>
                <a:cubicBezTo>
                  <a:pt x="107" y="37"/>
                  <a:pt x="108" y="38"/>
                  <a:pt x="111" y="38"/>
                </a:cubicBezTo>
                <a:cubicBezTo>
                  <a:pt x="157" y="38"/>
                  <a:pt x="157" y="38"/>
                  <a:pt x="157" y="38"/>
                </a:cubicBezTo>
                <a:cubicBezTo>
                  <a:pt x="159" y="38"/>
                  <a:pt x="161" y="37"/>
                  <a:pt x="161" y="34"/>
                </a:cubicBezTo>
                <a:cubicBezTo>
                  <a:pt x="161" y="32"/>
                  <a:pt x="159" y="30"/>
                  <a:pt x="157" y="30"/>
                </a:cubicBezTo>
                <a:close/>
                <a:moveTo>
                  <a:pt x="209" y="127"/>
                </a:moveTo>
                <a:cubicBezTo>
                  <a:pt x="209" y="127"/>
                  <a:pt x="209" y="127"/>
                  <a:pt x="209" y="127"/>
                </a:cubicBezTo>
                <a:cubicBezTo>
                  <a:pt x="7" y="127"/>
                  <a:pt x="7" y="127"/>
                  <a:pt x="7" y="127"/>
                </a:cubicBezTo>
                <a:cubicBezTo>
                  <a:pt x="3" y="127"/>
                  <a:pt x="0" y="130"/>
                  <a:pt x="0" y="134"/>
                </a:cubicBezTo>
                <a:cubicBezTo>
                  <a:pt x="0" y="137"/>
                  <a:pt x="3" y="140"/>
                  <a:pt x="7" y="140"/>
                </a:cubicBezTo>
                <a:cubicBezTo>
                  <a:pt x="209" y="140"/>
                  <a:pt x="209" y="140"/>
                  <a:pt x="209" y="140"/>
                </a:cubicBezTo>
                <a:cubicBezTo>
                  <a:pt x="212" y="140"/>
                  <a:pt x="215" y="137"/>
                  <a:pt x="215" y="134"/>
                </a:cubicBezTo>
                <a:cubicBezTo>
                  <a:pt x="215" y="130"/>
                  <a:pt x="212" y="127"/>
                  <a:pt x="209" y="127"/>
                </a:cubicBezTo>
                <a:close/>
              </a:path>
            </a:pathLst>
          </a:custGeom>
          <a:solidFill>
            <a:schemeClr val="bg1">
              <a:lumMod val="50000"/>
            </a:schemeClr>
          </a:solidFill>
          <a:ln>
            <a:noFill/>
          </a:ln>
        </p:spPr>
        <p:txBody>
          <a:bodyPr vert="horz" wrap="square" lIns="121920" tIns="60960" rIns="121920" bIns="60960" numCol="1" anchor="t" anchorCtr="0" compatLnSpc="1"/>
          <a:lstStyle/>
          <a:p>
            <a:pPr defTabSz="1219170"/>
            <a:endParaRPr lang="zh-CN" altLang="en-US" sz="2400">
              <a:solidFill>
                <a:srgbClr val="333333"/>
              </a:solidFill>
              <a:latin typeface="Calibri"/>
              <a:ea typeface="宋体" panose="02010600030101010101" pitchFamily="2" charset="-122"/>
            </a:endParaRPr>
          </a:p>
        </p:txBody>
      </p:sp>
      <p:grpSp>
        <p:nvGrpSpPr>
          <p:cNvPr id="83" name="PA_组合 82"/>
          <p:cNvGrpSpPr/>
          <p:nvPr>
            <p:custDataLst>
              <p:tags r:id="rId4"/>
            </p:custDataLst>
          </p:nvPr>
        </p:nvGrpSpPr>
        <p:grpSpPr>
          <a:xfrm>
            <a:off x="1086487" y="3449449"/>
            <a:ext cx="1917777" cy="2527653"/>
            <a:chOff x="522514" y="3027330"/>
            <a:chExt cx="1512542" cy="1440160"/>
          </a:xfrm>
        </p:grpSpPr>
        <p:sp>
          <p:nvSpPr>
            <p:cNvPr id="84" name="矩形 83"/>
            <p:cNvSpPr/>
            <p:nvPr/>
          </p:nvSpPr>
          <p:spPr>
            <a:xfrm>
              <a:off x="522514" y="3027330"/>
              <a:ext cx="1512542" cy="1440160"/>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cxnSp>
          <p:nvCxnSpPr>
            <p:cNvPr id="85" name="直接连接符 84"/>
            <p:cNvCxnSpPr/>
            <p:nvPr/>
          </p:nvCxnSpPr>
          <p:spPr>
            <a:xfrm>
              <a:off x="522514" y="3393953"/>
              <a:ext cx="1512542"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sp>
        <p:nvSpPr>
          <p:cNvPr id="62" name="PA_矩形 61"/>
          <p:cNvSpPr/>
          <p:nvPr>
            <p:custDataLst>
              <p:tags r:id="rId5"/>
            </p:custDataLst>
          </p:nvPr>
        </p:nvSpPr>
        <p:spPr>
          <a:xfrm>
            <a:off x="1184413" y="4205539"/>
            <a:ext cx="1694251" cy="1323183"/>
          </a:xfrm>
          <a:prstGeom prst="rect">
            <a:avLst/>
          </a:prstGeom>
        </p:spPr>
        <p:txBody>
          <a:bodyPr wrap="square">
            <a:spAutoFit/>
          </a:bodyPr>
          <a:lstStyle/>
          <a:p>
            <a:pPr algn="ctr" defTabSz="1219170">
              <a:lnSpc>
                <a:spcPct val="150000"/>
              </a:lnSpc>
            </a:pPr>
            <a:r>
              <a:rPr lang="en-US" altLang="zh-CN" sz="1333" smtClean="0">
                <a:ln w="6350">
                  <a:noFill/>
                </a:ln>
                <a:solidFill>
                  <a:srgbClr val="FFFFFF">
                    <a:lumMod val="50000"/>
                  </a:srgbClr>
                </a:solidFill>
                <a:latin typeface="Impact" pitchFamily="34" charset="0"/>
                <a:ea typeface="微软雅黑" pitchFamily="34" charset="-122"/>
              </a:rPr>
              <a:t>MyBatis</a:t>
            </a:r>
            <a:r>
              <a:rPr lang="zh-CN" altLang="en-US" sz="1333" smtClean="0">
                <a:ln w="6350">
                  <a:noFill/>
                </a:ln>
                <a:solidFill>
                  <a:srgbClr val="FFFFFF">
                    <a:lumMod val="50000"/>
                  </a:srgbClr>
                </a:solidFill>
                <a:latin typeface="Impact" pitchFamily="34" charset="0"/>
                <a:ea typeface="微软雅黑" pitchFamily="34" charset="-122"/>
              </a:rPr>
              <a:t>架构</a:t>
            </a:r>
            <a:r>
              <a:rPr lang="zh-CN" altLang="en-US" sz="1333" smtClean="0">
                <a:ln w="6350">
                  <a:noFill/>
                </a:ln>
                <a:solidFill>
                  <a:srgbClr val="FFFFFF">
                    <a:lumMod val="50000"/>
                  </a:srgbClr>
                </a:solidFill>
                <a:latin typeface="Impact" pitchFamily="34" charset="0"/>
                <a:ea typeface="微软雅黑" pitchFamily="34" charset="-122"/>
              </a:rPr>
              <a:t>分析</a:t>
            </a:r>
            <a:endParaRPr lang="en-US" altLang="zh-CN" sz="1333" smtClean="0">
              <a:ln w="6350">
                <a:noFill/>
              </a:ln>
              <a:solidFill>
                <a:srgbClr val="FFFFFF">
                  <a:lumMod val="50000"/>
                </a:srgbClr>
              </a:solidFill>
              <a:latin typeface="Impact" pitchFamily="34" charset="0"/>
              <a:ea typeface="微软雅黑" pitchFamily="34" charset="-122"/>
            </a:endParaRPr>
          </a:p>
          <a:p>
            <a:pPr algn="ctr" defTabSz="1219170">
              <a:lnSpc>
                <a:spcPct val="150000"/>
              </a:lnSpc>
            </a:pPr>
            <a:r>
              <a:rPr lang="zh-CN" altLang="en-US" sz="1333" smtClean="0">
                <a:ln w="6350">
                  <a:noFill/>
                </a:ln>
                <a:solidFill>
                  <a:srgbClr val="FFFFFF">
                    <a:lumMod val="50000"/>
                  </a:srgbClr>
                </a:solidFill>
                <a:latin typeface="Impact" pitchFamily="34" charset="0"/>
                <a:ea typeface="微软雅黑" pitchFamily="34" charset="-122"/>
              </a:rPr>
              <a:t>包分析</a:t>
            </a:r>
            <a:endParaRPr lang="en-US" altLang="zh-CN" sz="1333" smtClean="0">
              <a:ln w="6350">
                <a:noFill/>
              </a:ln>
              <a:solidFill>
                <a:srgbClr val="FFFFFF">
                  <a:lumMod val="50000"/>
                </a:srgbClr>
              </a:solidFill>
              <a:latin typeface="Impact" pitchFamily="34" charset="0"/>
              <a:ea typeface="微软雅黑" pitchFamily="34" charset="-122"/>
            </a:endParaRPr>
          </a:p>
          <a:p>
            <a:pPr algn="ctr" defTabSz="1219170">
              <a:lnSpc>
                <a:spcPct val="150000"/>
              </a:lnSpc>
            </a:pPr>
            <a:r>
              <a:rPr lang="zh-CN" altLang="en-US" sz="1333">
                <a:ln w="6350">
                  <a:noFill/>
                </a:ln>
                <a:solidFill>
                  <a:srgbClr val="FFFFFF">
                    <a:lumMod val="50000"/>
                  </a:srgbClr>
                </a:solidFill>
                <a:latin typeface="Impact" pitchFamily="34" charset="0"/>
                <a:ea typeface="微软雅黑" pitchFamily="34" charset="-122"/>
              </a:rPr>
              <a:t>设计</a:t>
            </a:r>
            <a:r>
              <a:rPr lang="zh-CN" altLang="en-US" sz="1333" smtClean="0">
                <a:ln w="6350">
                  <a:noFill/>
                </a:ln>
                <a:solidFill>
                  <a:srgbClr val="FFFFFF">
                    <a:lumMod val="50000"/>
                  </a:srgbClr>
                </a:solidFill>
                <a:latin typeface="Impact" pitchFamily="34" charset="0"/>
                <a:ea typeface="微软雅黑" pitchFamily="34" charset="-122"/>
              </a:rPr>
              <a:t>模式的原则</a:t>
            </a:r>
            <a:endParaRPr lang="en-US" altLang="zh-CN" sz="1333" smtClean="0">
              <a:ln w="6350">
                <a:noFill/>
              </a:ln>
              <a:solidFill>
                <a:srgbClr val="FFFFFF">
                  <a:lumMod val="50000"/>
                </a:srgbClr>
              </a:solidFill>
              <a:latin typeface="Impact" pitchFamily="34" charset="0"/>
              <a:ea typeface="微软雅黑" pitchFamily="34" charset="-122"/>
            </a:endParaRPr>
          </a:p>
          <a:p>
            <a:pPr algn="ctr" defTabSz="1219170">
              <a:lnSpc>
                <a:spcPct val="150000"/>
              </a:lnSpc>
            </a:pPr>
            <a:endParaRPr lang="zh-CN" altLang="en-US" sz="1333" dirty="0">
              <a:ln w="6350">
                <a:noFill/>
              </a:ln>
              <a:solidFill>
                <a:srgbClr val="FFFFFF">
                  <a:lumMod val="50000"/>
                </a:srgbClr>
              </a:solidFill>
              <a:latin typeface="Impact" pitchFamily="34" charset="0"/>
              <a:ea typeface="微软雅黑" pitchFamily="34" charset="-122"/>
            </a:endParaRPr>
          </a:p>
        </p:txBody>
      </p:sp>
      <p:sp>
        <p:nvSpPr>
          <p:cNvPr id="67" name="PA_矩形 66"/>
          <p:cNvSpPr/>
          <p:nvPr>
            <p:custDataLst>
              <p:tags r:id="rId6"/>
            </p:custDataLst>
          </p:nvPr>
        </p:nvSpPr>
        <p:spPr>
          <a:xfrm>
            <a:off x="1382013" y="3576835"/>
            <a:ext cx="1346312" cy="338554"/>
          </a:xfrm>
          <a:prstGeom prst="rect">
            <a:avLst/>
          </a:prstGeom>
        </p:spPr>
        <p:txBody>
          <a:bodyPr wrap="none">
            <a:spAutoFit/>
          </a:bodyPr>
          <a:lstStyle/>
          <a:p>
            <a:pPr algn="ctr" defTabSz="1219170"/>
            <a:r>
              <a:rPr lang="zh-CN" altLang="en-US" sz="1600" b="1" smtClean="0">
                <a:ln w="6350">
                  <a:noFill/>
                </a:ln>
                <a:solidFill>
                  <a:srgbClr val="FFFFFF">
                    <a:lumMod val="50000"/>
                  </a:srgbClr>
                </a:solidFill>
                <a:latin typeface="Impact" pitchFamily="34" charset="0"/>
                <a:ea typeface="微软雅黑" pitchFamily="34" charset="-122"/>
              </a:rPr>
              <a:t>源码分析概述</a:t>
            </a:r>
            <a:endParaRPr lang="zh-CN" altLang="en-US" sz="1600" b="1" dirty="0">
              <a:ln w="6350">
                <a:noFill/>
              </a:ln>
              <a:solidFill>
                <a:srgbClr val="FFFFFF">
                  <a:lumMod val="50000"/>
                </a:srgbClr>
              </a:solidFill>
              <a:latin typeface="Impact" pitchFamily="34" charset="0"/>
              <a:ea typeface="微软雅黑" pitchFamily="34" charset="-122"/>
            </a:endParaRPr>
          </a:p>
        </p:txBody>
      </p:sp>
      <p:sp>
        <p:nvSpPr>
          <p:cNvPr id="33" name="矩形 32"/>
          <p:cNvSpPr/>
          <p:nvPr/>
        </p:nvSpPr>
        <p:spPr>
          <a:xfrm>
            <a:off x="9001597" y="2640479"/>
            <a:ext cx="2021863" cy="3339288"/>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 name="组合 10"/>
          <p:cNvGrpSpPr/>
          <p:nvPr/>
        </p:nvGrpSpPr>
        <p:grpSpPr>
          <a:xfrm>
            <a:off x="9080555" y="2760526"/>
            <a:ext cx="1917777" cy="3232501"/>
            <a:chOff x="8273973" y="2760526"/>
            <a:chExt cx="1917777" cy="3232501"/>
          </a:xfrm>
        </p:grpSpPr>
        <p:grpSp>
          <p:nvGrpSpPr>
            <p:cNvPr id="34" name="PA_组合 79"/>
            <p:cNvGrpSpPr/>
            <p:nvPr>
              <p:custDataLst>
                <p:tags r:id="rId7"/>
              </p:custDataLst>
            </p:nvPr>
          </p:nvGrpSpPr>
          <p:grpSpPr>
            <a:xfrm>
              <a:off x="8273973" y="3465374"/>
              <a:ext cx="1917777" cy="2527653"/>
              <a:chOff x="522514" y="3027330"/>
              <a:chExt cx="1512542" cy="1440160"/>
            </a:xfrm>
          </p:grpSpPr>
          <p:sp>
            <p:nvSpPr>
              <p:cNvPr id="35" name="矩形 34"/>
              <p:cNvSpPr/>
              <p:nvPr/>
            </p:nvSpPr>
            <p:spPr>
              <a:xfrm>
                <a:off x="522514" y="3027330"/>
                <a:ext cx="1512542" cy="1440160"/>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cxnSp>
            <p:nvCxnSpPr>
              <p:cNvPr id="37" name="直接连接符 36"/>
              <p:cNvCxnSpPr/>
              <p:nvPr/>
            </p:nvCxnSpPr>
            <p:spPr>
              <a:xfrm>
                <a:off x="522514" y="3393953"/>
                <a:ext cx="1512542"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sp>
          <p:nvSpPr>
            <p:cNvPr id="38" name="PA_矩形 62"/>
            <p:cNvSpPr/>
            <p:nvPr>
              <p:custDataLst>
                <p:tags r:id="rId8"/>
              </p:custDataLst>
            </p:nvPr>
          </p:nvSpPr>
          <p:spPr>
            <a:xfrm>
              <a:off x="8655335" y="4185427"/>
              <a:ext cx="1154242" cy="707758"/>
            </a:xfrm>
            <a:prstGeom prst="rect">
              <a:avLst/>
            </a:prstGeom>
          </p:spPr>
          <p:txBody>
            <a:bodyPr wrap="none">
              <a:spAutoFit/>
            </a:bodyPr>
            <a:lstStyle/>
            <a:p>
              <a:pPr algn="ctr" defTabSz="1219170">
                <a:lnSpc>
                  <a:spcPct val="150000"/>
                </a:lnSpc>
              </a:pPr>
              <a:r>
                <a:rPr lang="zh-CN" altLang="en-US" sz="1333" smtClean="0">
                  <a:ln w="6350">
                    <a:noFill/>
                  </a:ln>
                  <a:solidFill>
                    <a:srgbClr val="FFFFFF">
                      <a:lumMod val="50000"/>
                    </a:srgbClr>
                  </a:solidFill>
                  <a:latin typeface="Impact" pitchFamily="34" charset="0"/>
                  <a:ea typeface="微软雅黑" pitchFamily="34" charset="-122"/>
                </a:rPr>
                <a:t>反射过程分析</a:t>
              </a:r>
              <a:endParaRPr lang="en-US" altLang="zh-CN" sz="1333" smtClean="0">
                <a:ln w="6350">
                  <a:noFill/>
                </a:ln>
                <a:solidFill>
                  <a:srgbClr val="FFFFFF">
                    <a:lumMod val="50000"/>
                  </a:srgbClr>
                </a:solidFill>
                <a:latin typeface="Impact" pitchFamily="34" charset="0"/>
                <a:ea typeface="微软雅黑" pitchFamily="34" charset="-122"/>
              </a:endParaRPr>
            </a:p>
            <a:p>
              <a:pPr algn="ctr" defTabSz="1219170">
                <a:lnSpc>
                  <a:spcPct val="150000"/>
                </a:lnSpc>
              </a:pPr>
              <a:r>
                <a:rPr lang="zh-CN" altLang="en-US" sz="1333" smtClean="0">
                  <a:ln w="6350">
                    <a:noFill/>
                  </a:ln>
                  <a:solidFill>
                    <a:srgbClr val="FFFFFF">
                      <a:lumMod val="50000"/>
                    </a:srgbClr>
                  </a:solidFill>
                  <a:latin typeface="Impact" pitchFamily="34" charset="0"/>
                  <a:ea typeface="微软雅黑" pitchFamily="34" charset="-122"/>
                </a:rPr>
                <a:t>反射核心类</a:t>
              </a:r>
              <a:endParaRPr lang="en-US" altLang="zh-CN" sz="1333" dirty="0">
                <a:ln w="6350">
                  <a:noFill/>
                </a:ln>
                <a:solidFill>
                  <a:srgbClr val="FFFFFF">
                    <a:lumMod val="50000"/>
                  </a:srgbClr>
                </a:solidFill>
                <a:latin typeface="Impact" pitchFamily="34" charset="0"/>
                <a:ea typeface="微软雅黑" pitchFamily="34" charset="-122"/>
              </a:endParaRPr>
            </a:p>
          </p:txBody>
        </p:sp>
        <p:sp>
          <p:nvSpPr>
            <p:cNvPr id="40" name="PA_矩形 67"/>
            <p:cNvSpPr/>
            <p:nvPr>
              <p:custDataLst>
                <p:tags r:id="rId9"/>
              </p:custDataLst>
            </p:nvPr>
          </p:nvSpPr>
          <p:spPr>
            <a:xfrm>
              <a:off x="8559299" y="3592760"/>
              <a:ext cx="1346312" cy="338554"/>
            </a:xfrm>
            <a:prstGeom prst="rect">
              <a:avLst/>
            </a:prstGeom>
          </p:spPr>
          <p:txBody>
            <a:bodyPr wrap="none">
              <a:spAutoFit/>
            </a:bodyPr>
            <a:lstStyle/>
            <a:p>
              <a:pPr algn="ctr" defTabSz="1219170"/>
              <a:r>
                <a:rPr lang="zh-CN" altLang="en-US" sz="1600" b="1">
                  <a:ln w="6350">
                    <a:noFill/>
                  </a:ln>
                  <a:solidFill>
                    <a:srgbClr val="FFFFFF">
                      <a:lumMod val="50000"/>
                    </a:srgbClr>
                  </a:solidFill>
                  <a:latin typeface="Impact" pitchFamily="34" charset="0"/>
                  <a:ea typeface="微软雅黑" pitchFamily="34" charset="-122"/>
                </a:rPr>
                <a:t>反射</a:t>
              </a:r>
              <a:r>
                <a:rPr lang="zh-CN" altLang="en-US" sz="1600" b="1" smtClean="0">
                  <a:ln w="6350">
                    <a:noFill/>
                  </a:ln>
                  <a:solidFill>
                    <a:srgbClr val="FFFFFF">
                      <a:lumMod val="50000"/>
                    </a:srgbClr>
                  </a:solidFill>
                  <a:latin typeface="Impact" pitchFamily="34" charset="0"/>
                  <a:ea typeface="微软雅黑" pitchFamily="34" charset="-122"/>
                </a:rPr>
                <a:t>模块分析</a:t>
              </a:r>
              <a:endParaRPr lang="zh-CN" altLang="en-US" sz="1600" b="1" dirty="0">
                <a:ln w="6350">
                  <a:noFill/>
                </a:ln>
                <a:solidFill>
                  <a:srgbClr val="FFFFFF">
                    <a:lumMod val="50000"/>
                  </a:srgbClr>
                </a:solidFill>
                <a:latin typeface="Impact" pitchFamily="34" charset="0"/>
                <a:ea typeface="微软雅黑" pitchFamily="34" charset="-122"/>
              </a:endParaRPr>
            </a:p>
          </p:txBody>
        </p:sp>
        <p:sp>
          <p:nvSpPr>
            <p:cNvPr id="46" name="PA_任意多边形 12"/>
            <p:cNvSpPr>
              <a:spLocks noEditPoints="1"/>
            </p:cNvSpPr>
            <p:nvPr>
              <p:custDataLst>
                <p:tags r:id="rId10"/>
              </p:custDataLst>
            </p:nvPr>
          </p:nvSpPr>
          <p:spPr bwMode="auto">
            <a:xfrm>
              <a:off x="9159107" y="2760526"/>
              <a:ext cx="271600" cy="410445"/>
            </a:xfrm>
            <a:custGeom>
              <a:avLst/>
              <a:gdLst>
                <a:gd name="T0" fmla="*/ 3 w 121"/>
                <a:gd name="T1" fmla="*/ 119 h 174"/>
                <a:gd name="T2" fmla="*/ 23 w 121"/>
                <a:gd name="T3" fmla="*/ 115 h 174"/>
                <a:gd name="T4" fmla="*/ 38 w 121"/>
                <a:gd name="T5" fmla="*/ 74 h 174"/>
                <a:gd name="T6" fmla="*/ 38 w 121"/>
                <a:gd name="T7" fmla="*/ 74 h 174"/>
                <a:gd name="T8" fmla="*/ 38 w 121"/>
                <a:gd name="T9" fmla="*/ 29 h 174"/>
                <a:gd name="T10" fmla="*/ 54 w 121"/>
                <a:gd name="T11" fmla="*/ 21 h 174"/>
                <a:gd name="T12" fmla="*/ 60 w 121"/>
                <a:gd name="T13" fmla="*/ 0 h 174"/>
                <a:gd name="T14" fmla="*/ 67 w 121"/>
                <a:gd name="T15" fmla="*/ 21 h 174"/>
                <a:gd name="T16" fmla="*/ 92 w 121"/>
                <a:gd name="T17" fmla="*/ 51 h 174"/>
                <a:gd name="T18" fmla="*/ 82 w 121"/>
                <a:gd name="T19" fmla="*/ 74 h 174"/>
                <a:gd name="T20" fmla="*/ 98 w 121"/>
                <a:gd name="T21" fmla="*/ 115 h 174"/>
                <a:gd name="T22" fmla="*/ 117 w 121"/>
                <a:gd name="T23" fmla="*/ 119 h 174"/>
                <a:gd name="T24" fmla="*/ 102 w 121"/>
                <a:gd name="T25" fmla="*/ 124 h 174"/>
                <a:gd name="T26" fmla="*/ 116 w 121"/>
                <a:gd name="T27" fmla="*/ 159 h 174"/>
                <a:gd name="T28" fmla="*/ 120 w 121"/>
                <a:gd name="T29" fmla="*/ 168 h 174"/>
                <a:gd name="T30" fmla="*/ 113 w 121"/>
                <a:gd name="T31" fmla="*/ 171 h 174"/>
                <a:gd name="T32" fmla="*/ 108 w 121"/>
                <a:gd name="T33" fmla="*/ 162 h 174"/>
                <a:gd name="T34" fmla="*/ 87 w 121"/>
                <a:gd name="T35" fmla="*/ 124 h 174"/>
                <a:gd name="T36" fmla="*/ 67 w 121"/>
                <a:gd name="T37" fmla="*/ 129 h 174"/>
                <a:gd name="T38" fmla="*/ 54 w 121"/>
                <a:gd name="T39" fmla="*/ 129 h 174"/>
                <a:gd name="T40" fmla="*/ 34 w 121"/>
                <a:gd name="T41" fmla="*/ 124 h 174"/>
                <a:gd name="T42" fmla="*/ 13 w 121"/>
                <a:gd name="T43" fmla="*/ 162 h 174"/>
                <a:gd name="T44" fmla="*/ 8 w 121"/>
                <a:gd name="T45" fmla="*/ 171 h 174"/>
                <a:gd name="T46" fmla="*/ 1 w 121"/>
                <a:gd name="T47" fmla="*/ 168 h 174"/>
                <a:gd name="T48" fmla="*/ 5 w 121"/>
                <a:gd name="T49" fmla="*/ 159 h 174"/>
                <a:gd name="T50" fmla="*/ 19 w 121"/>
                <a:gd name="T51" fmla="*/ 124 h 174"/>
                <a:gd name="T52" fmla="*/ 54 w 121"/>
                <a:gd name="T53" fmla="*/ 115 h 174"/>
                <a:gd name="T54" fmla="*/ 54 w 121"/>
                <a:gd name="T55" fmla="*/ 110 h 174"/>
                <a:gd name="T56" fmla="*/ 67 w 121"/>
                <a:gd name="T57" fmla="*/ 110 h 174"/>
                <a:gd name="T58" fmla="*/ 83 w 121"/>
                <a:gd name="T59" fmla="*/ 115 h 174"/>
                <a:gd name="T60" fmla="*/ 54 w 121"/>
                <a:gd name="T61" fmla="*/ 82 h 174"/>
                <a:gd name="T62" fmla="*/ 54 w 121"/>
                <a:gd name="T63" fmla="*/ 115 h 174"/>
                <a:gd name="T64" fmla="*/ 73 w 121"/>
                <a:gd name="T65" fmla="*/ 39 h 174"/>
                <a:gd name="T66" fmla="*/ 48 w 121"/>
                <a:gd name="T67" fmla="*/ 39 h 174"/>
                <a:gd name="T68" fmla="*/ 48 w 121"/>
                <a:gd name="T69" fmla="*/ 64 h 174"/>
                <a:gd name="T70" fmla="*/ 68 w 121"/>
                <a:gd name="T71" fmla="*/ 68 h 174"/>
                <a:gd name="T72" fmla="*/ 73 w 121"/>
                <a:gd name="T73" fmla="*/ 64 h 174"/>
                <a:gd name="T74" fmla="*/ 73 w 121"/>
                <a:gd name="T75" fmla="*/ 39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1" h="174">
                  <a:moveTo>
                    <a:pt x="8" y="124"/>
                  </a:moveTo>
                  <a:cubicBezTo>
                    <a:pt x="5" y="124"/>
                    <a:pt x="3" y="122"/>
                    <a:pt x="3" y="119"/>
                  </a:cubicBezTo>
                  <a:cubicBezTo>
                    <a:pt x="3" y="117"/>
                    <a:pt x="5" y="115"/>
                    <a:pt x="8" y="115"/>
                  </a:cubicBezTo>
                  <a:cubicBezTo>
                    <a:pt x="23" y="115"/>
                    <a:pt x="23" y="115"/>
                    <a:pt x="23" y="115"/>
                  </a:cubicBezTo>
                  <a:cubicBezTo>
                    <a:pt x="42" y="77"/>
                    <a:pt x="42" y="77"/>
                    <a:pt x="42" y="77"/>
                  </a:cubicBezTo>
                  <a:cubicBezTo>
                    <a:pt x="41" y="76"/>
                    <a:pt x="40" y="75"/>
                    <a:pt x="38" y="74"/>
                  </a:cubicBezTo>
                  <a:cubicBezTo>
                    <a:pt x="38" y="74"/>
                    <a:pt x="38" y="74"/>
                    <a:pt x="38" y="74"/>
                  </a:cubicBezTo>
                  <a:cubicBezTo>
                    <a:pt x="38" y="74"/>
                    <a:pt x="38" y="74"/>
                    <a:pt x="38" y="74"/>
                  </a:cubicBezTo>
                  <a:cubicBezTo>
                    <a:pt x="33" y="68"/>
                    <a:pt x="29" y="60"/>
                    <a:pt x="29" y="51"/>
                  </a:cubicBezTo>
                  <a:cubicBezTo>
                    <a:pt x="29" y="43"/>
                    <a:pt x="33" y="35"/>
                    <a:pt x="38" y="29"/>
                  </a:cubicBezTo>
                  <a:cubicBezTo>
                    <a:pt x="39" y="29"/>
                    <a:pt x="39" y="29"/>
                    <a:pt x="39" y="29"/>
                  </a:cubicBezTo>
                  <a:cubicBezTo>
                    <a:pt x="43" y="25"/>
                    <a:pt x="48" y="22"/>
                    <a:pt x="54" y="21"/>
                  </a:cubicBezTo>
                  <a:cubicBezTo>
                    <a:pt x="54" y="7"/>
                    <a:pt x="54" y="7"/>
                    <a:pt x="54" y="7"/>
                  </a:cubicBezTo>
                  <a:cubicBezTo>
                    <a:pt x="54" y="3"/>
                    <a:pt x="57" y="0"/>
                    <a:pt x="60" y="0"/>
                  </a:cubicBezTo>
                  <a:cubicBezTo>
                    <a:pt x="64" y="0"/>
                    <a:pt x="67" y="3"/>
                    <a:pt x="67" y="7"/>
                  </a:cubicBezTo>
                  <a:cubicBezTo>
                    <a:pt x="67" y="21"/>
                    <a:pt x="67" y="21"/>
                    <a:pt x="67" y="21"/>
                  </a:cubicBezTo>
                  <a:cubicBezTo>
                    <a:pt x="73" y="22"/>
                    <a:pt x="78" y="25"/>
                    <a:pt x="82" y="29"/>
                  </a:cubicBezTo>
                  <a:cubicBezTo>
                    <a:pt x="88" y="35"/>
                    <a:pt x="92" y="43"/>
                    <a:pt x="92" y="51"/>
                  </a:cubicBezTo>
                  <a:cubicBezTo>
                    <a:pt x="92" y="60"/>
                    <a:pt x="88" y="68"/>
                    <a:pt x="82" y="74"/>
                  </a:cubicBezTo>
                  <a:cubicBezTo>
                    <a:pt x="82" y="74"/>
                    <a:pt x="82" y="74"/>
                    <a:pt x="82" y="74"/>
                  </a:cubicBezTo>
                  <a:cubicBezTo>
                    <a:pt x="81" y="75"/>
                    <a:pt x="80" y="76"/>
                    <a:pt x="79" y="77"/>
                  </a:cubicBezTo>
                  <a:cubicBezTo>
                    <a:pt x="98" y="115"/>
                    <a:pt x="98" y="115"/>
                    <a:pt x="98" y="115"/>
                  </a:cubicBezTo>
                  <a:cubicBezTo>
                    <a:pt x="113" y="115"/>
                    <a:pt x="113" y="115"/>
                    <a:pt x="113" y="115"/>
                  </a:cubicBezTo>
                  <a:cubicBezTo>
                    <a:pt x="116" y="115"/>
                    <a:pt x="117" y="117"/>
                    <a:pt x="117" y="119"/>
                  </a:cubicBezTo>
                  <a:cubicBezTo>
                    <a:pt x="117" y="122"/>
                    <a:pt x="116" y="124"/>
                    <a:pt x="113" y="124"/>
                  </a:cubicBezTo>
                  <a:cubicBezTo>
                    <a:pt x="102" y="124"/>
                    <a:pt x="102" y="124"/>
                    <a:pt x="102" y="124"/>
                  </a:cubicBezTo>
                  <a:cubicBezTo>
                    <a:pt x="116" y="153"/>
                    <a:pt x="116" y="153"/>
                    <a:pt x="116" y="153"/>
                  </a:cubicBezTo>
                  <a:cubicBezTo>
                    <a:pt x="117" y="155"/>
                    <a:pt x="117" y="157"/>
                    <a:pt x="116" y="159"/>
                  </a:cubicBezTo>
                  <a:cubicBezTo>
                    <a:pt x="117" y="162"/>
                    <a:pt x="117" y="162"/>
                    <a:pt x="117" y="162"/>
                  </a:cubicBezTo>
                  <a:cubicBezTo>
                    <a:pt x="120" y="168"/>
                    <a:pt x="120" y="168"/>
                    <a:pt x="120" y="168"/>
                  </a:cubicBezTo>
                  <a:cubicBezTo>
                    <a:pt x="121" y="170"/>
                    <a:pt x="120" y="172"/>
                    <a:pt x="118" y="173"/>
                  </a:cubicBezTo>
                  <a:cubicBezTo>
                    <a:pt x="116" y="174"/>
                    <a:pt x="114" y="173"/>
                    <a:pt x="113" y="171"/>
                  </a:cubicBezTo>
                  <a:cubicBezTo>
                    <a:pt x="110" y="165"/>
                    <a:pt x="110" y="165"/>
                    <a:pt x="110" y="165"/>
                  </a:cubicBezTo>
                  <a:cubicBezTo>
                    <a:pt x="108" y="162"/>
                    <a:pt x="108" y="162"/>
                    <a:pt x="108" y="162"/>
                  </a:cubicBezTo>
                  <a:cubicBezTo>
                    <a:pt x="106" y="162"/>
                    <a:pt x="104" y="160"/>
                    <a:pt x="103" y="158"/>
                  </a:cubicBezTo>
                  <a:cubicBezTo>
                    <a:pt x="87" y="124"/>
                    <a:pt x="87" y="124"/>
                    <a:pt x="87" y="124"/>
                  </a:cubicBezTo>
                  <a:cubicBezTo>
                    <a:pt x="67" y="124"/>
                    <a:pt x="67" y="124"/>
                    <a:pt x="67" y="124"/>
                  </a:cubicBezTo>
                  <a:cubicBezTo>
                    <a:pt x="67" y="129"/>
                    <a:pt x="67" y="129"/>
                    <a:pt x="67" y="129"/>
                  </a:cubicBezTo>
                  <a:cubicBezTo>
                    <a:pt x="67" y="132"/>
                    <a:pt x="64" y="136"/>
                    <a:pt x="60" y="136"/>
                  </a:cubicBezTo>
                  <a:cubicBezTo>
                    <a:pt x="57" y="136"/>
                    <a:pt x="54" y="132"/>
                    <a:pt x="54" y="129"/>
                  </a:cubicBezTo>
                  <a:cubicBezTo>
                    <a:pt x="54" y="124"/>
                    <a:pt x="54" y="124"/>
                    <a:pt x="54" y="124"/>
                  </a:cubicBezTo>
                  <a:cubicBezTo>
                    <a:pt x="34" y="124"/>
                    <a:pt x="34" y="124"/>
                    <a:pt x="34" y="124"/>
                  </a:cubicBezTo>
                  <a:cubicBezTo>
                    <a:pt x="17" y="158"/>
                    <a:pt x="17" y="158"/>
                    <a:pt x="17" y="158"/>
                  </a:cubicBezTo>
                  <a:cubicBezTo>
                    <a:pt x="16" y="160"/>
                    <a:pt x="15" y="162"/>
                    <a:pt x="13" y="162"/>
                  </a:cubicBezTo>
                  <a:cubicBezTo>
                    <a:pt x="11" y="165"/>
                    <a:pt x="11" y="165"/>
                    <a:pt x="11" y="165"/>
                  </a:cubicBezTo>
                  <a:cubicBezTo>
                    <a:pt x="8" y="171"/>
                    <a:pt x="8" y="171"/>
                    <a:pt x="8" y="171"/>
                  </a:cubicBezTo>
                  <a:cubicBezTo>
                    <a:pt x="7" y="173"/>
                    <a:pt x="5" y="174"/>
                    <a:pt x="3" y="173"/>
                  </a:cubicBezTo>
                  <a:cubicBezTo>
                    <a:pt x="1" y="172"/>
                    <a:pt x="0" y="170"/>
                    <a:pt x="1" y="168"/>
                  </a:cubicBezTo>
                  <a:cubicBezTo>
                    <a:pt x="4" y="162"/>
                    <a:pt x="4" y="162"/>
                    <a:pt x="4" y="162"/>
                  </a:cubicBezTo>
                  <a:cubicBezTo>
                    <a:pt x="5" y="159"/>
                    <a:pt x="5" y="159"/>
                    <a:pt x="5" y="159"/>
                  </a:cubicBezTo>
                  <a:cubicBezTo>
                    <a:pt x="4" y="157"/>
                    <a:pt x="4" y="155"/>
                    <a:pt x="5" y="153"/>
                  </a:cubicBezTo>
                  <a:cubicBezTo>
                    <a:pt x="19" y="124"/>
                    <a:pt x="19" y="124"/>
                    <a:pt x="19" y="124"/>
                  </a:cubicBezTo>
                  <a:cubicBezTo>
                    <a:pt x="8" y="124"/>
                    <a:pt x="8" y="124"/>
                    <a:pt x="8" y="124"/>
                  </a:cubicBezTo>
                  <a:close/>
                  <a:moveTo>
                    <a:pt x="54" y="115"/>
                  </a:moveTo>
                  <a:cubicBezTo>
                    <a:pt x="54" y="115"/>
                    <a:pt x="54" y="115"/>
                    <a:pt x="54" y="115"/>
                  </a:cubicBezTo>
                  <a:cubicBezTo>
                    <a:pt x="54" y="110"/>
                    <a:pt x="54" y="110"/>
                    <a:pt x="54" y="110"/>
                  </a:cubicBezTo>
                  <a:cubicBezTo>
                    <a:pt x="54" y="107"/>
                    <a:pt x="57" y="103"/>
                    <a:pt x="60" y="103"/>
                  </a:cubicBezTo>
                  <a:cubicBezTo>
                    <a:pt x="64" y="103"/>
                    <a:pt x="67" y="107"/>
                    <a:pt x="67" y="110"/>
                  </a:cubicBezTo>
                  <a:cubicBezTo>
                    <a:pt x="67" y="115"/>
                    <a:pt x="67" y="115"/>
                    <a:pt x="67" y="115"/>
                  </a:cubicBezTo>
                  <a:cubicBezTo>
                    <a:pt x="83" y="115"/>
                    <a:pt x="83" y="115"/>
                    <a:pt x="83" y="115"/>
                  </a:cubicBezTo>
                  <a:cubicBezTo>
                    <a:pt x="67" y="82"/>
                    <a:pt x="67" y="82"/>
                    <a:pt x="67" y="82"/>
                  </a:cubicBezTo>
                  <a:cubicBezTo>
                    <a:pt x="63" y="83"/>
                    <a:pt x="58" y="83"/>
                    <a:pt x="54" y="82"/>
                  </a:cubicBezTo>
                  <a:cubicBezTo>
                    <a:pt x="38" y="115"/>
                    <a:pt x="38" y="115"/>
                    <a:pt x="38" y="115"/>
                  </a:cubicBezTo>
                  <a:cubicBezTo>
                    <a:pt x="54" y="115"/>
                    <a:pt x="54" y="115"/>
                    <a:pt x="54" y="115"/>
                  </a:cubicBezTo>
                  <a:close/>
                  <a:moveTo>
                    <a:pt x="73" y="39"/>
                  </a:moveTo>
                  <a:cubicBezTo>
                    <a:pt x="73" y="39"/>
                    <a:pt x="73" y="39"/>
                    <a:pt x="73" y="39"/>
                  </a:cubicBezTo>
                  <a:cubicBezTo>
                    <a:pt x="66" y="32"/>
                    <a:pt x="55" y="32"/>
                    <a:pt x="48" y="39"/>
                  </a:cubicBezTo>
                  <a:cubicBezTo>
                    <a:pt x="48" y="39"/>
                    <a:pt x="48" y="39"/>
                    <a:pt x="48" y="39"/>
                  </a:cubicBezTo>
                  <a:cubicBezTo>
                    <a:pt x="45" y="42"/>
                    <a:pt x="43" y="47"/>
                    <a:pt x="43" y="51"/>
                  </a:cubicBezTo>
                  <a:cubicBezTo>
                    <a:pt x="43" y="56"/>
                    <a:pt x="45" y="61"/>
                    <a:pt x="48" y="64"/>
                  </a:cubicBezTo>
                  <a:cubicBezTo>
                    <a:pt x="53" y="69"/>
                    <a:pt x="61" y="71"/>
                    <a:pt x="67" y="68"/>
                  </a:cubicBezTo>
                  <a:cubicBezTo>
                    <a:pt x="68" y="68"/>
                    <a:pt x="68" y="68"/>
                    <a:pt x="68" y="68"/>
                  </a:cubicBezTo>
                  <a:cubicBezTo>
                    <a:pt x="69" y="67"/>
                    <a:pt x="71" y="66"/>
                    <a:pt x="73" y="64"/>
                  </a:cubicBezTo>
                  <a:cubicBezTo>
                    <a:pt x="73" y="64"/>
                    <a:pt x="73" y="64"/>
                    <a:pt x="73" y="64"/>
                  </a:cubicBezTo>
                  <a:cubicBezTo>
                    <a:pt x="76" y="61"/>
                    <a:pt x="78" y="56"/>
                    <a:pt x="78" y="51"/>
                  </a:cubicBezTo>
                  <a:cubicBezTo>
                    <a:pt x="78" y="47"/>
                    <a:pt x="76" y="42"/>
                    <a:pt x="73" y="39"/>
                  </a:cubicBezTo>
                  <a:cubicBezTo>
                    <a:pt x="73" y="39"/>
                    <a:pt x="73" y="39"/>
                    <a:pt x="73" y="39"/>
                  </a:cubicBezTo>
                  <a:close/>
                </a:path>
              </a:pathLst>
            </a:custGeom>
            <a:solidFill>
              <a:schemeClr val="bg1">
                <a:lumMod val="50000"/>
              </a:schemeClr>
            </a:solidFill>
            <a:ln>
              <a:noFill/>
            </a:ln>
          </p:spPr>
          <p:txBody>
            <a:bodyPr vert="horz" wrap="square" lIns="121920" tIns="60960" rIns="121920" bIns="60960" numCol="1" anchor="t" anchorCtr="0" compatLnSpc="1"/>
            <a:lstStyle/>
            <a:p>
              <a:pPr defTabSz="1219170"/>
              <a:endParaRPr lang="zh-CN" altLang="en-US" sz="2400">
                <a:solidFill>
                  <a:srgbClr val="333333"/>
                </a:solidFill>
                <a:latin typeface="Calibri"/>
                <a:ea typeface="宋体" panose="02010600030101010101" pitchFamily="2" charset="-122"/>
              </a:endParaRPr>
            </a:p>
          </p:txBody>
        </p:sp>
      </p:grpSp>
    </p:spTree>
    <p:extLst>
      <p:ext uri="{BB962C8B-B14F-4D97-AF65-F5344CB8AC3E}">
        <p14:creationId xmlns:p14="http://schemas.microsoft.com/office/powerpoint/2010/main" val="260755288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1"/>
                                        </p:tgtEl>
                                        <p:attrNameLst>
                                          <p:attrName>style.visibility</p:attrName>
                                        </p:attrNameLst>
                                      </p:cBhvr>
                                      <p:to>
                                        <p:strVal val="visible"/>
                                      </p:to>
                                    </p:set>
                                    <p:anim to="" calcmode="lin" valueType="num">
                                      <p:cBhvr>
                                        <p:cTn id="7" dur="700" fill="hold">
                                          <p:stCondLst>
                                            <p:cond delay="0"/>
                                          </p:stCondLst>
                                        </p:cTn>
                                        <p:tgtEl>
                                          <p:spTgt spid="21"/>
                                        </p:tgtEl>
                                        <p:attrNameLst>
                                          <p:attrName>ppt_x</p:attrName>
                                        </p:attrNameLst>
                                      </p:cBhvr>
                                      <p:tavLst>
                                        <p:tav tm="0" fmla="#ppt_x-(-#ppt_w/2*cos(ppt_r/180*pi))*((1.5-1.5*$)^2-(1.5-1.5*$)^3)">
                                          <p:val>
                                            <p:strVal val="0"/>
                                          </p:val>
                                        </p:tav>
                                        <p:tav tm="100000">
                                          <p:val>
                                            <p:strVal val="1"/>
                                          </p:val>
                                        </p:tav>
                                      </p:tavLst>
                                    </p:anim>
                                    <p:anim to="" calcmode="lin" valueType="num">
                                      <p:cBhvr>
                                        <p:cTn id="8" dur="700" fill="hold">
                                          <p:stCondLst>
                                            <p:cond delay="0"/>
                                          </p:stCondLst>
                                        </p:cTn>
                                        <p:tgtEl>
                                          <p:spTgt spid="21"/>
                                        </p:tgtEl>
                                        <p:attrNameLst>
                                          <p:attrName>ppt_y</p:attrName>
                                        </p:attrNameLst>
                                      </p:cBhvr>
                                      <p:tavLst>
                                        <p:tav tm="0" fmla="#ppt_y+(-#ppt_h/2*cos(ppt_r/180*pi))*((1.5-1.5*$)^2-(1.5-1.5*$)^3)">
                                          <p:val>
                                            <p:strVal val="0"/>
                                          </p:val>
                                        </p:tav>
                                        <p:tav tm="100000">
                                          <p:val>
                                            <p:strVal val="1"/>
                                          </p:val>
                                        </p:tav>
                                      </p:tavLst>
                                    </p:anim>
                                    <p:anim to="" calcmode="lin" valueType="num">
                                      <p:cBhvr>
                                        <p:cTn id="9" dur="700" fill="hold">
                                          <p:stCondLst>
                                            <p:cond delay="0"/>
                                          </p:stCondLst>
                                        </p:cTn>
                                        <p:tgtEl>
                                          <p:spTgt spid="21"/>
                                        </p:tgtEl>
                                        <p:attrNameLst>
                                          <p:attrName>ppt_h</p:attrName>
                                        </p:attrNameLst>
                                      </p:cBhvr>
                                      <p:tavLst>
                                        <p:tav tm="0" fmla="#ppt_h-(-#ppt_h)*((1.5-1.5*$)^2-(1.5-1.5*$)^3)">
                                          <p:val>
                                            <p:strVal val="0"/>
                                          </p:val>
                                        </p:tav>
                                        <p:tav tm="100000">
                                          <p:val>
                                            <p:strVal val="1"/>
                                          </p:val>
                                        </p:tav>
                                      </p:tavLst>
                                    </p:anim>
                                    <p:anim to="" calcmode="lin" valueType="num">
                                      <p:cBhvr>
                                        <p:cTn id="10" dur="700" fill="hold">
                                          <p:stCondLst>
                                            <p:cond delay="0"/>
                                          </p:stCondLst>
                                        </p:cTn>
                                        <p:tgtEl>
                                          <p:spTgt spid="21"/>
                                        </p:tgtEl>
                                        <p:attrNameLst>
                                          <p:attrName>ppt_w</p:attrName>
                                        </p:attrNameLst>
                                      </p:cBhvr>
                                      <p:tavLst>
                                        <p:tav tm="0" fmla="#ppt_w-(-#ppt_w)*((1.5-1.5*$)^2-(1.5-1.5*$)^3)">
                                          <p:val>
                                            <p:strVal val="0"/>
                                          </p:val>
                                        </p:tav>
                                        <p:tav tm="100000">
                                          <p:val>
                                            <p:strVal val="1"/>
                                          </p:val>
                                        </p:tav>
                                      </p:tavLst>
                                    </p:anim>
                                  </p:childTnLst>
                                </p:cTn>
                              </p:par>
                              <p:par>
                                <p:cTn id="11" presetID="0" presetClass="entr" presetSubtype="0" fill="hold" grpId="0" nodeType="withEffect">
                                  <p:stCondLst>
                                    <p:cond delay="0"/>
                                  </p:stCondLst>
                                  <p:iterate type="lt">
                                    <p:tmPct val="10000"/>
                                  </p:iterate>
                                  <p:childTnLst>
                                    <p:set>
                                      <p:cBhvr>
                                        <p:cTn id="12" dur="1" fill="hold">
                                          <p:stCondLst>
                                            <p:cond delay="0"/>
                                          </p:stCondLst>
                                        </p:cTn>
                                        <p:tgtEl>
                                          <p:spTgt spid="36"/>
                                        </p:tgtEl>
                                        <p:attrNameLst>
                                          <p:attrName>style.visibility</p:attrName>
                                        </p:attrNameLst>
                                      </p:cBhvr>
                                      <p:to>
                                        <p:strVal val="visible"/>
                                      </p:to>
                                    </p:set>
                                    <p:anim to="" calcmode="lin" valueType="num">
                                      <p:cBhvr>
                                        <p:cTn id="13" dur="700" fill="hold">
                                          <p:stCondLst>
                                            <p:cond delay="0"/>
                                          </p:stCondLst>
                                        </p:cTn>
                                        <p:tgtEl>
                                          <p:spTgt spid="36"/>
                                        </p:tgtEl>
                                        <p:attrNameLst>
                                          <p:attrName>ppt_x</p:attrName>
                                        </p:attrNameLst>
                                      </p:cBhvr>
                                      <p:tavLst>
                                        <p:tav tm="0" fmla="#ppt_x-(-#ppt_w/2*cos(ppt_r/180*pi))*((1.5-1.5*$)^2-(1.5-1.5*$)^3)">
                                          <p:val>
                                            <p:strVal val="0"/>
                                          </p:val>
                                        </p:tav>
                                        <p:tav tm="100000">
                                          <p:val>
                                            <p:strVal val="1"/>
                                          </p:val>
                                        </p:tav>
                                      </p:tavLst>
                                    </p:anim>
                                    <p:anim to="" calcmode="lin" valueType="num">
                                      <p:cBhvr>
                                        <p:cTn id="14" dur="700" fill="hold">
                                          <p:stCondLst>
                                            <p:cond delay="0"/>
                                          </p:stCondLst>
                                        </p:cTn>
                                        <p:tgtEl>
                                          <p:spTgt spid="36"/>
                                        </p:tgtEl>
                                        <p:attrNameLst>
                                          <p:attrName>ppt_y</p:attrName>
                                        </p:attrNameLst>
                                      </p:cBhvr>
                                      <p:tavLst>
                                        <p:tav tm="0" fmla="#ppt_y+(-#ppt_h/2*cos(ppt_r/180*pi))*((1.5-1.5*$)^2-(1.5-1.5*$)^3)">
                                          <p:val>
                                            <p:strVal val="0"/>
                                          </p:val>
                                        </p:tav>
                                        <p:tav tm="100000">
                                          <p:val>
                                            <p:strVal val="1"/>
                                          </p:val>
                                        </p:tav>
                                      </p:tavLst>
                                    </p:anim>
                                    <p:anim to="" calcmode="lin" valueType="num">
                                      <p:cBhvr>
                                        <p:cTn id="15" dur="700" fill="hold">
                                          <p:stCondLst>
                                            <p:cond delay="0"/>
                                          </p:stCondLst>
                                        </p:cTn>
                                        <p:tgtEl>
                                          <p:spTgt spid="36"/>
                                        </p:tgtEl>
                                        <p:attrNameLst>
                                          <p:attrName>ppt_h</p:attrName>
                                        </p:attrNameLst>
                                      </p:cBhvr>
                                      <p:tavLst>
                                        <p:tav tm="0" fmla="#ppt_h-(-#ppt_h)*((1.5-1.5*$)^2-(1.5-1.5*$)^3)">
                                          <p:val>
                                            <p:strVal val="0"/>
                                          </p:val>
                                        </p:tav>
                                        <p:tav tm="100000">
                                          <p:val>
                                            <p:strVal val="1"/>
                                          </p:val>
                                        </p:tav>
                                      </p:tavLst>
                                    </p:anim>
                                    <p:anim to="" calcmode="lin" valueType="num">
                                      <p:cBhvr>
                                        <p:cTn id="16" dur="700" fill="hold">
                                          <p:stCondLst>
                                            <p:cond delay="0"/>
                                          </p:stCondLst>
                                        </p:cTn>
                                        <p:tgtEl>
                                          <p:spTgt spid="36"/>
                                        </p:tgtEl>
                                        <p:attrNameLst>
                                          <p:attrName>ppt_w</p:attrName>
                                        </p:attrNameLst>
                                      </p:cBhvr>
                                      <p:tavLst>
                                        <p:tav tm="0" fmla="#ppt_w-(-#ppt_w)*((1.5-1.5*$)^2-(1.5-1.5*$)^3)">
                                          <p:val>
                                            <p:strVal val="0"/>
                                          </p:val>
                                        </p:tav>
                                        <p:tav tm="100000">
                                          <p:val>
                                            <p:str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PA_矩形 39"/>
          <p:cNvSpPr>
            <a:spLocks noChangeArrowheads="1"/>
          </p:cNvSpPr>
          <p:nvPr>
            <p:custDataLst>
              <p:tags r:id="rId1"/>
            </p:custDataLst>
          </p:nvPr>
        </p:nvSpPr>
        <p:spPr bwMode="auto">
          <a:xfrm>
            <a:off x="215900" y="168275"/>
            <a:ext cx="6755775" cy="410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9170"/>
            <a:r>
              <a:rPr lang="en-US" altLang="zh-CN" sz="2667" smtClean="0">
                <a:solidFill>
                  <a:srgbClr val="1D69A3"/>
                </a:solidFill>
                <a:latin typeface="微软雅黑" pitchFamily="34" charset="-122"/>
                <a:ea typeface="微软雅黑" pitchFamily="34" charset="-122"/>
              </a:rPr>
              <a:t>orm</a:t>
            </a:r>
            <a:r>
              <a:rPr lang="zh-CN" altLang="en-US" sz="2667" smtClean="0">
                <a:solidFill>
                  <a:srgbClr val="1D69A3"/>
                </a:solidFill>
                <a:latin typeface="微软雅黑" pitchFamily="34" charset="-122"/>
                <a:ea typeface="微软雅黑" pitchFamily="34" charset="-122"/>
              </a:rPr>
              <a:t>框架查询数据过程</a:t>
            </a:r>
            <a:endParaRPr lang="en-US" altLang="zh-CN" sz="2667" smtClean="0">
              <a:solidFill>
                <a:srgbClr val="1D69A3"/>
              </a:solidFill>
              <a:latin typeface="微软雅黑" pitchFamily="34" charset="-122"/>
              <a:ea typeface="微软雅黑" pitchFamily="34" charset="-122"/>
            </a:endParaRPr>
          </a:p>
        </p:txBody>
      </p:sp>
      <p:grpSp>
        <p:nvGrpSpPr>
          <p:cNvPr id="48" name="PA_组合 47"/>
          <p:cNvGrpSpPr/>
          <p:nvPr>
            <p:custDataLst>
              <p:tags r:id="rId2"/>
            </p:custDataLst>
          </p:nvPr>
        </p:nvGrpSpPr>
        <p:grpSpPr>
          <a:xfrm>
            <a:off x="554877" y="79383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grpSp>
      <p:sp>
        <p:nvSpPr>
          <p:cNvPr id="4" name="AutoShape 2" descr="http://www.oodesign.com/images/structural/adapter-pattern.png"/>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aphicFrame>
        <p:nvGraphicFramePr>
          <p:cNvPr id="2" name="图示 1"/>
          <p:cNvGraphicFramePr/>
          <p:nvPr>
            <p:extLst>
              <p:ext uri="{D42A27DB-BD31-4B8C-83A1-F6EECF244321}">
                <p14:modId xmlns:p14="http://schemas.microsoft.com/office/powerpoint/2010/main" val="3660159599"/>
              </p:ext>
            </p:extLst>
          </p:nvPr>
        </p:nvGraphicFramePr>
        <p:xfrm>
          <a:off x="1154605" y="1581149"/>
          <a:ext cx="9733483" cy="3857625"/>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79309581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47"/>
                                        </p:tgtEl>
                                        <p:attrNameLst>
                                          <p:attrName>style.visibility</p:attrName>
                                        </p:attrNameLst>
                                      </p:cBhvr>
                                      <p:to>
                                        <p:strVal val="visible"/>
                                      </p:to>
                                    </p:set>
                                    <p:anim to="" calcmode="lin" valueType="num">
                                      <p:cBhvr>
                                        <p:cTn id="7" dur="700" fill="hold">
                                          <p:stCondLst>
                                            <p:cond delay="0"/>
                                          </p:stCondLst>
                                        </p:cTn>
                                        <p:tgtEl>
                                          <p:spTgt spid="47"/>
                                        </p:tgtEl>
                                        <p:attrNameLst>
                                          <p:attrName>ppt_x</p:attrName>
                                        </p:attrNameLst>
                                      </p:cBhvr>
                                      <p:tavLst>
                                        <p:tav tm="0" fmla="#ppt_x-(-#ppt_w/2*cos(ppt_r/180*pi))*((1.5-1.5*$)^2-(1.5-1.5*$)^3)">
                                          <p:val>
                                            <p:strVal val="0"/>
                                          </p:val>
                                        </p:tav>
                                        <p:tav tm="100000">
                                          <p:val>
                                            <p:strVal val="1"/>
                                          </p:val>
                                        </p:tav>
                                      </p:tavLst>
                                    </p:anim>
                                    <p:anim to="" calcmode="lin" valueType="num">
                                      <p:cBhvr>
                                        <p:cTn id="8" dur="700" fill="hold">
                                          <p:stCondLst>
                                            <p:cond delay="0"/>
                                          </p:stCondLst>
                                        </p:cTn>
                                        <p:tgtEl>
                                          <p:spTgt spid="47"/>
                                        </p:tgtEl>
                                        <p:attrNameLst>
                                          <p:attrName>ppt_y</p:attrName>
                                        </p:attrNameLst>
                                      </p:cBhvr>
                                      <p:tavLst>
                                        <p:tav tm="0" fmla="#ppt_y+(-#ppt_h/2*cos(ppt_r/180*pi))*((1.5-1.5*$)^2-(1.5-1.5*$)^3)">
                                          <p:val>
                                            <p:strVal val="0"/>
                                          </p:val>
                                        </p:tav>
                                        <p:tav tm="100000">
                                          <p:val>
                                            <p:strVal val="1"/>
                                          </p:val>
                                        </p:tav>
                                      </p:tavLst>
                                    </p:anim>
                                    <p:anim to="" calcmode="lin" valueType="num">
                                      <p:cBhvr>
                                        <p:cTn id="9" dur="700" fill="hold">
                                          <p:stCondLst>
                                            <p:cond delay="0"/>
                                          </p:stCondLst>
                                        </p:cTn>
                                        <p:tgtEl>
                                          <p:spTgt spid="47"/>
                                        </p:tgtEl>
                                        <p:attrNameLst>
                                          <p:attrName>ppt_h</p:attrName>
                                        </p:attrNameLst>
                                      </p:cBhvr>
                                      <p:tavLst>
                                        <p:tav tm="0" fmla="#ppt_h-(-#ppt_h)*((1.5-1.5*$)^2-(1.5-1.5*$)^3)">
                                          <p:val>
                                            <p:strVal val="0"/>
                                          </p:val>
                                        </p:tav>
                                        <p:tav tm="100000">
                                          <p:val>
                                            <p:strVal val="1"/>
                                          </p:val>
                                        </p:tav>
                                      </p:tavLst>
                                    </p:anim>
                                    <p:anim to="" calcmode="lin" valueType="num">
                                      <p:cBhvr>
                                        <p:cTn id="10" dur="700" fill="hold">
                                          <p:stCondLst>
                                            <p:cond delay="0"/>
                                          </p:stCondLst>
                                        </p:cTn>
                                        <p:tgtEl>
                                          <p:spTgt spid="47"/>
                                        </p:tgtEl>
                                        <p:attrNameLst>
                                          <p:attrName>ppt_w</p:attrName>
                                        </p:attrNameLst>
                                      </p:cBhvr>
                                      <p:tavLst>
                                        <p:tav tm="0" fmla="#ppt_w-(-#ppt_w)*((1.5-1.5*$)^2-(1.5-1.5*$)^3)">
                                          <p:val>
                                            <p:strVal val="0"/>
                                          </p:val>
                                        </p:tav>
                                        <p:tav tm="100000">
                                          <p:val>
                                            <p:strVal val="1"/>
                                          </p:val>
                                        </p:tav>
                                      </p:tavLst>
                                    </p:anim>
                                  </p:childTnLst>
                                </p:cTn>
                              </p:par>
                              <p:par>
                                <p:cTn id="11" presetID="0" presetClass="entr" presetSubtype="0" fill="hold" nodeType="withEffect">
                                  <p:stCondLst>
                                    <p:cond delay="0"/>
                                  </p:stCondLst>
                                  <p:iterate type="lt">
                                    <p:tmPct val="10000"/>
                                  </p:iterate>
                                  <p:childTnLst>
                                    <p:set>
                                      <p:cBhvr>
                                        <p:cTn id="12" dur="1" fill="hold">
                                          <p:stCondLst>
                                            <p:cond delay="0"/>
                                          </p:stCondLst>
                                        </p:cTn>
                                        <p:tgtEl>
                                          <p:spTgt spid="48"/>
                                        </p:tgtEl>
                                        <p:attrNameLst>
                                          <p:attrName>style.visibility</p:attrName>
                                        </p:attrNameLst>
                                      </p:cBhvr>
                                      <p:to>
                                        <p:strVal val="visible"/>
                                      </p:to>
                                    </p:set>
                                    <p:anim to="" calcmode="lin" valueType="num">
                                      <p:cBhvr>
                                        <p:cTn id="13" dur="700" fill="hold">
                                          <p:stCondLst>
                                            <p:cond delay="0"/>
                                          </p:stCondLst>
                                        </p:cTn>
                                        <p:tgtEl>
                                          <p:spTgt spid="48"/>
                                        </p:tgtEl>
                                        <p:attrNameLst>
                                          <p:attrName>ppt_x</p:attrName>
                                        </p:attrNameLst>
                                      </p:cBhvr>
                                      <p:tavLst>
                                        <p:tav tm="0" fmla="#ppt_x-(-#ppt_w/2*cos(ppt_r/180*pi))*((1.5-1.5*$)^2-(1.5-1.5*$)^3)">
                                          <p:val>
                                            <p:strVal val="0"/>
                                          </p:val>
                                        </p:tav>
                                        <p:tav tm="100000">
                                          <p:val>
                                            <p:strVal val="1"/>
                                          </p:val>
                                        </p:tav>
                                      </p:tavLst>
                                    </p:anim>
                                    <p:anim to="" calcmode="lin" valueType="num">
                                      <p:cBhvr>
                                        <p:cTn id="14" dur="700" fill="hold">
                                          <p:stCondLst>
                                            <p:cond delay="0"/>
                                          </p:stCondLst>
                                        </p:cTn>
                                        <p:tgtEl>
                                          <p:spTgt spid="48"/>
                                        </p:tgtEl>
                                        <p:attrNameLst>
                                          <p:attrName>ppt_y</p:attrName>
                                        </p:attrNameLst>
                                      </p:cBhvr>
                                      <p:tavLst>
                                        <p:tav tm="0" fmla="#ppt_y+(-#ppt_h/2*cos(ppt_r/180*pi))*((1.5-1.5*$)^2-(1.5-1.5*$)^3)">
                                          <p:val>
                                            <p:strVal val="0"/>
                                          </p:val>
                                        </p:tav>
                                        <p:tav tm="100000">
                                          <p:val>
                                            <p:strVal val="1"/>
                                          </p:val>
                                        </p:tav>
                                      </p:tavLst>
                                    </p:anim>
                                    <p:anim to="" calcmode="lin" valueType="num">
                                      <p:cBhvr>
                                        <p:cTn id="15" dur="700" fill="hold">
                                          <p:stCondLst>
                                            <p:cond delay="0"/>
                                          </p:stCondLst>
                                        </p:cTn>
                                        <p:tgtEl>
                                          <p:spTgt spid="48"/>
                                        </p:tgtEl>
                                        <p:attrNameLst>
                                          <p:attrName>ppt_h</p:attrName>
                                        </p:attrNameLst>
                                      </p:cBhvr>
                                      <p:tavLst>
                                        <p:tav tm="0" fmla="#ppt_h-(-#ppt_h)*((1.5-1.5*$)^2-(1.5-1.5*$)^3)">
                                          <p:val>
                                            <p:strVal val="0"/>
                                          </p:val>
                                        </p:tav>
                                        <p:tav tm="100000">
                                          <p:val>
                                            <p:strVal val="1"/>
                                          </p:val>
                                        </p:tav>
                                      </p:tavLst>
                                    </p:anim>
                                    <p:anim to="" calcmode="lin" valueType="num">
                                      <p:cBhvr>
                                        <p:cTn id="16" dur="700" fill="hold">
                                          <p:stCondLst>
                                            <p:cond delay="0"/>
                                          </p:stCondLst>
                                        </p:cTn>
                                        <p:tgtEl>
                                          <p:spTgt spid="48"/>
                                        </p:tgtEl>
                                        <p:attrNameLst>
                                          <p:attrName>ppt_w</p:attrName>
                                        </p:attrNameLst>
                                      </p:cBhvr>
                                      <p:tavLst>
                                        <p:tav tm="0" fmla="#ppt_w-(-#ppt_w)*((1.5-1.5*$)^2-(1.5-1.5*$)^3)">
                                          <p:val>
                                            <p:strVal val="0"/>
                                          </p:val>
                                        </p:tav>
                                        <p:tav tm="100000">
                                          <p:val>
                                            <p:str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PA_矩形 39"/>
          <p:cNvSpPr>
            <a:spLocks noChangeArrowheads="1"/>
          </p:cNvSpPr>
          <p:nvPr>
            <p:custDataLst>
              <p:tags r:id="rId1"/>
            </p:custDataLst>
          </p:nvPr>
        </p:nvSpPr>
        <p:spPr bwMode="auto">
          <a:xfrm>
            <a:off x="368300" y="258791"/>
            <a:ext cx="6755775" cy="410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9170"/>
            <a:r>
              <a:rPr lang="zh-CN" altLang="en-US" sz="2667" smtClean="0">
                <a:solidFill>
                  <a:srgbClr val="1D69A3"/>
                </a:solidFill>
                <a:latin typeface="微软雅黑" pitchFamily="34" charset="-122"/>
                <a:ea typeface="微软雅黑" pitchFamily="34" charset="-122"/>
              </a:rPr>
              <a:t>反射的核心类</a:t>
            </a:r>
            <a:endParaRPr lang="en-US" altLang="zh-CN" sz="2667" smtClean="0">
              <a:solidFill>
                <a:srgbClr val="1D69A3"/>
              </a:solidFill>
              <a:latin typeface="微软雅黑" pitchFamily="34" charset="-122"/>
              <a:ea typeface="微软雅黑" pitchFamily="34" charset="-122"/>
            </a:endParaRPr>
          </a:p>
        </p:txBody>
      </p:sp>
      <p:sp>
        <p:nvSpPr>
          <p:cNvPr id="4" name="AutoShape 2" descr="http://www.oodesign.com/images/structural/adapter-pattern.png"/>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 name="TextBox 1"/>
          <p:cNvSpPr txBox="1"/>
          <p:nvPr/>
        </p:nvSpPr>
        <p:spPr>
          <a:xfrm>
            <a:off x="215900" y="1171575"/>
            <a:ext cx="11699875" cy="3416320"/>
          </a:xfrm>
          <a:prstGeom prst="rect">
            <a:avLst/>
          </a:prstGeom>
          <a:noFill/>
        </p:spPr>
        <p:txBody>
          <a:bodyPr wrap="square" rtlCol="0">
            <a:spAutoFit/>
          </a:bodyPr>
          <a:lstStyle/>
          <a:p>
            <a:pPr marL="285750" lvl="0" indent="-285750">
              <a:lnSpc>
                <a:spcPct val="150000"/>
              </a:lnSpc>
              <a:buClr>
                <a:srgbClr val="FFC000"/>
              </a:buClr>
              <a:buFont typeface="Wingdings" panose="05000000000000000000" pitchFamily="2" charset="2"/>
              <a:buChar char="ü"/>
            </a:pPr>
            <a:endParaRPr lang="en-US" altLang="zh-CN" b="1" smtClean="0">
              <a:latin typeface="微软雅黑" panose="020B0503020204020204" pitchFamily="34" charset="-122"/>
              <a:ea typeface="微软雅黑" panose="020B0503020204020204" pitchFamily="34" charset="-122"/>
            </a:endParaRPr>
          </a:p>
          <a:p>
            <a:pPr marL="285750" lvl="0" indent="-285750">
              <a:lnSpc>
                <a:spcPct val="150000"/>
              </a:lnSpc>
              <a:buClr>
                <a:srgbClr val="FFC000"/>
              </a:buClr>
              <a:buFont typeface="Wingdings" panose="05000000000000000000" pitchFamily="2" charset="2"/>
              <a:buChar char="ü"/>
            </a:pPr>
            <a:r>
              <a:rPr lang="en-US" altLang="zh-CN" b="1" smtClean="0">
                <a:latin typeface="微软雅黑" panose="020B0503020204020204" pitchFamily="34" charset="-122"/>
                <a:ea typeface="微软雅黑" panose="020B0503020204020204" pitchFamily="34" charset="-122"/>
              </a:rPr>
              <a:t>ObjectFactory</a:t>
            </a:r>
            <a:r>
              <a:rPr lang="zh-CN" altLang="en-US" b="1" smtClean="0">
                <a:latin typeface="微软雅黑" panose="020B0503020204020204" pitchFamily="34" charset="-122"/>
                <a:ea typeface="微软雅黑" panose="020B0503020204020204" pitchFamily="34" charset="-122"/>
              </a:rPr>
              <a:t>：</a:t>
            </a:r>
            <a:r>
              <a:rPr lang="en-US" altLang="zh-CN" smtClean="0">
                <a:solidFill>
                  <a:prstClr val="black"/>
                </a:solidFill>
                <a:latin typeface="微软雅黑" panose="020B0503020204020204" pitchFamily="34" charset="-122"/>
                <a:ea typeface="微软雅黑" panose="020B0503020204020204" pitchFamily="34" charset="-122"/>
              </a:rPr>
              <a:t>MyBatis</a:t>
            </a:r>
            <a:r>
              <a:rPr lang="zh-CN" altLang="en-US" smtClean="0">
                <a:solidFill>
                  <a:prstClr val="black"/>
                </a:solidFill>
                <a:latin typeface="微软雅黑" panose="020B0503020204020204" pitchFamily="34" charset="-122"/>
                <a:ea typeface="微软雅黑" panose="020B0503020204020204" pitchFamily="34" charset="-122"/>
              </a:rPr>
              <a:t>每次</a:t>
            </a:r>
            <a:r>
              <a:rPr lang="zh-CN" altLang="en-US">
                <a:solidFill>
                  <a:prstClr val="black"/>
                </a:solidFill>
                <a:latin typeface="微软雅黑" panose="020B0503020204020204" pitchFamily="34" charset="-122"/>
                <a:ea typeface="微软雅黑" panose="020B0503020204020204" pitchFamily="34" charset="-122"/>
              </a:rPr>
              <a:t>创建结果对象的新实例时，它都会使用对象工厂（</a:t>
            </a:r>
            <a:r>
              <a:rPr lang="en-US" altLang="zh-CN">
                <a:solidFill>
                  <a:prstClr val="black"/>
                </a:solidFill>
                <a:latin typeface="微软雅黑" panose="020B0503020204020204" pitchFamily="34" charset="-122"/>
                <a:ea typeface="微软雅黑" panose="020B0503020204020204" pitchFamily="34" charset="-122"/>
              </a:rPr>
              <a:t>ObjectFactory</a:t>
            </a:r>
            <a:r>
              <a:rPr lang="zh-CN" altLang="en-US">
                <a:solidFill>
                  <a:prstClr val="black"/>
                </a:solidFill>
                <a:latin typeface="微软雅黑" panose="020B0503020204020204" pitchFamily="34" charset="-122"/>
                <a:ea typeface="微软雅黑" panose="020B0503020204020204" pitchFamily="34" charset="-122"/>
              </a:rPr>
              <a:t>）去构建</a:t>
            </a:r>
            <a:r>
              <a:rPr lang="en-US" altLang="zh-CN" smtClean="0">
                <a:solidFill>
                  <a:prstClr val="black"/>
                </a:solidFill>
                <a:latin typeface="微软雅黑" panose="020B0503020204020204" pitchFamily="34" charset="-122"/>
                <a:ea typeface="微软雅黑" panose="020B0503020204020204" pitchFamily="34" charset="-122"/>
              </a:rPr>
              <a:t>POJO</a:t>
            </a:r>
            <a:r>
              <a:rPr lang="zh-CN" altLang="en-US" smtClean="0">
                <a:solidFill>
                  <a:prstClr val="black"/>
                </a:solidFill>
                <a:latin typeface="微软雅黑" panose="020B0503020204020204" pitchFamily="34" charset="-122"/>
                <a:ea typeface="微软雅黑" panose="020B0503020204020204" pitchFamily="34" charset="-122"/>
              </a:rPr>
              <a:t>；</a:t>
            </a:r>
            <a:endParaRPr lang="zh-CN" altLang="en-US">
              <a:solidFill>
                <a:prstClr val="black"/>
              </a:solidFill>
              <a:latin typeface="微软雅黑" panose="020B0503020204020204" pitchFamily="34" charset="-122"/>
              <a:ea typeface="微软雅黑" panose="020B0503020204020204" pitchFamily="34" charset="-122"/>
            </a:endParaRPr>
          </a:p>
          <a:p>
            <a:pPr marL="285750" indent="-285750">
              <a:lnSpc>
                <a:spcPct val="150000"/>
              </a:lnSpc>
              <a:buClr>
                <a:srgbClr val="FFC000"/>
              </a:buClr>
              <a:buFont typeface="Wingdings" panose="05000000000000000000" pitchFamily="2" charset="2"/>
              <a:buChar char="ü"/>
            </a:pPr>
            <a:r>
              <a:rPr lang="en-US" altLang="zh-CN" b="1">
                <a:latin typeface="微软雅黑" panose="020B0503020204020204" pitchFamily="34" charset="-122"/>
                <a:ea typeface="微软雅黑" panose="020B0503020204020204" pitchFamily="34" charset="-122"/>
              </a:rPr>
              <a:t>ReflectorFactory</a:t>
            </a:r>
            <a:r>
              <a:rPr lang="zh-CN" altLang="en-US" b="1" smtClean="0">
                <a:latin typeface="微软雅黑" panose="020B0503020204020204" pitchFamily="34" charset="-122"/>
                <a:ea typeface="微软雅黑" panose="020B0503020204020204" pitchFamily="34" charset="-122"/>
              </a:rPr>
              <a:t>：</a:t>
            </a:r>
            <a:r>
              <a:rPr lang="zh-CN" altLang="en-US">
                <a:solidFill>
                  <a:prstClr val="black"/>
                </a:solidFill>
                <a:latin typeface="微软雅黑" panose="020B0503020204020204" pitchFamily="34" charset="-122"/>
                <a:ea typeface="微软雅黑" panose="020B0503020204020204" pitchFamily="34" charset="-122"/>
              </a:rPr>
              <a:t>创建</a:t>
            </a:r>
            <a:r>
              <a:rPr lang="en-US" altLang="zh-CN">
                <a:solidFill>
                  <a:prstClr val="black"/>
                </a:solidFill>
                <a:latin typeface="微软雅黑" panose="020B0503020204020204" pitchFamily="34" charset="-122"/>
                <a:ea typeface="微软雅黑" panose="020B0503020204020204" pitchFamily="34" charset="-122"/>
              </a:rPr>
              <a:t>Reflector</a:t>
            </a:r>
            <a:r>
              <a:rPr lang="zh-CN" altLang="en-US">
                <a:solidFill>
                  <a:prstClr val="black"/>
                </a:solidFill>
                <a:latin typeface="微软雅黑" panose="020B0503020204020204" pitchFamily="34" charset="-122"/>
                <a:ea typeface="微软雅黑" panose="020B0503020204020204" pitchFamily="34" charset="-122"/>
              </a:rPr>
              <a:t>的工厂类，</a:t>
            </a:r>
            <a:r>
              <a:rPr lang="en-US" altLang="zh-CN">
                <a:solidFill>
                  <a:prstClr val="black"/>
                </a:solidFill>
                <a:latin typeface="微软雅黑" panose="020B0503020204020204" pitchFamily="34" charset="-122"/>
                <a:ea typeface="微软雅黑" panose="020B0503020204020204" pitchFamily="34" charset="-122"/>
              </a:rPr>
              <a:t>Reflector</a:t>
            </a:r>
            <a:r>
              <a:rPr lang="zh-CN" altLang="en-US" smtClean="0">
                <a:solidFill>
                  <a:prstClr val="black"/>
                </a:solidFill>
                <a:latin typeface="微软雅黑" panose="020B0503020204020204" pitchFamily="34" charset="-122"/>
                <a:ea typeface="微软雅黑" panose="020B0503020204020204" pitchFamily="34" charset="-122"/>
              </a:rPr>
              <a:t>是</a:t>
            </a:r>
            <a:r>
              <a:rPr lang="en-US" altLang="zh-CN" smtClean="0">
                <a:solidFill>
                  <a:prstClr val="black"/>
                </a:solidFill>
                <a:latin typeface="微软雅黑" panose="020B0503020204020204" pitchFamily="34" charset="-122"/>
                <a:ea typeface="微软雅黑" panose="020B0503020204020204" pitchFamily="34" charset="-122"/>
              </a:rPr>
              <a:t>MyBatis</a:t>
            </a:r>
            <a:r>
              <a:rPr lang="zh-CN" altLang="en-US" smtClean="0">
                <a:solidFill>
                  <a:prstClr val="black"/>
                </a:solidFill>
                <a:latin typeface="微软雅黑" panose="020B0503020204020204" pitchFamily="34" charset="-122"/>
                <a:ea typeface="微软雅黑" panose="020B0503020204020204" pitchFamily="34" charset="-122"/>
              </a:rPr>
              <a:t>反射</a:t>
            </a:r>
            <a:r>
              <a:rPr lang="zh-CN" altLang="en-US">
                <a:solidFill>
                  <a:prstClr val="black"/>
                </a:solidFill>
                <a:latin typeface="微软雅黑" panose="020B0503020204020204" pitchFamily="34" charset="-122"/>
                <a:ea typeface="微软雅黑" panose="020B0503020204020204" pitchFamily="34" charset="-122"/>
              </a:rPr>
              <a:t>模块的基础，每个</a:t>
            </a:r>
            <a:r>
              <a:rPr lang="en-US" altLang="zh-CN">
                <a:solidFill>
                  <a:prstClr val="black"/>
                </a:solidFill>
                <a:latin typeface="微软雅黑" panose="020B0503020204020204" pitchFamily="34" charset="-122"/>
                <a:ea typeface="微软雅黑" panose="020B0503020204020204" pitchFamily="34" charset="-122"/>
              </a:rPr>
              <a:t>Reflector</a:t>
            </a:r>
            <a:r>
              <a:rPr lang="zh-CN" altLang="en-US">
                <a:solidFill>
                  <a:prstClr val="black"/>
                </a:solidFill>
                <a:latin typeface="微软雅黑" panose="020B0503020204020204" pitchFamily="34" charset="-122"/>
                <a:ea typeface="微软雅黑" panose="020B0503020204020204" pitchFamily="34" charset="-122"/>
              </a:rPr>
              <a:t>对象都对应一个类，在其中缓存了反射操作所需要的类元信息；</a:t>
            </a:r>
          </a:p>
          <a:p>
            <a:pPr marL="285750" lvl="0" indent="-285750">
              <a:lnSpc>
                <a:spcPct val="150000"/>
              </a:lnSpc>
              <a:buClr>
                <a:srgbClr val="FFC000"/>
              </a:buClr>
              <a:buFont typeface="Wingdings" panose="05000000000000000000" pitchFamily="2" charset="2"/>
              <a:buChar char="ü"/>
            </a:pPr>
            <a:r>
              <a:rPr lang="en-US" altLang="zh-CN" b="1">
                <a:latin typeface="微软雅黑" panose="020B0503020204020204" pitchFamily="34" charset="-122"/>
                <a:ea typeface="微软雅黑" panose="020B0503020204020204" pitchFamily="34" charset="-122"/>
              </a:rPr>
              <a:t>ObjectWrapper</a:t>
            </a:r>
            <a:r>
              <a:rPr lang="zh-CN" altLang="en-US" b="1" smtClean="0">
                <a:latin typeface="微软雅黑" panose="020B0503020204020204" pitchFamily="34" charset="-122"/>
                <a:ea typeface="微软雅黑" panose="020B0503020204020204" pitchFamily="34" charset="-122"/>
              </a:rPr>
              <a:t>：</a:t>
            </a:r>
            <a:r>
              <a:rPr lang="zh-CN" altLang="en-US">
                <a:solidFill>
                  <a:prstClr val="black"/>
                </a:solidFill>
                <a:latin typeface="微软雅黑" panose="020B0503020204020204" pitchFamily="34" charset="-122"/>
                <a:ea typeface="微软雅黑" panose="020B0503020204020204" pitchFamily="34" charset="-122"/>
              </a:rPr>
              <a:t>对对象的包装，抽象了对象的属性信息，他定义了一系列查询对象属性信息的方法，以及更新属性的方法；</a:t>
            </a:r>
            <a:endParaRPr lang="en-US" altLang="zh-CN">
              <a:solidFill>
                <a:prstClr val="black"/>
              </a:solidFill>
              <a:latin typeface="微软雅黑" panose="020B0503020204020204" pitchFamily="34" charset="-122"/>
              <a:ea typeface="微软雅黑" panose="020B0503020204020204" pitchFamily="34" charset="-122"/>
            </a:endParaRPr>
          </a:p>
          <a:p>
            <a:pPr marL="285750" indent="-285750">
              <a:lnSpc>
                <a:spcPct val="150000"/>
              </a:lnSpc>
              <a:buClr>
                <a:srgbClr val="FFC000"/>
              </a:buClr>
              <a:buFont typeface="Wingdings" panose="05000000000000000000" pitchFamily="2" charset="2"/>
              <a:buChar char="ü"/>
            </a:pPr>
            <a:r>
              <a:rPr lang="en-US" altLang="zh-CN" b="1" smtClean="0">
                <a:latin typeface="微软雅黑" panose="020B0503020204020204" pitchFamily="34" charset="-122"/>
                <a:ea typeface="微软雅黑" panose="020B0503020204020204" pitchFamily="34" charset="-122"/>
              </a:rPr>
              <a:t>ObjectWrapperFactory</a:t>
            </a:r>
            <a:r>
              <a:rPr lang="zh-CN" altLang="en-US" b="1" smtClean="0">
                <a:latin typeface="微软雅黑" panose="020B0503020204020204" pitchFamily="34" charset="-122"/>
                <a:ea typeface="微软雅黑" panose="020B0503020204020204" pitchFamily="34" charset="-122"/>
              </a:rPr>
              <a:t>：</a:t>
            </a:r>
            <a:r>
              <a:rPr lang="en-US" altLang="zh-CN" b="1">
                <a:latin typeface="微软雅黑" panose="020B0503020204020204" pitchFamily="34" charset="-122"/>
                <a:ea typeface="微软雅黑" panose="020B0503020204020204" pitchFamily="34" charset="-122"/>
              </a:rPr>
              <a:t> </a:t>
            </a:r>
            <a:r>
              <a:rPr lang="en-US" altLang="zh-CN">
                <a:solidFill>
                  <a:prstClr val="black"/>
                </a:solidFill>
                <a:latin typeface="微软雅黑" panose="020B0503020204020204" pitchFamily="34" charset="-122"/>
                <a:ea typeface="微软雅黑" panose="020B0503020204020204" pitchFamily="34" charset="-122"/>
              </a:rPr>
              <a:t>ObjectWrapper </a:t>
            </a:r>
            <a:r>
              <a:rPr lang="zh-CN" altLang="en-US" smtClean="0">
                <a:solidFill>
                  <a:prstClr val="black"/>
                </a:solidFill>
                <a:latin typeface="微软雅黑" panose="020B0503020204020204" pitchFamily="34" charset="-122"/>
                <a:ea typeface="微软雅黑" panose="020B0503020204020204" pitchFamily="34" charset="-122"/>
              </a:rPr>
              <a:t>的</a:t>
            </a:r>
            <a:r>
              <a:rPr lang="zh-CN" altLang="en-US">
                <a:solidFill>
                  <a:prstClr val="black"/>
                </a:solidFill>
                <a:latin typeface="微软雅黑" panose="020B0503020204020204" pitchFamily="34" charset="-122"/>
                <a:ea typeface="微软雅黑" panose="020B0503020204020204" pitchFamily="34" charset="-122"/>
              </a:rPr>
              <a:t>工厂</a:t>
            </a:r>
            <a:r>
              <a:rPr lang="zh-CN" altLang="en-US" smtClean="0">
                <a:solidFill>
                  <a:prstClr val="black"/>
                </a:solidFill>
                <a:latin typeface="微软雅黑" panose="020B0503020204020204" pitchFamily="34" charset="-122"/>
                <a:ea typeface="微软雅黑" panose="020B0503020204020204" pitchFamily="34" charset="-122"/>
              </a:rPr>
              <a:t>类</a:t>
            </a:r>
            <a:r>
              <a:rPr lang="zh-CN" altLang="en-US">
                <a:solidFill>
                  <a:prstClr val="black"/>
                </a:solidFill>
                <a:latin typeface="微软雅黑" panose="020B0503020204020204" pitchFamily="34" charset="-122"/>
                <a:ea typeface="微软雅黑" panose="020B0503020204020204" pitchFamily="34" charset="-122"/>
              </a:rPr>
              <a:t>，用于创建</a:t>
            </a:r>
            <a:r>
              <a:rPr lang="en-US" altLang="zh-CN">
                <a:solidFill>
                  <a:prstClr val="black"/>
                </a:solidFill>
                <a:latin typeface="微软雅黑" panose="020B0503020204020204" pitchFamily="34" charset="-122"/>
                <a:ea typeface="微软雅黑" panose="020B0503020204020204" pitchFamily="34" charset="-122"/>
              </a:rPr>
              <a:t>ObjectWrapper </a:t>
            </a:r>
            <a:r>
              <a:rPr lang="zh-CN" altLang="en-US">
                <a:solidFill>
                  <a:prstClr val="black"/>
                </a:solidFill>
                <a:latin typeface="微软雅黑" panose="020B0503020204020204" pitchFamily="34" charset="-122"/>
                <a:ea typeface="微软雅黑" panose="020B0503020204020204" pitchFamily="34" charset="-122"/>
              </a:rPr>
              <a:t>；</a:t>
            </a:r>
          </a:p>
          <a:p>
            <a:pPr>
              <a:lnSpc>
                <a:spcPct val="150000"/>
              </a:lnSpc>
            </a:pPr>
            <a:endParaRPr lang="zh-CN" altLang="en-US"/>
          </a:p>
        </p:txBody>
      </p:sp>
    </p:spTree>
    <p:extLst>
      <p:ext uri="{BB962C8B-B14F-4D97-AF65-F5344CB8AC3E}">
        <p14:creationId xmlns:p14="http://schemas.microsoft.com/office/powerpoint/2010/main" val="348868396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47"/>
                                        </p:tgtEl>
                                        <p:attrNameLst>
                                          <p:attrName>style.visibility</p:attrName>
                                        </p:attrNameLst>
                                      </p:cBhvr>
                                      <p:to>
                                        <p:strVal val="visible"/>
                                      </p:to>
                                    </p:set>
                                    <p:anim to="" calcmode="lin" valueType="num">
                                      <p:cBhvr>
                                        <p:cTn id="7" dur="700" fill="hold">
                                          <p:stCondLst>
                                            <p:cond delay="0"/>
                                          </p:stCondLst>
                                        </p:cTn>
                                        <p:tgtEl>
                                          <p:spTgt spid="47"/>
                                        </p:tgtEl>
                                        <p:attrNameLst>
                                          <p:attrName>ppt_x</p:attrName>
                                        </p:attrNameLst>
                                      </p:cBhvr>
                                      <p:tavLst>
                                        <p:tav tm="0" fmla="#ppt_x-(-#ppt_w/2*cos(ppt_r/180*pi))*((1.5-1.5*$)^2-(1.5-1.5*$)^3)">
                                          <p:val>
                                            <p:strVal val="0"/>
                                          </p:val>
                                        </p:tav>
                                        <p:tav tm="100000">
                                          <p:val>
                                            <p:strVal val="1"/>
                                          </p:val>
                                        </p:tav>
                                      </p:tavLst>
                                    </p:anim>
                                    <p:anim to="" calcmode="lin" valueType="num">
                                      <p:cBhvr>
                                        <p:cTn id="8" dur="700" fill="hold">
                                          <p:stCondLst>
                                            <p:cond delay="0"/>
                                          </p:stCondLst>
                                        </p:cTn>
                                        <p:tgtEl>
                                          <p:spTgt spid="47"/>
                                        </p:tgtEl>
                                        <p:attrNameLst>
                                          <p:attrName>ppt_y</p:attrName>
                                        </p:attrNameLst>
                                      </p:cBhvr>
                                      <p:tavLst>
                                        <p:tav tm="0" fmla="#ppt_y+(-#ppt_h/2*cos(ppt_r/180*pi))*((1.5-1.5*$)^2-(1.5-1.5*$)^3)">
                                          <p:val>
                                            <p:strVal val="0"/>
                                          </p:val>
                                        </p:tav>
                                        <p:tav tm="100000">
                                          <p:val>
                                            <p:strVal val="1"/>
                                          </p:val>
                                        </p:tav>
                                      </p:tavLst>
                                    </p:anim>
                                    <p:anim to="" calcmode="lin" valueType="num">
                                      <p:cBhvr>
                                        <p:cTn id="9" dur="700" fill="hold">
                                          <p:stCondLst>
                                            <p:cond delay="0"/>
                                          </p:stCondLst>
                                        </p:cTn>
                                        <p:tgtEl>
                                          <p:spTgt spid="47"/>
                                        </p:tgtEl>
                                        <p:attrNameLst>
                                          <p:attrName>ppt_h</p:attrName>
                                        </p:attrNameLst>
                                      </p:cBhvr>
                                      <p:tavLst>
                                        <p:tav tm="0" fmla="#ppt_h-(-#ppt_h)*((1.5-1.5*$)^2-(1.5-1.5*$)^3)">
                                          <p:val>
                                            <p:strVal val="0"/>
                                          </p:val>
                                        </p:tav>
                                        <p:tav tm="100000">
                                          <p:val>
                                            <p:strVal val="1"/>
                                          </p:val>
                                        </p:tav>
                                      </p:tavLst>
                                    </p:anim>
                                    <p:anim to="" calcmode="lin" valueType="num">
                                      <p:cBhvr>
                                        <p:cTn id="10" dur="700" fill="hold">
                                          <p:stCondLst>
                                            <p:cond delay="0"/>
                                          </p:stCondLst>
                                        </p:cTn>
                                        <p:tgtEl>
                                          <p:spTgt spid="47"/>
                                        </p:tgtEl>
                                        <p:attrNameLst>
                                          <p:attrName>ppt_w</p:attrName>
                                        </p:attrNameLst>
                                      </p:cBhvr>
                                      <p:tavLst>
                                        <p:tav tm="0" fmla="#ppt_w-(-#ppt_w)*((1.5-1.5*$)^2-(1.5-1.5*$)^3)">
                                          <p:val>
                                            <p:strVal val="0"/>
                                          </p:val>
                                        </p:tav>
                                        <p:tav tm="100000">
                                          <p:val>
                                            <p:str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PA_矩形 39"/>
          <p:cNvSpPr>
            <a:spLocks noChangeArrowheads="1"/>
          </p:cNvSpPr>
          <p:nvPr>
            <p:custDataLst>
              <p:tags r:id="rId1"/>
            </p:custDataLst>
          </p:nvPr>
        </p:nvSpPr>
        <p:spPr bwMode="auto">
          <a:xfrm>
            <a:off x="368300" y="258791"/>
            <a:ext cx="6755775" cy="410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9170"/>
            <a:r>
              <a:rPr lang="zh-CN" altLang="en-US" sz="2667" smtClean="0">
                <a:solidFill>
                  <a:srgbClr val="1D69A3"/>
                </a:solidFill>
                <a:latin typeface="微软雅黑" pitchFamily="34" charset="-122"/>
                <a:ea typeface="微软雅黑" pitchFamily="34" charset="-122"/>
              </a:rPr>
              <a:t>反射的核心类</a:t>
            </a:r>
            <a:endParaRPr lang="en-US" altLang="zh-CN" sz="2667" smtClean="0">
              <a:solidFill>
                <a:srgbClr val="1D69A3"/>
              </a:solidFill>
              <a:latin typeface="微软雅黑" pitchFamily="34" charset="-122"/>
              <a:ea typeface="微软雅黑" pitchFamily="34" charset="-122"/>
            </a:endParaRPr>
          </a:p>
        </p:txBody>
      </p:sp>
      <p:sp>
        <p:nvSpPr>
          <p:cNvPr id="4" name="AutoShape 2" descr="http://www.oodesign.com/images/structural/adapter-pattern.png"/>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500" y="1659438"/>
            <a:ext cx="11649074" cy="2774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215900" y="678749"/>
            <a:ext cx="11699875" cy="923330"/>
          </a:xfrm>
          <a:prstGeom prst="rect">
            <a:avLst/>
          </a:prstGeom>
          <a:noFill/>
        </p:spPr>
        <p:txBody>
          <a:bodyPr wrap="square" rtlCol="0">
            <a:spAutoFit/>
          </a:bodyPr>
          <a:lstStyle/>
          <a:p>
            <a:pPr marL="285750" lvl="0" indent="-285750">
              <a:lnSpc>
                <a:spcPct val="150000"/>
              </a:lnSpc>
              <a:buClr>
                <a:srgbClr val="FFC000"/>
              </a:buClr>
              <a:buFont typeface="Wingdings" panose="05000000000000000000" pitchFamily="2" charset="2"/>
              <a:buChar char="ü"/>
            </a:pPr>
            <a:r>
              <a:rPr lang="en-US" altLang="zh-CN" b="1" smtClean="0">
                <a:latin typeface="微软雅黑" panose="020B0503020204020204" pitchFamily="34" charset="-122"/>
                <a:ea typeface="微软雅黑" panose="020B0503020204020204" pitchFamily="34" charset="-122"/>
              </a:rPr>
              <a:t>MetaObject</a:t>
            </a:r>
            <a:r>
              <a:rPr lang="zh-CN" altLang="en-US" b="1" smtClean="0">
                <a:latin typeface="微软雅黑" panose="020B0503020204020204" pitchFamily="34" charset="-122"/>
                <a:ea typeface="微软雅黑" panose="020B0503020204020204" pitchFamily="34" charset="-122"/>
              </a:rPr>
              <a:t>：</a:t>
            </a:r>
            <a:r>
              <a:rPr lang="zh-CN" altLang="en-US">
                <a:solidFill>
                  <a:prstClr val="black"/>
                </a:solidFill>
                <a:latin typeface="微软雅黑" panose="020B0503020204020204" pitchFamily="34" charset="-122"/>
                <a:ea typeface="微软雅黑" panose="020B0503020204020204" pitchFamily="34" charset="-122"/>
              </a:rPr>
              <a:t>封装</a:t>
            </a:r>
            <a:r>
              <a:rPr lang="zh-CN" altLang="en-US" smtClean="0">
                <a:solidFill>
                  <a:prstClr val="black"/>
                </a:solidFill>
                <a:latin typeface="微软雅黑" panose="020B0503020204020204" pitchFamily="34" charset="-122"/>
                <a:ea typeface="微软雅黑" panose="020B0503020204020204" pitchFamily="34" charset="-122"/>
              </a:rPr>
              <a:t>了对象元信息，包装</a:t>
            </a:r>
            <a:r>
              <a:rPr lang="zh-CN" altLang="en-US" smtClean="0">
                <a:solidFill>
                  <a:prstClr val="black"/>
                </a:solidFill>
                <a:latin typeface="微软雅黑" panose="020B0503020204020204" pitchFamily="34" charset="-122"/>
                <a:ea typeface="微软雅黑" panose="020B0503020204020204" pitchFamily="34" charset="-122"/>
              </a:rPr>
              <a:t>了</a:t>
            </a:r>
            <a:r>
              <a:rPr lang="en-US" altLang="zh-CN" smtClean="0">
                <a:solidFill>
                  <a:prstClr val="black"/>
                </a:solidFill>
                <a:latin typeface="微软雅黑" panose="020B0503020204020204" pitchFamily="34" charset="-122"/>
                <a:ea typeface="微软雅黑" panose="020B0503020204020204" pitchFamily="34" charset="-122"/>
              </a:rPr>
              <a:t>MyBatis</a:t>
            </a:r>
            <a:r>
              <a:rPr lang="zh-CN" altLang="en-US" smtClean="0">
                <a:solidFill>
                  <a:prstClr val="black"/>
                </a:solidFill>
                <a:latin typeface="微软雅黑" panose="020B0503020204020204" pitchFamily="34" charset="-122"/>
                <a:ea typeface="微软雅黑" panose="020B0503020204020204" pitchFamily="34" charset="-122"/>
              </a:rPr>
              <a:t>中</a:t>
            </a:r>
            <a:r>
              <a:rPr lang="zh-CN" altLang="en-US" smtClean="0">
                <a:solidFill>
                  <a:prstClr val="black"/>
                </a:solidFill>
                <a:latin typeface="微软雅黑" panose="020B0503020204020204" pitchFamily="34" charset="-122"/>
                <a:ea typeface="微软雅黑" panose="020B0503020204020204" pitchFamily="34" charset="-122"/>
              </a:rPr>
              <a:t>五个核心的反射类。也是提供给外部使用的反射工具类，可以利用它可以读取或者修改对象的属性信息；</a:t>
            </a:r>
            <a:endParaRPr lang="zh-CN" altLang="en-US"/>
          </a:p>
        </p:txBody>
      </p:sp>
    </p:spTree>
    <p:extLst>
      <p:ext uri="{BB962C8B-B14F-4D97-AF65-F5344CB8AC3E}">
        <p14:creationId xmlns:p14="http://schemas.microsoft.com/office/powerpoint/2010/main" val="69569665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47"/>
                                        </p:tgtEl>
                                        <p:attrNameLst>
                                          <p:attrName>style.visibility</p:attrName>
                                        </p:attrNameLst>
                                      </p:cBhvr>
                                      <p:to>
                                        <p:strVal val="visible"/>
                                      </p:to>
                                    </p:set>
                                    <p:anim to="" calcmode="lin" valueType="num">
                                      <p:cBhvr>
                                        <p:cTn id="7" dur="700" fill="hold">
                                          <p:stCondLst>
                                            <p:cond delay="0"/>
                                          </p:stCondLst>
                                        </p:cTn>
                                        <p:tgtEl>
                                          <p:spTgt spid="47"/>
                                        </p:tgtEl>
                                        <p:attrNameLst>
                                          <p:attrName>ppt_x</p:attrName>
                                        </p:attrNameLst>
                                      </p:cBhvr>
                                      <p:tavLst>
                                        <p:tav tm="0" fmla="#ppt_x-(-#ppt_w/2*cos(ppt_r/180*pi))*((1.5-1.5*$)^2-(1.5-1.5*$)^3)">
                                          <p:val>
                                            <p:strVal val="0"/>
                                          </p:val>
                                        </p:tav>
                                        <p:tav tm="100000">
                                          <p:val>
                                            <p:strVal val="1"/>
                                          </p:val>
                                        </p:tav>
                                      </p:tavLst>
                                    </p:anim>
                                    <p:anim to="" calcmode="lin" valueType="num">
                                      <p:cBhvr>
                                        <p:cTn id="8" dur="700" fill="hold">
                                          <p:stCondLst>
                                            <p:cond delay="0"/>
                                          </p:stCondLst>
                                        </p:cTn>
                                        <p:tgtEl>
                                          <p:spTgt spid="47"/>
                                        </p:tgtEl>
                                        <p:attrNameLst>
                                          <p:attrName>ppt_y</p:attrName>
                                        </p:attrNameLst>
                                      </p:cBhvr>
                                      <p:tavLst>
                                        <p:tav tm="0" fmla="#ppt_y+(-#ppt_h/2*cos(ppt_r/180*pi))*((1.5-1.5*$)^2-(1.5-1.5*$)^3)">
                                          <p:val>
                                            <p:strVal val="0"/>
                                          </p:val>
                                        </p:tav>
                                        <p:tav tm="100000">
                                          <p:val>
                                            <p:strVal val="1"/>
                                          </p:val>
                                        </p:tav>
                                      </p:tavLst>
                                    </p:anim>
                                    <p:anim to="" calcmode="lin" valueType="num">
                                      <p:cBhvr>
                                        <p:cTn id="9" dur="700" fill="hold">
                                          <p:stCondLst>
                                            <p:cond delay="0"/>
                                          </p:stCondLst>
                                        </p:cTn>
                                        <p:tgtEl>
                                          <p:spTgt spid="47"/>
                                        </p:tgtEl>
                                        <p:attrNameLst>
                                          <p:attrName>ppt_h</p:attrName>
                                        </p:attrNameLst>
                                      </p:cBhvr>
                                      <p:tavLst>
                                        <p:tav tm="0" fmla="#ppt_h-(-#ppt_h)*((1.5-1.5*$)^2-(1.5-1.5*$)^3)">
                                          <p:val>
                                            <p:strVal val="0"/>
                                          </p:val>
                                        </p:tav>
                                        <p:tav tm="100000">
                                          <p:val>
                                            <p:strVal val="1"/>
                                          </p:val>
                                        </p:tav>
                                      </p:tavLst>
                                    </p:anim>
                                    <p:anim to="" calcmode="lin" valueType="num">
                                      <p:cBhvr>
                                        <p:cTn id="10" dur="700" fill="hold">
                                          <p:stCondLst>
                                            <p:cond delay="0"/>
                                          </p:stCondLst>
                                        </p:cTn>
                                        <p:tgtEl>
                                          <p:spTgt spid="47"/>
                                        </p:tgtEl>
                                        <p:attrNameLst>
                                          <p:attrName>ppt_w</p:attrName>
                                        </p:attrNameLst>
                                      </p:cBhvr>
                                      <p:tavLst>
                                        <p:tav tm="0" fmla="#ppt_w-(-#ppt_w)*((1.5-1.5*$)^2-(1.5-1.5*$)^3)">
                                          <p:val>
                                            <p:strVal val="0"/>
                                          </p:val>
                                        </p:tav>
                                        <p:tav tm="100000">
                                          <p:val>
                                            <p:str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PA_矩形 39"/>
          <p:cNvSpPr>
            <a:spLocks noChangeArrowheads="1"/>
          </p:cNvSpPr>
          <p:nvPr>
            <p:custDataLst>
              <p:tags r:id="rId1"/>
            </p:custDataLst>
          </p:nvPr>
        </p:nvSpPr>
        <p:spPr bwMode="auto">
          <a:xfrm>
            <a:off x="645150" y="363566"/>
            <a:ext cx="5450336" cy="410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9170"/>
            <a:r>
              <a:rPr lang="en-US" altLang="zh-CN" sz="2667" smtClean="0">
                <a:solidFill>
                  <a:srgbClr val="1D69A3"/>
                </a:solidFill>
                <a:latin typeface="微软雅黑" pitchFamily="34" charset="-122"/>
                <a:ea typeface="微软雅黑" pitchFamily="34" charset="-122"/>
              </a:rPr>
              <a:t>MyBatis</a:t>
            </a:r>
            <a:r>
              <a:rPr lang="zh-CN" altLang="en-US" sz="2667" smtClean="0">
                <a:solidFill>
                  <a:srgbClr val="1D69A3"/>
                </a:solidFill>
                <a:latin typeface="微软雅黑" pitchFamily="34" charset="-122"/>
                <a:ea typeface="微软雅黑" pitchFamily="34" charset="-122"/>
              </a:rPr>
              <a:t>整体</a:t>
            </a:r>
            <a:r>
              <a:rPr lang="zh-CN" altLang="en-US" sz="2667" smtClean="0">
                <a:solidFill>
                  <a:srgbClr val="1D69A3"/>
                </a:solidFill>
                <a:latin typeface="微软雅黑" pitchFamily="34" charset="-122"/>
                <a:ea typeface="微软雅黑" pitchFamily="34" charset="-122"/>
              </a:rPr>
              <a:t>架构</a:t>
            </a:r>
            <a:endParaRPr lang="zh-CN" altLang="en-US" sz="2667">
              <a:solidFill>
                <a:srgbClr val="1D69A3"/>
              </a:solidFill>
              <a:latin typeface="微软雅黑" pitchFamily="34" charset="-122"/>
              <a:ea typeface="微软雅黑" pitchFamily="34" charset="-122"/>
            </a:endParaRPr>
          </a:p>
        </p:txBody>
      </p:sp>
      <p:grpSp>
        <p:nvGrpSpPr>
          <p:cNvPr id="48" name="PA_组合 47"/>
          <p:cNvGrpSpPr/>
          <p:nvPr>
            <p:custDataLst>
              <p:tags r:id="rId2"/>
            </p:custDataLst>
          </p:nvPr>
        </p:nvGrpSpPr>
        <p:grpSpPr>
          <a:xfrm>
            <a:off x="554877"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grpSp>
      <p:sp>
        <p:nvSpPr>
          <p:cNvPr id="3" name="矩形 2"/>
          <p:cNvSpPr/>
          <p:nvPr/>
        </p:nvSpPr>
        <p:spPr>
          <a:xfrm>
            <a:off x="2417201" y="1553575"/>
            <a:ext cx="7204319" cy="782320"/>
          </a:xfrm>
          <a:prstGeom prst="rect">
            <a:avLst/>
          </a:prstGeom>
          <a:solidFill>
            <a:schemeClr val="accent2">
              <a:lumMod val="20000"/>
              <a:lumOff val="80000"/>
            </a:schemeClr>
          </a:solidFill>
          <a:ln>
            <a:solidFill>
              <a:schemeClr val="accent1">
                <a:alpha val="37000"/>
              </a:schemeClr>
            </a:solidFill>
          </a:ln>
        </p:spPr>
        <p:txBody>
          <a:bodyPr wrap="none" lIns="91440" tIns="45720" rIns="91440" bIns="45720" rtlCol="0" anchor="ctr">
            <a:spAutoFit/>
          </a:bodyPr>
          <a:lstStyle/>
          <a:p>
            <a:pPr algn="ctr"/>
            <a:endParaRPr lang="zh-CN" altLang="en-US" sz="5400" b="1" cap="none" spc="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endParaRPr>
          </a:p>
        </p:txBody>
      </p:sp>
      <p:sp>
        <p:nvSpPr>
          <p:cNvPr id="11" name="矩形 10"/>
          <p:cNvSpPr/>
          <p:nvPr/>
        </p:nvSpPr>
        <p:spPr>
          <a:xfrm>
            <a:off x="2417200" y="2335895"/>
            <a:ext cx="7204319" cy="1620000"/>
          </a:xfrm>
          <a:prstGeom prst="rect">
            <a:avLst/>
          </a:prstGeom>
          <a:solidFill>
            <a:schemeClr val="accent5">
              <a:lumMod val="20000"/>
              <a:lumOff val="80000"/>
            </a:schemeClr>
          </a:solidFill>
          <a:ln>
            <a:solidFill>
              <a:schemeClr val="accent1">
                <a:alpha val="37000"/>
              </a:schemeClr>
            </a:solidFill>
          </a:ln>
        </p:spPr>
        <p:txBody>
          <a:bodyPr wrap="none" lIns="91440" tIns="45720" rIns="91440" bIns="45720" rtlCol="0" anchor="ctr">
            <a:spAutoFit/>
          </a:bodyPr>
          <a:lstStyle/>
          <a:p>
            <a:pPr algn="ctr"/>
            <a:endParaRPr lang="zh-CN" altLang="en-US" sz="5400" b="1" cap="none" spc="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endParaRPr>
          </a:p>
        </p:txBody>
      </p:sp>
      <p:sp>
        <p:nvSpPr>
          <p:cNvPr id="12" name="矩形 11"/>
          <p:cNvSpPr/>
          <p:nvPr/>
        </p:nvSpPr>
        <p:spPr>
          <a:xfrm>
            <a:off x="2417199" y="3955895"/>
            <a:ext cx="7204319" cy="1620000"/>
          </a:xfrm>
          <a:prstGeom prst="rect">
            <a:avLst/>
          </a:prstGeom>
          <a:solidFill>
            <a:schemeClr val="accent6">
              <a:lumMod val="20000"/>
              <a:lumOff val="80000"/>
            </a:schemeClr>
          </a:solidFill>
          <a:ln>
            <a:solidFill>
              <a:schemeClr val="accent1">
                <a:alpha val="37000"/>
              </a:schemeClr>
            </a:solidFill>
          </a:ln>
        </p:spPr>
        <p:txBody>
          <a:bodyPr wrap="none" lIns="91440" tIns="45720" rIns="91440" bIns="45720" rtlCol="0" anchor="ctr">
            <a:spAutoFit/>
          </a:bodyPr>
          <a:lstStyle/>
          <a:p>
            <a:pPr algn="ctr"/>
            <a:endParaRPr lang="zh-CN" altLang="en-US" sz="5400" b="1" cap="none" spc="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endParaRPr>
          </a:p>
        </p:txBody>
      </p:sp>
      <p:cxnSp>
        <p:nvCxnSpPr>
          <p:cNvPr id="5" name="直接连接符 4"/>
          <p:cNvCxnSpPr/>
          <p:nvPr/>
        </p:nvCxnSpPr>
        <p:spPr>
          <a:xfrm>
            <a:off x="3370318" y="1553575"/>
            <a:ext cx="0" cy="4022320"/>
          </a:xfrm>
          <a:prstGeom prst="line">
            <a:avLst/>
          </a:prstGeom>
          <a:ln>
            <a:solidFill>
              <a:schemeClr val="accent1">
                <a:alpha val="37000"/>
              </a:schemeClr>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2681361" y="1551065"/>
            <a:ext cx="461665" cy="784830"/>
          </a:xfrm>
          <a:prstGeom prst="rect">
            <a:avLst/>
          </a:prstGeom>
          <a:noFill/>
        </p:spPr>
        <p:txBody>
          <a:bodyPr vert="eaVert" wrap="none" rtlCol="0">
            <a:spAutoFit/>
          </a:bodyPr>
          <a:lstStyle/>
          <a:p>
            <a:r>
              <a:rPr lang="zh-CN" altLang="en-US" smtClean="0"/>
              <a:t>接口层</a:t>
            </a:r>
            <a:endParaRPr lang="zh-CN" altLang="en-US"/>
          </a:p>
        </p:txBody>
      </p:sp>
      <p:sp>
        <p:nvSpPr>
          <p:cNvPr id="16" name="TextBox 15"/>
          <p:cNvSpPr txBox="1"/>
          <p:nvPr/>
        </p:nvSpPr>
        <p:spPr>
          <a:xfrm>
            <a:off x="2681360" y="2523625"/>
            <a:ext cx="461665" cy="1246495"/>
          </a:xfrm>
          <a:prstGeom prst="rect">
            <a:avLst/>
          </a:prstGeom>
          <a:noFill/>
        </p:spPr>
        <p:txBody>
          <a:bodyPr vert="eaVert" wrap="none" rtlCol="0">
            <a:spAutoFit/>
          </a:bodyPr>
          <a:lstStyle/>
          <a:p>
            <a:r>
              <a:rPr lang="zh-CN" altLang="en-US" smtClean="0"/>
              <a:t>核心处理层</a:t>
            </a:r>
            <a:endParaRPr lang="zh-CN" altLang="en-US"/>
          </a:p>
        </p:txBody>
      </p:sp>
      <p:sp>
        <p:nvSpPr>
          <p:cNvPr id="17" name="TextBox 16"/>
          <p:cNvSpPr txBox="1"/>
          <p:nvPr/>
        </p:nvSpPr>
        <p:spPr>
          <a:xfrm>
            <a:off x="2681359" y="4142647"/>
            <a:ext cx="461665" cy="1246495"/>
          </a:xfrm>
          <a:prstGeom prst="rect">
            <a:avLst/>
          </a:prstGeom>
          <a:noFill/>
        </p:spPr>
        <p:txBody>
          <a:bodyPr vert="eaVert" wrap="none" rtlCol="0">
            <a:spAutoFit/>
          </a:bodyPr>
          <a:lstStyle/>
          <a:p>
            <a:r>
              <a:rPr lang="zh-CN" altLang="en-US" smtClean="0"/>
              <a:t>基础支撑层</a:t>
            </a:r>
            <a:endParaRPr lang="zh-CN" altLang="en-US"/>
          </a:p>
        </p:txBody>
      </p:sp>
      <p:sp>
        <p:nvSpPr>
          <p:cNvPr id="7" name="矩形 6"/>
          <p:cNvSpPr/>
          <p:nvPr/>
        </p:nvSpPr>
        <p:spPr>
          <a:xfrm>
            <a:off x="3616519" y="2438806"/>
            <a:ext cx="1687002" cy="647105"/>
          </a:xfrm>
          <a:prstGeom prst="rect">
            <a:avLst/>
          </a:prstGeom>
          <a:solidFill>
            <a:schemeClr val="bg2"/>
          </a:solidFill>
          <a:ln>
            <a:solidFill>
              <a:schemeClr val="tx1"/>
            </a:solidFill>
          </a:ln>
        </p:spPr>
        <p:txBody>
          <a:bodyPr wrap="square" lIns="91440" tIns="45720" rIns="91440" bIns="45720" rtlCol="0" anchor="ctr">
            <a:spAutoFit/>
          </a:bodyPr>
          <a:lstStyle/>
          <a:p>
            <a:pPr algn="ctr"/>
            <a:endParaRPr lang="zh-CN" altLang="en-US" sz="5400" b="1" cap="none" spc="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endParaRPr>
          </a:p>
        </p:txBody>
      </p:sp>
      <p:sp>
        <p:nvSpPr>
          <p:cNvPr id="10" name="TextBox 9"/>
          <p:cNvSpPr txBox="1"/>
          <p:nvPr/>
        </p:nvSpPr>
        <p:spPr>
          <a:xfrm>
            <a:off x="3616519" y="1623275"/>
            <a:ext cx="5745919" cy="648000"/>
          </a:xfrm>
          <a:prstGeom prst="rect">
            <a:avLst/>
          </a:prstGeom>
          <a:solidFill>
            <a:schemeClr val="bg2"/>
          </a:solidFill>
          <a:ln>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defPPr>
              <a:defRPr lang="zh-CN"/>
            </a:defPPr>
            <a:lvl1pPr algn="ctr">
              <a:defRPr sz="5400" b="1" cap="none" spc="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defRPr>
            </a:lvl1pPr>
          </a:lstStyle>
          <a:p>
            <a:endParaRPr lang="zh-CN" altLang="en-US"/>
          </a:p>
        </p:txBody>
      </p:sp>
      <p:sp>
        <p:nvSpPr>
          <p:cNvPr id="22" name="矩形 21"/>
          <p:cNvSpPr/>
          <p:nvPr/>
        </p:nvSpPr>
        <p:spPr>
          <a:xfrm>
            <a:off x="5645978" y="2437573"/>
            <a:ext cx="1687002" cy="647105"/>
          </a:xfrm>
          <a:prstGeom prst="rect">
            <a:avLst/>
          </a:prstGeom>
          <a:solidFill>
            <a:schemeClr val="bg2"/>
          </a:solidFill>
          <a:ln>
            <a:solidFill>
              <a:schemeClr val="tx1"/>
            </a:solidFill>
          </a:ln>
        </p:spPr>
        <p:txBody>
          <a:bodyPr wrap="square" lIns="91440" tIns="45720" rIns="91440" bIns="45720" rtlCol="0" anchor="ctr">
            <a:spAutoFit/>
          </a:bodyPr>
          <a:lstStyle/>
          <a:p>
            <a:pPr algn="ctr"/>
            <a:endParaRPr lang="zh-CN" altLang="en-US" sz="5400" b="1" cap="none" spc="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endParaRPr>
          </a:p>
        </p:txBody>
      </p:sp>
      <p:sp>
        <p:nvSpPr>
          <p:cNvPr id="23" name="矩形 22"/>
          <p:cNvSpPr/>
          <p:nvPr/>
        </p:nvSpPr>
        <p:spPr>
          <a:xfrm>
            <a:off x="7675437" y="2437572"/>
            <a:ext cx="1687002" cy="647105"/>
          </a:xfrm>
          <a:prstGeom prst="rect">
            <a:avLst/>
          </a:prstGeom>
          <a:solidFill>
            <a:schemeClr val="bg2"/>
          </a:solidFill>
          <a:ln>
            <a:solidFill>
              <a:schemeClr val="tx1"/>
            </a:solidFill>
          </a:ln>
        </p:spPr>
        <p:txBody>
          <a:bodyPr wrap="square" lIns="91440" tIns="45720" rIns="91440" bIns="45720" rtlCol="0" anchor="ctr">
            <a:spAutoFit/>
          </a:bodyPr>
          <a:lstStyle/>
          <a:p>
            <a:pPr algn="ctr"/>
            <a:endParaRPr lang="zh-CN" altLang="en-US" sz="5400" b="1" cap="none" spc="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endParaRPr>
          </a:p>
        </p:txBody>
      </p:sp>
      <p:sp>
        <p:nvSpPr>
          <p:cNvPr id="24" name="矩形 23"/>
          <p:cNvSpPr/>
          <p:nvPr/>
        </p:nvSpPr>
        <p:spPr>
          <a:xfrm>
            <a:off x="3616519" y="3192644"/>
            <a:ext cx="1687002" cy="647105"/>
          </a:xfrm>
          <a:prstGeom prst="rect">
            <a:avLst/>
          </a:prstGeom>
          <a:solidFill>
            <a:schemeClr val="bg2"/>
          </a:solidFill>
          <a:ln>
            <a:solidFill>
              <a:schemeClr val="tx1"/>
            </a:solidFill>
          </a:ln>
        </p:spPr>
        <p:txBody>
          <a:bodyPr wrap="square" lIns="91440" tIns="45720" rIns="91440" bIns="45720" rtlCol="0" anchor="ctr">
            <a:spAutoFit/>
          </a:bodyPr>
          <a:lstStyle/>
          <a:p>
            <a:pPr algn="ctr"/>
            <a:endParaRPr lang="zh-CN" altLang="en-US" sz="5400" b="1" cap="none" spc="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endParaRPr>
          </a:p>
        </p:txBody>
      </p:sp>
      <p:sp>
        <p:nvSpPr>
          <p:cNvPr id="25" name="矩形 24"/>
          <p:cNvSpPr/>
          <p:nvPr/>
        </p:nvSpPr>
        <p:spPr>
          <a:xfrm>
            <a:off x="5645978" y="3191411"/>
            <a:ext cx="1687002" cy="647105"/>
          </a:xfrm>
          <a:prstGeom prst="rect">
            <a:avLst/>
          </a:prstGeom>
          <a:solidFill>
            <a:schemeClr val="bg2"/>
          </a:solidFill>
          <a:ln>
            <a:solidFill>
              <a:schemeClr val="tx1"/>
            </a:solidFill>
          </a:ln>
        </p:spPr>
        <p:txBody>
          <a:bodyPr wrap="square" lIns="91440" tIns="45720" rIns="91440" bIns="45720" rtlCol="0" anchor="ctr">
            <a:spAutoFit/>
          </a:bodyPr>
          <a:lstStyle/>
          <a:p>
            <a:pPr algn="ctr"/>
            <a:endParaRPr lang="zh-CN" altLang="en-US" sz="5400" b="1" cap="none" spc="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endParaRPr>
          </a:p>
        </p:txBody>
      </p:sp>
      <p:sp>
        <p:nvSpPr>
          <p:cNvPr id="26" name="矩形 25"/>
          <p:cNvSpPr/>
          <p:nvPr/>
        </p:nvSpPr>
        <p:spPr>
          <a:xfrm>
            <a:off x="7675437" y="3191410"/>
            <a:ext cx="1687002" cy="647105"/>
          </a:xfrm>
          <a:prstGeom prst="rect">
            <a:avLst/>
          </a:prstGeom>
          <a:solidFill>
            <a:schemeClr val="bg2"/>
          </a:solidFill>
          <a:ln>
            <a:solidFill>
              <a:schemeClr val="tx1"/>
            </a:solidFill>
          </a:ln>
        </p:spPr>
        <p:txBody>
          <a:bodyPr wrap="square" lIns="91440" tIns="45720" rIns="91440" bIns="45720" rtlCol="0" anchor="ctr">
            <a:spAutoFit/>
          </a:bodyPr>
          <a:lstStyle/>
          <a:p>
            <a:pPr algn="ctr"/>
            <a:endParaRPr lang="zh-CN" altLang="en-US" sz="5400" b="1" cap="none" spc="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endParaRPr>
          </a:p>
        </p:txBody>
      </p:sp>
      <p:sp>
        <p:nvSpPr>
          <p:cNvPr id="13" name="TextBox 12"/>
          <p:cNvSpPr txBox="1"/>
          <p:nvPr/>
        </p:nvSpPr>
        <p:spPr>
          <a:xfrm>
            <a:off x="3906022" y="2577692"/>
            <a:ext cx="1107996" cy="369332"/>
          </a:xfrm>
          <a:prstGeom prst="rect">
            <a:avLst/>
          </a:prstGeom>
          <a:noFill/>
        </p:spPr>
        <p:txBody>
          <a:bodyPr wrap="none" rtlCol="0">
            <a:spAutoFit/>
          </a:bodyPr>
          <a:lstStyle/>
          <a:p>
            <a:r>
              <a:rPr lang="zh-CN" altLang="en-US" smtClean="0"/>
              <a:t>配置解析</a:t>
            </a:r>
            <a:endParaRPr lang="zh-CN" altLang="en-US"/>
          </a:p>
        </p:txBody>
      </p:sp>
      <p:sp>
        <p:nvSpPr>
          <p:cNvPr id="28" name="TextBox 27"/>
          <p:cNvSpPr txBox="1"/>
          <p:nvPr/>
        </p:nvSpPr>
        <p:spPr>
          <a:xfrm>
            <a:off x="5935481" y="2577692"/>
            <a:ext cx="1107996" cy="369332"/>
          </a:xfrm>
          <a:prstGeom prst="rect">
            <a:avLst/>
          </a:prstGeom>
          <a:noFill/>
        </p:spPr>
        <p:txBody>
          <a:bodyPr wrap="none" rtlCol="0">
            <a:spAutoFit/>
          </a:bodyPr>
          <a:lstStyle/>
          <a:p>
            <a:r>
              <a:rPr lang="zh-CN" altLang="en-US" smtClean="0"/>
              <a:t>参数映射</a:t>
            </a:r>
            <a:endParaRPr lang="zh-CN" altLang="en-US"/>
          </a:p>
        </p:txBody>
      </p:sp>
      <p:sp>
        <p:nvSpPr>
          <p:cNvPr id="29" name="TextBox 28"/>
          <p:cNvSpPr txBox="1"/>
          <p:nvPr/>
        </p:nvSpPr>
        <p:spPr>
          <a:xfrm>
            <a:off x="7964940" y="2577692"/>
            <a:ext cx="1047082" cy="369332"/>
          </a:xfrm>
          <a:prstGeom prst="rect">
            <a:avLst/>
          </a:prstGeom>
          <a:noFill/>
        </p:spPr>
        <p:txBody>
          <a:bodyPr wrap="none" rtlCol="0">
            <a:spAutoFit/>
          </a:bodyPr>
          <a:lstStyle/>
          <a:p>
            <a:r>
              <a:rPr lang="en-US" altLang="zh-CN" smtClean="0"/>
              <a:t>SQL</a:t>
            </a:r>
            <a:r>
              <a:rPr lang="zh-CN" altLang="en-US" smtClean="0"/>
              <a:t>解析</a:t>
            </a:r>
            <a:endParaRPr lang="zh-CN" altLang="en-US"/>
          </a:p>
        </p:txBody>
      </p:sp>
      <p:sp>
        <p:nvSpPr>
          <p:cNvPr id="30" name="TextBox 29"/>
          <p:cNvSpPr txBox="1"/>
          <p:nvPr/>
        </p:nvSpPr>
        <p:spPr>
          <a:xfrm>
            <a:off x="3906022" y="3330296"/>
            <a:ext cx="1047082" cy="369332"/>
          </a:xfrm>
          <a:prstGeom prst="rect">
            <a:avLst/>
          </a:prstGeom>
          <a:noFill/>
        </p:spPr>
        <p:txBody>
          <a:bodyPr wrap="none" rtlCol="0">
            <a:spAutoFit/>
          </a:bodyPr>
          <a:lstStyle/>
          <a:p>
            <a:r>
              <a:rPr lang="en-US" altLang="zh-CN" smtClean="0"/>
              <a:t>SQL</a:t>
            </a:r>
            <a:r>
              <a:rPr lang="zh-CN" altLang="en-US" smtClean="0"/>
              <a:t>执行</a:t>
            </a:r>
            <a:endParaRPr lang="zh-CN" altLang="en-US"/>
          </a:p>
        </p:txBody>
      </p:sp>
      <p:sp>
        <p:nvSpPr>
          <p:cNvPr id="31" name="TextBox 30"/>
          <p:cNvSpPr txBox="1"/>
          <p:nvPr/>
        </p:nvSpPr>
        <p:spPr>
          <a:xfrm>
            <a:off x="5820065" y="3309976"/>
            <a:ext cx="1338828" cy="369332"/>
          </a:xfrm>
          <a:prstGeom prst="rect">
            <a:avLst/>
          </a:prstGeom>
          <a:noFill/>
        </p:spPr>
        <p:txBody>
          <a:bodyPr wrap="none" rtlCol="0">
            <a:spAutoFit/>
          </a:bodyPr>
          <a:lstStyle/>
          <a:p>
            <a:r>
              <a:rPr lang="zh-CN" altLang="en-US"/>
              <a:t>结果集</a:t>
            </a:r>
            <a:r>
              <a:rPr lang="zh-CN" altLang="en-US" smtClean="0"/>
              <a:t>映射</a:t>
            </a:r>
            <a:endParaRPr lang="zh-CN" altLang="en-US"/>
          </a:p>
        </p:txBody>
      </p:sp>
      <p:sp>
        <p:nvSpPr>
          <p:cNvPr id="32" name="TextBox 31"/>
          <p:cNvSpPr txBox="1"/>
          <p:nvPr/>
        </p:nvSpPr>
        <p:spPr>
          <a:xfrm>
            <a:off x="8164514" y="3331530"/>
            <a:ext cx="708848" cy="369332"/>
          </a:xfrm>
          <a:prstGeom prst="rect">
            <a:avLst/>
          </a:prstGeom>
          <a:noFill/>
        </p:spPr>
        <p:txBody>
          <a:bodyPr wrap="none" rtlCol="0">
            <a:spAutoFit/>
          </a:bodyPr>
          <a:lstStyle/>
          <a:p>
            <a:r>
              <a:rPr lang="zh-CN" altLang="en-US" smtClean="0"/>
              <a:t>插 件</a:t>
            </a:r>
            <a:endParaRPr lang="zh-CN" altLang="en-US"/>
          </a:p>
        </p:txBody>
      </p:sp>
      <p:grpSp>
        <p:nvGrpSpPr>
          <p:cNvPr id="14" name="组合 13"/>
          <p:cNvGrpSpPr/>
          <p:nvPr/>
        </p:nvGrpSpPr>
        <p:grpSpPr>
          <a:xfrm>
            <a:off x="3616519" y="4060678"/>
            <a:ext cx="1351868" cy="647105"/>
            <a:chOff x="3616519" y="4292491"/>
            <a:chExt cx="1351868" cy="647105"/>
          </a:xfrm>
        </p:grpSpPr>
        <p:sp>
          <p:nvSpPr>
            <p:cNvPr id="36" name="矩形 35"/>
            <p:cNvSpPr/>
            <p:nvPr/>
          </p:nvSpPr>
          <p:spPr>
            <a:xfrm>
              <a:off x="3616519" y="4292491"/>
              <a:ext cx="1351868" cy="647105"/>
            </a:xfrm>
            <a:prstGeom prst="rect">
              <a:avLst/>
            </a:prstGeom>
            <a:solidFill>
              <a:schemeClr val="bg2"/>
            </a:solidFill>
            <a:ln>
              <a:solidFill>
                <a:schemeClr val="tx1"/>
              </a:solidFill>
            </a:ln>
          </p:spPr>
          <p:txBody>
            <a:bodyPr wrap="square" lIns="91440" tIns="45720" rIns="91440" bIns="45720" rtlCol="0" anchor="ctr">
              <a:spAutoFit/>
            </a:bodyPr>
            <a:lstStyle/>
            <a:p>
              <a:pPr algn="ctr"/>
              <a:endParaRPr lang="zh-CN" altLang="en-US" sz="5400" b="1" cap="none" spc="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endParaRPr>
            </a:p>
          </p:txBody>
        </p:sp>
        <p:sp>
          <p:nvSpPr>
            <p:cNvPr id="39" name="TextBox 38"/>
            <p:cNvSpPr txBox="1"/>
            <p:nvPr/>
          </p:nvSpPr>
          <p:spPr>
            <a:xfrm>
              <a:off x="3669005" y="4412674"/>
              <a:ext cx="1284099" cy="369332"/>
            </a:xfrm>
            <a:prstGeom prst="rect">
              <a:avLst/>
            </a:prstGeom>
            <a:noFill/>
          </p:spPr>
          <p:txBody>
            <a:bodyPr wrap="square" rtlCol="0">
              <a:spAutoFit/>
            </a:bodyPr>
            <a:lstStyle/>
            <a:p>
              <a:pPr algn="ctr"/>
              <a:r>
                <a:rPr lang="zh-CN" altLang="en-US" smtClean="0"/>
                <a:t>数据源</a:t>
              </a:r>
              <a:endParaRPr lang="zh-CN" altLang="en-US"/>
            </a:p>
          </p:txBody>
        </p:sp>
      </p:grpSp>
      <p:grpSp>
        <p:nvGrpSpPr>
          <p:cNvPr id="15" name="组合 14"/>
          <p:cNvGrpSpPr/>
          <p:nvPr/>
        </p:nvGrpSpPr>
        <p:grpSpPr>
          <a:xfrm>
            <a:off x="5081203" y="4060678"/>
            <a:ext cx="1351868" cy="647105"/>
            <a:chOff x="5219258" y="4291258"/>
            <a:chExt cx="1351868" cy="647105"/>
          </a:xfrm>
        </p:grpSpPr>
        <p:sp>
          <p:nvSpPr>
            <p:cNvPr id="37" name="矩形 36"/>
            <p:cNvSpPr/>
            <p:nvPr/>
          </p:nvSpPr>
          <p:spPr>
            <a:xfrm>
              <a:off x="5219258" y="4291258"/>
              <a:ext cx="1351868" cy="647105"/>
            </a:xfrm>
            <a:prstGeom prst="rect">
              <a:avLst/>
            </a:prstGeom>
            <a:solidFill>
              <a:schemeClr val="bg2"/>
            </a:solidFill>
            <a:ln>
              <a:solidFill>
                <a:schemeClr val="tx1"/>
              </a:solidFill>
            </a:ln>
          </p:spPr>
          <p:txBody>
            <a:bodyPr wrap="square" lIns="91440" tIns="45720" rIns="91440" bIns="45720" rtlCol="0" anchor="ctr">
              <a:spAutoFit/>
            </a:bodyPr>
            <a:lstStyle/>
            <a:p>
              <a:pPr algn="ctr"/>
              <a:endParaRPr lang="zh-CN" altLang="en-US" sz="5400" b="1" cap="none" spc="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endParaRPr>
            </a:p>
          </p:txBody>
        </p:sp>
        <p:sp>
          <p:nvSpPr>
            <p:cNvPr id="40" name="TextBox 39"/>
            <p:cNvSpPr txBox="1"/>
            <p:nvPr/>
          </p:nvSpPr>
          <p:spPr>
            <a:xfrm>
              <a:off x="5341194" y="4422834"/>
              <a:ext cx="1107996" cy="369332"/>
            </a:xfrm>
            <a:prstGeom prst="rect">
              <a:avLst/>
            </a:prstGeom>
            <a:noFill/>
          </p:spPr>
          <p:txBody>
            <a:bodyPr wrap="none" rtlCol="0">
              <a:spAutoFit/>
            </a:bodyPr>
            <a:lstStyle/>
            <a:p>
              <a:r>
                <a:rPr lang="zh-CN" altLang="en-US" smtClean="0"/>
                <a:t>事务管理</a:t>
              </a:r>
              <a:endParaRPr lang="zh-CN" altLang="en-US"/>
            </a:p>
          </p:txBody>
        </p:sp>
      </p:grpSp>
      <p:grpSp>
        <p:nvGrpSpPr>
          <p:cNvPr id="18" name="组合 17"/>
          <p:cNvGrpSpPr/>
          <p:nvPr/>
        </p:nvGrpSpPr>
        <p:grpSpPr>
          <a:xfrm>
            <a:off x="6545887" y="4060678"/>
            <a:ext cx="1351868" cy="647105"/>
            <a:chOff x="6659437" y="4291257"/>
            <a:chExt cx="1351868" cy="647105"/>
          </a:xfrm>
        </p:grpSpPr>
        <p:sp>
          <p:nvSpPr>
            <p:cNvPr id="38" name="矩形 37"/>
            <p:cNvSpPr/>
            <p:nvPr/>
          </p:nvSpPr>
          <p:spPr>
            <a:xfrm>
              <a:off x="6659437" y="4291257"/>
              <a:ext cx="1351868" cy="647105"/>
            </a:xfrm>
            <a:prstGeom prst="rect">
              <a:avLst/>
            </a:prstGeom>
            <a:solidFill>
              <a:schemeClr val="bg2"/>
            </a:solidFill>
            <a:ln>
              <a:solidFill>
                <a:schemeClr val="tx1"/>
              </a:solidFill>
            </a:ln>
          </p:spPr>
          <p:txBody>
            <a:bodyPr wrap="square" lIns="91440" tIns="45720" rIns="91440" bIns="45720" rtlCol="0" anchor="ctr">
              <a:spAutoFit/>
            </a:bodyPr>
            <a:lstStyle/>
            <a:p>
              <a:pPr algn="ctr"/>
              <a:endParaRPr lang="zh-CN" altLang="en-US" sz="5400" b="1" cap="none" spc="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endParaRPr>
            </a:p>
          </p:txBody>
        </p:sp>
        <p:sp>
          <p:nvSpPr>
            <p:cNvPr id="41" name="TextBox 40"/>
            <p:cNvSpPr txBox="1"/>
            <p:nvPr/>
          </p:nvSpPr>
          <p:spPr>
            <a:xfrm>
              <a:off x="6689040" y="4422833"/>
              <a:ext cx="1322265" cy="369332"/>
            </a:xfrm>
            <a:prstGeom prst="rect">
              <a:avLst/>
            </a:prstGeom>
            <a:noFill/>
          </p:spPr>
          <p:txBody>
            <a:bodyPr wrap="square" rtlCol="0">
              <a:spAutoFit/>
            </a:bodyPr>
            <a:lstStyle/>
            <a:p>
              <a:pPr algn="ctr"/>
              <a:r>
                <a:rPr lang="zh-CN" altLang="en-US" smtClean="0"/>
                <a:t>缓存</a:t>
              </a:r>
              <a:endParaRPr lang="zh-CN" altLang="en-US"/>
            </a:p>
          </p:txBody>
        </p:sp>
      </p:grpSp>
      <p:grpSp>
        <p:nvGrpSpPr>
          <p:cNvPr id="19" name="组合 18"/>
          <p:cNvGrpSpPr/>
          <p:nvPr/>
        </p:nvGrpSpPr>
        <p:grpSpPr>
          <a:xfrm>
            <a:off x="8000914" y="4060678"/>
            <a:ext cx="1396536" cy="647105"/>
            <a:chOff x="8000914" y="4280603"/>
            <a:chExt cx="1396536" cy="647105"/>
          </a:xfrm>
        </p:grpSpPr>
        <p:sp>
          <p:nvSpPr>
            <p:cNvPr id="42" name="矩形 41"/>
            <p:cNvSpPr/>
            <p:nvPr/>
          </p:nvSpPr>
          <p:spPr>
            <a:xfrm>
              <a:off x="8010571" y="4280603"/>
              <a:ext cx="1351868" cy="647105"/>
            </a:xfrm>
            <a:prstGeom prst="rect">
              <a:avLst/>
            </a:prstGeom>
            <a:solidFill>
              <a:schemeClr val="bg2"/>
            </a:solidFill>
            <a:ln>
              <a:solidFill>
                <a:schemeClr val="tx1"/>
              </a:solidFill>
            </a:ln>
          </p:spPr>
          <p:txBody>
            <a:bodyPr wrap="square" lIns="91440" tIns="45720" rIns="91440" bIns="45720" rtlCol="0" anchor="ctr">
              <a:spAutoFit/>
            </a:bodyPr>
            <a:lstStyle/>
            <a:p>
              <a:pPr algn="ctr"/>
              <a:endParaRPr lang="zh-CN" altLang="en-US" sz="5400" b="1" cap="none" spc="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endParaRPr>
            </a:p>
          </p:txBody>
        </p:sp>
        <p:sp>
          <p:nvSpPr>
            <p:cNvPr id="43" name="TextBox 42"/>
            <p:cNvSpPr txBox="1"/>
            <p:nvPr/>
          </p:nvSpPr>
          <p:spPr>
            <a:xfrm>
              <a:off x="8000914" y="4420723"/>
              <a:ext cx="1396536" cy="369332"/>
            </a:xfrm>
            <a:prstGeom prst="rect">
              <a:avLst/>
            </a:prstGeom>
            <a:noFill/>
          </p:spPr>
          <p:txBody>
            <a:bodyPr wrap="none" rtlCol="0">
              <a:spAutoFit/>
            </a:bodyPr>
            <a:lstStyle/>
            <a:p>
              <a:r>
                <a:rPr lang="en-US" altLang="zh-CN" smtClean="0"/>
                <a:t>Binding</a:t>
              </a:r>
              <a:r>
                <a:rPr lang="zh-CN" altLang="en-US" smtClean="0"/>
                <a:t>模块</a:t>
              </a:r>
              <a:endParaRPr lang="zh-CN" altLang="en-US"/>
            </a:p>
          </p:txBody>
        </p:sp>
      </p:grpSp>
      <p:grpSp>
        <p:nvGrpSpPr>
          <p:cNvPr id="53" name="组合 52"/>
          <p:cNvGrpSpPr/>
          <p:nvPr/>
        </p:nvGrpSpPr>
        <p:grpSpPr>
          <a:xfrm>
            <a:off x="3616519" y="4789045"/>
            <a:ext cx="1111555" cy="647105"/>
            <a:chOff x="3616519" y="4292491"/>
            <a:chExt cx="1351868" cy="647105"/>
          </a:xfrm>
        </p:grpSpPr>
        <p:sp>
          <p:nvSpPr>
            <p:cNvPr id="54" name="矩形 53"/>
            <p:cNvSpPr/>
            <p:nvPr/>
          </p:nvSpPr>
          <p:spPr>
            <a:xfrm>
              <a:off x="3616519" y="4292491"/>
              <a:ext cx="1351868" cy="647105"/>
            </a:xfrm>
            <a:prstGeom prst="rect">
              <a:avLst/>
            </a:prstGeom>
            <a:solidFill>
              <a:schemeClr val="bg2"/>
            </a:solidFill>
            <a:ln>
              <a:solidFill>
                <a:schemeClr val="tx1"/>
              </a:solidFill>
            </a:ln>
          </p:spPr>
          <p:txBody>
            <a:bodyPr wrap="square" lIns="91440" tIns="45720" rIns="91440" bIns="45720" rtlCol="0" anchor="ctr">
              <a:spAutoFit/>
            </a:bodyPr>
            <a:lstStyle/>
            <a:p>
              <a:pPr algn="ctr"/>
              <a:endParaRPr lang="zh-CN" altLang="en-US" sz="5400" b="1" cap="none" spc="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endParaRPr>
            </a:p>
          </p:txBody>
        </p:sp>
        <p:sp>
          <p:nvSpPr>
            <p:cNvPr id="55" name="TextBox 54"/>
            <p:cNvSpPr txBox="1"/>
            <p:nvPr/>
          </p:nvSpPr>
          <p:spPr>
            <a:xfrm>
              <a:off x="3669005" y="4412674"/>
              <a:ext cx="1284099" cy="369332"/>
            </a:xfrm>
            <a:prstGeom prst="rect">
              <a:avLst/>
            </a:prstGeom>
            <a:noFill/>
          </p:spPr>
          <p:txBody>
            <a:bodyPr wrap="square" rtlCol="0">
              <a:spAutoFit/>
            </a:bodyPr>
            <a:lstStyle/>
            <a:p>
              <a:pPr algn="ctr"/>
              <a:r>
                <a:rPr lang="zh-CN" altLang="en-US" smtClean="0"/>
                <a:t>反射</a:t>
              </a:r>
              <a:endParaRPr lang="zh-CN" altLang="en-US"/>
            </a:p>
          </p:txBody>
        </p:sp>
      </p:grpSp>
      <p:grpSp>
        <p:nvGrpSpPr>
          <p:cNvPr id="56" name="组合 55"/>
          <p:cNvGrpSpPr/>
          <p:nvPr/>
        </p:nvGrpSpPr>
        <p:grpSpPr>
          <a:xfrm>
            <a:off x="4765432" y="4789045"/>
            <a:ext cx="1138807" cy="647105"/>
            <a:chOff x="5219258" y="4291258"/>
            <a:chExt cx="1385011" cy="647105"/>
          </a:xfrm>
        </p:grpSpPr>
        <p:sp>
          <p:nvSpPr>
            <p:cNvPr id="57" name="矩形 56"/>
            <p:cNvSpPr/>
            <p:nvPr/>
          </p:nvSpPr>
          <p:spPr>
            <a:xfrm>
              <a:off x="5219258" y="4291258"/>
              <a:ext cx="1351868" cy="647105"/>
            </a:xfrm>
            <a:prstGeom prst="rect">
              <a:avLst/>
            </a:prstGeom>
            <a:solidFill>
              <a:schemeClr val="bg2"/>
            </a:solidFill>
            <a:ln>
              <a:solidFill>
                <a:schemeClr val="tx1"/>
              </a:solidFill>
            </a:ln>
          </p:spPr>
          <p:txBody>
            <a:bodyPr wrap="square" lIns="91440" tIns="45720" rIns="91440" bIns="45720" rtlCol="0" anchor="ctr">
              <a:spAutoFit/>
            </a:bodyPr>
            <a:lstStyle/>
            <a:p>
              <a:pPr algn="ctr"/>
              <a:endParaRPr lang="zh-CN" altLang="en-US" sz="5400" b="1" cap="none" spc="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endParaRPr>
            </a:p>
          </p:txBody>
        </p:sp>
        <p:sp>
          <p:nvSpPr>
            <p:cNvPr id="58" name="TextBox 57"/>
            <p:cNvSpPr txBox="1"/>
            <p:nvPr/>
          </p:nvSpPr>
          <p:spPr>
            <a:xfrm>
              <a:off x="5256729" y="4422834"/>
              <a:ext cx="1347540" cy="369332"/>
            </a:xfrm>
            <a:prstGeom prst="rect">
              <a:avLst/>
            </a:prstGeom>
            <a:noFill/>
          </p:spPr>
          <p:txBody>
            <a:bodyPr wrap="none" rtlCol="0">
              <a:spAutoFit/>
            </a:bodyPr>
            <a:lstStyle/>
            <a:p>
              <a:r>
                <a:rPr lang="zh-CN" altLang="en-US" smtClean="0"/>
                <a:t>类型转换</a:t>
              </a:r>
              <a:endParaRPr lang="zh-CN" altLang="en-US"/>
            </a:p>
          </p:txBody>
        </p:sp>
      </p:grpSp>
      <p:grpSp>
        <p:nvGrpSpPr>
          <p:cNvPr id="59" name="组合 58"/>
          <p:cNvGrpSpPr/>
          <p:nvPr/>
        </p:nvGrpSpPr>
        <p:grpSpPr>
          <a:xfrm>
            <a:off x="5820064" y="4789045"/>
            <a:ext cx="1205825" cy="647105"/>
            <a:chOff x="6544786" y="4291257"/>
            <a:chExt cx="1466519" cy="647105"/>
          </a:xfrm>
        </p:grpSpPr>
        <p:sp>
          <p:nvSpPr>
            <p:cNvPr id="60" name="矩形 59"/>
            <p:cNvSpPr/>
            <p:nvPr/>
          </p:nvSpPr>
          <p:spPr>
            <a:xfrm>
              <a:off x="6659437" y="4291257"/>
              <a:ext cx="1351868" cy="647105"/>
            </a:xfrm>
            <a:prstGeom prst="rect">
              <a:avLst/>
            </a:prstGeom>
            <a:solidFill>
              <a:schemeClr val="bg2"/>
            </a:solidFill>
            <a:ln>
              <a:solidFill>
                <a:schemeClr val="tx1"/>
              </a:solidFill>
            </a:ln>
          </p:spPr>
          <p:txBody>
            <a:bodyPr wrap="square" lIns="91440" tIns="45720" rIns="91440" bIns="45720" rtlCol="0" anchor="ctr">
              <a:spAutoFit/>
            </a:bodyPr>
            <a:lstStyle/>
            <a:p>
              <a:pPr algn="ctr"/>
              <a:endParaRPr lang="zh-CN" altLang="en-US" sz="5400" b="1" cap="none" spc="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endParaRPr>
            </a:p>
          </p:txBody>
        </p:sp>
        <p:sp>
          <p:nvSpPr>
            <p:cNvPr id="61" name="TextBox 60"/>
            <p:cNvSpPr txBox="1"/>
            <p:nvPr/>
          </p:nvSpPr>
          <p:spPr>
            <a:xfrm>
              <a:off x="6544786" y="4422833"/>
              <a:ext cx="1466519" cy="369332"/>
            </a:xfrm>
            <a:prstGeom prst="rect">
              <a:avLst/>
            </a:prstGeom>
            <a:noFill/>
          </p:spPr>
          <p:txBody>
            <a:bodyPr wrap="square" rtlCol="0">
              <a:spAutoFit/>
            </a:bodyPr>
            <a:lstStyle/>
            <a:p>
              <a:pPr algn="ctr"/>
              <a:r>
                <a:rPr lang="zh-CN" altLang="en-US" smtClean="0"/>
                <a:t>日志模块</a:t>
              </a:r>
              <a:endParaRPr lang="zh-CN" altLang="en-US"/>
            </a:p>
          </p:txBody>
        </p:sp>
      </p:grpSp>
      <p:grpSp>
        <p:nvGrpSpPr>
          <p:cNvPr id="62" name="组合 61"/>
          <p:cNvGrpSpPr/>
          <p:nvPr/>
        </p:nvGrpSpPr>
        <p:grpSpPr>
          <a:xfrm>
            <a:off x="7063245" y="4789045"/>
            <a:ext cx="1119496" cy="647105"/>
            <a:chOff x="8000914" y="4280603"/>
            <a:chExt cx="1361525" cy="647105"/>
          </a:xfrm>
        </p:grpSpPr>
        <p:sp>
          <p:nvSpPr>
            <p:cNvPr id="63" name="矩形 62"/>
            <p:cNvSpPr/>
            <p:nvPr/>
          </p:nvSpPr>
          <p:spPr>
            <a:xfrm>
              <a:off x="8010571" y="4280603"/>
              <a:ext cx="1351868" cy="647105"/>
            </a:xfrm>
            <a:prstGeom prst="rect">
              <a:avLst/>
            </a:prstGeom>
            <a:solidFill>
              <a:schemeClr val="bg2"/>
            </a:solidFill>
            <a:ln>
              <a:solidFill>
                <a:schemeClr val="tx1"/>
              </a:solidFill>
            </a:ln>
          </p:spPr>
          <p:txBody>
            <a:bodyPr wrap="square" lIns="91440" tIns="45720" rIns="91440" bIns="45720" rtlCol="0" anchor="ctr">
              <a:spAutoFit/>
            </a:bodyPr>
            <a:lstStyle/>
            <a:p>
              <a:pPr algn="ctr"/>
              <a:endParaRPr lang="zh-CN" altLang="en-US" sz="5400" b="1" cap="none" spc="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endParaRPr>
            </a:p>
          </p:txBody>
        </p:sp>
        <p:sp>
          <p:nvSpPr>
            <p:cNvPr id="64" name="TextBox 63"/>
            <p:cNvSpPr txBox="1"/>
            <p:nvPr/>
          </p:nvSpPr>
          <p:spPr>
            <a:xfrm>
              <a:off x="8000914" y="4420723"/>
              <a:ext cx="1347539" cy="369332"/>
            </a:xfrm>
            <a:prstGeom prst="rect">
              <a:avLst/>
            </a:prstGeom>
            <a:noFill/>
          </p:spPr>
          <p:txBody>
            <a:bodyPr wrap="none" rtlCol="0">
              <a:spAutoFit/>
            </a:bodyPr>
            <a:lstStyle/>
            <a:p>
              <a:r>
                <a:rPr lang="zh-CN" altLang="en-US" smtClean="0"/>
                <a:t>资源加载</a:t>
              </a:r>
              <a:endParaRPr lang="zh-CN" altLang="en-US"/>
            </a:p>
          </p:txBody>
        </p:sp>
      </p:grpSp>
      <p:grpSp>
        <p:nvGrpSpPr>
          <p:cNvPr id="65" name="组合 64"/>
          <p:cNvGrpSpPr/>
          <p:nvPr/>
        </p:nvGrpSpPr>
        <p:grpSpPr>
          <a:xfrm>
            <a:off x="8248877" y="4789045"/>
            <a:ext cx="1119495" cy="647105"/>
            <a:chOff x="8000914" y="4280603"/>
            <a:chExt cx="1361525" cy="647105"/>
          </a:xfrm>
        </p:grpSpPr>
        <p:sp>
          <p:nvSpPr>
            <p:cNvPr id="66" name="矩形 65"/>
            <p:cNvSpPr/>
            <p:nvPr/>
          </p:nvSpPr>
          <p:spPr>
            <a:xfrm>
              <a:off x="8010571" y="4280603"/>
              <a:ext cx="1351868" cy="647105"/>
            </a:xfrm>
            <a:prstGeom prst="rect">
              <a:avLst/>
            </a:prstGeom>
            <a:solidFill>
              <a:schemeClr val="bg2"/>
            </a:solidFill>
            <a:ln>
              <a:solidFill>
                <a:schemeClr val="tx1"/>
              </a:solidFill>
            </a:ln>
          </p:spPr>
          <p:txBody>
            <a:bodyPr wrap="square" lIns="91440" tIns="45720" rIns="91440" bIns="45720" rtlCol="0" anchor="ctr">
              <a:spAutoFit/>
            </a:bodyPr>
            <a:lstStyle/>
            <a:p>
              <a:pPr algn="ctr"/>
              <a:endParaRPr lang="zh-CN" altLang="en-US" sz="5400" b="1" cap="none" spc="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endParaRPr>
            </a:p>
          </p:txBody>
        </p:sp>
        <p:sp>
          <p:nvSpPr>
            <p:cNvPr id="67" name="TextBox 66"/>
            <p:cNvSpPr txBox="1"/>
            <p:nvPr/>
          </p:nvSpPr>
          <p:spPr>
            <a:xfrm>
              <a:off x="8000914" y="4420723"/>
              <a:ext cx="1354309" cy="369332"/>
            </a:xfrm>
            <a:prstGeom prst="rect">
              <a:avLst/>
            </a:prstGeom>
            <a:noFill/>
          </p:spPr>
          <p:txBody>
            <a:bodyPr wrap="square" rtlCol="0">
              <a:spAutoFit/>
            </a:bodyPr>
            <a:lstStyle/>
            <a:p>
              <a:pPr algn="ctr"/>
              <a:r>
                <a:rPr lang="zh-CN" altLang="en-US"/>
                <a:t>解析</a:t>
              </a:r>
              <a:r>
                <a:rPr lang="zh-CN" altLang="en-US" smtClean="0"/>
                <a:t>器</a:t>
              </a:r>
              <a:endParaRPr lang="zh-CN" altLang="en-US"/>
            </a:p>
          </p:txBody>
        </p:sp>
      </p:grpSp>
      <p:sp>
        <p:nvSpPr>
          <p:cNvPr id="20" name="TextBox 19"/>
          <p:cNvSpPr txBox="1"/>
          <p:nvPr/>
        </p:nvSpPr>
        <p:spPr>
          <a:xfrm>
            <a:off x="5810468" y="1762609"/>
            <a:ext cx="1225015" cy="369332"/>
          </a:xfrm>
          <a:prstGeom prst="rect">
            <a:avLst/>
          </a:prstGeom>
          <a:noFill/>
        </p:spPr>
        <p:txBody>
          <a:bodyPr wrap="none" rtlCol="0">
            <a:spAutoFit/>
          </a:bodyPr>
          <a:lstStyle/>
          <a:p>
            <a:r>
              <a:rPr lang="en-US" altLang="zh-CN"/>
              <a:t>SqlSession</a:t>
            </a:r>
            <a:endParaRPr lang="zh-CN" altLang="en-US"/>
          </a:p>
        </p:txBody>
      </p:sp>
    </p:spTree>
    <p:extLst>
      <p:ext uri="{BB962C8B-B14F-4D97-AF65-F5344CB8AC3E}">
        <p14:creationId xmlns:p14="http://schemas.microsoft.com/office/powerpoint/2010/main" val="314621711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47"/>
                                        </p:tgtEl>
                                        <p:attrNameLst>
                                          <p:attrName>style.visibility</p:attrName>
                                        </p:attrNameLst>
                                      </p:cBhvr>
                                      <p:to>
                                        <p:strVal val="visible"/>
                                      </p:to>
                                    </p:set>
                                    <p:anim to="" calcmode="lin" valueType="num">
                                      <p:cBhvr>
                                        <p:cTn id="7" dur="700" fill="hold">
                                          <p:stCondLst>
                                            <p:cond delay="0"/>
                                          </p:stCondLst>
                                        </p:cTn>
                                        <p:tgtEl>
                                          <p:spTgt spid="47"/>
                                        </p:tgtEl>
                                        <p:attrNameLst>
                                          <p:attrName>ppt_x</p:attrName>
                                        </p:attrNameLst>
                                      </p:cBhvr>
                                      <p:tavLst>
                                        <p:tav tm="0" fmla="#ppt_x-(-#ppt_w/2*cos(ppt_r/180*pi))*((1.5-1.5*$)^2-(1.5-1.5*$)^3)">
                                          <p:val>
                                            <p:strVal val="0"/>
                                          </p:val>
                                        </p:tav>
                                        <p:tav tm="100000">
                                          <p:val>
                                            <p:strVal val="1"/>
                                          </p:val>
                                        </p:tav>
                                      </p:tavLst>
                                    </p:anim>
                                    <p:anim to="" calcmode="lin" valueType="num">
                                      <p:cBhvr>
                                        <p:cTn id="8" dur="700" fill="hold">
                                          <p:stCondLst>
                                            <p:cond delay="0"/>
                                          </p:stCondLst>
                                        </p:cTn>
                                        <p:tgtEl>
                                          <p:spTgt spid="47"/>
                                        </p:tgtEl>
                                        <p:attrNameLst>
                                          <p:attrName>ppt_y</p:attrName>
                                        </p:attrNameLst>
                                      </p:cBhvr>
                                      <p:tavLst>
                                        <p:tav tm="0" fmla="#ppt_y+(-#ppt_h/2*cos(ppt_r/180*pi))*((1.5-1.5*$)^2-(1.5-1.5*$)^3)">
                                          <p:val>
                                            <p:strVal val="0"/>
                                          </p:val>
                                        </p:tav>
                                        <p:tav tm="100000">
                                          <p:val>
                                            <p:strVal val="1"/>
                                          </p:val>
                                        </p:tav>
                                      </p:tavLst>
                                    </p:anim>
                                    <p:anim to="" calcmode="lin" valueType="num">
                                      <p:cBhvr>
                                        <p:cTn id="9" dur="700" fill="hold">
                                          <p:stCondLst>
                                            <p:cond delay="0"/>
                                          </p:stCondLst>
                                        </p:cTn>
                                        <p:tgtEl>
                                          <p:spTgt spid="47"/>
                                        </p:tgtEl>
                                        <p:attrNameLst>
                                          <p:attrName>ppt_h</p:attrName>
                                        </p:attrNameLst>
                                      </p:cBhvr>
                                      <p:tavLst>
                                        <p:tav tm="0" fmla="#ppt_h-(-#ppt_h)*((1.5-1.5*$)^2-(1.5-1.5*$)^3)">
                                          <p:val>
                                            <p:strVal val="0"/>
                                          </p:val>
                                        </p:tav>
                                        <p:tav tm="100000">
                                          <p:val>
                                            <p:strVal val="1"/>
                                          </p:val>
                                        </p:tav>
                                      </p:tavLst>
                                    </p:anim>
                                    <p:anim to="" calcmode="lin" valueType="num">
                                      <p:cBhvr>
                                        <p:cTn id="10" dur="700" fill="hold">
                                          <p:stCondLst>
                                            <p:cond delay="0"/>
                                          </p:stCondLst>
                                        </p:cTn>
                                        <p:tgtEl>
                                          <p:spTgt spid="47"/>
                                        </p:tgtEl>
                                        <p:attrNameLst>
                                          <p:attrName>ppt_w</p:attrName>
                                        </p:attrNameLst>
                                      </p:cBhvr>
                                      <p:tavLst>
                                        <p:tav tm="0" fmla="#ppt_w-(-#ppt_w)*((1.5-1.5*$)^2-(1.5-1.5*$)^3)">
                                          <p:val>
                                            <p:strVal val="0"/>
                                          </p:val>
                                        </p:tav>
                                        <p:tav tm="100000">
                                          <p:val>
                                            <p:strVal val="1"/>
                                          </p:val>
                                        </p:tav>
                                      </p:tavLst>
                                    </p:anim>
                                  </p:childTnLst>
                                </p:cTn>
                              </p:par>
                              <p:par>
                                <p:cTn id="11" presetID="0" presetClass="entr" presetSubtype="0" fill="hold" nodeType="withEffect">
                                  <p:stCondLst>
                                    <p:cond delay="0"/>
                                  </p:stCondLst>
                                  <p:iterate type="lt">
                                    <p:tmPct val="10000"/>
                                  </p:iterate>
                                  <p:childTnLst>
                                    <p:set>
                                      <p:cBhvr>
                                        <p:cTn id="12" dur="1" fill="hold">
                                          <p:stCondLst>
                                            <p:cond delay="0"/>
                                          </p:stCondLst>
                                        </p:cTn>
                                        <p:tgtEl>
                                          <p:spTgt spid="48"/>
                                        </p:tgtEl>
                                        <p:attrNameLst>
                                          <p:attrName>style.visibility</p:attrName>
                                        </p:attrNameLst>
                                      </p:cBhvr>
                                      <p:to>
                                        <p:strVal val="visible"/>
                                      </p:to>
                                    </p:set>
                                    <p:anim to="" calcmode="lin" valueType="num">
                                      <p:cBhvr>
                                        <p:cTn id="13" dur="700" fill="hold">
                                          <p:stCondLst>
                                            <p:cond delay="0"/>
                                          </p:stCondLst>
                                        </p:cTn>
                                        <p:tgtEl>
                                          <p:spTgt spid="48"/>
                                        </p:tgtEl>
                                        <p:attrNameLst>
                                          <p:attrName>ppt_x</p:attrName>
                                        </p:attrNameLst>
                                      </p:cBhvr>
                                      <p:tavLst>
                                        <p:tav tm="0" fmla="#ppt_x-(-#ppt_w/2*cos(ppt_r/180*pi))*((1.5-1.5*$)^2-(1.5-1.5*$)^3)">
                                          <p:val>
                                            <p:strVal val="0"/>
                                          </p:val>
                                        </p:tav>
                                        <p:tav tm="100000">
                                          <p:val>
                                            <p:strVal val="1"/>
                                          </p:val>
                                        </p:tav>
                                      </p:tavLst>
                                    </p:anim>
                                    <p:anim to="" calcmode="lin" valueType="num">
                                      <p:cBhvr>
                                        <p:cTn id="14" dur="700" fill="hold">
                                          <p:stCondLst>
                                            <p:cond delay="0"/>
                                          </p:stCondLst>
                                        </p:cTn>
                                        <p:tgtEl>
                                          <p:spTgt spid="48"/>
                                        </p:tgtEl>
                                        <p:attrNameLst>
                                          <p:attrName>ppt_y</p:attrName>
                                        </p:attrNameLst>
                                      </p:cBhvr>
                                      <p:tavLst>
                                        <p:tav tm="0" fmla="#ppt_y+(-#ppt_h/2*cos(ppt_r/180*pi))*((1.5-1.5*$)^2-(1.5-1.5*$)^3)">
                                          <p:val>
                                            <p:strVal val="0"/>
                                          </p:val>
                                        </p:tav>
                                        <p:tav tm="100000">
                                          <p:val>
                                            <p:strVal val="1"/>
                                          </p:val>
                                        </p:tav>
                                      </p:tavLst>
                                    </p:anim>
                                    <p:anim to="" calcmode="lin" valueType="num">
                                      <p:cBhvr>
                                        <p:cTn id="15" dur="700" fill="hold">
                                          <p:stCondLst>
                                            <p:cond delay="0"/>
                                          </p:stCondLst>
                                        </p:cTn>
                                        <p:tgtEl>
                                          <p:spTgt spid="48"/>
                                        </p:tgtEl>
                                        <p:attrNameLst>
                                          <p:attrName>ppt_h</p:attrName>
                                        </p:attrNameLst>
                                      </p:cBhvr>
                                      <p:tavLst>
                                        <p:tav tm="0" fmla="#ppt_h-(-#ppt_h)*((1.5-1.5*$)^2-(1.5-1.5*$)^3)">
                                          <p:val>
                                            <p:strVal val="0"/>
                                          </p:val>
                                        </p:tav>
                                        <p:tav tm="100000">
                                          <p:val>
                                            <p:strVal val="1"/>
                                          </p:val>
                                        </p:tav>
                                      </p:tavLst>
                                    </p:anim>
                                    <p:anim to="" calcmode="lin" valueType="num">
                                      <p:cBhvr>
                                        <p:cTn id="16" dur="700" fill="hold">
                                          <p:stCondLst>
                                            <p:cond delay="0"/>
                                          </p:stCondLst>
                                        </p:cTn>
                                        <p:tgtEl>
                                          <p:spTgt spid="48"/>
                                        </p:tgtEl>
                                        <p:attrNameLst>
                                          <p:attrName>ppt_w</p:attrName>
                                        </p:attrNameLst>
                                      </p:cBhvr>
                                      <p:tavLst>
                                        <p:tav tm="0" fmla="#ppt_w-(-#ppt_w)*((1.5-1.5*$)^2-(1.5-1.5*$)^3)">
                                          <p:val>
                                            <p:strVal val="0"/>
                                          </p:val>
                                        </p:tav>
                                        <p:tav tm="100000">
                                          <p:val>
                                            <p:str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PA_矩形 39"/>
          <p:cNvSpPr>
            <a:spLocks noChangeArrowheads="1"/>
          </p:cNvSpPr>
          <p:nvPr>
            <p:custDataLst>
              <p:tags r:id="rId1"/>
            </p:custDataLst>
          </p:nvPr>
        </p:nvSpPr>
        <p:spPr bwMode="auto">
          <a:xfrm>
            <a:off x="645150" y="363566"/>
            <a:ext cx="5450336" cy="410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9170"/>
            <a:r>
              <a:rPr lang="zh-CN" altLang="en-US" sz="2667" smtClean="0">
                <a:solidFill>
                  <a:srgbClr val="1D69A3"/>
                </a:solidFill>
                <a:latin typeface="微软雅黑" pitchFamily="34" charset="-122"/>
                <a:ea typeface="微软雅黑" pitchFamily="34" charset="-122"/>
              </a:rPr>
              <a:t>外观模式（门面模式）</a:t>
            </a:r>
            <a:endParaRPr lang="zh-CN" altLang="en-US" sz="2667">
              <a:solidFill>
                <a:srgbClr val="1D69A3"/>
              </a:solidFill>
              <a:latin typeface="微软雅黑" pitchFamily="34" charset="-122"/>
              <a:ea typeface="微软雅黑" pitchFamily="34" charset="-122"/>
            </a:endParaRPr>
          </a:p>
        </p:txBody>
      </p:sp>
      <p:grpSp>
        <p:nvGrpSpPr>
          <p:cNvPr id="48" name="PA_组合 47"/>
          <p:cNvGrpSpPr/>
          <p:nvPr>
            <p:custDataLst>
              <p:tags r:id="rId2"/>
            </p:custDataLst>
          </p:nvPr>
        </p:nvGrpSpPr>
        <p:grpSpPr>
          <a:xfrm>
            <a:off x="554877"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grpSp>
      <p:sp>
        <p:nvSpPr>
          <p:cNvPr id="2" name="矩形 1"/>
          <p:cNvSpPr/>
          <p:nvPr/>
        </p:nvSpPr>
        <p:spPr>
          <a:xfrm>
            <a:off x="264149" y="1095286"/>
            <a:ext cx="10965825" cy="707886"/>
          </a:xfrm>
          <a:prstGeom prst="rect">
            <a:avLst/>
          </a:prstGeom>
        </p:spPr>
        <p:txBody>
          <a:bodyPr wrap="square">
            <a:spAutoFit/>
          </a:bodyPr>
          <a:lstStyle/>
          <a:p>
            <a:pPr marL="342900" indent="-342900">
              <a:buClr>
                <a:srgbClr val="FFC000"/>
              </a:buClr>
              <a:buFont typeface="Wingdings" panose="05000000000000000000" pitchFamily="2" charset="2"/>
              <a:buChar char="n"/>
            </a:pPr>
            <a:r>
              <a:rPr lang="zh-CN" altLang="en-US" sz="2000">
                <a:latin typeface="微软雅黑" panose="020B0503020204020204" pitchFamily="34" charset="-122"/>
                <a:ea typeface="微软雅黑" panose="020B0503020204020204" pitchFamily="34" charset="-122"/>
              </a:rPr>
              <a:t>门面模式：提供</a:t>
            </a:r>
            <a:r>
              <a:rPr lang="zh-CN" altLang="en-US" sz="2000">
                <a:latin typeface="微软雅黑" panose="020B0503020204020204" pitchFamily="34" charset="-122"/>
                <a:ea typeface="微软雅黑" panose="020B0503020204020204" pitchFamily="34" charset="-122"/>
              </a:rPr>
              <a:t>了一个统一的接口，用来访问子系统中的一群接口。外观模式定义了一个高层接口，让子系统更容易使用。</a:t>
            </a:r>
          </a:p>
        </p:txBody>
      </p:sp>
      <p:pic>
        <p:nvPicPr>
          <p:cNvPr id="3075"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4149" y="1907947"/>
            <a:ext cx="7019925" cy="400050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3" name="矩形 2"/>
          <p:cNvSpPr/>
          <p:nvPr/>
        </p:nvSpPr>
        <p:spPr>
          <a:xfrm>
            <a:off x="7284074" y="1661660"/>
            <a:ext cx="4752975" cy="4339650"/>
          </a:xfrm>
          <a:prstGeom prst="rect">
            <a:avLst/>
          </a:prstGeom>
        </p:spPr>
        <p:txBody>
          <a:bodyPr wrap="square">
            <a:spAutoFit/>
          </a:bodyPr>
          <a:lstStyle/>
          <a:p>
            <a:pPr marL="285750" indent="-285750">
              <a:lnSpc>
                <a:spcPct val="150000"/>
              </a:lnSpc>
              <a:buClr>
                <a:srgbClr val="FFC000"/>
              </a:buClr>
              <a:buFont typeface="Wingdings" panose="05000000000000000000" pitchFamily="2" charset="2"/>
              <a:buChar char="n"/>
            </a:pPr>
            <a:r>
              <a:rPr lang="zh-CN" altLang="en-US" sz="2000">
                <a:latin typeface="微软雅黑" panose="020B0503020204020204" pitchFamily="34" charset="-122"/>
                <a:ea typeface="微软雅黑" panose="020B0503020204020204" pitchFamily="34" charset="-122"/>
              </a:rPr>
              <a:t>优点</a:t>
            </a:r>
            <a:r>
              <a:rPr lang="zh-CN" altLang="en-US"/>
              <a:t> </a:t>
            </a:r>
            <a:r>
              <a:rPr lang="zh-CN" altLang="en-US"/>
              <a:t> </a:t>
            </a:r>
            <a:endParaRPr lang="en-US" altLang="zh-CN" smtClean="0"/>
          </a:p>
          <a:p>
            <a:pPr>
              <a:lnSpc>
                <a:spcPct val="150000"/>
              </a:lnSpc>
            </a:pPr>
            <a:r>
              <a:rPr lang="zh-CN" altLang="en-US">
                <a:latin typeface="微软雅黑" panose="020B0503020204020204" pitchFamily="34" charset="-122"/>
                <a:ea typeface="微软雅黑" panose="020B0503020204020204" pitchFamily="34" charset="-122"/>
              </a:rPr>
              <a:t>使</a:t>
            </a:r>
            <a:r>
              <a:rPr lang="zh-CN" altLang="en-US">
                <a:latin typeface="微软雅黑" panose="020B0503020204020204" pitchFamily="34" charset="-122"/>
                <a:ea typeface="微软雅黑" panose="020B0503020204020204" pitchFamily="34" charset="-122"/>
              </a:rPr>
              <a:t>复杂子系统的接口变的简单可用，减少了客户端对子系统的依赖，达到了解耦的</a:t>
            </a:r>
            <a:r>
              <a:rPr lang="zh-CN" altLang="en-US">
                <a:latin typeface="微软雅黑" panose="020B0503020204020204" pitchFamily="34" charset="-122"/>
                <a:ea typeface="微软雅黑" panose="020B0503020204020204" pitchFamily="34" charset="-122"/>
              </a:rPr>
              <a:t>效果</a:t>
            </a:r>
            <a:r>
              <a:rPr lang="zh-CN" altLang="en-US">
                <a:latin typeface="微软雅黑" panose="020B0503020204020204" pitchFamily="34" charset="-122"/>
                <a:ea typeface="微软雅黑" panose="020B0503020204020204" pitchFamily="34" charset="-122"/>
              </a:rPr>
              <a:t>；</a:t>
            </a:r>
            <a:r>
              <a:rPr lang="zh-CN" altLang="en-US">
                <a:latin typeface="微软雅黑" panose="020B0503020204020204" pitchFamily="34" charset="-122"/>
                <a:ea typeface="微软雅黑" panose="020B0503020204020204" pitchFamily="34" charset="-122"/>
              </a:rPr>
              <a:t>遵循</a:t>
            </a:r>
            <a:r>
              <a:rPr lang="zh-CN" altLang="en-US">
                <a:latin typeface="微软雅黑" panose="020B0503020204020204" pitchFamily="34" charset="-122"/>
                <a:ea typeface="微软雅黑" panose="020B0503020204020204" pitchFamily="34" charset="-122"/>
              </a:rPr>
              <a:t>了</a:t>
            </a:r>
            <a:r>
              <a:rPr lang="en-US" altLang="zh-CN">
                <a:latin typeface="微软雅黑" panose="020B0503020204020204" pitchFamily="34" charset="-122"/>
                <a:ea typeface="微软雅黑" panose="020B0503020204020204" pitchFamily="34" charset="-122"/>
              </a:rPr>
              <a:t>OO</a:t>
            </a:r>
            <a:r>
              <a:rPr lang="zh-CN" altLang="en-US">
                <a:latin typeface="微软雅黑" panose="020B0503020204020204" pitchFamily="34" charset="-122"/>
                <a:ea typeface="微软雅黑" panose="020B0503020204020204" pitchFamily="34" charset="-122"/>
              </a:rPr>
              <a:t>原则中的迪米特法则，对内封装具体细节，对外只暴露必要的接口</a:t>
            </a:r>
            <a:r>
              <a:rPr lang="zh-CN" altLang="en-US">
                <a:latin typeface="微软雅黑" panose="020B0503020204020204" pitchFamily="34" charset="-122"/>
                <a:ea typeface="微软雅黑" panose="020B0503020204020204" pitchFamily="34" charset="-122"/>
              </a:rPr>
              <a:t>。</a:t>
            </a:r>
            <a:endParaRPr lang="en-US" altLang="zh-CN">
              <a:latin typeface="微软雅黑" panose="020B0503020204020204" pitchFamily="34" charset="-122"/>
              <a:ea typeface="微软雅黑" panose="020B0503020204020204" pitchFamily="34" charset="-122"/>
            </a:endParaRPr>
          </a:p>
          <a:p>
            <a:pPr marL="342900" indent="-342900">
              <a:lnSpc>
                <a:spcPct val="150000"/>
              </a:lnSpc>
              <a:buClr>
                <a:srgbClr val="FFC000"/>
              </a:buClr>
              <a:buFont typeface="Wingdings" panose="05000000000000000000" pitchFamily="2" charset="2"/>
              <a:buChar char="n"/>
            </a:pPr>
            <a:r>
              <a:rPr lang="zh-CN" altLang="en-US" sz="2000">
                <a:latin typeface="微软雅黑" panose="020B0503020204020204" pitchFamily="34" charset="-122"/>
                <a:ea typeface="微软雅黑" panose="020B0503020204020204" pitchFamily="34" charset="-122"/>
              </a:rPr>
              <a:t>使用</a:t>
            </a:r>
            <a:r>
              <a:rPr lang="zh-CN" altLang="en-US" sz="2000" smtClean="0">
                <a:latin typeface="微软雅黑" panose="020B0503020204020204" pitchFamily="34" charset="-122"/>
                <a:ea typeface="微软雅黑" panose="020B0503020204020204" pitchFamily="34" charset="-122"/>
              </a:rPr>
              <a:t>场景</a:t>
            </a:r>
            <a:endParaRPr lang="en-US" altLang="zh-CN" sz="2000">
              <a:latin typeface="微软雅黑" panose="020B0503020204020204" pitchFamily="34" charset="-122"/>
              <a:ea typeface="微软雅黑" panose="020B0503020204020204" pitchFamily="34" charset="-122"/>
            </a:endParaRPr>
          </a:p>
          <a:p>
            <a:pPr marL="342900" indent="-342900">
              <a:lnSpc>
                <a:spcPct val="150000"/>
              </a:lnSpc>
              <a:buClr>
                <a:srgbClr val="FFC000"/>
              </a:buClr>
              <a:buFont typeface="Wingdings" panose="05000000000000000000" pitchFamily="2" charset="2"/>
              <a:buChar char="ü"/>
            </a:pPr>
            <a:r>
              <a:rPr lang="zh-CN" altLang="en-US">
                <a:latin typeface="微软雅黑" panose="020B0503020204020204" pitchFamily="34" charset="-122"/>
                <a:ea typeface="微软雅黑" panose="020B0503020204020204" pitchFamily="34" charset="-122"/>
              </a:rPr>
              <a:t>一</a:t>
            </a:r>
            <a:r>
              <a:rPr lang="zh-CN" altLang="en-US">
                <a:latin typeface="微软雅黑" panose="020B0503020204020204" pitchFamily="34" charset="-122"/>
                <a:ea typeface="微软雅黑" panose="020B0503020204020204" pitchFamily="34" charset="-122"/>
              </a:rPr>
              <a:t>个复杂的模块或子系统提供一个供外界访问的</a:t>
            </a:r>
            <a:r>
              <a:rPr lang="zh-CN" altLang="en-US">
                <a:latin typeface="微软雅黑" panose="020B0503020204020204" pitchFamily="34" charset="-122"/>
                <a:ea typeface="微软雅黑" panose="020B0503020204020204" pitchFamily="34" charset="-122"/>
              </a:rPr>
              <a:t>接口</a:t>
            </a:r>
            <a:endParaRPr lang="en-US" altLang="zh-CN">
              <a:latin typeface="微软雅黑" panose="020B0503020204020204" pitchFamily="34" charset="-122"/>
              <a:ea typeface="微软雅黑" panose="020B0503020204020204" pitchFamily="34" charset="-122"/>
            </a:endParaRPr>
          </a:p>
          <a:p>
            <a:pPr marL="342900" indent="-342900">
              <a:lnSpc>
                <a:spcPct val="150000"/>
              </a:lnSpc>
              <a:buClr>
                <a:srgbClr val="FFC000"/>
              </a:buClr>
              <a:buFont typeface="Wingdings" panose="05000000000000000000" pitchFamily="2" charset="2"/>
              <a:buChar char="ü"/>
            </a:pPr>
            <a:r>
              <a:rPr lang="zh-CN" altLang="en-US">
                <a:latin typeface="微软雅黑" panose="020B0503020204020204" pitchFamily="34" charset="-122"/>
                <a:ea typeface="微软雅黑" panose="020B0503020204020204" pitchFamily="34" charset="-122"/>
              </a:rPr>
              <a:t>子系统</a:t>
            </a:r>
            <a:r>
              <a:rPr lang="zh-CN" altLang="en-US">
                <a:latin typeface="微软雅黑" panose="020B0503020204020204" pitchFamily="34" charset="-122"/>
                <a:ea typeface="微软雅黑" panose="020B0503020204020204" pitchFamily="34" charset="-122"/>
              </a:rPr>
              <a:t>相对独立 </a:t>
            </a:r>
            <a:r>
              <a:rPr lang="en-US" altLang="zh-CN">
                <a:latin typeface="微软雅黑" panose="020B0503020204020204" pitchFamily="34" charset="-122"/>
                <a:ea typeface="微软雅黑" panose="020B0503020204020204" pitchFamily="34" charset="-122"/>
              </a:rPr>
              <a:t>― </a:t>
            </a:r>
            <a:r>
              <a:rPr lang="zh-CN" altLang="en-US">
                <a:latin typeface="微软雅黑" panose="020B0503020204020204" pitchFamily="34" charset="-122"/>
                <a:ea typeface="微软雅黑" panose="020B0503020204020204" pitchFamily="34" charset="-122"/>
              </a:rPr>
              <a:t>外界对子系统的访问只要黑箱操作</a:t>
            </a:r>
            <a:r>
              <a:rPr lang="zh-CN" altLang="en-US">
                <a:latin typeface="微软雅黑" panose="020B0503020204020204" pitchFamily="34" charset="-122"/>
                <a:ea typeface="微软雅黑" panose="020B0503020204020204" pitchFamily="34" charset="-122"/>
              </a:rPr>
              <a:t>即</a:t>
            </a:r>
            <a:r>
              <a:rPr lang="zh-CN" altLang="en-US" smtClean="0">
                <a:latin typeface="微软雅黑" panose="020B0503020204020204" pitchFamily="34" charset="-122"/>
                <a:ea typeface="微软雅黑" panose="020B0503020204020204" pitchFamily="34" charset="-122"/>
              </a:rPr>
              <a:t>可</a:t>
            </a:r>
            <a:endParaRPr lang="en-US" altLang="zh-CN">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6477604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47"/>
                                        </p:tgtEl>
                                        <p:attrNameLst>
                                          <p:attrName>style.visibility</p:attrName>
                                        </p:attrNameLst>
                                      </p:cBhvr>
                                      <p:to>
                                        <p:strVal val="visible"/>
                                      </p:to>
                                    </p:set>
                                    <p:anim to="" calcmode="lin" valueType="num">
                                      <p:cBhvr>
                                        <p:cTn id="7" dur="700" fill="hold">
                                          <p:stCondLst>
                                            <p:cond delay="0"/>
                                          </p:stCondLst>
                                        </p:cTn>
                                        <p:tgtEl>
                                          <p:spTgt spid="47"/>
                                        </p:tgtEl>
                                        <p:attrNameLst>
                                          <p:attrName>ppt_x</p:attrName>
                                        </p:attrNameLst>
                                      </p:cBhvr>
                                      <p:tavLst>
                                        <p:tav tm="0" fmla="#ppt_x-(-#ppt_w/2*cos(ppt_r/180*pi))*((1.5-1.5*$)^2-(1.5-1.5*$)^3)">
                                          <p:val>
                                            <p:strVal val="0"/>
                                          </p:val>
                                        </p:tav>
                                        <p:tav tm="100000">
                                          <p:val>
                                            <p:strVal val="1"/>
                                          </p:val>
                                        </p:tav>
                                      </p:tavLst>
                                    </p:anim>
                                    <p:anim to="" calcmode="lin" valueType="num">
                                      <p:cBhvr>
                                        <p:cTn id="8" dur="700" fill="hold">
                                          <p:stCondLst>
                                            <p:cond delay="0"/>
                                          </p:stCondLst>
                                        </p:cTn>
                                        <p:tgtEl>
                                          <p:spTgt spid="47"/>
                                        </p:tgtEl>
                                        <p:attrNameLst>
                                          <p:attrName>ppt_y</p:attrName>
                                        </p:attrNameLst>
                                      </p:cBhvr>
                                      <p:tavLst>
                                        <p:tav tm="0" fmla="#ppt_y+(-#ppt_h/2*cos(ppt_r/180*pi))*((1.5-1.5*$)^2-(1.5-1.5*$)^3)">
                                          <p:val>
                                            <p:strVal val="0"/>
                                          </p:val>
                                        </p:tav>
                                        <p:tav tm="100000">
                                          <p:val>
                                            <p:strVal val="1"/>
                                          </p:val>
                                        </p:tav>
                                      </p:tavLst>
                                    </p:anim>
                                    <p:anim to="" calcmode="lin" valueType="num">
                                      <p:cBhvr>
                                        <p:cTn id="9" dur="700" fill="hold">
                                          <p:stCondLst>
                                            <p:cond delay="0"/>
                                          </p:stCondLst>
                                        </p:cTn>
                                        <p:tgtEl>
                                          <p:spTgt spid="47"/>
                                        </p:tgtEl>
                                        <p:attrNameLst>
                                          <p:attrName>ppt_h</p:attrName>
                                        </p:attrNameLst>
                                      </p:cBhvr>
                                      <p:tavLst>
                                        <p:tav tm="0" fmla="#ppt_h-(-#ppt_h)*((1.5-1.5*$)^2-(1.5-1.5*$)^3)">
                                          <p:val>
                                            <p:strVal val="0"/>
                                          </p:val>
                                        </p:tav>
                                        <p:tav tm="100000">
                                          <p:val>
                                            <p:strVal val="1"/>
                                          </p:val>
                                        </p:tav>
                                      </p:tavLst>
                                    </p:anim>
                                    <p:anim to="" calcmode="lin" valueType="num">
                                      <p:cBhvr>
                                        <p:cTn id="10" dur="700" fill="hold">
                                          <p:stCondLst>
                                            <p:cond delay="0"/>
                                          </p:stCondLst>
                                        </p:cTn>
                                        <p:tgtEl>
                                          <p:spTgt spid="47"/>
                                        </p:tgtEl>
                                        <p:attrNameLst>
                                          <p:attrName>ppt_w</p:attrName>
                                        </p:attrNameLst>
                                      </p:cBhvr>
                                      <p:tavLst>
                                        <p:tav tm="0" fmla="#ppt_w-(-#ppt_w)*((1.5-1.5*$)^2-(1.5-1.5*$)^3)">
                                          <p:val>
                                            <p:strVal val="0"/>
                                          </p:val>
                                        </p:tav>
                                        <p:tav tm="100000">
                                          <p:val>
                                            <p:strVal val="1"/>
                                          </p:val>
                                        </p:tav>
                                      </p:tavLst>
                                    </p:anim>
                                  </p:childTnLst>
                                </p:cTn>
                              </p:par>
                              <p:par>
                                <p:cTn id="11" presetID="0" presetClass="entr" presetSubtype="0" fill="hold" nodeType="withEffect">
                                  <p:stCondLst>
                                    <p:cond delay="0"/>
                                  </p:stCondLst>
                                  <p:iterate type="lt">
                                    <p:tmPct val="10000"/>
                                  </p:iterate>
                                  <p:childTnLst>
                                    <p:set>
                                      <p:cBhvr>
                                        <p:cTn id="12" dur="1" fill="hold">
                                          <p:stCondLst>
                                            <p:cond delay="0"/>
                                          </p:stCondLst>
                                        </p:cTn>
                                        <p:tgtEl>
                                          <p:spTgt spid="48"/>
                                        </p:tgtEl>
                                        <p:attrNameLst>
                                          <p:attrName>style.visibility</p:attrName>
                                        </p:attrNameLst>
                                      </p:cBhvr>
                                      <p:to>
                                        <p:strVal val="visible"/>
                                      </p:to>
                                    </p:set>
                                    <p:anim to="" calcmode="lin" valueType="num">
                                      <p:cBhvr>
                                        <p:cTn id="13" dur="700" fill="hold">
                                          <p:stCondLst>
                                            <p:cond delay="0"/>
                                          </p:stCondLst>
                                        </p:cTn>
                                        <p:tgtEl>
                                          <p:spTgt spid="48"/>
                                        </p:tgtEl>
                                        <p:attrNameLst>
                                          <p:attrName>ppt_x</p:attrName>
                                        </p:attrNameLst>
                                      </p:cBhvr>
                                      <p:tavLst>
                                        <p:tav tm="0" fmla="#ppt_x-(-#ppt_w/2*cos(ppt_r/180*pi))*((1.5-1.5*$)^2-(1.5-1.5*$)^3)">
                                          <p:val>
                                            <p:strVal val="0"/>
                                          </p:val>
                                        </p:tav>
                                        <p:tav tm="100000">
                                          <p:val>
                                            <p:strVal val="1"/>
                                          </p:val>
                                        </p:tav>
                                      </p:tavLst>
                                    </p:anim>
                                    <p:anim to="" calcmode="lin" valueType="num">
                                      <p:cBhvr>
                                        <p:cTn id="14" dur="700" fill="hold">
                                          <p:stCondLst>
                                            <p:cond delay="0"/>
                                          </p:stCondLst>
                                        </p:cTn>
                                        <p:tgtEl>
                                          <p:spTgt spid="48"/>
                                        </p:tgtEl>
                                        <p:attrNameLst>
                                          <p:attrName>ppt_y</p:attrName>
                                        </p:attrNameLst>
                                      </p:cBhvr>
                                      <p:tavLst>
                                        <p:tav tm="0" fmla="#ppt_y+(-#ppt_h/2*cos(ppt_r/180*pi))*((1.5-1.5*$)^2-(1.5-1.5*$)^3)">
                                          <p:val>
                                            <p:strVal val="0"/>
                                          </p:val>
                                        </p:tav>
                                        <p:tav tm="100000">
                                          <p:val>
                                            <p:strVal val="1"/>
                                          </p:val>
                                        </p:tav>
                                      </p:tavLst>
                                    </p:anim>
                                    <p:anim to="" calcmode="lin" valueType="num">
                                      <p:cBhvr>
                                        <p:cTn id="15" dur="700" fill="hold">
                                          <p:stCondLst>
                                            <p:cond delay="0"/>
                                          </p:stCondLst>
                                        </p:cTn>
                                        <p:tgtEl>
                                          <p:spTgt spid="48"/>
                                        </p:tgtEl>
                                        <p:attrNameLst>
                                          <p:attrName>ppt_h</p:attrName>
                                        </p:attrNameLst>
                                      </p:cBhvr>
                                      <p:tavLst>
                                        <p:tav tm="0" fmla="#ppt_h-(-#ppt_h)*((1.5-1.5*$)^2-(1.5-1.5*$)^3)">
                                          <p:val>
                                            <p:strVal val="0"/>
                                          </p:val>
                                        </p:tav>
                                        <p:tav tm="100000">
                                          <p:val>
                                            <p:strVal val="1"/>
                                          </p:val>
                                        </p:tav>
                                      </p:tavLst>
                                    </p:anim>
                                    <p:anim to="" calcmode="lin" valueType="num">
                                      <p:cBhvr>
                                        <p:cTn id="16" dur="700" fill="hold">
                                          <p:stCondLst>
                                            <p:cond delay="0"/>
                                          </p:stCondLst>
                                        </p:cTn>
                                        <p:tgtEl>
                                          <p:spTgt spid="48"/>
                                        </p:tgtEl>
                                        <p:attrNameLst>
                                          <p:attrName>ppt_w</p:attrName>
                                        </p:attrNameLst>
                                      </p:cBhvr>
                                      <p:tavLst>
                                        <p:tav tm="0" fmla="#ppt_w-(-#ppt_w)*((1.5-1.5*$)^2-(1.5-1.5*$)^3)">
                                          <p:val>
                                            <p:strVal val="0"/>
                                          </p:val>
                                        </p:tav>
                                        <p:tav tm="100000">
                                          <p:val>
                                            <p:str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PA_矩形 39"/>
          <p:cNvSpPr>
            <a:spLocks noChangeArrowheads="1"/>
          </p:cNvSpPr>
          <p:nvPr>
            <p:custDataLst>
              <p:tags r:id="rId1"/>
            </p:custDataLst>
          </p:nvPr>
        </p:nvSpPr>
        <p:spPr bwMode="auto">
          <a:xfrm>
            <a:off x="645150" y="363566"/>
            <a:ext cx="5450336" cy="410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9170"/>
            <a:r>
              <a:rPr lang="zh-CN" altLang="en-US" sz="2667" smtClean="0">
                <a:solidFill>
                  <a:srgbClr val="1D69A3"/>
                </a:solidFill>
                <a:latin typeface="微软雅黑" pitchFamily="34" charset="-122"/>
                <a:ea typeface="微软雅黑" pitchFamily="34" charset="-122"/>
              </a:rPr>
              <a:t>谈谈设计模式的几个原则</a:t>
            </a:r>
            <a:endParaRPr lang="zh-CN" altLang="en-US" sz="2667">
              <a:solidFill>
                <a:srgbClr val="1D69A3"/>
              </a:solidFill>
              <a:latin typeface="微软雅黑" pitchFamily="34" charset="-122"/>
              <a:ea typeface="微软雅黑" pitchFamily="34" charset="-122"/>
            </a:endParaRPr>
          </a:p>
        </p:txBody>
      </p:sp>
      <p:grpSp>
        <p:nvGrpSpPr>
          <p:cNvPr id="48" name="PA_组合 47"/>
          <p:cNvGrpSpPr/>
          <p:nvPr>
            <p:custDataLst>
              <p:tags r:id="rId2"/>
            </p:custDataLst>
          </p:nvPr>
        </p:nvGrpSpPr>
        <p:grpSpPr>
          <a:xfrm>
            <a:off x="554877"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grpSp>
      <p:sp>
        <p:nvSpPr>
          <p:cNvPr id="11" name="矩形 10"/>
          <p:cNvSpPr/>
          <p:nvPr/>
        </p:nvSpPr>
        <p:spPr>
          <a:xfrm>
            <a:off x="215900" y="1007413"/>
            <a:ext cx="11488420" cy="4662815"/>
          </a:xfrm>
          <a:prstGeom prst="rect">
            <a:avLst/>
          </a:prstGeom>
        </p:spPr>
        <p:txBody>
          <a:bodyPr wrap="square">
            <a:spAutoFit/>
          </a:bodyPr>
          <a:lstStyle/>
          <a:p>
            <a:pPr marL="285750" indent="-285750">
              <a:lnSpc>
                <a:spcPct val="150000"/>
              </a:lnSpc>
              <a:buClr>
                <a:srgbClr val="FFC000"/>
              </a:buClr>
              <a:buFont typeface="Wingdings" panose="05000000000000000000" pitchFamily="2" charset="2"/>
              <a:buChar char="Ø"/>
            </a:pPr>
            <a:r>
              <a:rPr lang="zh-CN" altLang="en-US" smtClean="0">
                <a:latin typeface="微软雅黑" panose="020B0503020204020204" pitchFamily="34" charset="-122"/>
                <a:ea typeface="微软雅黑" panose="020B0503020204020204" pitchFamily="34" charset="-122"/>
              </a:rPr>
              <a:t>单一职责原则：一个类或者一个接口只负责唯一项职责，尽量设计出功能单一的接口；</a:t>
            </a:r>
            <a:endParaRPr lang="en-US" altLang="zh-CN" smtClean="0">
              <a:latin typeface="微软雅黑" panose="020B0503020204020204" pitchFamily="34" charset="-122"/>
              <a:ea typeface="微软雅黑" panose="020B0503020204020204" pitchFamily="34" charset="-122"/>
            </a:endParaRPr>
          </a:p>
          <a:p>
            <a:pPr marL="285750" indent="-285750">
              <a:lnSpc>
                <a:spcPct val="150000"/>
              </a:lnSpc>
              <a:buClr>
                <a:srgbClr val="FFC000"/>
              </a:buClr>
              <a:buFont typeface="Wingdings" panose="05000000000000000000" pitchFamily="2" charset="2"/>
              <a:buChar char="Ø"/>
            </a:pPr>
            <a:r>
              <a:rPr lang="zh-CN" altLang="en-US" smtClean="0">
                <a:latin typeface="微软雅黑" panose="020B0503020204020204" pitchFamily="34" charset="-122"/>
                <a:ea typeface="微软雅黑" panose="020B0503020204020204" pitchFamily="34" charset="-122"/>
              </a:rPr>
              <a:t>依赖倒转原则：高层模块不应该依赖低层模块具体实现，解耦高层与低层。既面向接口编程，当实现发生变化时，只需提供新的实现类，不需要修改高层模块代码</a:t>
            </a:r>
            <a:r>
              <a:rPr lang="en-US" altLang="zh-CN" smtClean="0">
                <a:latin typeface="微软雅黑" panose="020B0503020204020204" pitchFamily="34" charset="-122"/>
                <a:ea typeface="微软雅黑" panose="020B0503020204020204" pitchFamily="34" charset="-122"/>
              </a:rPr>
              <a:t>;</a:t>
            </a:r>
          </a:p>
          <a:p>
            <a:pPr marL="285750" indent="-285750">
              <a:lnSpc>
                <a:spcPct val="150000"/>
              </a:lnSpc>
              <a:buClr>
                <a:srgbClr val="FFC000"/>
              </a:buClr>
              <a:buFont typeface="Wingdings" panose="05000000000000000000" pitchFamily="2" charset="2"/>
              <a:buChar char="Ø"/>
            </a:pPr>
            <a:r>
              <a:rPr lang="zh-CN" altLang="en-US" smtClean="0">
                <a:latin typeface="微软雅黑" panose="020B0503020204020204" pitchFamily="34" charset="-122"/>
                <a:ea typeface="微软雅黑" panose="020B0503020204020204" pitchFamily="34" charset="-122"/>
              </a:rPr>
              <a:t>开放</a:t>
            </a:r>
            <a:r>
              <a:rPr lang="en-US" altLang="zh-CN" smtClean="0">
                <a:latin typeface="微软雅黑" panose="020B0503020204020204" pitchFamily="34" charset="-122"/>
                <a:ea typeface="微软雅黑" panose="020B0503020204020204" pitchFamily="34" charset="-122"/>
              </a:rPr>
              <a:t>-</a:t>
            </a:r>
            <a:r>
              <a:rPr lang="zh-CN" altLang="en-US" smtClean="0">
                <a:latin typeface="微软雅黑" panose="020B0503020204020204" pitchFamily="34" charset="-122"/>
                <a:ea typeface="微软雅黑" panose="020B0503020204020204" pitchFamily="34" charset="-122"/>
              </a:rPr>
              <a:t>封闭原则：程序对外扩展开放，对修改关闭；换句话说，当需求发生变化时，我们可以通过添加新模块来满足新需求，而不是通过修改原来的实现代码来满足新需求</a:t>
            </a:r>
            <a:r>
              <a:rPr lang="zh-CN" altLang="en-US" smtClean="0">
                <a:latin typeface="微软雅黑" panose="020B0503020204020204" pitchFamily="34" charset="-122"/>
                <a:ea typeface="微软雅黑" panose="020B0503020204020204" pitchFamily="34" charset="-122"/>
              </a:rPr>
              <a:t>；</a:t>
            </a:r>
            <a:endParaRPr lang="en-US" altLang="zh-CN" smtClean="0">
              <a:latin typeface="微软雅黑" panose="020B0503020204020204" pitchFamily="34" charset="-122"/>
              <a:ea typeface="微软雅黑" panose="020B0503020204020204" pitchFamily="34" charset="-122"/>
            </a:endParaRPr>
          </a:p>
          <a:p>
            <a:pPr marL="285750" indent="-285750">
              <a:lnSpc>
                <a:spcPct val="150000"/>
              </a:lnSpc>
              <a:buClr>
                <a:srgbClr val="FFC000"/>
              </a:buClr>
              <a:buFont typeface="Wingdings" panose="05000000000000000000" pitchFamily="2" charset="2"/>
              <a:buChar char="Ø"/>
            </a:pPr>
            <a:r>
              <a:rPr lang="zh-CN" altLang="en-US">
                <a:latin typeface="微软雅黑" panose="020B0503020204020204" pitchFamily="34" charset="-122"/>
                <a:ea typeface="微软雅黑" panose="020B0503020204020204" pitchFamily="34" charset="-122"/>
              </a:rPr>
              <a:t>迪</a:t>
            </a:r>
            <a:r>
              <a:rPr lang="zh-CN" altLang="en-US">
                <a:latin typeface="微软雅黑" panose="020B0503020204020204" pitchFamily="34" charset="-122"/>
                <a:ea typeface="微软雅黑" panose="020B0503020204020204" pitchFamily="34" charset="-122"/>
              </a:rPr>
              <a:t>米特法则：一个对象应该对其他对象保持最少的了解，尽量降低类与类之间的耦合度</a:t>
            </a:r>
            <a:r>
              <a:rPr lang="zh-CN" altLang="en-US">
                <a:latin typeface="微软雅黑" panose="020B0503020204020204" pitchFamily="34" charset="-122"/>
                <a:ea typeface="微软雅黑" panose="020B0503020204020204" pitchFamily="34" charset="-122"/>
              </a:rPr>
              <a:t>；</a:t>
            </a:r>
            <a:endParaRPr lang="en-US" altLang="zh-CN">
              <a:latin typeface="微软雅黑" panose="020B0503020204020204" pitchFamily="34" charset="-122"/>
              <a:ea typeface="微软雅黑" panose="020B0503020204020204" pitchFamily="34" charset="-122"/>
            </a:endParaRPr>
          </a:p>
          <a:p>
            <a:pPr marL="285750" indent="-285750">
              <a:lnSpc>
                <a:spcPct val="150000"/>
              </a:lnSpc>
              <a:buClr>
                <a:srgbClr val="FFC000"/>
              </a:buClr>
              <a:buFont typeface="Wingdings" panose="05000000000000000000" pitchFamily="2" charset="2"/>
              <a:buChar char="Ø"/>
            </a:pPr>
            <a:endParaRPr lang="en-US" altLang="zh-CN" smtClean="0"/>
          </a:p>
          <a:p>
            <a:pPr marL="285750" indent="-285750">
              <a:lnSpc>
                <a:spcPct val="150000"/>
              </a:lnSpc>
              <a:buClr>
                <a:srgbClr val="FFC000"/>
              </a:buClr>
              <a:buFont typeface="Wingdings" panose="05000000000000000000" pitchFamily="2" charset="2"/>
              <a:buChar char="Ø"/>
            </a:pPr>
            <a:r>
              <a:rPr lang="zh-CN" altLang="en-US" sz="1600"/>
              <a:t>里氏代换原则：所有引用基类（父类）的地方必须能透明地使用其子类的对象；</a:t>
            </a:r>
            <a:endParaRPr lang="en-US" altLang="zh-CN" sz="1600"/>
          </a:p>
          <a:p>
            <a:pPr marL="285750" indent="-285750">
              <a:lnSpc>
                <a:spcPct val="150000"/>
              </a:lnSpc>
              <a:buClr>
                <a:srgbClr val="FFC000"/>
              </a:buClr>
              <a:buFont typeface="Wingdings" panose="05000000000000000000" pitchFamily="2" charset="2"/>
              <a:buChar char="Ø"/>
            </a:pPr>
            <a:r>
              <a:rPr lang="zh-CN" altLang="en-US" sz="1600"/>
              <a:t>接口隔离原则：客户端不应该依赖它不需要的接口，一个类对另一个类的依赖应该建立在最小的接口上；</a:t>
            </a:r>
            <a:endParaRPr lang="en-US" altLang="zh-CN" sz="1600"/>
          </a:p>
          <a:p>
            <a:pPr marL="285750" indent="-285750">
              <a:lnSpc>
                <a:spcPct val="150000"/>
              </a:lnSpc>
              <a:buClr>
                <a:srgbClr val="FFC000"/>
              </a:buClr>
              <a:buFont typeface="Wingdings" panose="05000000000000000000" pitchFamily="2" charset="2"/>
              <a:buChar char="Ø"/>
            </a:pPr>
            <a:endParaRPr lang="en-US" altLang="zh-CN"/>
          </a:p>
          <a:p>
            <a:pPr marL="285750" indent="-285750">
              <a:lnSpc>
                <a:spcPct val="150000"/>
              </a:lnSpc>
              <a:buClr>
                <a:srgbClr val="FFC000"/>
              </a:buClr>
              <a:buFont typeface="Wingdings" panose="05000000000000000000" pitchFamily="2" charset="2"/>
              <a:buChar char="Ø"/>
            </a:pPr>
            <a:endParaRPr lang="en-US" altLang="zh-CN"/>
          </a:p>
        </p:txBody>
      </p:sp>
    </p:spTree>
    <p:extLst>
      <p:ext uri="{BB962C8B-B14F-4D97-AF65-F5344CB8AC3E}">
        <p14:creationId xmlns:p14="http://schemas.microsoft.com/office/powerpoint/2010/main" val="63681921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47"/>
                                        </p:tgtEl>
                                        <p:attrNameLst>
                                          <p:attrName>style.visibility</p:attrName>
                                        </p:attrNameLst>
                                      </p:cBhvr>
                                      <p:to>
                                        <p:strVal val="visible"/>
                                      </p:to>
                                    </p:set>
                                    <p:anim to="" calcmode="lin" valueType="num">
                                      <p:cBhvr>
                                        <p:cTn id="7" dur="700" fill="hold">
                                          <p:stCondLst>
                                            <p:cond delay="0"/>
                                          </p:stCondLst>
                                        </p:cTn>
                                        <p:tgtEl>
                                          <p:spTgt spid="47"/>
                                        </p:tgtEl>
                                        <p:attrNameLst>
                                          <p:attrName>ppt_x</p:attrName>
                                        </p:attrNameLst>
                                      </p:cBhvr>
                                      <p:tavLst>
                                        <p:tav tm="0" fmla="#ppt_x-(-#ppt_w/2*cos(ppt_r/180*pi))*((1.5-1.5*$)^2-(1.5-1.5*$)^3)">
                                          <p:val>
                                            <p:strVal val="0"/>
                                          </p:val>
                                        </p:tav>
                                        <p:tav tm="100000">
                                          <p:val>
                                            <p:strVal val="1"/>
                                          </p:val>
                                        </p:tav>
                                      </p:tavLst>
                                    </p:anim>
                                    <p:anim to="" calcmode="lin" valueType="num">
                                      <p:cBhvr>
                                        <p:cTn id="8" dur="700" fill="hold">
                                          <p:stCondLst>
                                            <p:cond delay="0"/>
                                          </p:stCondLst>
                                        </p:cTn>
                                        <p:tgtEl>
                                          <p:spTgt spid="47"/>
                                        </p:tgtEl>
                                        <p:attrNameLst>
                                          <p:attrName>ppt_y</p:attrName>
                                        </p:attrNameLst>
                                      </p:cBhvr>
                                      <p:tavLst>
                                        <p:tav tm="0" fmla="#ppt_y+(-#ppt_h/2*cos(ppt_r/180*pi))*((1.5-1.5*$)^2-(1.5-1.5*$)^3)">
                                          <p:val>
                                            <p:strVal val="0"/>
                                          </p:val>
                                        </p:tav>
                                        <p:tav tm="100000">
                                          <p:val>
                                            <p:strVal val="1"/>
                                          </p:val>
                                        </p:tav>
                                      </p:tavLst>
                                    </p:anim>
                                    <p:anim to="" calcmode="lin" valueType="num">
                                      <p:cBhvr>
                                        <p:cTn id="9" dur="700" fill="hold">
                                          <p:stCondLst>
                                            <p:cond delay="0"/>
                                          </p:stCondLst>
                                        </p:cTn>
                                        <p:tgtEl>
                                          <p:spTgt spid="47"/>
                                        </p:tgtEl>
                                        <p:attrNameLst>
                                          <p:attrName>ppt_h</p:attrName>
                                        </p:attrNameLst>
                                      </p:cBhvr>
                                      <p:tavLst>
                                        <p:tav tm="0" fmla="#ppt_h-(-#ppt_h)*((1.5-1.5*$)^2-(1.5-1.5*$)^3)">
                                          <p:val>
                                            <p:strVal val="0"/>
                                          </p:val>
                                        </p:tav>
                                        <p:tav tm="100000">
                                          <p:val>
                                            <p:strVal val="1"/>
                                          </p:val>
                                        </p:tav>
                                      </p:tavLst>
                                    </p:anim>
                                    <p:anim to="" calcmode="lin" valueType="num">
                                      <p:cBhvr>
                                        <p:cTn id="10" dur="700" fill="hold">
                                          <p:stCondLst>
                                            <p:cond delay="0"/>
                                          </p:stCondLst>
                                        </p:cTn>
                                        <p:tgtEl>
                                          <p:spTgt spid="47"/>
                                        </p:tgtEl>
                                        <p:attrNameLst>
                                          <p:attrName>ppt_w</p:attrName>
                                        </p:attrNameLst>
                                      </p:cBhvr>
                                      <p:tavLst>
                                        <p:tav tm="0" fmla="#ppt_w-(-#ppt_w)*((1.5-1.5*$)^2-(1.5-1.5*$)^3)">
                                          <p:val>
                                            <p:strVal val="0"/>
                                          </p:val>
                                        </p:tav>
                                        <p:tav tm="100000">
                                          <p:val>
                                            <p:strVal val="1"/>
                                          </p:val>
                                        </p:tav>
                                      </p:tavLst>
                                    </p:anim>
                                  </p:childTnLst>
                                </p:cTn>
                              </p:par>
                              <p:par>
                                <p:cTn id="11" presetID="0" presetClass="entr" presetSubtype="0" fill="hold" nodeType="withEffect">
                                  <p:stCondLst>
                                    <p:cond delay="0"/>
                                  </p:stCondLst>
                                  <p:iterate type="lt">
                                    <p:tmPct val="10000"/>
                                  </p:iterate>
                                  <p:childTnLst>
                                    <p:set>
                                      <p:cBhvr>
                                        <p:cTn id="12" dur="1" fill="hold">
                                          <p:stCondLst>
                                            <p:cond delay="0"/>
                                          </p:stCondLst>
                                        </p:cTn>
                                        <p:tgtEl>
                                          <p:spTgt spid="48"/>
                                        </p:tgtEl>
                                        <p:attrNameLst>
                                          <p:attrName>style.visibility</p:attrName>
                                        </p:attrNameLst>
                                      </p:cBhvr>
                                      <p:to>
                                        <p:strVal val="visible"/>
                                      </p:to>
                                    </p:set>
                                    <p:anim to="" calcmode="lin" valueType="num">
                                      <p:cBhvr>
                                        <p:cTn id="13" dur="700" fill="hold">
                                          <p:stCondLst>
                                            <p:cond delay="0"/>
                                          </p:stCondLst>
                                        </p:cTn>
                                        <p:tgtEl>
                                          <p:spTgt spid="48"/>
                                        </p:tgtEl>
                                        <p:attrNameLst>
                                          <p:attrName>ppt_x</p:attrName>
                                        </p:attrNameLst>
                                      </p:cBhvr>
                                      <p:tavLst>
                                        <p:tav tm="0" fmla="#ppt_x-(-#ppt_w/2*cos(ppt_r/180*pi))*((1.5-1.5*$)^2-(1.5-1.5*$)^3)">
                                          <p:val>
                                            <p:strVal val="0"/>
                                          </p:val>
                                        </p:tav>
                                        <p:tav tm="100000">
                                          <p:val>
                                            <p:strVal val="1"/>
                                          </p:val>
                                        </p:tav>
                                      </p:tavLst>
                                    </p:anim>
                                    <p:anim to="" calcmode="lin" valueType="num">
                                      <p:cBhvr>
                                        <p:cTn id="14" dur="700" fill="hold">
                                          <p:stCondLst>
                                            <p:cond delay="0"/>
                                          </p:stCondLst>
                                        </p:cTn>
                                        <p:tgtEl>
                                          <p:spTgt spid="48"/>
                                        </p:tgtEl>
                                        <p:attrNameLst>
                                          <p:attrName>ppt_y</p:attrName>
                                        </p:attrNameLst>
                                      </p:cBhvr>
                                      <p:tavLst>
                                        <p:tav tm="0" fmla="#ppt_y+(-#ppt_h/2*cos(ppt_r/180*pi))*((1.5-1.5*$)^2-(1.5-1.5*$)^3)">
                                          <p:val>
                                            <p:strVal val="0"/>
                                          </p:val>
                                        </p:tav>
                                        <p:tav tm="100000">
                                          <p:val>
                                            <p:strVal val="1"/>
                                          </p:val>
                                        </p:tav>
                                      </p:tavLst>
                                    </p:anim>
                                    <p:anim to="" calcmode="lin" valueType="num">
                                      <p:cBhvr>
                                        <p:cTn id="15" dur="700" fill="hold">
                                          <p:stCondLst>
                                            <p:cond delay="0"/>
                                          </p:stCondLst>
                                        </p:cTn>
                                        <p:tgtEl>
                                          <p:spTgt spid="48"/>
                                        </p:tgtEl>
                                        <p:attrNameLst>
                                          <p:attrName>ppt_h</p:attrName>
                                        </p:attrNameLst>
                                      </p:cBhvr>
                                      <p:tavLst>
                                        <p:tav tm="0" fmla="#ppt_h-(-#ppt_h)*((1.5-1.5*$)^2-(1.5-1.5*$)^3)">
                                          <p:val>
                                            <p:strVal val="0"/>
                                          </p:val>
                                        </p:tav>
                                        <p:tav tm="100000">
                                          <p:val>
                                            <p:strVal val="1"/>
                                          </p:val>
                                        </p:tav>
                                      </p:tavLst>
                                    </p:anim>
                                    <p:anim to="" calcmode="lin" valueType="num">
                                      <p:cBhvr>
                                        <p:cTn id="16" dur="700" fill="hold">
                                          <p:stCondLst>
                                            <p:cond delay="0"/>
                                          </p:stCondLst>
                                        </p:cTn>
                                        <p:tgtEl>
                                          <p:spTgt spid="48"/>
                                        </p:tgtEl>
                                        <p:attrNameLst>
                                          <p:attrName>ppt_w</p:attrName>
                                        </p:attrNameLst>
                                      </p:cBhvr>
                                      <p:tavLst>
                                        <p:tav tm="0" fmla="#ppt_w-(-#ppt_w)*((1.5-1.5*$)^2-(1.5-1.5*$)^3)">
                                          <p:val>
                                            <p:strVal val="0"/>
                                          </p:val>
                                        </p:tav>
                                        <p:tav tm="100000">
                                          <p:val>
                                            <p:str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PA_矩形 39"/>
          <p:cNvSpPr>
            <a:spLocks noChangeArrowheads="1"/>
          </p:cNvSpPr>
          <p:nvPr>
            <p:custDataLst>
              <p:tags r:id="rId1"/>
            </p:custDataLst>
          </p:nvPr>
        </p:nvSpPr>
        <p:spPr bwMode="auto">
          <a:xfrm>
            <a:off x="645150" y="363566"/>
            <a:ext cx="5450336" cy="410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9170"/>
            <a:r>
              <a:rPr lang="zh-CN" altLang="en-US" sz="2667">
                <a:solidFill>
                  <a:srgbClr val="1D69A3"/>
                </a:solidFill>
                <a:latin typeface="微软雅黑" pitchFamily="34" charset="-122"/>
                <a:ea typeface="微软雅黑" pitchFamily="34" charset="-122"/>
              </a:rPr>
              <a:t>基础支撑层源码</a:t>
            </a:r>
            <a:r>
              <a:rPr lang="zh-CN" altLang="en-US" sz="2667" smtClean="0">
                <a:solidFill>
                  <a:srgbClr val="1D69A3"/>
                </a:solidFill>
                <a:latin typeface="微软雅黑" pitchFamily="34" charset="-122"/>
                <a:ea typeface="微软雅黑" pitchFamily="34" charset="-122"/>
              </a:rPr>
              <a:t>分析</a:t>
            </a:r>
            <a:endParaRPr lang="zh-CN" altLang="en-US" sz="2667">
              <a:solidFill>
                <a:srgbClr val="1D69A3"/>
              </a:solidFill>
              <a:latin typeface="微软雅黑" pitchFamily="34" charset="-122"/>
              <a:ea typeface="微软雅黑" pitchFamily="34" charset="-122"/>
            </a:endParaRPr>
          </a:p>
        </p:txBody>
      </p:sp>
      <p:grpSp>
        <p:nvGrpSpPr>
          <p:cNvPr id="48" name="PA_组合 47"/>
          <p:cNvGrpSpPr/>
          <p:nvPr>
            <p:custDataLst>
              <p:tags r:id="rId2"/>
            </p:custDataLst>
          </p:nvPr>
        </p:nvGrpSpPr>
        <p:grpSpPr>
          <a:xfrm>
            <a:off x="554877"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grpSp>
      <p:sp>
        <p:nvSpPr>
          <p:cNvPr id="68" name="矩形 67"/>
          <p:cNvSpPr/>
          <p:nvPr/>
        </p:nvSpPr>
        <p:spPr>
          <a:xfrm>
            <a:off x="2417201" y="1553575"/>
            <a:ext cx="7204319" cy="782320"/>
          </a:xfrm>
          <a:prstGeom prst="rect">
            <a:avLst/>
          </a:prstGeom>
          <a:solidFill>
            <a:schemeClr val="accent2">
              <a:lumMod val="20000"/>
              <a:lumOff val="80000"/>
            </a:schemeClr>
          </a:solidFill>
          <a:ln>
            <a:solidFill>
              <a:schemeClr val="accent1">
                <a:alpha val="37000"/>
              </a:schemeClr>
            </a:solidFill>
          </a:ln>
        </p:spPr>
        <p:txBody>
          <a:bodyPr wrap="none" lIns="91440" tIns="45720" rIns="91440" bIns="45720" rtlCol="0" anchor="ctr">
            <a:spAutoFit/>
          </a:bodyPr>
          <a:lstStyle/>
          <a:p>
            <a:pPr algn="ctr"/>
            <a:endParaRPr lang="zh-CN" altLang="en-US" sz="5400" b="1" cap="none" spc="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endParaRPr>
          </a:p>
        </p:txBody>
      </p:sp>
      <p:sp>
        <p:nvSpPr>
          <p:cNvPr id="69" name="矩形 68"/>
          <p:cNvSpPr/>
          <p:nvPr/>
        </p:nvSpPr>
        <p:spPr>
          <a:xfrm>
            <a:off x="2417200" y="2335895"/>
            <a:ext cx="7204319" cy="1620000"/>
          </a:xfrm>
          <a:prstGeom prst="rect">
            <a:avLst/>
          </a:prstGeom>
          <a:solidFill>
            <a:schemeClr val="accent5">
              <a:lumMod val="20000"/>
              <a:lumOff val="80000"/>
            </a:schemeClr>
          </a:solidFill>
          <a:ln>
            <a:solidFill>
              <a:schemeClr val="accent1">
                <a:alpha val="37000"/>
              </a:schemeClr>
            </a:solidFill>
          </a:ln>
        </p:spPr>
        <p:txBody>
          <a:bodyPr wrap="none" lIns="91440" tIns="45720" rIns="91440" bIns="45720" rtlCol="0" anchor="ctr">
            <a:spAutoFit/>
          </a:bodyPr>
          <a:lstStyle/>
          <a:p>
            <a:pPr algn="ctr"/>
            <a:endParaRPr lang="zh-CN" altLang="en-US" sz="5400" b="1" cap="none" spc="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endParaRPr>
          </a:p>
        </p:txBody>
      </p:sp>
      <p:sp>
        <p:nvSpPr>
          <p:cNvPr id="70" name="矩形 69"/>
          <p:cNvSpPr/>
          <p:nvPr/>
        </p:nvSpPr>
        <p:spPr>
          <a:xfrm>
            <a:off x="2417199" y="3955895"/>
            <a:ext cx="7204319" cy="1620000"/>
          </a:xfrm>
          <a:prstGeom prst="rect">
            <a:avLst/>
          </a:prstGeom>
          <a:solidFill>
            <a:schemeClr val="accent6">
              <a:lumMod val="20000"/>
              <a:lumOff val="80000"/>
            </a:schemeClr>
          </a:solidFill>
          <a:ln>
            <a:solidFill>
              <a:schemeClr val="accent1">
                <a:alpha val="37000"/>
              </a:schemeClr>
            </a:solidFill>
          </a:ln>
        </p:spPr>
        <p:txBody>
          <a:bodyPr wrap="none" lIns="91440" tIns="45720" rIns="91440" bIns="45720" rtlCol="0" anchor="ctr">
            <a:spAutoFit/>
          </a:bodyPr>
          <a:lstStyle/>
          <a:p>
            <a:pPr algn="ctr"/>
            <a:endParaRPr lang="zh-CN" altLang="en-US" sz="5400" b="1" cap="none" spc="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endParaRPr>
          </a:p>
        </p:txBody>
      </p:sp>
      <p:cxnSp>
        <p:nvCxnSpPr>
          <p:cNvPr id="71" name="直接连接符 70"/>
          <p:cNvCxnSpPr/>
          <p:nvPr/>
        </p:nvCxnSpPr>
        <p:spPr>
          <a:xfrm>
            <a:off x="3370318" y="1553575"/>
            <a:ext cx="0" cy="4022320"/>
          </a:xfrm>
          <a:prstGeom prst="line">
            <a:avLst/>
          </a:prstGeom>
          <a:ln>
            <a:solidFill>
              <a:schemeClr val="accent1">
                <a:alpha val="37000"/>
              </a:schemeClr>
            </a:solidFill>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2681361" y="1551065"/>
            <a:ext cx="461665" cy="784830"/>
          </a:xfrm>
          <a:prstGeom prst="rect">
            <a:avLst/>
          </a:prstGeom>
          <a:noFill/>
        </p:spPr>
        <p:txBody>
          <a:bodyPr vert="eaVert" wrap="none" rtlCol="0">
            <a:spAutoFit/>
          </a:bodyPr>
          <a:lstStyle/>
          <a:p>
            <a:r>
              <a:rPr lang="zh-CN" altLang="en-US" smtClean="0"/>
              <a:t>接口层</a:t>
            </a:r>
            <a:endParaRPr lang="zh-CN" altLang="en-US"/>
          </a:p>
        </p:txBody>
      </p:sp>
      <p:sp>
        <p:nvSpPr>
          <p:cNvPr id="73" name="TextBox 72"/>
          <p:cNvSpPr txBox="1"/>
          <p:nvPr/>
        </p:nvSpPr>
        <p:spPr>
          <a:xfrm>
            <a:off x="2681360" y="2523625"/>
            <a:ext cx="461665" cy="1246495"/>
          </a:xfrm>
          <a:prstGeom prst="rect">
            <a:avLst/>
          </a:prstGeom>
          <a:noFill/>
        </p:spPr>
        <p:txBody>
          <a:bodyPr vert="eaVert" wrap="none" rtlCol="0">
            <a:spAutoFit/>
          </a:bodyPr>
          <a:lstStyle/>
          <a:p>
            <a:r>
              <a:rPr lang="zh-CN" altLang="en-US" smtClean="0"/>
              <a:t>核心处理层</a:t>
            </a:r>
            <a:endParaRPr lang="zh-CN" altLang="en-US"/>
          </a:p>
        </p:txBody>
      </p:sp>
      <p:sp>
        <p:nvSpPr>
          <p:cNvPr id="74" name="TextBox 73"/>
          <p:cNvSpPr txBox="1"/>
          <p:nvPr/>
        </p:nvSpPr>
        <p:spPr>
          <a:xfrm>
            <a:off x="2681359" y="4142647"/>
            <a:ext cx="461665" cy="1246495"/>
          </a:xfrm>
          <a:prstGeom prst="rect">
            <a:avLst/>
          </a:prstGeom>
          <a:noFill/>
        </p:spPr>
        <p:txBody>
          <a:bodyPr vert="eaVert" wrap="none" rtlCol="0">
            <a:spAutoFit/>
          </a:bodyPr>
          <a:lstStyle/>
          <a:p>
            <a:r>
              <a:rPr lang="zh-CN" altLang="en-US" smtClean="0"/>
              <a:t>基础支撑层</a:t>
            </a:r>
            <a:endParaRPr lang="zh-CN" altLang="en-US"/>
          </a:p>
        </p:txBody>
      </p:sp>
      <p:sp>
        <p:nvSpPr>
          <p:cNvPr id="75" name="矩形 74"/>
          <p:cNvSpPr/>
          <p:nvPr/>
        </p:nvSpPr>
        <p:spPr>
          <a:xfrm>
            <a:off x="3616519" y="2438806"/>
            <a:ext cx="1687002" cy="647105"/>
          </a:xfrm>
          <a:prstGeom prst="rect">
            <a:avLst/>
          </a:prstGeom>
          <a:solidFill>
            <a:schemeClr val="bg2"/>
          </a:solidFill>
          <a:ln>
            <a:solidFill>
              <a:schemeClr val="tx1"/>
            </a:solidFill>
          </a:ln>
        </p:spPr>
        <p:txBody>
          <a:bodyPr wrap="square" lIns="91440" tIns="45720" rIns="91440" bIns="45720" rtlCol="0" anchor="ctr">
            <a:spAutoFit/>
          </a:bodyPr>
          <a:lstStyle/>
          <a:p>
            <a:pPr algn="ctr"/>
            <a:endParaRPr lang="zh-CN" altLang="en-US" sz="5400" b="1" cap="none" spc="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endParaRPr>
          </a:p>
        </p:txBody>
      </p:sp>
      <p:sp>
        <p:nvSpPr>
          <p:cNvPr id="76" name="TextBox 75"/>
          <p:cNvSpPr txBox="1"/>
          <p:nvPr/>
        </p:nvSpPr>
        <p:spPr>
          <a:xfrm>
            <a:off x="3616519" y="1623275"/>
            <a:ext cx="5745919" cy="648000"/>
          </a:xfrm>
          <a:prstGeom prst="rect">
            <a:avLst/>
          </a:prstGeom>
          <a:solidFill>
            <a:schemeClr val="bg2"/>
          </a:solidFill>
          <a:ln>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defPPr>
              <a:defRPr lang="zh-CN"/>
            </a:defPPr>
            <a:lvl1pPr algn="ctr">
              <a:defRPr sz="5400" b="1" cap="none" spc="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defRPr>
            </a:lvl1pPr>
          </a:lstStyle>
          <a:p>
            <a:endParaRPr lang="zh-CN" altLang="en-US"/>
          </a:p>
        </p:txBody>
      </p:sp>
      <p:sp>
        <p:nvSpPr>
          <p:cNvPr id="77" name="矩形 76"/>
          <p:cNvSpPr/>
          <p:nvPr/>
        </p:nvSpPr>
        <p:spPr>
          <a:xfrm>
            <a:off x="5645978" y="2437573"/>
            <a:ext cx="1687002" cy="647105"/>
          </a:xfrm>
          <a:prstGeom prst="rect">
            <a:avLst/>
          </a:prstGeom>
          <a:solidFill>
            <a:schemeClr val="bg2"/>
          </a:solidFill>
          <a:ln>
            <a:solidFill>
              <a:schemeClr val="tx1"/>
            </a:solidFill>
          </a:ln>
        </p:spPr>
        <p:txBody>
          <a:bodyPr wrap="square" lIns="91440" tIns="45720" rIns="91440" bIns="45720" rtlCol="0" anchor="ctr">
            <a:spAutoFit/>
          </a:bodyPr>
          <a:lstStyle/>
          <a:p>
            <a:pPr algn="ctr"/>
            <a:endParaRPr lang="zh-CN" altLang="en-US" sz="5400" b="1" cap="none" spc="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endParaRPr>
          </a:p>
        </p:txBody>
      </p:sp>
      <p:sp>
        <p:nvSpPr>
          <p:cNvPr id="78" name="矩形 77"/>
          <p:cNvSpPr/>
          <p:nvPr/>
        </p:nvSpPr>
        <p:spPr>
          <a:xfrm>
            <a:off x="7675437" y="2437572"/>
            <a:ext cx="1687002" cy="647105"/>
          </a:xfrm>
          <a:prstGeom prst="rect">
            <a:avLst/>
          </a:prstGeom>
          <a:solidFill>
            <a:schemeClr val="bg2"/>
          </a:solidFill>
          <a:ln>
            <a:solidFill>
              <a:schemeClr val="tx1"/>
            </a:solidFill>
          </a:ln>
        </p:spPr>
        <p:txBody>
          <a:bodyPr wrap="square" lIns="91440" tIns="45720" rIns="91440" bIns="45720" rtlCol="0" anchor="ctr">
            <a:spAutoFit/>
          </a:bodyPr>
          <a:lstStyle/>
          <a:p>
            <a:pPr algn="ctr"/>
            <a:endParaRPr lang="zh-CN" altLang="en-US" sz="5400" b="1" cap="none" spc="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endParaRPr>
          </a:p>
        </p:txBody>
      </p:sp>
      <p:sp>
        <p:nvSpPr>
          <p:cNvPr id="79" name="矩形 78"/>
          <p:cNvSpPr/>
          <p:nvPr/>
        </p:nvSpPr>
        <p:spPr>
          <a:xfrm>
            <a:off x="3616519" y="3192644"/>
            <a:ext cx="1687002" cy="647105"/>
          </a:xfrm>
          <a:prstGeom prst="rect">
            <a:avLst/>
          </a:prstGeom>
          <a:solidFill>
            <a:schemeClr val="bg2"/>
          </a:solidFill>
          <a:ln>
            <a:solidFill>
              <a:schemeClr val="tx1"/>
            </a:solidFill>
          </a:ln>
        </p:spPr>
        <p:txBody>
          <a:bodyPr wrap="square" lIns="91440" tIns="45720" rIns="91440" bIns="45720" rtlCol="0" anchor="ctr">
            <a:spAutoFit/>
          </a:bodyPr>
          <a:lstStyle/>
          <a:p>
            <a:pPr algn="ctr"/>
            <a:endParaRPr lang="zh-CN" altLang="en-US" sz="5400" b="1" cap="none" spc="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endParaRPr>
          </a:p>
        </p:txBody>
      </p:sp>
      <p:sp>
        <p:nvSpPr>
          <p:cNvPr id="80" name="矩形 79"/>
          <p:cNvSpPr/>
          <p:nvPr/>
        </p:nvSpPr>
        <p:spPr>
          <a:xfrm>
            <a:off x="5645978" y="3191411"/>
            <a:ext cx="1687002" cy="647105"/>
          </a:xfrm>
          <a:prstGeom prst="rect">
            <a:avLst/>
          </a:prstGeom>
          <a:solidFill>
            <a:schemeClr val="bg2"/>
          </a:solidFill>
          <a:ln>
            <a:solidFill>
              <a:schemeClr val="tx1"/>
            </a:solidFill>
          </a:ln>
        </p:spPr>
        <p:txBody>
          <a:bodyPr wrap="square" lIns="91440" tIns="45720" rIns="91440" bIns="45720" rtlCol="0" anchor="ctr">
            <a:spAutoFit/>
          </a:bodyPr>
          <a:lstStyle/>
          <a:p>
            <a:pPr algn="ctr"/>
            <a:endParaRPr lang="zh-CN" altLang="en-US" sz="5400" b="1" cap="none" spc="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endParaRPr>
          </a:p>
        </p:txBody>
      </p:sp>
      <p:sp>
        <p:nvSpPr>
          <p:cNvPr id="81" name="矩形 80"/>
          <p:cNvSpPr/>
          <p:nvPr/>
        </p:nvSpPr>
        <p:spPr>
          <a:xfrm>
            <a:off x="7675437" y="3191410"/>
            <a:ext cx="1687002" cy="647105"/>
          </a:xfrm>
          <a:prstGeom prst="rect">
            <a:avLst/>
          </a:prstGeom>
          <a:solidFill>
            <a:schemeClr val="bg2"/>
          </a:solidFill>
          <a:ln>
            <a:solidFill>
              <a:schemeClr val="tx1"/>
            </a:solidFill>
          </a:ln>
        </p:spPr>
        <p:txBody>
          <a:bodyPr wrap="square" lIns="91440" tIns="45720" rIns="91440" bIns="45720" rtlCol="0" anchor="ctr">
            <a:spAutoFit/>
          </a:bodyPr>
          <a:lstStyle/>
          <a:p>
            <a:pPr algn="ctr"/>
            <a:endParaRPr lang="zh-CN" altLang="en-US" sz="5400" b="1" cap="none" spc="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endParaRPr>
          </a:p>
        </p:txBody>
      </p:sp>
      <p:sp>
        <p:nvSpPr>
          <p:cNvPr id="82" name="TextBox 81"/>
          <p:cNvSpPr txBox="1"/>
          <p:nvPr/>
        </p:nvSpPr>
        <p:spPr>
          <a:xfrm>
            <a:off x="3906022" y="2577692"/>
            <a:ext cx="1107996" cy="369332"/>
          </a:xfrm>
          <a:prstGeom prst="rect">
            <a:avLst/>
          </a:prstGeom>
          <a:noFill/>
        </p:spPr>
        <p:txBody>
          <a:bodyPr wrap="none" rtlCol="0">
            <a:spAutoFit/>
          </a:bodyPr>
          <a:lstStyle/>
          <a:p>
            <a:r>
              <a:rPr lang="zh-CN" altLang="en-US" smtClean="0"/>
              <a:t>配置解析</a:t>
            </a:r>
            <a:endParaRPr lang="zh-CN" altLang="en-US"/>
          </a:p>
        </p:txBody>
      </p:sp>
      <p:sp>
        <p:nvSpPr>
          <p:cNvPr id="83" name="TextBox 82"/>
          <p:cNvSpPr txBox="1"/>
          <p:nvPr/>
        </p:nvSpPr>
        <p:spPr>
          <a:xfrm>
            <a:off x="5935481" y="2577692"/>
            <a:ext cx="1107996" cy="369332"/>
          </a:xfrm>
          <a:prstGeom prst="rect">
            <a:avLst/>
          </a:prstGeom>
          <a:noFill/>
        </p:spPr>
        <p:txBody>
          <a:bodyPr wrap="none" rtlCol="0">
            <a:spAutoFit/>
          </a:bodyPr>
          <a:lstStyle/>
          <a:p>
            <a:r>
              <a:rPr lang="zh-CN" altLang="en-US" smtClean="0"/>
              <a:t>参数映射</a:t>
            </a:r>
            <a:endParaRPr lang="zh-CN" altLang="en-US"/>
          </a:p>
        </p:txBody>
      </p:sp>
      <p:sp>
        <p:nvSpPr>
          <p:cNvPr id="84" name="TextBox 83"/>
          <p:cNvSpPr txBox="1"/>
          <p:nvPr/>
        </p:nvSpPr>
        <p:spPr>
          <a:xfrm>
            <a:off x="7964940" y="2577692"/>
            <a:ext cx="1047082" cy="369332"/>
          </a:xfrm>
          <a:prstGeom prst="rect">
            <a:avLst/>
          </a:prstGeom>
          <a:noFill/>
        </p:spPr>
        <p:txBody>
          <a:bodyPr wrap="none" rtlCol="0">
            <a:spAutoFit/>
          </a:bodyPr>
          <a:lstStyle/>
          <a:p>
            <a:r>
              <a:rPr lang="en-US" altLang="zh-CN" smtClean="0"/>
              <a:t>SQL</a:t>
            </a:r>
            <a:r>
              <a:rPr lang="zh-CN" altLang="en-US" smtClean="0"/>
              <a:t>解析</a:t>
            </a:r>
            <a:endParaRPr lang="zh-CN" altLang="en-US"/>
          </a:p>
        </p:txBody>
      </p:sp>
      <p:sp>
        <p:nvSpPr>
          <p:cNvPr id="85" name="TextBox 84"/>
          <p:cNvSpPr txBox="1"/>
          <p:nvPr/>
        </p:nvSpPr>
        <p:spPr>
          <a:xfrm>
            <a:off x="3906022" y="3330296"/>
            <a:ext cx="1047082" cy="369332"/>
          </a:xfrm>
          <a:prstGeom prst="rect">
            <a:avLst/>
          </a:prstGeom>
          <a:noFill/>
        </p:spPr>
        <p:txBody>
          <a:bodyPr wrap="none" rtlCol="0">
            <a:spAutoFit/>
          </a:bodyPr>
          <a:lstStyle/>
          <a:p>
            <a:r>
              <a:rPr lang="en-US" altLang="zh-CN" smtClean="0"/>
              <a:t>SQL</a:t>
            </a:r>
            <a:r>
              <a:rPr lang="zh-CN" altLang="en-US" smtClean="0"/>
              <a:t>执行</a:t>
            </a:r>
            <a:endParaRPr lang="zh-CN" altLang="en-US"/>
          </a:p>
        </p:txBody>
      </p:sp>
      <p:sp>
        <p:nvSpPr>
          <p:cNvPr id="86" name="TextBox 85"/>
          <p:cNvSpPr txBox="1"/>
          <p:nvPr/>
        </p:nvSpPr>
        <p:spPr>
          <a:xfrm>
            <a:off x="5820065" y="3309976"/>
            <a:ext cx="1338828" cy="369332"/>
          </a:xfrm>
          <a:prstGeom prst="rect">
            <a:avLst/>
          </a:prstGeom>
          <a:noFill/>
        </p:spPr>
        <p:txBody>
          <a:bodyPr wrap="none" rtlCol="0">
            <a:spAutoFit/>
          </a:bodyPr>
          <a:lstStyle/>
          <a:p>
            <a:r>
              <a:rPr lang="zh-CN" altLang="en-US"/>
              <a:t>结果集</a:t>
            </a:r>
            <a:r>
              <a:rPr lang="zh-CN" altLang="en-US" smtClean="0"/>
              <a:t>映射</a:t>
            </a:r>
            <a:endParaRPr lang="zh-CN" altLang="en-US"/>
          </a:p>
        </p:txBody>
      </p:sp>
      <p:sp>
        <p:nvSpPr>
          <p:cNvPr id="87" name="TextBox 86"/>
          <p:cNvSpPr txBox="1"/>
          <p:nvPr/>
        </p:nvSpPr>
        <p:spPr>
          <a:xfrm>
            <a:off x="8164514" y="3331530"/>
            <a:ext cx="708848" cy="369332"/>
          </a:xfrm>
          <a:prstGeom prst="rect">
            <a:avLst/>
          </a:prstGeom>
          <a:noFill/>
        </p:spPr>
        <p:txBody>
          <a:bodyPr wrap="none" rtlCol="0">
            <a:spAutoFit/>
          </a:bodyPr>
          <a:lstStyle/>
          <a:p>
            <a:r>
              <a:rPr lang="zh-CN" altLang="en-US" smtClean="0"/>
              <a:t>插 件</a:t>
            </a:r>
            <a:endParaRPr lang="zh-CN" altLang="en-US"/>
          </a:p>
        </p:txBody>
      </p:sp>
      <p:grpSp>
        <p:nvGrpSpPr>
          <p:cNvPr id="88" name="组合 87"/>
          <p:cNvGrpSpPr/>
          <p:nvPr/>
        </p:nvGrpSpPr>
        <p:grpSpPr>
          <a:xfrm>
            <a:off x="3616519" y="4060678"/>
            <a:ext cx="1351868" cy="647105"/>
            <a:chOff x="3616519" y="4292491"/>
            <a:chExt cx="1351868" cy="647105"/>
          </a:xfrm>
        </p:grpSpPr>
        <p:sp>
          <p:nvSpPr>
            <p:cNvPr id="89" name="矩形 88"/>
            <p:cNvSpPr/>
            <p:nvPr/>
          </p:nvSpPr>
          <p:spPr>
            <a:xfrm>
              <a:off x="3616519" y="4292491"/>
              <a:ext cx="1351868" cy="647105"/>
            </a:xfrm>
            <a:prstGeom prst="rect">
              <a:avLst/>
            </a:prstGeom>
            <a:solidFill>
              <a:schemeClr val="bg2"/>
            </a:solidFill>
            <a:ln>
              <a:solidFill>
                <a:schemeClr val="tx1"/>
              </a:solidFill>
            </a:ln>
          </p:spPr>
          <p:txBody>
            <a:bodyPr wrap="square" lIns="91440" tIns="45720" rIns="91440" bIns="45720" rtlCol="0" anchor="ctr">
              <a:spAutoFit/>
            </a:bodyPr>
            <a:lstStyle/>
            <a:p>
              <a:pPr algn="ctr"/>
              <a:endParaRPr lang="zh-CN" altLang="en-US" sz="5400" b="1" cap="none" spc="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endParaRPr>
            </a:p>
          </p:txBody>
        </p:sp>
        <p:sp>
          <p:nvSpPr>
            <p:cNvPr id="90" name="TextBox 89"/>
            <p:cNvSpPr txBox="1"/>
            <p:nvPr/>
          </p:nvSpPr>
          <p:spPr>
            <a:xfrm>
              <a:off x="3669005" y="4412674"/>
              <a:ext cx="1284099" cy="369332"/>
            </a:xfrm>
            <a:prstGeom prst="rect">
              <a:avLst/>
            </a:prstGeom>
            <a:noFill/>
          </p:spPr>
          <p:txBody>
            <a:bodyPr wrap="square" rtlCol="0">
              <a:spAutoFit/>
            </a:bodyPr>
            <a:lstStyle/>
            <a:p>
              <a:pPr algn="ctr"/>
              <a:r>
                <a:rPr lang="zh-CN" altLang="en-US">
                  <a:solidFill>
                    <a:srgbClr val="FF0000"/>
                  </a:solidFill>
                </a:rPr>
                <a:t>数据源</a:t>
              </a:r>
            </a:p>
          </p:txBody>
        </p:sp>
      </p:grpSp>
      <p:grpSp>
        <p:nvGrpSpPr>
          <p:cNvPr id="91" name="组合 90"/>
          <p:cNvGrpSpPr/>
          <p:nvPr/>
        </p:nvGrpSpPr>
        <p:grpSpPr>
          <a:xfrm>
            <a:off x="5081203" y="4060678"/>
            <a:ext cx="1351868" cy="647105"/>
            <a:chOff x="5219258" y="4291258"/>
            <a:chExt cx="1351868" cy="647105"/>
          </a:xfrm>
        </p:grpSpPr>
        <p:sp>
          <p:nvSpPr>
            <p:cNvPr id="92" name="矩形 91"/>
            <p:cNvSpPr/>
            <p:nvPr/>
          </p:nvSpPr>
          <p:spPr>
            <a:xfrm>
              <a:off x="5219258" y="4291258"/>
              <a:ext cx="1351868" cy="647105"/>
            </a:xfrm>
            <a:prstGeom prst="rect">
              <a:avLst/>
            </a:prstGeom>
            <a:solidFill>
              <a:schemeClr val="bg2"/>
            </a:solidFill>
            <a:ln>
              <a:solidFill>
                <a:schemeClr val="tx1"/>
              </a:solidFill>
            </a:ln>
          </p:spPr>
          <p:txBody>
            <a:bodyPr wrap="square" lIns="91440" tIns="45720" rIns="91440" bIns="45720" rtlCol="0" anchor="ctr">
              <a:spAutoFit/>
            </a:bodyPr>
            <a:lstStyle/>
            <a:p>
              <a:pPr algn="ctr"/>
              <a:endParaRPr lang="zh-CN" altLang="en-US" sz="5400" b="1" cap="none" spc="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endParaRPr>
            </a:p>
          </p:txBody>
        </p:sp>
        <p:sp>
          <p:nvSpPr>
            <p:cNvPr id="93" name="TextBox 92"/>
            <p:cNvSpPr txBox="1"/>
            <p:nvPr/>
          </p:nvSpPr>
          <p:spPr>
            <a:xfrm>
              <a:off x="5341194" y="4422834"/>
              <a:ext cx="1107996" cy="369332"/>
            </a:xfrm>
            <a:prstGeom prst="rect">
              <a:avLst/>
            </a:prstGeom>
            <a:noFill/>
          </p:spPr>
          <p:txBody>
            <a:bodyPr wrap="none" rtlCol="0">
              <a:spAutoFit/>
            </a:bodyPr>
            <a:lstStyle/>
            <a:p>
              <a:r>
                <a:rPr lang="zh-CN" altLang="en-US" smtClean="0"/>
                <a:t>事务管理</a:t>
              </a:r>
              <a:endParaRPr lang="zh-CN" altLang="en-US"/>
            </a:p>
          </p:txBody>
        </p:sp>
      </p:grpSp>
      <p:grpSp>
        <p:nvGrpSpPr>
          <p:cNvPr id="94" name="组合 93"/>
          <p:cNvGrpSpPr/>
          <p:nvPr/>
        </p:nvGrpSpPr>
        <p:grpSpPr>
          <a:xfrm>
            <a:off x="6545887" y="4060678"/>
            <a:ext cx="1351868" cy="647105"/>
            <a:chOff x="6659437" y="4291257"/>
            <a:chExt cx="1351868" cy="647105"/>
          </a:xfrm>
        </p:grpSpPr>
        <p:sp>
          <p:nvSpPr>
            <p:cNvPr id="95" name="矩形 94"/>
            <p:cNvSpPr/>
            <p:nvPr/>
          </p:nvSpPr>
          <p:spPr>
            <a:xfrm>
              <a:off x="6659437" y="4291257"/>
              <a:ext cx="1351868" cy="647105"/>
            </a:xfrm>
            <a:prstGeom prst="rect">
              <a:avLst/>
            </a:prstGeom>
            <a:solidFill>
              <a:schemeClr val="bg2"/>
            </a:solidFill>
            <a:ln>
              <a:solidFill>
                <a:schemeClr val="tx1"/>
              </a:solidFill>
            </a:ln>
          </p:spPr>
          <p:txBody>
            <a:bodyPr wrap="square" lIns="91440" tIns="45720" rIns="91440" bIns="45720" rtlCol="0" anchor="ctr">
              <a:spAutoFit/>
            </a:bodyPr>
            <a:lstStyle/>
            <a:p>
              <a:pPr algn="ctr"/>
              <a:endParaRPr lang="zh-CN" altLang="en-US" sz="5400" b="1" cap="none" spc="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endParaRPr>
            </a:p>
          </p:txBody>
        </p:sp>
        <p:sp>
          <p:nvSpPr>
            <p:cNvPr id="96" name="TextBox 95"/>
            <p:cNvSpPr txBox="1"/>
            <p:nvPr/>
          </p:nvSpPr>
          <p:spPr>
            <a:xfrm>
              <a:off x="6689040" y="4422833"/>
              <a:ext cx="1322265" cy="369332"/>
            </a:xfrm>
            <a:prstGeom prst="rect">
              <a:avLst/>
            </a:prstGeom>
            <a:noFill/>
          </p:spPr>
          <p:txBody>
            <a:bodyPr wrap="square" rtlCol="0">
              <a:spAutoFit/>
            </a:bodyPr>
            <a:lstStyle/>
            <a:p>
              <a:pPr algn="ctr"/>
              <a:r>
                <a:rPr lang="zh-CN" altLang="en-US" smtClean="0">
                  <a:solidFill>
                    <a:srgbClr val="FF0000"/>
                  </a:solidFill>
                </a:rPr>
                <a:t>缓存</a:t>
              </a:r>
              <a:endParaRPr lang="zh-CN" altLang="en-US">
                <a:solidFill>
                  <a:srgbClr val="FF0000"/>
                </a:solidFill>
              </a:endParaRPr>
            </a:p>
          </p:txBody>
        </p:sp>
      </p:grpSp>
      <p:grpSp>
        <p:nvGrpSpPr>
          <p:cNvPr id="97" name="组合 96"/>
          <p:cNvGrpSpPr/>
          <p:nvPr/>
        </p:nvGrpSpPr>
        <p:grpSpPr>
          <a:xfrm>
            <a:off x="8000914" y="4060678"/>
            <a:ext cx="1396536" cy="647105"/>
            <a:chOff x="8000914" y="4280603"/>
            <a:chExt cx="1396536" cy="647105"/>
          </a:xfrm>
        </p:grpSpPr>
        <p:sp>
          <p:nvSpPr>
            <p:cNvPr id="98" name="矩形 97"/>
            <p:cNvSpPr/>
            <p:nvPr/>
          </p:nvSpPr>
          <p:spPr>
            <a:xfrm>
              <a:off x="8010571" y="4280603"/>
              <a:ext cx="1351868" cy="647105"/>
            </a:xfrm>
            <a:prstGeom prst="rect">
              <a:avLst/>
            </a:prstGeom>
            <a:solidFill>
              <a:schemeClr val="bg2"/>
            </a:solidFill>
            <a:ln>
              <a:solidFill>
                <a:schemeClr val="tx1"/>
              </a:solidFill>
            </a:ln>
          </p:spPr>
          <p:txBody>
            <a:bodyPr wrap="square" lIns="91440" tIns="45720" rIns="91440" bIns="45720" rtlCol="0" anchor="ctr">
              <a:spAutoFit/>
            </a:bodyPr>
            <a:lstStyle/>
            <a:p>
              <a:pPr algn="ctr"/>
              <a:endParaRPr lang="zh-CN" altLang="en-US" sz="5400" b="1" cap="none" spc="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endParaRPr>
            </a:p>
          </p:txBody>
        </p:sp>
        <p:sp>
          <p:nvSpPr>
            <p:cNvPr id="99" name="TextBox 98"/>
            <p:cNvSpPr txBox="1"/>
            <p:nvPr/>
          </p:nvSpPr>
          <p:spPr>
            <a:xfrm>
              <a:off x="8000914" y="4420723"/>
              <a:ext cx="1396536" cy="369332"/>
            </a:xfrm>
            <a:prstGeom prst="rect">
              <a:avLst/>
            </a:prstGeom>
            <a:noFill/>
          </p:spPr>
          <p:txBody>
            <a:bodyPr wrap="none" rtlCol="0">
              <a:spAutoFit/>
            </a:bodyPr>
            <a:lstStyle/>
            <a:p>
              <a:r>
                <a:rPr lang="en-US" altLang="zh-CN" smtClean="0"/>
                <a:t>Binding</a:t>
              </a:r>
              <a:r>
                <a:rPr lang="zh-CN" altLang="en-US" smtClean="0"/>
                <a:t>模块</a:t>
              </a:r>
              <a:endParaRPr lang="zh-CN" altLang="en-US"/>
            </a:p>
          </p:txBody>
        </p:sp>
      </p:grpSp>
      <p:grpSp>
        <p:nvGrpSpPr>
          <p:cNvPr id="100" name="组合 99"/>
          <p:cNvGrpSpPr/>
          <p:nvPr/>
        </p:nvGrpSpPr>
        <p:grpSpPr>
          <a:xfrm>
            <a:off x="3616519" y="4789045"/>
            <a:ext cx="1111555" cy="647105"/>
            <a:chOff x="3616519" y="4292491"/>
            <a:chExt cx="1351868" cy="647105"/>
          </a:xfrm>
        </p:grpSpPr>
        <p:sp>
          <p:nvSpPr>
            <p:cNvPr id="101" name="矩形 100"/>
            <p:cNvSpPr/>
            <p:nvPr/>
          </p:nvSpPr>
          <p:spPr>
            <a:xfrm>
              <a:off x="3616519" y="4292491"/>
              <a:ext cx="1351868" cy="647105"/>
            </a:xfrm>
            <a:prstGeom prst="rect">
              <a:avLst/>
            </a:prstGeom>
            <a:solidFill>
              <a:schemeClr val="bg2"/>
            </a:solidFill>
            <a:ln>
              <a:solidFill>
                <a:schemeClr val="tx1"/>
              </a:solidFill>
            </a:ln>
          </p:spPr>
          <p:txBody>
            <a:bodyPr wrap="square" lIns="91440" tIns="45720" rIns="91440" bIns="45720" rtlCol="0" anchor="ctr">
              <a:spAutoFit/>
            </a:bodyPr>
            <a:lstStyle/>
            <a:p>
              <a:pPr algn="ctr"/>
              <a:endParaRPr lang="zh-CN" altLang="en-US" sz="5400" b="1" cap="none" spc="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endParaRPr>
            </a:p>
          </p:txBody>
        </p:sp>
        <p:sp>
          <p:nvSpPr>
            <p:cNvPr id="102" name="TextBox 101"/>
            <p:cNvSpPr txBox="1"/>
            <p:nvPr/>
          </p:nvSpPr>
          <p:spPr>
            <a:xfrm>
              <a:off x="3669005" y="4412674"/>
              <a:ext cx="1284099" cy="369332"/>
            </a:xfrm>
            <a:prstGeom prst="rect">
              <a:avLst/>
            </a:prstGeom>
            <a:noFill/>
          </p:spPr>
          <p:txBody>
            <a:bodyPr wrap="square" rtlCol="0">
              <a:spAutoFit/>
            </a:bodyPr>
            <a:lstStyle/>
            <a:p>
              <a:pPr algn="ctr"/>
              <a:r>
                <a:rPr lang="zh-CN" altLang="en-US" smtClean="0">
                  <a:solidFill>
                    <a:srgbClr val="FF0000"/>
                  </a:solidFill>
                </a:rPr>
                <a:t>反射</a:t>
              </a:r>
              <a:endParaRPr lang="zh-CN" altLang="en-US">
                <a:solidFill>
                  <a:srgbClr val="FF0000"/>
                </a:solidFill>
              </a:endParaRPr>
            </a:p>
          </p:txBody>
        </p:sp>
      </p:grpSp>
      <p:grpSp>
        <p:nvGrpSpPr>
          <p:cNvPr id="103" name="组合 102"/>
          <p:cNvGrpSpPr/>
          <p:nvPr/>
        </p:nvGrpSpPr>
        <p:grpSpPr>
          <a:xfrm>
            <a:off x="4765432" y="4789045"/>
            <a:ext cx="1138807" cy="647105"/>
            <a:chOff x="5219258" y="4291258"/>
            <a:chExt cx="1385011" cy="647105"/>
          </a:xfrm>
        </p:grpSpPr>
        <p:sp>
          <p:nvSpPr>
            <p:cNvPr id="104" name="矩形 103"/>
            <p:cNvSpPr/>
            <p:nvPr/>
          </p:nvSpPr>
          <p:spPr>
            <a:xfrm>
              <a:off x="5219258" y="4291258"/>
              <a:ext cx="1351868" cy="647105"/>
            </a:xfrm>
            <a:prstGeom prst="rect">
              <a:avLst/>
            </a:prstGeom>
            <a:solidFill>
              <a:schemeClr val="bg2"/>
            </a:solidFill>
            <a:ln>
              <a:solidFill>
                <a:schemeClr val="tx1"/>
              </a:solidFill>
            </a:ln>
          </p:spPr>
          <p:txBody>
            <a:bodyPr wrap="square" lIns="91440" tIns="45720" rIns="91440" bIns="45720" rtlCol="0" anchor="ctr">
              <a:spAutoFit/>
            </a:bodyPr>
            <a:lstStyle/>
            <a:p>
              <a:pPr algn="ctr"/>
              <a:endParaRPr lang="zh-CN" altLang="en-US" sz="5400" b="1" cap="none" spc="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endParaRPr>
            </a:p>
          </p:txBody>
        </p:sp>
        <p:sp>
          <p:nvSpPr>
            <p:cNvPr id="105" name="TextBox 104"/>
            <p:cNvSpPr txBox="1"/>
            <p:nvPr/>
          </p:nvSpPr>
          <p:spPr>
            <a:xfrm>
              <a:off x="5256729" y="4422834"/>
              <a:ext cx="1347540" cy="369332"/>
            </a:xfrm>
            <a:prstGeom prst="rect">
              <a:avLst/>
            </a:prstGeom>
            <a:noFill/>
          </p:spPr>
          <p:txBody>
            <a:bodyPr wrap="none" rtlCol="0">
              <a:spAutoFit/>
            </a:bodyPr>
            <a:lstStyle/>
            <a:p>
              <a:r>
                <a:rPr lang="zh-CN" altLang="en-US" smtClean="0"/>
                <a:t>类型转换</a:t>
              </a:r>
              <a:endParaRPr lang="zh-CN" altLang="en-US"/>
            </a:p>
          </p:txBody>
        </p:sp>
      </p:grpSp>
      <p:grpSp>
        <p:nvGrpSpPr>
          <p:cNvPr id="106" name="组合 105"/>
          <p:cNvGrpSpPr/>
          <p:nvPr/>
        </p:nvGrpSpPr>
        <p:grpSpPr>
          <a:xfrm>
            <a:off x="5820064" y="4789045"/>
            <a:ext cx="1205825" cy="647105"/>
            <a:chOff x="6544786" y="4291257"/>
            <a:chExt cx="1466519" cy="647105"/>
          </a:xfrm>
        </p:grpSpPr>
        <p:sp>
          <p:nvSpPr>
            <p:cNvPr id="107" name="矩形 106"/>
            <p:cNvSpPr/>
            <p:nvPr/>
          </p:nvSpPr>
          <p:spPr>
            <a:xfrm>
              <a:off x="6659437" y="4291257"/>
              <a:ext cx="1351868" cy="647105"/>
            </a:xfrm>
            <a:prstGeom prst="rect">
              <a:avLst/>
            </a:prstGeom>
            <a:solidFill>
              <a:schemeClr val="bg2"/>
            </a:solidFill>
            <a:ln>
              <a:solidFill>
                <a:schemeClr val="tx1"/>
              </a:solidFill>
            </a:ln>
          </p:spPr>
          <p:txBody>
            <a:bodyPr wrap="square" lIns="91440" tIns="45720" rIns="91440" bIns="45720" rtlCol="0" anchor="ctr">
              <a:spAutoFit/>
            </a:bodyPr>
            <a:lstStyle/>
            <a:p>
              <a:pPr algn="ctr"/>
              <a:endParaRPr lang="zh-CN" altLang="en-US" sz="5400" b="1" cap="none" spc="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endParaRPr>
            </a:p>
          </p:txBody>
        </p:sp>
        <p:sp>
          <p:nvSpPr>
            <p:cNvPr id="108" name="TextBox 107"/>
            <p:cNvSpPr txBox="1"/>
            <p:nvPr/>
          </p:nvSpPr>
          <p:spPr>
            <a:xfrm>
              <a:off x="6544786" y="4422833"/>
              <a:ext cx="1466519" cy="369332"/>
            </a:xfrm>
            <a:prstGeom prst="rect">
              <a:avLst/>
            </a:prstGeom>
            <a:noFill/>
          </p:spPr>
          <p:txBody>
            <a:bodyPr wrap="square" rtlCol="0">
              <a:spAutoFit/>
            </a:bodyPr>
            <a:lstStyle/>
            <a:p>
              <a:pPr algn="ctr"/>
              <a:r>
                <a:rPr lang="zh-CN" altLang="en-US">
                  <a:solidFill>
                    <a:srgbClr val="FF0000"/>
                  </a:solidFill>
                </a:rPr>
                <a:t>日志模块</a:t>
              </a:r>
            </a:p>
          </p:txBody>
        </p:sp>
      </p:grpSp>
      <p:grpSp>
        <p:nvGrpSpPr>
          <p:cNvPr id="109" name="组合 108"/>
          <p:cNvGrpSpPr/>
          <p:nvPr/>
        </p:nvGrpSpPr>
        <p:grpSpPr>
          <a:xfrm>
            <a:off x="7063245" y="4789045"/>
            <a:ext cx="1119496" cy="647105"/>
            <a:chOff x="8000914" y="4280603"/>
            <a:chExt cx="1361525" cy="647105"/>
          </a:xfrm>
        </p:grpSpPr>
        <p:sp>
          <p:nvSpPr>
            <p:cNvPr id="110" name="矩形 109"/>
            <p:cNvSpPr/>
            <p:nvPr/>
          </p:nvSpPr>
          <p:spPr>
            <a:xfrm>
              <a:off x="8010571" y="4280603"/>
              <a:ext cx="1351868" cy="647105"/>
            </a:xfrm>
            <a:prstGeom prst="rect">
              <a:avLst/>
            </a:prstGeom>
            <a:solidFill>
              <a:schemeClr val="bg2"/>
            </a:solidFill>
            <a:ln>
              <a:solidFill>
                <a:schemeClr val="tx1"/>
              </a:solidFill>
            </a:ln>
          </p:spPr>
          <p:txBody>
            <a:bodyPr wrap="square" lIns="91440" tIns="45720" rIns="91440" bIns="45720" rtlCol="0" anchor="ctr">
              <a:spAutoFit/>
            </a:bodyPr>
            <a:lstStyle/>
            <a:p>
              <a:pPr algn="ctr"/>
              <a:endParaRPr lang="zh-CN" altLang="en-US" sz="5400" b="1" cap="none" spc="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endParaRPr>
            </a:p>
          </p:txBody>
        </p:sp>
        <p:sp>
          <p:nvSpPr>
            <p:cNvPr id="111" name="TextBox 110"/>
            <p:cNvSpPr txBox="1"/>
            <p:nvPr/>
          </p:nvSpPr>
          <p:spPr>
            <a:xfrm>
              <a:off x="8000914" y="4420723"/>
              <a:ext cx="1347539" cy="369332"/>
            </a:xfrm>
            <a:prstGeom prst="rect">
              <a:avLst/>
            </a:prstGeom>
            <a:noFill/>
          </p:spPr>
          <p:txBody>
            <a:bodyPr wrap="none" rtlCol="0">
              <a:spAutoFit/>
            </a:bodyPr>
            <a:lstStyle/>
            <a:p>
              <a:r>
                <a:rPr lang="zh-CN" altLang="en-US" smtClean="0"/>
                <a:t>资源加载</a:t>
              </a:r>
              <a:endParaRPr lang="zh-CN" altLang="en-US"/>
            </a:p>
          </p:txBody>
        </p:sp>
      </p:grpSp>
      <p:grpSp>
        <p:nvGrpSpPr>
          <p:cNvPr id="112" name="组合 111"/>
          <p:cNvGrpSpPr/>
          <p:nvPr/>
        </p:nvGrpSpPr>
        <p:grpSpPr>
          <a:xfrm>
            <a:off x="8248877" y="4789045"/>
            <a:ext cx="1119495" cy="647105"/>
            <a:chOff x="8000914" y="4280603"/>
            <a:chExt cx="1361525" cy="647105"/>
          </a:xfrm>
        </p:grpSpPr>
        <p:sp>
          <p:nvSpPr>
            <p:cNvPr id="113" name="矩形 112"/>
            <p:cNvSpPr/>
            <p:nvPr/>
          </p:nvSpPr>
          <p:spPr>
            <a:xfrm>
              <a:off x="8010571" y="4280603"/>
              <a:ext cx="1351868" cy="647105"/>
            </a:xfrm>
            <a:prstGeom prst="rect">
              <a:avLst/>
            </a:prstGeom>
            <a:solidFill>
              <a:schemeClr val="bg2"/>
            </a:solidFill>
            <a:ln>
              <a:solidFill>
                <a:schemeClr val="tx1"/>
              </a:solidFill>
            </a:ln>
          </p:spPr>
          <p:txBody>
            <a:bodyPr wrap="square" lIns="91440" tIns="45720" rIns="91440" bIns="45720" rtlCol="0" anchor="ctr">
              <a:spAutoFit/>
            </a:bodyPr>
            <a:lstStyle/>
            <a:p>
              <a:pPr algn="ctr"/>
              <a:endParaRPr lang="zh-CN" altLang="en-US" sz="5400" b="1" cap="none" spc="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endParaRPr>
            </a:p>
          </p:txBody>
        </p:sp>
        <p:sp>
          <p:nvSpPr>
            <p:cNvPr id="114" name="TextBox 113"/>
            <p:cNvSpPr txBox="1"/>
            <p:nvPr/>
          </p:nvSpPr>
          <p:spPr>
            <a:xfrm>
              <a:off x="8000914" y="4420723"/>
              <a:ext cx="1354309" cy="369332"/>
            </a:xfrm>
            <a:prstGeom prst="rect">
              <a:avLst/>
            </a:prstGeom>
            <a:noFill/>
          </p:spPr>
          <p:txBody>
            <a:bodyPr wrap="square" rtlCol="0">
              <a:spAutoFit/>
            </a:bodyPr>
            <a:lstStyle/>
            <a:p>
              <a:pPr algn="ctr"/>
              <a:r>
                <a:rPr lang="zh-CN" altLang="en-US"/>
                <a:t>解析</a:t>
              </a:r>
              <a:r>
                <a:rPr lang="zh-CN" altLang="en-US" smtClean="0"/>
                <a:t>器</a:t>
              </a:r>
              <a:endParaRPr lang="zh-CN" altLang="en-US"/>
            </a:p>
          </p:txBody>
        </p:sp>
      </p:grpSp>
      <p:sp>
        <p:nvSpPr>
          <p:cNvPr id="115" name="TextBox 114"/>
          <p:cNvSpPr txBox="1"/>
          <p:nvPr/>
        </p:nvSpPr>
        <p:spPr>
          <a:xfrm>
            <a:off x="5810468" y="1762609"/>
            <a:ext cx="1225015" cy="369332"/>
          </a:xfrm>
          <a:prstGeom prst="rect">
            <a:avLst/>
          </a:prstGeom>
          <a:noFill/>
        </p:spPr>
        <p:txBody>
          <a:bodyPr wrap="none" rtlCol="0">
            <a:spAutoFit/>
          </a:bodyPr>
          <a:lstStyle/>
          <a:p>
            <a:r>
              <a:rPr lang="en-US" altLang="zh-CN"/>
              <a:t>SqlSession</a:t>
            </a:r>
            <a:endParaRPr lang="zh-CN" altLang="en-US"/>
          </a:p>
        </p:txBody>
      </p:sp>
      <p:sp>
        <p:nvSpPr>
          <p:cNvPr id="2" name="矩形 1"/>
          <p:cNvSpPr/>
          <p:nvPr/>
        </p:nvSpPr>
        <p:spPr>
          <a:xfrm>
            <a:off x="2417199" y="1551065"/>
            <a:ext cx="7204319" cy="2404830"/>
          </a:xfrm>
          <a:prstGeom prst="rect">
            <a:avLst/>
          </a:prstGeom>
          <a:solidFill>
            <a:schemeClr val="accent3">
              <a:lumMod val="20000"/>
              <a:lumOff val="80000"/>
              <a:alpha val="87000"/>
            </a:schemeClr>
          </a:solidFill>
        </p:spPr>
        <p:txBody>
          <a:bodyPr wrap="none" lIns="91440" tIns="45720" rIns="91440" bIns="45720" rtlCol="0" anchor="ctr">
            <a:spAutoFit/>
          </a:bodyPr>
          <a:lstStyle/>
          <a:p>
            <a:pPr algn="ctr"/>
            <a:endParaRPr lang="zh-CN" altLang="en-US" sz="5400" b="1" cap="none" spc="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endParaRPr>
          </a:p>
        </p:txBody>
      </p:sp>
    </p:spTree>
    <p:extLst>
      <p:ext uri="{BB962C8B-B14F-4D97-AF65-F5344CB8AC3E}">
        <p14:creationId xmlns:p14="http://schemas.microsoft.com/office/powerpoint/2010/main" val="415816036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47"/>
                                        </p:tgtEl>
                                        <p:attrNameLst>
                                          <p:attrName>style.visibility</p:attrName>
                                        </p:attrNameLst>
                                      </p:cBhvr>
                                      <p:to>
                                        <p:strVal val="visible"/>
                                      </p:to>
                                    </p:set>
                                    <p:anim to="" calcmode="lin" valueType="num">
                                      <p:cBhvr>
                                        <p:cTn id="7" dur="700" fill="hold">
                                          <p:stCondLst>
                                            <p:cond delay="0"/>
                                          </p:stCondLst>
                                        </p:cTn>
                                        <p:tgtEl>
                                          <p:spTgt spid="47"/>
                                        </p:tgtEl>
                                        <p:attrNameLst>
                                          <p:attrName>ppt_x</p:attrName>
                                        </p:attrNameLst>
                                      </p:cBhvr>
                                      <p:tavLst>
                                        <p:tav tm="0" fmla="#ppt_x-(-#ppt_w/2*cos(ppt_r/180*pi))*((1.5-1.5*$)^2-(1.5-1.5*$)^3)">
                                          <p:val>
                                            <p:strVal val="0"/>
                                          </p:val>
                                        </p:tav>
                                        <p:tav tm="100000">
                                          <p:val>
                                            <p:strVal val="1"/>
                                          </p:val>
                                        </p:tav>
                                      </p:tavLst>
                                    </p:anim>
                                    <p:anim to="" calcmode="lin" valueType="num">
                                      <p:cBhvr>
                                        <p:cTn id="8" dur="700" fill="hold">
                                          <p:stCondLst>
                                            <p:cond delay="0"/>
                                          </p:stCondLst>
                                        </p:cTn>
                                        <p:tgtEl>
                                          <p:spTgt spid="47"/>
                                        </p:tgtEl>
                                        <p:attrNameLst>
                                          <p:attrName>ppt_y</p:attrName>
                                        </p:attrNameLst>
                                      </p:cBhvr>
                                      <p:tavLst>
                                        <p:tav tm="0" fmla="#ppt_y+(-#ppt_h/2*cos(ppt_r/180*pi))*((1.5-1.5*$)^2-(1.5-1.5*$)^3)">
                                          <p:val>
                                            <p:strVal val="0"/>
                                          </p:val>
                                        </p:tav>
                                        <p:tav tm="100000">
                                          <p:val>
                                            <p:strVal val="1"/>
                                          </p:val>
                                        </p:tav>
                                      </p:tavLst>
                                    </p:anim>
                                    <p:anim to="" calcmode="lin" valueType="num">
                                      <p:cBhvr>
                                        <p:cTn id="9" dur="700" fill="hold">
                                          <p:stCondLst>
                                            <p:cond delay="0"/>
                                          </p:stCondLst>
                                        </p:cTn>
                                        <p:tgtEl>
                                          <p:spTgt spid="47"/>
                                        </p:tgtEl>
                                        <p:attrNameLst>
                                          <p:attrName>ppt_h</p:attrName>
                                        </p:attrNameLst>
                                      </p:cBhvr>
                                      <p:tavLst>
                                        <p:tav tm="0" fmla="#ppt_h-(-#ppt_h)*((1.5-1.5*$)^2-(1.5-1.5*$)^3)">
                                          <p:val>
                                            <p:strVal val="0"/>
                                          </p:val>
                                        </p:tav>
                                        <p:tav tm="100000">
                                          <p:val>
                                            <p:strVal val="1"/>
                                          </p:val>
                                        </p:tav>
                                      </p:tavLst>
                                    </p:anim>
                                    <p:anim to="" calcmode="lin" valueType="num">
                                      <p:cBhvr>
                                        <p:cTn id="10" dur="700" fill="hold">
                                          <p:stCondLst>
                                            <p:cond delay="0"/>
                                          </p:stCondLst>
                                        </p:cTn>
                                        <p:tgtEl>
                                          <p:spTgt spid="47"/>
                                        </p:tgtEl>
                                        <p:attrNameLst>
                                          <p:attrName>ppt_w</p:attrName>
                                        </p:attrNameLst>
                                      </p:cBhvr>
                                      <p:tavLst>
                                        <p:tav tm="0" fmla="#ppt_w-(-#ppt_w)*((1.5-1.5*$)^2-(1.5-1.5*$)^3)">
                                          <p:val>
                                            <p:strVal val="0"/>
                                          </p:val>
                                        </p:tav>
                                        <p:tav tm="100000">
                                          <p:val>
                                            <p:strVal val="1"/>
                                          </p:val>
                                        </p:tav>
                                      </p:tavLst>
                                    </p:anim>
                                  </p:childTnLst>
                                </p:cTn>
                              </p:par>
                              <p:par>
                                <p:cTn id="11" presetID="0" presetClass="entr" presetSubtype="0" fill="hold" nodeType="withEffect">
                                  <p:stCondLst>
                                    <p:cond delay="0"/>
                                  </p:stCondLst>
                                  <p:iterate type="lt">
                                    <p:tmPct val="10000"/>
                                  </p:iterate>
                                  <p:childTnLst>
                                    <p:set>
                                      <p:cBhvr>
                                        <p:cTn id="12" dur="1" fill="hold">
                                          <p:stCondLst>
                                            <p:cond delay="0"/>
                                          </p:stCondLst>
                                        </p:cTn>
                                        <p:tgtEl>
                                          <p:spTgt spid="48"/>
                                        </p:tgtEl>
                                        <p:attrNameLst>
                                          <p:attrName>style.visibility</p:attrName>
                                        </p:attrNameLst>
                                      </p:cBhvr>
                                      <p:to>
                                        <p:strVal val="visible"/>
                                      </p:to>
                                    </p:set>
                                    <p:anim to="" calcmode="lin" valueType="num">
                                      <p:cBhvr>
                                        <p:cTn id="13" dur="700" fill="hold">
                                          <p:stCondLst>
                                            <p:cond delay="0"/>
                                          </p:stCondLst>
                                        </p:cTn>
                                        <p:tgtEl>
                                          <p:spTgt spid="48"/>
                                        </p:tgtEl>
                                        <p:attrNameLst>
                                          <p:attrName>ppt_x</p:attrName>
                                        </p:attrNameLst>
                                      </p:cBhvr>
                                      <p:tavLst>
                                        <p:tav tm="0" fmla="#ppt_x-(-#ppt_w/2*cos(ppt_r/180*pi))*((1.5-1.5*$)^2-(1.5-1.5*$)^3)">
                                          <p:val>
                                            <p:strVal val="0"/>
                                          </p:val>
                                        </p:tav>
                                        <p:tav tm="100000">
                                          <p:val>
                                            <p:strVal val="1"/>
                                          </p:val>
                                        </p:tav>
                                      </p:tavLst>
                                    </p:anim>
                                    <p:anim to="" calcmode="lin" valueType="num">
                                      <p:cBhvr>
                                        <p:cTn id="14" dur="700" fill="hold">
                                          <p:stCondLst>
                                            <p:cond delay="0"/>
                                          </p:stCondLst>
                                        </p:cTn>
                                        <p:tgtEl>
                                          <p:spTgt spid="48"/>
                                        </p:tgtEl>
                                        <p:attrNameLst>
                                          <p:attrName>ppt_y</p:attrName>
                                        </p:attrNameLst>
                                      </p:cBhvr>
                                      <p:tavLst>
                                        <p:tav tm="0" fmla="#ppt_y+(-#ppt_h/2*cos(ppt_r/180*pi))*((1.5-1.5*$)^2-(1.5-1.5*$)^3)">
                                          <p:val>
                                            <p:strVal val="0"/>
                                          </p:val>
                                        </p:tav>
                                        <p:tav tm="100000">
                                          <p:val>
                                            <p:strVal val="1"/>
                                          </p:val>
                                        </p:tav>
                                      </p:tavLst>
                                    </p:anim>
                                    <p:anim to="" calcmode="lin" valueType="num">
                                      <p:cBhvr>
                                        <p:cTn id="15" dur="700" fill="hold">
                                          <p:stCondLst>
                                            <p:cond delay="0"/>
                                          </p:stCondLst>
                                        </p:cTn>
                                        <p:tgtEl>
                                          <p:spTgt spid="48"/>
                                        </p:tgtEl>
                                        <p:attrNameLst>
                                          <p:attrName>ppt_h</p:attrName>
                                        </p:attrNameLst>
                                      </p:cBhvr>
                                      <p:tavLst>
                                        <p:tav tm="0" fmla="#ppt_h-(-#ppt_h)*((1.5-1.5*$)^2-(1.5-1.5*$)^3)">
                                          <p:val>
                                            <p:strVal val="0"/>
                                          </p:val>
                                        </p:tav>
                                        <p:tav tm="100000">
                                          <p:val>
                                            <p:strVal val="1"/>
                                          </p:val>
                                        </p:tav>
                                      </p:tavLst>
                                    </p:anim>
                                    <p:anim to="" calcmode="lin" valueType="num">
                                      <p:cBhvr>
                                        <p:cTn id="16" dur="700" fill="hold">
                                          <p:stCondLst>
                                            <p:cond delay="0"/>
                                          </p:stCondLst>
                                        </p:cTn>
                                        <p:tgtEl>
                                          <p:spTgt spid="48"/>
                                        </p:tgtEl>
                                        <p:attrNameLst>
                                          <p:attrName>ppt_w</p:attrName>
                                        </p:attrNameLst>
                                      </p:cBhvr>
                                      <p:tavLst>
                                        <p:tav tm="0" fmla="#ppt_w-(-#ppt_w)*((1.5-1.5*$)^2-(1.5-1.5*$)^3)">
                                          <p:val>
                                            <p:strVal val="0"/>
                                          </p:val>
                                        </p:tav>
                                        <p:tav tm="100000">
                                          <p:val>
                                            <p:str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PA_组合 20"/>
          <p:cNvGrpSpPr/>
          <p:nvPr>
            <p:custDataLst>
              <p:tags r:id="rId1"/>
            </p:custDataLst>
          </p:nvPr>
        </p:nvGrpSpPr>
        <p:grpSpPr>
          <a:xfrm>
            <a:off x="4392150" y="1500466"/>
            <a:ext cx="3407701" cy="63239"/>
            <a:chOff x="2190216" y="0"/>
            <a:chExt cx="4752528" cy="108012"/>
          </a:xfrm>
        </p:grpSpPr>
        <p:sp>
          <p:nvSpPr>
            <p:cNvPr id="4" name="矩形 3"/>
            <p:cNvSpPr/>
            <p:nvPr/>
          </p:nvSpPr>
          <p:spPr>
            <a:xfrm>
              <a:off x="2190216" y="0"/>
              <a:ext cx="1188132" cy="108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 name="矩形 4"/>
            <p:cNvSpPr/>
            <p:nvPr/>
          </p:nvSpPr>
          <p:spPr>
            <a:xfrm>
              <a:off x="3378348"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6" name="矩形 5"/>
            <p:cNvSpPr/>
            <p:nvPr/>
          </p:nvSpPr>
          <p:spPr>
            <a:xfrm>
              <a:off x="4566480" y="0"/>
              <a:ext cx="1188132" cy="1080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7" name="矩形 6"/>
            <p:cNvSpPr/>
            <p:nvPr/>
          </p:nvSpPr>
          <p:spPr>
            <a:xfrm>
              <a:off x="5754612" y="0"/>
              <a:ext cx="1188132" cy="1080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grpSp>
      <p:sp>
        <p:nvSpPr>
          <p:cNvPr id="36" name="PA_文本框 35"/>
          <p:cNvSpPr txBox="1"/>
          <p:nvPr>
            <p:custDataLst>
              <p:tags r:id="rId2"/>
            </p:custDataLst>
          </p:nvPr>
        </p:nvSpPr>
        <p:spPr>
          <a:xfrm>
            <a:off x="5110480" y="417660"/>
            <a:ext cx="1971040" cy="995016"/>
          </a:xfrm>
          <a:prstGeom prst="rect">
            <a:avLst/>
          </a:prstGeom>
          <a:noFill/>
        </p:spPr>
        <p:txBody>
          <a:bodyPr wrap="square" rtlCol="0">
            <a:spAutoFit/>
          </a:bodyPr>
          <a:lstStyle/>
          <a:p>
            <a:pPr algn="ctr" defTabSz="1219170"/>
            <a:r>
              <a:rPr lang="zh-CN" altLang="en-US" sz="3733" b="1" dirty="0">
                <a:ln w="6350">
                  <a:noFill/>
                </a:ln>
                <a:solidFill>
                  <a:srgbClr val="1D69A3"/>
                </a:solidFill>
                <a:latin typeface="Impact" pitchFamily="34" charset="0"/>
                <a:ea typeface="微软雅黑" pitchFamily="34" charset="-122"/>
              </a:rPr>
              <a:t>目  录</a:t>
            </a:r>
            <a:endParaRPr lang="en-US" altLang="zh-CN" sz="3733" b="1" dirty="0">
              <a:ln w="6350">
                <a:noFill/>
              </a:ln>
              <a:solidFill>
                <a:srgbClr val="1D69A3"/>
              </a:solidFill>
              <a:latin typeface="Impact" pitchFamily="34" charset="0"/>
              <a:ea typeface="微软雅黑" pitchFamily="34" charset="-122"/>
            </a:endParaRPr>
          </a:p>
          <a:p>
            <a:pPr algn="ctr" defTabSz="1219170"/>
            <a:r>
              <a:rPr lang="en-US" altLang="zh-CN" sz="2133" dirty="0">
                <a:ln w="6350">
                  <a:noFill/>
                </a:ln>
                <a:solidFill>
                  <a:srgbClr val="333333">
                    <a:lumMod val="50000"/>
                    <a:lumOff val="50000"/>
                  </a:srgbClr>
                </a:solidFill>
                <a:latin typeface="Arial" pitchFamily="34" charset="0"/>
                <a:ea typeface="微软雅黑" pitchFamily="34" charset="-122"/>
                <a:cs typeface="Arial" pitchFamily="34" charset="0"/>
              </a:rPr>
              <a:t>CONTENTS</a:t>
            </a:r>
            <a:endParaRPr lang="zh-CN" altLang="en-US" sz="2133" dirty="0">
              <a:ln w="6350">
                <a:noFill/>
              </a:ln>
              <a:solidFill>
                <a:srgbClr val="333333">
                  <a:lumMod val="50000"/>
                  <a:lumOff val="50000"/>
                </a:srgbClr>
              </a:solidFill>
              <a:latin typeface="Arial" pitchFamily="34" charset="0"/>
              <a:ea typeface="微软雅黑" pitchFamily="34" charset="-122"/>
              <a:cs typeface="Arial" pitchFamily="34" charset="0"/>
            </a:endParaRPr>
          </a:p>
        </p:txBody>
      </p:sp>
      <p:grpSp>
        <p:nvGrpSpPr>
          <p:cNvPr id="8" name="组合 7"/>
          <p:cNvGrpSpPr/>
          <p:nvPr/>
        </p:nvGrpSpPr>
        <p:grpSpPr>
          <a:xfrm>
            <a:off x="3036688" y="2754913"/>
            <a:ext cx="1917777" cy="3208238"/>
            <a:chOff x="2230347" y="2774574"/>
            <a:chExt cx="1917777" cy="3208238"/>
          </a:xfrm>
        </p:grpSpPr>
        <p:grpSp>
          <p:nvGrpSpPr>
            <p:cNvPr id="80" name="PA_组合 79"/>
            <p:cNvGrpSpPr/>
            <p:nvPr>
              <p:custDataLst>
                <p:tags r:id="rId19"/>
              </p:custDataLst>
            </p:nvPr>
          </p:nvGrpSpPr>
          <p:grpSpPr>
            <a:xfrm>
              <a:off x="2230347" y="3455159"/>
              <a:ext cx="1917777" cy="2527653"/>
              <a:chOff x="522514" y="3027330"/>
              <a:chExt cx="1512542" cy="1440160"/>
            </a:xfrm>
          </p:grpSpPr>
          <p:sp>
            <p:nvSpPr>
              <p:cNvPr id="81" name="矩形 80"/>
              <p:cNvSpPr/>
              <p:nvPr/>
            </p:nvSpPr>
            <p:spPr>
              <a:xfrm>
                <a:off x="522514" y="3027330"/>
                <a:ext cx="1512542" cy="1440160"/>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cxnSp>
            <p:nvCxnSpPr>
              <p:cNvPr id="82" name="直接连接符 81"/>
              <p:cNvCxnSpPr/>
              <p:nvPr/>
            </p:nvCxnSpPr>
            <p:spPr>
              <a:xfrm>
                <a:off x="522514" y="3393953"/>
                <a:ext cx="1512542"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sp>
          <p:nvSpPr>
            <p:cNvPr id="63" name="PA_矩形 62"/>
            <p:cNvSpPr/>
            <p:nvPr>
              <p:custDataLst>
                <p:tags r:id="rId20"/>
              </p:custDataLst>
            </p:nvPr>
          </p:nvSpPr>
          <p:spPr>
            <a:xfrm>
              <a:off x="2611709" y="4175212"/>
              <a:ext cx="1154242" cy="1015471"/>
            </a:xfrm>
            <a:prstGeom prst="rect">
              <a:avLst/>
            </a:prstGeom>
          </p:spPr>
          <p:txBody>
            <a:bodyPr wrap="none">
              <a:spAutoFit/>
            </a:bodyPr>
            <a:lstStyle/>
            <a:p>
              <a:pPr algn="ctr" defTabSz="1219170">
                <a:lnSpc>
                  <a:spcPct val="150000"/>
                </a:lnSpc>
              </a:pPr>
              <a:r>
                <a:rPr lang="zh-CN" altLang="en-US" sz="1333" smtClean="0">
                  <a:ln w="6350">
                    <a:noFill/>
                  </a:ln>
                  <a:solidFill>
                    <a:srgbClr val="FFFFFF">
                      <a:lumMod val="50000"/>
                    </a:srgbClr>
                  </a:solidFill>
                  <a:latin typeface="Impact" pitchFamily="34" charset="0"/>
                  <a:ea typeface="微软雅黑" pitchFamily="34" charset="-122"/>
                </a:rPr>
                <a:t>适配器模式</a:t>
              </a:r>
              <a:endParaRPr lang="en-US" altLang="zh-CN" sz="1333" smtClean="0">
                <a:ln w="6350">
                  <a:noFill/>
                </a:ln>
                <a:solidFill>
                  <a:srgbClr val="FFFFFF">
                    <a:lumMod val="50000"/>
                  </a:srgbClr>
                </a:solidFill>
                <a:latin typeface="Impact" pitchFamily="34" charset="0"/>
                <a:ea typeface="微软雅黑" pitchFamily="34" charset="-122"/>
              </a:endParaRPr>
            </a:p>
            <a:p>
              <a:pPr algn="ctr" defTabSz="1219170">
                <a:lnSpc>
                  <a:spcPct val="150000"/>
                </a:lnSpc>
              </a:pPr>
              <a:r>
                <a:rPr lang="zh-CN" altLang="en-US" sz="1333">
                  <a:ln w="6350">
                    <a:noFill/>
                  </a:ln>
                  <a:solidFill>
                    <a:srgbClr val="FFFFFF">
                      <a:lumMod val="50000"/>
                    </a:srgbClr>
                  </a:solidFill>
                  <a:latin typeface="Impact" pitchFamily="34" charset="0"/>
                  <a:ea typeface="微软雅黑" pitchFamily="34" charset="-122"/>
                </a:rPr>
                <a:t>代理</a:t>
              </a:r>
              <a:r>
                <a:rPr lang="zh-CN" altLang="en-US" sz="1333" smtClean="0">
                  <a:ln w="6350">
                    <a:noFill/>
                  </a:ln>
                  <a:solidFill>
                    <a:srgbClr val="FFFFFF">
                      <a:lumMod val="50000"/>
                    </a:srgbClr>
                  </a:solidFill>
                  <a:latin typeface="Impact" pitchFamily="34" charset="0"/>
                  <a:ea typeface="微软雅黑" pitchFamily="34" charset="-122"/>
                </a:rPr>
                <a:t>模式</a:t>
              </a:r>
              <a:endParaRPr lang="en-US" altLang="zh-CN" sz="1333" smtClean="0">
                <a:ln w="6350">
                  <a:noFill/>
                </a:ln>
                <a:solidFill>
                  <a:srgbClr val="FFFFFF">
                    <a:lumMod val="50000"/>
                  </a:srgbClr>
                </a:solidFill>
                <a:latin typeface="Impact" pitchFamily="34" charset="0"/>
                <a:ea typeface="微软雅黑" pitchFamily="34" charset="-122"/>
              </a:endParaRPr>
            </a:p>
            <a:p>
              <a:pPr algn="ctr" defTabSz="1219170">
                <a:lnSpc>
                  <a:spcPct val="150000"/>
                </a:lnSpc>
              </a:pPr>
              <a:r>
                <a:rPr lang="zh-CN" altLang="en-US" sz="1333" smtClean="0">
                  <a:ln w="6350">
                    <a:noFill/>
                  </a:ln>
                  <a:solidFill>
                    <a:srgbClr val="FFFFFF">
                      <a:lumMod val="50000"/>
                    </a:srgbClr>
                  </a:solidFill>
                  <a:latin typeface="Impact" pitchFamily="34" charset="0"/>
                  <a:ea typeface="微软雅黑" pitchFamily="34" charset="-122"/>
                </a:rPr>
                <a:t>日志模块分析</a:t>
              </a:r>
              <a:endParaRPr lang="en-US" altLang="zh-CN" sz="1333" dirty="0">
                <a:ln w="6350">
                  <a:noFill/>
                </a:ln>
                <a:solidFill>
                  <a:srgbClr val="FFFFFF">
                    <a:lumMod val="50000"/>
                  </a:srgbClr>
                </a:solidFill>
                <a:latin typeface="Impact" pitchFamily="34" charset="0"/>
                <a:ea typeface="微软雅黑" pitchFamily="34" charset="-122"/>
              </a:endParaRPr>
            </a:p>
          </p:txBody>
        </p:sp>
        <p:sp>
          <p:nvSpPr>
            <p:cNvPr id="68" name="PA_矩形 67"/>
            <p:cNvSpPr/>
            <p:nvPr>
              <p:custDataLst>
                <p:tags r:id="rId21"/>
              </p:custDataLst>
            </p:nvPr>
          </p:nvSpPr>
          <p:spPr>
            <a:xfrm>
              <a:off x="2515675" y="3582545"/>
              <a:ext cx="1346312" cy="338554"/>
            </a:xfrm>
            <a:prstGeom prst="rect">
              <a:avLst/>
            </a:prstGeom>
          </p:spPr>
          <p:txBody>
            <a:bodyPr wrap="none">
              <a:spAutoFit/>
            </a:bodyPr>
            <a:lstStyle/>
            <a:p>
              <a:pPr algn="ctr" defTabSz="1219170"/>
              <a:r>
                <a:rPr lang="zh-CN" altLang="en-US" sz="1600" b="1" smtClean="0">
                  <a:ln w="6350">
                    <a:noFill/>
                  </a:ln>
                  <a:solidFill>
                    <a:srgbClr val="FFFFFF">
                      <a:lumMod val="50000"/>
                    </a:srgbClr>
                  </a:solidFill>
                  <a:latin typeface="Impact" pitchFamily="34" charset="0"/>
                  <a:ea typeface="微软雅黑" pitchFamily="34" charset="-122"/>
                </a:rPr>
                <a:t>日志模块分析</a:t>
              </a:r>
              <a:endParaRPr lang="zh-CN" altLang="en-US" sz="1600" b="1" dirty="0">
                <a:ln w="6350">
                  <a:noFill/>
                </a:ln>
                <a:solidFill>
                  <a:srgbClr val="FFFFFF">
                    <a:lumMod val="50000"/>
                  </a:srgbClr>
                </a:solidFill>
                <a:latin typeface="Impact" pitchFamily="34" charset="0"/>
                <a:ea typeface="微软雅黑" pitchFamily="34" charset="-122"/>
              </a:endParaRPr>
            </a:p>
          </p:txBody>
        </p:sp>
        <p:sp>
          <p:nvSpPr>
            <p:cNvPr id="52" name="PA_任意多边形 13"/>
            <p:cNvSpPr>
              <a:spLocks noEditPoints="1"/>
            </p:cNvSpPr>
            <p:nvPr>
              <p:custDataLst>
                <p:tags r:id="rId22"/>
              </p:custDataLst>
            </p:nvPr>
          </p:nvSpPr>
          <p:spPr bwMode="auto">
            <a:xfrm>
              <a:off x="3080837" y="2774574"/>
              <a:ext cx="442541" cy="386477"/>
            </a:xfrm>
            <a:custGeom>
              <a:avLst/>
              <a:gdLst>
                <a:gd name="T0" fmla="*/ 111 w 197"/>
                <a:gd name="T1" fmla="*/ 11 h 164"/>
                <a:gd name="T2" fmla="*/ 0 w 197"/>
                <a:gd name="T3" fmla="*/ 15 h 164"/>
                <a:gd name="T4" fmla="*/ 105 w 197"/>
                <a:gd name="T5" fmla="*/ 164 h 164"/>
                <a:gd name="T6" fmla="*/ 136 w 197"/>
                <a:gd name="T7" fmla="*/ 159 h 164"/>
                <a:gd name="T8" fmla="*/ 196 w 197"/>
                <a:gd name="T9" fmla="*/ 142 h 164"/>
                <a:gd name="T10" fmla="*/ 52 w 197"/>
                <a:gd name="T11" fmla="*/ 150 h 164"/>
                <a:gd name="T12" fmla="*/ 52 w 197"/>
                <a:gd name="T13" fmla="*/ 22 h 164"/>
                <a:gd name="T14" fmla="*/ 99 w 197"/>
                <a:gd name="T15" fmla="*/ 150 h 164"/>
                <a:gd name="T16" fmla="*/ 99 w 197"/>
                <a:gd name="T17" fmla="*/ 22 h 164"/>
                <a:gd name="T18" fmla="*/ 147 w 197"/>
                <a:gd name="T19" fmla="*/ 149 h 164"/>
                <a:gd name="T20" fmla="*/ 181 w 197"/>
                <a:gd name="T21" fmla="*/ 139 h 164"/>
                <a:gd name="T22" fmla="*/ 23 w 197"/>
                <a:gd name="T23" fmla="*/ 133 h 164"/>
                <a:gd name="T24" fmla="*/ 42 w 197"/>
                <a:gd name="T25" fmla="*/ 134 h 164"/>
                <a:gd name="T26" fmla="*/ 43 w 197"/>
                <a:gd name="T27" fmla="*/ 114 h 164"/>
                <a:gd name="T28" fmla="*/ 23 w 197"/>
                <a:gd name="T29" fmla="*/ 114 h 164"/>
                <a:gd name="T30" fmla="*/ 29 w 197"/>
                <a:gd name="T31" fmla="*/ 120 h 164"/>
                <a:gd name="T32" fmla="*/ 37 w 197"/>
                <a:gd name="T33" fmla="*/ 120 h 164"/>
                <a:gd name="T34" fmla="*/ 37 w 197"/>
                <a:gd name="T35" fmla="*/ 128 h 164"/>
                <a:gd name="T36" fmla="*/ 29 w 197"/>
                <a:gd name="T37" fmla="*/ 127 h 164"/>
                <a:gd name="T38" fmla="*/ 32 w 197"/>
                <a:gd name="T39" fmla="*/ 91 h 164"/>
                <a:gd name="T40" fmla="*/ 36 w 197"/>
                <a:gd name="T41" fmla="*/ 38 h 164"/>
                <a:gd name="T42" fmla="*/ 28 w 197"/>
                <a:gd name="T43" fmla="*/ 87 h 164"/>
                <a:gd name="T44" fmla="*/ 134 w 197"/>
                <a:gd name="T45" fmla="*/ 31 h 164"/>
                <a:gd name="T46" fmla="*/ 149 w 197"/>
                <a:gd name="T47" fmla="*/ 86 h 164"/>
                <a:gd name="T48" fmla="*/ 134 w 197"/>
                <a:gd name="T49" fmla="*/ 31 h 164"/>
                <a:gd name="T50" fmla="*/ 69 w 197"/>
                <a:gd name="T51" fmla="*/ 133 h 164"/>
                <a:gd name="T52" fmla="*/ 88 w 197"/>
                <a:gd name="T53" fmla="*/ 133 h 164"/>
                <a:gd name="T54" fmla="*/ 79 w 197"/>
                <a:gd name="T55" fmla="*/ 110 h 164"/>
                <a:gd name="T56" fmla="*/ 65 w 197"/>
                <a:gd name="T57" fmla="*/ 124 h 164"/>
                <a:gd name="T58" fmla="*/ 75 w 197"/>
                <a:gd name="T59" fmla="*/ 120 h 164"/>
                <a:gd name="T60" fmla="*/ 82 w 197"/>
                <a:gd name="T61" fmla="*/ 120 h 164"/>
                <a:gd name="T62" fmla="*/ 82 w 197"/>
                <a:gd name="T63" fmla="*/ 128 h 164"/>
                <a:gd name="T64" fmla="*/ 74 w 197"/>
                <a:gd name="T65" fmla="*/ 127 h 164"/>
                <a:gd name="T66" fmla="*/ 81 w 197"/>
                <a:gd name="T67" fmla="*/ 91 h 164"/>
                <a:gd name="T68" fmla="*/ 85 w 197"/>
                <a:gd name="T69" fmla="*/ 38 h 164"/>
                <a:gd name="T70" fmla="*/ 77 w 197"/>
                <a:gd name="T71" fmla="*/ 87 h 164"/>
                <a:gd name="T72" fmla="*/ 148 w 197"/>
                <a:gd name="T73" fmla="*/ 109 h 164"/>
                <a:gd name="T74" fmla="*/ 148 w 197"/>
                <a:gd name="T75" fmla="*/ 128 h 164"/>
                <a:gd name="T76" fmla="*/ 167 w 197"/>
                <a:gd name="T77" fmla="*/ 128 h 164"/>
                <a:gd name="T78" fmla="*/ 168 w 197"/>
                <a:gd name="T79" fmla="*/ 109 h 164"/>
                <a:gd name="T80" fmla="*/ 158 w 197"/>
                <a:gd name="T81" fmla="*/ 105 h 164"/>
                <a:gd name="T82" fmla="*/ 154 w 197"/>
                <a:gd name="T83" fmla="*/ 114 h 164"/>
                <a:gd name="T84" fmla="*/ 163 w 197"/>
                <a:gd name="T85" fmla="*/ 118 h 164"/>
                <a:gd name="T86" fmla="*/ 154 w 197"/>
                <a:gd name="T87" fmla="*/ 122 h 164"/>
                <a:gd name="T88" fmla="*/ 154 w 197"/>
                <a:gd name="T89" fmla="*/ 11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97" h="164">
                  <a:moveTo>
                    <a:pt x="159" y="6"/>
                  </a:moveTo>
                  <a:cubicBezTo>
                    <a:pt x="158" y="2"/>
                    <a:pt x="155" y="0"/>
                    <a:pt x="151" y="1"/>
                  </a:cubicBezTo>
                  <a:cubicBezTo>
                    <a:pt x="111" y="11"/>
                    <a:pt x="111" y="11"/>
                    <a:pt x="111" y="11"/>
                  </a:cubicBezTo>
                  <a:cubicBezTo>
                    <a:pt x="110" y="10"/>
                    <a:pt x="108" y="8"/>
                    <a:pt x="105" y="8"/>
                  </a:cubicBezTo>
                  <a:cubicBezTo>
                    <a:pt x="7" y="8"/>
                    <a:pt x="7" y="8"/>
                    <a:pt x="7" y="8"/>
                  </a:cubicBezTo>
                  <a:cubicBezTo>
                    <a:pt x="3" y="8"/>
                    <a:pt x="0" y="11"/>
                    <a:pt x="0" y="15"/>
                  </a:cubicBezTo>
                  <a:cubicBezTo>
                    <a:pt x="0" y="157"/>
                    <a:pt x="0" y="157"/>
                    <a:pt x="0" y="157"/>
                  </a:cubicBezTo>
                  <a:cubicBezTo>
                    <a:pt x="0" y="161"/>
                    <a:pt x="3" y="164"/>
                    <a:pt x="7" y="164"/>
                  </a:cubicBezTo>
                  <a:cubicBezTo>
                    <a:pt x="105" y="164"/>
                    <a:pt x="105" y="164"/>
                    <a:pt x="105" y="164"/>
                  </a:cubicBezTo>
                  <a:cubicBezTo>
                    <a:pt x="109" y="164"/>
                    <a:pt x="112" y="161"/>
                    <a:pt x="112" y="157"/>
                  </a:cubicBezTo>
                  <a:cubicBezTo>
                    <a:pt x="112" y="71"/>
                    <a:pt x="112" y="71"/>
                    <a:pt x="112" y="71"/>
                  </a:cubicBezTo>
                  <a:cubicBezTo>
                    <a:pt x="136" y="159"/>
                    <a:pt x="136" y="159"/>
                    <a:pt x="136" y="159"/>
                  </a:cubicBezTo>
                  <a:cubicBezTo>
                    <a:pt x="136" y="162"/>
                    <a:pt x="140" y="164"/>
                    <a:pt x="144" y="163"/>
                  </a:cubicBezTo>
                  <a:cubicBezTo>
                    <a:pt x="191" y="151"/>
                    <a:pt x="191" y="151"/>
                    <a:pt x="191" y="151"/>
                  </a:cubicBezTo>
                  <a:cubicBezTo>
                    <a:pt x="195" y="150"/>
                    <a:pt x="197" y="146"/>
                    <a:pt x="196" y="142"/>
                  </a:cubicBezTo>
                  <a:cubicBezTo>
                    <a:pt x="159" y="6"/>
                    <a:pt x="159" y="6"/>
                    <a:pt x="159" y="6"/>
                  </a:cubicBezTo>
                  <a:close/>
                  <a:moveTo>
                    <a:pt x="52" y="150"/>
                  </a:moveTo>
                  <a:cubicBezTo>
                    <a:pt x="52" y="150"/>
                    <a:pt x="52" y="150"/>
                    <a:pt x="52" y="150"/>
                  </a:cubicBezTo>
                  <a:cubicBezTo>
                    <a:pt x="14" y="150"/>
                    <a:pt x="14" y="150"/>
                    <a:pt x="14" y="150"/>
                  </a:cubicBezTo>
                  <a:cubicBezTo>
                    <a:pt x="14" y="22"/>
                    <a:pt x="14" y="22"/>
                    <a:pt x="14" y="22"/>
                  </a:cubicBezTo>
                  <a:cubicBezTo>
                    <a:pt x="52" y="22"/>
                    <a:pt x="52" y="22"/>
                    <a:pt x="52" y="22"/>
                  </a:cubicBezTo>
                  <a:cubicBezTo>
                    <a:pt x="52" y="150"/>
                    <a:pt x="52" y="150"/>
                    <a:pt x="52" y="150"/>
                  </a:cubicBezTo>
                  <a:close/>
                  <a:moveTo>
                    <a:pt x="99" y="150"/>
                  </a:moveTo>
                  <a:cubicBezTo>
                    <a:pt x="99" y="150"/>
                    <a:pt x="99" y="150"/>
                    <a:pt x="99" y="150"/>
                  </a:cubicBezTo>
                  <a:cubicBezTo>
                    <a:pt x="60" y="150"/>
                    <a:pt x="60" y="150"/>
                    <a:pt x="60" y="150"/>
                  </a:cubicBezTo>
                  <a:cubicBezTo>
                    <a:pt x="60" y="22"/>
                    <a:pt x="60" y="22"/>
                    <a:pt x="60" y="22"/>
                  </a:cubicBezTo>
                  <a:cubicBezTo>
                    <a:pt x="99" y="22"/>
                    <a:pt x="99" y="22"/>
                    <a:pt x="99" y="22"/>
                  </a:cubicBezTo>
                  <a:cubicBezTo>
                    <a:pt x="99" y="150"/>
                    <a:pt x="99" y="150"/>
                    <a:pt x="99" y="150"/>
                  </a:cubicBezTo>
                  <a:close/>
                  <a:moveTo>
                    <a:pt x="147" y="149"/>
                  </a:moveTo>
                  <a:cubicBezTo>
                    <a:pt x="147" y="149"/>
                    <a:pt x="147" y="149"/>
                    <a:pt x="147" y="149"/>
                  </a:cubicBezTo>
                  <a:cubicBezTo>
                    <a:pt x="114" y="25"/>
                    <a:pt x="114" y="25"/>
                    <a:pt x="114" y="25"/>
                  </a:cubicBezTo>
                  <a:cubicBezTo>
                    <a:pt x="148" y="16"/>
                    <a:pt x="148" y="16"/>
                    <a:pt x="148" y="16"/>
                  </a:cubicBezTo>
                  <a:cubicBezTo>
                    <a:pt x="181" y="139"/>
                    <a:pt x="181" y="139"/>
                    <a:pt x="181" y="139"/>
                  </a:cubicBezTo>
                  <a:cubicBezTo>
                    <a:pt x="147" y="149"/>
                    <a:pt x="147" y="149"/>
                    <a:pt x="147" y="149"/>
                  </a:cubicBezTo>
                  <a:close/>
                  <a:moveTo>
                    <a:pt x="23" y="133"/>
                  </a:moveTo>
                  <a:cubicBezTo>
                    <a:pt x="23" y="133"/>
                    <a:pt x="23" y="133"/>
                    <a:pt x="23" y="133"/>
                  </a:cubicBezTo>
                  <a:cubicBezTo>
                    <a:pt x="23" y="133"/>
                    <a:pt x="23" y="133"/>
                    <a:pt x="23" y="133"/>
                  </a:cubicBezTo>
                  <a:cubicBezTo>
                    <a:pt x="26" y="136"/>
                    <a:pt x="29" y="137"/>
                    <a:pt x="33" y="137"/>
                  </a:cubicBezTo>
                  <a:cubicBezTo>
                    <a:pt x="37" y="137"/>
                    <a:pt x="40" y="136"/>
                    <a:pt x="42" y="134"/>
                  </a:cubicBezTo>
                  <a:cubicBezTo>
                    <a:pt x="43" y="133"/>
                    <a:pt x="43" y="133"/>
                    <a:pt x="43" y="133"/>
                  </a:cubicBezTo>
                  <a:cubicBezTo>
                    <a:pt x="45" y="131"/>
                    <a:pt x="47" y="127"/>
                    <a:pt x="47" y="124"/>
                  </a:cubicBezTo>
                  <a:cubicBezTo>
                    <a:pt x="47" y="120"/>
                    <a:pt x="45" y="116"/>
                    <a:pt x="43" y="114"/>
                  </a:cubicBezTo>
                  <a:cubicBezTo>
                    <a:pt x="42" y="114"/>
                    <a:pt x="42" y="114"/>
                    <a:pt x="42" y="114"/>
                  </a:cubicBezTo>
                  <a:cubicBezTo>
                    <a:pt x="40" y="112"/>
                    <a:pt x="37" y="110"/>
                    <a:pt x="33" y="110"/>
                  </a:cubicBezTo>
                  <a:cubicBezTo>
                    <a:pt x="29" y="110"/>
                    <a:pt x="26" y="112"/>
                    <a:pt x="23" y="114"/>
                  </a:cubicBezTo>
                  <a:cubicBezTo>
                    <a:pt x="21" y="116"/>
                    <a:pt x="19" y="120"/>
                    <a:pt x="19" y="124"/>
                  </a:cubicBezTo>
                  <a:cubicBezTo>
                    <a:pt x="19" y="127"/>
                    <a:pt x="21" y="131"/>
                    <a:pt x="23" y="133"/>
                  </a:cubicBezTo>
                  <a:close/>
                  <a:moveTo>
                    <a:pt x="29" y="120"/>
                  </a:moveTo>
                  <a:cubicBezTo>
                    <a:pt x="29" y="120"/>
                    <a:pt x="29" y="120"/>
                    <a:pt x="29" y="120"/>
                  </a:cubicBezTo>
                  <a:cubicBezTo>
                    <a:pt x="30" y="119"/>
                    <a:pt x="31" y="118"/>
                    <a:pt x="33" y="118"/>
                  </a:cubicBezTo>
                  <a:cubicBezTo>
                    <a:pt x="34" y="118"/>
                    <a:pt x="36" y="119"/>
                    <a:pt x="37" y="120"/>
                  </a:cubicBezTo>
                  <a:cubicBezTo>
                    <a:pt x="37" y="120"/>
                    <a:pt x="37" y="120"/>
                    <a:pt x="37" y="120"/>
                  </a:cubicBezTo>
                  <a:cubicBezTo>
                    <a:pt x="38" y="121"/>
                    <a:pt x="38" y="122"/>
                    <a:pt x="38" y="124"/>
                  </a:cubicBezTo>
                  <a:cubicBezTo>
                    <a:pt x="38" y="125"/>
                    <a:pt x="38" y="127"/>
                    <a:pt x="37" y="128"/>
                  </a:cubicBezTo>
                  <a:cubicBezTo>
                    <a:pt x="36" y="129"/>
                    <a:pt x="34" y="129"/>
                    <a:pt x="33" y="129"/>
                  </a:cubicBezTo>
                  <a:cubicBezTo>
                    <a:pt x="31" y="129"/>
                    <a:pt x="30" y="129"/>
                    <a:pt x="29" y="128"/>
                  </a:cubicBezTo>
                  <a:cubicBezTo>
                    <a:pt x="29" y="127"/>
                    <a:pt x="29" y="127"/>
                    <a:pt x="29" y="127"/>
                  </a:cubicBezTo>
                  <a:cubicBezTo>
                    <a:pt x="28" y="126"/>
                    <a:pt x="27" y="125"/>
                    <a:pt x="27" y="124"/>
                  </a:cubicBezTo>
                  <a:cubicBezTo>
                    <a:pt x="27" y="122"/>
                    <a:pt x="28" y="121"/>
                    <a:pt x="29" y="120"/>
                  </a:cubicBezTo>
                  <a:close/>
                  <a:moveTo>
                    <a:pt x="32" y="91"/>
                  </a:moveTo>
                  <a:cubicBezTo>
                    <a:pt x="32" y="91"/>
                    <a:pt x="32" y="91"/>
                    <a:pt x="32" y="91"/>
                  </a:cubicBezTo>
                  <a:cubicBezTo>
                    <a:pt x="34" y="91"/>
                    <a:pt x="36" y="89"/>
                    <a:pt x="36" y="87"/>
                  </a:cubicBezTo>
                  <a:cubicBezTo>
                    <a:pt x="36" y="38"/>
                    <a:pt x="36" y="38"/>
                    <a:pt x="36" y="38"/>
                  </a:cubicBezTo>
                  <a:cubicBezTo>
                    <a:pt x="36" y="35"/>
                    <a:pt x="34" y="34"/>
                    <a:pt x="32" y="34"/>
                  </a:cubicBezTo>
                  <a:cubicBezTo>
                    <a:pt x="29" y="34"/>
                    <a:pt x="28" y="35"/>
                    <a:pt x="28" y="38"/>
                  </a:cubicBezTo>
                  <a:cubicBezTo>
                    <a:pt x="28" y="87"/>
                    <a:pt x="28" y="87"/>
                    <a:pt x="28" y="87"/>
                  </a:cubicBezTo>
                  <a:cubicBezTo>
                    <a:pt x="28" y="89"/>
                    <a:pt x="29" y="91"/>
                    <a:pt x="32" y="91"/>
                  </a:cubicBezTo>
                  <a:close/>
                  <a:moveTo>
                    <a:pt x="134" y="31"/>
                  </a:moveTo>
                  <a:cubicBezTo>
                    <a:pt x="134" y="31"/>
                    <a:pt x="134" y="31"/>
                    <a:pt x="134" y="31"/>
                  </a:cubicBezTo>
                  <a:cubicBezTo>
                    <a:pt x="132" y="32"/>
                    <a:pt x="131" y="34"/>
                    <a:pt x="131" y="36"/>
                  </a:cubicBezTo>
                  <a:cubicBezTo>
                    <a:pt x="144" y="84"/>
                    <a:pt x="144" y="84"/>
                    <a:pt x="144" y="84"/>
                  </a:cubicBezTo>
                  <a:cubicBezTo>
                    <a:pt x="144" y="86"/>
                    <a:pt x="146" y="87"/>
                    <a:pt x="149" y="86"/>
                  </a:cubicBezTo>
                  <a:cubicBezTo>
                    <a:pt x="151" y="86"/>
                    <a:pt x="152" y="84"/>
                    <a:pt x="152" y="82"/>
                  </a:cubicBezTo>
                  <a:cubicBezTo>
                    <a:pt x="139" y="34"/>
                    <a:pt x="139" y="34"/>
                    <a:pt x="139" y="34"/>
                  </a:cubicBezTo>
                  <a:cubicBezTo>
                    <a:pt x="138" y="32"/>
                    <a:pt x="136" y="31"/>
                    <a:pt x="134" y="31"/>
                  </a:cubicBezTo>
                  <a:close/>
                  <a:moveTo>
                    <a:pt x="69" y="133"/>
                  </a:moveTo>
                  <a:cubicBezTo>
                    <a:pt x="69" y="133"/>
                    <a:pt x="69" y="133"/>
                    <a:pt x="69" y="133"/>
                  </a:cubicBezTo>
                  <a:cubicBezTo>
                    <a:pt x="69" y="133"/>
                    <a:pt x="69" y="133"/>
                    <a:pt x="69" y="133"/>
                  </a:cubicBezTo>
                  <a:cubicBezTo>
                    <a:pt x="71" y="136"/>
                    <a:pt x="75" y="137"/>
                    <a:pt x="79" y="137"/>
                  </a:cubicBezTo>
                  <a:cubicBezTo>
                    <a:pt x="82" y="137"/>
                    <a:pt x="86" y="136"/>
                    <a:pt x="88" y="134"/>
                  </a:cubicBezTo>
                  <a:cubicBezTo>
                    <a:pt x="88" y="133"/>
                    <a:pt x="88" y="133"/>
                    <a:pt x="88" y="133"/>
                  </a:cubicBezTo>
                  <a:cubicBezTo>
                    <a:pt x="91" y="131"/>
                    <a:pt x="92" y="127"/>
                    <a:pt x="92" y="124"/>
                  </a:cubicBezTo>
                  <a:cubicBezTo>
                    <a:pt x="92" y="120"/>
                    <a:pt x="91" y="116"/>
                    <a:pt x="88" y="114"/>
                  </a:cubicBezTo>
                  <a:cubicBezTo>
                    <a:pt x="86" y="112"/>
                    <a:pt x="82" y="110"/>
                    <a:pt x="79" y="110"/>
                  </a:cubicBezTo>
                  <a:cubicBezTo>
                    <a:pt x="75" y="110"/>
                    <a:pt x="71" y="112"/>
                    <a:pt x="69" y="114"/>
                  </a:cubicBezTo>
                  <a:cubicBezTo>
                    <a:pt x="69" y="114"/>
                    <a:pt x="69" y="114"/>
                    <a:pt x="69" y="114"/>
                  </a:cubicBezTo>
                  <a:cubicBezTo>
                    <a:pt x="66" y="116"/>
                    <a:pt x="65" y="120"/>
                    <a:pt x="65" y="124"/>
                  </a:cubicBezTo>
                  <a:cubicBezTo>
                    <a:pt x="65" y="127"/>
                    <a:pt x="66" y="131"/>
                    <a:pt x="69" y="133"/>
                  </a:cubicBezTo>
                  <a:close/>
                  <a:moveTo>
                    <a:pt x="75" y="120"/>
                  </a:moveTo>
                  <a:cubicBezTo>
                    <a:pt x="75" y="120"/>
                    <a:pt x="75" y="120"/>
                    <a:pt x="75" y="120"/>
                  </a:cubicBezTo>
                  <a:cubicBezTo>
                    <a:pt x="76" y="119"/>
                    <a:pt x="77" y="118"/>
                    <a:pt x="79" y="118"/>
                  </a:cubicBezTo>
                  <a:cubicBezTo>
                    <a:pt x="80" y="118"/>
                    <a:pt x="81" y="119"/>
                    <a:pt x="82" y="120"/>
                  </a:cubicBezTo>
                  <a:cubicBezTo>
                    <a:pt x="82" y="120"/>
                    <a:pt x="82" y="120"/>
                    <a:pt x="82" y="120"/>
                  </a:cubicBezTo>
                  <a:cubicBezTo>
                    <a:pt x="84" y="121"/>
                    <a:pt x="84" y="122"/>
                    <a:pt x="84" y="124"/>
                  </a:cubicBezTo>
                  <a:cubicBezTo>
                    <a:pt x="84" y="125"/>
                    <a:pt x="84" y="127"/>
                    <a:pt x="83" y="128"/>
                  </a:cubicBezTo>
                  <a:cubicBezTo>
                    <a:pt x="82" y="128"/>
                    <a:pt x="82" y="128"/>
                    <a:pt x="82" y="128"/>
                  </a:cubicBezTo>
                  <a:cubicBezTo>
                    <a:pt x="81" y="129"/>
                    <a:pt x="80" y="129"/>
                    <a:pt x="79" y="129"/>
                  </a:cubicBezTo>
                  <a:cubicBezTo>
                    <a:pt x="77" y="129"/>
                    <a:pt x="76" y="129"/>
                    <a:pt x="75" y="128"/>
                  </a:cubicBezTo>
                  <a:cubicBezTo>
                    <a:pt x="74" y="127"/>
                    <a:pt x="74" y="127"/>
                    <a:pt x="74" y="127"/>
                  </a:cubicBezTo>
                  <a:cubicBezTo>
                    <a:pt x="74" y="126"/>
                    <a:pt x="73" y="125"/>
                    <a:pt x="73" y="124"/>
                  </a:cubicBezTo>
                  <a:cubicBezTo>
                    <a:pt x="73" y="122"/>
                    <a:pt x="74" y="121"/>
                    <a:pt x="75" y="120"/>
                  </a:cubicBezTo>
                  <a:close/>
                  <a:moveTo>
                    <a:pt x="81" y="91"/>
                  </a:moveTo>
                  <a:cubicBezTo>
                    <a:pt x="81" y="91"/>
                    <a:pt x="81" y="91"/>
                    <a:pt x="81" y="91"/>
                  </a:cubicBezTo>
                  <a:cubicBezTo>
                    <a:pt x="83" y="91"/>
                    <a:pt x="85" y="89"/>
                    <a:pt x="85" y="87"/>
                  </a:cubicBezTo>
                  <a:cubicBezTo>
                    <a:pt x="85" y="38"/>
                    <a:pt x="85" y="38"/>
                    <a:pt x="85" y="38"/>
                  </a:cubicBezTo>
                  <a:cubicBezTo>
                    <a:pt x="85" y="35"/>
                    <a:pt x="83" y="34"/>
                    <a:pt x="81" y="34"/>
                  </a:cubicBezTo>
                  <a:cubicBezTo>
                    <a:pt x="79" y="34"/>
                    <a:pt x="77" y="35"/>
                    <a:pt x="77" y="38"/>
                  </a:cubicBezTo>
                  <a:cubicBezTo>
                    <a:pt x="77" y="87"/>
                    <a:pt x="77" y="87"/>
                    <a:pt x="77" y="87"/>
                  </a:cubicBezTo>
                  <a:cubicBezTo>
                    <a:pt x="77" y="89"/>
                    <a:pt x="79" y="91"/>
                    <a:pt x="81" y="91"/>
                  </a:cubicBezTo>
                  <a:close/>
                  <a:moveTo>
                    <a:pt x="148" y="109"/>
                  </a:moveTo>
                  <a:cubicBezTo>
                    <a:pt x="148" y="109"/>
                    <a:pt x="148" y="109"/>
                    <a:pt x="148" y="109"/>
                  </a:cubicBezTo>
                  <a:cubicBezTo>
                    <a:pt x="146" y="111"/>
                    <a:pt x="144" y="114"/>
                    <a:pt x="144" y="118"/>
                  </a:cubicBezTo>
                  <a:cubicBezTo>
                    <a:pt x="144" y="122"/>
                    <a:pt x="146" y="125"/>
                    <a:pt x="148" y="128"/>
                  </a:cubicBezTo>
                  <a:cubicBezTo>
                    <a:pt x="148" y="128"/>
                    <a:pt x="148" y="128"/>
                    <a:pt x="148" y="128"/>
                  </a:cubicBezTo>
                  <a:cubicBezTo>
                    <a:pt x="151" y="130"/>
                    <a:pt x="154" y="132"/>
                    <a:pt x="158" y="132"/>
                  </a:cubicBezTo>
                  <a:cubicBezTo>
                    <a:pt x="161" y="132"/>
                    <a:pt x="165" y="131"/>
                    <a:pt x="167" y="128"/>
                  </a:cubicBezTo>
                  <a:cubicBezTo>
                    <a:pt x="167" y="128"/>
                    <a:pt x="167" y="128"/>
                    <a:pt x="167" y="128"/>
                  </a:cubicBezTo>
                  <a:cubicBezTo>
                    <a:pt x="168" y="128"/>
                    <a:pt x="168" y="128"/>
                    <a:pt x="168" y="128"/>
                  </a:cubicBezTo>
                  <a:cubicBezTo>
                    <a:pt x="170" y="126"/>
                    <a:pt x="171" y="122"/>
                    <a:pt x="171" y="118"/>
                  </a:cubicBezTo>
                  <a:cubicBezTo>
                    <a:pt x="171" y="114"/>
                    <a:pt x="170" y="111"/>
                    <a:pt x="168" y="109"/>
                  </a:cubicBezTo>
                  <a:cubicBezTo>
                    <a:pt x="168" y="109"/>
                    <a:pt x="168" y="109"/>
                    <a:pt x="168" y="109"/>
                  </a:cubicBezTo>
                  <a:cubicBezTo>
                    <a:pt x="168" y="109"/>
                    <a:pt x="168" y="109"/>
                    <a:pt x="168" y="109"/>
                  </a:cubicBezTo>
                  <a:cubicBezTo>
                    <a:pt x="165" y="106"/>
                    <a:pt x="162" y="105"/>
                    <a:pt x="158" y="105"/>
                  </a:cubicBezTo>
                  <a:cubicBezTo>
                    <a:pt x="154" y="105"/>
                    <a:pt x="151" y="106"/>
                    <a:pt x="148" y="109"/>
                  </a:cubicBezTo>
                  <a:close/>
                  <a:moveTo>
                    <a:pt x="154" y="114"/>
                  </a:moveTo>
                  <a:cubicBezTo>
                    <a:pt x="154" y="114"/>
                    <a:pt x="154" y="114"/>
                    <a:pt x="154" y="114"/>
                  </a:cubicBezTo>
                  <a:cubicBezTo>
                    <a:pt x="155" y="113"/>
                    <a:pt x="156" y="113"/>
                    <a:pt x="158" y="113"/>
                  </a:cubicBezTo>
                  <a:cubicBezTo>
                    <a:pt x="159" y="113"/>
                    <a:pt x="161" y="113"/>
                    <a:pt x="162" y="114"/>
                  </a:cubicBezTo>
                  <a:cubicBezTo>
                    <a:pt x="163" y="115"/>
                    <a:pt x="163" y="117"/>
                    <a:pt x="163" y="118"/>
                  </a:cubicBezTo>
                  <a:cubicBezTo>
                    <a:pt x="163" y="120"/>
                    <a:pt x="163" y="121"/>
                    <a:pt x="162" y="122"/>
                  </a:cubicBezTo>
                  <a:cubicBezTo>
                    <a:pt x="161" y="123"/>
                    <a:pt x="159" y="124"/>
                    <a:pt x="158" y="124"/>
                  </a:cubicBezTo>
                  <a:cubicBezTo>
                    <a:pt x="156" y="124"/>
                    <a:pt x="155" y="123"/>
                    <a:pt x="154" y="122"/>
                  </a:cubicBezTo>
                  <a:cubicBezTo>
                    <a:pt x="154" y="122"/>
                    <a:pt x="154" y="122"/>
                    <a:pt x="154" y="122"/>
                  </a:cubicBezTo>
                  <a:cubicBezTo>
                    <a:pt x="153" y="121"/>
                    <a:pt x="152" y="120"/>
                    <a:pt x="152" y="118"/>
                  </a:cubicBezTo>
                  <a:cubicBezTo>
                    <a:pt x="152" y="117"/>
                    <a:pt x="153" y="115"/>
                    <a:pt x="154" y="114"/>
                  </a:cubicBezTo>
                  <a:close/>
                </a:path>
              </a:pathLst>
            </a:custGeom>
            <a:solidFill>
              <a:schemeClr val="bg1">
                <a:lumMod val="50000"/>
              </a:schemeClr>
            </a:solidFill>
            <a:ln>
              <a:noFill/>
            </a:ln>
          </p:spPr>
          <p:txBody>
            <a:bodyPr vert="horz" wrap="square" lIns="121920" tIns="60960" rIns="121920" bIns="60960" numCol="1" anchor="t" anchorCtr="0" compatLnSpc="1"/>
            <a:lstStyle/>
            <a:p>
              <a:pPr defTabSz="1219170"/>
              <a:endParaRPr lang="zh-CN" altLang="en-US" sz="2400">
                <a:solidFill>
                  <a:srgbClr val="333333"/>
                </a:solidFill>
                <a:latin typeface="Calibri"/>
                <a:ea typeface="宋体" panose="02010600030101010101" pitchFamily="2" charset="-122"/>
              </a:endParaRPr>
            </a:p>
          </p:txBody>
        </p:sp>
      </p:grpSp>
      <p:grpSp>
        <p:nvGrpSpPr>
          <p:cNvPr id="9" name="组合 8"/>
          <p:cNvGrpSpPr/>
          <p:nvPr/>
        </p:nvGrpSpPr>
        <p:grpSpPr>
          <a:xfrm>
            <a:off x="5035205" y="2751119"/>
            <a:ext cx="1917777" cy="3222247"/>
            <a:chOff x="4249410" y="2770780"/>
            <a:chExt cx="1917777" cy="3222247"/>
          </a:xfrm>
        </p:grpSpPr>
        <p:grpSp>
          <p:nvGrpSpPr>
            <p:cNvPr id="41" name="PA_组合 79"/>
            <p:cNvGrpSpPr/>
            <p:nvPr>
              <p:custDataLst>
                <p:tags r:id="rId15"/>
              </p:custDataLst>
            </p:nvPr>
          </p:nvGrpSpPr>
          <p:grpSpPr>
            <a:xfrm>
              <a:off x="4249410" y="3465374"/>
              <a:ext cx="1917777" cy="2527653"/>
              <a:chOff x="522514" y="3027330"/>
              <a:chExt cx="1512542" cy="1440160"/>
            </a:xfrm>
          </p:grpSpPr>
          <p:sp>
            <p:nvSpPr>
              <p:cNvPr id="42" name="矩形 41"/>
              <p:cNvSpPr/>
              <p:nvPr/>
            </p:nvSpPr>
            <p:spPr>
              <a:xfrm>
                <a:off x="522514" y="3027330"/>
                <a:ext cx="1512542" cy="1440160"/>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cxnSp>
            <p:nvCxnSpPr>
              <p:cNvPr id="43" name="直接连接符 42"/>
              <p:cNvCxnSpPr/>
              <p:nvPr/>
            </p:nvCxnSpPr>
            <p:spPr>
              <a:xfrm>
                <a:off x="522514" y="3393953"/>
                <a:ext cx="1512542"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sp>
          <p:nvSpPr>
            <p:cNvPr id="44" name="PA_矩形 62"/>
            <p:cNvSpPr/>
            <p:nvPr>
              <p:custDataLst>
                <p:tags r:id="rId16"/>
              </p:custDataLst>
            </p:nvPr>
          </p:nvSpPr>
          <p:spPr>
            <a:xfrm>
              <a:off x="4304561" y="4185427"/>
              <a:ext cx="1806666" cy="1015471"/>
            </a:xfrm>
            <a:prstGeom prst="rect">
              <a:avLst/>
            </a:prstGeom>
          </p:spPr>
          <p:txBody>
            <a:bodyPr wrap="none">
              <a:spAutoFit/>
            </a:bodyPr>
            <a:lstStyle/>
            <a:p>
              <a:pPr algn="ctr" defTabSz="1219170">
                <a:lnSpc>
                  <a:spcPct val="150000"/>
                </a:lnSpc>
              </a:pPr>
              <a:r>
                <a:rPr lang="zh-CN" altLang="en-US" sz="1333" smtClean="0">
                  <a:ln w="6350">
                    <a:noFill/>
                  </a:ln>
                  <a:solidFill>
                    <a:srgbClr val="FFFFFF">
                      <a:lumMod val="50000"/>
                    </a:srgbClr>
                  </a:solidFill>
                  <a:latin typeface="Impact" pitchFamily="34" charset="0"/>
                  <a:ea typeface="微软雅黑" pitchFamily="34" charset="-122"/>
                </a:rPr>
                <a:t>工厂模式</a:t>
              </a:r>
              <a:endParaRPr lang="en-US" altLang="zh-CN" sz="1333" smtClean="0">
                <a:ln w="6350">
                  <a:noFill/>
                </a:ln>
                <a:solidFill>
                  <a:srgbClr val="FFFFFF">
                    <a:lumMod val="50000"/>
                  </a:srgbClr>
                </a:solidFill>
                <a:latin typeface="Impact" pitchFamily="34" charset="0"/>
                <a:ea typeface="微软雅黑" pitchFamily="34" charset="-122"/>
              </a:endParaRPr>
            </a:p>
            <a:p>
              <a:pPr algn="ctr" defTabSz="1219170">
                <a:lnSpc>
                  <a:spcPct val="150000"/>
                </a:lnSpc>
              </a:pPr>
              <a:r>
                <a:rPr lang="zh-CN" altLang="en-US" sz="1333" smtClean="0">
                  <a:ln w="6350">
                    <a:noFill/>
                  </a:ln>
                  <a:solidFill>
                    <a:srgbClr val="FFFFFF">
                      <a:lumMod val="50000"/>
                    </a:srgbClr>
                  </a:solidFill>
                  <a:latin typeface="Impact" pitchFamily="34" charset="0"/>
                  <a:ea typeface="微软雅黑" pitchFamily="34" charset="-122"/>
                </a:rPr>
                <a:t>数据源模块分析</a:t>
              </a:r>
              <a:endParaRPr lang="en-US" altLang="zh-CN" sz="1333" smtClean="0">
                <a:ln w="6350">
                  <a:noFill/>
                </a:ln>
                <a:solidFill>
                  <a:srgbClr val="FFFFFF">
                    <a:lumMod val="50000"/>
                  </a:srgbClr>
                </a:solidFill>
                <a:latin typeface="Impact" pitchFamily="34" charset="0"/>
                <a:ea typeface="微软雅黑" pitchFamily="34" charset="-122"/>
              </a:endParaRPr>
            </a:p>
            <a:p>
              <a:pPr algn="ctr" defTabSz="1219170">
                <a:lnSpc>
                  <a:spcPct val="150000"/>
                </a:lnSpc>
              </a:pPr>
              <a:r>
                <a:rPr lang="zh-CN" altLang="en-US" sz="1333" smtClean="0">
                  <a:ln w="6350">
                    <a:noFill/>
                  </a:ln>
                  <a:solidFill>
                    <a:srgbClr val="FFFFFF">
                      <a:lumMod val="50000"/>
                    </a:srgbClr>
                  </a:solidFill>
                  <a:latin typeface="Impact" pitchFamily="34" charset="0"/>
                  <a:ea typeface="微软雅黑" pitchFamily="34" charset="-122"/>
                </a:rPr>
                <a:t>数据库连接池源码分析</a:t>
              </a:r>
              <a:endParaRPr lang="en-US" altLang="zh-CN" sz="1333">
                <a:ln w="6350">
                  <a:noFill/>
                </a:ln>
                <a:solidFill>
                  <a:srgbClr val="FFFFFF">
                    <a:lumMod val="50000"/>
                  </a:srgbClr>
                </a:solidFill>
                <a:latin typeface="Impact" pitchFamily="34" charset="0"/>
                <a:ea typeface="微软雅黑" pitchFamily="34" charset="-122"/>
              </a:endParaRPr>
            </a:p>
          </p:txBody>
        </p:sp>
        <p:sp>
          <p:nvSpPr>
            <p:cNvPr id="45" name="PA_矩形 67"/>
            <p:cNvSpPr/>
            <p:nvPr>
              <p:custDataLst>
                <p:tags r:id="rId17"/>
              </p:custDataLst>
            </p:nvPr>
          </p:nvSpPr>
          <p:spPr>
            <a:xfrm>
              <a:off x="4437180" y="3592760"/>
              <a:ext cx="1541430" cy="338554"/>
            </a:xfrm>
            <a:prstGeom prst="rect">
              <a:avLst/>
            </a:prstGeom>
          </p:spPr>
          <p:txBody>
            <a:bodyPr wrap="none">
              <a:spAutoFit/>
            </a:bodyPr>
            <a:lstStyle/>
            <a:p>
              <a:pPr algn="ctr" defTabSz="1219170"/>
              <a:r>
                <a:rPr lang="zh-CN" altLang="en-US" sz="1600" b="1" smtClean="0">
                  <a:ln w="6350">
                    <a:noFill/>
                  </a:ln>
                  <a:solidFill>
                    <a:srgbClr val="FFFFFF">
                      <a:lumMod val="50000"/>
                    </a:srgbClr>
                  </a:solidFill>
                  <a:latin typeface="Impact" pitchFamily="34" charset="0"/>
                  <a:ea typeface="微软雅黑" pitchFamily="34" charset="-122"/>
                </a:rPr>
                <a:t>数据源模块分析</a:t>
              </a:r>
              <a:endParaRPr lang="zh-CN" altLang="en-US" sz="1600" b="1" dirty="0">
                <a:ln w="6350">
                  <a:noFill/>
                </a:ln>
                <a:solidFill>
                  <a:srgbClr val="FFFFFF">
                    <a:lumMod val="50000"/>
                  </a:srgbClr>
                </a:solidFill>
                <a:latin typeface="Impact" pitchFamily="34" charset="0"/>
                <a:ea typeface="微软雅黑" pitchFamily="34" charset="-122"/>
              </a:endParaRPr>
            </a:p>
          </p:txBody>
        </p:sp>
        <p:sp>
          <p:nvSpPr>
            <p:cNvPr id="53" name="PA_任意多边形 10"/>
            <p:cNvSpPr>
              <a:spLocks noEditPoints="1"/>
            </p:cNvSpPr>
            <p:nvPr>
              <p:custDataLst>
                <p:tags r:id="rId18"/>
              </p:custDataLst>
            </p:nvPr>
          </p:nvSpPr>
          <p:spPr bwMode="auto">
            <a:xfrm>
              <a:off x="5026033" y="2770780"/>
              <a:ext cx="363719" cy="383483"/>
            </a:xfrm>
            <a:custGeom>
              <a:avLst/>
              <a:gdLst>
                <a:gd name="T0" fmla="*/ 47 w 162"/>
                <a:gd name="T1" fmla="*/ 34 h 163"/>
                <a:gd name="T2" fmla="*/ 34 w 162"/>
                <a:gd name="T3" fmla="*/ 47 h 163"/>
                <a:gd name="T4" fmla="*/ 32 w 162"/>
                <a:gd name="T5" fmla="*/ 61 h 163"/>
                <a:gd name="T6" fmla="*/ 41 w 162"/>
                <a:gd name="T7" fmla="*/ 52 h 163"/>
                <a:gd name="T8" fmla="*/ 52 w 162"/>
                <a:gd name="T9" fmla="*/ 41 h 163"/>
                <a:gd name="T10" fmla="*/ 60 w 162"/>
                <a:gd name="T11" fmla="*/ 32 h 163"/>
                <a:gd name="T12" fmla="*/ 160 w 162"/>
                <a:gd name="T13" fmla="*/ 150 h 163"/>
                <a:gd name="T14" fmla="*/ 130 w 162"/>
                <a:gd name="T15" fmla="*/ 121 h 163"/>
                <a:gd name="T16" fmla="*/ 147 w 162"/>
                <a:gd name="T17" fmla="*/ 74 h 163"/>
                <a:gd name="T18" fmla="*/ 142 w 162"/>
                <a:gd name="T19" fmla="*/ 46 h 163"/>
                <a:gd name="T20" fmla="*/ 126 w 162"/>
                <a:gd name="T21" fmla="*/ 22 h 163"/>
                <a:gd name="T22" fmla="*/ 74 w 162"/>
                <a:gd name="T23" fmla="*/ 0 h 163"/>
                <a:gd name="T24" fmla="*/ 6 w 162"/>
                <a:gd name="T25" fmla="*/ 46 h 163"/>
                <a:gd name="T26" fmla="*/ 5 w 162"/>
                <a:gd name="T27" fmla="*/ 102 h 163"/>
                <a:gd name="T28" fmla="*/ 21 w 162"/>
                <a:gd name="T29" fmla="*/ 126 h 163"/>
                <a:gd name="T30" fmla="*/ 45 w 162"/>
                <a:gd name="T31" fmla="*/ 142 h 163"/>
                <a:gd name="T32" fmla="*/ 45 w 162"/>
                <a:gd name="T33" fmla="*/ 142 h 163"/>
                <a:gd name="T34" fmla="*/ 102 w 162"/>
                <a:gd name="T35" fmla="*/ 142 h 163"/>
                <a:gd name="T36" fmla="*/ 150 w 162"/>
                <a:gd name="T37" fmla="*/ 160 h 163"/>
                <a:gd name="T38" fmla="*/ 160 w 162"/>
                <a:gd name="T39" fmla="*/ 150 h 163"/>
                <a:gd name="T40" fmla="*/ 116 w 162"/>
                <a:gd name="T41" fmla="*/ 117 h 163"/>
                <a:gd name="T42" fmla="*/ 97 w 162"/>
                <a:gd name="T43" fmla="*/ 130 h 163"/>
                <a:gd name="T44" fmla="*/ 51 w 162"/>
                <a:gd name="T45" fmla="*/ 130 h 163"/>
                <a:gd name="T46" fmla="*/ 31 w 162"/>
                <a:gd name="T47" fmla="*/ 117 h 163"/>
                <a:gd name="T48" fmla="*/ 31 w 162"/>
                <a:gd name="T49" fmla="*/ 117 h 163"/>
                <a:gd name="T50" fmla="*/ 18 w 162"/>
                <a:gd name="T51" fmla="*/ 97 h 163"/>
                <a:gd name="T52" fmla="*/ 18 w 162"/>
                <a:gd name="T53" fmla="*/ 51 h 163"/>
                <a:gd name="T54" fmla="*/ 74 w 162"/>
                <a:gd name="T55" fmla="*/ 14 h 163"/>
                <a:gd name="T56" fmla="*/ 116 w 162"/>
                <a:gd name="T57" fmla="*/ 31 h 163"/>
                <a:gd name="T58" fmla="*/ 129 w 162"/>
                <a:gd name="T59" fmla="*/ 51 h 163"/>
                <a:gd name="T60" fmla="*/ 134 w 162"/>
                <a:gd name="T61" fmla="*/ 74 h 163"/>
                <a:gd name="T62" fmla="*/ 116 w 162"/>
                <a:gd name="T63" fmla="*/ 117 h 163"/>
                <a:gd name="T64" fmla="*/ 117 w 162"/>
                <a:gd name="T65" fmla="*/ 70 h 163"/>
                <a:gd name="T66" fmla="*/ 110 w 162"/>
                <a:gd name="T67" fmla="*/ 89 h 163"/>
                <a:gd name="T68" fmla="*/ 102 w 162"/>
                <a:gd name="T69" fmla="*/ 102 h 163"/>
                <a:gd name="T70" fmla="*/ 74 w 162"/>
                <a:gd name="T71" fmla="*/ 114 h 163"/>
                <a:gd name="T72" fmla="*/ 74 w 162"/>
                <a:gd name="T73" fmla="*/ 122 h 163"/>
                <a:gd name="T74" fmla="*/ 107 w 162"/>
                <a:gd name="T75" fmla="*/ 108 h 163"/>
                <a:gd name="T76" fmla="*/ 118 w 162"/>
                <a:gd name="T77" fmla="*/ 92 h 163"/>
                <a:gd name="T78" fmla="*/ 117 w 162"/>
                <a:gd name="T79" fmla="*/ 7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62" h="163">
                  <a:moveTo>
                    <a:pt x="55" y="30"/>
                  </a:moveTo>
                  <a:cubicBezTo>
                    <a:pt x="52" y="31"/>
                    <a:pt x="50" y="33"/>
                    <a:pt x="47" y="34"/>
                  </a:cubicBezTo>
                  <a:cubicBezTo>
                    <a:pt x="44" y="36"/>
                    <a:pt x="42" y="38"/>
                    <a:pt x="40" y="40"/>
                  </a:cubicBezTo>
                  <a:cubicBezTo>
                    <a:pt x="38" y="42"/>
                    <a:pt x="36" y="45"/>
                    <a:pt x="34" y="47"/>
                  </a:cubicBezTo>
                  <a:cubicBezTo>
                    <a:pt x="32" y="50"/>
                    <a:pt x="31" y="53"/>
                    <a:pt x="30" y="55"/>
                  </a:cubicBezTo>
                  <a:cubicBezTo>
                    <a:pt x="29" y="57"/>
                    <a:pt x="30" y="60"/>
                    <a:pt x="32" y="61"/>
                  </a:cubicBezTo>
                  <a:cubicBezTo>
                    <a:pt x="34" y="62"/>
                    <a:pt x="36" y="61"/>
                    <a:pt x="37" y="59"/>
                  </a:cubicBezTo>
                  <a:cubicBezTo>
                    <a:pt x="38" y="56"/>
                    <a:pt x="39" y="54"/>
                    <a:pt x="41" y="52"/>
                  </a:cubicBezTo>
                  <a:cubicBezTo>
                    <a:pt x="42" y="50"/>
                    <a:pt x="44" y="48"/>
                    <a:pt x="46" y="46"/>
                  </a:cubicBezTo>
                  <a:cubicBezTo>
                    <a:pt x="48" y="44"/>
                    <a:pt x="49" y="43"/>
                    <a:pt x="52" y="41"/>
                  </a:cubicBezTo>
                  <a:cubicBezTo>
                    <a:pt x="54" y="40"/>
                    <a:pt x="56" y="38"/>
                    <a:pt x="58" y="37"/>
                  </a:cubicBezTo>
                  <a:cubicBezTo>
                    <a:pt x="60" y="37"/>
                    <a:pt x="61" y="34"/>
                    <a:pt x="60" y="32"/>
                  </a:cubicBezTo>
                  <a:cubicBezTo>
                    <a:pt x="59" y="30"/>
                    <a:pt x="57" y="29"/>
                    <a:pt x="55" y="30"/>
                  </a:cubicBezTo>
                  <a:close/>
                  <a:moveTo>
                    <a:pt x="160" y="150"/>
                  </a:moveTo>
                  <a:cubicBezTo>
                    <a:pt x="160" y="150"/>
                    <a:pt x="160" y="150"/>
                    <a:pt x="160" y="150"/>
                  </a:cubicBezTo>
                  <a:cubicBezTo>
                    <a:pt x="130" y="121"/>
                    <a:pt x="130" y="121"/>
                    <a:pt x="130" y="121"/>
                  </a:cubicBezTo>
                  <a:cubicBezTo>
                    <a:pt x="135" y="115"/>
                    <a:pt x="139" y="109"/>
                    <a:pt x="142" y="102"/>
                  </a:cubicBezTo>
                  <a:cubicBezTo>
                    <a:pt x="145" y="93"/>
                    <a:pt x="147" y="84"/>
                    <a:pt x="147" y="74"/>
                  </a:cubicBezTo>
                  <a:cubicBezTo>
                    <a:pt x="147" y="64"/>
                    <a:pt x="145" y="55"/>
                    <a:pt x="142" y="46"/>
                  </a:cubicBezTo>
                  <a:cubicBezTo>
                    <a:pt x="142" y="46"/>
                    <a:pt x="142" y="46"/>
                    <a:pt x="142" y="46"/>
                  </a:cubicBezTo>
                  <a:cubicBezTo>
                    <a:pt x="138" y="37"/>
                    <a:pt x="133" y="29"/>
                    <a:pt x="126" y="22"/>
                  </a:cubicBezTo>
                  <a:cubicBezTo>
                    <a:pt x="126" y="22"/>
                    <a:pt x="126" y="22"/>
                    <a:pt x="126" y="22"/>
                  </a:cubicBezTo>
                  <a:cubicBezTo>
                    <a:pt x="119" y="15"/>
                    <a:pt x="111" y="10"/>
                    <a:pt x="102" y="6"/>
                  </a:cubicBezTo>
                  <a:cubicBezTo>
                    <a:pt x="93" y="2"/>
                    <a:pt x="84" y="0"/>
                    <a:pt x="74" y="0"/>
                  </a:cubicBezTo>
                  <a:cubicBezTo>
                    <a:pt x="53" y="0"/>
                    <a:pt x="35" y="8"/>
                    <a:pt x="21" y="22"/>
                  </a:cubicBezTo>
                  <a:cubicBezTo>
                    <a:pt x="15" y="29"/>
                    <a:pt x="9" y="37"/>
                    <a:pt x="6" y="46"/>
                  </a:cubicBezTo>
                  <a:cubicBezTo>
                    <a:pt x="2" y="55"/>
                    <a:pt x="0" y="64"/>
                    <a:pt x="0" y="74"/>
                  </a:cubicBezTo>
                  <a:cubicBezTo>
                    <a:pt x="0" y="84"/>
                    <a:pt x="2" y="93"/>
                    <a:pt x="5" y="102"/>
                  </a:cubicBezTo>
                  <a:cubicBezTo>
                    <a:pt x="6" y="102"/>
                    <a:pt x="6" y="102"/>
                    <a:pt x="6" y="102"/>
                  </a:cubicBezTo>
                  <a:cubicBezTo>
                    <a:pt x="9" y="111"/>
                    <a:pt x="15" y="119"/>
                    <a:pt x="21" y="126"/>
                  </a:cubicBezTo>
                  <a:cubicBezTo>
                    <a:pt x="22" y="126"/>
                    <a:pt x="22" y="126"/>
                    <a:pt x="22" y="126"/>
                  </a:cubicBezTo>
                  <a:cubicBezTo>
                    <a:pt x="28" y="133"/>
                    <a:pt x="36" y="138"/>
                    <a:pt x="45" y="142"/>
                  </a:cubicBezTo>
                  <a:cubicBezTo>
                    <a:pt x="45" y="142"/>
                    <a:pt x="45" y="142"/>
                    <a:pt x="45" y="142"/>
                  </a:cubicBezTo>
                  <a:cubicBezTo>
                    <a:pt x="45" y="142"/>
                    <a:pt x="45" y="142"/>
                    <a:pt x="45" y="142"/>
                  </a:cubicBezTo>
                  <a:cubicBezTo>
                    <a:pt x="54" y="146"/>
                    <a:pt x="64" y="148"/>
                    <a:pt x="74" y="148"/>
                  </a:cubicBezTo>
                  <a:cubicBezTo>
                    <a:pt x="84" y="148"/>
                    <a:pt x="93" y="146"/>
                    <a:pt x="102" y="142"/>
                  </a:cubicBezTo>
                  <a:cubicBezTo>
                    <a:pt x="109" y="139"/>
                    <a:pt x="115" y="135"/>
                    <a:pt x="121" y="131"/>
                  </a:cubicBezTo>
                  <a:cubicBezTo>
                    <a:pt x="150" y="160"/>
                    <a:pt x="150" y="160"/>
                    <a:pt x="150" y="160"/>
                  </a:cubicBezTo>
                  <a:cubicBezTo>
                    <a:pt x="153" y="163"/>
                    <a:pt x="157" y="163"/>
                    <a:pt x="160" y="160"/>
                  </a:cubicBezTo>
                  <a:cubicBezTo>
                    <a:pt x="162" y="157"/>
                    <a:pt x="162" y="153"/>
                    <a:pt x="160" y="150"/>
                  </a:cubicBezTo>
                  <a:close/>
                  <a:moveTo>
                    <a:pt x="116" y="117"/>
                  </a:moveTo>
                  <a:cubicBezTo>
                    <a:pt x="116" y="117"/>
                    <a:pt x="116" y="117"/>
                    <a:pt x="116" y="117"/>
                  </a:cubicBezTo>
                  <a:cubicBezTo>
                    <a:pt x="116" y="117"/>
                    <a:pt x="116" y="117"/>
                    <a:pt x="116" y="117"/>
                  </a:cubicBezTo>
                  <a:cubicBezTo>
                    <a:pt x="111" y="122"/>
                    <a:pt x="104" y="127"/>
                    <a:pt x="97" y="130"/>
                  </a:cubicBezTo>
                  <a:cubicBezTo>
                    <a:pt x="90" y="133"/>
                    <a:pt x="82" y="134"/>
                    <a:pt x="74" y="134"/>
                  </a:cubicBezTo>
                  <a:cubicBezTo>
                    <a:pt x="65" y="134"/>
                    <a:pt x="58" y="133"/>
                    <a:pt x="51" y="130"/>
                  </a:cubicBezTo>
                  <a:cubicBezTo>
                    <a:pt x="51" y="130"/>
                    <a:pt x="51" y="130"/>
                    <a:pt x="51" y="130"/>
                  </a:cubicBezTo>
                  <a:cubicBezTo>
                    <a:pt x="43" y="127"/>
                    <a:pt x="37" y="122"/>
                    <a:pt x="31" y="117"/>
                  </a:cubicBezTo>
                  <a:cubicBezTo>
                    <a:pt x="31" y="117"/>
                    <a:pt x="31" y="117"/>
                    <a:pt x="31" y="117"/>
                  </a:cubicBezTo>
                  <a:cubicBezTo>
                    <a:pt x="31" y="117"/>
                    <a:pt x="31" y="117"/>
                    <a:pt x="31" y="117"/>
                  </a:cubicBezTo>
                  <a:cubicBezTo>
                    <a:pt x="26" y="111"/>
                    <a:pt x="21" y="104"/>
                    <a:pt x="18" y="97"/>
                  </a:cubicBezTo>
                  <a:cubicBezTo>
                    <a:pt x="18" y="97"/>
                    <a:pt x="18" y="97"/>
                    <a:pt x="18" y="97"/>
                  </a:cubicBezTo>
                  <a:cubicBezTo>
                    <a:pt x="15" y="90"/>
                    <a:pt x="13" y="82"/>
                    <a:pt x="13" y="74"/>
                  </a:cubicBezTo>
                  <a:cubicBezTo>
                    <a:pt x="13" y="66"/>
                    <a:pt x="15" y="58"/>
                    <a:pt x="18" y="51"/>
                  </a:cubicBezTo>
                  <a:cubicBezTo>
                    <a:pt x="21" y="44"/>
                    <a:pt x="26" y="37"/>
                    <a:pt x="31" y="31"/>
                  </a:cubicBezTo>
                  <a:cubicBezTo>
                    <a:pt x="42" y="21"/>
                    <a:pt x="57" y="14"/>
                    <a:pt x="74" y="14"/>
                  </a:cubicBezTo>
                  <a:cubicBezTo>
                    <a:pt x="82" y="14"/>
                    <a:pt x="90" y="15"/>
                    <a:pt x="97" y="18"/>
                  </a:cubicBezTo>
                  <a:cubicBezTo>
                    <a:pt x="104" y="21"/>
                    <a:pt x="111" y="26"/>
                    <a:pt x="116" y="31"/>
                  </a:cubicBezTo>
                  <a:cubicBezTo>
                    <a:pt x="117" y="32"/>
                    <a:pt x="117" y="32"/>
                    <a:pt x="117" y="32"/>
                  </a:cubicBezTo>
                  <a:cubicBezTo>
                    <a:pt x="122" y="37"/>
                    <a:pt x="126" y="44"/>
                    <a:pt x="129" y="51"/>
                  </a:cubicBezTo>
                  <a:cubicBezTo>
                    <a:pt x="129" y="51"/>
                    <a:pt x="129" y="51"/>
                    <a:pt x="129" y="51"/>
                  </a:cubicBezTo>
                  <a:cubicBezTo>
                    <a:pt x="132" y="58"/>
                    <a:pt x="134" y="66"/>
                    <a:pt x="134" y="74"/>
                  </a:cubicBezTo>
                  <a:cubicBezTo>
                    <a:pt x="134" y="82"/>
                    <a:pt x="132" y="90"/>
                    <a:pt x="129" y="97"/>
                  </a:cubicBezTo>
                  <a:cubicBezTo>
                    <a:pt x="126" y="104"/>
                    <a:pt x="122" y="111"/>
                    <a:pt x="116" y="117"/>
                  </a:cubicBezTo>
                  <a:close/>
                  <a:moveTo>
                    <a:pt x="117" y="70"/>
                  </a:moveTo>
                  <a:cubicBezTo>
                    <a:pt x="117" y="70"/>
                    <a:pt x="117" y="70"/>
                    <a:pt x="117" y="70"/>
                  </a:cubicBezTo>
                  <a:cubicBezTo>
                    <a:pt x="115" y="70"/>
                    <a:pt x="113" y="72"/>
                    <a:pt x="113" y="74"/>
                  </a:cubicBezTo>
                  <a:cubicBezTo>
                    <a:pt x="113" y="79"/>
                    <a:pt x="112" y="84"/>
                    <a:pt x="110" y="89"/>
                  </a:cubicBezTo>
                  <a:cubicBezTo>
                    <a:pt x="110" y="89"/>
                    <a:pt x="110" y="89"/>
                    <a:pt x="110" y="89"/>
                  </a:cubicBezTo>
                  <a:cubicBezTo>
                    <a:pt x="108" y="94"/>
                    <a:pt x="105" y="98"/>
                    <a:pt x="102" y="102"/>
                  </a:cubicBezTo>
                  <a:cubicBezTo>
                    <a:pt x="98" y="106"/>
                    <a:pt x="94" y="109"/>
                    <a:pt x="89" y="111"/>
                  </a:cubicBezTo>
                  <a:cubicBezTo>
                    <a:pt x="84" y="113"/>
                    <a:pt x="79" y="114"/>
                    <a:pt x="74" y="114"/>
                  </a:cubicBezTo>
                  <a:cubicBezTo>
                    <a:pt x="71" y="114"/>
                    <a:pt x="70" y="115"/>
                    <a:pt x="70" y="118"/>
                  </a:cubicBezTo>
                  <a:cubicBezTo>
                    <a:pt x="70" y="120"/>
                    <a:pt x="71" y="122"/>
                    <a:pt x="74" y="122"/>
                  </a:cubicBezTo>
                  <a:cubicBezTo>
                    <a:pt x="80" y="122"/>
                    <a:pt x="86" y="120"/>
                    <a:pt x="92" y="118"/>
                  </a:cubicBezTo>
                  <a:cubicBezTo>
                    <a:pt x="98" y="116"/>
                    <a:pt x="103" y="112"/>
                    <a:pt x="107" y="108"/>
                  </a:cubicBezTo>
                  <a:cubicBezTo>
                    <a:pt x="112" y="103"/>
                    <a:pt x="115" y="98"/>
                    <a:pt x="118" y="92"/>
                  </a:cubicBezTo>
                  <a:cubicBezTo>
                    <a:pt x="118" y="92"/>
                    <a:pt x="118" y="92"/>
                    <a:pt x="118" y="92"/>
                  </a:cubicBezTo>
                  <a:cubicBezTo>
                    <a:pt x="120" y="86"/>
                    <a:pt x="121" y="80"/>
                    <a:pt x="121" y="74"/>
                  </a:cubicBezTo>
                  <a:cubicBezTo>
                    <a:pt x="121" y="72"/>
                    <a:pt x="120" y="70"/>
                    <a:pt x="117" y="70"/>
                  </a:cubicBezTo>
                  <a:close/>
                </a:path>
              </a:pathLst>
            </a:custGeom>
            <a:solidFill>
              <a:schemeClr val="bg1">
                <a:lumMod val="50000"/>
              </a:schemeClr>
            </a:solidFill>
            <a:ln>
              <a:noFill/>
            </a:ln>
          </p:spPr>
          <p:txBody>
            <a:bodyPr vert="horz" wrap="square" lIns="121920" tIns="60960" rIns="121920" bIns="60960" numCol="1" anchor="t" anchorCtr="0" compatLnSpc="1"/>
            <a:lstStyle/>
            <a:p>
              <a:pPr defTabSz="1219170"/>
              <a:endParaRPr lang="zh-CN" altLang="en-US" sz="2400">
                <a:solidFill>
                  <a:srgbClr val="333333"/>
                </a:solidFill>
                <a:latin typeface="Calibri"/>
                <a:ea typeface="宋体" panose="02010600030101010101" pitchFamily="2" charset="-122"/>
              </a:endParaRPr>
            </a:p>
          </p:txBody>
        </p:sp>
      </p:grpSp>
      <p:grpSp>
        <p:nvGrpSpPr>
          <p:cNvPr id="10" name="组合 9"/>
          <p:cNvGrpSpPr/>
          <p:nvPr/>
        </p:nvGrpSpPr>
        <p:grpSpPr>
          <a:xfrm>
            <a:off x="7033722" y="2734464"/>
            <a:ext cx="1917777" cy="3232501"/>
            <a:chOff x="6229274" y="2754125"/>
            <a:chExt cx="1917777" cy="3232501"/>
          </a:xfrm>
        </p:grpSpPr>
        <p:grpSp>
          <p:nvGrpSpPr>
            <p:cNvPr id="47" name="PA_组合 79"/>
            <p:cNvGrpSpPr/>
            <p:nvPr>
              <p:custDataLst>
                <p:tags r:id="rId11"/>
              </p:custDataLst>
            </p:nvPr>
          </p:nvGrpSpPr>
          <p:grpSpPr>
            <a:xfrm>
              <a:off x="6229274" y="3458973"/>
              <a:ext cx="1917777" cy="2527653"/>
              <a:chOff x="522514" y="3027330"/>
              <a:chExt cx="1512542" cy="1440160"/>
            </a:xfrm>
          </p:grpSpPr>
          <p:sp>
            <p:nvSpPr>
              <p:cNvPr id="48" name="矩形 47"/>
              <p:cNvSpPr/>
              <p:nvPr/>
            </p:nvSpPr>
            <p:spPr>
              <a:xfrm>
                <a:off x="522514" y="3027330"/>
                <a:ext cx="1512542" cy="1440160"/>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cxnSp>
            <p:nvCxnSpPr>
              <p:cNvPr id="49" name="直接连接符 48"/>
              <p:cNvCxnSpPr/>
              <p:nvPr/>
            </p:nvCxnSpPr>
            <p:spPr>
              <a:xfrm>
                <a:off x="522514" y="3393953"/>
                <a:ext cx="1512542"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sp>
          <p:nvSpPr>
            <p:cNvPr id="50" name="PA_矩形 62"/>
            <p:cNvSpPr/>
            <p:nvPr>
              <p:custDataLst>
                <p:tags r:id="rId12"/>
              </p:custDataLst>
            </p:nvPr>
          </p:nvSpPr>
          <p:spPr>
            <a:xfrm>
              <a:off x="6610636" y="4179026"/>
              <a:ext cx="1154242" cy="707758"/>
            </a:xfrm>
            <a:prstGeom prst="rect">
              <a:avLst/>
            </a:prstGeom>
          </p:spPr>
          <p:txBody>
            <a:bodyPr wrap="none">
              <a:spAutoFit/>
            </a:bodyPr>
            <a:lstStyle/>
            <a:p>
              <a:pPr algn="ctr" defTabSz="1219170">
                <a:lnSpc>
                  <a:spcPct val="150000"/>
                </a:lnSpc>
              </a:pPr>
              <a:r>
                <a:rPr lang="zh-CN" altLang="en-US" sz="1333" smtClean="0">
                  <a:ln w="6350">
                    <a:noFill/>
                  </a:ln>
                  <a:solidFill>
                    <a:srgbClr val="FFFFFF">
                      <a:lumMod val="50000"/>
                    </a:srgbClr>
                  </a:solidFill>
                  <a:latin typeface="Impact" pitchFamily="34" charset="0"/>
                  <a:ea typeface="微软雅黑" pitchFamily="34" charset="-122"/>
                </a:rPr>
                <a:t>装饰器模式</a:t>
              </a:r>
              <a:endParaRPr lang="en-US" altLang="zh-CN" sz="1333" smtClean="0">
                <a:ln w="6350">
                  <a:noFill/>
                </a:ln>
                <a:solidFill>
                  <a:srgbClr val="FFFFFF">
                    <a:lumMod val="50000"/>
                  </a:srgbClr>
                </a:solidFill>
                <a:latin typeface="Impact" pitchFamily="34" charset="0"/>
                <a:ea typeface="微软雅黑" pitchFamily="34" charset="-122"/>
              </a:endParaRPr>
            </a:p>
            <a:p>
              <a:pPr algn="ctr" defTabSz="1219170">
                <a:lnSpc>
                  <a:spcPct val="150000"/>
                </a:lnSpc>
              </a:pPr>
              <a:r>
                <a:rPr lang="zh-CN" altLang="en-US" sz="1333" smtClean="0">
                  <a:ln w="6350">
                    <a:noFill/>
                  </a:ln>
                  <a:solidFill>
                    <a:srgbClr val="FFFFFF">
                      <a:lumMod val="50000"/>
                    </a:srgbClr>
                  </a:solidFill>
                  <a:latin typeface="Impact" pitchFamily="34" charset="0"/>
                  <a:ea typeface="微软雅黑" pitchFamily="34" charset="-122"/>
                </a:rPr>
                <a:t>缓存模块分析</a:t>
              </a:r>
              <a:endParaRPr lang="en-US" altLang="zh-CN" sz="1333" dirty="0">
                <a:ln w="6350">
                  <a:noFill/>
                </a:ln>
                <a:solidFill>
                  <a:srgbClr val="FFFFFF">
                    <a:lumMod val="50000"/>
                  </a:srgbClr>
                </a:solidFill>
                <a:latin typeface="Impact" pitchFamily="34" charset="0"/>
                <a:ea typeface="微软雅黑" pitchFamily="34" charset="-122"/>
              </a:endParaRPr>
            </a:p>
          </p:txBody>
        </p:sp>
        <p:sp>
          <p:nvSpPr>
            <p:cNvPr id="51" name="PA_矩形 67"/>
            <p:cNvSpPr/>
            <p:nvPr>
              <p:custDataLst>
                <p:tags r:id="rId13"/>
              </p:custDataLst>
            </p:nvPr>
          </p:nvSpPr>
          <p:spPr>
            <a:xfrm>
              <a:off x="6514601" y="3586359"/>
              <a:ext cx="1346312" cy="338554"/>
            </a:xfrm>
            <a:prstGeom prst="rect">
              <a:avLst/>
            </a:prstGeom>
          </p:spPr>
          <p:txBody>
            <a:bodyPr wrap="none">
              <a:spAutoFit/>
            </a:bodyPr>
            <a:lstStyle/>
            <a:p>
              <a:pPr algn="ctr" defTabSz="1219170"/>
              <a:r>
                <a:rPr lang="zh-CN" altLang="en-US" sz="1600" b="1" smtClean="0">
                  <a:ln w="6350">
                    <a:noFill/>
                  </a:ln>
                  <a:solidFill>
                    <a:srgbClr val="FFFFFF">
                      <a:lumMod val="50000"/>
                    </a:srgbClr>
                  </a:solidFill>
                  <a:latin typeface="Impact" pitchFamily="34" charset="0"/>
                  <a:ea typeface="微软雅黑" pitchFamily="34" charset="-122"/>
                </a:rPr>
                <a:t>缓存模块分析</a:t>
              </a:r>
              <a:endParaRPr lang="zh-CN" altLang="en-US" sz="1600" b="1" dirty="0">
                <a:ln w="6350">
                  <a:noFill/>
                </a:ln>
                <a:solidFill>
                  <a:srgbClr val="FFFFFF">
                    <a:lumMod val="50000"/>
                  </a:srgbClr>
                </a:solidFill>
                <a:latin typeface="Impact" pitchFamily="34" charset="0"/>
                <a:ea typeface="微软雅黑" pitchFamily="34" charset="-122"/>
              </a:endParaRPr>
            </a:p>
          </p:txBody>
        </p:sp>
        <p:sp>
          <p:nvSpPr>
            <p:cNvPr id="56" name="PA_任意多边形 12"/>
            <p:cNvSpPr>
              <a:spLocks noEditPoints="1"/>
            </p:cNvSpPr>
            <p:nvPr>
              <p:custDataLst>
                <p:tags r:id="rId14"/>
              </p:custDataLst>
            </p:nvPr>
          </p:nvSpPr>
          <p:spPr bwMode="auto">
            <a:xfrm>
              <a:off x="7114408" y="2754125"/>
              <a:ext cx="271600" cy="410445"/>
            </a:xfrm>
            <a:custGeom>
              <a:avLst/>
              <a:gdLst>
                <a:gd name="T0" fmla="*/ 3 w 121"/>
                <a:gd name="T1" fmla="*/ 119 h 174"/>
                <a:gd name="T2" fmla="*/ 23 w 121"/>
                <a:gd name="T3" fmla="*/ 115 h 174"/>
                <a:gd name="T4" fmla="*/ 38 w 121"/>
                <a:gd name="T5" fmla="*/ 74 h 174"/>
                <a:gd name="T6" fmla="*/ 38 w 121"/>
                <a:gd name="T7" fmla="*/ 74 h 174"/>
                <a:gd name="T8" fmla="*/ 38 w 121"/>
                <a:gd name="T9" fmla="*/ 29 h 174"/>
                <a:gd name="T10" fmla="*/ 54 w 121"/>
                <a:gd name="T11" fmla="*/ 21 h 174"/>
                <a:gd name="T12" fmla="*/ 60 w 121"/>
                <a:gd name="T13" fmla="*/ 0 h 174"/>
                <a:gd name="T14" fmla="*/ 67 w 121"/>
                <a:gd name="T15" fmla="*/ 21 h 174"/>
                <a:gd name="T16" fmla="*/ 92 w 121"/>
                <a:gd name="T17" fmla="*/ 51 h 174"/>
                <a:gd name="T18" fmla="*/ 82 w 121"/>
                <a:gd name="T19" fmla="*/ 74 h 174"/>
                <a:gd name="T20" fmla="*/ 98 w 121"/>
                <a:gd name="T21" fmla="*/ 115 h 174"/>
                <a:gd name="T22" fmla="*/ 117 w 121"/>
                <a:gd name="T23" fmla="*/ 119 h 174"/>
                <a:gd name="T24" fmla="*/ 102 w 121"/>
                <a:gd name="T25" fmla="*/ 124 h 174"/>
                <a:gd name="T26" fmla="*/ 116 w 121"/>
                <a:gd name="T27" fmla="*/ 159 h 174"/>
                <a:gd name="T28" fmla="*/ 120 w 121"/>
                <a:gd name="T29" fmla="*/ 168 h 174"/>
                <a:gd name="T30" fmla="*/ 113 w 121"/>
                <a:gd name="T31" fmla="*/ 171 h 174"/>
                <a:gd name="T32" fmla="*/ 108 w 121"/>
                <a:gd name="T33" fmla="*/ 162 h 174"/>
                <a:gd name="T34" fmla="*/ 87 w 121"/>
                <a:gd name="T35" fmla="*/ 124 h 174"/>
                <a:gd name="T36" fmla="*/ 67 w 121"/>
                <a:gd name="T37" fmla="*/ 129 h 174"/>
                <a:gd name="T38" fmla="*/ 54 w 121"/>
                <a:gd name="T39" fmla="*/ 129 h 174"/>
                <a:gd name="T40" fmla="*/ 34 w 121"/>
                <a:gd name="T41" fmla="*/ 124 h 174"/>
                <a:gd name="T42" fmla="*/ 13 w 121"/>
                <a:gd name="T43" fmla="*/ 162 h 174"/>
                <a:gd name="T44" fmla="*/ 8 w 121"/>
                <a:gd name="T45" fmla="*/ 171 h 174"/>
                <a:gd name="T46" fmla="*/ 1 w 121"/>
                <a:gd name="T47" fmla="*/ 168 h 174"/>
                <a:gd name="T48" fmla="*/ 5 w 121"/>
                <a:gd name="T49" fmla="*/ 159 h 174"/>
                <a:gd name="T50" fmla="*/ 19 w 121"/>
                <a:gd name="T51" fmla="*/ 124 h 174"/>
                <a:gd name="T52" fmla="*/ 54 w 121"/>
                <a:gd name="T53" fmla="*/ 115 h 174"/>
                <a:gd name="T54" fmla="*/ 54 w 121"/>
                <a:gd name="T55" fmla="*/ 110 h 174"/>
                <a:gd name="T56" fmla="*/ 67 w 121"/>
                <a:gd name="T57" fmla="*/ 110 h 174"/>
                <a:gd name="T58" fmla="*/ 83 w 121"/>
                <a:gd name="T59" fmla="*/ 115 h 174"/>
                <a:gd name="T60" fmla="*/ 54 w 121"/>
                <a:gd name="T61" fmla="*/ 82 h 174"/>
                <a:gd name="T62" fmla="*/ 54 w 121"/>
                <a:gd name="T63" fmla="*/ 115 h 174"/>
                <a:gd name="T64" fmla="*/ 73 w 121"/>
                <a:gd name="T65" fmla="*/ 39 h 174"/>
                <a:gd name="T66" fmla="*/ 48 w 121"/>
                <a:gd name="T67" fmla="*/ 39 h 174"/>
                <a:gd name="T68" fmla="*/ 48 w 121"/>
                <a:gd name="T69" fmla="*/ 64 h 174"/>
                <a:gd name="T70" fmla="*/ 68 w 121"/>
                <a:gd name="T71" fmla="*/ 68 h 174"/>
                <a:gd name="T72" fmla="*/ 73 w 121"/>
                <a:gd name="T73" fmla="*/ 64 h 174"/>
                <a:gd name="T74" fmla="*/ 73 w 121"/>
                <a:gd name="T75" fmla="*/ 39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1" h="174">
                  <a:moveTo>
                    <a:pt x="8" y="124"/>
                  </a:moveTo>
                  <a:cubicBezTo>
                    <a:pt x="5" y="124"/>
                    <a:pt x="3" y="122"/>
                    <a:pt x="3" y="119"/>
                  </a:cubicBezTo>
                  <a:cubicBezTo>
                    <a:pt x="3" y="117"/>
                    <a:pt x="5" y="115"/>
                    <a:pt x="8" y="115"/>
                  </a:cubicBezTo>
                  <a:cubicBezTo>
                    <a:pt x="23" y="115"/>
                    <a:pt x="23" y="115"/>
                    <a:pt x="23" y="115"/>
                  </a:cubicBezTo>
                  <a:cubicBezTo>
                    <a:pt x="42" y="77"/>
                    <a:pt x="42" y="77"/>
                    <a:pt x="42" y="77"/>
                  </a:cubicBezTo>
                  <a:cubicBezTo>
                    <a:pt x="41" y="76"/>
                    <a:pt x="40" y="75"/>
                    <a:pt x="38" y="74"/>
                  </a:cubicBezTo>
                  <a:cubicBezTo>
                    <a:pt x="38" y="74"/>
                    <a:pt x="38" y="74"/>
                    <a:pt x="38" y="74"/>
                  </a:cubicBezTo>
                  <a:cubicBezTo>
                    <a:pt x="38" y="74"/>
                    <a:pt x="38" y="74"/>
                    <a:pt x="38" y="74"/>
                  </a:cubicBezTo>
                  <a:cubicBezTo>
                    <a:pt x="33" y="68"/>
                    <a:pt x="29" y="60"/>
                    <a:pt x="29" y="51"/>
                  </a:cubicBezTo>
                  <a:cubicBezTo>
                    <a:pt x="29" y="43"/>
                    <a:pt x="33" y="35"/>
                    <a:pt x="38" y="29"/>
                  </a:cubicBezTo>
                  <a:cubicBezTo>
                    <a:pt x="39" y="29"/>
                    <a:pt x="39" y="29"/>
                    <a:pt x="39" y="29"/>
                  </a:cubicBezTo>
                  <a:cubicBezTo>
                    <a:pt x="43" y="25"/>
                    <a:pt x="48" y="22"/>
                    <a:pt x="54" y="21"/>
                  </a:cubicBezTo>
                  <a:cubicBezTo>
                    <a:pt x="54" y="7"/>
                    <a:pt x="54" y="7"/>
                    <a:pt x="54" y="7"/>
                  </a:cubicBezTo>
                  <a:cubicBezTo>
                    <a:pt x="54" y="3"/>
                    <a:pt x="57" y="0"/>
                    <a:pt x="60" y="0"/>
                  </a:cubicBezTo>
                  <a:cubicBezTo>
                    <a:pt x="64" y="0"/>
                    <a:pt x="67" y="3"/>
                    <a:pt x="67" y="7"/>
                  </a:cubicBezTo>
                  <a:cubicBezTo>
                    <a:pt x="67" y="21"/>
                    <a:pt x="67" y="21"/>
                    <a:pt x="67" y="21"/>
                  </a:cubicBezTo>
                  <a:cubicBezTo>
                    <a:pt x="73" y="22"/>
                    <a:pt x="78" y="25"/>
                    <a:pt x="82" y="29"/>
                  </a:cubicBezTo>
                  <a:cubicBezTo>
                    <a:pt x="88" y="35"/>
                    <a:pt x="92" y="43"/>
                    <a:pt x="92" y="51"/>
                  </a:cubicBezTo>
                  <a:cubicBezTo>
                    <a:pt x="92" y="60"/>
                    <a:pt x="88" y="68"/>
                    <a:pt x="82" y="74"/>
                  </a:cubicBezTo>
                  <a:cubicBezTo>
                    <a:pt x="82" y="74"/>
                    <a:pt x="82" y="74"/>
                    <a:pt x="82" y="74"/>
                  </a:cubicBezTo>
                  <a:cubicBezTo>
                    <a:pt x="81" y="75"/>
                    <a:pt x="80" y="76"/>
                    <a:pt x="79" y="77"/>
                  </a:cubicBezTo>
                  <a:cubicBezTo>
                    <a:pt x="98" y="115"/>
                    <a:pt x="98" y="115"/>
                    <a:pt x="98" y="115"/>
                  </a:cubicBezTo>
                  <a:cubicBezTo>
                    <a:pt x="113" y="115"/>
                    <a:pt x="113" y="115"/>
                    <a:pt x="113" y="115"/>
                  </a:cubicBezTo>
                  <a:cubicBezTo>
                    <a:pt x="116" y="115"/>
                    <a:pt x="117" y="117"/>
                    <a:pt x="117" y="119"/>
                  </a:cubicBezTo>
                  <a:cubicBezTo>
                    <a:pt x="117" y="122"/>
                    <a:pt x="116" y="124"/>
                    <a:pt x="113" y="124"/>
                  </a:cubicBezTo>
                  <a:cubicBezTo>
                    <a:pt x="102" y="124"/>
                    <a:pt x="102" y="124"/>
                    <a:pt x="102" y="124"/>
                  </a:cubicBezTo>
                  <a:cubicBezTo>
                    <a:pt x="116" y="153"/>
                    <a:pt x="116" y="153"/>
                    <a:pt x="116" y="153"/>
                  </a:cubicBezTo>
                  <a:cubicBezTo>
                    <a:pt x="117" y="155"/>
                    <a:pt x="117" y="157"/>
                    <a:pt x="116" y="159"/>
                  </a:cubicBezTo>
                  <a:cubicBezTo>
                    <a:pt x="117" y="162"/>
                    <a:pt x="117" y="162"/>
                    <a:pt x="117" y="162"/>
                  </a:cubicBezTo>
                  <a:cubicBezTo>
                    <a:pt x="120" y="168"/>
                    <a:pt x="120" y="168"/>
                    <a:pt x="120" y="168"/>
                  </a:cubicBezTo>
                  <a:cubicBezTo>
                    <a:pt x="121" y="170"/>
                    <a:pt x="120" y="172"/>
                    <a:pt x="118" y="173"/>
                  </a:cubicBezTo>
                  <a:cubicBezTo>
                    <a:pt x="116" y="174"/>
                    <a:pt x="114" y="173"/>
                    <a:pt x="113" y="171"/>
                  </a:cubicBezTo>
                  <a:cubicBezTo>
                    <a:pt x="110" y="165"/>
                    <a:pt x="110" y="165"/>
                    <a:pt x="110" y="165"/>
                  </a:cubicBezTo>
                  <a:cubicBezTo>
                    <a:pt x="108" y="162"/>
                    <a:pt x="108" y="162"/>
                    <a:pt x="108" y="162"/>
                  </a:cubicBezTo>
                  <a:cubicBezTo>
                    <a:pt x="106" y="162"/>
                    <a:pt x="104" y="160"/>
                    <a:pt x="103" y="158"/>
                  </a:cubicBezTo>
                  <a:cubicBezTo>
                    <a:pt x="87" y="124"/>
                    <a:pt x="87" y="124"/>
                    <a:pt x="87" y="124"/>
                  </a:cubicBezTo>
                  <a:cubicBezTo>
                    <a:pt x="67" y="124"/>
                    <a:pt x="67" y="124"/>
                    <a:pt x="67" y="124"/>
                  </a:cubicBezTo>
                  <a:cubicBezTo>
                    <a:pt x="67" y="129"/>
                    <a:pt x="67" y="129"/>
                    <a:pt x="67" y="129"/>
                  </a:cubicBezTo>
                  <a:cubicBezTo>
                    <a:pt x="67" y="132"/>
                    <a:pt x="64" y="136"/>
                    <a:pt x="60" y="136"/>
                  </a:cubicBezTo>
                  <a:cubicBezTo>
                    <a:pt x="57" y="136"/>
                    <a:pt x="54" y="132"/>
                    <a:pt x="54" y="129"/>
                  </a:cubicBezTo>
                  <a:cubicBezTo>
                    <a:pt x="54" y="124"/>
                    <a:pt x="54" y="124"/>
                    <a:pt x="54" y="124"/>
                  </a:cubicBezTo>
                  <a:cubicBezTo>
                    <a:pt x="34" y="124"/>
                    <a:pt x="34" y="124"/>
                    <a:pt x="34" y="124"/>
                  </a:cubicBezTo>
                  <a:cubicBezTo>
                    <a:pt x="17" y="158"/>
                    <a:pt x="17" y="158"/>
                    <a:pt x="17" y="158"/>
                  </a:cubicBezTo>
                  <a:cubicBezTo>
                    <a:pt x="16" y="160"/>
                    <a:pt x="15" y="162"/>
                    <a:pt x="13" y="162"/>
                  </a:cubicBezTo>
                  <a:cubicBezTo>
                    <a:pt x="11" y="165"/>
                    <a:pt x="11" y="165"/>
                    <a:pt x="11" y="165"/>
                  </a:cubicBezTo>
                  <a:cubicBezTo>
                    <a:pt x="8" y="171"/>
                    <a:pt x="8" y="171"/>
                    <a:pt x="8" y="171"/>
                  </a:cubicBezTo>
                  <a:cubicBezTo>
                    <a:pt x="7" y="173"/>
                    <a:pt x="5" y="174"/>
                    <a:pt x="3" y="173"/>
                  </a:cubicBezTo>
                  <a:cubicBezTo>
                    <a:pt x="1" y="172"/>
                    <a:pt x="0" y="170"/>
                    <a:pt x="1" y="168"/>
                  </a:cubicBezTo>
                  <a:cubicBezTo>
                    <a:pt x="4" y="162"/>
                    <a:pt x="4" y="162"/>
                    <a:pt x="4" y="162"/>
                  </a:cubicBezTo>
                  <a:cubicBezTo>
                    <a:pt x="5" y="159"/>
                    <a:pt x="5" y="159"/>
                    <a:pt x="5" y="159"/>
                  </a:cubicBezTo>
                  <a:cubicBezTo>
                    <a:pt x="4" y="157"/>
                    <a:pt x="4" y="155"/>
                    <a:pt x="5" y="153"/>
                  </a:cubicBezTo>
                  <a:cubicBezTo>
                    <a:pt x="19" y="124"/>
                    <a:pt x="19" y="124"/>
                    <a:pt x="19" y="124"/>
                  </a:cubicBezTo>
                  <a:cubicBezTo>
                    <a:pt x="8" y="124"/>
                    <a:pt x="8" y="124"/>
                    <a:pt x="8" y="124"/>
                  </a:cubicBezTo>
                  <a:close/>
                  <a:moveTo>
                    <a:pt x="54" y="115"/>
                  </a:moveTo>
                  <a:cubicBezTo>
                    <a:pt x="54" y="115"/>
                    <a:pt x="54" y="115"/>
                    <a:pt x="54" y="115"/>
                  </a:cubicBezTo>
                  <a:cubicBezTo>
                    <a:pt x="54" y="110"/>
                    <a:pt x="54" y="110"/>
                    <a:pt x="54" y="110"/>
                  </a:cubicBezTo>
                  <a:cubicBezTo>
                    <a:pt x="54" y="107"/>
                    <a:pt x="57" y="103"/>
                    <a:pt x="60" y="103"/>
                  </a:cubicBezTo>
                  <a:cubicBezTo>
                    <a:pt x="64" y="103"/>
                    <a:pt x="67" y="107"/>
                    <a:pt x="67" y="110"/>
                  </a:cubicBezTo>
                  <a:cubicBezTo>
                    <a:pt x="67" y="115"/>
                    <a:pt x="67" y="115"/>
                    <a:pt x="67" y="115"/>
                  </a:cubicBezTo>
                  <a:cubicBezTo>
                    <a:pt x="83" y="115"/>
                    <a:pt x="83" y="115"/>
                    <a:pt x="83" y="115"/>
                  </a:cubicBezTo>
                  <a:cubicBezTo>
                    <a:pt x="67" y="82"/>
                    <a:pt x="67" y="82"/>
                    <a:pt x="67" y="82"/>
                  </a:cubicBezTo>
                  <a:cubicBezTo>
                    <a:pt x="63" y="83"/>
                    <a:pt x="58" y="83"/>
                    <a:pt x="54" y="82"/>
                  </a:cubicBezTo>
                  <a:cubicBezTo>
                    <a:pt x="38" y="115"/>
                    <a:pt x="38" y="115"/>
                    <a:pt x="38" y="115"/>
                  </a:cubicBezTo>
                  <a:cubicBezTo>
                    <a:pt x="54" y="115"/>
                    <a:pt x="54" y="115"/>
                    <a:pt x="54" y="115"/>
                  </a:cubicBezTo>
                  <a:close/>
                  <a:moveTo>
                    <a:pt x="73" y="39"/>
                  </a:moveTo>
                  <a:cubicBezTo>
                    <a:pt x="73" y="39"/>
                    <a:pt x="73" y="39"/>
                    <a:pt x="73" y="39"/>
                  </a:cubicBezTo>
                  <a:cubicBezTo>
                    <a:pt x="66" y="32"/>
                    <a:pt x="55" y="32"/>
                    <a:pt x="48" y="39"/>
                  </a:cubicBezTo>
                  <a:cubicBezTo>
                    <a:pt x="48" y="39"/>
                    <a:pt x="48" y="39"/>
                    <a:pt x="48" y="39"/>
                  </a:cubicBezTo>
                  <a:cubicBezTo>
                    <a:pt x="45" y="42"/>
                    <a:pt x="43" y="47"/>
                    <a:pt x="43" y="51"/>
                  </a:cubicBezTo>
                  <a:cubicBezTo>
                    <a:pt x="43" y="56"/>
                    <a:pt x="45" y="61"/>
                    <a:pt x="48" y="64"/>
                  </a:cubicBezTo>
                  <a:cubicBezTo>
                    <a:pt x="53" y="69"/>
                    <a:pt x="61" y="71"/>
                    <a:pt x="67" y="68"/>
                  </a:cubicBezTo>
                  <a:cubicBezTo>
                    <a:pt x="68" y="68"/>
                    <a:pt x="68" y="68"/>
                    <a:pt x="68" y="68"/>
                  </a:cubicBezTo>
                  <a:cubicBezTo>
                    <a:pt x="69" y="67"/>
                    <a:pt x="71" y="66"/>
                    <a:pt x="73" y="64"/>
                  </a:cubicBezTo>
                  <a:cubicBezTo>
                    <a:pt x="73" y="64"/>
                    <a:pt x="73" y="64"/>
                    <a:pt x="73" y="64"/>
                  </a:cubicBezTo>
                  <a:cubicBezTo>
                    <a:pt x="76" y="61"/>
                    <a:pt x="78" y="56"/>
                    <a:pt x="78" y="51"/>
                  </a:cubicBezTo>
                  <a:cubicBezTo>
                    <a:pt x="78" y="47"/>
                    <a:pt x="76" y="42"/>
                    <a:pt x="73" y="39"/>
                  </a:cubicBezTo>
                  <a:cubicBezTo>
                    <a:pt x="73" y="39"/>
                    <a:pt x="73" y="39"/>
                    <a:pt x="73" y="39"/>
                  </a:cubicBezTo>
                  <a:close/>
                </a:path>
              </a:pathLst>
            </a:custGeom>
            <a:solidFill>
              <a:schemeClr val="bg1">
                <a:lumMod val="50000"/>
              </a:schemeClr>
            </a:solidFill>
            <a:ln>
              <a:noFill/>
            </a:ln>
          </p:spPr>
          <p:txBody>
            <a:bodyPr vert="horz" wrap="square" lIns="121920" tIns="60960" rIns="121920" bIns="60960" numCol="1" anchor="t" anchorCtr="0" compatLnSpc="1"/>
            <a:lstStyle/>
            <a:p>
              <a:pPr defTabSz="1219170"/>
              <a:endParaRPr lang="zh-CN" altLang="en-US" sz="2400">
                <a:solidFill>
                  <a:srgbClr val="333333"/>
                </a:solidFill>
                <a:latin typeface="Calibri"/>
                <a:ea typeface="宋体" panose="02010600030101010101" pitchFamily="2" charset="-122"/>
              </a:endParaRPr>
            </a:p>
          </p:txBody>
        </p:sp>
      </p:grpSp>
      <p:sp>
        <p:nvSpPr>
          <p:cNvPr id="69" name="PA_任意多边形 9"/>
          <p:cNvSpPr>
            <a:spLocks noEditPoints="1"/>
          </p:cNvSpPr>
          <p:nvPr>
            <p:custDataLst>
              <p:tags r:id="rId3"/>
            </p:custDataLst>
          </p:nvPr>
        </p:nvSpPr>
        <p:spPr bwMode="auto">
          <a:xfrm>
            <a:off x="1749811" y="2774411"/>
            <a:ext cx="482422" cy="330552"/>
          </a:xfrm>
          <a:custGeom>
            <a:avLst/>
            <a:gdLst>
              <a:gd name="T0" fmla="*/ 58 w 215"/>
              <a:gd name="T1" fmla="*/ 83 h 140"/>
              <a:gd name="T2" fmla="*/ 58 w 215"/>
              <a:gd name="T3" fmla="*/ 91 h 140"/>
              <a:gd name="T4" fmla="*/ 161 w 215"/>
              <a:gd name="T5" fmla="*/ 87 h 140"/>
              <a:gd name="T6" fmla="*/ 58 w 215"/>
              <a:gd name="T7" fmla="*/ 73 h 140"/>
              <a:gd name="T8" fmla="*/ 98 w 215"/>
              <a:gd name="T9" fmla="*/ 73 h 140"/>
              <a:gd name="T10" fmla="*/ 102 w 215"/>
              <a:gd name="T11" fmla="*/ 34 h 140"/>
              <a:gd name="T12" fmla="*/ 58 w 215"/>
              <a:gd name="T13" fmla="*/ 30 h 140"/>
              <a:gd name="T14" fmla="*/ 54 w 215"/>
              <a:gd name="T15" fmla="*/ 69 h 140"/>
              <a:gd name="T16" fmla="*/ 63 w 215"/>
              <a:gd name="T17" fmla="*/ 38 h 140"/>
              <a:gd name="T18" fmla="*/ 94 w 215"/>
              <a:gd name="T19" fmla="*/ 38 h 140"/>
              <a:gd name="T20" fmla="*/ 63 w 215"/>
              <a:gd name="T21" fmla="*/ 65 h 140"/>
              <a:gd name="T22" fmla="*/ 27 w 215"/>
              <a:gd name="T23" fmla="*/ 121 h 140"/>
              <a:gd name="T24" fmla="*/ 189 w 215"/>
              <a:gd name="T25" fmla="*/ 121 h 140"/>
              <a:gd name="T26" fmla="*/ 196 w 215"/>
              <a:gd name="T27" fmla="*/ 7 h 140"/>
              <a:gd name="T28" fmla="*/ 27 w 215"/>
              <a:gd name="T29" fmla="*/ 0 h 140"/>
              <a:gd name="T30" fmla="*/ 20 w 215"/>
              <a:gd name="T31" fmla="*/ 114 h 140"/>
              <a:gd name="T32" fmla="*/ 33 w 215"/>
              <a:gd name="T33" fmla="*/ 13 h 140"/>
              <a:gd name="T34" fmla="*/ 182 w 215"/>
              <a:gd name="T35" fmla="*/ 13 h 140"/>
              <a:gd name="T36" fmla="*/ 33 w 215"/>
              <a:gd name="T37" fmla="*/ 107 h 140"/>
              <a:gd name="T38" fmla="*/ 157 w 215"/>
              <a:gd name="T39" fmla="*/ 48 h 140"/>
              <a:gd name="T40" fmla="*/ 111 w 215"/>
              <a:gd name="T41" fmla="*/ 48 h 140"/>
              <a:gd name="T42" fmla="*/ 111 w 215"/>
              <a:gd name="T43" fmla="*/ 56 h 140"/>
              <a:gd name="T44" fmla="*/ 161 w 215"/>
              <a:gd name="T45" fmla="*/ 52 h 140"/>
              <a:gd name="T46" fmla="*/ 157 w 215"/>
              <a:gd name="T47" fmla="*/ 65 h 140"/>
              <a:gd name="T48" fmla="*/ 111 w 215"/>
              <a:gd name="T49" fmla="*/ 65 h 140"/>
              <a:gd name="T50" fmla="*/ 111 w 215"/>
              <a:gd name="T51" fmla="*/ 73 h 140"/>
              <a:gd name="T52" fmla="*/ 161 w 215"/>
              <a:gd name="T53" fmla="*/ 69 h 140"/>
              <a:gd name="T54" fmla="*/ 157 w 215"/>
              <a:gd name="T55" fmla="*/ 30 h 140"/>
              <a:gd name="T56" fmla="*/ 111 w 215"/>
              <a:gd name="T57" fmla="*/ 30 h 140"/>
              <a:gd name="T58" fmla="*/ 111 w 215"/>
              <a:gd name="T59" fmla="*/ 38 h 140"/>
              <a:gd name="T60" fmla="*/ 161 w 215"/>
              <a:gd name="T61" fmla="*/ 34 h 140"/>
              <a:gd name="T62" fmla="*/ 209 w 215"/>
              <a:gd name="T63" fmla="*/ 127 h 140"/>
              <a:gd name="T64" fmla="*/ 7 w 215"/>
              <a:gd name="T65" fmla="*/ 127 h 140"/>
              <a:gd name="T66" fmla="*/ 7 w 215"/>
              <a:gd name="T67" fmla="*/ 140 h 140"/>
              <a:gd name="T68" fmla="*/ 215 w 215"/>
              <a:gd name="T69" fmla="*/ 134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15" h="140">
                <a:moveTo>
                  <a:pt x="157" y="83"/>
                </a:moveTo>
                <a:cubicBezTo>
                  <a:pt x="58" y="83"/>
                  <a:pt x="58" y="83"/>
                  <a:pt x="58" y="83"/>
                </a:cubicBezTo>
                <a:cubicBezTo>
                  <a:pt x="56" y="83"/>
                  <a:pt x="54" y="84"/>
                  <a:pt x="54" y="87"/>
                </a:cubicBezTo>
                <a:cubicBezTo>
                  <a:pt x="54" y="89"/>
                  <a:pt x="56" y="91"/>
                  <a:pt x="58" y="91"/>
                </a:cubicBezTo>
                <a:cubicBezTo>
                  <a:pt x="157" y="91"/>
                  <a:pt x="157" y="91"/>
                  <a:pt x="157" y="91"/>
                </a:cubicBezTo>
                <a:cubicBezTo>
                  <a:pt x="159" y="91"/>
                  <a:pt x="161" y="89"/>
                  <a:pt x="161" y="87"/>
                </a:cubicBezTo>
                <a:cubicBezTo>
                  <a:pt x="161" y="84"/>
                  <a:pt x="159" y="83"/>
                  <a:pt x="157" y="83"/>
                </a:cubicBezTo>
                <a:close/>
                <a:moveTo>
                  <a:pt x="58" y="73"/>
                </a:moveTo>
                <a:cubicBezTo>
                  <a:pt x="58" y="73"/>
                  <a:pt x="58" y="73"/>
                  <a:pt x="58" y="73"/>
                </a:cubicBezTo>
                <a:cubicBezTo>
                  <a:pt x="98" y="73"/>
                  <a:pt x="98" y="73"/>
                  <a:pt x="98" y="73"/>
                </a:cubicBezTo>
                <a:cubicBezTo>
                  <a:pt x="100" y="73"/>
                  <a:pt x="102" y="71"/>
                  <a:pt x="102" y="69"/>
                </a:cubicBezTo>
                <a:cubicBezTo>
                  <a:pt x="102" y="34"/>
                  <a:pt x="102" y="34"/>
                  <a:pt x="102" y="34"/>
                </a:cubicBezTo>
                <a:cubicBezTo>
                  <a:pt x="102" y="32"/>
                  <a:pt x="100" y="30"/>
                  <a:pt x="98" y="30"/>
                </a:cubicBezTo>
                <a:cubicBezTo>
                  <a:pt x="58" y="30"/>
                  <a:pt x="58" y="30"/>
                  <a:pt x="58" y="30"/>
                </a:cubicBezTo>
                <a:cubicBezTo>
                  <a:pt x="56" y="30"/>
                  <a:pt x="54" y="32"/>
                  <a:pt x="54" y="34"/>
                </a:cubicBezTo>
                <a:cubicBezTo>
                  <a:pt x="54" y="69"/>
                  <a:pt x="54" y="69"/>
                  <a:pt x="54" y="69"/>
                </a:cubicBezTo>
                <a:cubicBezTo>
                  <a:pt x="54" y="71"/>
                  <a:pt x="56" y="73"/>
                  <a:pt x="58" y="73"/>
                </a:cubicBezTo>
                <a:close/>
                <a:moveTo>
                  <a:pt x="63" y="38"/>
                </a:moveTo>
                <a:cubicBezTo>
                  <a:pt x="63" y="38"/>
                  <a:pt x="63" y="38"/>
                  <a:pt x="63" y="38"/>
                </a:cubicBezTo>
                <a:cubicBezTo>
                  <a:pt x="94" y="38"/>
                  <a:pt x="94" y="38"/>
                  <a:pt x="94" y="38"/>
                </a:cubicBezTo>
                <a:cubicBezTo>
                  <a:pt x="94" y="65"/>
                  <a:pt x="94" y="65"/>
                  <a:pt x="94" y="65"/>
                </a:cubicBezTo>
                <a:cubicBezTo>
                  <a:pt x="63" y="65"/>
                  <a:pt x="63" y="65"/>
                  <a:pt x="63" y="65"/>
                </a:cubicBezTo>
                <a:cubicBezTo>
                  <a:pt x="63" y="38"/>
                  <a:pt x="63" y="38"/>
                  <a:pt x="63" y="38"/>
                </a:cubicBezTo>
                <a:close/>
                <a:moveTo>
                  <a:pt x="27" y="121"/>
                </a:moveTo>
                <a:cubicBezTo>
                  <a:pt x="27" y="121"/>
                  <a:pt x="27" y="121"/>
                  <a:pt x="27" y="121"/>
                </a:cubicBezTo>
                <a:cubicBezTo>
                  <a:pt x="189" y="121"/>
                  <a:pt x="189" y="121"/>
                  <a:pt x="189" y="121"/>
                </a:cubicBezTo>
                <a:cubicBezTo>
                  <a:pt x="193" y="121"/>
                  <a:pt x="196" y="118"/>
                  <a:pt x="196" y="114"/>
                </a:cubicBezTo>
                <a:cubicBezTo>
                  <a:pt x="196" y="7"/>
                  <a:pt x="196" y="7"/>
                  <a:pt x="196" y="7"/>
                </a:cubicBezTo>
                <a:cubicBezTo>
                  <a:pt x="196" y="3"/>
                  <a:pt x="193" y="0"/>
                  <a:pt x="189" y="0"/>
                </a:cubicBezTo>
                <a:cubicBezTo>
                  <a:pt x="27" y="0"/>
                  <a:pt x="27" y="0"/>
                  <a:pt x="27" y="0"/>
                </a:cubicBezTo>
                <a:cubicBezTo>
                  <a:pt x="23" y="0"/>
                  <a:pt x="20" y="3"/>
                  <a:pt x="20" y="7"/>
                </a:cubicBezTo>
                <a:cubicBezTo>
                  <a:pt x="20" y="114"/>
                  <a:pt x="20" y="114"/>
                  <a:pt x="20" y="114"/>
                </a:cubicBezTo>
                <a:cubicBezTo>
                  <a:pt x="20" y="118"/>
                  <a:pt x="23" y="121"/>
                  <a:pt x="27" y="121"/>
                </a:cubicBezTo>
                <a:close/>
                <a:moveTo>
                  <a:pt x="33" y="13"/>
                </a:moveTo>
                <a:cubicBezTo>
                  <a:pt x="33" y="13"/>
                  <a:pt x="33" y="13"/>
                  <a:pt x="33" y="13"/>
                </a:cubicBezTo>
                <a:cubicBezTo>
                  <a:pt x="182" y="13"/>
                  <a:pt x="182" y="13"/>
                  <a:pt x="182" y="13"/>
                </a:cubicBezTo>
                <a:cubicBezTo>
                  <a:pt x="182" y="107"/>
                  <a:pt x="182" y="107"/>
                  <a:pt x="182" y="107"/>
                </a:cubicBezTo>
                <a:cubicBezTo>
                  <a:pt x="33" y="107"/>
                  <a:pt x="33" y="107"/>
                  <a:pt x="33" y="107"/>
                </a:cubicBezTo>
                <a:cubicBezTo>
                  <a:pt x="33" y="13"/>
                  <a:pt x="33" y="13"/>
                  <a:pt x="33" y="13"/>
                </a:cubicBezTo>
                <a:close/>
                <a:moveTo>
                  <a:pt x="157" y="48"/>
                </a:moveTo>
                <a:cubicBezTo>
                  <a:pt x="157" y="48"/>
                  <a:pt x="157" y="48"/>
                  <a:pt x="157" y="48"/>
                </a:cubicBezTo>
                <a:cubicBezTo>
                  <a:pt x="111" y="48"/>
                  <a:pt x="111" y="48"/>
                  <a:pt x="111" y="48"/>
                </a:cubicBezTo>
                <a:cubicBezTo>
                  <a:pt x="108" y="48"/>
                  <a:pt x="107" y="49"/>
                  <a:pt x="107" y="52"/>
                </a:cubicBezTo>
                <a:cubicBezTo>
                  <a:pt x="107" y="54"/>
                  <a:pt x="108" y="56"/>
                  <a:pt x="111" y="56"/>
                </a:cubicBezTo>
                <a:cubicBezTo>
                  <a:pt x="157" y="56"/>
                  <a:pt x="157" y="56"/>
                  <a:pt x="157" y="56"/>
                </a:cubicBezTo>
                <a:cubicBezTo>
                  <a:pt x="159" y="56"/>
                  <a:pt x="161" y="54"/>
                  <a:pt x="161" y="52"/>
                </a:cubicBezTo>
                <a:cubicBezTo>
                  <a:pt x="161" y="49"/>
                  <a:pt x="159" y="48"/>
                  <a:pt x="157" y="48"/>
                </a:cubicBezTo>
                <a:close/>
                <a:moveTo>
                  <a:pt x="157" y="65"/>
                </a:moveTo>
                <a:cubicBezTo>
                  <a:pt x="157" y="65"/>
                  <a:pt x="157" y="65"/>
                  <a:pt x="157" y="65"/>
                </a:cubicBezTo>
                <a:cubicBezTo>
                  <a:pt x="111" y="65"/>
                  <a:pt x="111" y="65"/>
                  <a:pt x="111" y="65"/>
                </a:cubicBezTo>
                <a:cubicBezTo>
                  <a:pt x="108" y="65"/>
                  <a:pt x="107" y="67"/>
                  <a:pt x="107" y="69"/>
                </a:cubicBezTo>
                <a:cubicBezTo>
                  <a:pt x="107" y="71"/>
                  <a:pt x="108" y="73"/>
                  <a:pt x="111" y="73"/>
                </a:cubicBezTo>
                <a:cubicBezTo>
                  <a:pt x="157" y="73"/>
                  <a:pt x="157" y="73"/>
                  <a:pt x="157" y="73"/>
                </a:cubicBezTo>
                <a:cubicBezTo>
                  <a:pt x="159" y="73"/>
                  <a:pt x="161" y="71"/>
                  <a:pt x="161" y="69"/>
                </a:cubicBezTo>
                <a:cubicBezTo>
                  <a:pt x="161" y="67"/>
                  <a:pt x="159" y="65"/>
                  <a:pt x="157" y="65"/>
                </a:cubicBezTo>
                <a:close/>
                <a:moveTo>
                  <a:pt x="157" y="30"/>
                </a:moveTo>
                <a:cubicBezTo>
                  <a:pt x="157" y="30"/>
                  <a:pt x="157" y="30"/>
                  <a:pt x="157" y="30"/>
                </a:cubicBezTo>
                <a:cubicBezTo>
                  <a:pt x="111" y="30"/>
                  <a:pt x="111" y="30"/>
                  <a:pt x="111" y="30"/>
                </a:cubicBezTo>
                <a:cubicBezTo>
                  <a:pt x="108" y="30"/>
                  <a:pt x="107" y="32"/>
                  <a:pt x="107" y="34"/>
                </a:cubicBezTo>
                <a:cubicBezTo>
                  <a:pt x="107" y="37"/>
                  <a:pt x="108" y="38"/>
                  <a:pt x="111" y="38"/>
                </a:cubicBezTo>
                <a:cubicBezTo>
                  <a:pt x="157" y="38"/>
                  <a:pt x="157" y="38"/>
                  <a:pt x="157" y="38"/>
                </a:cubicBezTo>
                <a:cubicBezTo>
                  <a:pt x="159" y="38"/>
                  <a:pt x="161" y="37"/>
                  <a:pt x="161" y="34"/>
                </a:cubicBezTo>
                <a:cubicBezTo>
                  <a:pt x="161" y="32"/>
                  <a:pt x="159" y="30"/>
                  <a:pt x="157" y="30"/>
                </a:cubicBezTo>
                <a:close/>
                <a:moveTo>
                  <a:pt x="209" y="127"/>
                </a:moveTo>
                <a:cubicBezTo>
                  <a:pt x="209" y="127"/>
                  <a:pt x="209" y="127"/>
                  <a:pt x="209" y="127"/>
                </a:cubicBezTo>
                <a:cubicBezTo>
                  <a:pt x="7" y="127"/>
                  <a:pt x="7" y="127"/>
                  <a:pt x="7" y="127"/>
                </a:cubicBezTo>
                <a:cubicBezTo>
                  <a:pt x="3" y="127"/>
                  <a:pt x="0" y="130"/>
                  <a:pt x="0" y="134"/>
                </a:cubicBezTo>
                <a:cubicBezTo>
                  <a:pt x="0" y="137"/>
                  <a:pt x="3" y="140"/>
                  <a:pt x="7" y="140"/>
                </a:cubicBezTo>
                <a:cubicBezTo>
                  <a:pt x="209" y="140"/>
                  <a:pt x="209" y="140"/>
                  <a:pt x="209" y="140"/>
                </a:cubicBezTo>
                <a:cubicBezTo>
                  <a:pt x="212" y="140"/>
                  <a:pt x="215" y="137"/>
                  <a:pt x="215" y="134"/>
                </a:cubicBezTo>
                <a:cubicBezTo>
                  <a:pt x="215" y="130"/>
                  <a:pt x="212" y="127"/>
                  <a:pt x="209" y="127"/>
                </a:cubicBezTo>
                <a:close/>
              </a:path>
            </a:pathLst>
          </a:custGeom>
          <a:solidFill>
            <a:schemeClr val="bg1">
              <a:lumMod val="50000"/>
            </a:schemeClr>
          </a:solidFill>
          <a:ln>
            <a:noFill/>
          </a:ln>
        </p:spPr>
        <p:txBody>
          <a:bodyPr vert="horz" wrap="square" lIns="121920" tIns="60960" rIns="121920" bIns="60960" numCol="1" anchor="t" anchorCtr="0" compatLnSpc="1"/>
          <a:lstStyle/>
          <a:p>
            <a:pPr defTabSz="1219170"/>
            <a:endParaRPr lang="zh-CN" altLang="en-US" sz="2400">
              <a:solidFill>
                <a:srgbClr val="333333"/>
              </a:solidFill>
              <a:latin typeface="Calibri"/>
              <a:ea typeface="宋体" panose="02010600030101010101" pitchFamily="2" charset="-122"/>
            </a:endParaRPr>
          </a:p>
        </p:txBody>
      </p:sp>
      <p:grpSp>
        <p:nvGrpSpPr>
          <p:cNvPr id="83" name="PA_组合 82"/>
          <p:cNvGrpSpPr/>
          <p:nvPr>
            <p:custDataLst>
              <p:tags r:id="rId4"/>
            </p:custDataLst>
          </p:nvPr>
        </p:nvGrpSpPr>
        <p:grpSpPr>
          <a:xfrm>
            <a:off x="1038171" y="3429788"/>
            <a:ext cx="1917777" cy="2527653"/>
            <a:chOff x="522514" y="3027330"/>
            <a:chExt cx="1512542" cy="1440160"/>
          </a:xfrm>
        </p:grpSpPr>
        <p:sp>
          <p:nvSpPr>
            <p:cNvPr id="84" name="矩形 83"/>
            <p:cNvSpPr/>
            <p:nvPr/>
          </p:nvSpPr>
          <p:spPr>
            <a:xfrm>
              <a:off x="522514" y="3027330"/>
              <a:ext cx="1512542" cy="1440160"/>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cxnSp>
          <p:nvCxnSpPr>
            <p:cNvPr id="85" name="直接连接符 84"/>
            <p:cNvCxnSpPr/>
            <p:nvPr/>
          </p:nvCxnSpPr>
          <p:spPr>
            <a:xfrm>
              <a:off x="522514" y="3393953"/>
              <a:ext cx="1512542"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sp>
        <p:nvSpPr>
          <p:cNvPr id="62" name="PA_矩形 61"/>
          <p:cNvSpPr/>
          <p:nvPr>
            <p:custDataLst>
              <p:tags r:id="rId5"/>
            </p:custDataLst>
          </p:nvPr>
        </p:nvSpPr>
        <p:spPr>
          <a:xfrm>
            <a:off x="1136097" y="4185878"/>
            <a:ext cx="1694251" cy="1323183"/>
          </a:xfrm>
          <a:prstGeom prst="rect">
            <a:avLst/>
          </a:prstGeom>
        </p:spPr>
        <p:txBody>
          <a:bodyPr wrap="square">
            <a:spAutoFit/>
          </a:bodyPr>
          <a:lstStyle/>
          <a:p>
            <a:pPr algn="ctr" defTabSz="1219170">
              <a:lnSpc>
                <a:spcPct val="150000"/>
              </a:lnSpc>
            </a:pPr>
            <a:r>
              <a:rPr lang="en-US" altLang="zh-CN" sz="1333" smtClean="0">
                <a:ln w="6350">
                  <a:noFill/>
                </a:ln>
                <a:solidFill>
                  <a:srgbClr val="FFFFFF">
                    <a:lumMod val="50000"/>
                  </a:srgbClr>
                </a:solidFill>
                <a:latin typeface="Impact" pitchFamily="34" charset="0"/>
                <a:ea typeface="微软雅黑" pitchFamily="34" charset="-122"/>
              </a:rPr>
              <a:t>MyBatis</a:t>
            </a:r>
            <a:r>
              <a:rPr lang="zh-CN" altLang="en-US" sz="1333" smtClean="0">
                <a:ln w="6350">
                  <a:noFill/>
                </a:ln>
                <a:solidFill>
                  <a:srgbClr val="FFFFFF">
                    <a:lumMod val="50000"/>
                  </a:srgbClr>
                </a:solidFill>
                <a:latin typeface="Impact" pitchFamily="34" charset="0"/>
                <a:ea typeface="微软雅黑" pitchFamily="34" charset="-122"/>
              </a:rPr>
              <a:t>架构</a:t>
            </a:r>
            <a:r>
              <a:rPr lang="zh-CN" altLang="en-US" sz="1333" smtClean="0">
                <a:ln w="6350">
                  <a:noFill/>
                </a:ln>
                <a:solidFill>
                  <a:srgbClr val="FFFFFF">
                    <a:lumMod val="50000"/>
                  </a:srgbClr>
                </a:solidFill>
                <a:latin typeface="Impact" pitchFamily="34" charset="0"/>
                <a:ea typeface="微软雅黑" pitchFamily="34" charset="-122"/>
              </a:rPr>
              <a:t>分析</a:t>
            </a:r>
            <a:endParaRPr lang="en-US" altLang="zh-CN" sz="1333" smtClean="0">
              <a:ln w="6350">
                <a:noFill/>
              </a:ln>
              <a:solidFill>
                <a:srgbClr val="FFFFFF">
                  <a:lumMod val="50000"/>
                </a:srgbClr>
              </a:solidFill>
              <a:latin typeface="Impact" pitchFamily="34" charset="0"/>
              <a:ea typeface="微软雅黑" pitchFamily="34" charset="-122"/>
            </a:endParaRPr>
          </a:p>
          <a:p>
            <a:pPr algn="ctr" defTabSz="1219170">
              <a:lnSpc>
                <a:spcPct val="150000"/>
              </a:lnSpc>
            </a:pPr>
            <a:r>
              <a:rPr lang="zh-CN" altLang="en-US" sz="1333" smtClean="0">
                <a:ln w="6350">
                  <a:noFill/>
                </a:ln>
                <a:solidFill>
                  <a:srgbClr val="FFFFFF">
                    <a:lumMod val="50000"/>
                  </a:srgbClr>
                </a:solidFill>
                <a:latin typeface="Impact" pitchFamily="34" charset="0"/>
                <a:ea typeface="微软雅黑" pitchFamily="34" charset="-122"/>
              </a:rPr>
              <a:t>包分析</a:t>
            </a:r>
            <a:endParaRPr lang="en-US" altLang="zh-CN" sz="1333" smtClean="0">
              <a:ln w="6350">
                <a:noFill/>
              </a:ln>
              <a:solidFill>
                <a:srgbClr val="FFFFFF">
                  <a:lumMod val="50000"/>
                </a:srgbClr>
              </a:solidFill>
              <a:latin typeface="Impact" pitchFamily="34" charset="0"/>
              <a:ea typeface="微软雅黑" pitchFamily="34" charset="-122"/>
            </a:endParaRPr>
          </a:p>
          <a:p>
            <a:pPr algn="ctr" defTabSz="1219170">
              <a:lnSpc>
                <a:spcPct val="150000"/>
              </a:lnSpc>
            </a:pPr>
            <a:r>
              <a:rPr lang="zh-CN" altLang="en-US" sz="1333">
                <a:ln w="6350">
                  <a:noFill/>
                </a:ln>
                <a:solidFill>
                  <a:srgbClr val="FFFFFF">
                    <a:lumMod val="50000"/>
                  </a:srgbClr>
                </a:solidFill>
                <a:latin typeface="Impact" pitchFamily="34" charset="0"/>
                <a:ea typeface="微软雅黑" pitchFamily="34" charset="-122"/>
              </a:rPr>
              <a:t>设计</a:t>
            </a:r>
            <a:r>
              <a:rPr lang="zh-CN" altLang="en-US" sz="1333" smtClean="0">
                <a:ln w="6350">
                  <a:noFill/>
                </a:ln>
                <a:solidFill>
                  <a:srgbClr val="FFFFFF">
                    <a:lumMod val="50000"/>
                  </a:srgbClr>
                </a:solidFill>
                <a:latin typeface="Impact" pitchFamily="34" charset="0"/>
                <a:ea typeface="微软雅黑" pitchFamily="34" charset="-122"/>
              </a:rPr>
              <a:t>模式的原则</a:t>
            </a:r>
            <a:endParaRPr lang="en-US" altLang="zh-CN" sz="1333" smtClean="0">
              <a:ln w="6350">
                <a:noFill/>
              </a:ln>
              <a:solidFill>
                <a:srgbClr val="FFFFFF">
                  <a:lumMod val="50000"/>
                </a:srgbClr>
              </a:solidFill>
              <a:latin typeface="Impact" pitchFamily="34" charset="0"/>
              <a:ea typeface="微软雅黑" pitchFamily="34" charset="-122"/>
            </a:endParaRPr>
          </a:p>
          <a:p>
            <a:pPr algn="ctr" defTabSz="1219170">
              <a:lnSpc>
                <a:spcPct val="150000"/>
              </a:lnSpc>
            </a:pPr>
            <a:endParaRPr lang="zh-CN" altLang="en-US" sz="1333" dirty="0">
              <a:ln w="6350">
                <a:noFill/>
              </a:ln>
              <a:solidFill>
                <a:srgbClr val="FFFFFF">
                  <a:lumMod val="50000"/>
                </a:srgbClr>
              </a:solidFill>
              <a:latin typeface="Impact" pitchFamily="34" charset="0"/>
              <a:ea typeface="微软雅黑" pitchFamily="34" charset="-122"/>
            </a:endParaRPr>
          </a:p>
        </p:txBody>
      </p:sp>
      <p:sp>
        <p:nvSpPr>
          <p:cNvPr id="67" name="PA_矩形 66"/>
          <p:cNvSpPr/>
          <p:nvPr>
            <p:custDataLst>
              <p:tags r:id="rId6"/>
            </p:custDataLst>
          </p:nvPr>
        </p:nvSpPr>
        <p:spPr>
          <a:xfrm>
            <a:off x="1333697" y="3557174"/>
            <a:ext cx="1346312" cy="338554"/>
          </a:xfrm>
          <a:prstGeom prst="rect">
            <a:avLst/>
          </a:prstGeom>
        </p:spPr>
        <p:txBody>
          <a:bodyPr wrap="none">
            <a:spAutoFit/>
          </a:bodyPr>
          <a:lstStyle/>
          <a:p>
            <a:pPr algn="ctr" defTabSz="1219170"/>
            <a:r>
              <a:rPr lang="zh-CN" altLang="en-US" sz="1600" b="1" smtClean="0">
                <a:ln w="6350">
                  <a:noFill/>
                </a:ln>
                <a:solidFill>
                  <a:srgbClr val="FFFFFF">
                    <a:lumMod val="50000"/>
                  </a:srgbClr>
                </a:solidFill>
                <a:latin typeface="Impact" pitchFamily="34" charset="0"/>
                <a:ea typeface="微软雅黑" pitchFamily="34" charset="-122"/>
              </a:rPr>
              <a:t>源码分析概述</a:t>
            </a:r>
            <a:endParaRPr lang="zh-CN" altLang="en-US" sz="1600" b="1" dirty="0">
              <a:ln w="6350">
                <a:noFill/>
              </a:ln>
              <a:solidFill>
                <a:srgbClr val="FFFFFF">
                  <a:lumMod val="50000"/>
                </a:srgbClr>
              </a:solidFill>
              <a:latin typeface="Impact" pitchFamily="34" charset="0"/>
              <a:ea typeface="微软雅黑" pitchFamily="34" charset="-122"/>
            </a:endParaRPr>
          </a:p>
        </p:txBody>
      </p:sp>
      <p:sp>
        <p:nvSpPr>
          <p:cNvPr id="33" name="矩形 32"/>
          <p:cNvSpPr/>
          <p:nvPr/>
        </p:nvSpPr>
        <p:spPr>
          <a:xfrm>
            <a:off x="2981960" y="2640479"/>
            <a:ext cx="2021863" cy="3339288"/>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 name="组合 10"/>
          <p:cNvGrpSpPr/>
          <p:nvPr/>
        </p:nvGrpSpPr>
        <p:grpSpPr>
          <a:xfrm>
            <a:off x="9032239" y="2740865"/>
            <a:ext cx="1917777" cy="3232501"/>
            <a:chOff x="8273973" y="2760526"/>
            <a:chExt cx="1917777" cy="3232501"/>
          </a:xfrm>
        </p:grpSpPr>
        <p:grpSp>
          <p:nvGrpSpPr>
            <p:cNvPr id="34" name="PA_组合 79"/>
            <p:cNvGrpSpPr/>
            <p:nvPr>
              <p:custDataLst>
                <p:tags r:id="rId7"/>
              </p:custDataLst>
            </p:nvPr>
          </p:nvGrpSpPr>
          <p:grpSpPr>
            <a:xfrm>
              <a:off x="8273973" y="3465374"/>
              <a:ext cx="1917777" cy="2527653"/>
              <a:chOff x="522514" y="3027330"/>
              <a:chExt cx="1512542" cy="1440160"/>
            </a:xfrm>
          </p:grpSpPr>
          <p:sp>
            <p:nvSpPr>
              <p:cNvPr id="35" name="矩形 34"/>
              <p:cNvSpPr/>
              <p:nvPr/>
            </p:nvSpPr>
            <p:spPr>
              <a:xfrm>
                <a:off x="522514" y="3027330"/>
                <a:ext cx="1512542" cy="1440160"/>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cxnSp>
            <p:nvCxnSpPr>
              <p:cNvPr id="37" name="直接连接符 36"/>
              <p:cNvCxnSpPr/>
              <p:nvPr/>
            </p:nvCxnSpPr>
            <p:spPr>
              <a:xfrm>
                <a:off x="522514" y="3393953"/>
                <a:ext cx="1512542"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sp>
          <p:nvSpPr>
            <p:cNvPr id="38" name="PA_矩形 62"/>
            <p:cNvSpPr/>
            <p:nvPr>
              <p:custDataLst>
                <p:tags r:id="rId8"/>
              </p:custDataLst>
            </p:nvPr>
          </p:nvSpPr>
          <p:spPr>
            <a:xfrm>
              <a:off x="8655335" y="4185427"/>
              <a:ext cx="1154242" cy="707758"/>
            </a:xfrm>
            <a:prstGeom prst="rect">
              <a:avLst/>
            </a:prstGeom>
          </p:spPr>
          <p:txBody>
            <a:bodyPr wrap="none">
              <a:spAutoFit/>
            </a:bodyPr>
            <a:lstStyle/>
            <a:p>
              <a:pPr algn="ctr" defTabSz="1219170">
                <a:lnSpc>
                  <a:spcPct val="150000"/>
                </a:lnSpc>
              </a:pPr>
              <a:r>
                <a:rPr lang="zh-CN" altLang="en-US" sz="1333" smtClean="0">
                  <a:ln w="6350">
                    <a:noFill/>
                  </a:ln>
                  <a:solidFill>
                    <a:srgbClr val="FFFFFF">
                      <a:lumMod val="50000"/>
                    </a:srgbClr>
                  </a:solidFill>
                  <a:latin typeface="Impact" pitchFamily="34" charset="0"/>
                  <a:ea typeface="微软雅黑" pitchFamily="34" charset="-122"/>
                </a:rPr>
                <a:t>反射过程分析</a:t>
              </a:r>
              <a:endParaRPr lang="en-US" altLang="zh-CN" sz="1333" smtClean="0">
                <a:ln w="6350">
                  <a:noFill/>
                </a:ln>
                <a:solidFill>
                  <a:srgbClr val="FFFFFF">
                    <a:lumMod val="50000"/>
                  </a:srgbClr>
                </a:solidFill>
                <a:latin typeface="Impact" pitchFamily="34" charset="0"/>
                <a:ea typeface="微软雅黑" pitchFamily="34" charset="-122"/>
              </a:endParaRPr>
            </a:p>
            <a:p>
              <a:pPr algn="ctr" defTabSz="1219170">
                <a:lnSpc>
                  <a:spcPct val="150000"/>
                </a:lnSpc>
              </a:pPr>
              <a:r>
                <a:rPr lang="zh-CN" altLang="en-US" sz="1333" smtClean="0">
                  <a:ln w="6350">
                    <a:noFill/>
                  </a:ln>
                  <a:solidFill>
                    <a:srgbClr val="FFFFFF">
                      <a:lumMod val="50000"/>
                    </a:srgbClr>
                  </a:solidFill>
                  <a:latin typeface="Impact" pitchFamily="34" charset="0"/>
                  <a:ea typeface="微软雅黑" pitchFamily="34" charset="-122"/>
                </a:rPr>
                <a:t>反射核心类</a:t>
              </a:r>
              <a:endParaRPr lang="en-US" altLang="zh-CN" sz="1333" dirty="0">
                <a:ln w="6350">
                  <a:noFill/>
                </a:ln>
                <a:solidFill>
                  <a:srgbClr val="FFFFFF">
                    <a:lumMod val="50000"/>
                  </a:srgbClr>
                </a:solidFill>
                <a:latin typeface="Impact" pitchFamily="34" charset="0"/>
                <a:ea typeface="微软雅黑" pitchFamily="34" charset="-122"/>
              </a:endParaRPr>
            </a:p>
          </p:txBody>
        </p:sp>
        <p:sp>
          <p:nvSpPr>
            <p:cNvPr id="40" name="PA_矩形 67"/>
            <p:cNvSpPr/>
            <p:nvPr>
              <p:custDataLst>
                <p:tags r:id="rId9"/>
              </p:custDataLst>
            </p:nvPr>
          </p:nvSpPr>
          <p:spPr>
            <a:xfrm>
              <a:off x="8559299" y="3592760"/>
              <a:ext cx="1346312" cy="338554"/>
            </a:xfrm>
            <a:prstGeom prst="rect">
              <a:avLst/>
            </a:prstGeom>
          </p:spPr>
          <p:txBody>
            <a:bodyPr wrap="none">
              <a:spAutoFit/>
            </a:bodyPr>
            <a:lstStyle/>
            <a:p>
              <a:pPr algn="ctr" defTabSz="1219170"/>
              <a:r>
                <a:rPr lang="zh-CN" altLang="en-US" sz="1600" b="1">
                  <a:ln w="6350">
                    <a:noFill/>
                  </a:ln>
                  <a:solidFill>
                    <a:srgbClr val="FFFFFF">
                      <a:lumMod val="50000"/>
                    </a:srgbClr>
                  </a:solidFill>
                  <a:latin typeface="Impact" pitchFamily="34" charset="0"/>
                  <a:ea typeface="微软雅黑" pitchFamily="34" charset="-122"/>
                </a:rPr>
                <a:t>反射</a:t>
              </a:r>
              <a:r>
                <a:rPr lang="zh-CN" altLang="en-US" sz="1600" b="1" smtClean="0">
                  <a:ln w="6350">
                    <a:noFill/>
                  </a:ln>
                  <a:solidFill>
                    <a:srgbClr val="FFFFFF">
                      <a:lumMod val="50000"/>
                    </a:srgbClr>
                  </a:solidFill>
                  <a:latin typeface="Impact" pitchFamily="34" charset="0"/>
                  <a:ea typeface="微软雅黑" pitchFamily="34" charset="-122"/>
                </a:rPr>
                <a:t>模块分析</a:t>
              </a:r>
              <a:endParaRPr lang="zh-CN" altLang="en-US" sz="1600" b="1" dirty="0">
                <a:ln w="6350">
                  <a:noFill/>
                </a:ln>
                <a:solidFill>
                  <a:srgbClr val="FFFFFF">
                    <a:lumMod val="50000"/>
                  </a:srgbClr>
                </a:solidFill>
                <a:latin typeface="Impact" pitchFamily="34" charset="0"/>
                <a:ea typeface="微软雅黑" pitchFamily="34" charset="-122"/>
              </a:endParaRPr>
            </a:p>
          </p:txBody>
        </p:sp>
        <p:sp>
          <p:nvSpPr>
            <p:cNvPr id="46" name="PA_任意多边形 12"/>
            <p:cNvSpPr>
              <a:spLocks noEditPoints="1"/>
            </p:cNvSpPr>
            <p:nvPr>
              <p:custDataLst>
                <p:tags r:id="rId10"/>
              </p:custDataLst>
            </p:nvPr>
          </p:nvSpPr>
          <p:spPr bwMode="auto">
            <a:xfrm>
              <a:off x="9159107" y="2760526"/>
              <a:ext cx="271600" cy="410445"/>
            </a:xfrm>
            <a:custGeom>
              <a:avLst/>
              <a:gdLst>
                <a:gd name="T0" fmla="*/ 3 w 121"/>
                <a:gd name="T1" fmla="*/ 119 h 174"/>
                <a:gd name="T2" fmla="*/ 23 w 121"/>
                <a:gd name="T3" fmla="*/ 115 h 174"/>
                <a:gd name="T4" fmla="*/ 38 w 121"/>
                <a:gd name="T5" fmla="*/ 74 h 174"/>
                <a:gd name="T6" fmla="*/ 38 w 121"/>
                <a:gd name="T7" fmla="*/ 74 h 174"/>
                <a:gd name="T8" fmla="*/ 38 w 121"/>
                <a:gd name="T9" fmla="*/ 29 h 174"/>
                <a:gd name="T10" fmla="*/ 54 w 121"/>
                <a:gd name="T11" fmla="*/ 21 h 174"/>
                <a:gd name="T12" fmla="*/ 60 w 121"/>
                <a:gd name="T13" fmla="*/ 0 h 174"/>
                <a:gd name="T14" fmla="*/ 67 w 121"/>
                <a:gd name="T15" fmla="*/ 21 h 174"/>
                <a:gd name="T16" fmla="*/ 92 w 121"/>
                <a:gd name="T17" fmla="*/ 51 h 174"/>
                <a:gd name="T18" fmla="*/ 82 w 121"/>
                <a:gd name="T19" fmla="*/ 74 h 174"/>
                <a:gd name="T20" fmla="*/ 98 w 121"/>
                <a:gd name="T21" fmla="*/ 115 h 174"/>
                <a:gd name="T22" fmla="*/ 117 w 121"/>
                <a:gd name="T23" fmla="*/ 119 h 174"/>
                <a:gd name="T24" fmla="*/ 102 w 121"/>
                <a:gd name="T25" fmla="*/ 124 h 174"/>
                <a:gd name="T26" fmla="*/ 116 w 121"/>
                <a:gd name="T27" fmla="*/ 159 h 174"/>
                <a:gd name="T28" fmla="*/ 120 w 121"/>
                <a:gd name="T29" fmla="*/ 168 h 174"/>
                <a:gd name="T30" fmla="*/ 113 w 121"/>
                <a:gd name="T31" fmla="*/ 171 h 174"/>
                <a:gd name="T32" fmla="*/ 108 w 121"/>
                <a:gd name="T33" fmla="*/ 162 h 174"/>
                <a:gd name="T34" fmla="*/ 87 w 121"/>
                <a:gd name="T35" fmla="*/ 124 h 174"/>
                <a:gd name="T36" fmla="*/ 67 w 121"/>
                <a:gd name="T37" fmla="*/ 129 h 174"/>
                <a:gd name="T38" fmla="*/ 54 w 121"/>
                <a:gd name="T39" fmla="*/ 129 h 174"/>
                <a:gd name="T40" fmla="*/ 34 w 121"/>
                <a:gd name="T41" fmla="*/ 124 h 174"/>
                <a:gd name="T42" fmla="*/ 13 w 121"/>
                <a:gd name="T43" fmla="*/ 162 h 174"/>
                <a:gd name="T44" fmla="*/ 8 w 121"/>
                <a:gd name="T45" fmla="*/ 171 h 174"/>
                <a:gd name="T46" fmla="*/ 1 w 121"/>
                <a:gd name="T47" fmla="*/ 168 h 174"/>
                <a:gd name="T48" fmla="*/ 5 w 121"/>
                <a:gd name="T49" fmla="*/ 159 h 174"/>
                <a:gd name="T50" fmla="*/ 19 w 121"/>
                <a:gd name="T51" fmla="*/ 124 h 174"/>
                <a:gd name="T52" fmla="*/ 54 w 121"/>
                <a:gd name="T53" fmla="*/ 115 h 174"/>
                <a:gd name="T54" fmla="*/ 54 w 121"/>
                <a:gd name="T55" fmla="*/ 110 h 174"/>
                <a:gd name="T56" fmla="*/ 67 w 121"/>
                <a:gd name="T57" fmla="*/ 110 h 174"/>
                <a:gd name="T58" fmla="*/ 83 w 121"/>
                <a:gd name="T59" fmla="*/ 115 h 174"/>
                <a:gd name="T60" fmla="*/ 54 w 121"/>
                <a:gd name="T61" fmla="*/ 82 h 174"/>
                <a:gd name="T62" fmla="*/ 54 w 121"/>
                <a:gd name="T63" fmla="*/ 115 h 174"/>
                <a:gd name="T64" fmla="*/ 73 w 121"/>
                <a:gd name="T65" fmla="*/ 39 h 174"/>
                <a:gd name="T66" fmla="*/ 48 w 121"/>
                <a:gd name="T67" fmla="*/ 39 h 174"/>
                <a:gd name="T68" fmla="*/ 48 w 121"/>
                <a:gd name="T69" fmla="*/ 64 h 174"/>
                <a:gd name="T70" fmla="*/ 68 w 121"/>
                <a:gd name="T71" fmla="*/ 68 h 174"/>
                <a:gd name="T72" fmla="*/ 73 w 121"/>
                <a:gd name="T73" fmla="*/ 64 h 174"/>
                <a:gd name="T74" fmla="*/ 73 w 121"/>
                <a:gd name="T75" fmla="*/ 39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1" h="174">
                  <a:moveTo>
                    <a:pt x="8" y="124"/>
                  </a:moveTo>
                  <a:cubicBezTo>
                    <a:pt x="5" y="124"/>
                    <a:pt x="3" y="122"/>
                    <a:pt x="3" y="119"/>
                  </a:cubicBezTo>
                  <a:cubicBezTo>
                    <a:pt x="3" y="117"/>
                    <a:pt x="5" y="115"/>
                    <a:pt x="8" y="115"/>
                  </a:cubicBezTo>
                  <a:cubicBezTo>
                    <a:pt x="23" y="115"/>
                    <a:pt x="23" y="115"/>
                    <a:pt x="23" y="115"/>
                  </a:cubicBezTo>
                  <a:cubicBezTo>
                    <a:pt x="42" y="77"/>
                    <a:pt x="42" y="77"/>
                    <a:pt x="42" y="77"/>
                  </a:cubicBezTo>
                  <a:cubicBezTo>
                    <a:pt x="41" y="76"/>
                    <a:pt x="40" y="75"/>
                    <a:pt x="38" y="74"/>
                  </a:cubicBezTo>
                  <a:cubicBezTo>
                    <a:pt x="38" y="74"/>
                    <a:pt x="38" y="74"/>
                    <a:pt x="38" y="74"/>
                  </a:cubicBezTo>
                  <a:cubicBezTo>
                    <a:pt x="38" y="74"/>
                    <a:pt x="38" y="74"/>
                    <a:pt x="38" y="74"/>
                  </a:cubicBezTo>
                  <a:cubicBezTo>
                    <a:pt x="33" y="68"/>
                    <a:pt x="29" y="60"/>
                    <a:pt x="29" y="51"/>
                  </a:cubicBezTo>
                  <a:cubicBezTo>
                    <a:pt x="29" y="43"/>
                    <a:pt x="33" y="35"/>
                    <a:pt x="38" y="29"/>
                  </a:cubicBezTo>
                  <a:cubicBezTo>
                    <a:pt x="39" y="29"/>
                    <a:pt x="39" y="29"/>
                    <a:pt x="39" y="29"/>
                  </a:cubicBezTo>
                  <a:cubicBezTo>
                    <a:pt x="43" y="25"/>
                    <a:pt x="48" y="22"/>
                    <a:pt x="54" y="21"/>
                  </a:cubicBezTo>
                  <a:cubicBezTo>
                    <a:pt x="54" y="7"/>
                    <a:pt x="54" y="7"/>
                    <a:pt x="54" y="7"/>
                  </a:cubicBezTo>
                  <a:cubicBezTo>
                    <a:pt x="54" y="3"/>
                    <a:pt x="57" y="0"/>
                    <a:pt x="60" y="0"/>
                  </a:cubicBezTo>
                  <a:cubicBezTo>
                    <a:pt x="64" y="0"/>
                    <a:pt x="67" y="3"/>
                    <a:pt x="67" y="7"/>
                  </a:cubicBezTo>
                  <a:cubicBezTo>
                    <a:pt x="67" y="21"/>
                    <a:pt x="67" y="21"/>
                    <a:pt x="67" y="21"/>
                  </a:cubicBezTo>
                  <a:cubicBezTo>
                    <a:pt x="73" y="22"/>
                    <a:pt x="78" y="25"/>
                    <a:pt x="82" y="29"/>
                  </a:cubicBezTo>
                  <a:cubicBezTo>
                    <a:pt x="88" y="35"/>
                    <a:pt x="92" y="43"/>
                    <a:pt x="92" y="51"/>
                  </a:cubicBezTo>
                  <a:cubicBezTo>
                    <a:pt x="92" y="60"/>
                    <a:pt x="88" y="68"/>
                    <a:pt x="82" y="74"/>
                  </a:cubicBezTo>
                  <a:cubicBezTo>
                    <a:pt x="82" y="74"/>
                    <a:pt x="82" y="74"/>
                    <a:pt x="82" y="74"/>
                  </a:cubicBezTo>
                  <a:cubicBezTo>
                    <a:pt x="81" y="75"/>
                    <a:pt x="80" y="76"/>
                    <a:pt x="79" y="77"/>
                  </a:cubicBezTo>
                  <a:cubicBezTo>
                    <a:pt x="98" y="115"/>
                    <a:pt x="98" y="115"/>
                    <a:pt x="98" y="115"/>
                  </a:cubicBezTo>
                  <a:cubicBezTo>
                    <a:pt x="113" y="115"/>
                    <a:pt x="113" y="115"/>
                    <a:pt x="113" y="115"/>
                  </a:cubicBezTo>
                  <a:cubicBezTo>
                    <a:pt x="116" y="115"/>
                    <a:pt x="117" y="117"/>
                    <a:pt x="117" y="119"/>
                  </a:cubicBezTo>
                  <a:cubicBezTo>
                    <a:pt x="117" y="122"/>
                    <a:pt x="116" y="124"/>
                    <a:pt x="113" y="124"/>
                  </a:cubicBezTo>
                  <a:cubicBezTo>
                    <a:pt x="102" y="124"/>
                    <a:pt x="102" y="124"/>
                    <a:pt x="102" y="124"/>
                  </a:cubicBezTo>
                  <a:cubicBezTo>
                    <a:pt x="116" y="153"/>
                    <a:pt x="116" y="153"/>
                    <a:pt x="116" y="153"/>
                  </a:cubicBezTo>
                  <a:cubicBezTo>
                    <a:pt x="117" y="155"/>
                    <a:pt x="117" y="157"/>
                    <a:pt x="116" y="159"/>
                  </a:cubicBezTo>
                  <a:cubicBezTo>
                    <a:pt x="117" y="162"/>
                    <a:pt x="117" y="162"/>
                    <a:pt x="117" y="162"/>
                  </a:cubicBezTo>
                  <a:cubicBezTo>
                    <a:pt x="120" y="168"/>
                    <a:pt x="120" y="168"/>
                    <a:pt x="120" y="168"/>
                  </a:cubicBezTo>
                  <a:cubicBezTo>
                    <a:pt x="121" y="170"/>
                    <a:pt x="120" y="172"/>
                    <a:pt x="118" y="173"/>
                  </a:cubicBezTo>
                  <a:cubicBezTo>
                    <a:pt x="116" y="174"/>
                    <a:pt x="114" y="173"/>
                    <a:pt x="113" y="171"/>
                  </a:cubicBezTo>
                  <a:cubicBezTo>
                    <a:pt x="110" y="165"/>
                    <a:pt x="110" y="165"/>
                    <a:pt x="110" y="165"/>
                  </a:cubicBezTo>
                  <a:cubicBezTo>
                    <a:pt x="108" y="162"/>
                    <a:pt x="108" y="162"/>
                    <a:pt x="108" y="162"/>
                  </a:cubicBezTo>
                  <a:cubicBezTo>
                    <a:pt x="106" y="162"/>
                    <a:pt x="104" y="160"/>
                    <a:pt x="103" y="158"/>
                  </a:cubicBezTo>
                  <a:cubicBezTo>
                    <a:pt x="87" y="124"/>
                    <a:pt x="87" y="124"/>
                    <a:pt x="87" y="124"/>
                  </a:cubicBezTo>
                  <a:cubicBezTo>
                    <a:pt x="67" y="124"/>
                    <a:pt x="67" y="124"/>
                    <a:pt x="67" y="124"/>
                  </a:cubicBezTo>
                  <a:cubicBezTo>
                    <a:pt x="67" y="129"/>
                    <a:pt x="67" y="129"/>
                    <a:pt x="67" y="129"/>
                  </a:cubicBezTo>
                  <a:cubicBezTo>
                    <a:pt x="67" y="132"/>
                    <a:pt x="64" y="136"/>
                    <a:pt x="60" y="136"/>
                  </a:cubicBezTo>
                  <a:cubicBezTo>
                    <a:pt x="57" y="136"/>
                    <a:pt x="54" y="132"/>
                    <a:pt x="54" y="129"/>
                  </a:cubicBezTo>
                  <a:cubicBezTo>
                    <a:pt x="54" y="124"/>
                    <a:pt x="54" y="124"/>
                    <a:pt x="54" y="124"/>
                  </a:cubicBezTo>
                  <a:cubicBezTo>
                    <a:pt x="34" y="124"/>
                    <a:pt x="34" y="124"/>
                    <a:pt x="34" y="124"/>
                  </a:cubicBezTo>
                  <a:cubicBezTo>
                    <a:pt x="17" y="158"/>
                    <a:pt x="17" y="158"/>
                    <a:pt x="17" y="158"/>
                  </a:cubicBezTo>
                  <a:cubicBezTo>
                    <a:pt x="16" y="160"/>
                    <a:pt x="15" y="162"/>
                    <a:pt x="13" y="162"/>
                  </a:cubicBezTo>
                  <a:cubicBezTo>
                    <a:pt x="11" y="165"/>
                    <a:pt x="11" y="165"/>
                    <a:pt x="11" y="165"/>
                  </a:cubicBezTo>
                  <a:cubicBezTo>
                    <a:pt x="8" y="171"/>
                    <a:pt x="8" y="171"/>
                    <a:pt x="8" y="171"/>
                  </a:cubicBezTo>
                  <a:cubicBezTo>
                    <a:pt x="7" y="173"/>
                    <a:pt x="5" y="174"/>
                    <a:pt x="3" y="173"/>
                  </a:cubicBezTo>
                  <a:cubicBezTo>
                    <a:pt x="1" y="172"/>
                    <a:pt x="0" y="170"/>
                    <a:pt x="1" y="168"/>
                  </a:cubicBezTo>
                  <a:cubicBezTo>
                    <a:pt x="4" y="162"/>
                    <a:pt x="4" y="162"/>
                    <a:pt x="4" y="162"/>
                  </a:cubicBezTo>
                  <a:cubicBezTo>
                    <a:pt x="5" y="159"/>
                    <a:pt x="5" y="159"/>
                    <a:pt x="5" y="159"/>
                  </a:cubicBezTo>
                  <a:cubicBezTo>
                    <a:pt x="4" y="157"/>
                    <a:pt x="4" y="155"/>
                    <a:pt x="5" y="153"/>
                  </a:cubicBezTo>
                  <a:cubicBezTo>
                    <a:pt x="19" y="124"/>
                    <a:pt x="19" y="124"/>
                    <a:pt x="19" y="124"/>
                  </a:cubicBezTo>
                  <a:cubicBezTo>
                    <a:pt x="8" y="124"/>
                    <a:pt x="8" y="124"/>
                    <a:pt x="8" y="124"/>
                  </a:cubicBezTo>
                  <a:close/>
                  <a:moveTo>
                    <a:pt x="54" y="115"/>
                  </a:moveTo>
                  <a:cubicBezTo>
                    <a:pt x="54" y="115"/>
                    <a:pt x="54" y="115"/>
                    <a:pt x="54" y="115"/>
                  </a:cubicBezTo>
                  <a:cubicBezTo>
                    <a:pt x="54" y="110"/>
                    <a:pt x="54" y="110"/>
                    <a:pt x="54" y="110"/>
                  </a:cubicBezTo>
                  <a:cubicBezTo>
                    <a:pt x="54" y="107"/>
                    <a:pt x="57" y="103"/>
                    <a:pt x="60" y="103"/>
                  </a:cubicBezTo>
                  <a:cubicBezTo>
                    <a:pt x="64" y="103"/>
                    <a:pt x="67" y="107"/>
                    <a:pt x="67" y="110"/>
                  </a:cubicBezTo>
                  <a:cubicBezTo>
                    <a:pt x="67" y="115"/>
                    <a:pt x="67" y="115"/>
                    <a:pt x="67" y="115"/>
                  </a:cubicBezTo>
                  <a:cubicBezTo>
                    <a:pt x="83" y="115"/>
                    <a:pt x="83" y="115"/>
                    <a:pt x="83" y="115"/>
                  </a:cubicBezTo>
                  <a:cubicBezTo>
                    <a:pt x="67" y="82"/>
                    <a:pt x="67" y="82"/>
                    <a:pt x="67" y="82"/>
                  </a:cubicBezTo>
                  <a:cubicBezTo>
                    <a:pt x="63" y="83"/>
                    <a:pt x="58" y="83"/>
                    <a:pt x="54" y="82"/>
                  </a:cubicBezTo>
                  <a:cubicBezTo>
                    <a:pt x="38" y="115"/>
                    <a:pt x="38" y="115"/>
                    <a:pt x="38" y="115"/>
                  </a:cubicBezTo>
                  <a:cubicBezTo>
                    <a:pt x="54" y="115"/>
                    <a:pt x="54" y="115"/>
                    <a:pt x="54" y="115"/>
                  </a:cubicBezTo>
                  <a:close/>
                  <a:moveTo>
                    <a:pt x="73" y="39"/>
                  </a:moveTo>
                  <a:cubicBezTo>
                    <a:pt x="73" y="39"/>
                    <a:pt x="73" y="39"/>
                    <a:pt x="73" y="39"/>
                  </a:cubicBezTo>
                  <a:cubicBezTo>
                    <a:pt x="66" y="32"/>
                    <a:pt x="55" y="32"/>
                    <a:pt x="48" y="39"/>
                  </a:cubicBezTo>
                  <a:cubicBezTo>
                    <a:pt x="48" y="39"/>
                    <a:pt x="48" y="39"/>
                    <a:pt x="48" y="39"/>
                  </a:cubicBezTo>
                  <a:cubicBezTo>
                    <a:pt x="45" y="42"/>
                    <a:pt x="43" y="47"/>
                    <a:pt x="43" y="51"/>
                  </a:cubicBezTo>
                  <a:cubicBezTo>
                    <a:pt x="43" y="56"/>
                    <a:pt x="45" y="61"/>
                    <a:pt x="48" y="64"/>
                  </a:cubicBezTo>
                  <a:cubicBezTo>
                    <a:pt x="53" y="69"/>
                    <a:pt x="61" y="71"/>
                    <a:pt x="67" y="68"/>
                  </a:cubicBezTo>
                  <a:cubicBezTo>
                    <a:pt x="68" y="68"/>
                    <a:pt x="68" y="68"/>
                    <a:pt x="68" y="68"/>
                  </a:cubicBezTo>
                  <a:cubicBezTo>
                    <a:pt x="69" y="67"/>
                    <a:pt x="71" y="66"/>
                    <a:pt x="73" y="64"/>
                  </a:cubicBezTo>
                  <a:cubicBezTo>
                    <a:pt x="73" y="64"/>
                    <a:pt x="73" y="64"/>
                    <a:pt x="73" y="64"/>
                  </a:cubicBezTo>
                  <a:cubicBezTo>
                    <a:pt x="76" y="61"/>
                    <a:pt x="78" y="56"/>
                    <a:pt x="78" y="51"/>
                  </a:cubicBezTo>
                  <a:cubicBezTo>
                    <a:pt x="78" y="47"/>
                    <a:pt x="76" y="42"/>
                    <a:pt x="73" y="39"/>
                  </a:cubicBezTo>
                  <a:cubicBezTo>
                    <a:pt x="73" y="39"/>
                    <a:pt x="73" y="39"/>
                    <a:pt x="73" y="39"/>
                  </a:cubicBezTo>
                  <a:close/>
                </a:path>
              </a:pathLst>
            </a:custGeom>
            <a:solidFill>
              <a:schemeClr val="bg1">
                <a:lumMod val="50000"/>
              </a:schemeClr>
            </a:solidFill>
            <a:ln>
              <a:noFill/>
            </a:ln>
          </p:spPr>
          <p:txBody>
            <a:bodyPr vert="horz" wrap="square" lIns="121920" tIns="60960" rIns="121920" bIns="60960" numCol="1" anchor="t" anchorCtr="0" compatLnSpc="1"/>
            <a:lstStyle/>
            <a:p>
              <a:pPr defTabSz="1219170"/>
              <a:endParaRPr lang="zh-CN" altLang="en-US" sz="2400">
                <a:solidFill>
                  <a:srgbClr val="333333"/>
                </a:solidFill>
                <a:latin typeface="Calibri"/>
                <a:ea typeface="宋体" panose="02010600030101010101" pitchFamily="2" charset="-122"/>
              </a:endParaRPr>
            </a:p>
          </p:txBody>
        </p:sp>
      </p:grpSp>
    </p:spTree>
    <p:extLst>
      <p:ext uri="{BB962C8B-B14F-4D97-AF65-F5344CB8AC3E}">
        <p14:creationId xmlns:p14="http://schemas.microsoft.com/office/powerpoint/2010/main" val="318238169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1"/>
                                        </p:tgtEl>
                                        <p:attrNameLst>
                                          <p:attrName>style.visibility</p:attrName>
                                        </p:attrNameLst>
                                      </p:cBhvr>
                                      <p:to>
                                        <p:strVal val="visible"/>
                                      </p:to>
                                    </p:set>
                                    <p:anim to="" calcmode="lin" valueType="num">
                                      <p:cBhvr>
                                        <p:cTn id="7" dur="700" fill="hold">
                                          <p:stCondLst>
                                            <p:cond delay="0"/>
                                          </p:stCondLst>
                                        </p:cTn>
                                        <p:tgtEl>
                                          <p:spTgt spid="21"/>
                                        </p:tgtEl>
                                        <p:attrNameLst>
                                          <p:attrName>ppt_x</p:attrName>
                                        </p:attrNameLst>
                                      </p:cBhvr>
                                      <p:tavLst>
                                        <p:tav tm="0" fmla="#ppt_x-(-#ppt_w/2*cos(ppt_r/180*pi))*((1.5-1.5*$)^2-(1.5-1.5*$)^3)">
                                          <p:val>
                                            <p:strVal val="0"/>
                                          </p:val>
                                        </p:tav>
                                        <p:tav tm="100000">
                                          <p:val>
                                            <p:strVal val="1"/>
                                          </p:val>
                                        </p:tav>
                                      </p:tavLst>
                                    </p:anim>
                                    <p:anim to="" calcmode="lin" valueType="num">
                                      <p:cBhvr>
                                        <p:cTn id="8" dur="700" fill="hold">
                                          <p:stCondLst>
                                            <p:cond delay="0"/>
                                          </p:stCondLst>
                                        </p:cTn>
                                        <p:tgtEl>
                                          <p:spTgt spid="21"/>
                                        </p:tgtEl>
                                        <p:attrNameLst>
                                          <p:attrName>ppt_y</p:attrName>
                                        </p:attrNameLst>
                                      </p:cBhvr>
                                      <p:tavLst>
                                        <p:tav tm="0" fmla="#ppt_y+(-#ppt_h/2*cos(ppt_r/180*pi))*((1.5-1.5*$)^2-(1.5-1.5*$)^3)">
                                          <p:val>
                                            <p:strVal val="0"/>
                                          </p:val>
                                        </p:tav>
                                        <p:tav tm="100000">
                                          <p:val>
                                            <p:strVal val="1"/>
                                          </p:val>
                                        </p:tav>
                                      </p:tavLst>
                                    </p:anim>
                                    <p:anim to="" calcmode="lin" valueType="num">
                                      <p:cBhvr>
                                        <p:cTn id="9" dur="700" fill="hold">
                                          <p:stCondLst>
                                            <p:cond delay="0"/>
                                          </p:stCondLst>
                                        </p:cTn>
                                        <p:tgtEl>
                                          <p:spTgt spid="21"/>
                                        </p:tgtEl>
                                        <p:attrNameLst>
                                          <p:attrName>ppt_h</p:attrName>
                                        </p:attrNameLst>
                                      </p:cBhvr>
                                      <p:tavLst>
                                        <p:tav tm="0" fmla="#ppt_h-(-#ppt_h)*((1.5-1.5*$)^2-(1.5-1.5*$)^3)">
                                          <p:val>
                                            <p:strVal val="0"/>
                                          </p:val>
                                        </p:tav>
                                        <p:tav tm="100000">
                                          <p:val>
                                            <p:strVal val="1"/>
                                          </p:val>
                                        </p:tav>
                                      </p:tavLst>
                                    </p:anim>
                                    <p:anim to="" calcmode="lin" valueType="num">
                                      <p:cBhvr>
                                        <p:cTn id="10" dur="700" fill="hold">
                                          <p:stCondLst>
                                            <p:cond delay="0"/>
                                          </p:stCondLst>
                                        </p:cTn>
                                        <p:tgtEl>
                                          <p:spTgt spid="21"/>
                                        </p:tgtEl>
                                        <p:attrNameLst>
                                          <p:attrName>ppt_w</p:attrName>
                                        </p:attrNameLst>
                                      </p:cBhvr>
                                      <p:tavLst>
                                        <p:tav tm="0" fmla="#ppt_w-(-#ppt_w)*((1.5-1.5*$)^2-(1.5-1.5*$)^3)">
                                          <p:val>
                                            <p:strVal val="0"/>
                                          </p:val>
                                        </p:tav>
                                        <p:tav tm="100000">
                                          <p:val>
                                            <p:strVal val="1"/>
                                          </p:val>
                                        </p:tav>
                                      </p:tavLst>
                                    </p:anim>
                                  </p:childTnLst>
                                </p:cTn>
                              </p:par>
                              <p:par>
                                <p:cTn id="11" presetID="0" presetClass="entr" presetSubtype="0" fill="hold" grpId="0" nodeType="withEffect">
                                  <p:stCondLst>
                                    <p:cond delay="0"/>
                                  </p:stCondLst>
                                  <p:iterate type="lt">
                                    <p:tmPct val="10000"/>
                                  </p:iterate>
                                  <p:childTnLst>
                                    <p:set>
                                      <p:cBhvr>
                                        <p:cTn id="12" dur="1" fill="hold">
                                          <p:stCondLst>
                                            <p:cond delay="0"/>
                                          </p:stCondLst>
                                        </p:cTn>
                                        <p:tgtEl>
                                          <p:spTgt spid="36"/>
                                        </p:tgtEl>
                                        <p:attrNameLst>
                                          <p:attrName>style.visibility</p:attrName>
                                        </p:attrNameLst>
                                      </p:cBhvr>
                                      <p:to>
                                        <p:strVal val="visible"/>
                                      </p:to>
                                    </p:set>
                                    <p:anim to="" calcmode="lin" valueType="num">
                                      <p:cBhvr>
                                        <p:cTn id="13" dur="700" fill="hold">
                                          <p:stCondLst>
                                            <p:cond delay="0"/>
                                          </p:stCondLst>
                                        </p:cTn>
                                        <p:tgtEl>
                                          <p:spTgt spid="36"/>
                                        </p:tgtEl>
                                        <p:attrNameLst>
                                          <p:attrName>ppt_x</p:attrName>
                                        </p:attrNameLst>
                                      </p:cBhvr>
                                      <p:tavLst>
                                        <p:tav tm="0" fmla="#ppt_x-(-#ppt_w/2*cos(ppt_r/180*pi))*((1.5-1.5*$)^2-(1.5-1.5*$)^3)">
                                          <p:val>
                                            <p:strVal val="0"/>
                                          </p:val>
                                        </p:tav>
                                        <p:tav tm="100000">
                                          <p:val>
                                            <p:strVal val="1"/>
                                          </p:val>
                                        </p:tav>
                                      </p:tavLst>
                                    </p:anim>
                                    <p:anim to="" calcmode="lin" valueType="num">
                                      <p:cBhvr>
                                        <p:cTn id="14" dur="700" fill="hold">
                                          <p:stCondLst>
                                            <p:cond delay="0"/>
                                          </p:stCondLst>
                                        </p:cTn>
                                        <p:tgtEl>
                                          <p:spTgt spid="36"/>
                                        </p:tgtEl>
                                        <p:attrNameLst>
                                          <p:attrName>ppt_y</p:attrName>
                                        </p:attrNameLst>
                                      </p:cBhvr>
                                      <p:tavLst>
                                        <p:tav tm="0" fmla="#ppt_y+(-#ppt_h/2*cos(ppt_r/180*pi))*((1.5-1.5*$)^2-(1.5-1.5*$)^3)">
                                          <p:val>
                                            <p:strVal val="0"/>
                                          </p:val>
                                        </p:tav>
                                        <p:tav tm="100000">
                                          <p:val>
                                            <p:strVal val="1"/>
                                          </p:val>
                                        </p:tav>
                                      </p:tavLst>
                                    </p:anim>
                                    <p:anim to="" calcmode="lin" valueType="num">
                                      <p:cBhvr>
                                        <p:cTn id="15" dur="700" fill="hold">
                                          <p:stCondLst>
                                            <p:cond delay="0"/>
                                          </p:stCondLst>
                                        </p:cTn>
                                        <p:tgtEl>
                                          <p:spTgt spid="36"/>
                                        </p:tgtEl>
                                        <p:attrNameLst>
                                          <p:attrName>ppt_h</p:attrName>
                                        </p:attrNameLst>
                                      </p:cBhvr>
                                      <p:tavLst>
                                        <p:tav tm="0" fmla="#ppt_h-(-#ppt_h)*((1.5-1.5*$)^2-(1.5-1.5*$)^3)">
                                          <p:val>
                                            <p:strVal val="0"/>
                                          </p:val>
                                        </p:tav>
                                        <p:tav tm="100000">
                                          <p:val>
                                            <p:strVal val="1"/>
                                          </p:val>
                                        </p:tav>
                                      </p:tavLst>
                                    </p:anim>
                                    <p:anim to="" calcmode="lin" valueType="num">
                                      <p:cBhvr>
                                        <p:cTn id="16" dur="700" fill="hold">
                                          <p:stCondLst>
                                            <p:cond delay="0"/>
                                          </p:stCondLst>
                                        </p:cTn>
                                        <p:tgtEl>
                                          <p:spTgt spid="36"/>
                                        </p:tgtEl>
                                        <p:attrNameLst>
                                          <p:attrName>ppt_w</p:attrName>
                                        </p:attrNameLst>
                                      </p:cBhvr>
                                      <p:tavLst>
                                        <p:tav tm="0" fmla="#ppt_w-(-#ppt_w)*((1.5-1.5*$)^2-(1.5-1.5*$)^3)">
                                          <p:val>
                                            <p:strVal val="0"/>
                                          </p:val>
                                        </p:tav>
                                        <p:tav tm="100000">
                                          <p:val>
                                            <p:str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PA_矩形 39"/>
          <p:cNvSpPr>
            <a:spLocks noChangeArrowheads="1"/>
          </p:cNvSpPr>
          <p:nvPr>
            <p:custDataLst>
              <p:tags r:id="rId1"/>
            </p:custDataLst>
          </p:nvPr>
        </p:nvSpPr>
        <p:spPr bwMode="auto">
          <a:xfrm>
            <a:off x="645150" y="363566"/>
            <a:ext cx="5450336" cy="410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9170"/>
            <a:r>
              <a:rPr lang="zh-CN" altLang="en-US" sz="2667">
                <a:solidFill>
                  <a:srgbClr val="1D69A3"/>
                </a:solidFill>
                <a:latin typeface="微软雅黑" pitchFamily="34" charset="-122"/>
                <a:ea typeface="微软雅黑" pitchFamily="34" charset="-122"/>
              </a:rPr>
              <a:t>基础支撑层源码</a:t>
            </a:r>
            <a:r>
              <a:rPr lang="zh-CN" altLang="en-US" sz="2667" smtClean="0">
                <a:solidFill>
                  <a:srgbClr val="1D69A3"/>
                </a:solidFill>
                <a:latin typeface="微软雅黑" pitchFamily="34" charset="-122"/>
                <a:ea typeface="微软雅黑" pitchFamily="34" charset="-122"/>
              </a:rPr>
              <a:t>分析  日志模块需求</a:t>
            </a:r>
            <a:endParaRPr lang="zh-CN" altLang="en-US" sz="2667">
              <a:solidFill>
                <a:srgbClr val="1D69A3"/>
              </a:solidFill>
              <a:latin typeface="微软雅黑" pitchFamily="34" charset="-122"/>
              <a:ea typeface="微软雅黑" pitchFamily="34" charset="-122"/>
            </a:endParaRPr>
          </a:p>
        </p:txBody>
      </p:sp>
      <p:grpSp>
        <p:nvGrpSpPr>
          <p:cNvPr id="48" name="PA_组合 47"/>
          <p:cNvGrpSpPr/>
          <p:nvPr>
            <p:custDataLst>
              <p:tags r:id="rId2"/>
            </p:custDataLst>
          </p:nvPr>
        </p:nvGrpSpPr>
        <p:grpSpPr>
          <a:xfrm>
            <a:off x="554877"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grpSp>
      <p:sp>
        <p:nvSpPr>
          <p:cNvPr id="4" name="AutoShape 2" descr="http://www.oodesign.com/images/structural/adapter-pattern.png"/>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矩形 10"/>
          <p:cNvSpPr/>
          <p:nvPr/>
        </p:nvSpPr>
        <p:spPr>
          <a:xfrm>
            <a:off x="215900" y="1007413"/>
            <a:ext cx="11488420" cy="2169825"/>
          </a:xfrm>
          <a:prstGeom prst="rect">
            <a:avLst/>
          </a:prstGeom>
        </p:spPr>
        <p:txBody>
          <a:bodyPr wrap="square">
            <a:spAutoFit/>
          </a:bodyPr>
          <a:lstStyle/>
          <a:p>
            <a:pPr marL="285750" indent="-285750">
              <a:lnSpc>
                <a:spcPct val="150000"/>
              </a:lnSpc>
              <a:buClr>
                <a:srgbClr val="FFC000"/>
              </a:buClr>
              <a:buFont typeface="Wingdings" panose="05000000000000000000" pitchFamily="2" charset="2"/>
              <a:buChar char="Ø"/>
            </a:pPr>
            <a:r>
              <a:rPr lang="en-US" altLang="zh-CN" smtClean="0">
                <a:latin typeface="微软雅黑" panose="020B0503020204020204" pitchFamily="34" charset="-122"/>
                <a:ea typeface="微软雅黑" panose="020B0503020204020204" pitchFamily="34" charset="-122"/>
              </a:rPr>
              <a:t>MyBatis</a:t>
            </a:r>
            <a:r>
              <a:rPr lang="zh-CN" altLang="en-US" smtClean="0">
                <a:latin typeface="微软雅黑" panose="020B0503020204020204" pitchFamily="34" charset="-122"/>
                <a:ea typeface="微软雅黑" panose="020B0503020204020204" pitchFamily="34" charset="-122"/>
              </a:rPr>
              <a:t>没有</a:t>
            </a:r>
            <a:r>
              <a:rPr lang="zh-CN" altLang="en-US" smtClean="0">
                <a:latin typeface="微软雅黑" panose="020B0503020204020204" pitchFamily="34" charset="-122"/>
                <a:ea typeface="微软雅黑" panose="020B0503020204020204" pitchFamily="34" charset="-122"/>
              </a:rPr>
              <a:t>提供日志的实现类，需要接入第三方的日志组件，但第三方日志组件都有各自的</a:t>
            </a:r>
            <a:r>
              <a:rPr lang="en-US" altLang="zh-CN" smtClean="0">
                <a:latin typeface="微软雅黑" panose="020B0503020204020204" pitchFamily="34" charset="-122"/>
                <a:ea typeface="微软雅黑" panose="020B0503020204020204" pitchFamily="34" charset="-122"/>
              </a:rPr>
              <a:t>Log</a:t>
            </a:r>
            <a:r>
              <a:rPr lang="zh-CN" altLang="en-US" smtClean="0">
                <a:latin typeface="微软雅黑" panose="020B0503020204020204" pitchFamily="34" charset="-122"/>
                <a:ea typeface="微软雅黑" panose="020B0503020204020204" pitchFamily="34" charset="-122"/>
              </a:rPr>
              <a:t>级别，且各不相同</a:t>
            </a:r>
            <a:r>
              <a:rPr lang="zh-CN" altLang="en-US" smtClean="0">
                <a:latin typeface="微软雅黑" panose="020B0503020204020204" pitchFamily="34" charset="-122"/>
                <a:ea typeface="微软雅黑" panose="020B0503020204020204" pitchFamily="34" charset="-122"/>
              </a:rPr>
              <a:t>，而</a:t>
            </a:r>
            <a:r>
              <a:rPr lang="en-US" altLang="zh-CN" smtClean="0">
                <a:latin typeface="微软雅黑" panose="020B0503020204020204" pitchFamily="34" charset="-122"/>
                <a:ea typeface="微软雅黑" panose="020B0503020204020204" pitchFamily="34" charset="-122"/>
              </a:rPr>
              <a:t>MyBatis</a:t>
            </a:r>
            <a:r>
              <a:rPr lang="zh-CN" altLang="en-US" smtClean="0">
                <a:latin typeface="微软雅黑" panose="020B0503020204020204" pitchFamily="34" charset="-122"/>
                <a:ea typeface="微软雅黑" panose="020B0503020204020204" pitchFamily="34" charset="-122"/>
              </a:rPr>
              <a:t>统一</a:t>
            </a:r>
            <a:r>
              <a:rPr lang="zh-CN" altLang="en-US" smtClean="0">
                <a:latin typeface="微软雅黑" panose="020B0503020204020204" pitchFamily="34" charset="-122"/>
                <a:ea typeface="微软雅黑" panose="020B0503020204020204" pitchFamily="34" charset="-122"/>
              </a:rPr>
              <a:t>提供了</a:t>
            </a:r>
            <a:r>
              <a:rPr lang="en-US" altLang="zh-CN" smtClean="0">
                <a:latin typeface="微软雅黑" panose="020B0503020204020204" pitchFamily="34" charset="-122"/>
                <a:ea typeface="微软雅黑" panose="020B0503020204020204" pitchFamily="34" charset="-122"/>
              </a:rPr>
              <a:t>trace</a:t>
            </a:r>
            <a:r>
              <a:rPr lang="zh-CN" altLang="en-US" smtClean="0">
                <a:latin typeface="微软雅黑" panose="020B0503020204020204" pitchFamily="34" charset="-122"/>
                <a:ea typeface="微软雅黑" panose="020B0503020204020204" pitchFamily="34" charset="-122"/>
              </a:rPr>
              <a:t>、</a:t>
            </a:r>
            <a:r>
              <a:rPr lang="en-US" altLang="zh-CN" smtClean="0">
                <a:latin typeface="微软雅黑" panose="020B0503020204020204" pitchFamily="34" charset="-122"/>
                <a:ea typeface="微软雅黑" panose="020B0503020204020204" pitchFamily="34" charset="-122"/>
              </a:rPr>
              <a:t>debug</a:t>
            </a:r>
            <a:r>
              <a:rPr lang="zh-CN" altLang="en-US" smtClean="0">
                <a:latin typeface="微软雅黑" panose="020B0503020204020204" pitchFamily="34" charset="-122"/>
                <a:ea typeface="微软雅黑" panose="020B0503020204020204" pitchFamily="34" charset="-122"/>
              </a:rPr>
              <a:t>、</a:t>
            </a:r>
            <a:r>
              <a:rPr lang="en-US" altLang="zh-CN" smtClean="0">
                <a:latin typeface="微软雅黑" panose="020B0503020204020204" pitchFamily="34" charset="-122"/>
                <a:ea typeface="微软雅黑" panose="020B0503020204020204" pitchFamily="34" charset="-122"/>
              </a:rPr>
              <a:t>warn</a:t>
            </a:r>
            <a:r>
              <a:rPr lang="zh-CN" altLang="en-US" smtClean="0">
                <a:latin typeface="微软雅黑" panose="020B0503020204020204" pitchFamily="34" charset="-122"/>
                <a:ea typeface="微软雅黑" panose="020B0503020204020204" pitchFamily="34" charset="-122"/>
              </a:rPr>
              <a:t>、</a:t>
            </a:r>
            <a:r>
              <a:rPr lang="en-US" altLang="zh-CN" smtClean="0">
                <a:latin typeface="微软雅黑" panose="020B0503020204020204" pitchFamily="34" charset="-122"/>
                <a:ea typeface="微软雅黑" panose="020B0503020204020204" pitchFamily="34" charset="-122"/>
              </a:rPr>
              <a:t>error</a:t>
            </a:r>
            <a:r>
              <a:rPr lang="zh-CN" altLang="en-US" smtClean="0">
                <a:latin typeface="微软雅黑" panose="020B0503020204020204" pitchFamily="34" charset="-122"/>
                <a:ea typeface="微软雅黑" panose="020B0503020204020204" pitchFamily="34" charset="-122"/>
              </a:rPr>
              <a:t>四个级别；</a:t>
            </a:r>
            <a:endParaRPr lang="en-US" altLang="zh-CN" smtClean="0">
              <a:latin typeface="微软雅黑" panose="020B0503020204020204" pitchFamily="34" charset="-122"/>
              <a:ea typeface="微软雅黑" panose="020B0503020204020204" pitchFamily="34" charset="-122"/>
            </a:endParaRPr>
          </a:p>
          <a:p>
            <a:pPr marL="285750" indent="-285750">
              <a:lnSpc>
                <a:spcPct val="150000"/>
              </a:lnSpc>
              <a:buClr>
                <a:srgbClr val="FFC000"/>
              </a:buClr>
              <a:buFont typeface="Wingdings" panose="05000000000000000000" pitchFamily="2" charset="2"/>
              <a:buChar char="Ø"/>
            </a:pPr>
            <a:r>
              <a:rPr lang="zh-CN" altLang="en-US" smtClean="0">
                <a:latin typeface="微软雅黑" panose="020B0503020204020204" pitchFamily="34" charset="-122"/>
                <a:ea typeface="微软雅黑" panose="020B0503020204020204" pitchFamily="34" charset="-122"/>
              </a:rPr>
              <a:t>自动扫描日志实现，并且第三方日志插件加载优先级如下：</a:t>
            </a:r>
            <a:r>
              <a:rPr lang="en-US" altLang="zh-CN" smtClean="0">
                <a:latin typeface="微软雅黑" panose="020B0503020204020204" pitchFamily="34" charset="-122"/>
                <a:ea typeface="微软雅黑" panose="020B0503020204020204" pitchFamily="34" charset="-122"/>
              </a:rPr>
              <a:t>slf4J </a:t>
            </a:r>
            <a:r>
              <a:rPr lang="zh-CN" altLang="en-US" smtClean="0">
                <a:latin typeface="微软雅黑" panose="020B0503020204020204" pitchFamily="34" charset="-122"/>
                <a:ea typeface="微软雅黑" panose="020B0503020204020204" pitchFamily="34" charset="-122"/>
              </a:rPr>
              <a:t>→ </a:t>
            </a:r>
            <a:r>
              <a:rPr lang="en-US" altLang="zh-CN" smtClean="0">
                <a:latin typeface="微软雅黑" panose="020B0503020204020204" pitchFamily="34" charset="-122"/>
                <a:ea typeface="微软雅黑" panose="020B0503020204020204" pitchFamily="34" charset="-122"/>
              </a:rPr>
              <a:t>commonsLoging </a:t>
            </a:r>
            <a:r>
              <a:rPr lang="zh-CN" altLang="en-US" smtClean="0">
                <a:latin typeface="微软雅黑" panose="020B0503020204020204" pitchFamily="34" charset="-122"/>
                <a:ea typeface="微软雅黑" panose="020B0503020204020204" pitchFamily="34" charset="-122"/>
              </a:rPr>
              <a:t>→ </a:t>
            </a:r>
            <a:r>
              <a:rPr lang="en-US" altLang="zh-CN" smtClean="0">
                <a:latin typeface="微软雅黑" panose="020B0503020204020204" pitchFamily="34" charset="-122"/>
                <a:ea typeface="微软雅黑" panose="020B0503020204020204" pitchFamily="34" charset="-122"/>
              </a:rPr>
              <a:t>Log4J2 </a:t>
            </a:r>
            <a:r>
              <a:rPr lang="zh-CN" altLang="en-US" smtClean="0">
                <a:latin typeface="微软雅黑" panose="020B0503020204020204" pitchFamily="34" charset="-122"/>
                <a:ea typeface="微软雅黑" panose="020B0503020204020204" pitchFamily="34" charset="-122"/>
              </a:rPr>
              <a:t>→ </a:t>
            </a:r>
            <a:r>
              <a:rPr lang="en-US" altLang="zh-CN" smtClean="0">
                <a:latin typeface="微软雅黑" panose="020B0503020204020204" pitchFamily="34" charset="-122"/>
                <a:ea typeface="微软雅黑" panose="020B0503020204020204" pitchFamily="34" charset="-122"/>
              </a:rPr>
              <a:t>Log4J </a:t>
            </a:r>
            <a:r>
              <a:rPr lang="zh-CN" altLang="en-US" smtClean="0">
                <a:latin typeface="微软雅黑" panose="020B0503020204020204" pitchFamily="34" charset="-122"/>
                <a:ea typeface="微软雅黑" panose="020B0503020204020204" pitchFamily="34" charset="-122"/>
              </a:rPr>
              <a:t>→ </a:t>
            </a:r>
            <a:r>
              <a:rPr lang="en-US" altLang="zh-CN" smtClean="0">
                <a:latin typeface="微软雅黑" panose="020B0503020204020204" pitchFamily="34" charset="-122"/>
                <a:ea typeface="微软雅黑" panose="020B0503020204020204" pitchFamily="34" charset="-122"/>
              </a:rPr>
              <a:t>JdkLog;</a:t>
            </a:r>
          </a:p>
          <a:p>
            <a:pPr marL="285750" indent="-285750">
              <a:lnSpc>
                <a:spcPct val="150000"/>
              </a:lnSpc>
              <a:buClr>
                <a:srgbClr val="FFC000"/>
              </a:buClr>
              <a:buFont typeface="Wingdings" panose="05000000000000000000" pitchFamily="2" charset="2"/>
              <a:buChar char="Ø"/>
            </a:pPr>
            <a:r>
              <a:rPr lang="zh-CN" altLang="en-US" smtClean="0">
                <a:latin typeface="微软雅黑" panose="020B0503020204020204" pitchFamily="34" charset="-122"/>
                <a:ea typeface="微软雅黑" panose="020B0503020204020204" pitchFamily="34" charset="-122"/>
              </a:rPr>
              <a:t>日志的使用要优雅的嵌入到主体功能中；</a:t>
            </a:r>
            <a:endParaRPr lang="en-US" altLang="zh-CN"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4983919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47"/>
                                        </p:tgtEl>
                                        <p:attrNameLst>
                                          <p:attrName>style.visibility</p:attrName>
                                        </p:attrNameLst>
                                      </p:cBhvr>
                                      <p:to>
                                        <p:strVal val="visible"/>
                                      </p:to>
                                    </p:set>
                                    <p:anim to="" calcmode="lin" valueType="num">
                                      <p:cBhvr>
                                        <p:cTn id="7" dur="700" fill="hold">
                                          <p:stCondLst>
                                            <p:cond delay="0"/>
                                          </p:stCondLst>
                                        </p:cTn>
                                        <p:tgtEl>
                                          <p:spTgt spid="47"/>
                                        </p:tgtEl>
                                        <p:attrNameLst>
                                          <p:attrName>ppt_x</p:attrName>
                                        </p:attrNameLst>
                                      </p:cBhvr>
                                      <p:tavLst>
                                        <p:tav tm="0" fmla="#ppt_x-(-#ppt_w/2*cos(ppt_r/180*pi))*((1.5-1.5*$)^2-(1.5-1.5*$)^3)">
                                          <p:val>
                                            <p:strVal val="0"/>
                                          </p:val>
                                        </p:tav>
                                        <p:tav tm="100000">
                                          <p:val>
                                            <p:strVal val="1"/>
                                          </p:val>
                                        </p:tav>
                                      </p:tavLst>
                                    </p:anim>
                                    <p:anim to="" calcmode="lin" valueType="num">
                                      <p:cBhvr>
                                        <p:cTn id="8" dur="700" fill="hold">
                                          <p:stCondLst>
                                            <p:cond delay="0"/>
                                          </p:stCondLst>
                                        </p:cTn>
                                        <p:tgtEl>
                                          <p:spTgt spid="47"/>
                                        </p:tgtEl>
                                        <p:attrNameLst>
                                          <p:attrName>ppt_y</p:attrName>
                                        </p:attrNameLst>
                                      </p:cBhvr>
                                      <p:tavLst>
                                        <p:tav tm="0" fmla="#ppt_y+(-#ppt_h/2*cos(ppt_r/180*pi))*((1.5-1.5*$)^2-(1.5-1.5*$)^3)">
                                          <p:val>
                                            <p:strVal val="0"/>
                                          </p:val>
                                        </p:tav>
                                        <p:tav tm="100000">
                                          <p:val>
                                            <p:strVal val="1"/>
                                          </p:val>
                                        </p:tav>
                                      </p:tavLst>
                                    </p:anim>
                                    <p:anim to="" calcmode="lin" valueType="num">
                                      <p:cBhvr>
                                        <p:cTn id="9" dur="700" fill="hold">
                                          <p:stCondLst>
                                            <p:cond delay="0"/>
                                          </p:stCondLst>
                                        </p:cTn>
                                        <p:tgtEl>
                                          <p:spTgt spid="47"/>
                                        </p:tgtEl>
                                        <p:attrNameLst>
                                          <p:attrName>ppt_h</p:attrName>
                                        </p:attrNameLst>
                                      </p:cBhvr>
                                      <p:tavLst>
                                        <p:tav tm="0" fmla="#ppt_h-(-#ppt_h)*((1.5-1.5*$)^2-(1.5-1.5*$)^3)">
                                          <p:val>
                                            <p:strVal val="0"/>
                                          </p:val>
                                        </p:tav>
                                        <p:tav tm="100000">
                                          <p:val>
                                            <p:strVal val="1"/>
                                          </p:val>
                                        </p:tav>
                                      </p:tavLst>
                                    </p:anim>
                                    <p:anim to="" calcmode="lin" valueType="num">
                                      <p:cBhvr>
                                        <p:cTn id="10" dur="700" fill="hold">
                                          <p:stCondLst>
                                            <p:cond delay="0"/>
                                          </p:stCondLst>
                                        </p:cTn>
                                        <p:tgtEl>
                                          <p:spTgt spid="47"/>
                                        </p:tgtEl>
                                        <p:attrNameLst>
                                          <p:attrName>ppt_w</p:attrName>
                                        </p:attrNameLst>
                                      </p:cBhvr>
                                      <p:tavLst>
                                        <p:tav tm="0" fmla="#ppt_w-(-#ppt_w)*((1.5-1.5*$)^2-(1.5-1.5*$)^3)">
                                          <p:val>
                                            <p:strVal val="0"/>
                                          </p:val>
                                        </p:tav>
                                        <p:tav tm="100000">
                                          <p:val>
                                            <p:strVal val="1"/>
                                          </p:val>
                                        </p:tav>
                                      </p:tavLst>
                                    </p:anim>
                                  </p:childTnLst>
                                </p:cTn>
                              </p:par>
                              <p:par>
                                <p:cTn id="11" presetID="0" presetClass="entr" presetSubtype="0" fill="hold" nodeType="withEffect">
                                  <p:stCondLst>
                                    <p:cond delay="0"/>
                                  </p:stCondLst>
                                  <p:iterate type="lt">
                                    <p:tmPct val="10000"/>
                                  </p:iterate>
                                  <p:childTnLst>
                                    <p:set>
                                      <p:cBhvr>
                                        <p:cTn id="12" dur="1" fill="hold">
                                          <p:stCondLst>
                                            <p:cond delay="0"/>
                                          </p:stCondLst>
                                        </p:cTn>
                                        <p:tgtEl>
                                          <p:spTgt spid="48"/>
                                        </p:tgtEl>
                                        <p:attrNameLst>
                                          <p:attrName>style.visibility</p:attrName>
                                        </p:attrNameLst>
                                      </p:cBhvr>
                                      <p:to>
                                        <p:strVal val="visible"/>
                                      </p:to>
                                    </p:set>
                                    <p:anim to="" calcmode="lin" valueType="num">
                                      <p:cBhvr>
                                        <p:cTn id="13" dur="700" fill="hold">
                                          <p:stCondLst>
                                            <p:cond delay="0"/>
                                          </p:stCondLst>
                                        </p:cTn>
                                        <p:tgtEl>
                                          <p:spTgt spid="48"/>
                                        </p:tgtEl>
                                        <p:attrNameLst>
                                          <p:attrName>ppt_x</p:attrName>
                                        </p:attrNameLst>
                                      </p:cBhvr>
                                      <p:tavLst>
                                        <p:tav tm="0" fmla="#ppt_x-(-#ppt_w/2*cos(ppt_r/180*pi))*((1.5-1.5*$)^2-(1.5-1.5*$)^3)">
                                          <p:val>
                                            <p:strVal val="0"/>
                                          </p:val>
                                        </p:tav>
                                        <p:tav tm="100000">
                                          <p:val>
                                            <p:strVal val="1"/>
                                          </p:val>
                                        </p:tav>
                                      </p:tavLst>
                                    </p:anim>
                                    <p:anim to="" calcmode="lin" valueType="num">
                                      <p:cBhvr>
                                        <p:cTn id="14" dur="700" fill="hold">
                                          <p:stCondLst>
                                            <p:cond delay="0"/>
                                          </p:stCondLst>
                                        </p:cTn>
                                        <p:tgtEl>
                                          <p:spTgt spid="48"/>
                                        </p:tgtEl>
                                        <p:attrNameLst>
                                          <p:attrName>ppt_y</p:attrName>
                                        </p:attrNameLst>
                                      </p:cBhvr>
                                      <p:tavLst>
                                        <p:tav tm="0" fmla="#ppt_y+(-#ppt_h/2*cos(ppt_r/180*pi))*((1.5-1.5*$)^2-(1.5-1.5*$)^3)">
                                          <p:val>
                                            <p:strVal val="0"/>
                                          </p:val>
                                        </p:tav>
                                        <p:tav tm="100000">
                                          <p:val>
                                            <p:strVal val="1"/>
                                          </p:val>
                                        </p:tav>
                                      </p:tavLst>
                                    </p:anim>
                                    <p:anim to="" calcmode="lin" valueType="num">
                                      <p:cBhvr>
                                        <p:cTn id="15" dur="700" fill="hold">
                                          <p:stCondLst>
                                            <p:cond delay="0"/>
                                          </p:stCondLst>
                                        </p:cTn>
                                        <p:tgtEl>
                                          <p:spTgt spid="48"/>
                                        </p:tgtEl>
                                        <p:attrNameLst>
                                          <p:attrName>ppt_h</p:attrName>
                                        </p:attrNameLst>
                                      </p:cBhvr>
                                      <p:tavLst>
                                        <p:tav tm="0" fmla="#ppt_h-(-#ppt_h)*((1.5-1.5*$)^2-(1.5-1.5*$)^3)">
                                          <p:val>
                                            <p:strVal val="0"/>
                                          </p:val>
                                        </p:tav>
                                        <p:tav tm="100000">
                                          <p:val>
                                            <p:strVal val="1"/>
                                          </p:val>
                                        </p:tav>
                                      </p:tavLst>
                                    </p:anim>
                                    <p:anim to="" calcmode="lin" valueType="num">
                                      <p:cBhvr>
                                        <p:cTn id="16" dur="700" fill="hold">
                                          <p:stCondLst>
                                            <p:cond delay="0"/>
                                          </p:stCondLst>
                                        </p:cTn>
                                        <p:tgtEl>
                                          <p:spTgt spid="48"/>
                                        </p:tgtEl>
                                        <p:attrNameLst>
                                          <p:attrName>ppt_w</p:attrName>
                                        </p:attrNameLst>
                                      </p:cBhvr>
                                      <p:tavLst>
                                        <p:tav tm="0" fmla="#ppt_w-(-#ppt_w)*((1.5-1.5*$)^2-(1.5-1.5*$)^3)">
                                          <p:val>
                                            <p:strVal val="0"/>
                                          </p:val>
                                        </p:tav>
                                        <p:tav tm="100000">
                                          <p:val>
                                            <p:str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Lst>
  </p:timing>
</p:sld>
</file>

<file path=ppt/tags/tag1.xml><?xml version="1.0" encoding="utf-8"?>
<p:tagLst xmlns:a="http://schemas.openxmlformats.org/drawingml/2006/main" xmlns:r="http://schemas.openxmlformats.org/officeDocument/2006/relationships" xmlns:p="http://schemas.openxmlformats.org/presentationml/2006/main">
  <p:tag name="PA" val="v4.1.3"/>
</p:tagLst>
</file>

<file path=ppt/tags/tag10.xml><?xml version="1.0" encoding="utf-8"?>
<p:tagLst xmlns:a="http://schemas.openxmlformats.org/drawingml/2006/main" xmlns:r="http://schemas.openxmlformats.org/officeDocument/2006/relationships" xmlns:p="http://schemas.openxmlformats.org/presentationml/2006/main">
  <p:tag name="PA" val="v4.1.3"/>
</p:tagLst>
</file>

<file path=ppt/tags/tag100.xml><?xml version="1.0" encoding="utf-8"?>
<p:tagLst xmlns:a="http://schemas.openxmlformats.org/drawingml/2006/main" xmlns:r="http://schemas.openxmlformats.org/officeDocument/2006/relationships" xmlns:p="http://schemas.openxmlformats.org/presentationml/2006/main">
  <p:tag name="PA" val="v4.1.3"/>
</p:tagLst>
</file>

<file path=ppt/tags/tag101.xml><?xml version="1.0" encoding="utf-8"?>
<p:tagLst xmlns:a="http://schemas.openxmlformats.org/drawingml/2006/main" xmlns:r="http://schemas.openxmlformats.org/officeDocument/2006/relationships" xmlns:p="http://schemas.openxmlformats.org/presentationml/2006/main">
  <p:tag name="PA" val="v4.1.3"/>
</p:tagLst>
</file>

<file path=ppt/tags/tag102.xml><?xml version="1.0" encoding="utf-8"?>
<p:tagLst xmlns:a="http://schemas.openxmlformats.org/drawingml/2006/main" xmlns:r="http://schemas.openxmlformats.org/officeDocument/2006/relationships" xmlns:p="http://schemas.openxmlformats.org/presentationml/2006/main">
  <p:tag name="PA" val="v4.1.3"/>
</p:tagLst>
</file>

<file path=ppt/tags/tag103.xml><?xml version="1.0" encoding="utf-8"?>
<p:tagLst xmlns:a="http://schemas.openxmlformats.org/drawingml/2006/main" xmlns:r="http://schemas.openxmlformats.org/officeDocument/2006/relationships" xmlns:p="http://schemas.openxmlformats.org/presentationml/2006/main">
  <p:tag name="PA" val="v4.1.3"/>
</p:tagLst>
</file>

<file path=ppt/tags/tag104.xml><?xml version="1.0" encoding="utf-8"?>
<p:tagLst xmlns:a="http://schemas.openxmlformats.org/drawingml/2006/main" xmlns:r="http://schemas.openxmlformats.org/officeDocument/2006/relationships" xmlns:p="http://schemas.openxmlformats.org/presentationml/2006/main">
  <p:tag name="PA" val="v4.1.3"/>
</p:tagLst>
</file>

<file path=ppt/tags/tag105.xml><?xml version="1.0" encoding="utf-8"?>
<p:tagLst xmlns:a="http://schemas.openxmlformats.org/drawingml/2006/main" xmlns:r="http://schemas.openxmlformats.org/officeDocument/2006/relationships" xmlns:p="http://schemas.openxmlformats.org/presentationml/2006/main">
  <p:tag name="PA" val="v4.1.3"/>
</p:tagLst>
</file>

<file path=ppt/tags/tag106.xml><?xml version="1.0" encoding="utf-8"?>
<p:tagLst xmlns:a="http://schemas.openxmlformats.org/drawingml/2006/main" xmlns:r="http://schemas.openxmlformats.org/officeDocument/2006/relationships" xmlns:p="http://schemas.openxmlformats.org/presentationml/2006/main">
  <p:tag name="PA" val="v4.1.3"/>
</p:tagLst>
</file>

<file path=ppt/tags/tag107.xml><?xml version="1.0" encoding="utf-8"?>
<p:tagLst xmlns:a="http://schemas.openxmlformats.org/drawingml/2006/main" xmlns:r="http://schemas.openxmlformats.org/officeDocument/2006/relationships" xmlns:p="http://schemas.openxmlformats.org/presentationml/2006/main">
  <p:tag name="PA" val="v4.1.3"/>
</p:tagLst>
</file>

<file path=ppt/tags/tag108.xml><?xml version="1.0" encoding="utf-8"?>
<p:tagLst xmlns:a="http://schemas.openxmlformats.org/drawingml/2006/main" xmlns:r="http://schemas.openxmlformats.org/officeDocument/2006/relationships" xmlns:p="http://schemas.openxmlformats.org/presentationml/2006/main">
  <p:tag name="PA" val="v4.1.3"/>
</p:tagLst>
</file>

<file path=ppt/tags/tag109.xml><?xml version="1.0" encoding="utf-8"?>
<p:tagLst xmlns:a="http://schemas.openxmlformats.org/drawingml/2006/main" xmlns:r="http://schemas.openxmlformats.org/officeDocument/2006/relationships" xmlns:p="http://schemas.openxmlformats.org/presentationml/2006/main">
  <p:tag name="PA" val="v4.1.3"/>
</p:tagLst>
</file>

<file path=ppt/tags/tag11.xml><?xml version="1.0" encoding="utf-8"?>
<p:tagLst xmlns:a="http://schemas.openxmlformats.org/drawingml/2006/main" xmlns:r="http://schemas.openxmlformats.org/officeDocument/2006/relationships" xmlns:p="http://schemas.openxmlformats.org/presentationml/2006/main">
  <p:tag name="PA" val="v4.1.3"/>
</p:tagLst>
</file>

<file path=ppt/tags/tag110.xml><?xml version="1.0" encoding="utf-8"?>
<p:tagLst xmlns:a="http://schemas.openxmlformats.org/drawingml/2006/main" xmlns:r="http://schemas.openxmlformats.org/officeDocument/2006/relationships" xmlns:p="http://schemas.openxmlformats.org/presentationml/2006/main">
  <p:tag name="PA" val="v4.1.3"/>
</p:tagLst>
</file>

<file path=ppt/tags/tag111.xml><?xml version="1.0" encoding="utf-8"?>
<p:tagLst xmlns:a="http://schemas.openxmlformats.org/drawingml/2006/main" xmlns:r="http://schemas.openxmlformats.org/officeDocument/2006/relationships" xmlns:p="http://schemas.openxmlformats.org/presentationml/2006/main">
  <p:tag name="PA" val="v4.1.3"/>
</p:tagLst>
</file>

<file path=ppt/tags/tag112.xml><?xml version="1.0" encoding="utf-8"?>
<p:tagLst xmlns:a="http://schemas.openxmlformats.org/drawingml/2006/main" xmlns:r="http://schemas.openxmlformats.org/officeDocument/2006/relationships" xmlns:p="http://schemas.openxmlformats.org/presentationml/2006/main">
  <p:tag name="PA" val="v4.1.3"/>
</p:tagLst>
</file>

<file path=ppt/tags/tag113.xml><?xml version="1.0" encoding="utf-8"?>
<p:tagLst xmlns:a="http://schemas.openxmlformats.org/drawingml/2006/main" xmlns:r="http://schemas.openxmlformats.org/officeDocument/2006/relationships" xmlns:p="http://schemas.openxmlformats.org/presentationml/2006/main">
  <p:tag name="PA" val="v4.1.3"/>
</p:tagLst>
</file>

<file path=ppt/tags/tag114.xml><?xml version="1.0" encoding="utf-8"?>
<p:tagLst xmlns:a="http://schemas.openxmlformats.org/drawingml/2006/main" xmlns:r="http://schemas.openxmlformats.org/officeDocument/2006/relationships" xmlns:p="http://schemas.openxmlformats.org/presentationml/2006/main">
  <p:tag name="PA" val="v4.1.3"/>
</p:tagLst>
</file>

<file path=ppt/tags/tag115.xml><?xml version="1.0" encoding="utf-8"?>
<p:tagLst xmlns:a="http://schemas.openxmlformats.org/drawingml/2006/main" xmlns:r="http://schemas.openxmlformats.org/officeDocument/2006/relationships" xmlns:p="http://schemas.openxmlformats.org/presentationml/2006/main">
  <p:tag name="PA" val="v4.1.3"/>
</p:tagLst>
</file>

<file path=ppt/tags/tag116.xml><?xml version="1.0" encoding="utf-8"?>
<p:tagLst xmlns:a="http://schemas.openxmlformats.org/drawingml/2006/main" xmlns:r="http://schemas.openxmlformats.org/officeDocument/2006/relationships" xmlns:p="http://schemas.openxmlformats.org/presentationml/2006/main">
  <p:tag name="PA" val="v4.1.3"/>
</p:tagLst>
</file>

<file path=ppt/tags/tag117.xml><?xml version="1.0" encoding="utf-8"?>
<p:tagLst xmlns:a="http://schemas.openxmlformats.org/drawingml/2006/main" xmlns:r="http://schemas.openxmlformats.org/officeDocument/2006/relationships" xmlns:p="http://schemas.openxmlformats.org/presentationml/2006/main">
  <p:tag name="PA" val="v4.1.3"/>
</p:tagLst>
</file>

<file path=ppt/tags/tag118.xml><?xml version="1.0" encoding="utf-8"?>
<p:tagLst xmlns:a="http://schemas.openxmlformats.org/drawingml/2006/main" xmlns:r="http://schemas.openxmlformats.org/officeDocument/2006/relationships" xmlns:p="http://schemas.openxmlformats.org/presentationml/2006/main">
  <p:tag name="PA" val="v4.1.3"/>
</p:tagLst>
</file>

<file path=ppt/tags/tag119.xml><?xml version="1.0" encoding="utf-8"?>
<p:tagLst xmlns:a="http://schemas.openxmlformats.org/drawingml/2006/main" xmlns:r="http://schemas.openxmlformats.org/officeDocument/2006/relationships" xmlns:p="http://schemas.openxmlformats.org/presentationml/2006/main">
  <p:tag name="PA" val="v4.1.3"/>
</p:tagLst>
</file>

<file path=ppt/tags/tag12.xml><?xml version="1.0" encoding="utf-8"?>
<p:tagLst xmlns:a="http://schemas.openxmlformats.org/drawingml/2006/main" xmlns:r="http://schemas.openxmlformats.org/officeDocument/2006/relationships" xmlns:p="http://schemas.openxmlformats.org/presentationml/2006/main">
  <p:tag name="PA" val="v4.1.3"/>
</p:tagLst>
</file>

<file path=ppt/tags/tag120.xml><?xml version="1.0" encoding="utf-8"?>
<p:tagLst xmlns:a="http://schemas.openxmlformats.org/drawingml/2006/main" xmlns:r="http://schemas.openxmlformats.org/officeDocument/2006/relationships" xmlns:p="http://schemas.openxmlformats.org/presentationml/2006/main">
  <p:tag name="PA" val="v4.1.3"/>
</p:tagLst>
</file>

<file path=ppt/tags/tag121.xml><?xml version="1.0" encoding="utf-8"?>
<p:tagLst xmlns:a="http://schemas.openxmlformats.org/drawingml/2006/main" xmlns:r="http://schemas.openxmlformats.org/officeDocument/2006/relationships" xmlns:p="http://schemas.openxmlformats.org/presentationml/2006/main">
  <p:tag name="PA" val="v4.1.3"/>
</p:tagLst>
</file>

<file path=ppt/tags/tag122.xml><?xml version="1.0" encoding="utf-8"?>
<p:tagLst xmlns:a="http://schemas.openxmlformats.org/drawingml/2006/main" xmlns:r="http://schemas.openxmlformats.org/officeDocument/2006/relationships" xmlns:p="http://schemas.openxmlformats.org/presentationml/2006/main">
  <p:tag name="PA" val="v4.1.3"/>
</p:tagLst>
</file>

<file path=ppt/tags/tag123.xml><?xml version="1.0" encoding="utf-8"?>
<p:tagLst xmlns:a="http://schemas.openxmlformats.org/drawingml/2006/main" xmlns:r="http://schemas.openxmlformats.org/officeDocument/2006/relationships" xmlns:p="http://schemas.openxmlformats.org/presentationml/2006/main">
  <p:tag name="PA" val="v4.1.3"/>
</p:tagLst>
</file>

<file path=ppt/tags/tag124.xml><?xml version="1.0" encoding="utf-8"?>
<p:tagLst xmlns:a="http://schemas.openxmlformats.org/drawingml/2006/main" xmlns:r="http://schemas.openxmlformats.org/officeDocument/2006/relationships" xmlns:p="http://schemas.openxmlformats.org/presentationml/2006/main">
  <p:tag name="PA" val="v4.1.3"/>
</p:tagLst>
</file>

<file path=ppt/tags/tag125.xml><?xml version="1.0" encoding="utf-8"?>
<p:tagLst xmlns:a="http://schemas.openxmlformats.org/drawingml/2006/main" xmlns:r="http://schemas.openxmlformats.org/officeDocument/2006/relationships" xmlns:p="http://schemas.openxmlformats.org/presentationml/2006/main">
  <p:tag name="PA" val="v4.1.3"/>
</p:tagLst>
</file>

<file path=ppt/tags/tag126.xml><?xml version="1.0" encoding="utf-8"?>
<p:tagLst xmlns:a="http://schemas.openxmlformats.org/drawingml/2006/main" xmlns:r="http://schemas.openxmlformats.org/officeDocument/2006/relationships" xmlns:p="http://schemas.openxmlformats.org/presentationml/2006/main">
  <p:tag name="PA" val="v4.1.3"/>
</p:tagLst>
</file>

<file path=ppt/tags/tag127.xml><?xml version="1.0" encoding="utf-8"?>
<p:tagLst xmlns:a="http://schemas.openxmlformats.org/drawingml/2006/main" xmlns:r="http://schemas.openxmlformats.org/officeDocument/2006/relationships" xmlns:p="http://schemas.openxmlformats.org/presentationml/2006/main">
  <p:tag name="PA" val="v4.1.3"/>
</p:tagLst>
</file>

<file path=ppt/tags/tag128.xml><?xml version="1.0" encoding="utf-8"?>
<p:tagLst xmlns:a="http://schemas.openxmlformats.org/drawingml/2006/main" xmlns:r="http://schemas.openxmlformats.org/officeDocument/2006/relationships" xmlns:p="http://schemas.openxmlformats.org/presentationml/2006/main">
  <p:tag name="PA" val="v4.1.3"/>
</p:tagLst>
</file>

<file path=ppt/tags/tag129.xml><?xml version="1.0" encoding="utf-8"?>
<p:tagLst xmlns:a="http://schemas.openxmlformats.org/drawingml/2006/main" xmlns:r="http://schemas.openxmlformats.org/officeDocument/2006/relationships" xmlns:p="http://schemas.openxmlformats.org/presentationml/2006/main">
  <p:tag name="PA" val="v4.1.3"/>
</p:tagLst>
</file>

<file path=ppt/tags/tag13.xml><?xml version="1.0" encoding="utf-8"?>
<p:tagLst xmlns:a="http://schemas.openxmlformats.org/drawingml/2006/main" xmlns:r="http://schemas.openxmlformats.org/officeDocument/2006/relationships" xmlns:p="http://schemas.openxmlformats.org/presentationml/2006/main">
  <p:tag name="PA" val="v4.1.3"/>
</p:tagLst>
</file>

<file path=ppt/tags/tag130.xml><?xml version="1.0" encoding="utf-8"?>
<p:tagLst xmlns:a="http://schemas.openxmlformats.org/drawingml/2006/main" xmlns:r="http://schemas.openxmlformats.org/officeDocument/2006/relationships" xmlns:p="http://schemas.openxmlformats.org/presentationml/2006/main">
  <p:tag name="PA" val="v4.1.3"/>
</p:tagLst>
</file>

<file path=ppt/tags/tag131.xml><?xml version="1.0" encoding="utf-8"?>
<p:tagLst xmlns:a="http://schemas.openxmlformats.org/drawingml/2006/main" xmlns:r="http://schemas.openxmlformats.org/officeDocument/2006/relationships" xmlns:p="http://schemas.openxmlformats.org/presentationml/2006/main">
  <p:tag name="PA" val="v4.1.3"/>
</p:tagLst>
</file>

<file path=ppt/tags/tag132.xml><?xml version="1.0" encoding="utf-8"?>
<p:tagLst xmlns:a="http://schemas.openxmlformats.org/drawingml/2006/main" xmlns:r="http://schemas.openxmlformats.org/officeDocument/2006/relationships" xmlns:p="http://schemas.openxmlformats.org/presentationml/2006/main">
  <p:tag name="PA" val="v4.1.3"/>
</p:tagLst>
</file>

<file path=ppt/tags/tag133.xml><?xml version="1.0" encoding="utf-8"?>
<p:tagLst xmlns:a="http://schemas.openxmlformats.org/drawingml/2006/main" xmlns:r="http://schemas.openxmlformats.org/officeDocument/2006/relationships" xmlns:p="http://schemas.openxmlformats.org/presentationml/2006/main">
  <p:tag name="PA" val="v4.1.3"/>
</p:tagLst>
</file>

<file path=ppt/tags/tag134.xml><?xml version="1.0" encoding="utf-8"?>
<p:tagLst xmlns:a="http://schemas.openxmlformats.org/drawingml/2006/main" xmlns:r="http://schemas.openxmlformats.org/officeDocument/2006/relationships" xmlns:p="http://schemas.openxmlformats.org/presentationml/2006/main">
  <p:tag name="PA" val="v4.1.3"/>
</p:tagLst>
</file>

<file path=ppt/tags/tag135.xml><?xml version="1.0" encoding="utf-8"?>
<p:tagLst xmlns:a="http://schemas.openxmlformats.org/drawingml/2006/main" xmlns:r="http://schemas.openxmlformats.org/officeDocument/2006/relationships" xmlns:p="http://schemas.openxmlformats.org/presentationml/2006/main">
  <p:tag name="PA" val="v4.1.3"/>
</p:tagLst>
</file>

<file path=ppt/tags/tag136.xml><?xml version="1.0" encoding="utf-8"?>
<p:tagLst xmlns:a="http://schemas.openxmlformats.org/drawingml/2006/main" xmlns:r="http://schemas.openxmlformats.org/officeDocument/2006/relationships" xmlns:p="http://schemas.openxmlformats.org/presentationml/2006/main">
  <p:tag name="PA" val="v4.1.3"/>
</p:tagLst>
</file>

<file path=ppt/tags/tag137.xml><?xml version="1.0" encoding="utf-8"?>
<p:tagLst xmlns:a="http://schemas.openxmlformats.org/drawingml/2006/main" xmlns:r="http://schemas.openxmlformats.org/officeDocument/2006/relationships" xmlns:p="http://schemas.openxmlformats.org/presentationml/2006/main">
  <p:tag name="PA" val="v4.1.3"/>
</p:tagLst>
</file>

<file path=ppt/tags/tag138.xml><?xml version="1.0" encoding="utf-8"?>
<p:tagLst xmlns:a="http://schemas.openxmlformats.org/drawingml/2006/main" xmlns:r="http://schemas.openxmlformats.org/officeDocument/2006/relationships" xmlns:p="http://schemas.openxmlformats.org/presentationml/2006/main">
  <p:tag name="PA" val="v4.1.3"/>
</p:tagLst>
</file>

<file path=ppt/tags/tag139.xml><?xml version="1.0" encoding="utf-8"?>
<p:tagLst xmlns:a="http://schemas.openxmlformats.org/drawingml/2006/main" xmlns:r="http://schemas.openxmlformats.org/officeDocument/2006/relationships" xmlns:p="http://schemas.openxmlformats.org/presentationml/2006/main">
  <p:tag name="PA" val="v4.1.3"/>
</p:tagLst>
</file>

<file path=ppt/tags/tag14.xml><?xml version="1.0" encoding="utf-8"?>
<p:tagLst xmlns:a="http://schemas.openxmlformats.org/drawingml/2006/main" xmlns:r="http://schemas.openxmlformats.org/officeDocument/2006/relationships" xmlns:p="http://schemas.openxmlformats.org/presentationml/2006/main">
  <p:tag name="PA" val="v4.1.3"/>
</p:tagLst>
</file>

<file path=ppt/tags/tag140.xml><?xml version="1.0" encoding="utf-8"?>
<p:tagLst xmlns:a="http://schemas.openxmlformats.org/drawingml/2006/main" xmlns:r="http://schemas.openxmlformats.org/officeDocument/2006/relationships" xmlns:p="http://schemas.openxmlformats.org/presentationml/2006/main">
  <p:tag name="PA" val="v4.1.3"/>
</p:tagLst>
</file>

<file path=ppt/tags/tag141.xml><?xml version="1.0" encoding="utf-8"?>
<p:tagLst xmlns:a="http://schemas.openxmlformats.org/drawingml/2006/main" xmlns:r="http://schemas.openxmlformats.org/officeDocument/2006/relationships" xmlns:p="http://schemas.openxmlformats.org/presentationml/2006/main">
  <p:tag name="PA" val="v4.1.3"/>
</p:tagLst>
</file>

<file path=ppt/tags/tag142.xml><?xml version="1.0" encoding="utf-8"?>
<p:tagLst xmlns:a="http://schemas.openxmlformats.org/drawingml/2006/main" xmlns:r="http://schemas.openxmlformats.org/officeDocument/2006/relationships" xmlns:p="http://schemas.openxmlformats.org/presentationml/2006/main">
  <p:tag name="PA" val="v4.1.3"/>
</p:tagLst>
</file>

<file path=ppt/tags/tag143.xml><?xml version="1.0" encoding="utf-8"?>
<p:tagLst xmlns:a="http://schemas.openxmlformats.org/drawingml/2006/main" xmlns:r="http://schemas.openxmlformats.org/officeDocument/2006/relationships" xmlns:p="http://schemas.openxmlformats.org/presentationml/2006/main">
  <p:tag name="PA" val="v4.1.3"/>
</p:tagLst>
</file>

<file path=ppt/tags/tag144.xml><?xml version="1.0" encoding="utf-8"?>
<p:tagLst xmlns:a="http://schemas.openxmlformats.org/drawingml/2006/main" xmlns:r="http://schemas.openxmlformats.org/officeDocument/2006/relationships" xmlns:p="http://schemas.openxmlformats.org/presentationml/2006/main">
  <p:tag name="PA" val="v4.1.3"/>
</p:tagLst>
</file>

<file path=ppt/tags/tag145.xml><?xml version="1.0" encoding="utf-8"?>
<p:tagLst xmlns:a="http://schemas.openxmlformats.org/drawingml/2006/main" xmlns:r="http://schemas.openxmlformats.org/officeDocument/2006/relationships" xmlns:p="http://schemas.openxmlformats.org/presentationml/2006/main">
  <p:tag name="PA" val="v4.1.3"/>
</p:tagLst>
</file>

<file path=ppt/tags/tag146.xml><?xml version="1.0" encoding="utf-8"?>
<p:tagLst xmlns:a="http://schemas.openxmlformats.org/drawingml/2006/main" xmlns:r="http://schemas.openxmlformats.org/officeDocument/2006/relationships" xmlns:p="http://schemas.openxmlformats.org/presentationml/2006/main">
  <p:tag name="PA" val="v4.1.3"/>
</p:tagLst>
</file>

<file path=ppt/tags/tag147.xml><?xml version="1.0" encoding="utf-8"?>
<p:tagLst xmlns:a="http://schemas.openxmlformats.org/drawingml/2006/main" xmlns:r="http://schemas.openxmlformats.org/officeDocument/2006/relationships" xmlns:p="http://schemas.openxmlformats.org/presentationml/2006/main">
  <p:tag name="PA" val="v4.1.3"/>
</p:tagLst>
</file>

<file path=ppt/tags/tag148.xml><?xml version="1.0" encoding="utf-8"?>
<p:tagLst xmlns:a="http://schemas.openxmlformats.org/drawingml/2006/main" xmlns:r="http://schemas.openxmlformats.org/officeDocument/2006/relationships" xmlns:p="http://schemas.openxmlformats.org/presentationml/2006/main">
  <p:tag name="PA" val="v4.1.3"/>
</p:tagLst>
</file>

<file path=ppt/tags/tag149.xml><?xml version="1.0" encoding="utf-8"?>
<p:tagLst xmlns:a="http://schemas.openxmlformats.org/drawingml/2006/main" xmlns:r="http://schemas.openxmlformats.org/officeDocument/2006/relationships" xmlns:p="http://schemas.openxmlformats.org/presentationml/2006/main">
  <p:tag name="PA" val="v4.1.3"/>
</p:tagLst>
</file>

<file path=ppt/tags/tag15.xml><?xml version="1.0" encoding="utf-8"?>
<p:tagLst xmlns:a="http://schemas.openxmlformats.org/drawingml/2006/main" xmlns:r="http://schemas.openxmlformats.org/officeDocument/2006/relationships" xmlns:p="http://schemas.openxmlformats.org/presentationml/2006/main">
  <p:tag name="PA" val="v4.1.3"/>
</p:tagLst>
</file>

<file path=ppt/tags/tag150.xml><?xml version="1.0" encoding="utf-8"?>
<p:tagLst xmlns:a="http://schemas.openxmlformats.org/drawingml/2006/main" xmlns:r="http://schemas.openxmlformats.org/officeDocument/2006/relationships" xmlns:p="http://schemas.openxmlformats.org/presentationml/2006/main">
  <p:tag name="PA" val="v4.1.3"/>
</p:tagLst>
</file>

<file path=ppt/tags/tag151.xml><?xml version="1.0" encoding="utf-8"?>
<p:tagLst xmlns:a="http://schemas.openxmlformats.org/drawingml/2006/main" xmlns:r="http://schemas.openxmlformats.org/officeDocument/2006/relationships" xmlns:p="http://schemas.openxmlformats.org/presentationml/2006/main">
  <p:tag name="PA" val="v4.1.3"/>
</p:tagLst>
</file>

<file path=ppt/tags/tag152.xml><?xml version="1.0" encoding="utf-8"?>
<p:tagLst xmlns:a="http://schemas.openxmlformats.org/drawingml/2006/main" xmlns:r="http://schemas.openxmlformats.org/officeDocument/2006/relationships" xmlns:p="http://schemas.openxmlformats.org/presentationml/2006/main">
  <p:tag name="PA" val="v4.1.3"/>
</p:tagLst>
</file>

<file path=ppt/tags/tag153.xml><?xml version="1.0" encoding="utf-8"?>
<p:tagLst xmlns:a="http://schemas.openxmlformats.org/drawingml/2006/main" xmlns:r="http://schemas.openxmlformats.org/officeDocument/2006/relationships" xmlns:p="http://schemas.openxmlformats.org/presentationml/2006/main">
  <p:tag name="PA" val="v4.1.3"/>
</p:tagLst>
</file>

<file path=ppt/tags/tag154.xml><?xml version="1.0" encoding="utf-8"?>
<p:tagLst xmlns:a="http://schemas.openxmlformats.org/drawingml/2006/main" xmlns:r="http://schemas.openxmlformats.org/officeDocument/2006/relationships" xmlns:p="http://schemas.openxmlformats.org/presentationml/2006/main">
  <p:tag name="PA" val="v4.1.3"/>
</p:tagLst>
</file>

<file path=ppt/tags/tag155.xml><?xml version="1.0" encoding="utf-8"?>
<p:tagLst xmlns:a="http://schemas.openxmlformats.org/drawingml/2006/main" xmlns:r="http://schemas.openxmlformats.org/officeDocument/2006/relationships" xmlns:p="http://schemas.openxmlformats.org/presentationml/2006/main">
  <p:tag name="PA" val="v4.1.3"/>
</p:tagLst>
</file>

<file path=ppt/tags/tag156.xml><?xml version="1.0" encoding="utf-8"?>
<p:tagLst xmlns:a="http://schemas.openxmlformats.org/drawingml/2006/main" xmlns:r="http://schemas.openxmlformats.org/officeDocument/2006/relationships" xmlns:p="http://schemas.openxmlformats.org/presentationml/2006/main">
  <p:tag name="PA" val="v4.1.3"/>
</p:tagLst>
</file>

<file path=ppt/tags/tag157.xml><?xml version="1.0" encoding="utf-8"?>
<p:tagLst xmlns:a="http://schemas.openxmlformats.org/drawingml/2006/main" xmlns:r="http://schemas.openxmlformats.org/officeDocument/2006/relationships" xmlns:p="http://schemas.openxmlformats.org/presentationml/2006/main">
  <p:tag name="PA" val="v4.1.3"/>
</p:tagLst>
</file>

<file path=ppt/tags/tag158.xml><?xml version="1.0" encoding="utf-8"?>
<p:tagLst xmlns:a="http://schemas.openxmlformats.org/drawingml/2006/main" xmlns:r="http://schemas.openxmlformats.org/officeDocument/2006/relationships" xmlns:p="http://schemas.openxmlformats.org/presentationml/2006/main">
  <p:tag name="PA" val="v4.1.3"/>
</p:tagLst>
</file>

<file path=ppt/tags/tag159.xml><?xml version="1.0" encoding="utf-8"?>
<p:tagLst xmlns:a="http://schemas.openxmlformats.org/drawingml/2006/main" xmlns:r="http://schemas.openxmlformats.org/officeDocument/2006/relationships" xmlns:p="http://schemas.openxmlformats.org/presentationml/2006/main">
  <p:tag name="PA" val="v4.1.3"/>
</p:tagLst>
</file>

<file path=ppt/tags/tag16.xml><?xml version="1.0" encoding="utf-8"?>
<p:tagLst xmlns:a="http://schemas.openxmlformats.org/drawingml/2006/main" xmlns:r="http://schemas.openxmlformats.org/officeDocument/2006/relationships" xmlns:p="http://schemas.openxmlformats.org/presentationml/2006/main">
  <p:tag name="PA" val="v4.1.3"/>
</p:tagLst>
</file>

<file path=ppt/tags/tag160.xml><?xml version="1.0" encoding="utf-8"?>
<p:tagLst xmlns:a="http://schemas.openxmlformats.org/drawingml/2006/main" xmlns:r="http://schemas.openxmlformats.org/officeDocument/2006/relationships" xmlns:p="http://schemas.openxmlformats.org/presentationml/2006/main">
  <p:tag name="PA" val="v4.1.3"/>
</p:tagLst>
</file>

<file path=ppt/tags/tag161.xml><?xml version="1.0" encoding="utf-8"?>
<p:tagLst xmlns:a="http://schemas.openxmlformats.org/drawingml/2006/main" xmlns:r="http://schemas.openxmlformats.org/officeDocument/2006/relationships" xmlns:p="http://schemas.openxmlformats.org/presentationml/2006/main">
  <p:tag name="PA" val="v4.1.3"/>
</p:tagLst>
</file>

<file path=ppt/tags/tag162.xml><?xml version="1.0" encoding="utf-8"?>
<p:tagLst xmlns:a="http://schemas.openxmlformats.org/drawingml/2006/main" xmlns:r="http://schemas.openxmlformats.org/officeDocument/2006/relationships" xmlns:p="http://schemas.openxmlformats.org/presentationml/2006/main">
  <p:tag name="PA" val="v4.1.3"/>
</p:tagLst>
</file>

<file path=ppt/tags/tag163.xml><?xml version="1.0" encoding="utf-8"?>
<p:tagLst xmlns:a="http://schemas.openxmlformats.org/drawingml/2006/main" xmlns:r="http://schemas.openxmlformats.org/officeDocument/2006/relationships" xmlns:p="http://schemas.openxmlformats.org/presentationml/2006/main">
  <p:tag name="PA" val="v4.1.3"/>
</p:tagLst>
</file>

<file path=ppt/tags/tag164.xml><?xml version="1.0" encoding="utf-8"?>
<p:tagLst xmlns:a="http://schemas.openxmlformats.org/drawingml/2006/main" xmlns:r="http://schemas.openxmlformats.org/officeDocument/2006/relationships" xmlns:p="http://schemas.openxmlformats.org/presentationml/2006/main">
  <p:tag name="PA" val="v4.1.3"/>
</p:tagLst>
</file>

<file path=ppt/tags/tag165.xml><?xml version="1.0" encoding="utf-8"?>
<p:tagLst xmlns:a="http://schemas.openxmlformats.org/drawingml/2006/main" xmlns:r="http://schemas.openxmlformats.org/officeDocument/2006/relationships" xmlns:p="http://schemas.openxmlformats.org/presentationml/2006/main">
  <p:tag name="PA" val="v4.1.3"/>
</p:tagLst>
</file>

<file path=ppt/tags/tag166.xml><?xml version="1.0" encoding="utf-8"?>
<p:tagLst xmlns:a="http://schemas.openxmlformats.org/drawingml/2006/main" xmlns:r="http://schemas.openxmlformats.org/officeDocument/2006/relationships" xmlns:p="http://schemas.openxmlformats.org/presentationml/2006/main">
  <p:tag name="PA" val="v4.1.3"/>
</p:tagLst>
</file>

<file path=ppt/tags/tag167.xml><?xml version="1.0" encoding="utf-8"?>
<p:tagLst xmlns:a="http://schemas.openxmlformats.org/drawingml/2006/main" xmlns:r="http://schemas.openxmlformats.org/officeDocument/2006/relationships" xmlns:p="http://schemas.openxmlformats.org/presentationml/2006/main">
  <p:tag name="PA" val="v4.1.3"/>
</p:tagLst>
</file>

<file path=ppt/tags/tag168.xml><?xml version="1.0" encoding="utf-8"?>
<p:tagLst xmlns:a="http://schemas.openxmlformats.org/drawingml/2006/main" xmlns:r="http://schemas.openxmlformats.org/officeDocument/2006/relationships" xmlns:p="http://schemas.openxmlformats.org/presentationml/2006/main">
  <p:tag name="PA" val="v4.1.3"/>
</p:tagLst>
</file>

<file path=ppt/tags/tag169.xml><?xml version="1.0" encoding="utf-8"?>
<p:tagLst xmlns:a="http://schemas.openxmlformats.org/drawingml/2006/main" xmlns:r="http://schemas.openxmlformats.org/officeDocument/2006/relationships" xmlns:p="http://schemas.openxmlformats.org/presentationml/2006/main">
  <p:tag name="PA" val="v4.1.3"/>
</p:tagLst>
</file>

<file path=ppt/tags/tag17.xml><?xml version="1.0" encoding="utf-8"?>
<p:tagLst xmlns:a="http://schemas.openxmlformats.org/drawingml/2006/main" xmlns:r="http://schemas.openxmlformats.org/officeDocument/2006/relationships" xmlns:p="http://schemas.openxmlformats.org/presentationml/2006/main">
  <p:tag name="PA" val="v4.1.3"/>
</p:tagLst>
</file>

<file path=ppt/tags/tag170.xml><?xml version="1.0" encoding="utf-8"?>
<p:tagLst xmlns:a="http://schemas.openxmlformats.org/drawingml/2006/main" xmlns:r="http://schemas.openxmlformats.org/officeDocument/2006/relationships" xmlns:p="http://schemas.openxmlformats.org/presentationml/2006/main">
  <p:tag name="PA" val="v4.1.3"/>
</p:tagLst>
</file>

<file path=ppt/tags/tag171.xml><?xml version="1.0" encoding="utf-8"?>
<p:tagLst xmlns:a="http://schemas.openxmlformats.org/drawingml/2006/main" xmlns:r="http://schemas.openxmlformats.org/officeDocument/2006/relationships" xmlns:p="http://schemas.openxmlformats.org/presentationml/2006/main">
  <p:tag name="PA" val="v4.1.3"/>
</p:tagLst>
</file>

<file path=ppt/tags/tag172.xml><?xml version="1.0" encoding="utf-8"?>
<p:tagLst xmlns:a="http://schemas.openxmlformats.org/drawingml/2006/main" xmlns:r="http://schemas.openxmlformats.org/officeDocument/2006/relationships" xmlns:p="http://schemas.openxmlformats.org/presentationml/2006/main">
  <p:tag name="PA" val="v4.1.3"/>
</p:tagLst>
</file>

<file path=ppt/tags/tag173.xml><?xml version="1.0" encoding="utf-8"?>
<p:tagLst xmlns:a="http://schemas.openxmlformats.org/drawingml/2006/main" xmlns:r="http://schemas.openxmlformats.org/officeDocument/2006/relationships" xmlns:p="http://schemas.openxmlformats.org/presentationml/2006/main">
  <p:tag name="PA" val="v4.1.3"/>
</p:tagLst>
</file>

<file path=ppt/tags/tag174.xml><?xml version="1.0" encoding="utf-8"?>
<p:tagLst xmlns:a="http://schemas.openxmlformats.org/drawingml/2006/main" xmlns:r="http://schemas.openxmlformats.org/officeDocument/2006/relationships" xmlns:p="http://schemas.openxmlformats.org/presentationml/2006/main">
  <p:tag name="PA" val="v4.1.3"/>
</p:tagLst>
</file>

<file path=ppt/tags/tag175.xml><?xml version="1.0" encoding="utf-8"?>
<p:tagLst xmlns:a="http://schemas.openxmlformats.org/drawingml/2006/main" xmlns:r="http://schemas.openxmlformats.org/officeDocument/2006/relationships" xmlns:p="http://schemas.openxmlformats.org/presentationml/2006/main">
  <p:tag name="PA" val="v4.1.3"/>
</p:tagLst>
</file>

<file path=ppt/tags/tag176.xml><?xml version="1.0" encoding="utf-8"?>
<p:tagLst xmlns:a="http://schemas.openxmlformats.org/drawingml/2006/main" xmlns:r="http://schemas.openxmlformats.org/officeDocument/2006/relationships" xmlns:p="http://schemas.openxmlformats.org/presentationml/2006/main">
  <p:tag name="PA" val="v4.1.3"/>
</p:tagLst>
</file>

<file path=ppt/tags/tag177.xml><?xml version="1.0" encoding="utf-8"?>
<p:tagLst xmlns:a="http://schemas.openxmlformats.org/drawingml/2006/main" xmlns:r="http://schemas.openxmlformats.org/officeDocument/2006/relationships" xmlns:p="http://schemas.openxmlformats.org/presentationml/2006/main">
  <p:tag name="PA" val="v4.1.3"/>
</p:tagLst>
</file>

<file path=ppt/tags/tag178.xml><?xml version="1.0" encoding="utf-8"?>
<p:tagLst xmlns:a="http://schemas.openxmlformats.org/drawingml/2006/main" xmlns:r="http://schemas.openxmlformats.org/officeDocument/2006/relationships" xmlns:p="http://schemas.openxmlformats.org/presentationml/2006/main">
  <p:tag name="PA" val="v4.1.3"/>
</p:tagLst>
</file>

<file path=ppt/tags/tag179.xml><?xml version="1.0" encoding="utf-8"?>
<p:tagLst xmlns:a="http://schemas.openxmlformats.org/drawingml/2006/main" xmlns:r="http://schemas.openxmlformats.org/officeDocument/2006/relationships" xmlns:p="http://schemas.openxmlformats.org/presentationml/2006/main">
  <p:tag name="PA" val="v4.1.3"/>
</p:tagLst>
</file>

<file path=ppt/tags/tag18.xml><?xml version="1.0" encoding="utf-8"?>
<p:tagLst xmlns:a="http://schemas.openxmlformats.org/drawingml/2006/main" xmlns:r="http://schemas.openxmlformats.org/officeDocument/2006/relationships" xmlns:p="http://schemas.openxmlformats.org/presentationml/2006/main">
  <p:tag name="PA" val="v4.1.3"/>
</p:tagLst>
</file>

<file path=ppt/tags/tag180.xml><?xml version="1.0" encoding="utf-8"?>
<p:tagLst xmlns:a="http://schemas.openxmlformats.org/drawingml/2006/main" xmlns:r="http://schemas.openxmlformats.org/officeDocument/2006/relationships" xmlns:p="http://schemas.openxmlformats.org/presentationml/2006/main">
  <p:tag name="PA" val="v4.1.3"/>
</p:tagLst>
</file>

<file path=ppt/tags/tag181.xml><?xml version="1.0" encoding="utf-8"?>
<p:tagLst xmlns:a="http://schemas.openxmlformats.org/drawingml/2006/main" xmlns:r="http://schemas.openxmlformats.org/officeDocument/2006/relationships" xmlns:p="http://schemas.openxmlformats.org/presentationml/2006/main">
  <p:tag name="PA" val="v4.1.3"/>
</p:tagLst>
</file>

<file path=ppt/tags/tag182.xml><?xml version="1.0" encoding="utf-8"?>
<p:tagLst xmlns:a="http://schemas.openxmlformats.org/drawingml/2006/main" xmlns:r="http://schemas.openxmlformats.org/officeDocument/2006/relationships" xmlns:p="http://schemas.openxmlformats.org/presentationml/2006/main">
  <p:tag name="PA" val="v4.1.3"/>
</p:tagLst>
</file>

<file path=ppt/tags/tag183.xml><?xml version="1.0" encoding="utf-8"?>
<p:tagLst xmlns:a="http://schemas.openxmlformats.org/drawingml/2006/main" xmlns:r="http://schemas.openxmlformats.org/officeDocument/2006/relationships" xmlns:p="http://schemas.openxmlformats.org/presentationml/2006/main">
  <p:tag name="PA" val="v4.1.3"/>
</p:tagLst>
</file>

<file path=ppt/tags/tag184.xml><?xml version="1.0" encoding="utf-8"?>
<p:tagLst xmlns:a="http://schemas.openxmlformats.org/drawingml/2006/main" xmlns:r="http://schemas.openxmlformats.org/officeDocument/2006/relationships" xmlns:p="http://schemas.openxmlformats.org/presentationml/2006/main">
  <p:tag name="PA" val="v4.1.3"/>
</p:tagLst>
</file>

<file path=ppt/tags/tag185.xml><?xml version="1.0" encoding="utf-8"?>
<p:tagLst xmlns:a="http://schemas.openxmlformats.org/drawingml/2006/main" xmlns:r="http://schemas.openxmlformats.org/officeDocument/2006/relationships" xmlns:p="http://schemas.openxmlformats.org/presentationml/2006/main">
  <p:tag name="PA" val="v4.1.3"/>
</p:tagLst>
</file>

<file path=ppt/tags/tag186.xml><?xml version="1.0" encoding="utf-8"?>
<p:tagLst xmlns:a="http://schemas.openxmlformats.org/drawingml/2006/main" xmlns:r="http://schemas.openxmlformats.org/officeDocument/2006/relationships" xmlns:p="http://schemas.openxmlformats.org/presentationml/2006/main">
  <p:tag name="PA" val="v4.1.3"/>
</p:tagLst>
</file>

<file path=ppt/tags/tag187.xml><?xml version="1.0" encoding="utf-8"?>
<p:tagLst xmlns:a="http://schemas.openxmlformats.org/drawingml/2006/main" xmlns:r="http://schemas.openxmlformats.org/officeDocument/2006/relationships" xmlns:p="http://schemas.openxmlformats.org/presentationml/2006/main">
  <p:tag name="PA" val="v4.1.3"/>
</p:tagLst>
</file>

<file path=ppt/tags/tag188.xml><?xml version="1.0" encoding="utf-8"?>
<p:tagLst xmlns:a="http://schemas.openxmlformats.org/drawingml/2006/main" xmlns:r="http://schemas.openxmlformats.org/officeDocument/2006/relationships" xmlns:p="http://schemas.openxmlformats.org/presentationml/2006/main">
  <p:tag name="PA" val="v4.1.3"/>
</p:tagLst>
</file>

<file path=ppt/tags/tag189.xml><?xml version="1.0" encoding="utf-8"?>
<p:tagLst xmlns:a="http://schemas.openxmlformats.org/drawingml/2006/main" xmlns:r="http://schemas.openxmlformats.org/officeDocument/2006/relationships" xmlns:p="http://schemas.openxmlformats.org/presentationml/2006/main">
  <p:tag name="PA" val="v4.1.3"/>
</p:tagLst>
</file>

<file path=ppt/tags/tag19.xml><?xml version="1.0" encoding="utf-8"?>
<p:tagLst xmlns:a="http://schemas.openxmlformats.org/drawingml/2006/main" xmlns:r="http://schemas.openxmlformats.org/officeDocument/2006/relationships" xmlns:p="http://schemas.openxmlformats.org/presentationml/2006/main">
  <p:tag name="PA" val="v4.1.3"/>
</p:tagLst>
</file>

<file path=ppt/tags/tag190.xml><?xml version="1.0" encoding="utf-8"?>
<p:tagLst xmlns:a="http://schemas.openxmlformats.org/drawingml/2006/main" xmlns:r="http://schemas.openxmlformats.org/officeDocument/2006/relationships" xmlns:p="http://schemas.openxmlformats.org/presentationml/2006/main">
  <p:tag name="PA" val="v4.1.3"/>
</p:tagLst>
</file>

<file path=ppt/tags/tag191.xml><?xml version="1.0" encoding="utf-8"?>
<p:tagLst xmlns:a="http://schemas.openxmlformats.org/drawingml/2006/main" xmlns:r="http://schemas.openxmlformats.org/officeDocument/2006/relationships" xmlns:p="http://schemas.openxmlformats.org/presentationml/2006/main">
  <p:tag name="PA" val="v4.1.3"/>
</p:tagLst>
</file>

<file path=ppt/tags/tag2.xml><?xml version="1.0" encoding="utf-8"?>
<p:tagLst xmlns:a="http://schemas.openxmlformats.org/drawingml/2006/main" xmlns:r="http://schemas.openxmlformats.org/officeDocument/2006/relationships" xmlns:p="http://schemas.openxmlformats.org/presentationml/2006/main">
  <p:tag name="PA" val="v4.1.3"/>
</p:tagLst>
</file>

<file path=ppt/tags/tag20.xml><?xml version="1.0" encoding="utf-8"?>
<p:tagLst xmlns:a="http://schemas.openxmlformats.org/drawingml/2006/main" xmlns:r="http://schemas.openxmlformats.org/officeDocument/2006/relationships" xmlns:p="http://schemas.openxmlformats.org/presentationml/2006/main">
  <p:tag name="PA" val="v4.1.3"/>
</p:tagLst>
</file>

<file path=ppt/tags/tag21.xml><?xml version="1.0" encoding="utf-8"?>
<p:tagLst xmlns:a="http://schemas.openxmlformats.org/drawingml/2006/main" xmlns:r="http://schemas.openxmlformats.org/officeDocument/2006/relationships" xmlns:p="http://schemas.openxmlformats.org/presentationml/2006/main">
  <p:tag name="PA" val="v4.1.3"/>
</p:tagLst>
</file>

<file path=ppt/tags/tag22.xml><?xml version="1.0" encoding="utf-8"?>
<p:tagLst xmlns:a="http://schemas.openxmlformats.org/drawingml/2006/main" xmlns:r="http://schemas.openxmlformats.org/officeDocument/2006/relationships" xmlns:p="http://schemas.openxmlformats.org/presentationml/2006/main">
  <p:tag name="PA" val="v4.1.3"/>
</p:tagLst>
</file>

<file path=ppt/tags/tag23.xml><?xml version="1.0" encoding="utf-8"?>
<p:tagLst xmlns:a="http://schemas.openxmlformats.org/drawingml/2006/main" xmlns:r="http://schemas.openxmlformats.org/officeDocument/2006/relationships" xmlns:p="http://schemas.openxmlformats.org/presentationml/2006/main">
  <p:tag name="PA" val="v4.1.3"/>
</p:tagLst>
</file>

<file path=ppt/tags/tag24.xml><?xml version="1.0" encoding="utf-8"?>
<p:tagLst xmlns:a="http://schemas.openxmlformats.org/drawingml/2006/main" xmlns:r="http://schemas.openxmlformats.org/officeDocument/2006/relationships" xmlns:p="http://schemas.openxmlformats.org/presentationml/2006/main">
  <p:tag name="PA" val="v4.1.3"/>
</p:tagLst>
</file>

<file path=ppt/tags/tag25.xml><?xml version="1.0" encoding="utf-8"?>
<p:tagLst xmlns:a="http://schemas.openxmlformats.org/drawingml/2006/main" xmlns:r="http://schemas.openxmlformats.org/officeDocument/2006/relationships" xmlns:p="http://schemas.openxmlformats.org/presentationml/2006/main">
  <p:tag name="PA" val="v4.1.3"/>
</p:tagLst>
</file>

<file path=ppt/tags/tag26.xml><?xml version="1.0" encoding="utf-8"?>
<p:tagLst xmlns:a="http://schemas.openxmlformats.org/drawingml/2006/main" xmlns:r="http://schemas.openxmlformats.org/officeDocument/2006/relationships" xmlns:p="http://schemas.openxmlformats.org/presentationml/2006/main">
  <p:tag name="PA" val="v4.1.3"/>
</p:tagLst>
</file>

<file path=ppt/tags/tag27.xml><?xml version="1.0" encoding="utf-8"?>
<p:tagLst xmlns:a="http://schemas.openxmlformats.org/drawingml/2006/main" xmlns:r="http://schemas.openxmlformats.org/officeDocument/2006/relationships" xmlns:p="http://schemas.openxmlformats.org/presentationml/2006/main">
  <p:tag name="PA" val="v4.1.3"/>
</p:tagLst>
</file>

<file path=ppt/tags/tag28.xml><?xml version="1.0" encoding="utf-8"?>
<p:tagLst xmlns:a="http://schemas.openxmlformats.org/drawingml/2006/main" xmlns:r="http://schemas.openxmlformats.org/officeDocument/2006/relationships" xmlns:p="http://schemas.openxmlformats.org/presentationml/2006/main">
  <p:tag name="PA" val="v4.1.3"/>
</p:tagLst>
</file>

<file path=ppt/tags/tag29.xml><?xml version="1.0" encoding="utf-8"?>
<p:tagLst xmlns:a="http://schemas.openxmlformats.org/drawingml/2006/main" xmlns:r="http://schemas.openxmlformats.org/officeDocument/2006/relationships" xmlns:p="http://schemas.openxmlformats.org/presentationml/2006/main">
  <p:tag name="PA" val="v4.1.3"/>
</p:tagLst>
</file>

<file path=ppt/tags/tag3.xml><?xml version="1.0" encoding="utf-8"?>
<p:tagLst xmlns:a="http://schemas.openxmlformats.org/drawingml/2006/main" xmlns:r="http://schemas.openxmlformats.org/officeDocument/2006/relationships" xmlns:p="http://schemas.openxmlformats.org/presentationml/2006/main">
  <p:tag name="PA" val="v4.1.3"/>
</p:tagLst>
</file>

<file path=ppt/tags/tag30.xml><?xml version="1.0" encoding="utf-8"?>
<p:tagLst xmlns:a="http://schemas.openxmlformats.org/drawingml/2006/main" xmlns:r="http://schemas.openxmlformats.org/officeDocument/2006/relationships" xmlns:p="http://schemas.openxmlformats.org/presentationml/2006/main">
  <p:tag name="PA" val="v4.1.3"/>
</p:tagLst>
</file>

<file path=ppt/tags/tag31.xml><?xml version="1.0" encoding="utf-8"?>
<p:tagLst xmlns:a="http://schemas.openxmlformats.org/drawingml/2006/main" xmlns:r="http://schemas.openxmlformats.org/officeDocument/2006/relationships" xmlns:p="http://schemas.openxmlformats.org/presentationml/2006/main">
  <p:tag name="PA" val="v4.1.3"/>
</p:tagLst>
</file>

<file path=ppt/tags/tag32.xml><?xml version="1.0" encoding="utf-8"?>
<p:tagLst xmlns:a="http://schemas.openxmlformats.org/drawingml/2006/main" xmlns:r="http://schemas.openxmlformats.org/officeDocument/2006/relationships" xmlns:p="http://schemas.openxmlformats.org/presentationml/2006/main">
  <p:tag name="PA" val="v4.1.3"/>
</p:tagLst>
</file>

<file path=ppt/tags/tag33.xml><?xml version="1.0" encoding="utf-8"?>
<p:tagLst xmlns:a="http://schemas.openxmlformats.org/drawingml/2006/main" xmlns:r="http://schemas.openxmlformats.org/officeDocument/2006/relationships" xmlns:p="http://schemas.openxmlformats.org/presentationml/2006/main">
  <p:tag name="PA" val="v4.1.3"/>
</p:tagLst>
</file>

<file path=ppt/tags/tag34.xml><?xml version="1.0" encoding="utf-8"?>
<p:tagLst xmlns:a="http://schemas.openxmlformats.org/drawingml/2006/main" xmlns:r="http://schemas.openxmlformats.org/officeDocument/2006/relationships" xmlns:p="http://schemas.openxmlformats.org/presentationml/2006/main">
  <p:tag name="PA" val="v4.1.3"/>
</p:tagLst>
</file>

<file path=ppt/tags/tag35.xml><?xml version="1.0" encoding="utf-8"?>
<p:tagLst xmlns:a="http://schemas.openxmlformats.org/drawingml/2006/main" xmlns:r="http://schemas.openxmlformats.org/officeDocument/2006/relationships" xmlns:p="http://schemas.openxmlformats.org/presentationml/2006/main">
  <p:tag name="PA" val="v4.1.3"/>
</p:tagLst>
</file>

<file path=ppt/tags/tag36.xml><?xml version="1.0" encoding="utf-8"?>
<p:tagLst xmlns:a="http://schemas.openxmlformats.org/drawingml/2006/main" xmlns:r="http://schemas.openxmlformats.org/officeDocument/2006/relationships" xmlns:p="http://schemas.openxmlformats.org/presentationml/2006/main">
  <p:tag name="PA" val="v4.1.3"/>
</p:tagLst>
</file>

<file path=ppt/tags/tag37.xml><?xml version="1.0" encoding="utf-8"?>
<p:tagLst xmlns:a="http://schemas.openxmlformats.org/drawingml/2006/main" xmlns:r="http://schemas.openxmlformats.org/officeDocument/2006/relationships" xmlns:p="http://schemas.openxmlformats.org/presentationml/2006/main">
  <p:tag name="PA" val="v4.1.3"/>
</p:tagLst>
</file>

<file path=ppt/tags/tag38.xml><?xml version="1.0" encoding="utf-8"?>
<p:tagLst xmlns:a="http://schemas.openxmlformats.org/drawingml/2006/main" xmlns:r="http://schemas.openxmlformats.org/officeDocument/2006/relationships" xmlns:p="http://schemas.openxmlformats.org/presentationml/2006/main">
  <p:tag name="PA" val="v4.1.3"/>
</p:tagLst>
</file>

<file path=ppt/tags/tag39.xml><?xml version="1.0" encoding="utf-8"?>
<p:tagLst xmlns:a="http://schemas.openxmlformats.org/drawingml/2006/main" xmlns:r="http://schemas.openxmlformats.org/officeDocument/2006/relationships" xmlns:p="http://schemas.openxmlformats.org/presentationml/2006/main">
  <p:tag name="PA" val="v4.1.3"/>
</p:tagLst>
</file>

<file path=ppt/tags/tag4.xml><?xml version="1.0" encoding="utf-8"?>
<p:tagLst xmlns:a="http://schemas.openxmlformats.org/drawingml/2006/main" xmlns:r="http://schemas.openxmlformats.org/officeDocument/2006/relationships" xmlns:p="http://schemas.openxmlformats.org/presentationml/2006/main">
  <p:tag name="PA" val="v4.1.3"/>
</p:tagLst>
</file>

<file path=ppt/tags/tag40.xml><?xml version="1.0" encoding="utf-8"?>
<p:tagLst xmlns:a="http://schemas.openxmlformats.org/drawingml/2006/main" xmlns:r="http://schemas.openxmlformats.org/officeDocument/2006/relationships" xmlns:p="http://schemas.openxmlformats.org/presentationml/2006/main">
  <p:tag name="PA" val="v4.1.3"/>
</p:tagLst>
</file>

<file path=ppt/tags/tag41.xml><?xml version="1.0" encoding="utf-8"?>
<p:tagLst xmlns:a="http://schemas.openxmlformats.org/drawingml/2006/main" xmlns:r="http://schemas.openxmlformats.org/officeDocument/2006/relationships" xmlns:p="http://schemas.openxmlformats.org/presentationml/2006/main">
  <p:tag name="PA" val="v4.1.3"/>
</p:tagLst>
</file>

<file path=ppt/tags/tag42.xml><?xml version="1.0" encoding="utf-8"?>
<p:tagLst xmlns:a="http://schemas.openxmlformats.org/drawingml/2006/main" xmlns:r="http://schemas.openxmlformats.org/officeDocument/2006/relationships" xmlns:p="http://schemas.openxmlformats.org/presentationml/2006/main">
  <p:tag name="PA" val="v4.1.3"/>
</p:tagLst>
</file>

<file path=ppt/tags/tag43.xml><?xml version="1.0" encoding="utf-8"?>
<p:tagLst xmlns:a="http://schemas.openxmlformats.org/drawingml/2006/main" xmlns:r="http://schemas.openxmlformats.org/officeDocument/2006/relationships" xmlns:p="http://schemas.openxmlformats.org/presentationml/2006/main">
  <p:tag name="PA" val="v4.1.3"/>
</p:tagLst>
</file>

<file path=ppt/tags/tag44.xml><?xml version="1.0" encoding="utf-8"?>
<p:tagLst xmlns:a="http://schemas.openxmlformats.org/drawingml/2006/main" xmlns:r="http://schemas.openxmlformats.org/officeDocument/2006/relationships" xmlns:p="http://schemas.openxmlformats.org/presentationml/2006/main">
  <p:tag name="PA" val="v4.1.3"/>
</p:tagLst>
</file>

<file path=ppt/tags/tag45.xml><?xml version="1.0" encoding="utf-8"?>
<p:tagLst xmlns:a="http://schemas.openxmlformats.org/drawingml/2006/main" xmlns:r="http://schemas.openxmlformats.org/officeDocument/2006/relationships" xmlns:p="http://schemas.openxmlformats.org/presentationml/2006/main">
  <p:tag name="PA" val="v4.1.3"/>
</p:tagLst>
</file>

<file path=ppt/tags/tag46.xml><?xml version="1.0" encoding="utf-8"?>
<p:tagLst xmlns:a="http://schemas.openxmlformats.org/drawingml/2006/main" xmlns:r="http://schemas.openxmlformats.org/officeDocument/2006/relationships" xmlns:p="http://schemas.openxmlformats.org/presentationml/2006/main">
  <p:tag name="PA" val="v4.1.3"/>
</p:tagLst>
</file>

<file path=ppt/tags/tag47.xml><?xml version="1.0" encoding="utf-8"?>
<p:tagLst xmlns:a="http://schemas.openxmlformats.org/drawingml/2006/main" xmlns:r="http://schemas.openxmlformats.org/officeDocument/2006/relationships" xmlns:p="http://schemas.openxmlformats.org/presentationml/2006/main">
  <p:tag name="PA" val="v4.1.3"/>
</p:tagLst>
</file>

<file path=ppt/tags/tag48.xml><?xml version="1.0" encoding="utf-8"?>
<p:tagLst xmlns:a="http://schemas.openxmlformats.org/drawingml/2006/main" xmlns:r="http://schemas.openxmlformats.org/officeDocument/2006/relationships" xmlns:p="http://schemas.openxmlformats.org/presentationml/2006/main">
  <p:tag name="PA" val="v4.1.3"/>
</p:tagLst>
</file>

<file path=ppt/tags/tag49.xml><?xml version="1.0" encoding="utf-8"?>
<p:tagLst xmlns:a="http://schemas.openxmlformats.org/drawingml/2006/main" xmlns:r="http://schemas.openxmlformats.org/officeDocument/2006/relationships" xmlns:p="http://schemas.openxmlformats.org/presentationml/2006/main">
  <p:tag name="PA" val="v4.1.3"/>
</p:tagLst>
</file>

<file path=ppt/tags/tag5.xml><?xml version="1.0" encoding="utf-8"?>
<p:tagLst xmlns:a="http://schemas.openxmlformats.org/drawingml/2006/main" xmlns:r="http://schemas.openxmlformats.org/officeDocument/2006/relationships" xmlns:p="http://schemas.openxmlformats.org/presentationml/2006/main">
  <p:tag name="PA" val="v4.1.3"/>
</p:tagLst>
</file>

<file path=ppt/tags/tag50.xml><?xml version="1.0" encoding="utf-8"?>
<p:tagLst xmlns:a="http://schemas.openxmlformats.org/drawingml/2006/main" xmlns:r="http://schemas.openxmlformats.org/officeDocument/2006/relationships" xmlns:p="http://schemas.openxmlformats.org/presentationml/2006/main">
  <p:tag name="PA" val="v4.1.3"/>
</p:tagLst>
</file>

<file path=ppt/tags/tag51.xml><?xml version="1.0" encoding="utf-8"?>
<p:tagLst xmlns:a="http://schemas.openxmlformats.org/drawingml/2006/main" xmlns:r="http://schemas.openxmlformats.org/officeDocument/2006/relationships" xmlns:p="http://schemas.openxmlformats.org/presentationml/2006/main">
  <p:tag name="PA" val="v4.1.3"/>
</p:tagLst>
</file>

<file path=ppt/tags/tag52.xml><?xml version="1.0" encoding="utf-8"?>
<p:tagLst xmlns:a="http://schemas.openxmlformats.org/drawingml/2006/main" xmlns:r="http://schemas.openxmlformats.org/officeDocument/2006/relationships" xmlns:p="http://schemas.openxmlformats.org/presentationml/2006/main">
  <p:tag name="PA" val="v4.1.3"/>
</p:tagLst>
</file>

<file path=ppt/tags/tag53.xml><?xml version="1.0" encoding="utf-8"?>
<p:tagLst xmlns:a="http://schemas.openxmlformats.org/drawingml/2006/main" xmlns:r="http://schemas.openxmlformats.org/officeDocument/2006/relationships" xmlns:p="http://schemas.openxmlformats.org/presentationml/2006/main">
  <p:tag name="PA" val="v4.1.3"/>
</p:tagLst>
</file>

<file path=ppt/tags/tag54.xml><?xml version="1.0" encoding="utf-8"?>
<p:tagLst xmlns:a="http://schemas.openxmlformats.org/drawingml/2006/main" xmlns:r="http://schemas.openxmlformats.org/officeDocument/2006/relationships" xmlns:p="http://schemas.openxmlformats.org/presentationml/2006/main">
  <p:tag name="PA" val="v4.1.3"/>
</p:tagLst>
</file>

<file path=ppt/tags/tag55.xml><?xml version="1.0" encoding="utf-8"?>
<p:tagLst xmlns:a="http://schemas.openxmlformats.org/drawingml/2006/main" xmlns:r="http://schemas.openxmlformats.org/officeDocument/2006/relationships" xmlns:p="http://schemas.openxmlformats.org/presentationml/2006/main">
  <p:tag name="PA" val="v4.1.3"/>
</p:tagLst>
</file>

<file path=ppt/tags/tag56.xml><?xml version="1.0" encoding="utf-8"?>
<p:tagLst xmlns:a="http://schemas.openxmlformats.org/drawingml/2006/main" xmlns:r="http://schemas.openxmlformats.org/officeDocument/2006/relationships" xmlns:p="http://schemas.openxmlformats.org/presentationml/2006/main">
  <p:tag name="PA" val="v4.1.3"/>
</p:tagLst>
</file>

<file path=ppt/tags/tag57.xml><?xml version="1.0" encoding="utf-8"?>
<p:tagLst xmlns:a="http://schemas.openxmlformats.org/drawingml/2006/main" xmlns:r="http://schemas.openxmlformats.org/officeDocument/2006/relationships" xmlns:p="http://schemas.openxmlformats.org/presentationml/2006/main">
  <p:tag name="PA" val="v4.1.3"/>
</p:tagLst>
</file>

<file path=ppt/tags/tag58.xml><?xml version="1.0" encoding="utf-8"?>
<p:tagLst xmlns:a="http://schemas.openxmlformats.org/drawingml/2006/main" xmlns:r="http://schemas.openxmlformats.org/officeDocument/2006/relationships" xmlns:p="http://schemas.openxmlformats.org/presentationml/2006/main">
  <p:tag name="PA" val="v4.1.3"/>
</p:tagLst>
</file>

<file path=ppt/tags/tag59.xml><?xml version="1.0" encoding="utf-8"?>
<p:tagLst xmlns:a="http://schemas.openxmlformats.org/drawingml/2006/main" xmlns:r="http://schemas.openxmlformats.org/officeDocument/2006/relationships" xmlns:p="http://schemas.openxmlformats.org/presentationml/2006/main">
  <p:tag name="PA" val="v4.1.3"/>
</p:tagLst>
</file>

<file path=ppt/tags/tag6.xml><?xml version="1.0" encoding="utf-8"?>
<p:tagLst xmlns:a="http://schemas.openxmlformats.org/drawingml/2006/main" xmlns:r="http://schemas.openxmlformats.org/officeDocument/2006/relationships" xmlns:p="http://schemas.openxmlformats.org/presentationml/2006/main">
  <p:tag name="PA" val="v4.1.3"/>
</p:tagLst>
</file>

<file path=ppt/tags/tag60.xml><?xml version="1.0" encoding="utf-8"?>
<p:tagLst xmlns:a="http://schemas.openxmlformats.org/drawingml/2006/main" xmlns:r="http://schemas.openxmlformats.org/officeDocument/2006/relationships" xmlns:p="http://schemas.openxmlformats.org/presentationml/2006/main">
  <p:tag name="PA" val="v4.1.3"/>
</p:tagLst>
</file>

<file path=ppt/tags/tag61.xml><?xml version="1.0" encoding="utf-8"?>
<p:tagLst xmlns:a="http://schemas.openxmlformats.org/drawingml/2006/main" xmlns:r="http://schemas.openxmlformats.org/officeDocument/2006/relationships" xmlns:p="http://schemas.openxmlformats.org/presentationml/2006/main">
  <p:tag name="PA" val="v4.1.3"/>
</p:tagLst>
</file>

<file path=ppt/tags/tag62.xml><?xml version="1.0" encoding="utf-8"?>
<p:tagLst xmlns:a="http://schemas.openxmlformats.org/drawingml/2006/main" xmlns:r="http://schemas.openxmlformats.org/officeDocument/2006/relationships" xmlns:p="http://schemas.openxmlformats.org/presentationml/2006/main">
  <p:tag name="PA" val="v4.1.3"/>
</p:tagLst>
</file>

<file path=ppt/tags/tag63.xml><?xml version="1.0" encoding="utf-8"?>
<p:tagLst xmlns:a="http://schemas.openxmlformats.org/drawingml/2006/main" xmlns:r="http://schemas.openxmlformats.org/officeDocument/2006/relationships" xmlns:p="http://schemas.openxmlformats.org/presentationml/2006/main">
  <p:tag name="PA" val="v4.1.3"/>
</p:tagLst>
</file>

<file path=ppt/tags/tag64.xml><?xml version="1.0" encoding="utf-8"?>
<p:tagLst xmlns:a="http://schemas.openxmlformats.org/drawingml/2006/main" xmlns:r="http://schemas.openxmlformats.org/officeDocument/2006/relationships" xmlns:p="http://schemas.openxmlformats.org/presentationml/2006/main">
  <p:tag name="PA" val="v4.1.3"/>
</p:tagLst>
</file>

<file path=ppt/tags/tag65.xml><?xml version="1.0" encoding="utf-8"?>
<p:tagLst xmlns:a="http://schemas.openxmlformats.org/drawingml/2006/main" xmlns:r="http://schemas.openxmlformats.org/officeDocument/2006/relationships" xmlns:p="http://schemas.openxmlformats.org/presentationml/2006/main">
  <p:tag name="PA" val="v4.1.3"/>
</p:tagLst>
</file>

<file path=ppt/tags/tag66.xml><?xml version="1.0" encoding="utf-8"?>
<p:tagLst xmlns:a="http://schemas.openxmlformats.org/drawingml/2006/main" xmlns:r="http://schemas.openxmlformats.org/officeDocument/2006/relationships" xmlns:p="http://schemas.openxmlformats.org/presentationml/2006/main">
  <p:tag name="PA" val="v4.1.3"/>
</p:tagLst>
</file>

<file path=ppt/tags/tag67.xml><?xml version="1.0" encoding="utf-8"?>
<p:tagLst xmlns:a="http://schemas.openxmlformats.org/drawingml/2006/main" xmlns:r="http://schemas.openxmlformats.org/officeDocument/2006/relationships" xmlns:p="http://schemas.openxmlformats.org/presentationml/2006/main">
  <p:tag name="PA" val="v4.1.3"/>
</p:tagLst>
</file>

<file path=ppt/tags/tag68.xml><?xml version="1.0" encoding="utf-8"?>
<p:tagLst xmlns:a="http://schemas.openxmlformats.org/drawingml/2006/main" xmlns:r="http://schemas.openxmlformats.org/officeDocument/2006/relationships" xmlns:p="http://schemas.openxmlformats.org/presentationml/2006/main">
  <p:tag name="PA" val="v4.1.3"/>
</p:tagLst>
</file>

<file path=ppt/tags/tag69.xml><?xml version="1.0" encoding="utf-8"?>
<p:tagLst xmlns:a="http://schemas.openxmlformats.org/drawingml/2006/main" xmlns:r="http://schemas.openxmlformats.org/officeDocument/2006/relationships" xmlns:p="http://schemas.openxmlformats.org/presentationml/2006/main">
  <p:tag name="PA" val="v4.1.3"/>
</p:tagLst>
</file>

<file path=ppt/tags/tag7.xml><?xml version="1.0" encoding="utf-8"?>
<p:tagLst xmlns:a="http://schemas.openxmlformats.org/drawingml/2006/main" xmlns:r="http://schemas.openxmlformats.org/officeDocument/2006/relationships" xmlns:p="http://schemas.openxmlformats.org/presentationml/2006/main">
  <p:tag name="PA" val="v4.1.3"/>
</p:tagLst>
</file>

<file path=ppt/tags/tag70.xml><?xml version="1.0" encoding="utf-8"?>
<p:tagLst xmlns:a="http://schemas.openxmlformats.org/drawingml/2006/main" xmlns:r="http://schemas.openxmlformats.org/officeDocument/2006/relationships" xmlns:p="http://schemas.openxmlformats.org/presentationml/2006/main">
  <p:tag name="PA" val="v4.1.3"/>
</p:tagLst>
</file>

<file path=ppt/tags/tag71.xml><?xml version="1.0" encoding="utf-8"?>
<p:tagLst xmlns:a="http://schemas.openxmlformats.org/drawingml/2006/main" xmlns:r="http://schemas.openxmlformats.org/officeDocument/2006/relationships" xmlns:p="http://schemas.openxmlformats.org/presentationml/2006/main">
  <p:tag name="PA" val="v4.1.3"/>
</p:tagLst>
</file>

<file path=ppt/tags/tag72.xml><?xml version="1.0" encoding="utf-8"?>
<p:tagLst xmlns:a="http://schemas.openxmlformats.org/drawingml/2006/main" xmlns:r="http://schemas.openxmlformats.org/officeDocument/2006/relationships" xmlns:p="http://schemas.openxmlformats.org/presentationml/2006/main">
  <p:tag name="PA" val="v4.1.3"/>
</p:tagLst>
</file>

<file path=ppt/tags/tag73.xml><?xml version="1.0" encoding="utf-8"?>
<p:tagLst xmlns:a="http://schemas.openxmlformats.org/drawingml/2006/main" xmlns:r="http://schemas.openxmlformats.org/officeDocument/2006/relationships" xmlns:p="http://schemas.openxmlformats.org/presentationml/2006/main">
  <p:tag name="PA" val="v4.1.3"/>
</p:tagLst>
</file>

<file path=ppt/tags/tag74.xml><?xml version="1.0" encoding="utf-8"?>
<p:tagLst xmlns:a="http://schemas.openxmlformats.org/drawingml/2006/main" xmlns:r="http://schemas.openxmlformats.org/officeDocument/2006/relationships" xmlns:p="http://schemas.openxmlformats.org/presentationml/2006/main">
  <p:tag name="PA" val="v4.1.3"/>
</p:tagLst>
</file>

<file path=ppt/tags/tag75.xml><?xml version="1.0" encoding="utf-8"?>
<p:tagLst xmlns:a="http://schemas.openxmlformats.org/drawingml/2006/main" xmlns:r="http://schemas.openxmlformats.org/officeDocument/2006/relationships" xmlns:p="http://schemas.openxmlformats.org/presentationml/2006/main">
  <p:tag name="PA" val="v4.1.3"/>
</p:tagLst>
</file>

<file path=ppt/tags/tag76.xml><?xml version="1.0" encoding="utf-8"?>
<p:tagLst xmlns:a="http://schemas.openxmlformats.org/drawingml/2006/main" xmlns:r="http://schemas.openxmlformats.org/officeDocument/2006/relationships" xmlns:p="http://schemas.openxmlformats.org/presentationml/2006/main">
  <p:tag name="PA" val="v4.1.3"/>
</p:tagLst>
</file>

<file path=ppt/tags/tag77.xml><?xml version="1.0" encoding="utf-8"?>
<p:tagLst xmlns:a="http://schemas.openxmlformats.org/drawingml/2006/main" xmlns:r="http://schemas.openxmlformats.org/officeDocument/2006/relationships" xmlns:p="http://schemas.openxmlformats.org/presentationml/2006/main">
  <p:tag name="PA" val="v4.1.3"/>
</p:tagLst>
</file>

<file path=ppt/tags/tag78.xml><?xml version="1.0" encoding="utf-8"?>
<p:tagLst xmlns:a="http://schemas.openxmlformats.org/drawingml/2006/main" xmlns:r="http://schemas.openxmlformats.org/officeDocument/2006/relationships" xmlns:p="http://schemas.openxmlformats.org/presentationml/2006/main">
  <p:tag name="PA" val="v4.1.3"/>
</p:tagLst>
</file>

<file path=ppt/tags/tag79.xml><?xml version="1.0" encoding="utf-8"?>
<p:tagLst xmlns:a="http://schemas.openxmlformats.org/drawingml/2006/main" xmlns:r="http://schemas.openxmlformats.org/officeDocument/2006/relationships" xmlns:p="http://schemas.openxmlformats.org/presentationml/2006/main">
  <p:tag name="PA" val="v4.1.3"/>
</p:tagLst>
</file>

<file path=ppt/tags/tag8.xml><?xml version="1.0" encoding="utf-8"?>
<p:tagLst xmlns:a="http://schemas.openxmlformats.org/drawingml/2006/main" xmlns:r="http://schemas.openxmlformats.org/officeDocument/2006/relationships" xmlns:p="http://schemas.openxmlformats.org/presentationml/2006/main">
  <p:tag name="PA" val="v4.1.3"/>
</p:tagLst>
</file>

<file path=ppt/tags/tag80.xml><?xml version="1.0" encoding="utf-8"?>
<p:tagLst xmlns:a="http://schemas.openxmlformats.org/drawingml/2006/main" xmlns:r="http://schemas.openxmlformats.org/officeDocument/2006/relationships" xmlns:p="http://schemas.openxmlformats.org/presentationml/2006/main">
  <p:tag name="PA" val="v4.1.3"/>
</p:tagLst>
</file>

<file path=ppt/tags/tag81.xml><?xml version="1.0" encoding="utf-8"?>
<p:tagLst xmlns:a="http://schemas.openxmlformats.org/drawingml/2006/main" xmlns:r="http://schemas.openxmlformats.org/officeDocument/2006/relationships" xmlns:p="http://schemas.openxmlformats.org/presentationml/2006/main">
  <p:tag name="PA" val="v4.1.3"/>
</p:tagLst>
</file>

<file path=ppt/tags/tag82.xml><?xml version="1.0" encoding="utf-8"?>
<p:tagLst xmlns:a="http://schemas.openxmlformats.org/drawingml/2006/main" xmlns:r="http://schemas.openxmlformats.org/officeDocument/2006/relationships" xmlns:p="http://schemas.openxmlformats.org/presentationml/2006/main">
  <p:tag name="PA" val="v4.1.3"/>
</p:tagLst>
</file>

<file path=ppt/tags/tag83.xml><?xml version="1.0" encoding="utf-8"?>
<p:tagLst xmlns:a="http://schemas.openxmlformats.org/drawingml/2006/main" xmlns:r="http://schemas.openxmlformats.org/officeDocument/2006/relationships" xmlns:p="http://schemas.openxmlformats.org/presentationml/2006/main">
  <p:tag name="PA" val="v4.1.3"/>
</p:tagLst>
</file>

<file path=ppt/tags/tag84.xml><?xml version="1.0" encoding="utf-8"?>
<p:tagLst xmlns:a="http://schemas.openxmlformats.org/drawingml/2006/main" xmlns:r="http://schemas.openxmlformats.org/officeDocument/2006/relationships" xmlns:p="http://schemas.openxmlformats.org/presentationml/2006/main">
  <p:tag name="PA" val="v4.1.3"/>
</p:tagLst>
</file>

<file path=ppt/tags/tag85.xml><?xml version="1.0" encoding="utf-8"?>
<p:tagLst xmlns:a="http://schemas.openxmlformats.org/drawingml/2006/main" xmlns:r="http://schemas.openxmlformats.org/officeDocument/2006/relationships" xmlns:p="http://schemas.openxmlformats.org/presentationml/2006/main">
  <p:tag name="PA" val="v4.1.3"/>
</p:tagLst>
</file>

<file path=ppt/tags/tag86.xml><?xml version="1.0" encoding="utf-8"?>
<p:tagLst xmlns:a="http://schemas.openxmlformats.org/drawingml/2006/main" xmlns:r="http://schemas.openxmlformats.org/officeDocument/2006/relationships" xmlns:p="http://schemas.openxmlformats.org/presentationml/2006/main">
  <p:tag name="PA" val="v4.1.3"/>
</p:tagLst>
</file>

<file path=ppt/tags/tag87.xml><?xml version="1.0" encoding="utf-8"?>
<p:tagLst xmlns:a="http://schemas.openxmlformats.org/drawingml/2006/main" xmlns:r="http://schemas.openxmlformats.org/officeDocument/2006/relationships" xmlns:p="http://schemas.openxmlformats.org/presentationml/2006/main">
  <p:tag name="PA" val="v4.1.3"/>
</p:tagLst>
</file>

<file path=ppt/tags/tag88.xml><?xml version="1.0" encoding="utf-8"?>
<p:tagLst xmlns:a="http://schemas.openxmlformats.org/drawingml/2006/main" xmlns:r="http://schemas.openxmlformats.org/officeDocument/2006/relationships" xmlns:p="http://schemas.openxmlformats.org/presentationml/2006/main">
  <p:tag name="PA" val="v4.1.3"/>
</p:tagLst>
</file>

<file path=ppt/tags/tag89.xml><?xml version="1.0" encoding="utf-8"?>
<p:tagLst xmlns:a="http://schemas.openxmlformats.org/drawingml/2006/main" xmlns:r="http://schemas.openxmlformats.org/officeDocument/2006/relationships" xmlns:p="http://schemas.openxmlformats.org/presentationml/2006/main">
  <p:tag name="PA" val="v4.1.3"/>
</p:tagLst>
</file>

<file path=ppt/tags/tag9.xml><?xml version="1.0" encoding="utf-8"?>
<p:tagLst xmlns:a="http://schemas.openxmlformats.org/drawingml/2006/main" xmlns:r="http://schemas.openxmlformats.org/officeDocument/2006/relationships" xmlns:p="http://schemas.openxmlformats.org/presentationml/2006/main">
  <p:tag name="PA" val="v4.1.3"/>
</p:tagLst>
</file>

<file path=ppt/tags/tag90.xml><?xml version="1.0" encoding="utf-8"?>
<p:tagLst xmlns:a="http://schemas.openxmlformats.org/drawingml/2006/main" xmlns:r="http://schemas.openxmlformats.org/officeDocument/2006/relationships" xmlns:p="http://schemas.openxmlformats.org/presentationml/2006/main">
  <p:tag name="PA" val="v4.1.3"/>
</p:tagLst>
</file>

<file path=ppt/tags/tag91.xml><?xml version="1.0" encoding="utf-8"?>
<p:tagLst xmlns:a="http://schemas.openxmlformats.org/drawingml/2006/main" xmlns:r="http://schemas.openxmlformats.org/officeDocument/2006/relationships" xmlns:p="http://schemas.openxmlformats.org/presentationml/2006/main">
  <p:tag name="PA" val="v4.1.3"/>
</p:tagLst>
</file>

<file path=ppt/tags/tag92.xml><?xml version="1.0" encoding="utf-8"?>
<p:tagLst xmlns:a="http://schemas.openxmlformats.org/drawingml/2006/main" xmlns:r="http://schemas.openxmlformats.org/officeDocument/2006/relationships" xmlns:p="http://schemas.openxmlformats.org/presentationml/2006/main">
  <p:tag name="PA" val="v4.1.3"/>
</p:tagLst>
</file>

<file path=ppt/tags/tag93.xml><?xml version="1.0" encoding="utf-8"?>
<p:tagLst xmlns:a="http://schemas.openxmlformats.org/drawingml/2006/main" xmlns:r="http://schemas.openxmlformats.org/officeDocument/2006/relationships" xmlns:p="http://schemas.openxmlformats.org/presentationml/2006/main">
  <p:tag name="PA" val="v4.1.3"/>
</p:tagLst>
</file>

<file path=ppt/tags/tag94.xml><?xml version="1.0" encoding="utf-8"?>
<p:tagLst xmlns:a="http://schemas.openxmlformats.org/drawingml/2006/main" xmlns:r="http://schemas.openxmlformats.org/officeDocument/2006/relationships" xmlns:p="http://schemas.openxmlformats.org/presentationml/2006/main">
  <p:tag name="PA" val="v4.1.3"/>
</p:tagLst>
</file>

<file path=ppt/tags/tag95.xml><?xml version="1.0" encoding="utf-8"?>
<p:tagLst xmlns:a="http://schemas.openxmlformats.org/drawingml/2006/main" xmlns:r="http://schemas.openxmlformats.org/officeDocument/2006/relationships" xmlns:p="http://schemas.openxmlformats.org/presentationml/2006/main">
  <p:tag name="PA" val="v4.1.3"/>
</p:tagLst>
</file>

<file path=ppt/tags/tag96.xml><?xml version="1.0" encoding="utf-8"?>
<p:tagLst xmlns:a="http://schemas.openxmlformats.org/drawingml/2006/main" xmlns:r="http://schemas.openxmlformats.org/officeDocument/2006/relationships" xmlns:p="http://schemas.openxmlformats.org/presentationml/2006/main">
  <p:tag name="PA" val="v4.1.3"/>
</p:tagLst>
</file>

<file path=ppt/tags/tag97.xml><?xml version="1.0" encoding="utf-8"?>
<p:tagLst xmlns:a="http://schemas.openxmlformats.org/drawingml/2006/main" xmlns:r="http://schemas.openxmlformats.org/officeDocument/2006/relationships" xmlns:p="http://schemas.openxmlformats.org/presentationml/2006/main">
  <p:tag name="PA" val="v4.1.3"/>
</p:tagLst>
</file>

<file path=ppt/tags/tag98.xml><?xml version="1.0" encoding="utf-8"?>
<p:tagLst xmlns:a="http://schemas.openxmlformats.org/drawingml/2006/main" xmlns:r="http://schemas.openxmlformats.org/officeDocument/2006/relationships" xmlns:p="http://schemas.openxmlformats.org/presentationml/2006/main">
  <p:tag name="PA" val="v4.1.3"/>
</p:tagLst>
</file>

<file path=ppt/tags/tag99.xml><?xml version="1.0" encoding="utf-8"?>
<p:tagLst xmlns:a="http://schemas.openxmlformats.org/drawingml/2006/main" xmlns:r="http://schemas.openxmlformats.org/officeDocument/2006/relationships" xmlns:p="http://schemas.openxmlformats.org/presentationml/2006/main">
  <p:tag name="PA" val="v4.1.3"/>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spPr>
      <a:bodyPr wrap="none" lIns="91440" tIns="45720" rIns="91440" bIns="45720">
        <a:spAutoFit/>
      </a:bodyPr>
      <a:lstStyle>
        <a:defPPr algn="ctr">
          <a:defRPr sz="5400" b="1" cap="none" spc="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defRPr>
        </a:defPPr>
      </a:lstStyle>
    </a:sp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1_Office 主题​​">
  <a:themeElements>
    <a:clrScheme name="自定义 1">
      <a:dk1>
        <a:srgbClr val="333333"/>
      </a:dk1>
      <a:lt1>
        <a:srgbClr val="FFFFFF"/>
      </a:lt1>
      <a:dk2>
        <a:srgbClr val="333333"/>
      </a:dk2>
      <a:lt2>
        <a:srgbClr val="FFFFFF"/>
      </a:lt2>
      <a:accent1>
        <a:srgbClr val="1D69A3"/>
      </a:accent1>
      <a:accent2>
        <a:srgbClr val="84CBC3"/>
      </a:accent2>
      <a:accent3>
        <a:srgbClr val="F8D158"/>
      </a:accent3>
      <a:accent4>
        <a:srgbClr val="F57365"/>
      </a:accent4>
      <a:accent5>
        <a:srgbClr val="7FC9EC"/>
      </a:accent5>
      <a:accent6>
        <a:srgbClr val="8689D0"/>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17255</TotalTime>
  <Words>2976</Words>
  <Application>Microsoft Office PowerPoint</Application>
  <PresentationFormat>自定义</PresentationFormat>
  <Paragraphs>455</Paragraphs>
  <Slides>39</Slides>
  <Notes>33</Notes>
  <HiddenSlides>0</HiddenSlides>
  <MMClips>0</MMClips>
  <ScaleCrop>false</ScaleCrop>
  <HeadingPairs>
    <vt:vector size="6" baseType="variant">
      <vt:variant>
        <vt:lpstr>主题</vt:lpstr>
      </vt:variant>
      <vt:variant>
        <vt:i4>2</vt:i4>
      </vt:variant>
      <vt:variant>
        <vt:lpstr>嵌入 OLE 服务器</vt:lpstr>
      </vt:variant>
      <vt:variant>
        <vt:i4>1</vt:i4>
      </vt:variant>
      <vt:variant>
        <vt:lpstr>幻灯片标题</vt:lpstr>
      </vt:variant>
      <vt:variant>
        <vt:i4>39</vt:i4>
      </vt:variant>
    </vt:vector>
  </HeadingPairs>
  <TitlesOfParts>
    <vt:vector size="42" baseType="lpstr">
      <vt:lpstr>Office 主题​​</vt:lpstr>
      <vt:lpstr>1_Office 主题​​</vt:lpstr>
      <vt:lpstr>程序包</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锐旗设计；https://9ppt.taobao.com</dc:title>
  <dc:creator>锐旗设计;https://9ppt.taobao.com</dc:creator>
  <cp:keywords>锐旗设计; https:/9ppt.taobao.com</cp:keywords>
  <cp:lastModifiedBy>lison</cp:lastModifiedBy>
  <cp:revision>411</cp:revision>
  <dcterms:created xsi:type="dcterms:W3CDTF">2016-08-30T15:34:45Z</dcterms:created>
  <dcterms:modified xsi:type="dcterms:W3CDTF">2019-08-27T14:32:23Z</dcterms:modified>
  <cp:category>锐旗设计;https://9ppt.taobao.com</cp:category>
</cp:coreProperties>
</file>