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56" r:id="rId4"/>
    <p:sldId id="257" r:id="rId5"/>
    <p:sldId id="258" r:id="rId6"/>
    <p:sldId id="259" r:id="rId7"/>
    <p:sldId id="260" r:id="rId8"/>
    <p:sldId id="261" r:id="rId9"/>
    <p:sldId id="262" r:id="rId10"/>
    <p:sldId id="263" r:id="rId11"/>
    <p:sldId id="264" r:id="rId12"/>
    <p:sldId id="279" r:id="rId13"/>
    <p:sldId id="266" r:id="rId14"/>
    <p:sldId id="271" r:id="rId15"/>
    <p:sldId id="280" r:id="rId16"/>
    <p:sldId id="281" r:id="rId17"/>
    <p:sldId id="273" r:id="rId18"/>
    <p:sldId id="278" r:id="rId19"/>
    <p:sldId id="267" r:id="rId20"/>
    <p:sldId id="268"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217"/>
    <a:srgbClr val="CC3300"/>
    <a:srgbClr val="41140B"/>
    <a:srgbClr val="682012"/>
    <a:srgbClr val="040404"/>
    <a:srgbClr val="991D13"/>
    <a:srgbClr val="59110B"/>
    <a:srgbClr val="990033"/>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BE4A7-4AEE-F317-869E-E4D382FF1D3B}" v="10" dt="2021-12-08T06:52:00.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f51daecd64adda4a6d866cd7d02315aeff16b46a65bf691175bc4d2ccea26f1::" providerId="AD" clId="Web-{0F6BE4A7-4AEE-F317-869E-E4D382FF1D3B}"/>
    <pc:docChg chg="modSld">
      <pc:chgData name="Guest User" userId="S::urn:spo:anon#8f51daecd64adda4a6d866cd7d02315aeff16b46a65bf691175bc4d2ccea26f1::" providerId="AD" clId="Web-{0F6BE4A7-4AEE-F317-869E-E4D382FF1D3B}" dt="2021-12-08T06:52:00.112" v="13" actId="20577"/>
      <pc:docMkLst>
        <pc:docMk/>
      </pc:docMkLst>
      <pc:sldChg chg="modSp">
        <pc:chgData name="Guest User" userId="S::urn:spo:anon#8f51daecd64adda4a6d866cd7d02315aeff16b46a65bf691175bc4d2ccea26f1::" providerId="AD" clId="Web-{0F6BE4A7-4AEE-F317-869E-E4D382FF1D3B}" dt="2021-12-08T06:52:00.112" v="13" actId="20577"/>
        <pc:sldMkLst>
          <pc:docMk/>
          <pc:sldMk cId="131621096" sldId="257"/>
        </pc:sldMkLst>
        <pc:spChg chg="mod">
          <ac:chgData name="Guest User" userId="S::urn:spo:anon#8f51daecd64adda4a6d866cd7d02315aeff16b46a65bf691175bc4d2ccea26f1::" providerId="AD" clId="Web-{0F6BE4A7-4AEE-F317-869E-E4D382FF1D3B}" dt="2021-12-08T06:52:00.112" v="13" actId="20577"/>
          <ac:spMkLst>
            <pc:docMk/>
            <pc:sldMk cId="131621096" sldId="257"/>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0348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346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550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67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6873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ACDECC7-2B92-49EA-A87A-CDB0E892FBD9}"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36736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ACDECC7-2B92-49EA-A87A-CDB0E892FBD9}" type="datetimeFigureOut">
              <a:rPr lang="en-IN" smtClean="0"/>
              <a:t>14-03-2023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44007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CDECC7-2B92-49EA-A87A-CDB0E892FBD9}" type="datetimeFigureOut">
              <a:rPr lang="en-IN" smtClean="0"/>
              <a:t>14-03-2023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74744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DECC7-2B92-49EA-A87A-CDB0E892FBD9}" type="datetimeFigureOut">
              <a:rPr lang="en-IN" smtClean="0"/>
              <a:t>14-03-2023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73856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7025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1653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991D13">
                <a:lumMod val="79000"/>
              </a:srgbClr>
            </a:gs>
            <a:gs pos="4000">
              <a:srgbClr val="41140B"/>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DECC7-2B92-49EA-A87A-CDB0E892FBD9}" type="datetimeFigureOut">
              <a:rPr lang="en-IN" smtClean="0"/>
              <a:t>14-03-2023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223610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xT1vkMzZWfg"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bg1"/>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666" y="1606483"/>
            <a:ext cx="4793007" cy="1540609"/>
          </a:xfrm>
          <a:prstGeom prst="rect">
            <a:avLst/>
          </a:prstGeom>
        </p:spPr>
      </p:pic>
      <p:sp>
        <p:nvSpPr>
          <p:cNvPr id="5" name="Rectangle 4"/>
          <p:cNvSpPr/>
          <p:nvPr/>
        </p:nvSpPr>
        <p:spPr>
          <a:xfrm>
            <a:off x="4741817" y="2872226"/>
            <a:ext cx="2834640" cy="7315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panose="02040503050406030204" pitchFamily="18" charset="0"/>
                <a:ea typeface="Cambria" panose="02040503050406030204" pitchFamily="18" charset="0"/>
                <a:hlinkClick r:id="rId3"/>
              </a:rPr>
              <a:t>Watch Video</a:t>
            </a:r>
            <a:endParaRPr lang="en-US" b="1" dirty="0">
              <a:latin typeface="Cambria" panose="02040503050406030204" pitchFamily="18" charset="0"/>
              <a:ea typeface="Cambria" panose="02040503050406030204" pitchFamily="18" charset="0"/>
            </a:endParaRPr>
          </a:p>
        </p:txBody>
      </p:sp>
      <p:sp>
        <p:nvSpPr>
          <p:cNvPr id="7" name="Rectangle 6"/>
          <p:cNvSpPr/>
          <p:nvPr/>
        </p:nvSpPr>
        <p:spPr>
          <a:xfrm>
            <a:off x="8534400" y="5947701"/>
            <a:ext cx="3657600" cy="69529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panose="02040503050406030204" pitchFamily="18" charset="0"/>
                <a:ea typeface="Cambria" panose="02040503050406030204" pitchFamily="18" charset="0"/>
              </a:rPr>
              <a:t>Call : +91 9629754500</a:t>
            </a:r>
          </a:p>
        </p:txBody>
      </p:sp>
      <p:sp>
        <p:nvSpPr>
          <p:cNvPr id="8" name="Rectangle 7"/>
          <p:cNvSpPr/>
          <p:nvPr/>
        </p:nvSpPr>
        <p:spPr>
          <a:xfrm>
            <a:off x="297593" y="6085872"/>
            <a:ext cx="3775166" cy="7053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panose="02040503050406030204" pitchFamily="18" charset="0"/>
                <a:ea typeface="Cambria" panose="02040503050406030204" pitchFamily="18" charset="0"/>
              </a:rPr>
              <a:t>Email: contact@codeshoppy.com</a:t>
            </a:r>
          </a:p>
          <a:p>
            <a:pPr algn="ctr"/>
            <a:endParaRPr lang="en-US" dirty="0"/>
          </a:p>
        </p:txBody>
      </p:sp>
    </p:spTree>
    <p:extLst>
      <p:ext uri="{BB962C8B-B14F-4D97-AF65-F5344CB8AC3E}">
        <p14:creationId xmlns:p14="http://schemas.microsoft.com/office/powerpoint/2010/main" val="308028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924122" y="476174"/>
            <a:ext cx="4542654" cy="369332"/>
          </a:xfrm>
          <a:prstGeom prst="rect">
            <a:avLst/>
          </a:prstGeom>
        </p:spPr>
        <p:txBody>
          <a:bodyPr wrap="none">
            <a:spAutoFit/>
          </a:bodyPr>
          <a:lstStyle/>
          <a:p>
            <a:r>
              <a:rPr lang="en-US" b="1" spc="-15" dirty="0">
                <a:solidFill>
                  <a:srgbClr val="D82128"/>
                </a:solidFill>
                <a:latin typeface="Roboto"/>
              </a:rPr>
              <a:t>ADVANTAGES OF PROPOSED SYSTEM </a:t>
            </a:r>
            <a:endParaRPr lang="en-IN" dirty="0"/>
          </a:p>
        </p:txBody>
      </p:sp>
      <p:sp>
        <p:nvSpPr>
          <p:cNvPr id="3" name="Content Placeholder 2"/>
          <p:cNvSpPr>
            <a:spLocks noGrp="1"/>
          </p:cNvSpPr>
          <p:nvPr>
            <p:ph idx="1"/>
          </p:nvPr>
        </p:nvSpPr>
        <p:spPr>
          <a:xfrm>
            <a:off x="924122" y="1207439"/>
            <a:ext cx="10515600" cy="4742600"/>
          </a:xfrm>
        </p:spPr>
        <p:txBody>
          <a:bodyPr>
            <a:normAutofit/>
          </a:bodyPr>
          <a:lstStyle/>
          <a:p>
            <a:pPr marL="514350" lvl="0" indent="-514350">
              <a:lnSpc>
                <a:spcPct val="150000"/>
              </a:lnSpc>
              <a:buFont typeface="+mj-lt"/>
              <a:buAutoNum type="arabicPeriod"/>
            </a:pPr>
            <a:r>
              <a:rPr lang="en-US" sz="1600" dirty="0">
                <a:latin typeface="RobotoRegular"/>
              </a:rPr>
              <a:t>Increased Communication- Student-teacher booking appointment apps help to foster increased communication between students and teachers. This can be especially beneficial to those students who may not feel comfortable speaking up in a classroom setting. </a:t>
            </a:r>
            <a:endParaRPr lang="en-US" sz="1600" dirty="0" smtClean="0">
              <a:latin typeface="RobotoRegular"/>
            </a:endParaRPr>
          </a:p>
          <a:p>
            <a:pPr marL="514350" lvl="0" indent="-514350">
              <a:lnSpc>
                <a:spcPct val="150000"/>
              </a:lnSpc>
              <a:buFont typeface="+mj-lt"/>
              <a:buAutoNum type="arabicPeriod"/>
            </a:pPr>
            <a:r>
              <a:rPr lang="en-US" sz="1600" dirty="0">
                <a:latin typeface="RobotoRegular"/>
              </a:rPr>
              <a:t>Time Management- By utilizing student-teacher booking appointment apps, students and teachers are able to better manage their schedules and prioritize their tasks. This can lead to better time management when it comes to completing assignments and preparing for </a:t>
            </a:r>
            <a:r>
              <a:rPr lang="en-US" sz="1600" dirty="0" smtClean="0">
                <a:latin typeface="RobotoRegular"/>
              </a:rPr>
              <a:t>test . </a:t>
            </a:r>
          </a:p>
          <a:p>
            <a:pPr marL="514350" lvl="0" indent="-514350">
              <a:lnSpc>
                <a:spcPct val="150000"/>
              </a:lnSpc>
              <a:buFont typeface="+mj-lt"/>
              <a:buAutoNum type="arabicPeriod"/>
            </a:pPr>
            <a:r>
              <a:rPr lang="en-US" sz="1600" dirty="0">
                <a:latin typeface="RobotoRegular"/>
              </a:rPr>
              <a:t>S</a:t>
            </a:r>
            <a:r>
              <a:rPr lang="en-US" sz="1600" dirty="0" smtClean="0">
                <a:latin typeface="RobotoRegular"/>
              </a:rPr>
              <a:t>tudent-teacher </a:t>
            </a:r>
            <a:r>
              <a:rPr lang="en-US" sz="1600" dirty="0">
                <a:latin typeface="RobotoRegular"/>
              </a:rPr>
              <a:t>booking appointment system can provide more flexibility for both teachers and students</a:t>
            </a:r>
            <a:r>
              <a:rPr lang="en-US" sz="1600" dirty="0" smtClean="0">
                <a:latin typeface="RobotoRegular"/>
              </a:rPr>
              <a:t>.</a:t>
            </a:r>
          </a:p>
          <a:p>
            <a:pPr marL="514350" lvl="0" indent="-514350">
              <a:lnSpc>
                <a:spcPct val="150000"/>
              </a:lnSpc>
              <a:buFont typeface="+mj-lt"/>
              <a:buAutoNum type="arabicPeriod"/>
            </a:pPr>
            <a:r>
              <a:rPr lang="en-US" sz="1600" dirty="0">
                <a:latin typeface="RobotoRegular"/>
              </a:rPr>
              <a:t>Convenience- With student-teacher booking appointment apps, both students and teachers can easily manage their schedules and book meetings with one another without having to go through the hassle of finding a time that works for both parties. </a:t>
            </a:r>
            <a:endParaRPr lang="en-US" sz="1600" dirty="0" smtClean="0">
              <a:latin typeface="Roboto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97740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6" name="Content Placeholder 5"/>
          <p:cNvSpPr>
            <a:spLocks noGrp="1"/>
          </p:cNvSpPr>
          <p:nvPr>
            <p:ph idx="1"/>
          </p:nvPr>
        </p:nvSpPr>
        <p:spPr>
          <a:xfrm>
            <a:off x="968932" y="1068388"/>
            <a:ext cx="10515600" cy="4351338"/>
          </a:xfrm>
        </p:spPr>
        <p:txBody>
          <a:bodyPr>
            <a:normAutofit lnSpcReduction="10000"/>
          </a:bodyPr>
          <a:lstStyle/>
          <a:p>
            <a:pPr marL="0" indent="0">
              <a:buNone/>
            </a:pPr>
            <a:r>
              <a:rPr lang="en-US" sz="1800" b="1" u="sng" dirty="0" smtClean="0">
                <a:latin typeface="Times New Roman" panose="02020603050405020304" pitchFamily="18" charset="0"/>
                <a:cs typeface="Times New Roman" panose="02020603050405020304" pitchFamily="18" charset="0"/>
              </a:rPr>
              <a:t>STUDENT </a:t>
            </a:r>
            <a:endParaRPr lang="en-US" sz="1800" b="1" u="sng"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600" dirty="0">
                <a:latin typeface="RobotoRegular"/>
              </a:rPr>
              <a:t>Register</a:t>
            </a:r>
            <a:endParaRPr lang="en-IN" sz="1600" dirty="0">
              <a:latin typeface="RobotoRegular"/>
            </a:endParaRPr>
          </a:p>
          <a:p>
            <a:pPr lvl="0">
              <a:buFont typeface="Wingdings" panose="05000000000000000000" pitchFamily="2" charset="2"/>
              <a:buChar char="Ø"/>
            </a:pPr>
            <a:r>
              <a:rPr lang="en-US" sz="1600" dirty="0">
                <a:latin typeface="RobotoRegular"/>
              </a:rPr>
              <a:t>Login</a:t>
            </a:r>
            <a:endParaRPr lang="en-IN" sz="1600" dirty="0">
              <a:latin typeface="RobotoRegular"/>
            </a:endParaRPr>
          </a:p>
          <a:p>
            <a:pPr lvl="0">
              <a:buFont typeface="Wingdings" panose="05000000000000000000" pitchFamily="2" charset="2"/>
              <a:buChar char="Ø"/>
            </a:pPr>
            <a:r>
              <a:rPr lang="en-US" sz="1600" dirty="0">
                <a:latin typeface="RobotoRegular"/>
              </a:rPr>
              <a:t>Search Teacher</a:t>
            </a:r>
            <a:endParaRPr lang="en-IN" sz="1600" dirty="0">
              <a:latin typeface="RobotoRegular"/>
            </a:endParaRPr>
          </a:p>
          <a:p>
            <a:pPr lvl="0">
              <a:buFont typeface="Wingdings" panose="05000000000000000000" pitchFamily="2" charset="2"/>
              <a:buChar char="Ø"/>
            </a:pPr>
            <a:r>
              <a:rPr lang="en-US" sz="1600" dirty="0">
                <a:latin typeface="RobotoRegular"/>
              </a:rPr>
              <a:t>Book Appointment</a:t>
            </a:r>
            <a:endParaRPr lang="en-IN" sz="1600" dirty="0">
              <a:latin typeface="RobotoRegular"/>
            </a:endParaRPr>
          </a:p>
          <a:p>
            <a:pPr>
              <a:buFont typeface="Wingdings" panose="05000000000000000000" pitchFamily="2" charset="2"/>
              <a:buChar char="Ø"/>
            </a:pPr>
            <a:r>
              <a:rPr lang="en-US" sz="1600" dirty="0" smtClean="0">
                <a:latin typeface="RobotoRegular"/>
              </a:rPr>
              <a:t>Send </a:t>
            </a:r>
            <a:r>
              <a:rPr lang="en-US" sz="1600" dirty="0">
                <a:latin typeface="RobotoRegular"/>
              </a:rPr>
              <a:t>Message </a:t>
            </a:r>
            <a:endParaRPr lang="en-IN" sz="1600" dirty="0" smtClean="0">
              <a:latin typeface="RobotoRegular"/>
            </a:endParaRPr>
          </a:p>
          <a:p>
            <a:pPr marL="0" indent="0" fontAlgn="base">
              <a:buNone/>
            </a:pPr>
            <a:r>
              <a:rPr lang="en-US" sz="1600" b="1" u="sng" dirty="0" smtClean="0">
                <a:latin typeface="Times New Roman" panose="02020603050405020304" pitchFamily="18" charset="0"/>
                <a:cs typeface="Times New Roman" panose="02020603050405020304" pitchFamily="18" charset="0"/>
              </a:rPr>
              <a:t>TEACHER</a:t>
            </a:r>
          </a:p>
          <a:p>
            <a:pPr lvl="0" fontAlgn="base">
              <a:buFont typeface="Wingdings" panose="05000000000000000000" pitchFamily="2" charset="2"/>
              <a:buChar char="Ø"/>
            </a:pPr>
            <a:r>
              <a:rPr lang="en-US" sz="1600" dirty="0">
                <a:latin typeface="RobotoRegular"/>
              </a:rPr>
              <a:t>Login </a:t>
            </a:r>
            <a:endParaRPr lang="en-IN" sz="1600" dirty="0">
              <a:latin typeface="RobotoRegular"/>
            </a:endParaRPr>
          </a:p>
          <a:p>
            <a:pPr lvl="0" fontAlgn="base">
              <a:buFont typeface="Wingdings" panose="05000000000000000000" pitchFamily="2" charset="2"/>
              <a:buChar char="Ø"/>
            </a:pPr>
            <a:r>
              <a:rPr lang="en-US" sz="1600" dirty="0">
                <a:latin typeface="RobotoRegular"/>
              </a:rPr>
              <a:t>Schedule Appointment </a:t>
            </a:r>
            <a:endParaRPr lang="en-IN" sz="1600" dirty="0">
              <a:latin typeface="RobotoRegular"/>
            </a:endParaRPr>
          </a:p>
          <a:p>
            <a:pPr lvl="0" fontAlgn="base">
              <a:buFont typeface="Wingdings" panose="05000000000000000000" pitchFamily="2" charset="2"/>
              <a:buChar char="Ø"/>
            </a:pPr>
            <a:r>
              <a:rPr lang="en-US" sz="1600" dirty="0">
                <a:latin typeface="RobotoRegular"/>
              </a:rPr>
              <a:t>Approve/cancel Appointment</a:t>
            </a:r>
            <a:endParaRPr lang="en-IN" sz="1600" dirty="0">
              <a:latin typeface="RobotoRegular"/>
            </a:endParaRPr>
          </a:p>
          <a:p>
            <a:pPr lvl="0" fontAlgn="base">
              <a:buFont typeface="Wingdings" panose="05000000000000000000" pitchFamily="2" charset="2"/>
              <a:buChar char="Ø"/>
            </a:pPr>
            <a:r>
              <a:rPr lang="en-US" sz="1600" dirty="0" smtClean="0">
                <a:latin typeface="RobotoRegular"/>
              </a:rPr>
              <a:t>View </a:t>
            </a:r>
            <a:r>
              <a:rPr lang="en-US" sz="1600" dirty="0">
                <a:latin typeface="RobotoRegular"/>
              </a:rPr>
              <a:t>Messages</a:t>
            </a:r>
            <a:endParaRPr lang="en-IN" sz="1600" dirty="0">
              <a:latin typeface="RobotoRegular"/>
            </a:endParaRPr>
          </a:p>
          <a:p>
            <a:pPr lvl="0" fontAlgn="base">
              <a:buFont typeface="Wingdings" panose="05000000000000000000" pitchFamily="2" charset="2"/>
              <a:buChar char="Ø"/>
            </a:pPr>
            <a:r>
              <a:rPr lang="en-US" sz="1600" dirty="0">
                <a:latin typeface="RobotoRegular"/>
              </a:rPr>
              <a:t>View All Appointment </a:t>
            </a:r>
            <a:endParaRPr lang="en-IN" sz="1600" dirty="0">
              <a:latin typeface="RobotoRegular"/>
            </a:endParaRPr>
          </a:p>
          <a:p>
            <a:pPr lvl="0" fontAlgn="base">
              <a:buFont typeface="Wingdings" panose="05000000000000000000" pitchFamily="2" charset="2"/>
              <a:buChar char="Ø"/>
            </a:pPr>
            <a:r>
              <a:rPr lang="en-US" sz="1600" dirty="0">
                <a:latin typeface="RobotoRegular"/>
              </a:rPr>
              <a:t>Logout </a:t>
            </a:r>
            <a:endParaRPr lang="en-IN" sz="1600" dirty="0">
              <a:latin typeface="RobotoRegular"/>
            </a:endParaRPr>
          </a:p>
          <a:p>
            <a:pPr marL="0" indent="0" fontAlgn="base">
              <a:buNone/>
            </a:pPr>
            <a:endParaRPr lang="en-US" sz="1600" dirty="0" smtClean="0">
              <a:latin typeface="Times New Roman" panose="02020603050405020304" pitchFamily="18" charset="0"/>
              <a:cs typeface="Times New Roman" panose="02020603050405020304" pitchFamily="18" charset="0"/>
            </a:endParaRPr>
          </a:p>
          <a:p>
            <a:pPr marL="0" indent="0" fontAlgn="base">
              <a:buNone/>
            </a:pPr>
            <a:endParaRPr lang="en-IN"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375579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6" name="Content Placeholder 5"/>
          <p:cNvSpPr>
            <a:spLocks noGrp="1"/>
          </p:cNvSpPr>
          <p:nvPr>
            <p:ph idx="1"/>
          </p:nvPr>
        </p:nvSpPr>
        <p:spPr>
          <a:xfrm>
            <a:off x="968932" y="1068388"/>
            <a:ext cx="10515600" cy="4351338"/>
          </a:xfrm>
        </p:spPr>
        <p:txBody>
          <a:bodyPr>
            <a:normAutofit/>
          </a:bodyPr>
          <a:lstStyle/>
          <a:p>
            <a:pPr marL="0" indent="0">
              <a:buNone/>
            </a:pPr>
            <a:r>
              <a:rPr lang="en-US" sz="1600" b="1" dirty="0" smtClean="0">
                <a:latin typeface="RobotoRegular"/>
              </a:rPr>
              <a:t> </a:t>
            </a:r>
            <a:r>
              <a:rPr lang="en-US" sz="1800" b="1" u="sng" dirty="0" smtClean="0">
                <a:latin typeface="Times New Roman" panose="02020603050405020304" pitchFamily="18" charset="0"/>
                <a:cs typeface="Times New Roman" panose="02020603050405020304" pitchFamily="18" charset="0"/>
              </a:rPr>
              <a:t>ADMIN</a:t>
            </a:r>
            <a:endParaRPr lang="en-US" sz="1800" b="1" u="sng" dirty="0">
              <a:latin typeface="Times New Roman" panose="02020603050405020304" pitchFamily="18" charset="0"/>
              <a:cs typeface="Times New Roman" panose="02020603050405020304" pitchFamily="18" charset="0"/>
            </a:endParaRPr>
          </a:p>
          <a:p>
            <a:pPr lvl="0" fontAlgn="base">
              <a:buFont typeface="Wingdings" panose="05000000000000000000" pitchFamily="2" charset="2"/>
              <a:buChar char="Ø"/>
            </a:pPr>
            <a:r>
              <a:rPr lang="en-US" sz="1600" dirty="0" smtClean="0">
                <a:latin typeface="RobotoRegular"/>
              </a:rPr>
              <a:t>Admin Login</a:t>
            </a:r>
          </a:p>
          <a:p>
            <a:pPr fontAlgn="base">
              <a:buFont typeface="Wingdings" panose="05000000000000000000" pitchFamily="2" charset="2"/>
              <a:buChar char="Ø"/>
            </a:pPr>
            <a:r>
              <a:rPr lang="en-US" sz="1600" dirty="0">
                <a:latin typeface="RobotoRegular"/>
              </a:rPr>
              <a:t>Add </a:t>
            </a:r>
            <a:r>
              <a:rPr lang="en-US" sz="1600" dirty="0" smtClean="0">
                <a:latin typeface="RobotoRegular"/>
              </a:rPr>
              <a:t>Teacher</a:t>
            </a:r>
            <a:endParaRPr lang="en-IN" sz="1600" dirty="0">
              <a:latin typeface="RobotoRegular"/>
            </a:endParaRPr>
          </a:p>
          <a:p>
            <a:pPr lvl="0" fontAlgn="base">
              <a:buFont typeface="Wingdings" panose="05000000000000000000" pitchFamily="2" charset="2"/>
              <a:buChar char="Ø"/>
            </a:pPr>
            <a:r>
              <a:rPr lang="en-US" sz="1600" dirty="0" smtClean="0">
                <a:latin typeface="RobotoRegular"/>
              </a:rPr>
              <a:t>Update/Delete </a:t>
            </a:r>
            <a:r>
              <a:rPr lang="en-US" sz="1600" dirty="0">
                <a:latin typeface="RobotoRegular"/>
              </a:rPr>
              <a:t>Teacher</a:t>
            </a:r>
            <a:endParaRPr lang="en-IN" sz="1600" dirty="0">
              <a:latin typeface="RobotoRegular"/>
            </a:endParaRPr>
          </a:p>
          <a:p>
            <a:pPr lvl="0" fontAlgn="base">
              <a:buFont typeface="Wingdings" panose="05000000000000000000" pitchFamily="2" charset="2"/>
              <a:buChar char="Ø"/>
            </a:pPr>
            <a:r>
              <a:rPr lang="en-US" sz="1600" dirty="0">
                <a:latin typeface="RobotoRegular"/>
              </a:rPr>
              <a:t>Approve Registration Student</a:t>
            </a:r>
            <a:endParaRPr lang="en-IN" sz="1600" dirty="0">
              <a:latin typeface="RobotoRegular"/>
            </a:endParaRPr>
          </a:p>
          <a:p>
            <a:pPr marL="0" indent="0" fontAlgn="base">
              <a:buNone/>
            </a:pPr>
            <a:endParaRPr lang="en-US" sz="1600" dirty="0"/>
          </a:p>
          <a:p>
            <a:pPr marL="0" indent="0" fontAlgn="base">
              <a:buNone/>
            </a:pPr>
            <a:endParaRPr lang="en-IN" sz="1600" dirty="0"/>
          </a:p>
          <a:p>
            <a:pPr marL="0" indent="0" fontAlgn="base">
              <a:buNone/>
            </a:pPr>
            <a:endParaRPr lang="en-IN"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228685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91801" y="476174"/>
            <a:ext cx="1426031" cy="369332"/>
          </a:xfrm>
          <a:prstGeom prst="rect">
            <a:avLst/>
          </a:prstGeom>
        </p:spPr>
        <p:txBody>
          <a:bodyPr wrap="none">
            <a:spAutoFit/>
          </a:bodyPr>
          <a:lstStyle/>
          <a:p>
            <a:r>
              <a:rPr lang="en-US" b="1" spc="-15" dirty="0">
                <a:solidFill>
                  <a:srgbClr val="D82128"/>
                </a:solidFill>
                <a:latin typeface="Roboto"/>
              </a:rPr>
              <a:t>DIAGRAMS</a:t>
            </a:r>
            <a:endParaRPr lang="en-IN" dirty="0"/>
          </a:p>
        </p:txBody>
      </p:sp>
      <p:sp>
        <p:nvSpPr>
          <p:cNvPr id="5" name="Content Placeholder 4"/>
          <p:cNvSpPr>
            <a:spLocks noGrp="1"/>
          </p:cNvSpPr>
          <p:nvPr>
            <p:ph idx="1"/>
          </p:nvPr>
        </p:nvSpPr>
        <p:spPr>
          <a:xfrm>
            <a:off x="767623" y="886265"/>
            <a:ext cx="10515600" cy="4351338"/>
          </a:xfrm>
        </p:spPr>
        <p:txBody>
          <a:bodyPr>
            <a:normAutofit/>
          </a:bodyPr>
          <a:lstStyle/>
          <a:p>
            <a:pPr marL="0" indent="0">
              <a:buNone/>
            </a:pPr>
            <a:r>
              <a:rPr lang="en-US" sz="2000" b="1" spc="-15" dirty="0">
                <a:solidFill>
                  <a:srgbClr val="D82128"/>
                </a:solidFill>
                <a:latin typeface="Roboto"/>
              </a:rPr>
              <a:t>ARCHITECTURE DIAGRAMS</a:t>
            </a:r>
          </a:p>
          <a:p>
            <a:pPr marL="0" indent="0">
              <a:buNone/>
            </a:pPr>
            <a:endParaRPr lang="en-IN"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431" y="1811155"/>
            <a:ext cx="7582958" cy="4858428"/>
          </a:xfrm>
          <a:prstGeom prst="rect">
            <a:avLst/>
          </a:prstGeom>
        </p:spPr>
      </p:pic>
    </p:spTree>
    <p:extLst>
      <p:ext uri="{BB962C8B-B14F-4D97-AF65-F5344CB8AC3E}">
        <p14:creationId xmlns:p14="http://schemas.microsoft.com/office/powerpoint/2010/main" val="332100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pic>
        <p:nvPicPr>
          <p:cNvPr id="5" name="Picture 4"/>
          <p:cNvPicPr/>
          <p:nvPr/>
        </p:nvPicPr>
        <p:blipFill>
          <a:blip r:embed="rId3"/>
          <a:stretch>
            <a:fillRect/>
          </a:stretch>
        </p:blipFill>
        <p:spPr>
          <a:xfrm>
            <a:off x="3709115" y="1547812"/>
            <a:ext cx="4898534" cy="4131771"/>
          </a:xfrm>
          <a:prstGeom prst="rect">
            <a:avLst/>
          </a:prstGeom>
        </p:spPr>
      </p:pic>
    </p:spTree>
    <p:extLst>
      <p:ext uri="{BB962C8B-B14F-4D97-AF65-F5344CB8AC3E}">
        <p14:creationId xmlns:p14="http://schemas.microsoft.com/office/powerpoint/2010/main" val="13847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pic>
        <p:nvPicPr>
          <p:cNvPr id="6" name="Picture 5"/>
          <p:cNvPicPr/>
          <p:nvPr/>
        </p:nvPicPr>
        <p:blipFill>
          <a:blip r:embed="rId3"/>
          <a:stretch>
            <a:fillRect/>
          </a:stretch>
        </p:blipFill>
        <p:spPr>
          <a:xfrm>
            <a:off x="3414712" y="844708"/>
            <a:ext cx="5793682" cy="5079573"/>
          </a:xfrm>
          <a:prstGeom prst="rect">
            <a:avLst/>
          </a:prstGeom>
        </p:spPr>
      </p:pic>
    </p:spTree>
    <p:extLst>
      <p:ext uri="{BB962C8B-B14F-4D97-AF65-F5344CB8AC3E}">
        <p14:creationId xmlns:p14="http://schemas.microsoft.com/office/powerpoint/2010/main" val="56333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pic>
        <p:nvPicPr>
          <p:cNvPr id="5" name="Picture 4"/>
          <p:cNvPicPr/>
          <p:nvPr/>
        </p:nvPicPr>
        <p:blipFill>
          <a:blip r:embed="rId3"/>
          <a:stretch>
            <a:fillRect/>
          </a:stretch>
        </p:blipFill>
        <p:spPr>
          <a:xfrm>
            <a:off x="3486149" y="1455313"/>
            <a:ext cx="5554819" cy="4224269"/>
          </a:xfrm>
          <a:prstGeom prst="rect">
            <a:avLst/>
          </a:prstGeom>
        </p:spPr>
      </p:pic>
    </p:spTree>
    <p:extLst>
      <p:ext uri="{BB962C8B-B14F-4D97-AF65-F5344CB8AC3E}">
        <p14:creationId xmlns:p14="http://schemas.microsoft.com/office/powerpoint/2010/main" val="9605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027263" y="655680"/>
            <a:ext cx="5450146" cy="369332"/>
          </a:xfrm>
          <a:prstGeom prst="rect">
            <a:avLst/>
          </a:prstGeom>
        </p:spPr>
        <p:txBody>
          <a:bodyPr wrap="none">
            <a:spAutoFit/>
          </a:bodyPr>
          <a:lstStyle/>
          <a:p>
            <a:r>
              <a:rPr lang="en-US" b="1" spc="-15" dirty="0">
                <a:solidFill>
                  <a:srgbClr val="D82128"/>
                </a:solidFill>
                <a:latin typeface="Roboto"/>
              </a:rPr>
              <a:t>WORKFLOW DIAGRAM FOR WEB APPLICATION</a:t>
            </a:r>
          </a:p>
        </p:txBody>
      </p:sp>
      <p:pic>
        <p:nvPicPr>
          <p:cNvPr id="3" name="Picture 2" descr="C:\xampp\htdocs\projects\doc\work flow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2248438" y="1276854"/>
            <a:ext cx="8016024" cy="4415607"/>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5442" y="1256997"/>
            <a:ext cx="7821116" cy="4344006"/>
          </a:xfrm>
          <a:prstGeom prst="rect">
            <a:avLst/>
          </a:prstGeom>
        </p:spPr>
      </p:pic>
    </p:spTree>
    <p:extLst>
      <p:ext uri="{BB962C8B-B14F-4D97-AF65-F5344CB8AC3E}">
        <p14:creationId xmlns:p14="http://schemas.microsoft.com/office/powerpoint/2010/main" val="351425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027263" y="655680"/>
            <a:ext cx="5972469" cy="369332"/>
          </a:xfrm>
          <a:prstGeom prst="rect">
            <a:avLst/>
          </a:prstGeom>
        </p:spPr>
        <p:txBody>
          <a:bodyPr wrap="none">
            <a:spAutoFit/>
          </a:bodyPr>
          <a:lstStyle/>
          <a:p>
            <a:r>
              <a:rPr lang="en-US" b="1" spc="-15" dirty="0">
                <a:solidFill>
                  <a:srgbClr val="D82128"/>
                </a:solidFill>
                <a:latin typeface="Roboto"/>
              </a:rPr>
              <a:t>WORKFLOW DIAGRAM FOR ANDROID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38" y="1231770"/>
            <a:ext cx="8747598" cy="45508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362" y="1218891"/>
            <a:ext cx="8059275" cy="4420217"/>
          </a:xfrm>
          <a:prstGeom prst="rect">
            <a:avLst/>
          </a:prstGeom>
        </p:spPr>
      </p:pic>
    </p:spTree>
    <p:extLst>
      <p:ext uri="{BB962C8B-B14F-4D97-AF65-F5344CB8AC3E}">
        <p14:creationId xmlns:p14="http://schemas.microsoft.com/office/powerpoint/2010/main" val="392328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081441" y="476174"/>
            <a:ext cx="1920398" cy="369332"/>
          </a:xfrm>
          <a:prstGeom prst="rect">
            <a:avLst/>
          </a:prstGeom>
        </p:spPr>
        <p:txBody>
          <a:bodyPr wrap="none">
            <a:spAutoFit/>
          </a:bodyPr>
          <a:lstStyle/>
          <a:p>
            <a:r>
              <a:rPr lang="en-US" b="1" spc="-15" dirty="0">
                <a:solidFill>
                  <a:srgbClr val="D82128"/>
                </a:solidFill>
                <a:latin typeface="Roboto"/>
              </a:rPr>
              <a:t>SCREENSHOTS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164478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41140B"/>
            </a:gs>
          </a:gsLst>
          <a:lin ang="27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57140" y="2734837"/>
            <a:ext cx="10515600" cy="1325563"/>
          </a:xfrm>
        </p:spPr>
        <p:txBody>
          <a:bodyPr>
            <a:noAutofit/>
          </a:bodyPr>
          <a:lstStyle/>
          <a:p>
            <a:pPr algn="ctr">
              <a:lnSpc>
                <a:spcPct val="150000"/>
              </a:lnSpc>
            </a:pPr>
            <a:r>
              <a:rPr lang="en-IN" sz="4000" dirty="0"/>
              <a:t/>
            </a:r>
            <a:br>
              <a:rPr lang="en-IN" sz="4000" dirty="0"/>
            </a:br>
            <a:endParaRPr lang="en-IN"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724" y="706670"/>
            <a:ext cx="9846552" cy="538189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8065" y="39189"/>
            <a:ext cx="1802422" cy="579350"/>
          </a:xfrm>
          <a:prstGeom prst="rect">
            <a:avLst/>
          </a:prstGeom>
        </p:spPr>
      </p:pic>
    </p:spTree>
    <p:extLst>
      <p:ext uri="{BB962C8B-B14F-4D97-AF65-F5344CB8AC3E}">
        <p14:creationId xmlns:p14="http://schemas.microsoft.com/office/powerpoint/2010/main" val="325889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57696" y="476174"/>
            <a:ext cx="1717137" cy="369332"/>
          </a:xfrm>
          <a:prstGeom prst="rect">
            <a:avLst/>
          </a:prstGeom>
        </p:spPr>
        <p:txBody>
          <a:bodyPr wrap="none">
            <a:spAutoFit/>
          </a:bodyPr>
          <a:lstStyle/>
          <a:p>
            <a:r>
              <a:rPr lang="en-US" b="1" spc="-15" dirty="0">
                <a:solidFill>
                  <a:srgbClr val="D82128"/>
                </a:solidFill>
                <a:latin typeface="Roboto"/>
              </a:rPr>
              <a:t>CONCLUSION</a:t>
            </a:r>
            <a:endParaRPr lang="en-IN" dirty="0"/>
          </a:p>
        </p:txBody>
      </p:sp>
      <p:sp>
        <p:nvSpPr>
          <p:cNvPr id="8" name="Content Placeholder 7"/>
          <p:cNvSpPr>
            <a:spLocks noGrp="1"/>
          </p:cNvSpPr>
          <p:nvPr>
            <p:ph idx="1"/>
          </p:nvPr>
        </p:nvSpPr>
        <p:spPr>
          <a:xfrm>
            <a:off x="957696" y="1104408"/>
            <a:ext cx="10515600" cy="4351338"/>
          </a:xfrm>
        </p:spPr>
        <p:txBody>
          <a:bodyPr>
            <a:normAutofit/>
          </a:bodyPr>
          <a:lstStyle/>
          <a:p>
            <a:pPr algn="just">
              <a:lnSpc>
                <a:spcPct val="150000"/>
              </a:lnSpc>
              <a:buFont typeface="Wingdings" panose="05000000000000000000" pitchFamily="2" charset="2"/>
              <a:buChar char="Ø"/>
            </a:pPr>
            <a:r>
              <a:rPr lang="en-US" sz="1600" dirty="0">
                <a:latin typeface="RobotoRegular"/>
              </a:rPr>
              <a:t>The student-teacher web-based booking appointment application developed for academic institutions provided a login menu and a registration form for new user this comprises of an interface that is user-friendly to capture password, username and registration codes, for the student to log in unto the account</a:t>
            </a:r>
            <a:r>
              <a:rPr lang="en-US" sz="1600" dirty="0" smtClean="0">
                <a:latin typeface="RobotoRegular"/>
              </a:rPr>
              <a:t>.</a:t>
            </a:r>
          </a:p>
          <a:p>
            <a:pPr algn="just">
              <a:lnSpc>
                <a:spcPct val="150000"/>
              </a:lnSpc>
              <a:buFont typeface="Wingdings" panose="05000000000000000000" pitchFamily="2" charset="2"/>
              <a:buChar char="Ø"/>
            </a:pPr>
            <a:r>
              <a:rPr lang="en-US" sz="1600" dirty="0" smtClean="0">
                <a:latin typeface="RobotoRegular"/>
              </a:rPr>
              <a:t>The </a:t>
            </a:r>
            <a:r>
              <a:rPr lang="en-US" sz="1600" dirty="0">
                <a:latin typeface="RobotoRegular"/>
              </a:rPr>
              <a:t>student-teacher booking appointment system has revolutionized the way teachers and students interact and communicate. This system has provided a convenient way for students to book appointments with their teachers and for teachers to manage their schedules and appointments. </a:t>
            </a:r>
            <a:endParaRPr lang="en-US" sz="1600" dirty="0" smtClean="0">
              <a:latin typeface="RobotoRegular"/>
            </a:endParaRPr>
          </a:p>
          <a:p>
            <a:pPr algn="just">
              <a:lnSpc>
                <a:spcPct val="150000"/>
              </a:lnSpc>
              <a:buFont typeface="Wingdings" panose="05000000000000000000" pitchFamily="2" charset="2"/>
              <a:buChar char="Ø"/>
            </a:pPr>
            <a:r>
              <a:rPr lang="en-US" sz="1600" dirty="0">
                <a:latin typeface="RobotoRegular"/>
              </a:rPr>
              <a:t>the student-teacher booking appointment system has been a great success. This system has enabled both teachers and students to be more organized, efficient, and productive. It has also allowed for better communication between teachers and students and has enabled teachers to better monitor student progress. </a:t>
            </a:r>
            <a:endParaRPr lang="en-US" sz="1600" dirty="0" smtClean="0">
              <a:latin typeface="RobotoRegul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3418558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182016" y="526171"/>
            <a:ext cx="2945678" cy="369332"/>
          </a:xfrm>
          <a:prstGeom prst="rect">
            <a:avLst/>
          </a:prstGeom>
        </p:spPr>
        <p:txBody>
          <a:bodyPr wrap="none">
            <a:spAutoFit/>
          </a:bodyPr>
          <a:lstStyle/>
          <a:p>
            <a:r>
              <a:rPr lang="en-US" b="1" spc="-15" dirty="0">
                <a:solidFill>
                  <a:srgbClr val="D82128"/>
                </a:solidFill>
                <a:latin typeface="Roboto"/>
              </a:rPr>
              <a:t>FUTURE ENHANCEMENT</a:t>
            </a:r>
            <a:endParaRPr lang="en-IN" dirty="0"/>
          </a:p>
        </p:txBody>
      </p:sp>
      <p:sp>
        <p:nvSpPr>
          <p:cNvPr id="5" name="Content Placeholder 4"/>
          <p:cNvSpPr>
            <a:spLocks noGrp="1"/>
          </p:cNvSpPr>
          <p:nvPr>
            <p:ph idx="1"/>
          </p:nvPr>
        </p:nvSpPr>
        <p:spPr>
          <a:xfrm>
            <a:off x="1283617" y="1130165"/>
            <a:ext cx="10515600" cy="5231997"/>
          </a:xfrm>
        </p:spPr>
        <p:txBody>
          <a:bodyPr>
            <a:normAutofit/>
          </a:bodyPr>
          <a:lstStyle/>
          <a:p>
            <a:pPr algn="just">
              <a:lnSpc>
                <a:spcPct val="150000"/>
              </a:lnSpc>
              <a:buFont typeface="Wingdings" panose="05000000000000000000" pitchFamily="2" charset="2"/>
              <a:buChar char="Ø"/>
            </a:pPr>
            <a:r>
              <a:rPr lang="en-IN" sz="1600" dirty="0">
                <a:solidFill>
                  <a:srgbClr val="0070C0"/>
                </a:solidFill>
                <a:latin typeface="RobotoRegular"/>
              </a:rPr>
              <a:t>Security </a:t>
            </a:r>
            <a:r>
              <a:rPr lang="en-IN" sz="1600" dirty="0" smtClean="0">
                <a:solidFill>
                  <a:srgbClr val="0070C0"/>
                </a:solidFill>
                <a:latin typeface="RobotoRegular"/>
              </a:rPr>
              <a:t>Measures </a:t>
            </a:r>
            <a:r>
              <a:rPr lang="en-IN" sz="1600" dirty="0" smtClean="0">
                <a:latin typeface="RobotoRegular"/>
              </a:rPr>
              <a:t>- </a:t>
            </a:r>
            <a:r>
              <a:rPr lang="en-US" sz="1600" dirty="0" smtClean="0">
                <a:latin typeface="RobotoRegular"/>
              </a:rPr>
              <a:t>Security </a:t>
            </a:r>
            <a:r>
              <a:rPr lang="en-US" sz="1600" dirty="0">
                <a:latin typeface="RobotoRegular"/>
              </a:rPr>
              <a:t>is paramount when it comes to any digital system, and a student-teacher booking appointment system is no different. Data breaches and other forms of cybercrime can have a devastating impact on any organization, and it's essential to make sure that the student-teacher booking system is as secure as possible. </a:t>
            </a:r>
            <a:endParaRPr lang="en-US" sz="1600" dirty="0" smtClean="0">
              <a:latin typeface="RobotoRegular"/>
            </a:endParaRPr>
          </a:p>
          <a:p>
            <a:pPr algn="just">
              <a:lnSpc>
                <a:spcPct val="150000"/>
              </a:lnSpc>
              <a:buFont typeface="Wingdings" panose="05000000000000000000" pitchFamily="2" charset="2"/>
              <a:buChar char="Ø"/>
            </a:pPr>
            <a:r>
              <a:rPr lang="en-IN" sz="1600" dirty="0">
                <a:solidFill>
                  <a:srgbClr val="0070C0"/>
                </a:solidFill>
                <a:latin typeface="RobotoRegular"/>
              </a:rPr>
              <a:t>Automated </a:t>
            </a:r>
            <a:r>
              <a:rPr lang="en-IN" sz="1600" dirty="0" smtClean="0">
                <a:solidFill>
                  <a:srgbClr val="0070C0"/>
                </a:solidFill>
                <a:latin typeface="RobotoRegular"/>
              </a:rPr>
              <a:t>Confirmations </a:t>
            </a:r>
            <a:r>
              <a:rPr lang="en-IN" sz="1600" dirty="0" smtClean="0">
                <a:latin typeface="RobotoRegular"/>
              </a:rPr>
              <a:t>- </a:t>
            </a:r>
            <a:r>
              <a:rPr lang="en-US" sz="1600" dirty="0" smtClean="0">
                <a:latin typeface="RobotoRegular"/>
              </a:rPr>
              <a:t>One </a:t>
            </a:r>
            <a:r>
              <a:rPr lang="en-US" sz="1600" dirty="0">
                <a:latin typeface="RobotoRegular"/>
              </a:rPr>
              <a:t>of the biggest challenges in any student-teacher booking appointment system is the manual process of sending out confirmations. Doing this manually can be time-consuming and inefficient, and it can lead to mistakes being made. To remedy this, automated confirmations could be implemented. </a:t>
            </a:r>
            <a:endParaRPr lang="en-US" sz="1600" dirty="0" smtClean="0">
              <a:latin typeface="RobotoRegular"/>
            </a:endParaRPr>
          </a:p>
          <a:p>
            <a:pPr algn="just">
              <a:lnSpc>
                <a:spcPct val="150000"/>
              </a:lnSpc>
              <a:buFont typeface="Wingdings" panose="05000000000000000000" pitchFamily="2" charset="2"/>
              <a:buChar char="Ø"/>
            </a:pPr>
            <a:r>
              <a:rPr lang="en-IN" sz="1600" dirty="0">
                <a:solidFill>
                  <a:srgbClr val="0070C0"/>
                </a:solidFill>
                <a:latin typeface="RobotoRegular"/>
              </a:rPr>
              <a:t>Integration with </a:t>
            </a:r>
            <a:r>
              <a:rPr lang="en-IN" sz="1600" dirty="0" smtClean="0">
                <a:solidFill>
                  <a:srgbClr val="0070C0"/>
                </a:solidFill>
                <a:latin typeface="RobotoRegular"/>
              </a:rPr>
              <a:t>Calendars </a:t>
            </a:r>
            <a:r>
              <a:rPr lang="en-IN" sz="1600" dirty="0" smtClean="0">
                <a:latin typeface="RobotoRegular"/>
              </a:rPr>
              <a:t>- </a:t>
            </a:r>
            <a:r>
              <a:rPr lang="en-US" sz="1600" dirty="0" smtClean="0">
                <a:latin typeface="RobotoRegular"/>
              </a:rPr>
              <a:t>Integrating </a:t>
            </a:r>
            <a:r>
              <a:rPr lang="en-US" sz="1600" dirty="0">
                <a:latin typeface="RobotoRegular"/>
              </a:rPr>
              <a:t>the student-teacher booking system with calendar applications such as Google Calendar or Microsoft Outlook would be a great way to make the process even more efficient. </a:t>
            </a:r>
            <a:endParaRPr lang="en-US" sz="1600" dirty="0" smtClean="0">
              <a:latin typeface="RobotoRegular"/>
            </a:endParaRPr>
          </a:p>
          <a:p>
            <a:pPr algn="just">
              <a:lnSpc>
                <a:spcPct val="150000"/>
              </a:lnSpc>
              <a:buFont typeface="Wingdings" panose="05000000000000000000" pitchFamily="2" charset="2"/>
              <a:buChar char="Ø"/>
            </a:pPr>
            <a:r>
              <a:rPr lang="en-IN" sz="1600" dirty="0">
                <a:solidFill>
                  <a:srgbClr val="0070C0"/>
                </a:solidFill>
                <a:latin typeface="RobotoRegular"/>
              </a:rPr>
              <a:t>User-Friendly </a:t>
            </a:r>
            <a:r>
              <a:rPr lang="en-IN" sz="1600" dirty="0" smtClean="0">
                <a:solidFill>
                  <a:srgbClr val="0070C0"/>
                </a:solidFill>
                <a:latin typeface="RobotoRegular"/>
              </a:rPr>
              <a:t>Interface </a:t>
            </a:r>
            <a:r>
              <a:rPr lang="en-IN" sz="1600" dirty="0" smtClean="0">
                <a:latin typeface="RobotoRegular"/>
              </a:rPr>
              <a:t>- </a:t>
            </a:r>
            <a:r>
              <a:rPr lang="en-US" sz="1600" dirty="0" smtClean="0">
                <a:latin typeface="RobotoRegular"/>
              </a:rPr>
              <a:t>Having </a:t>
            </a:r>
            <a:r>
              <a:rPr lang="en-US" sz="1600" dirty="0">
                <a:latin typeface="RobotoRegular"/>
              </a:rPr>
              <a:t>a user-friendly interface is key to any digital system, and the student-teacher booking system is no exception. Ensuring that the user interface is intuitive and easy to navigate can help to streamline the process and reduce the risk of user error. </a:t>
            </a:r>
            <a:endParaRPr lang="en-US" sz="1600" dirty="0" smtClean="0">
              <a:latin typeface="Roboto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3930554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58129" y="291508"/>
            <a:ext cx="3235990" cy="369332"/>
          </a:xfrm>
          <a:prstGeom prst="rect">
            <a:avLst/>
          </a:prstGeom>
        </p:spPr>
        <p:txBody>
          <a:bodyPr wrap="square">
            <a:spAutoFit/>
          </a:bodyPr>
          <a:lstStyle/>
          <a:p>
            <a:r>
              <a:rPr lang="en-US" b="1" spc="-15" dirty="0">
                <a:solidFill>
                  <a:srgbClr val="D82128"/>
                </a:solidFill>
                <a:latin typeface="Roboto"/>
              </a:rPr>
              <a:t>REFERNECES</a:t>
            </a:r>
            <a:endParaRPr lang="en-IN" dirty="0"/>
          </a:p>
        </p:txBody>
      </p:sp>
      <p:sp>
        <p:nvSpPr>
          <p:cNvPr id="5" name="Content Placeholder 4"/>
          <p:cNvSpPr>
            <a:spLocks noGrp="1"/>
          </p:cNvSpPr>
          <p:nvPr>
            <p:ph idx="1"/>
          </p:nvPr>
        </p:nvSpPr>
        <p:spPr>
          <a:xfrm>
            <a:off x="858129" y="1270507"/>
            <a:ext cx="10024519" cy="4022709"/>
          </a:xfrm>
        </p:spPr>
        <p:txBody>
          <a:bodyPr>
            <a:normAutofit/>
          </a:bodyPr>
          <a:lstStyle/>
          <a:p>
            <a:pPr>
              <a:lnSpc>
                <a:spcPct val="150000"/>
              </a:lnSpc>
              <a:buFont typeface="Wingdings" panose="05000000000000000000" pitchFamily="2" charset="2"/>
              <a:buChar char="Ø"/>
            </a:pPr>
            <a:r>
              <a:rPr lang="en-US" sz="1600" dirty="0" smtClean="0"/>
              <a:t>  </a:t>
            </a:r>
            <a:r>
              <a:rPr lang="en-US" sz="1600" dirty="0">
                <a:latin typeface="RobotoRegular"/>
              </a:rPr>
              <a:t>Kulkarni </a:t>
            </a:r>
            <a:r>
              <a:rPr lang="en-US" sz="1600" dirty="0" err="1">
                <a:latin typeface="RobotoRegular"/>
              </a:rPr>
              <a:t>Amruta</a:t>
            </a:r>
            <a:r>
              <a:rPr lang="en-US" sz="1600" dirty="0">
                <a:latin typeface="RobotoRegular"/>
              </a:rPr>
              <a:t> M. &amp; </a:t>
            </a:r>
            <a:r>
              <a:rPr lang="en-US" sz="1600" dirty="0" err="1">
                <a:latin typeface="RobotoRegular"/>
              </a:rPr>
              <a:t>Taware</a:t>
            </a:r>
            <a:r>
              <a:rPr lang="en-US" sz="1600" dirty="0">
                <a:latin typeface="RobotoRegular"/>
              </a:rPr>
              <a:t> </a:t>
            </a:r>
            <a:r>
              <a:rPr lang="en-US" sz="1600" dirty="0" err="1">
                <a:latin typeface="RobotoRegular"/>
              </a:rPr>
              <a:t>Sachin</a:t>
            </a:r>
            <a:r>
              <a:rPr lang="en-US" sz="1600" dirty="0">
                <a:latin typeface="RobotoRegular"/>
              </a:rPr>
              <a:t> S.―Embedded Security System Using RFID &amp; GSM Module‖ (International Journal of Computer Technology &amp; Electronic </a:t>
            </a:r>
            <a:r>
              <a:rPr lang="en-US" sz="1600" dirty="0" err="1">
                <a:latin typeface="RobotoRegular"/>
              </a:rPr>
              <a:t>Engg</a:t>
            </a:r>
            <a:r>
              <a:rPr lang="en-US" sz="1600" dirty="0">
                <a:latin typeface="RobotoRegular"/>
              </a:rPr>
              <a:t>.) Volume 2 (Issue 1), Page No. 164-168.</a:t>
            </a:r>
            <a:endParaRPr lang="en-IN" sz="1600" dirty="0">
              <a:latin typeface="RobotoRegular"/>
            </a:endParaRPr>
          </a:p>
          <a:p>
            <a:pPr>
              <a:lnSpc>
                <a:spcPct val="150000"/>
              </a:lnSpc>
              <a:buFont typeface="Wingdings" panose="05000000000000000000" pitchFamily="2" charset="2"/>
              <a:buChar char="Ø"/>
            </a:pPr>
            <a:r>
              <a:rPr lang="en-US" sz="1600" dirty="0" err="1">
                <a:latin typeface="RobotoRegular"/>
              </a:rPr>
              <a:t>Behera</a:t>
            </a:r>
            <a:r>
              <a:rPr lang="en-US" sz="1600" dirty="0">
                <a:latin typeface="RobotoRegular"/>
              </a:rPr>
              <a:t> </a:t>
            </a:r>
            <a:r>
              <a:rPr lang="en-US" sz="1600" dirty="0" err="1">
                <a:latin typeface="RobotoRegular"/>
              </a:rPr>
              <a:t>Susanta</a:t>
            </a:r>
            <a:r>
              <a:rPr lang="en-US" sz="1600" dirty="0">
                <a:latin typeface="RobotoRegular"/>
              </a:rPr>
              <a:t> K. &amp; Ali Farida A. ―Automobile Fuel Pump Control System Using Embedded System‖ (International Journal Of </a:t>
            </a:r>
            <a:r>
              <a:rPr lang="en-US" sz="1600" dirty="0" smtClean="0">
                <a:latin typeface="RobotoRegular"/>
              </a:rPr>
              <a:t>Computer</a:t>
            </a:r>
            <a:r>
              <a:rPr lang="en-IN" sz="1600" dirty="0">
                <a:latin typeface="RobotoRegular"/>
              </a:rPr>
              <a:t> </a:t>
            </a:r>
            <a:r>
              <a:rPr lang="en-US" sz="1600" dirty="0" smtClean="0">
                <a:latin typeface="RobotoRegular"/>
              </a:rPr>
              <a:t>Technology </a:t>
            </a:r>
            <a:r>
              <a:rPr lang="en-US" sz="1600" dirty="0">
                <a:latin typeface="RobotoRegular"/>
              </a:rPr>
              <a:t>&amp; Electronic </a:t>
            </a:r>
            <a:r>
              <a:rPr lang="en-US" sz="1600" dirty="0" err="1">
                <a:latin typeface="RobotoRegular"/>
              </a:rPr>
              <a:t>Engg</a:t>
            </a:r>
            <a:r>
              <a:rPr lang="en-US" sz="1600" dirty="0">
                <a:latin typeface="RobotoRegular"/>
              </a:rPr>
              <a:t>.) Volume 3 (Issue 2), Page No. 41-47. April 2013</a:t>
            </a:r>
            <a:r>
              <a:rPr lang="en-US" sz="1600" dirty="0" smtClean="0">
                <a:latin typeface="RobotoRegular"/>
              </a:rPr>
              <a:t>.</a:t>
            </a:r>
          </a:p>
          <a:p>
            <a:pPr>
              <a:lnSpc>
                <a:spcPct val="150000"/>
              </a:lnSpc>
              <a:buFont typeface="Wingdings" panose="05000000000000000000" pitchFamily="2" charset="2"/>
              <a:buChar char="Ø"/>
            </a:pPr>
            <a:r>
              <a:rPr lang="en-US" sz="1600" dirty="0" err="1">
                <a:latin typeface="RobotoRegular"/>
              </a:rPr>
              <a:t>Kapse</a:t>
            </a:r>
            <a:r>
              <a:rPr lang="en-US" sz="1600" dirty="0">
                <a:latin typeface="RobotoRegular"/>
              </a:rPr>
              <a:t> </a:t>
            </a:r>
            <a:r>
              <a:rPr lang="en-US" sz="1600" dirty="0" err="1">
                <a:latin typeface="RobotoRegular"/>
              </a:rPr>
              <a:t>Sagar</a:t>
            </a:r>
            <a:r>
              <a:rPr lang="en-US" sz="1600" dirty="0">
                <a:latin typeface="RobotoRegular"/>
              </a:rPr>
              <a:t> </a:t>
            </a:r>
            <a:r>
              <a:rPr lang="en-US" sz="1600" dirty="0" err="1">
                <a:latin typeface="RobotoRegular"/>
              </a:rPr>
              <a:t>Sudhakar</a:t>
            </a:r>
            <a:r>
              <a:rPr lang="en-US" sz="1600" dirty="0">
                <a:latin typeface="RobotoRegular"/>
              </a:rPr>
              <a:t>, </a:t>
            </a:r>
            <a:r>
              <a:rPr lang="en-US" sz="1600" dirty="0" err="1">
                <a:latin typeface="RobotoRegular"/>
              </a:rPr>
              <a:t>Abhale</a:t>
            </a:r>
            <a:r>
              <a:rPr lang="en-US" sz="1600" dirty="0">
                <a:latin typeface="RobotoRegular"/>
              </a:rPr>
              <a:t> </a:t>
            </a:r>
            <a:r>
              <a:rPr lang="en-US" sz="1600" dirty="0" err="1">
                <a:latin typeface="RobotoRegular"/>
              </a:rPr>
              <a:t>Amol</a:t>
            </a:r>
            <a:r>
              <a:rPr lang="en-US" sz="1600" dirty="0">
                <a:latin typeface="RobotoRegular"/>
              </a:rPr>
              <a:t> Anil, </a:t>
            </a:r>
            <a:r>
              <a:rPr lang="en-US" sz="1600" dirty="0" err="1">
                <a:latin typeface="RobotoRegular"/>
              </a:rPr>
              <a:t>Kudake</a:t>
            </a:r>
            <a:r>
              <a:rPr lang="en-US" sz="1600" dirty="0">
                <a:latin typeface="RobotoRegular"/>
              </a:rPr>
              <a:t> </a:t>
            </a:r>
            <a:r>
              <a:rPr lang="en-US" sz="1600" dirty="0" err="1">
                <a:latin typeface="RobotoRegular"/>
              </a:rPr>
              <a:t>chetan</a:t>
            </a:r>
            <a:r>
              <a:rPr lang="en-US" sz="1600" dirty="0">
                <a:latin typeface="RobotoRegular"/>
              </a:rPr>
              <a:t> </a:t>
            </a:r>
            <a:r>
              <a:rPr lang="en-US" sz="1600" dirty="0" err="1">
                <a:latin typeface="RobotoRegular"/>
              </a:rPr>
              <a:t>Ashok,Shirsath</a:t>
            </a:r>
            <a:r>
              <a:rPr lang="en-US" sz="1600" dirty="0">
                <a:latin typeface="RobotoRegular"/>
              </a:rPr>
              <a:t> </a:t>
            </a:r>
            <a:r>
              <a:rPr lang="en-US" sz="1600" dirty="0" err="1">
                <a:latin typeface="RobotoRegular"/>
              </a:rPr>
              <a:t>Shravan</a:t>
            </a:r>
            <a:r>
              <a:rPr lang="en-US" sz="1600" dirty="0">
                <a:latin typeface="RobotoRegular"/>
              </a:rPr>
              <a:t> </a:t>
            </a:r>
            <a:r>
              <a:rPr lang="en-US" sz="1600" dirty="0" err="1">
                <a:latin typeface="RobotoRegular"/>
              </a:rPr>
              <a:t>Bhaskar</a:t>
            </a:r>
            <a:r>
              <a:rPr lang="en-US" sz="1600" dirty="0">
                <a:latin typeface="RobotoRegular"/>
              </a:rPr>
              <a:t>. ―Automatic Street Light Control System‖ (International Journal of Emerging Technology and Advanced Engineering) Volume 3, Issue 5</a:t>
            </a:r>
            <a:r>
              <a:rPr lang="en-US" sz="1600" dirty="0" smtClean="0">
                <a:latin typeface="RobotoRegular"/>
              </a:rPr>
              <a:t>,</a:t>
            </a:r>
            <a:r>
              <a:rPr lang="en-IN" sz="1600" dirty="0">
                <a:latin typeface="RobotoRegular"/>
              </a:rPr>
              <a:t> </a:t>
            </a:r>
            <a:r>
              <a:rPr lang="en-IN" sz="1600" dirty="0" smtClean="0">
                <a:latin typeface="RobotoRegular"/>
              </a:rPr>
              <a:t> </a:t>
            </a:r>
            <a:r>
              <a:rPr lang="en-US" sz="1600" dirty="0" smtClean="0">
                <a:latin typeface="RobotoRegular"/>
              </a:rPr>
              <a:t>May </a:t>
            </a:r>
            <a:r>
              <a:rPr lang="en-US" sz="1600" dirty="0">
                <a:latin typeface="RobotoRegular"/>
              </a:rPr>
              <a:t>2013</a:t>
            </a:r>
            <a:r>
              <a:rPr lang="en-US" sz="1600" dirty="0" smtClean="0">
                <a:latin typeface="RobotoRegular"/>
              </a:rPr>
              <a:t>.</a:t>
            </a:r>
          </a:p>
          <a:p>
            <a:pPr marL="0" indent="0">
              <a:buNone/>
            </a:pPr>
            <a:endParaRPr lang="en-IN"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272420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7140" y="2734837"/>
            <a:ext cx="10515600" cy="1325563"/>
          </a:xfrm>
        </p:spPr>
        <p:txBody>
          <a:bodyPr>
            <a:noAutofit/>
          </a:bodyPr>
          <a:lstStyle/>
          <a:p>
            <a:r>
              <a:rPr lang="en-IN" sz="4000" b="1" dirty="0" smtClean="0"/>
              <a:t>        </a:t>
            </a:r>
            <a:r>
              <a:rPr lang="en-IN" sz="4000" b="1" dirty="0" smtClean="0">
                <a:solidFill>
                  <a:schemeClr val="bg1"/>
                </a:solidFill>
              </a:rPr>
              <a:t>Student-Teacher </a:t>
            </a:r>
            <a:r>
              <a:rPr lang="en-IN" sz="4000" b="1" dirty="0">
                <a:solidFill>
                  <a:schemeClr val="bg1"/>
                </a:solidFill>
              </a:rPr>
              <a:t>Booking </a:t>
            </a:r>
            <a:r>
              <a:rPr lang="en-IN" sz="4000" b="1" dirty="0" smtClean="0">
                <a:solidFill>
                  <a:schemeClr val="bg1"/>
                </a:solidFill>
              </a:rPr>
              <a:t>Appointment </a:t>
            </a:r>
            <a:endParaRPr lang="en-IN" sz="4000" b="1" dirty="0">
              <a:solidFill>
                <a:schemeClr val="bg1"/>
              </a:solidFill>
            </a:endParaRPr>
          </a:p>
        </p:txBody>
      </p:sp>
    </p:spTree>
    <p:extLst>
      <p:ext uri="{BB962C8B-B14F-4D97-AF65-F5344CB8AC3E}">
        <p14:creationId xmlns:p14="http://schemas.microsoft.com/office/powerpoint/2010/main" val="144605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US" sz="2000" b="1" spc="-15" dirty="0">
                <a:solidFill>
                  <a:srgbClr val="D82128"/>
                </a:solidFill>
                <a:latin typeface="Roboto"/>
                <a:cs typeface="Roboto"/>
              </a:rPr>
              <a:t>AIM OF THE PROJECT</a:t>
            </a:r>
            <a:endParaRPr lang="en-US" sz="2000" b="1" dirty="0">
              <a:latin typeface="Roboto"/>
              <a:cs typeface="Roboto"/>
            </a:endParaRPr>
          </a:p>
        </p:txBody>
      </p:sp>
      <p:sp>
        <p:nvSpPr>
          <p:cNvPr id="5" name="Content Placeholder 4"/>
          <p:cNvSpPr>
            <a:spLocks noGrp="1"/>
          </p:cNvSpPr>
          <p:nvPr>
            <p:ph idx="1"/>
          </p:nvPr>
        </p:nvSpPr>
        <p:spPr>
          <a:xfrm>
            <a:off x="816017" y="1119501"/>
            <a:ext cx="11100231" cy="5380071"/>
          </a:xfrm>
        </p:spPr>
        <p:txBody>
          <a:bodyPr vert="horz" lIns="91440" tIns="45720" rIns="91440" bIns="45720" rtlCol="0" anchor="t">
            <a:normAutofit lnSpcReduction="10000"/>
          </a:bodyPr>
          <a:lstStyle/>
          <a:p>
            <a:pPr algn="just">
              <a:lnSpc>
                <a:spcPct val="150000"/>
              </a:lnSpc>
              <a:buFont typeface="Wingdings" panose="05000000000000000000" pitchFamily="2" charset="2"/>
              <a:buChar char="Ø"/>
            </a:pPr>
            <a:r>
              <a:rPr lang="en-US" sz="1600" dirty="0">
                <a:latin typeface="RobotoRegular"/>
              </a:rPr>
              <a:t>In this application booking appointment systems are prevalent currently either online or using traditional queuing systems. Several businesses like book appointment use different Web-based appointment systems for their patients which make appointments process more efficient, thereby minimizing patient’s waiting time and maximizing the total number of patients served.</a:t>
            </a:r>
          </a:p>
          <a:p>
            <a:pPr algn="just">
              <a:lnSpc>
                <a:spcPct val="150000"/>
              </a:lnSpc>
              <a:buFont typeface="Wingdings" panose="05000000000000000000" pitchFamily="2" charset="2"/>
              <a:buChar char="Ø"/>
            </a:pPr>
            <a:r>
              <a:rPr lang="en-US" sz="1600" dirty="0" smtClean="0">
                <a:latin typeface="RobotoRegular"/>
              </a:rPr>
              <a:t>Student-teacher </a:t>
            </a:r>
            <a:r>
              <a:rPr lang="en-US" sz="1600" dirty="0">
                <a:latin typeface="RobotoRegular"/>
              </a:rPr>
              <a:t>booking appointment app is that it allows students to customize their booking process. This includes the ability to select the timeframe, the location, and even the type of appointment they'd like to book. This way, students can easily find the best appointment that fits their needs and schedule</a:t>
            </a:r>
            <a:r>
              <a:rPr lang="en-US" sz="1600" dirty="0" smtClean="0">
                <a:latin typeface="RobotoRegular"/>
              </a:rPr>
              <a:t>.</a:t>
            </a:r>
          </a:p>
          <a:p>
            <a:pPr algn="just">
              <a:lnSpc>
                <a:spcPct val="150000"/>
              </a:lnSpc>
              <a:buFont typeface="Wingdings" panose="05000000000000000000" pitchFamily="2" charset="2"/>
              <a:buChar char="Ø"/>
            </a:pPr>
            <a:r>
              <a:rPr lang="en-US" sz="1600" dirty="0">
                <a:latin typeface="RobotoRegular"/>
              </a:rPr>
              <a:t>This study presents a web based appointment booking system through web or mobile devices that assists both students and lecturers to be acquainted with the time of appointment wherever they are</a:t>
            </a:r>
            <a:r>
              <a:rPr lang="en-US" sz="1600" dirty="0" smtClean="0">
                <a:latin typeface="RobotoRegular"/>
              </a:rPr>
              <a:t>.</a:t>
            </a:r>
          </a:p>
          <a:p>
            <a:pPr algn="just">
              <a:lnSpc>
                <a:spcPct val="150000"/>
              </a:lnSpc>
              <a:buFont typeface="Wingdings" panose="05000000000000000000" pitchFamily="2" charset="2"/>
              <a:buChar char="Ø"/>
            </a:pPr>
            <a:r>
              <a:rPr lang="en-US" sz="1600" dirty="0">
                <a:latin typeface="RobotoRegular"/>
              </a:rPr>
              <a:t>The system allows students and lecturers to simply gain access to the system by connecting to the Internet. It also enables students to drop any message which consists of the purpose and time of the </a:t>
            </a:r>
            <a:r>
              <a:rPr lang="en-US" sz="1600" dirty="0" smtClean="0">
                <a:latin typeface="RobotoRegular"/>
              </a:rPr>
              <a:t>appointment</a:t>
            </a:r>
          </a:p>
          <a:p>
            <a:pPr algn="just">
              <a:lnSpc>
                <a:spcPct val="150000"/>
              </a:lnSpc>
              <a:buFont typeface="Wingdings" panose="05000000000000000000" pitchFamily="2" charset="2"/>
              <a:buChar char="Ø"/>
            </a:pPr>
            <a:r>
              <a:rPr lang="en-US" sz="1600" dirty="0" smtClean="0">
                <a:latin typeface="RobotoRegular"/>
              </a:rPr>
              <a:t>Student-teacher </a:t>
            </a:r>
            <a:r>
              <a:rPr lang="en-US" sz="1600" dirty="0">
                <a:latin typeface="RobotoRegular"/>
              </a:rPr>
              <a:t>booking appointment apps are incredibly helpful for students and teachers alike. They make the entire booking process simple and efficient, and with customizable options, students can make sure that their appointments fit their needs. </a:t>
            </a:r>
            <a:endParaRPr lang="en-US" sz="1600" dirty="0">
              <a:solidFill>
                <a:srgbClr val="000000"/>
              </a:solidFill>
              <a:latin typeface="Roboto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13162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Title 4"/>
          <p:cNvSpPr>
            <a:spLocks noGrp="1"/>
          </p:cNvSpPr>
          <p:nvPr>
            <p:ph type="title"/>
          </p:nvPr>
        </p:nvSpPr>
        <p:spPr>
          <a:xfrm>
            <a:off x="709411" y="309809"/>
            <a:ext cx="10515600" cy="702062"/>
          </a:xfrm>
        </p:spPr>
        <p:txBody>
          <a:bodyPr>
            <a:normAutofit/>
          </a:bodyPr>
          <a:lstStyle/>
          <a:p>
            <a:r>
              <a:rPr lang="en-US" sz="2000" b="1" spc="-15" dirty="0">
                <a:solidFill>
                  <a:srgbClr val="D82128"/>
                </a:solidFill>
                <a:latin typeface="Roboto"/>
                <a:cs typeface="Roboto"/>
              </a:rPr>
              <a:t>OBJECTIVE OF THIS PROJECT</a:t>
            </a:r>
            <a:endParaRPr lang="en-IN" sz="2000" dirty="0"/>
          </a:p>
        </p:txBody>
      </p:sp>
      <p:sp>
        <p:nvSpPr>
          <p:cNvPr id="2" name="Content Placeholder 1"/>
          <p:cNvSpPr>
            <a:spLocks noGrp="1"/>
          </p:cNvSpPr>
          <p:nvPr>
            <p:ph idx="1"/>
          </p:nvPr>
        </p:nvSpPr>
        <p:spPr>
          <a:xfrm>
            <a:off x="799563" y="1011871"/>
            <a:ext cx="10515600" cy="4899532"/>
          </a:xfrm>
        </p:spPr>
        <p:txBody>
          <a:bodyPr>
            <a:normAutofit/>
          </a:bodyPr>
          <a:lstStyle/>
          <a:p>
            <a:pPr marL="0" indent="0" algn="just">
              <a:lnSpc>
                <a:spcPct val="150000"/>
              </a:lnSpc>
              <a:buNone/>
            </a:pPr>
            <a:r>
              <a:rPr lang="en-US" sz="1600" dirty="0" smtClean="0">
                <a:latin typeface="RobotoRegular"/>
              </a:rPr>
              <a:t>The </a:t>
            </a:r>
            <a:r>
              <a:rPr lang="en-US" sz="1600" dirty="0">
                <a:latin typeface="RobotoRegular"/>
              </a:rPr>
              <a:t>Student-Teacher Booking </a:t>
            </a:r>
            <a:r>
              <a:rPr lang="en-US" sz="1600" dirty="0" smtClean="0">
                <a:latin typeface="RobotoRegular"/>
              </a:rPr>
              <a:t>Appointment is compatible mainly with concept of Booking Appointment . The main objectives of our proposed system are as follows: </a:t>
            </a:r>
          </a:p>
          <a:p>
            <a:pPr algn="just">
              <a:lnSpc>
                <a:spcPct val="150000"/>
              </a:lnSpc>
              <a:buFont typeface="Wingdings" panose="05000000000000000000" pitchFamily="2" charset="2"/>
              <a:buChar char="Ø"/>
            </a:pPr>
            <a:r>
              <a:rPr lang="en-US" sz="1700" dirty="0">
                <a:latin typeface="RobotoRegular"/>
              </a:rPr>
              <a:t>The Student-Teacher Booking Appointment app is designed so that both students and teachers have an easy and efficient way to book appointments with each other. </a:t>
            </a:r>
            <a:endParaRPr lang="en-US" sz="1700" dirty="0" smtClean="0">
              <a:latin typeface="RobotoRegular"/>
            </a:endParaRPr>
          </a:p>
          <a:p>
            <a:pPr algn="just">
              <a:lnSpc>
                <a:spcPct val="150000"/>
              </a:lnSpc>
              <a:buFont typeface="Wingdings" panose="05000000000000000000" pitchFamily="2" charset="2"/>
              <a:buChar char="Ø"/>
            </a:pPr>
            <a:r>
              <a:rPr lang="en-US" sz="1700" dirty="0">
                <a:latin typeface="RobotoRegular"/>
              </a:rPr>
              <a:t>Once the appointment time arrives, you can easily attend the meeting with your teacher. Your teacher will also be able to access all the details regarding the appointment. </a:t>
            </a:r>
            <a:endParaRPr lang="en-US" sz="1700" dirty="0" smtClean="0">
              <a:latin typeface="RobotoRegular"/>
            </a:endParaRPr>
          </a:p>
          <a:p>
            <a:pPr algn="just">
              <a:lnSpc>
                <a:spcPct val="150000"/>
              </a:lnSpc>
              <a:buFont typeface="Wingdings" panose="05000000000000000000" pitchFamily="2" charset="2"/>
              <a:buChar char="Ø"/>
            </a:pPr>
            <a:r>
              <a:rPr lang="en-US" sz="1700" dirty="0">
                <a:latin typeface="RobotoRegular"/>
              </a:rPr>
              <a:t>For teachers, the app makes it easy to manage and monitor their students’ appointments. They can set their availability, create and manage appointments, send reminders, and review student progress reports. </a:t>
            </a:r>
            <a:endParaRPr lang="en-US" sz="1700" dirty="0" smtClean="0">
              <a:latin typeface="Roboto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26982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837" y="252559"/>
            <a:ext cx="10515600" cy="816561"/>
          </a:xfrm>
        </p:spPr>
        <p:txBody>
          <a:bodyPr>
            <a:normAutofit/>
          </a:bodyPr>
          <a:lstStyle/>
          <a:p>
            <a:r>
              <a:rPr lang="en-US" sz="2000" b="1" spc="-15" dirty="0">
                <a:solidFill>
                  <a:srgbClr val="D82128"/>
                </a:solidFill>
                <a:latin typeface="Roboto"/>
              </a:rPr>
              <a:t>SOFTWARE AND HARDWARE REQUIREMENTS</a:t>
            </a:r>
            <a:endParaRPr lang="en-IN" sz="2000" dirty="0"/>
          </a:p>
        </p:txBody>
      </p:sp>
      <p:sp>
        <p:nvSpPr>
          <p:cNvPr id="4" name="Content Placeholder 3"/>
          <p:cNvSpPr>
            <a:spLocks noGrp="1"/>
          </p:cNvSpPr>
          <p:nvPr>
            <p:ph idx="1"/>
          </p:nvPr>
        </p:nvSpPr>
        <p:spPr>
          <a:xfrm>
            <a:off x="876837" y="1066743"/>
            <a:ext cx="10515600" cy="5290698"/>
          </a:xfrm>
        </p:spPr>
        <p:txBody>
          <a:bodyPr>
            <a:noAutofit/>
          </a:bodyPr>
          <a:lstStyle/>
          <a:p>
            <a:pPr marL="0" indent="0">
              <a:buNone/>
            </a:pPr>
            <a:r>
              <a:rPr lang="en-IN" sz="1600" b="1" spc="-35" dirty="0">
                <a:solidFill>
                  <a:srgbClr val="DA2727"/>
                </a:solidFill>
                <a:latin typeface="Roboto"/>
                <a:cs typeface="Roboto"/>
              </a:rPr>
              <a:t>HARDWARE REQUIREMENTS:</a:t>
            </a:r>
          </a:p>
          <a:p>
            <a:pPr lvl="0">
              <a:buFont typeface="Wingdings" panose="05000000000000000000" pitchFamily="2" charset="2"/>
              <a:buChar char="Ø"/>
            </a:pPr>
            <a:r>
              <a:rPr lang="en-US" sz="1600" dirty="0">
                <a:latin typeface="RobotoRegular"/>
              </a:rPr>
              <a:t>Processor		  :    </a:t>
            </a:r>
            <a:r>
              <a:rPr lang="en-US" sz="1600" dirty="0" smtClean="0">
                <a:latin typeface="RobotoRegular"/>
              </a:rPr>
              <a:t>Intel 3</a:t>
            </a:r>
            <a:endParaRPr lang="en-IN" sz="1600" dirty="0">
              <a:latin typeface="RobotoRegular"/>
            </a:endParaRPr>
          </a:p>
          <a:p>
            <a:pPr lvl="0">
              <a:buFont typeface="Wingdings" panose="05000000000000000000" pitchFamily="2" charset="2"/>
              <a:buChar char="Ø"/>
            </a:pPr>
            <a:r>
              <a:rPr lang="en-US" sz="1600" dirty="0">
                <a:latin typeface="RobotoRegular"/>
              </a:rPr>
              <a:t>Motherboard                 	  :    </a:t>
            </a:r>
            <a:r>
              <a:rPr lang="en-US" sz="1600" dirty="0" smtClean="0">
                <a:latin typeface="RobotoRegular"/>
              </a:rPr>
              <a:t>Intel mother board – VTx Enabled</a:t>
            </a:r>
            <a:endParaRPr lang="en-IN" sz="1600" dirty="0">
              <a:latin typeface="RobotoRegular"/>
            </a:endParaRPr>
          </a:p>
          <a:p>
            <a:pPr lvl="0">
              <a:buFont typeface="Wingdings" panose="05000000000000000000" pitchFamily="2" charset="2"/>
              <a:buChar char="Ø"/>
            </a:pPr>
            <a:r>
              <a:rPr lang="en-US" sz="1600" dirty="0">
                <a:latin typeface="RobotoRegular"/>
              </a:rPr>
              <a:t>Ram		</a:t>
            </a:r>
            <a:r>
              <a:rPr lang="en-US" sz="1600" dirty="0" smtClean="0">
                <a:latin typeface="RobotoRegular"/>
              </a:rPr>
              <a:t>  </a:t>
            </a:r>
            <a:r>
              <a:rPr lang="en-US" sz="1600" dirty="0">
                <a:latin typeface="RobotoRegular"/>
              </a:rPr>
              <a:t>:     </a:t>
            </a:r>
            <a:r>
              <a:rPr lang="en-US" sz="1600" dirty="0" smtClean="0">
                <a:latin typeface="RobotoRegular"/>
              </a:rPr>
              <a:t>4 </a:t>
            </a:r>
            <a:r>
              <a:rPr lang="en-US" sz="1600" dirty="0">
                <a:latin typeface="RobotoRegular"/>
              </a:rPr>
              <a:t>gb </a:t>
            </a:r>
            <a:endParaRPr lang="en-IN" sz="1600" dirty="0">
              <a:latin typeface="RobotoRegular"/>
            </a:endParaRPr>
          </a:p>
          <a:p>
            <a:pPr lvl="0">
              <a:buFont typeface="Wingdings" panose="05000000000000000000" pitchFamily="2" charset="2"/>
              <a:buChar char="Ø"/>
            </a:pPr>
            <a:r>
              <a:rPr lang="en-US" sz="1600" dirty="0">
                <a:latin typeface="RobotoRegular"/>
              </a:rPr>
              <a:t>Hard disk drive	</a:t>
            </a:r>
            <a:r>
              <a:rPr lang="en-US" sz="1600" dirty="0" smtClean="0">
                <a:latin typeface="RobotoRegular"/>
              </a:rPr>
              <a:t>  </a:t>
            </a:r>
            <a:r>
              <a:rPr lang="en-US" sz="1600" dirty="0">
                <a:latin typeface="RobotoRegular"/>
              </a:rPr>
              <a:t>:     </a:t>
            </a:r>
            <a:r>
              <a:rPr lang="en-US" sz="1600" dirty="0" smtClean="0">
                <a:latin typeface="RobotoRegular"/>
              </a:rPr>
              <a:t>500 </a:t>
            </a:r>
            <a:r>
              <a:rPr lang="en-US" sz="1600" dirty="0">
                <a:latin typeface="RobotoRegular"/>
              </a:rPr>
              <a:t>gb</a:t>
            </a:r>
          </a:p>
          <a:p>
            <a:pPr marL="0" lvl="0" indent="0">
              <a:buNone/>
            </a:pPr>
            <a:endParaRPr lang="en-IN" sz="1600" b="1" dirty="0">
              <a:latin typeface="Roboto"/>
              <a:cs typeface="Roboto"/>
            </a:endParaRPr>
          </a:p>
          <a:p>
            <a:pPr marL="0" indent="0">
              <a:buNone/>
            </a:pPr>
            <a:r>
              <a:rPr lang="en-IN" sz="1600" b="1" spc="-35" dirty="0">
                <a:solidFill>
                  <a:srgbClr val="DA2727"/>
                </a:solidFill>
                <a:latin typeface="Roboto"/>
                <a:cs typeface="Roboto"/>
              </a:rPr>
              <a:t>SOFTWARE REQUIREMENTS:</a:t>
            </a:r>
          </a:p>
          <a:p>
            <a:pPr>
              <a:buFont typeface="Wingdings" panose="05000000000000000000" pitchFamily="2" charset="2"/>
              <a:buChar char="Ø"/>
            </a:pPr>
            <a:r>
              <a:rPr lang="en-US" sz="1600" dirty="0">
                <a:latin typeface="RobotoRegular"/>
              </a:rPr>
              <a:t>Front End: HTML5, CSS3, Bootstrap</a:t>
            </a:r>
          </a:p>
          <a:p>
            <a:pPr>
              <a:buFont typeface="Wingdings" panose="05000000000000000000" pitchFamily="2" charset="2"/>
              <a:buChar char="Ø"/>
            </a:pPr>
            <a:r>
              <a:rPr lang="en-US" sz="1600" dirty="0">
                <a:latin typeface="RobotoRegular"/>
              </a:rPr>
              <a:t>Back End: PHP 7.4, MYSQL</a:t>
            </a:r>
          </a:p>
          <a:p>
            <a:pPr>
              <a:buFont typeface="Wingdings" panose="05000000000000000000" pitchFamily="2" charset="2"/>
              <a:buChar char="Ø"/>
            </a:pPr>
            <a:r>
              <a:rPr lang="en-US" sz="1600" dirty="0">
                <a:latin typeface="RobotoRegular"/>
              </a:rPr>
              <a:t>Control End: Angular Java </a:t>
            </a:r>
            <a:r>
              <a:rPr lang="en-US" sz="1600" dirty="0" smtClean="0">
                <a:latin typeface="RobotoRegular"/>
              </a:rPr>
              <a:t>Script</a:t>
            </a:r>
          </a:p>
          <a:p>
            <a:pPr marL="0" indent="0">
              <a:buNone/>
            </a:pPr>
            <a:endParaRPr lang="en-US" sz="1600" dirty="0">
              <a:solidFill>
                <a:schemeClr val="tx1">
                  <a:lumMod val="65000"/>
                  <a:lumOff val="35000"/>
                </a:schemeClr>
              </a:solidFill>
              <a:latin typeface="RobotoRegular"/>
            </a:endParaRPr>
          </a:p>
          <a:p>
            <a:pPr marL="0" indent="0">
              <a:buNone/>
            </a:pPr>
            <a:r>
              <a:rPr lang="en-IN" sz="1600" b="1" spc="-35" dirty="0" smtClean="0">
                <a:solidFill>
                  <a:srgbClr val="DA2727"/>
                </a:solidFill>
                <a:latin typeface="Roboto"/>
                <a:cs typeface="Roboto"/>
              </a:rPr>
              <a:t>Android TOOLS</a:t>
            </a:r>
            <a:r>
              <a:rPr lang="en-IN" sz="1600" b="1" spc="-35" dirty="0">
                <a:solidFill>
                  <a:srgbClr val="DA2727"/>
                </a:solidFill>
                <a:latin typeface="Roboto"/>
                <a:cs typeface="Roboto"/>
              </a:rPr>
              <a:t>:</a:t>
            </a:r>
          </a:p>
          <a:p>
            <a:pPr>
              <a:buFont typeface="Wingdings" panose="05000000000000000000" pitchFamily="2" charset="2"/>
              <a:buChar char="Ø"/>
            </a:pPr>
            <a:r>
              <a:rPr lang="en-US" sz="1600" dirty="0"/>
              <a:t>IDE: Android Studio</a:t>
            </a:r>
          </a:p>
          <a:p>
            <a:pPr>
              <a:buFont typeface="Wingdings" panose="05000000000000000000" pitchFamily="2" charset="2"/>
              <a:buChar char="Ø"/>
            </a:pPr>
            <a:r>
              <a:rPr lang="en-US" sz="1600" dirty="0"/>
              <a:t>    Android Emulator</a:t>
            </a:r>
          </a:p>
          <a:p>
            <a:pPr>
              <a:buFont typeface="Wingdings" panose="05000000000000000000" pitchFamily="2" charset="2"/>
              <a:buChar char="Ø"/>
            </a:pPr>
            <a:r>
              <a:rPr lang="en-US" sz="1600" dirty="0"/>
              <a:t>    xampp-win64-7.4</a:t>
            </a:r>
            <a:endParaRPr lang="en-US" sz="1600" dirty="0">
              <a:latin typeface="RobotoRegular"/>
            </a:endParaRPr>
          </a:p>
          <a:p>
            <a:pPr marL="0" indent="0">
              <a:buNone/>
            </a:pPr>
            <a:r>
              <a:rPr lang="en-US" sz="1600" b="1" spc="-35" dirty="0">
                <a:solidFill>
                  <a:srgbClr val="DA2727"/>
                </a:solidFill>
                <a:latin typeface="Roboto"/>
                <a:cs typeface="Roboto"/>
              </a:rPr>
              <a:t>PHP Tools: </a:t>
            </a:r>
          </a:p>
          <a:p>
            <a:pPr>
              <a:buFont typeface="Wingdings" panose="05000000000000000000" pitchFamily="2" charset="2"/>
              <a:buChar char="Ø"/>
            </a:pPr>
            <a:r>
              <a:rPr lang="en-US" sz="1600" dirty="0">
                <a:latin typeface="RobotoRegular"/>
              </a:rPr>
              <a:t> xampp-win64-7.4</a:t>
            </a:r>
            <a:endParaRPr lang="en-IN" sz="1600" dirty="0">
              <a:latin typeface="RobotoRegular"/>
            </a:endParaRPr>
          </a:p>
          <a:p>
            <a:pPr marL="0" indent="0">
              <a:buNone/>
            </a:pPr>
            <a:endParaRPr lang="en-IN" sz="1200" b="1" spc="-35" dirty="0">
              <a:solidFill>
                <a:srgbClr val="DA2727"/>
              </a:solidFill>
              <a:latin typeface="Roboto"/>
              <a:cs typeface="Roboto"/>
            </a:endParaRPr>
          </a:p>
          <a:p>
            <a:pPr marL="0" indent="0">
              <a:buNone/>
            </a:pPr>
            <a:endParaRPr lang="en-IN" sz="1200" dirty="0">
              <a:solidFill>
                <a:schemeClr val="tx1">
                  <a:lumMod val="65000"/>
                  <a:lumOff val="35000"/>
                </a:schemeClr>
              </a:solidFill>
              <a:latin typeface="RobotoRegular"/>
            </a:endParaRPr>
          </a:p>
          <a:p>
            <a:pPr marL="0" indent="0">
              <a:buNone/>
            </a:pPr>
            <a:r>
              <a:rPr lang="en-US" sz="1600" dirty="0"/>
              <a:t> </a:t>
            </a:r>
            <a:endParaRPr lang="en-IN" sz="1600" dirty="0"/>
          </a:p>
          <a:p>
            <a:pPr marL="0" indent="0">
              <a:buNone/>
            </a:pPr>
            <a:endParaRPr lang="en-IN" sz="1600" b="1" spc="-35" dirty="0">
              <a:solidFill>
                <a:srgbClr val="DA2727"/>
              </a:solidFill>
              <a:latin typeface="Roboto"/>
              <a:cs typeface="Roboto"/>
            </a:endParaRPr>
          </a:p>
          <a:p>
            <a:pPr marL="0" indent="0">
              <a:buNone/>
            </a:pPr>
            <a:endParaRPr lang="en-IN" sz="2400" dirty="0"/>
          </a:p>
        </p:txBody>
      </p:sp>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grpSp>
        <p:nvGrpSpPr>
          <p:cNvPr id="5" name="object 138"/>
          <p:cNvGrpSpPr/>
          <p:nvPr/>
        </p:nvGrpSpPr>
        <p:grpSpPr>
          <a:xfrm>
            <a:off x="7328080" y="1509884"/>
            <a:ext cx="3484808" cy="3706060"/>
            <a:chOff x="777926" y="5809361"/>
            <a:chExt cx="1541780" cy="1506220"/>
          </a:xfrm>
        </p:grpSpPr>
        <p:sp>
          <p:nvSpPr>
            <p:cNvPr id="6" name="object 139"/>
            <p:cNvSpPr/>
            <p:nvPr/>
          </p:nvSpPr>
          <p:spPr>
            <a:xfrm>
              <a:off x="1511973" y="5929757"/>
              <a:ext cx="80264" cy="101384"/>
            </a:xfrm>
            <a:prstGeom prst="rect">
              <a:avLst/>
            </a:prstGeom>
            <a:blipFill>
              <a:blip r:embed="rId2" cstate="print"/>
              <a:stretch>
                <a:fillRect/>
              </a:stretch>
            </a:blipFill>
          </p:spPr>
          <p:txBody>
            <a:bodyPr wrap="square" lIns="0" tIns="0" rIns="0" bIns="0" rtlCol="0"/>
            <a:lstStyle/>
            <a:p>
              <a:endParaRPr/>
            </a:p>
          </p:txBody>
        </p:sp>
        <p:sp>
          <p:nvSpPr>
            <p:cNvPr id="7" name="object 140"/>
            <p:cNvSpPr/>
            <p:nvPr/>
          </p:nvSpPr>
          <p:spPr>
            <a:xfrm>
              <a:off x="1286433" y="5884888"/>
              <a:ext cx="69697" cy="70980"/>
            </a:xfrm>
            <a:prstGeom prst="rect">
              <a:avLst/>
            </a:prstGeom>
            <a:blipFill>
              <a:blip r:embed="rId3" cstate="print"/>
              <a:stretch>
                <a:fillRect/>
              </a:stretch>
            </a:blipFill>
          </p:spPr>
          <p:txBody>
            <a:bodyPr wrap="square" lIns="0" tIns="0" rIns="0" bIns="0" rtlCol="0"/>
            <a:lstStyle/>
            <a:p>
              <a:endParaRPr/>
            </a:p>
          </p:txBody>
        </p:sp>
        <p:sp>
          <p:nvSpPr>
            <p:cNvPr id="8" name="object 141"/>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p>
              <a:endParaRPr/>
            </a:p>
          </p:txBody>
        </p:sp>
        <p:sp>
          <p:nvSpPr>
            <p:cNvPr id="9" name="object 142"/>
            <p:cNvSpPr/>
            <p:nvPr/>
          </p:nvSpPr>
          <p:spPr>
            <a:xfrm>
              <a:off x="1666278" y="5809361"/>
              <a:ext cx="99161" cy="99174"/>
            </a:xfrm>
            <a:prstGeom prst="rect">
              <a:avLst/>
            </a:prstGeom>
            <a:blipFill>
              <a:blip r:embed="rId4" cstate="print"/>
              <a:stretch>
                <a:fillRect/>
              </a:stretch>
            </a:blipFill>
          </p:spPr>
          <p:txBody>
            <a:bodyPr wrap="square" lIns="0" tIns="0" rIns="0" bIns="0" rtlCol="0"/>
            <a:lstStyle/>
            <a:p>
              <a:endParaRPr/>
            </a:p>
          </p:txBody>
        </p:sp>
        <p:sp>
          <p:nvSpPr>
            <p:cNvPr id="10" name="object 143"/>
            <p:cNvSpPr/>
            <p:nvPr/>
          </p:nvSpPr>
          <p:spPr>
            <a:xfrm>
              <a:off x="777926" y="5886043"/>
              <a:ext cx="1541606" cy="1429130"/>
            </a:xfrm>
            <a:prstGeom prst="rect">
              <a:avLst/>
            </a:prstGeom>
            <a:blipFill>
              <a:blip r:embed="rId5" cstate="print"/>
              <a:stretch>
                <a:fillRect/>
              </a:stretch>
            </a:blipFill>
          </p:spPr>
          <p:txBody>
            <a:bodyPr wrap="square" lIns="0" tIns="0" rIns="0" bIns="0" rtlCol="0"/>
            <a:lstStyle/>
            <a:p>
              <a:endParaRPr/>
            </a:p>
          </p:txBody>
        </p:sp>
      </p:gr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72711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26394" y="476174"/>
            <a:ext cx="2308324" cy="369332"/>
          </a:xfrm>
          <a:prstGeom prst="rect">
            <a:avLst/>
          </a:prstGeom>
        </p:spPr>
        <p:txBody>
          <a:bodyPr wrap="none">
            <a:spAutoFit/>
          </a:bodyPr>
          <a:lstStyle/>
          <a:p>
            <a:r>
              <a:rPr lang="en-US" b="1" spc="-15" dirty="0">
                <a:solidFill>
                  <a:srgbClr val="D82128"/>
                </a:solidFill>
                <a:latin typeface="Roboto"/>
              </a:rPr>
              <a:t>EXISTING SYSTEM </a:t>
            </a:r>
            <a:endParaRPr lang="en-IN" dirty="0"/>
          </a:p>
        </p:txBody>
      </p:sp>
      <p:sp>
        <p:nvSpPr>
          <p:cNvPr id="7" name="Content Placeholder 6"/>
          <p:cNvSpPr>
            <a:spLocks noGrp="1"/>
          </p:cNvSpPr>
          <p:nvPr>
            <p:ph idx="1"/>
          </p:nvPr>
        </p:nvSpPr>
        <p:spPr>
          <a:xfrm>
            <a:off x="838200" y="1310470"/>
            <a:ext cx="10515600" cy="4351338"/>
          </a:xfrm>
        </p:spPr>
        <p:txBody>
          <a:bodyPr>
            <a:normAutofit/>
          </a:bodyPr>
          <a:lstStyle/>
          <a:p>
            <a:pPr algn="just">
              <a:lnSpc>
                <a:spcPct val="150000"/>
              </a:lnSpc>
              <a:buFont typeface="Wingdings" panose="05000000000000000000" pitchFamily="2" charset="2"/>
              <a:buChar char="Ø"/>
            </a:pPr>
            <a:r>
              <a:rPr lang="en-US" sz="1600" dirty="0">
                <a:latin typeface="RobotoRegular"/>
              </a:rPr>
              <a:t>The existing system is the manual system. All the records are maintained in the project. Need to be converted into automated </a:t>
            </a:r>
            <a:r>
              <a:rPr lang="en-US" sz="1600" dirty="0" smtClean="0">
                <a:latin typeface="RobotoRegular"/>
              </a:rPr>
              <a:t>system.</a:t>
            </a:r>
          </a:p>
          <a:p>
            <a:pPr algn="just">
              <a:lnSpc>
                <a:spcPct val="150000"/>
              </a:lnSpc>
              <a:buFont typeface="Wingdings" panose="05000000000000000000" pitchFamily="2" charset="2"/>
              <a:buChar char="Ø"/>
            </a:pPr>
            <a:r>
              <a:rPr lang="en-US" sz="1600" dirty="0" smtClean="0">
                <a:latin typeface="RobotoRegular"/>
              </a:rPr>
              <a:t>To understand different symbols which are used in books and travel guides is a tedious job. User requirement are not satisfied through these books and Manuals</a:t>
            </a:r>
          </a:p>
          <a:p>
            <a:pPr algn="just">
              <a:lnSpc>
                <a:spcPct val="150000"/>
              </a:lnSpc>
              <a:buFont typeface="Wingdings" panose="05000000000000000000" pitchFamily="2" charset="2"/>
              <a:buChar char="Ø"/>
            </a:pPr>
            <a:r>
              <a:rPr lang="en-US" sz="1600" dirty="0">
                <a:latin typeface="RobotoRegular"/>
              </a:rPr>
              <a:t>In People should push the vehicles or get help to reach nearest gas station.  In the above method time and manual work is done by owners of the vehicle.</a:t>
            </a:r>
            <a:endParaRPr lang="en-US" sz="1600" dirty="0" smtClean="0">
              <a:latin typeface="RobotoRegular"/>
            </a:endParaRPr>
          </a:p>
          <a:p>
            <a:pPr algn="just">
              <a:lnSpc>
                <a:spcPct val="150000"/>
              </a:lnSpc>
              <a:buFont typeface="Wingdings" panose="05000000000000000000" pitchFamily="2" charset="2"/>
              <a:buChar char="Ø"/>
            </a:pPr>
            <a:r>
              <a:rPr lang="en-US" sz="1600" dirty="0">
                <a:latin typeface="RobotoRegular"/>
              </a:rPr>
              <a:t>For some aged people or medically ill people it will get even hard. To get fuel to fill generators people need to go to a petrol station.</a:t>
            </a:r>
            <a:endParaRPr lang="en-IN" sz="1600" dirty="0">
              <a:latin typeface="RobotoRegular"/>
            </a:endParaRPr>
          </a:p>
          <a:p>
            <a:pPr marL="0" indent="0" algn="just">
              <a:lnSpc>
                <a:spcPct val="150000"/>
              </a:lnSpc>
              <a:buNone/>
            </a:pPr>
            <a:endParaRPr lang="en-US" sz="1600" dirty="0" smtClean="0">
              <a:latin typeface="RobotoRegular"/>
            </a:endParaRPr>
          </a:p>
          <a:p>
            <a:pPr algn="just">
              <a:lnSpc>
                <a:spcPct val="150000"/>
              </a:lnSpc>
              <a:buFont typeface="Wingdings" panose="05000000000000000000" pitchFamily="2" charset="2"/>
              <a:buChar char="Ø"/>
            </a:pPr>
            <a:endParaRPr lang="en-IN" sz="1600" b="1" dirty="0">
              <a:latin typeface="RobotoRegular"/>
            </a:endParaRPr>
          </a:p>
          <a:p>
            <a:pPr marL="0" indent="0" algn="just">
              <a:lnSpc>
                <a:spcPct val="150000"/>
              </a:lnSpc>
              <a:buNone/>
            </a:pPr>
            <a:endParaRPr lang="en-US" sz="1600" dirty="0" smtClean="0">
              <a:latin typeface="RobotoRegular"/>
            </a:endParaRP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94220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07719" y="476174"/>
            <a:ext cx="4690771" cy="369332"/>
          </a:xfrm>
          <a:prstGeom prst="rect">
            <a:avLst/>
          </a:prstGeom>
        </p:spPr>
        <p:txBody>
          <a:bodyPr wrap="none">
            <a:spAutoFit/>
          </a:bodyPr>
          <a:lstStyle/>
          <a:p>
            <a:r>
              <a:rPr lang="en-US" b="1" spc="-15" dirty="0">
                <a:solidFill>
                  <a:srgbClr val="D82128"/>
                </a:solidFill>
                <a:latin typeface="Roboto"/>
              </a:rPr>
              <a:t>DISADVANTAGES OF EXISTING SYSTEM </a:t>
            </a:r>
            <a:endParaRPr lang="en-IN" dirty="0"/>
          </a:p>
        </p:txBody>
      </p:sp>
      <p:sp>
        <p:nvSpPr>
          <p:cNvPr id="8" name="Content Placeholder 7"/>
          <p:cNvSpPr>
            <a:spLocks noGrp="1"/>
          </p:cNvSpPr>
          <p:nvPr>
            <p:ph idx="1"/>
          </p:nvPr>
        </p:nvSpPr>
        <p:spPr>
          <a:xfrm>
            <a:off x="807719" y="1275008"/>
            <a:ext cx="10515600" cy="5035641"/>
          </a:xfrm>
        </p:spPr>
        <p:txBody>
          <a:bodyPr>
            <a:normAutofit fontScale="85000" lnSpcReduction="10000"/>
          </a:bodyPr>
          <a:lstStyle/>
          <a:p>
            <a:pPr marL="0" indent="0">
              <a:lnSpc>
                <a:spcPct val="150000"/>
              </a:lnSpc>
              <a:buNone/>
            </a:pPr>
            <a:r>
              <a:rPr lang="en-US" sz="1600" dirty="0">
                <a:latin typeface="RobotoRegular"/>
              </a:rPr>
              <a:t>It isn't compelling and which has a few hindrances which as pursues  Less powerful and tedious.</a:t>
            </a:r>
          </a:p>
          <a:p>
            <a:pPr marL="514350" indent="-514350">
              <a:lnSpc>
                <a:spcPct val="150000"/>
              </a:lnSpc>
              <a:buFont typeface="+mj-lt"/>
              <a:buAutoNum type="arabicPeriod"/>
            </a:pPr>
            <a:r>
              <a:rPr lang="en-IN" sz="1900" dirty="0" smtClean="0">
                <a:latin typeface="RobotoRegular"/>
              </a:rPr>
              <a:t>Student-teacher </a:t>
            </a:r>
            <a:r>
              <a:rPr lang="en-IN" sz="1900" dirty="0">
                <a:latin typeface="RobotoRegular"/>
              </a:rPr>
              <a:t>booking appointment </a:t>
            </a:r>
            <a:r>
              <a:rPr lang="en-IN" sz="1900" dirty="0" smtClean="0">
                <a:latin typeface="RobotoRegular"/>
              </a:rPr>
              <a:t>system .O</a:t>
            </a:r>
            <a:r>
              <a:rPr lang="en-US" sz="1900" dirty="0" smtClean="0">
                <a:latin typeface="RobotoRegular"/>
              </a:rPr>
              <a:t>ne </a:t>
            </a:r>
            <a:r>
              <a:rPr lang="en-US" sz="1900" dirty="0">
                <a:latin typeface="RobotoRegular"/>
              </a:rPr>
              <a:t>of the main issues is that a centralized system can be difficult to maintain, as it requires a large amount of data to be collected and inputted into the system to ensure that it is accurate</a:t>
            </a:r>
            <a:r>
              <a:rPr lang="en-US" sz="1900" dirty="0" smtClean="0">
                <a:latin typeface="RobotoRegular"/>
              </a:rPr>
              <a:t>.</a:t>
            </a:r>
          </a:p>
          <a:p>
            <a:pPr marL="514350" indent="-514350">
              <a:lnSpc>
                <a:spcPct val="150000"/>
              </a:lnSpc>
              <a:buFont typeface="+mj-lt"/>
              <a:buAutoNum type="arabicPeriod"/>
            </a:pPr>
            <a:r>
              <a:rPr lang="en-US" sz="1900" dirty="0" smtClean="0">
                <a:latin typeface="RobotoRegular"/>
              </a:rPr>
              <a:t>Student-teacher </a:t>
            </a:r>
            <a:r>
              <a:rPr lang="en-US" sz="1900" dirty="0">
                <a:latin typeface="RobotoRegular"/>
              </a:rPr>
              <a:t>booking appointment system is that it can be difficult for students to access their bookings remotely</a:t>
            </a:r>
            <a:r>
              <a:rPr lang="en-US" sz="1900" dirty="0" smtClean="0">
                <a:latin typeface="RobotoRegular"/>
              </a:rPr>
              <a:t>.</a:t>
            </a:r>
          </a:p>
          <a:p>
            <a:pPr marL="514350" indent="-514350">
              <a:lnSpc>
                <a:spcPct val="150000"/>
              </a:lnSpc>
              <a:buFont typeface="+mj-lt"/>
              <a:buAutoNum type="arabicPeriod"/>
            </a:pPr>
            <a:r>
              <a:rPr lang="en-US" sz="1900" dirty="0">
                <a:latin typeface="RobotoRegular"/>
              </a:rPr>
              <a:t>Loss of Classroom Interaction- By relying too heavily on student-teacher booking appointment apps, students may lose out on the opportunity to engage with their teachers in a classroom setting</a:t>
            </a:r>
            <a:r>
              <a:rPr lang="en-US" sz="1900" dirty="0" smtClean="0">
                <a:latin typeface="RobotoRegular"/>
              </a:rPr>
              <a:t>.</a:t>
            </a:r>
          </a:p>
          <a:p>
            <a:pPr marL="514350" indent="-514350">
              <a:lnSpc>
                <a:spcPct val="150000"/>
              </a:lnSpc>
              <a:buFont typeface="+mj-lt"/>
              <a:buAutoNum type="arabicPeriod"/>
            </a:pPr>
            <a:r>
              <a:rPr lang="en-US" sz="1900" dirty="0" smtClean="0">
                <a:latin typeface="RobotoRegular"/>
              </a:rPr>
              <a:t>.</a:t>
            </a:r>
            <a:r>
              <a:rPr lang="en-US" sz="1900" dirty="0">
                <a:latin typeface="RobotoRegular"/>
              </a:rPr>
              <a:t> Overbooking- Without proper tracking, it can be easy for students and teachers to overbook their appointments, leading to long wait times and frustration for both parties.</a:t>
            </a:r>
            <a:endParaRPr lang="en-US" sz="1900" dirty="0" smtClean="0">
              <a:latin typeface="RobotoRegular"/>
            </a:endParaRPr>
          </a:p>
          <a:p>
            <a:pPr marL="514350" indent="-514350">
              <a:lnSpc>
                <a:spcPct val="150000"/>
              </a:lnSpc>
              <a:buFont typeface="+mj-lt"/>
              <a:buAutoNum type="arabicPeriod"/>
            </a:pPr>
            <a:r>
              <a:rPr lang="en-US" sz="1900" dirty="0">
                <a:latin typeface="RobotoRegular"/>
              </a:rPr>
              <a:t>Technical Difficulties- While student-teacher booking appointment apps are great for convenience and time management, they can also be subject to technical difficulties that can lead to disruptions in the process.</a:t>
            </a:r>
            <a:endParaRPr lang="en-US" sz="1900" dirty="0" smtClean="0">
              <a:latin typeface="Roboto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408193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97872" y="476174"/>
            <a:ext cx="2539157" cy="369332"/>
          </a:xfrm>
          <a:prstGeom prst="rect">
            <a:avLst/>
          </a:prstGeom>
        </p:spPr>
        <p:txBody>
          <a:bodyPr wrap="none">
            <a:spAutoFit/>
          </a:bodyPr>
          <a:lstStyle/>
          <a:p>
            <a:r>
              <a:rPr lang="en-US" b="1" spc="-15" dirty="0">
                <a:solidFill>
                  <a:srgbClr val="D82128"/>
                </a:solidFill>
                <a:latin typeface="Roboto"/>
              </a:rPr>
              <a:t>PROPOSED SYSTEM </a:t>
            </a:r>
            <a:endParaRPr lang="en-IN" dirty="0"/>
          </a:p>
        </p:txBody>
      </p:sp>
      <p:sp>
        <p:nvSpPr>
          <p:cNvPr id="5" name="Content Placeholder 4"/>
          <p:cNvSpPr>
            <a:spLocks noGrp="1"/>
          </p:cNvSpPr>
          <p:nvPr>
            <p:ph idx="1"/>
          </p:nvPr>
        </p:nvSpPr>
        <p:spPr>
          <a:xfrm>
            <a:off x="1013782" y="1220318"/>
            <a:ext cx="10515600" cy="4351338"/>
          </a:xfrm>
        </p:spPr>
        <p:txBody>
          <a:bodyPr>
            <a:normAutofit/>
          </a:bodyPr>
          <a:lstStyle/>
          <a:p>
            <a:pPr algn="just">
              <a:lnSpc>
                <a:spcPct val="150000"/>
              </a:lnSpc>
              <a:buFont typeface="Wingdings" panose="05000000000000000000" pitchFamily="2" charset="2"/>
              <a:buChar char="Ø"/>
            </a:pPr>
            <a:r>
              <a:rPr lang="en-US" sz="1600" dirty="0">
                <a:latin typeface="RobotoRegular"/>
              </a:rPr>
              <a:t>They are very popular because a new application can be released without needing to install a new version on the client computers.  Web application of an online appointment booking system within an academic institution is an area of fast growth because it is a more effective way of handling administrative issues. </a:t>
            </a:r>
            <a:endParaRPr lang="en-US" sz="1600" dirty="0" smtClean="0">
              <a:latin typeface="RobotoRegular"/>
            </a:endParaRPr>
          </a:p>
          <a:p>
            <a:pPr algn="just">
              <a:lnSpc>
                <a:spcPct val="150000"/>
              </a:lnSpc>
              <a:buFont typeface="Wingdings" panose="05000000000000000000" pitchFamily="2" charset="2"/>
              <a:buChar char="Ø"/>
            </a:pPr>
            <a:r>
              <a:rPr lang="en-US" sz="1600" dirty="0" smtClean="0">
                <a:latin typeface="RobotoRegular"/>
              </a:rPr>
              <a:t>The </a:t>
            </a:r>
            <a:r>
              <a:rPr lang="en-US" sz="1600" dirty="0">
                <a:latin typeface="RobotoRegular"/>
              </a:rPr>
              <a:t>server will collect the data and store them only a database. This data will be analyzed and displayed on two different dashboards that can be accessed by the </a:t>
            </a:r>
            <a:r>
              <a:rPr lang="en-US" sz="1600" b="1" dirty="0">
                <a:solidFill>
                  <a:srgbClr val="C00000"/>
                </a:solidFill>
                <a:latin typeface="RobotoRegular"/>
              </a:rPr>
              <a:t>workforce and clients</a:t>
            </a:r>
            <a:r>
              <a:rPr lang="en-US" sz="1600" dirty="0">
                <a:latin typeface="RobotoRegular"/>
              </a:rPr>
              <a:t>.</a:t>
            </a:r>
            <a:endParaRPr lang="en-IN" sz="1600" dirty="0">
              <a:latin typeface="RobotoRegular"/>
            </a:endParaRPr>
          </a:p>
          <a:p>
            <a:pPr lvl="0" algn="just">
              <a:lnSpc>
                <a:spcPct val="150000"/>
              </a:lnSpc>
              <a:buFont typeface="Wingdings" panose="05000000000000000000" pitchFamily="2" charset="2"/>
              <a:buChar char="Ø"/>
            </a:pPr>
            <a:r>
              <a:rPr lang="en-US" sz="1600" dirty="0">
                <a:latin typeface="RobotoRegular"/>
              </a:rPr>
              <a:t>Online appointment systems are used extensively in hotels, hospitals, etc. for scheduling appointments and to keep track of patients’ records</a:t>
            </a:r>
            <a:r>
              <a:rPr lang="en-US" sz="1600" dirty="0" smtClean="0">
                <a:latin typeface="RobotoRegular"/>
              </a:rPr>
              <a:t>.</a:t>
            </a:r>
          </a:p>
          <a:p>
            <a:pPr algn="just">
              <a:lnSpc>
                <a:spcPct val="150000"/>
              </a:lnSpc>
              <a:buFont typeface="Wingdings" panose="05000000000000000000" pitchFamily="2" charset="2"/>
              <a:buChar char="Ø"/>
            </a:pPr>
            <a:r>
              <a:rPr lang="en-US" sz="1600" dirty="0">
                <a:latin typeface="RobotoRegular"/>
              </a:rPr>
              <a:t>This appointment scheduling system for students should be able to aid the task of booking an appointment with lecturers</a:t>
            </a:r>
            <a:endParaRPr lang="en-IN" sz="1600" dirty="0">
              <a:latin typeface="RobotoRegular"/>
            </a:endParaRPr>
          </a:p>
          <a:p>
            <a:pPr marL="0" lvl="0" indent="0" algn="just">
              <a:lnSpc>
                <a:spcPct val="150000"/>
              </a:lnSpc>
              <a:buNone/>
            </a:pPr>
            <a:endParaRPr lang="en-IN" sz="1600" dirty="0">
              <a:latin typeface="Roboto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2378726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1431</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Cambria</vt:lpstr>
      <vt:lpstr>Roboto</vt:lpstr>
      <vt:lpstr>RobotoRegular</vt:lpstr>
      <vt:lpstr>Times New Roman</vt:lpstr>
      <vt:lpstr>Wingdings</vt:lpstr>
      <vt:lpstr>Office Theme</vt:lpstr>
      <vt:lpstr>PowerPoint Presentation</vt:lpstr>
      <vt:lpstr> </vt:lpstr>
      <vt:lpstr>        Student-Teacher Booking Appointment </vt:lpstr>
      <vt:lpstr>AIM OF THE PROJECT</vt:lpstr>
      <vt:lpstr>OBJECTIVE OF THIS PROJECT</vt:lpstr>
      <vt:lpstr>SOFTWARE AND 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welcome</cp:lastModifiedBy>
  <cp:revision>55</cp:revision>
  <dcterms:created xsi:type="dcterms:W3CDTF">2021-09-08T10:38:53Z</dcterms:created>
  <dcterms:modified xsi:type="dcterms:W3CDTF">2023-03-14T11:54:08Z</dcterms:modified>
</cp:coreProperties>
</file>