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59794" autoAdjust="0"/>
  </p:normalViewPr>
  <p:slideViewPr>
    <p:cSldViewPr snapToGrid="0">
      <p:cViewPr varScale="1">
        <p:scale>
          <a:sx n="62" d="100"/>
          <a:sy n="62" d="100"/>
        </p:scale>
        <p:origin x="162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2C7B4-6875-4084-9C14-2C96A1631CD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F2C6B-4007-440C-9E77-6DE24FB5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1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c40034077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c40034077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Chọn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đáp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án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Khi click thẻ button “đáp án”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âm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click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iconbutton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“loa”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Chọn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hỏi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click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button 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“câu hỏi”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40034077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40034077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40034077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40034077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40034077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40034077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c4003407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c4003407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4003407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c4003407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400340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400340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c4003407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c4003407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c4003407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c4003407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40034077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40034077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40034077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40034077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chức năng chính: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Khoá học theo các chủ đề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Học các bảng chữ cái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Forum thảo luận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Ôn tập, bài tập kiểm tra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Lọc, tìm kiếm theo chủ đề học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Ưu điểm: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chức năng của trang web được thể hiện rõ ràng, phân theo cụm chức năng nên dễ dàng sử dụng, tìm kiếm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bài học được hiển thị theo dạng danh sách card kèm hình ảnh, giúp bài học sinh động dễ hiểu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Trang web ít có quảng cáo, giúp trải nghiệm người dùng được tốt hơn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Có thể sử dụng trên điện thoại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Tốc độ load trang nhanh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40034077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40034077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chức năng chính: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Khoá học theo các chủ đề dưới dạng trò chơi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Học các bảng chữ cái.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Forum thảo luận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Ôn tập, bài tập kiểm tra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Ưu điểm: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chức năng của trang web được thể hiện rõ ràng, phân theo cụm chức năng nên dễ dàng sử dụng, tìm kiếm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bài học được hiển thị theo dạng danh sách card kèm hình ảnh, giúp bài học sinh động dễ hiểu.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Trang web ít có quảng cáo, giúp trải nghiệm người dùng được tốt hơn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Có thể sử dụng trên điện thoại.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Tốc độ load trang nhanh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Lưu thông tin người dùng khi đăng nhập/đăng ký. Từ đây có thể lưu lại các mục tiêu hàng ngày, lịch sử các bài học, lịch sử các bài kiểm tra.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40034077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40034077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40034077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40034077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40034077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40034077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thứ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tự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hỏi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&lt;h3&gt;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 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Rating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&lt;h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ảnh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hỏi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CardMedia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 </a:t>
            </a:r>
          </a:p>
          <a:p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Câu hỏi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&lt;p&gt;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6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trả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lời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&lt;button&gt;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 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Icon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âm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IconButton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353525"/>
            <a:ext cx="9144000" cy="8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 b="1" dirty="0"/>
              <a:t>BÁO CÁO TIỂU LUẬN CHUYÊN NGÀNH</a:t>
            </a:r>
            <a:endParaRPr sz="36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2398200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 b="1" dirty="0"/>
              <a:t>XÂY DỰNG WEBSITE HỌC TIẾNG NHẬT</a:t>
            </a:r>
            <a:endParaRPr sz="3600" b="1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65" y="138672"/>
            <a:ext cx="7143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2100" y="150965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2764" y="7553"/>
            <a:ext cx="7039336" cy="10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608118" y="3605645"/>
            <a:ext cx="6535782" cy="139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/>
              <a:t>Sinh viên thực hiện:	Nguyễn Việt Hoàng - 16110076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/>
              <a:t>			Hứa Văn Lâm – 16110133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/>
              <a:t>GVHD: 			ThS. Trần Công Tú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503175" y="8246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b)	Thiết kế xử lý</a:t>
            </a:r>
            <a:endParaRPr sz="1800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450" y="1414950"/>
            <a:ext cx="6249026" cy="31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10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754750" y="8246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c)	sequence xem thông tin khóa học</a:t>
            </a:r>
            <a:endParaRPr sz="18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550" y="1243950"/>
            <a:ext cx="5631600" cy="36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11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subTitle" idx="1"/>
          </p:nvPr>
        </p:nvSpPr>
        <p:spPr>
          <a:xfrm>
            <a:off x="381550" y="408600"/>
            <a:ext cx="852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dirty="0">
                <a:solidFill>
                  <a:schemeClr val="dk1"/>
                </a:solidFill>
              </a:rPr>
              <a:t>5.</a:t>
            </a:r>
            <a:r>
              <a:rPr lang="en-US" dirty="0">
                <a:solidFill>
                  <a:schemeClr val="dk1"/>
                </a:solidFill>
              </a:rPr>
              <a:t>	</a:t>
            </a:r>
            <a:r>
              <a:rPr lang="vi" dirty="0">
                <a:solidFill>
                  <a:schemeClr val="dk1"/>
                </a:solidFill>
              </a:rPr>
              <a:t>Test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6636"/>
            <a:ext cx="8839200" cy="34919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12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DEMO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13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3999" cy="9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KẾT LUẬN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1"/>
          </p:nvPr>
        </p:nvSpPr>
        <p:spPr>
          <a:xfrm>
            <a:off x="0" y="992400"/>
            <a:ext cx="457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Ưu điểm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6"/>
          <p:cNvSpPr txBox="1"/>
          <p:nvPr/>
        </p:nvSpPr>
        <p:spPr>
          <a:xfrm flipH="1">
            <a:off x="0" y="1785000"/>
            <a:ext cx="45720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Dễ dàng thao tác sử dụng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Người dùng có thể tạo được khoá học với những từ ngữ mà bản thân muốn luyện tập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Triển khai trên các nền tảng duyệt web  đa dạng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Người dùng học được các từ ngữ, đoạn hội thoại có tính áp dụng cao</a:t>
            </a:r>
            <a:endParaRPr dirty="0"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1"/>
          </p:nvPr>
        </p:nvSpPr>
        <p:spPr>
          <a:xfrm>
            <a:off x="4724400" y="992400"/>
            <a:ext cx="441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Nhược điểm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6"/>
          <p:cNvSpPr txBox="1"/>
          <p:nvPr/>
        </p:nvSpPr>
        <p:spPr>
          <a:xfrm flipH="1">
            <a:off x="4572000" y="1785000"/>
            <a:ext cx="45720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Ứng dụng vẫn chưa hoàn thành được 100% các tính năng theo yêu cầu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Còn xảy ra một vài lỗi trong quá trình sử dụng, ảnh hưởng đến trải nghiệm của người dùng</a:t>
            </a:r>
            <a:endParaRPr dirty="0"/>
          </a:p>
          <a:p>
            <a:pPr marL="4572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14</a:t>
            </a:fld>
            <a:endParaRPr lang="vi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3999" cy="9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KẾT LUẬN</a:t>
            </a:r>
            <a:endParaRPr dirty="0"/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1"/>
          </p:nvPr>
        </p:nvSpPr>
        <p:spPr>
          <a:xfrm>
            <a:off x="0" y="992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Các chức năng đã hoàn thành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27"/>
          <p:cNvSpPr txBox="1"/>
          <p:nvPr/>
        </p:nvSpPr>
        <p:spPr>
          <a:xfrm>
            <a:off x="0" y="1785000"/>
            <a:ext cx="45720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Người dùng tự tạo khoá học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Học và làm kiểm tra theo khoá học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Học và làm kiểm tra theo chủ đề học hệ thống cung cấp sẵn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Trải nghiệm phần thử thách mà hệ thống cung cấp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Người dùng có thể chỉnh sửa bộ câu hỏi kiểm tra</a:t>
            </a:r>
            <a:endParaRPr dirty="0"/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7"/>
          <p:cNvSpPr txBox="1"/>
          <p:nvPr/>
        </p:nvSpPr>
        <p:spPr>
          <a:xfrm>
            <a:off x="4572000" y="1785000"/>
            <a:ext cx="45720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>
              <a:lnSpc>
                <a:spcPct val="200000"/>
              </a:lnSpc>
              <a:buSzPts val="1400"/>
              <a:buChar char="●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marL="457200" lvl="0" indent="-317500" algn="just">
              <a:lnSpc>
                <a:spcPct val="200000"/>
              </a:lnSpc>
              <a:buSzPts val="1400"/>
              <a:buChar char="●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</a:p>
          <a:p>
            <a:pPr marL="457200" lvl="0" indent="-317500" algn="just">
              <a:lnSpc>
                <a:spcPct val="200000"/>
              </a:lnSpc>
              <a:buSzPts val="1400"/>
              <a:buChar char="●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  <a:p>
            <a:pPr marL="457200" lvl="0" indent="-317500" algn="just">
              <a:lnSpc>
                <a:spcPct val="200000"/>
              </a:lnSpc>
              <a:buSzPts val="1400"/>
              <a:buChar char="●"/>
            </a:pP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pPr lvl="0" algn="just">
              <a:lnSpc>
                <a:spcPct val="200000"/>
              </a:lnSpc>
            </a:pPr>
            <a:endParaRPr lang="en-US" dirty="0"/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15</a:t>
            </a:fld>
            <a:endParaRPr lang="vi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3999" cy="9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KẾT LUẬN</a:t>
            </a:r>
            <a:endParaRPr dirty="0"/>
          </a:p>
        </p:txBody>
      </p:sp>
      <p:sp>
        <p:nvSpPr>
          <p:cNvPr id="157" name="Google Shape;157;p28"/>
          <p:cNvSpPr txBox="1">
            <a:spLocks noGrp="1"/>
          </p:cNvSpPr>
          <p:nvPr>
            <p:ph type="subTitle" idx="1"/>
          </p:nvPr>
        </p:nvSpPr>
        <p:spPr>
          <a:xfrm>
            <a:off x="0" y="992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Các chức năng chưa hoàn thành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8"/>
          <p:cNvSpPr txBox="1"/>
          <p:nvPr/>
        </p:nvSpPr>
        <p:spPr>
          <a:xfrm flipH="1">
            <a:off x="0" y="1784999"/>
            <a:ext cx="9144000" cy="186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Xây dựng bảng chữ cái alphabet</a:t>
            </a:r>
            <a:endParaRPr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Chơi game theo khoá học và chủ đề học</a:t>
            </a:r>
            <a:endParaRPr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Lưu lại các lần kiểm tra của người dùng</a:t>
            </a:r>
            <a:endParaRPr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Chỉnh sửa khoá học mà người dùng tạo ra </a:t>
            </a:r>
            <a:endParaRPr dirty="0"/>
          </a:p>
        </p:txBody>
      </p:sp>
      <p:sp>
        <p:nvSpPr>
          <p:cNvPr id="159" name="Google Shape;159;p28"/>
          <p:cNvSpPr txBox="1"/>
          <p:nvPr/>
        </p:nvSpPr>
        <p:spPr>
          <a:xfrm>
            <a:off x="0" y="3977925"/>
            <a:ext cx="91440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Khó khăn trong việc sưu tầm, lưu trữ dữ liệu tiếng Nhật dưới dạng văn bản, hình ảnh và âm thanh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16</a:t>
            </a:fld>
            <a:endParaRPr lang="vi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11700" y="290250"/>
            <a:ext cx="85206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200" b="1">
                <a:solidFill>
                  <a:srgbClr val="262626"/>
                </a:solidFill>
              </a:rPr>
              <a:t>NỘI DUNG TRÌNH BÀY</a:t>
            </a:r>
            <a:endParaRPr b="1"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1355750" y="1112025"/>
            <a:ext cx="64155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vi" sz="2050" dirty="0">
                <a:solidFill>
                  <a:schemeClr val="dk1"/>
                </a:solidFill>
                <a:highlight>
                  <a:srgbClr val="FFFFFF"/>
                </a:highlight>
              </a:rPr>
              <a:t>Giới </a:t>
            </a:r>
            <a:r>
              <a:rPr lang="en-US" sz="2050" dirty="0" smtClean="0">
                <a:solidFill>
                  <a:schemeClr val="dk1"/>
                </a:solidFill>
                <a:highlight>
                  <a:srgbClr val="FFFFFF"/>
                </a:highlight>
              </a:rPr>
              <a:t>t</a:t>
            </a:r>
            <a:r>
              <a:rPr lang="vi" sz="2050" dirty="0" smtClean="0">
                <a:solidFill>
                  <a:schemeClr val="dk1"/>
                </a:solidFill>
                <a:highlight>
                  <a:srgbClr val="FFFFFF"/>
                </a:highlight>
              </a:rPr>
              <a:t>hiệu</a:t>
            </a:r>
            <a:r>
              <a:rPr lang="vi" sz="2050" dirty="0">
                <a:solidFill>
                  <a:schemeClr val="dk1"/>
                </a:solidFill>
                <a:highlight>
                  <a:srgbClr val="FFFFFF"/>
                </a:highlight>
              </a:rPr>
              <a:t>​</a:t>
            </a:r>
            <a:endParaRPr sz="2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Tính cấp thiết của đề tài​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Mục tiêu của đề tài​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vi" sz="2050" dirty="0">
                <a:solidFill>
                  <a:schemeClr val="dk1"/>
                </a:solidFill>
                <a:highlight>
                  <a:srgbClr val="FFFFFF"/>
                </a:highlight>
              </a:rPr>
              <a:t>Nội </a:t>
            </a:r>
            <a:r>
              <a:rPr lang="en-US" sz="2050" dirty="0">
                <a:solidFill>
                  <a:schemeClr val="dk1"/>
                </a:solidFill>
                <a:highlight>
                  <a:srgbClr val="FFFFFF"/>
                </a:highlight>
              </a:rPr>
              <a:t>d</a:t>
            </a:r>
            <a:r>
              <a:rPr lang="vi" sz="2050" dirty="0" smtClean="0">
                <a:solidFill>
                  <a:schemeClr val="dk1"/>
                </a:solidFill>
                <a:highlight>
                  <a:srgbClr val="FFFFFF"/>
                </a:highlight>
              </a:rPr>
              <a:t>ung</a:t>
            </a:r>
            <a:r>
              <a:rPr lang="vi" sz="2050" dirty="0">
                <a:solidFill>
                  <a:schemeClr val="dk1"/>
                </a:solidFill>
                <a:highlight>
                  <a:srgbClr val="FFFFFF"/>
                </a:highlight>
              </a:rPr>
              <a:t>​</a:t>
            </a:r>
            <a:endParaRPr sz="2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Khảo sát hiện trạng​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Tiếp nhận yêu cầu​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Phân tích yêu cầu &amp; Thiết kế CSDL​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Thiết kế giao diện và xử lý​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Test​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vi" sz="2050" dirty="0">
                <a:solidFill>
                  <a:schemeClr val="dk1"/>
                </a:solidFill>
                <a:highlight>
                  <a:srgbClr val="FFFFFF"/>
                </a:highlight>
              </a:rPr>
              <a:t>Demo</a:t>
            </a:r>
            <a:endParaRPr sz="2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vi" sz="2050" dirty="0">
                <a:solidFill>
                  <a:schemeClr val="dk1"/>
                </a:solidFill>
                <a:highlight>
                  <a:srgbClr val="FFFFFF"/>
                </a:highlight>
              </a:rPr>
              <a:t>Kết </a:t>
            </a:r>
            <a:r>
              <a:rPr lang="en-US" sz="2050" dirty="0" smtClean="0">
                <a:solidFill>
                  <a:schemeClr val="dk1"/>
                </a:solidFill>
                <a:highlight>
                  <a:srgbClr val="FFFFFF"/>
                </a:highlight>
              </a:rPr>
              <a:t>l</a:t>
            </a:r>
            <a:r>
              <a:rPr lang="vi" sz="2050" dirty="0" smtClean="0">
                <a:solidFill>
                  <a:schemeClr val="dk1"/>
                </a:solidFill>
                <a:highlight>
                  <a:srgbClr val="FFFFFF"/>
                </a:highlight>
              </a:rPr>
              <a:t>uận</a:t>
            </a:r>
            <a:endParaRPr sz="2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2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1" y="49800"/>
            <a:ext cx="91440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200" b="1" dirty="0"/>
              <a:t>GIỚI THIỆU</a:t>
            </a:r>
            <a:endParaRPr sz="3200" b="1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21012" y="906725"/>
            <a:ext cx="8199587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rgbClr val="000000"/>
                </a:solidFill>
              </a:rPr>
              <a:t>1.	Tính cấp thiết của đề tài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05979" y="1597725"/>
            <a:ext cx="8532043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sz="1600" dirty="0"/>
              <a:t>Ảnh hưởng sự hội nhập kinh tế quốc tế và toàn cầu hoá.</a:t>
            </a:r>
            <a:endParaRPr sz="16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 dirty="0"/>
              <a:t>	⇒ Ngoại ngữ đóng vai trò vô cùng quan trọng</a:t>
            </a:r>
            <a:endParaRPr sz="1600"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sz="1600" dirty="0"/>
              <a:t>Tiếng Anh là ngoại ngữ có thể nói là không thể thiếu với cá nhân, tổ chức nào. Tuy nhiên với hiện tại, có lẽ là không đủ.</a:t>
            </a:r>
            <a:endParaRPr sz="16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 dirty="0"/>
              <a:t>	⇒ Tiếng Nhật là lựa chọn phù hợp tiếp theo mà chúng ta có thể hướng đến</a:t>
            </a:r>
            <a:endParaRPr sz="1600"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sz="1600" dirty="0"/>
              <a:t>Lý do: </a:t>
            </a:r>
            <a:endParaRPr sz="1600" dirty="0"/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 sz="1600" dirty="0"/>
              <a:t>Tăng thêm cơ hội trong việc làm</a:t>
            </a: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 sz="1600" dirty="0"/>
              <a:t>Hiểu thêm được văn hoá, con người </a:t>
            </a:r>
            <a:r>
              <a:rPr lang="vi" sz="1600" dirty="0" smtClean="0"/>
              <a:t>Nh</a:t>
            </a:r>
            <a:r>
              <a:rPr lang="en-US" sz="1600" dirty="0" err="1" smtClean="0"/>
              <a:t>ậ</a:t>
            </a:r>
            <a:r>
              <a:rPr lang="en-US" sz="1600" dirty="0" err="1"/>
              <a:t>t</a:t>
            </a:r>
            <a:r>
              <a:rPr lang="vi" sz="1600" dirty="0" smtClean="0"/>
              <a:t> </a:t>
            </a:r>
            <a:r>
              <a:rPr lang="vi" sz="1600" dirty="0"/>
              <a:t>- đất nước mà chúng ta nên noi the</a:t>
            </a:r>
            <a:r>
              <a:rPr lang="en-US" sz="1600" dirty="0"/>
              <a:t>o</a:t>
            </a:r>
            <a:endParaRPr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</a:t>
            </a:fld>
            <a:endParaRPr lang="v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311700" y="546325"/>
            <a:ext cx="85206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 dirty="0">
                <a:solidFill>
                  <a:srgbClr val="000000"/>
                </a:solidFill>
              </a:rPr>
              <a:t>2.	Mục Tiêu Đề Tài</a:t>
            </a: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311700" y="1453350"/>
            <a:ext cx="85206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vi" sz="2000" dirty="0">
                <a:solidFill>
                  <a:srgbClr val="000000"/>
                </a:solidFill>
              </a:rPr>
              <a:t>Giúp người dùng tiếp cận nhanh với ngôn ngữ này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vi" sz="2000" dirty="0">
                <a:solidFill>
                  <a:srgbClr val="000000"/>
                </a:solidFill>
              </a:rPr>
              <a:t>Cung cấp các chủ đề học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vi" sz="2000" dirty="0">
                <a:solidFill>
                  <a:srgbClr val="000000"/>
                </a:solidFill>
              </a:rPr>
              <a:t>Cung cấp các bài tập, thử thách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vi" sz="2000" dirty="0">
                <a:solidFill>
                  <a:srgbClr val="000000"/>
                </a:solidFill>
              </a:rPr>
              <a:t>Cung cấp chức năng tự tạo khóa học, tự kiểm tra trên khóa học này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4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9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200" b="1"/>
              <a:t>NỘI DUNG</a:t>
            </a:r>
            <a:endParaRPr sz="3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311700" y="972025"/>
            <a:ext cx="87022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dirty="0">
                <a:solidFill>
                  <a:srgbClr val="000000"/>
                </a:solidFill>
              </a:rPr>
              <a:t>1.	</a:t>
            </a:r>
            <a:r>
              <a:rPr lang="vi" dirty="0">
                <a:solidFill>
                  <a:srgbClr val="000000"/>
                </a:solidFill>
              </a:rPr>
              <a:t>Khảo sát hiện trạng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45000" y="1680575"/>
            <a:ext cx="7448700" cy="26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/>
              <a:t>Website1: “NHK WORLD - JAPAN”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225" y="2095601"/>
            <a:ext cx="7327301" cy="19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5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740775" y="433275"/>
            <a:ext cx="7338000" cy="41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/>
              <a:t>Website2: “duolingo”</a:t>
            </a:r>
            <a:endParaRPr sz="1800" dirty="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474" y="1056077"/>
            <a:ext cx="6031076" cy="34803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6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311700" y="456675"/>
            <a:ext cx="85206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rgbClr val="000000"/>
                </a:solidFill>
              </a:rPr>
              <a:t>2.	Tiếp Nhận Yêu cầu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7</a:t>
            </a:fld>
            <a:endParaRPr lang="vi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43" y="1019083"/>
            <a:ext cx="6680913" cy="41244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311700" y="402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rgbClr val="000000"/>
                </a:solidFill>
              </a:rPr>
              <a:t>3.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vi" dirty="0">
                <a:solidFill>
                  <a:srgbClr val="000000"/>
                </a:solidFill>
              </a:rPr>
              <a:t>Phân tích yêu cầu &amp; Thiết kế CSDL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8</a:t>
            </a:fld>
            <a:endParaRPr lang="vi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48" y="1188891"/>
            <a:ext cx="8367351" cy="3867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>
            <a:off x="311700" y="4161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rgbClr val="000000"/>
                </a:solidFill>
              </a:rPr>
              <a:t>4.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vi" dirty="0">
                <a:solidFill>
                  <a:srgbClr val="000000"/>
                </a:solidFill>
              </a:rPr>
              <a:t>Thiết Kế Giao Diện Và Xử Lý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573050" y="1208700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vi" sz="1800"/>
              <a:t>Thiết kế giao diện</a:t>
            </a:r>
            <a:endParaRPr sz="18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125" y="1671900"/>
            <a:ext cx="54483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9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752</Words>
  <Application>Microsoft Office PowerPoint</Application>
  <PresentationFormat>On-screen Show (16:9)</PresentationFormat>
  <Paragraphs>137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BÁO CÁO TIỂU LUẬN CHUYÊN NGÀNH</vt:lpstr>
      <vt:lpstr>NỘI DUNG TRÌNH BÀY</vt:lpstr>
      <vt:lpstr>GIỚI THIỆU</vt:lpstr>
      <vt:lpstr>2. Mục Tiêu Đề Tài</vt:lpstr>
      <vt:lpstr>NỘI DUNG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KẾT LUẬN</vt:lpstr>
      <vt:lpstr>KẾT LUẬN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TIỂU LUẬN CHUYÊN NGÀNH</dc:title>
  <cp:lastModifiedBy>Lâm Hứa</cp:lastModifiedBy>
  <cp:revision>17</cp:revision>
  <dcterms:modified xsi:type="dcterms:W3CDTF">2019-12-12T15:34:27Z</dcterms:modified>
</cp:coreProperties>
</file>