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57" r:id="rId4"/>
    <p:sldId id="258" r:id="rId5"/>
    <p:sldId id="277" r:id="rId7"/>
    <p:sldId id="278" r:id="rId8"/>
    <p:sldId id="259" r:id="rId9"/>
    <p:sldId id="279" r:id="rId10"/>
    <p:sldId id="260" r:id="rId11"/>
    <p:sldId id="261" r:id="rId12"/>
    <p:sldId id="280" r:id="rId13"/>
    <p:sldId id="281" r:id="rId14"/>
    <p:sldId id="266" r:id="rId15"/>
    <p:sldId id="26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13DFC3-54B2-4D24-B325-DFA64AABD00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068FA0-C0E2-40A3-9484-DA8DABF9799A}"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A413DFC3-54B2-4D24-B325-DFA64AABD00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068FA0-C0E2-40A3-9484-DA8DABF9799A}"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A413DFC3-54B2-4D24-B325-DFA64AABD00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068FA0-C0E2-40A3-9484-DA8DABF9799A}" type="slidenum">
              <a:rPr lang="en-US" smtClean="0"/>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A413DFC3-54B2-4D24-B325-DFA64AABD00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068FA0-C0E2-40A3-9484-DA8DABF9799A}"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A413DFC3-54B2-4D24-B325-DFA64AABD00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068FA0-C0E2-40A3-9484-DA8DABF9799A}" type="slidenum">
              <a:rPr lang="en-US" smtClean="0"/>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A413DFC3-54B2-4D24-B325-DFA64AABD00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068FA0-C0E2-40A3-9484-DA8DABF9799A}"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A413DFC3-54B2-4D24-B325-DFA64AABD00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068FA0-C0E2-40A3-9484-DA8DABF9799A}"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A413DFC3-54B2-4D24-B325-DFA64AABD00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068FA0-C0E2-40A3-9484-DA8DABF9799A}"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Text Placeholder 2"/>
          <p:cNvSpPr>
            <a:spLocks noGrp="1"/>
          </p:cNvSpPr>
          <p:nvPr>
            <p:ph type="body"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A413DFC3-54B2-4D24-B325-DFA64AABD00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068FA0-C0E2-40A3-9484-DA8DABF9799A}" type="slidenum">
              <a:rPr lang="en-US" smtClean="0"/>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696000" y="360000"/>
            <a:ext cx="10800000" cy="720000"/>
          </a:xfrm>
        </p:spPr>
        <p:txBody>
          <a:bodyPr wrap="square" lIns="0" tIns="0" rIns="0" bIns="0">
            <a:normAutofit/>
          </a:bodyPr>
          <a:lstStyle>
            <a:lvl1pPr algn="l" fontAlgn="base">
              <a:defRPr sz="3200">
                <a:solidFill>
                  <a:schemeClr val="tx1"/>
                </a:solidFill>
              </a:defRPr>
            </a:lvl1pPr>
          </a:lstStyle>
          <a:p>
            <a:r>
              <a:rPr lang="en-US" dirty="0"/>
              <a:t>Click to add title</a:t>
            </a:r>
            <a:endParaRPr lang="en-US" dirty="0"/>
          </a:p>
        </p:txBody>
      </p:sp>
      <p:sp>
        <p:nvSpPr>
          <p:cNvPr id="3" name="日期占位符 2"/>
          <p:cNvSpPr>
            <a:spLocks noGrp="1"/>
          </p:cNvSpPr>
          <p:nvPr>
            <p:ph type="dt" sz="half" idx="10"/>
            <p:custDataLst>
              <p:tags r:id="rId3"/>
            </p:custDataLst>
          </p:nvPr>
        </p:nvSpPr>
        <p:spPr/>
        <p:txBody>
          <a:bodyPr wrap="square">
            <a:normAutofit/>
          </a:bodyPr>
          <a:lstStyle/>
          <a:p>
            <a:r>
              <a:rPr lang="en-US"/>
              <a:t>Date Area</a:t>
            </a:r>
            <a:endParaRPr lang="en-US"/>
          </a:p>
        </p:txBody>
      </p:sp>
      <p:sp>
        <p:nvSpPr>
          <p:cNvPr id="4" name="页脚占位符 3"/>
          <p:cNvSpPr>
            <a:spLocks noGrp="1"/>
          </p:cNvSpPr>
          <p:nvPr>
            <p:ph type="ftr" sz="quarter" idx="11"/>
            <p:custDataLst>
              <p:tags r:id="rId4"/>
            </p:custDataLst>
          </p:nvPr>
        </p:nvSpPr>
        <p:spPr/>
        <p:txBody>
          <a:bodyPr/>
          <a:lstStyle/>
          <a:p>
            <a:endParaRPr lang="en-US" dirty="0"/>
          </a:p>
        </p:txBody>
      </p:sp>
      <p:sp>
        <p:nvSpPr>
          <p:cNvPr id="5" name="灯片编号占位符 4"/>
          <p:cNvSpPr>
            <a:spLocks noGrp="1"/>
          </p:cNvSpPr>
          <p:nvPr>
            <p:ph type="sldNum" sz="quarter" idx="12"/>
            <p:custDataLst>
              <p:tags r:id="rId5"/>
            </p:custDataLst>
          </p:nvPr>
        </p:nvSpPr>
        <p:spPr/>
        <p:txBody>
          <a:bodyPr wrap="square">
            <a:normAutofit/>
          </a:bodyPr>
          <a:lstStyle/>
          <a:p>
            <a:fld id="{49AE70B2-8BF9-45C0-BB95-33D1B9D3A854}"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A413DFC3-54B2-4D24-B325-DFA64AABD00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068FA0-C0E2-40A3-9484-DA8DABF9799A}"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A413DFC3-54B2-4D24-B325-DFA64AABD00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068FA0-C0E2-40A3-9484-DA8DABF9799A}"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A413DFC3-54B2-4D24-B325-DFA64AABD00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068FA0-C0E2-40A3-9484-DA8DABF9799A}"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A413DFC3-54B2-4D24-B325-DFA64AABD00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068FA0-C0E2-40A3-9484-DA8DABF9799A}"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413DFC3-54B2-4D24-B325-DFA64AABD00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068FA0-C0E2-40A3-9484-DA8DABF9799A}"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13DFC3-54B2-4D24-B325-DFA64AABD00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068FA0-C0E2-40A3-9484-DA8DABF9799A}"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413DFC3-54B2-4D24-B325-DFA64AABD00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068FA0-C0E2-40A3-9484-DA8DABF9799A}"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413DFC3-54B2-4D24-B325-DFA64AABD00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068FA0-C0E2-40A3-9484-DA8DABF9799A}"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413DFC3-54B2-4D24-B325-DFA64AABD004}" type="datetimeFigureOut">
              <a:rPr lang="en-US" smtClean="0"/>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E068FA0-C0E2-40A3-9484-DA8DABF9799A}"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432;&#7899;ng%20d&#7851;n%20s&#7917;%20d&#7909;ng%20Tortoise%20SVN.docx" TargetMode="External"/><Relationship Id="rId2" Type="http://schemas.openxmlformats.org/officeDocument/2006/relationships/hyperlink" Target="https://tortoisesvn.net/downloads.html" TargetMode="External"/><Relationship Id="rId1" Type="http://schemas.openxmlformats.org/officeDocument/2006/relationships/hyperlink" Target="https://www.visualsvn.com/server/download" TargetMode="Externa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972905"/>
            <a:ext cx="7766936" cy="2340566"/>
          </a:xfrm>
        </p:spPr>
        <p:txBody>
          <a:bodyPr/>
          <a:lstStyle/>
          <a:p>
            <a:pPr algn="l"/>
            <a:r>
              <a:rPr lang="en-US" sz="4000" b="0" i="0" dirty="0" err="1">
                <a:solidFill>
                  <a:srgbClr val="1F1F1F"/>
                </a:solidFill>
                <a:effectLst/>
                <a:latin typeface="Google Sans"/>
              </a:rPr>
              <a:t>Trình</a:t>
            </a:r>
            <a:r>
              <a:rPr lang="en-US" sz="4000" b="0" i="0" dirty="0">
                <a:solidFill>
                  <a:srgbClr val="1F1F1F"/>
                </a:solidFill>
                <a:effectLst/>
                <a:latin typeface="Google Sans"/>
              </a:rPr>
              <a:t> </a:t>
            </a:r>
            <a:r>
              <a:rPr lang="en-US" sz="4000" b="0" i="0" dirty="0" err="1">
                <a:solidFill>
                  <a:srgbClr val="1F1F1F"/>
                </a:solidFill>
                <a:effectLst/>
                <a:latin typeface="Google Sans"/>
              </a:rPr>
              <a:t>bày</a:t>
            </a:r>
            <a:r>
              <a:rPr lang="en-US" sz="4000" b="0" i="0" dirty="0">
                <a:solidFill>
                  <a:srgbClr val="1F1F1F"/>
                </a:solidFill>
                <a:effectLst/>
                <a:latin typeface="Google Sans"/>
              </a:rPr>
              <a:t> </a:t>
            </a:r>
            <a:r>
              <a:rPr lang="en-US" sz="4000" b="0" i="0" dirty="0" err="1">
                <a:solidFill>
                  <a:srgbClr val="1F1F1F"/>
                </a:solidFill>
                <a:effectLst/>
                <a:latin typeface="Google Sans"/>
              </a:rPr>
              <a:t>kiểm soát tài liệu</a:t>
            </a:r>
            <a:r>
              <a:rPr lang="en-US" sz="4000" b="0" i="0" dirty="0">
                <a:solidFill>
                  <a:srgbClr val="1F1F1F"/>
                </a:solidFill>
                <a:effectLst/>
                <a:latin typeface="Google Sans"/>
              </a:rPr>
              <a:t>. </a:t>
            </a:r>
            <a:r>
              <a:rPr lang="en-US" sz="4000" b="0" i="0" dirty="0" err="1">
                <a:solidFill>
                  <a:srgbClr val="1F1F1F"/>
                </a:solidFill>
                <a:effectLst/>
                <a:latin typeface="Google Sans"/>
              </a:rPr>
              <a:t>Quản</a:t>
            </a:r>
            <a:r>
              <a:rPr lang="en-US" sz="4000" b="0" i="0" dirty="0">
                <a:solidFill>
                  <a:srgbClr val="1F1F1F"/>
                </a:solidFill>
                <a:effectLst/>
                <a:latin typeface="Google Sans"/>
              </a:rPr>
              <a:t> </a:t>
            </a:r>
            <a:r>
              <a:rPr lang="en-US" sz="4000" b="0" i="0" dirty="0" err="1">
                <a:solidFill>
                  <a:srgbClr val="1F1F1F"/>
                </a:solidFill>
                <a:effectLst/>
                <a:latin typeface="Google Sans"/>
              </a:rPr>
              <a:t>lý</a:t>
            </a:r>
            <a:r>
              <a:rPr lang="en-US" sz="4000" b="0" i="0" dirty="0">
                <a:solidFill>
                  <a:srgbClr val="1F1F1F"/>
                </a:solidFill>
                <a:effectLst/>
                <a:latin typeface="Google Sans"/>
              </a:rPr>
              <a:t> code </a:t>
            </a:r>
            <a:r>
              <a:rPr lang="en-US" sz="4000" b="0" i="0" dirty="0" err="1">
                <a:solidFill>
                  <a:srgbClr val="1F1F1F"/>
                </a:solidFill>
                <a:effectLst/>
                <a:latin typeface="Google Sans"/>
              </a:rPr>
              <a:t>bằng</a:t>
            </a:r>
            <a:r>
              <a:rPr lang="en-US" sz="4000" b="0" i="0" dirty="0">
                <a:solidFill>
                  <a:srgbClr val="1F1F1F"/>
                </a:solidFill>
                <a:effectLst/>
                <a:latin typeface="Google Sans"/>
              </a:rPr>
              <a:t> Tortoise SVN</a:t>
            </a:r>
            <a:endParaRPr lang="en-US" sz="4000" dirty="0"/>
          </a:p>
        </p:txBody>
      </p:sp>
      <p:sp>
        <p:nvSpPr>
          <p:cNvPr id="3" name="Subtitle 2"/>
          <p:cNvSpPr>
            <a:spLocks noGrp="1"/>
          </p:cNvSpPr>
          <p:nvPr>
            <p:ph type="subTitle" idx="1"/>
          </p:nvPr>
        </p:nvSpPr>
        <p:spPr>
          <a:xfrm>
            <a:off x="1507067" y="3657601"/>
            <a:ext cx="7766936" cy="1366684"/>
          </a:xfrm>
        </p:spPr>
        <p:txBody>
          <a:bodyPr/>
          <a:lstStyle/>
          <a:p>
            <a:pPr algn="ctr"/>
            <a:r>
              <a:rPr lang="vi-VN" dirty="0"/>
              <a:t>Người thực hiện</a:t>
            </a:r>
            <a:r>
              <a:rPr lang="en-US" altLang="vi-VN" dirty="0"/>
              <a:t>:</a:t>
            </a:r>
            <a:r>
              <a:rPr lang="vi-VN" dirty="0"/>
              <a:t> </a:t>
            </a:r>
            <a:endParaRPr lang="vi-VN" dirty="0"/>
          </a:p>
          <a:p>
            <a:pPr indent="457200" algn="ctr"/>
            <a:r>
              <a:rPr lang="vi-VN" dirty="0"/>
              <a:t>Phạm </a:t>
            </a:r>
            <a:r>
              <a:rPr lang="en-US" altLang="vi-VN" dirty="0"/>
              <a:t>Văn Lâm	</a:t>
            </a:r>
            <a:endParaRPr lang="vi-VN" dirty="0"/>
          </a:p>
          <a:p>
            <a:pPr algn="ctr"/>
            <a:r>
              <a:rPr lang="en-US" altLang="vi-VN" dirty="0"/>
              <a:t>Nguyễn Trọng Minh</a:t>
            </a:r>
            <a:endParaRPr lang="en-US" altLang="vi-V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96969" y="405449"/>
            <a:ext cx="8596668" cy="3880773"/>
          </a:xfrm>
        </p:spPr>
        <p:txBody>
          <a:bodyPr>
            <a:noAutofit/>
          </a:bodyPr>
          <a:p>
            <a:r>
              <a:rPr lang="en-US" sz="1900">
                <a:latin typeface="Times New Roman" panose="02020603050405020304" charset="0"/>
                <a:cs typeface="Times New Roman" panose="02020603050405020304" charset="0"/>
                <a:sym typeface="+mn-ea"/>
              </a:rPr>
              <a:t>Một phương pháp xác định được đưa ra để cung cấp cho mỗi tài liệu, phiên bản và sửa đổi với một bản sắc độc đáo. Phương pháp thường đòi hỏi ký hiệu của </a:t>
            </a:r>
            <a:r>
              <a:rPr lang="en-US" sz="1900">
                <a:latin typeface="Times New Roman" panose="02020603050405020304" charset="0"/>
                <a:cs typeface="Times New Roman" panose="02020603050405020304" charset="0"/>
                <a:sym typeface="+mn-ea"/>
              </a:rPr>
              <a:t>(A) các hệ thống phần mềm hoặc tên sản phẩm hoặc số, (b) các tài liệu (type) mã và</a:t>
            </a:r>
            <a:endParaRPr lang="en-US" sz="1900">
              <a:latin typeface="Times New Roman" panose="02020603050405020304" charset="0"/>
              <a:cs typeface="Times New Roman" panose="02020603050405020304" charset="0"/>
            </a:endParaRPr>
          </a:p>
          <a:p>
            <a:r>
              <a:rPr lang="en-US" sz="1900">
                <a:latin typeface="Times New Roman" panose="02020603050405020304" charset="0"/>
                <a:cs typeface="Times New Roman" panose="02020603050405020304" charset="0"/>
                <a:sym typeface="+mn-ea"/>
              </a:rPr>
              <a:t>(c) các phiên bản và số sửa đổi. Phương pháp này có thể thay đổi đối với các loại văn bản khác nhau.</a:t>
            </a:r>
            <a:endParaRPr lang="en-US" sz="1900">
              <a:latin typeface="Times New Roman" panose="02020603050405020304" charset="0"/>
              <a:cs typeface="Times New Roman" panose="02020603050405020304" charset="0"/>
            </a:endParaRPr>
          </a:p>
          <a:p>
            <a:r>
              <a:rPr lang="en-US" sz="1900">
                <a:latin typeface="Times New Roman" panose="02020603050405020304" charset="0"/>
                <a:cs typeface="Times New Roman" panose="02020603050405020304" charset="0"/>
                <a:sym typeface="+mn-ea"/>
              </a:rPr>
              <a:t>Cũng có thể yêu cầu định hướng và thông tin tham khảo của tài liệu. Thông tin định hướng và thông tin tham khảo hỗ trợ tiếp cận các tài liệu yêu cầu trong tương lai bằng cách cung cấp thông tin về nội dung của tài liệu và tính phù hợp với nhu cầu của người sử dụng trong tương lai. Tùy thuộc vào loại tài liệu, thường yêu cầu một tỷ lệ lớn hơn hoặc nhỏ hơn của các mục thông tin sau:</a:t>
            </a:r>
            <a:endParaRPr lang="en-US" sz="1900">
              <a:latin typeface="Times New Roman" panose="02020603050405020304" charset="0"/>
              <a:cs typeface="Times New Roman" panose="02020603050405020304" charset="0"/>
              <a:sym typeface="+mn-ea"/>
            </a:endParaRPr>
          </a:p>
          <a:p>
            <a:r>
              <a:rPr lang="en-US" sz="1900">
                <a:latin typeface="Times New Roman" panose="02020603050405020304" charset="0"/>
                <a:cs typeface="Times New Roman" panose="02020603050405020304" charset="0"/>
              </a:rPr>
              <a:t>- Tác giá của tài liệu</a:t>
            </a:r>
            <a:endParaRPr lang="en-US" sz="1900">
              <a:latin typeface="Times New Roman" panose="02020603050405020304" charset="0"/>
              <a:cs typeface="Times New Roman" panose="02020603050405020304" charset="0"/>
            </a:endParaRPr>
          </a:p>
          <a:p>
            <a:r>
              <a:rPr lang="en-US" sz="1900">
                <a:latin typeface="Times New Roman" panose="02020603050405020304" charset="0"/>
                <a:cs typeface="Times New Roman" panose="02020603050405020304" charset="0"/>
              </a:rPr>
              <a:t>• Ngày hoàn thành</a:t>
            </a:r>
            <a:endParaRPr lang="en-US" sz="1900">
              <a:latin typeface="Times New Roman" panose="02020603050405020304" charset="0"/>
              <a:cs typeface="Times New Roman" panose="02020603050405020304" charset="0"/>
            </a:endParaRPr>
          </a:p>
          <a:p>
            <a:r>
              <a:rPr lang="en-US" sz="1900">
                <a:latin typeface="Times New Roman" panose="02020603050405020304" charset="0"/>
                <a:cs typeface="Times New Roman" panose="02020603050405020304" charset="0"/>
              </a:rPr>
              <a:t>• Những người đã phê duyệt tài liệu, bao gồm (các) vị trí được tổ chức</a:t>
            </a:r>
            <a:endParaRPr lang="en-US" sz="1900">
              <a:latin typeface="Times New Roman" panose="02020603050405020304" charset="0"/>
              <a:cs typeface="Times New Roman" panose="02020603050405020304" charset="0"/>
            </a:endParaRPr>
          </a:p>
          <a:p>
            <a:r>
              <a:rPr lang="en-US" sz="1900">
                <a:latin typeface="Times New Roman" panose="02020603050405020304" charset="0"/>
                <a:cs typeface="Times New Roman" panose="02020603050405020304" charset="0"/>
              </a:rPr>
              <a:t>, Ngày phê duyệt</a:t>
            </a:r>
            <a:endParaRPr lang="en-US" sz="1900">
              <a:latin typeface="Times New Roman" panose="02020603050405020304" charset="0"/>
              <a:cs typeface="Times New Roman" panose="02020603050405020304" charset="0"/>
            </a:endParaRPr>
          </a:p>
          <a:p>
            <a:r>
              <a:rPr lang="en-US" sz="1900">
                <a:latin typeface="Times New Roman" panose="02020603050405020304" charset="0"/>
                <a:cs typeface="Times New Roman" panose="02020603050405020304" charset="0"/>
              </a:rPr>
              <a:t>, Chữ ký của tác giả và (những) người đã chấp thuận nó</a:t>
            </a:r>
            <a:endParaRPr lang="en-US" sz="1900">
              <a:latin typeface="Times New Roman" panose="02020603050405020304" charset="0"/>
              <a:cs typeface="Times New Roman" panose="02020603050405020304" charset="0"/>
            </a:endParaRPr>
          </a:p>
          <a:p>
            <a:r>
              <a:rPr lang="en-US" sz="1900">
                <a:latin typeface="Times New Roman" panose="02020603050405020304" charset="0"/>
                <a:cs typeface="Times New Roman" panose="02020603050405020304" charset="0"/>
              </a:rPr>
              <a:t>, Các mô tả về những thay đổi được giới thiệu trong bản phát hành mới</a:t>
            </a:r>
            <a:endParaRPr lang="en-US" sz="1900">
              <a:latin typeface="Times New Roman" panose="02020603050405020304" charset="0"/>
              <a:cs typeface="Times New Roman" panose="02020603050405020304" charset="0"/>
            </a:endParaRPr>
          </a:p>
          <a:p>
            <a:endParaRPr lang="en-US" sz="900">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79214" y="620714"/>
            <a:ext cx="8596668" cy="3880773"/>
          </a:xfrm>
        </p:spPr>
        <p:txBody>
          <a:bodyPr/>
          <a:p>
            <a:r>
              <a:rPr lang="en-US">
                <a:latin typeface="Times New Roman" panose="02020603050405020304" charset="0"/>
                <a:cs typeface="Times New Roman" panose="02020603050405020304" charset="0"/>
                <a:sym typeface="+mn-ea"/>
              </a:rPr>
              <a:t>• Danh sách các phiên bản cũ và bản sửa đổi</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sym typeface="+mn-ea"/>
              </a:rPr>
              <a:t>Danh sách lưu hành</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sym typeface="+mn-ea"/>
              </a:rPr>
              <a:t>• Hạn chế bảo mật.</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sym typeface="+mn-ea"/>
              </a:rPr>
              <a:t>Các thủ tục tài liệu có liên quan và hướng dẫn làm việc liên quan đến giấy tờ cũng như các tài liệu điện tử (ví dụ, các ứng dụng e-mail và intranet).</a:t>
            </a:r>
            <a:endParaRPr lang="en-US">
              <a:latin typeface="Times New Roman" panose="02020603050405020304" charset="0"/>
              <a:cs typeface="Times New Roman" panose="02020603050405020304" charset="0"/>
            </a:endParaRPr>
          </a:p>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ltLang="en-US">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Demo phần mềm quản lý</a:t>
            </a:r>
            <a:r>
              <a:rPr lang="en-US" dirty="0">
                <a:solidFill>
                  <a:srgbClr val="1F1F1F"/>
                </a:solidFill>
                <a:effectLst/>
                <a:latin typeface="Times New Roman" panose="02020603050405020304" charset="0"/>
                <a:cs typeface="Times New Roman" panose="02020603050405020304" charset="0"/>
                <a:sym typeface="+mn-ea"/>
              </a:rPr>
              <a:t> </a:t>
            </a:r>
            <a:r>
              <a:rPr lang="en-US" dirty="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code </a:t>
            </a:r>
            <a:r>
              <a:rPr lang="en-US" dirty="0" err="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bằng</a:t>
            </a:r>
            <a:r>
              <a:rPr lang="en-US" dirty="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 Tortoise SVN</a:t>
            </a:r>
            <a:endParaRPr lang="en-US" altLang="en-US" dirty="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endParaRPr>
          </a:p>
        </p:txBody>
      </p:sp>
      <p:sp>
        <p:nvSpPr>
          <p:cNvPr id="3" name="Content Placeholder 2"/>
          <p:cNvSpPr>
            <a:spLocks noGrp="1"/>
          </p:cNvSpPr>
          <p:nvPr>
            <p:ph idx="1"/>
          </p:nvPr>
        </p:nvSpPr>
        <p:spPr>
          <a:xfrm>
            <a:off x="677545" y="1814195"/>
            <a:ext cx="8596630" cy="4227195"/>
          </a:xfrm>
        </p:spPr>
        <p:txBody>
          <a:bodyPr>
            <a:normAutofit fontScale="92500" lnSpcReduction="20000"/>
          </a:bodyPr>
          <a:lstStyle/>
          <a:p>
            <a:pPr>
              <a:buFont typeface="Wingdings" panose="05000000000000000000" pitchFamily="2" charset="2"/>
              <a:buChar char="Ø"/>
            </a:pPr>
            <a:r>
              <a:rPr lang="vi-VN" altLang="en-US" sz="2400" dirty="0">
                <a:latin typeface="Trebuchet MS" panose="020B0603020202020204" charset="0"/>
                <a:cs typeface="Trebuchet MS" panose="020B0603020202020204" charset="0"/>
              </a:rPr>
              <a:t>Link tải Visual SVN:</a:t>
            </a:r>
            <a:endParaRPr lang="vi-VN" altLang="en-US" sz="2400" dirty="0">
              <a:latin typeface="Trebuchet MS" panose="020B0603020202020204" charset="0"/>
              <a:cs typeface="Trebuchet MS" panose="020B0603020202020204" charset="0"/>
            </a:endParaRPr>
          </a:p>
          <a:p>
            <a:pPr>
              <a:buFont typeface="Wingdings" panose="05000000000000000000" pitchFamily="2" charset="2"/>
              <a:buChar char="Ø"/>
            </a:pPr>
            <a:r>
              <a:rPr lang="vi-VN" altLang="en-US" sz="2400" dirty="0">
                <a:latin typeface="Trebuchet MS" panose="020B0603020202020204" charset="0"/>
                <a:cs typeface="Trebuchet MS" panose="020B0603020202020204" charset="0"/>
              </a:rPr>
              <a:t> </a:t>
            </a:r>
            <a:r>
              <a:rPr lang="vi-VN" altLang="en-US" sz="2400" dirty="0">
                <a:solidFill>
                  <a:srgbClr val="FF0000"/>
                </a:solidFill>
                <a:latin typeface="Trebuchet MS" panose="020B0603020202020204" charset="0"/>
                <a:cs typeface="Trebuchet MS" panose="020B0603020202020204" charset="0"/>
                <a:hlinkClick r:id="rId1"/>
              </a:rPr>
              <a:t>https://www.visualsvn.com/server/download</a:t>
            </a:r>
            <a:endParaRPr lang="vi-VN" altLang="en-US" sz="2400" dirty="0">
              <a:solidFill>
                <a:srgbClr val="FF0000"/>
              </a:solidFill>
              <a:latin typeface="Trebuchet MS" panose="020B0603020202020204" charset="0"/>
              <a:cs typeface="Trebuchet MS" panose="020B0603020202020204" charset="0"/>
            </a:endParaRPr>
          </a:p>
          <a:p>
            <a:pPr>
              <a:buFont typeface="Wingdings" panose="05000000000000000000" pitchFamily="2" charset="2"/>
              <a:buChar char="Ø"/>
            </a:pPr>
            <a:endParaRPr lang="vi-VN" altLang="en-US" sz="2400" dirty="0">
              <a:solidFill>
                <a:srgbClr val="FF0000"/>
              </a:solidFill>
              <a:latin typeface="Trebuchet MS" panose="020B0603020202020204" charset="0"/>
              <a:cs typeface="Trebuchet MS" panose="020B0603020202020204" charset="0"/>
            </a:endParaRPr>
          </a:p>
          <a:p>
            <a:pPr>
              <a:buFont typeface="Wingdings" panose="05000000000000000000" pitchFamily="2" charset="2"/>
              <a:buChar char="Ø"/>
            </a:pPr>
            <a:r>
              <a:rPr lang="vi-VN" altLang="en-US" sz="2400" dirty="0">
                <a:latin typeface="Trebuchet MS" panose="020B0603020202020204" charset="0"/>
                <a:cs typeface="Trebuchet MS" panose="020B0603020202020204" charset="0"/>
              </a:rPr>
              <a:t>Link tải </a:t>
            </a:r>
            <a:r>
              <a:rPr lang="en-US" altLang="en-US" sz="2400" dirty="0">
                <a:latin typeface="Trebuchet MS" panose="020B0603020202020204" charset="0"/>
                <a:cs typeface="Trebuchet MS" panose="020B0603020202020204" charset="0"/>
              </a:rPr>
              <a:t>Tortoise SVN:</a:t>
            </a:r>
            <a:endParaRPr lang="en-US" altLang="en-US" sz="2400" dirty="0">
              <a:latin typeface="Trebuchet MS" panose="020B0603020202020204" charset="0"/>
              <a:cs typeface="Trebuchet MS" panose="020B0603020202020204" charset="0"/>
            </a:endParaRPr>
          </a:p>
          <a:p>
            <a:pPr>
              <a:buFont typeface="Wingdings" panose="05000000000000000000" pitchFamily="2" charset="2"/>
              <a:buChar char="Ø"/>
            </a:pPr>
            <a:r>
              <a:rPr lang="en-US" altLang="en-US" sz="2400" dirty="0">
                <a:solidFill>
                  <a:srgbClr val="FF0000"/>
                </a:solidFill>
                <a:latin typeface="Trebuchet MS" panose="020B0603020202020204" charset="0"/>
                <a:cs typeface="Trebuchet MS" panose="020B0603020202020204" charset="0"/>
                <a:hlinkClick r:id="rId2"/>
              </a:rPr>
              <a:t>https://tortoisesvn.net/downloads.html</a:t>
            </a:r>
            <a:endParaRPr lang="en-US" altLang="en-US" sz="2400" dirty="0">
              <a:latin typeface="Trebuchet MS" panose="020B0603020202020204" charset="0"/>
              <a:cs typeface="Trebuchet MS" panose="020B0603020202020204" charset="0"/>
            </a:endParaRPr>
          </a:p>
          <a:p>
            <a:pPr marL="0" indent="0">
              <a:buNone/>
            </a:pPr>
            <a:r>
              <a:rPr lang="en-US" altLang="en-US" sz="2400" dirty="0">
                <a:latin typeface="Trebuchet MS" panose="020B0603020202020204" charset="0"/>
                <a:cs typeface="Trebuchet MS" panose="020B0603020202020204" charset="0"/>
              </a:rPr>
              <a:t>	</a:t>
            </a:r>
            <a:endParaRPr lang="en-US" altLang="en-US" sz="2400" dirty="0">
              <a:solidFill>
                <a:srgbClr val="FF0000"/>
              </a:solidFill>
              <a:latin typeface="Trebuchet MS" panose="020B0603020202020204" charset="0"/>
              <a:cs typeface="Trebuchet MS" panose="020B0603020202020204" charset="0"/>
            </a:endParaRPr>
          </a:p>
          <a:p>
            <a:pPr>
              <a:buFont typeface="Wingdings" panose="05000000000000000000" pitchFamily="2" charset="2"/>
              <a:buChar char="Ø"/>
            </a:pPr>
            <a:r>
              <a:rPr lang="vi-VN" altLang="en-US" sz="2400" dirty="0">
                <a:solidFill>
                  <a:schemeClr val="tx1"/>
                </a:solidFill>
                <a:latin typeface="Trebuchet MS" panose="020B0603020202020204" charset="0"/>
                <a:cs typeface="Trebuchet MS" panose="020B0603020202020204" charset="0"/>
              </a:rPr>
              <a:t>Hướng dẫn sử dụng </a:t>
            </a:r>
            <a:r>
              <a:rPr lang="en-US" altLang="en-US" sz="2400" dirty="0">
                <a:latin typeface="Trebuchet MS" panose="020B0603020202020204" charset="0"/>
                <a:cs typeface="Trebuchet MS" panose="020B0603020202020204" charset="0"/>
              </a:rPr>
              <a:t>Tortoise </a:t>
            </a:r>
            <a:r>
              <a:rPr lang="vi-VN" altLang="en-US" sz="2400" dirty="0">
                <a:latin typeface="Trebuchet MS" panose="020B0603020202020204" charset="0"/>
                <a:cs typeface="Trebuchet MS" panose="020B0603020202020204" charset="0"/>
              </a:rPr>
              <a:t>SVN:</a:t>
            </a:r>
            <a:endParaRPr lang="vi-VN" altLang="en-US" sz="2400" dirty="0">
              <a:latin typeface="Trebuchet MS" panose="020B0603020202020204" charset="0"/>
              <a:cs typeface="Trebuchet MS" panose="020B0603020202020204" charset="0"/>
            </a:endParaRPr>
          </a:p>
          <a:p>
            <a:pPr>
              <a:buFont typeface="Wingdings" panose="05000000000000000000" pitchFamily="2" charset="2"/>
              <a:buChar char="Ø"/>
            </a:pPr>
            <a:r>
              <a:rPr lang="vi-VN" altLang="en-US" sz="2400" dirty="0">
                <a:solidFill>
                  <a:srgbClr val="FF0000"/>
                </a:solidFill>
                <a:latin typeface="Trebuchet MS" panose="020B0603020202020204" charset="0"/>
                <a:cs typeface="Trebuchet MS" panose="020B0603020202020204" charset="0"/>
                <a:hlinkClick r:id="rId3" action="ppaction://hlinkfile"/>
              </a:rPr>
              <a:t>Hướng dẫn sử dụng Tortoise SVN.docx</a:t>
            </a:r>
            <a:endParaRPr lang="vi-VN" altLang="en-US" sz="2400" dirty="0">
              <a:latin typeface="Trebuchet MS" panose="020B0603020202020204" charset="0"/>
              <a:cs typeface="Trebuchet MS" panose="020B0603020202020204" charset="0"/>
            </a:endParaRPr>
          </a:p>
          <a:p>
            <a:pPr marL="0" indent="0">
              <a:buNone/>
            </a:pPr>
            <a:br>
              <a:rPr lang="en-US" altLang="en-US" sz="2400" dirty="0">
                <a:solidFill>
                  <a:srgbClr val="FF0000"/>
                </a:solidFill>
                <a:latin typeface="Trebuchet MS" panose="020B0603020202020204" charset="0"/>
                <a:cs typeface="Trebuchet MS" panose="020B0603020202020204" charset="0"/>
              </a:rPr>
            </a:br>
            <a:br>
              <a:rPr lang="vi-VN" altLang="en-US" sz="2400" dirty="0">
                <a:latin typeface="Trebuchet MS" panose="020B0603020202020204" charset="0"/>
                <a:cs typeface="Trebuchet MS" panose="020B0603020202020204" charset="0"/>
              </a:rPr>
            </a:br>
            <a:endParaRPr lang="vi-VN" altLang="en-US" sz="2400" dirty="0">
              <a:solidFill>
                <a:srgbClr val="FF0000"/>
              </a:solidFill>
              <a:latin typeface="Trebuchet MS" panose="020B0603020202020204" charset="0"/>
              <a:cs typeface="Trebuchet MS" panose="020B06030202020202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907_nen-ket-thuc-ppt-dep"/>
          <p:cNvPicPr>
            <a:picLocks noChangeAspect="1"/>
          </p:cNvPicPr>
          <p:nvPr/>
        </p:nvPicPr>
        <p:blipFill>
          <a:blip r:embed="rId1"/>
          <a:stretch>
            <a:fillRect/>
          </a:stretch>
        </p:blipFill>
        <p:spPr>
          <a:xfrm>
            <a:off x="308610" y="0"/>
            <a:ext cx="10621010" cy="686498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3200" dirty="0"/>
              <a:t>Nội dung</a:t>
            </a:r>
            <a:endParaRPr lang="en-US" sz="3200" dirty="0"/>
          </a:p>
        </p:txBody>
      </p:sp>
      <p:sp>
        <p:nvSpPr>
          <p:cNvPr id="3" name="Content Placeholder 2"/>
          <p:cNvSpPr>
            <a:spLocks noGrp="1"/>
          </p:cNvSpPr>
          <p:nvPr>
            <p:ph idx="1"/>
          </p:nvPr>
        </p:nvSpPr>
        <p:spPr>
          <a:xfrm>
            <a:off x="677334" y="1307690"/>
            <a:ext cx="8596668" cy="4674679"/>
          </a:xfrm>
        </p:spPr>
        <p:txBody>
          <a:bodyPr/>
          <a:lstStyle/>
          <a:p>
            <a:r>
              <a:rPr lang="en-US" altLang="vi-VN" sz="2000" dirty="0"/>
              <a:t>Tài liệu kiểm soát và bản ghi chất lượng -  định nghĩa</a:t>
            </a:r>
            <a:endParaRPr lang="vi-VN" sz="2000" dirty="0"/>
          </a:p>
          <a:p>
            <a:r>
              <a:rPr lang="en-US" altLang="vi-VN" sz="2000" dirty="0"/>
              <a:t>Các tài liệu được kiểm soát điển hình</a:t>
            </a:r>
            <a:endParaRPr lang="vi-VN" sz="2000" dirty="0"/>
          </a:p>
          <a:p>
            <a:r>
              <a:rPr lang="en-US" altLang="vi-VN" sz="2000" dirty="0"/>
              <a:t>Danh sách các tài liệu được kiểm soát</a:t>
            </a:r>
            <a:endParaRPr lang="en-US" altLang="vi-VN" sz="2000" dirty="0"/>
          </a:p>
          <a:p>
            <a:r>
              <a:rPr lang="en-US" altLang="vi-VN" sz="2000" dirty="0"/>
              <a:t>Chuẩn bị, phê chuẩn, lưu trữ và thu hồi tài liệu kiểm soát</a:t>
            </a:r>
            <a:endParaRPr lang="en-US" altLang="vi-VN" sz="2000" dirty="0"/>
          </a:p>
          <a:p>
            <a:r>
              <a:rPr lang="vi-VN" sz="2000" dirty="0"/>
              <a:t>Demo phần mềm quản lý code </a:t>
            </a:r>
            <a:r>
              <a:rPr lang="en-US" sz="2000" dirty="0">
                <a:solidFill>
                  <a:srgbClr val="1F1F1F"/>
                </a:solidFill>
                <a:effectLst/>
                <a:latin typeface="Google Sans"/>
                <a:sym typeface="+mn-ea"/>
              </a:rPr>
              <a:t>Tortoise SVN</a:t>
            </a:r>
            <a:endParaRPr lang="en-US" sz="2000" dirty="0"/>
          </a:p>
          <a:p>
            <a:endParaRPr lang="vi-VN" sz="2000"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88258"/>
            <a:ext cx="8596668" cy="845574"/>
          </a:xfrm>
        </p:spPr>
        <p:txBody>
          <a:bodyPr>
            <a:normAutofit/>
          </a:bodyPr>
          <a:lstStyle/>
          <a:p>
            <a:r>
              <a:rPr lang="vi-VN" sz="2400" dirty="0"/>
              <a:t>1.</a:t>
            </a:r>
            <a:r>
              <a:rPr lang="en-US" altLang="vi-VN" sz="2400" dirty="0">
                <a:sym typeface="+mn-ea"/>
              </a:rPr>
              <a:t>Tài liệu kiểm soát và bản ghi chất lượng -  định nghĩa</a:t>
            </a:r>
            <a:endParaRPr lang="en-US" sz="2400" dirty="0"/>
          </a:p>
        </p:txBody>
      </p:sp>
      <p:sp>
        <p:nvSpPr>
          <p:cNvPr id="3" name="Content Placeholder 2"/>
          <p:cNvSpPr>
            <a:spLocks noGrp="1"/>
          </p:cNvSpPr>
          <p:nvPr>
            <p:ph idx="1"/>
          </p:nvPr>
        </p:nvSpPr>
        <p:spPr>
          <a:xfrm>
            <a:off x="677334" y="1238865"/>
            <a:ext cx="8596668" cy="4802497"/>
          </a:xfrm>
        </p:spPr>
        <p:txBody>
          <a:bodyPr>
            <a:normAutofit fontScale="30000"/>
          </a:bodyPr>
          <a:lstStyle/>
          <a:p>
            <a:r>
              <a:rPr lang="en-US" sz="4000" b="1" dirty="0" err="1">
                <a:latin typeface="Times New Roman" panose="02020603050405020304" charset="0"/>
                <a:cs typeface="Times New Roman" panose="02020603050405020304" charset="0"/>
              </a:rPr>
              <a:t>Hồ sơ chất lượng</a:t>
            </a:r>
            <a:endParaRPr lang="en-US" sz="4000" b="1" dirty="0" err="1">
              <a:latin typeface="Times New Roman" panose="02020603050405020304" charset="0"/>
              <a:cs typeface="Times New Roman" panose="02020603050405020304" charset="0"/>
            </a:endParaRPr>
          </a:p>
          <a:p>
            <a:r>
              <a:rPr lang="en-US" sz="4000" dirty="0" err="1">
                <a:latin typeface="Times New Roman" panose="02020603050405020304" charset="0"/>
                <a:cs typeface="Times New Roman" panose="02020603050405020304" charset="0"/>
              </a:rPr>
              <a:t>Một bản ghi chất lượng là một loại tài liệu kiểm soát đặc biệt. Đây là tài</a:t>
            </a:r>
            <a:endParaRPr lang="en-US" sz="4000" dirty="0" err="1">
              <a:latin typeface="Times New Roman" panose="02020603050405020304" charset="0"/>
              <a:cs typeface="Times New Roman" panose="02020603050405020304" charset="0"/>
            </a:endParaRPr>
          </a:p>
          <a:p>
            <a:r>
              <a:rPr lang="en-US" sz="4000" dirty="0" err="1">
                <a:latin typeface="Times New Roman" panose="02020603050405020304" charset="0"/>
                <a:cs typeface="Times New Roman" panose="02020603050405020304" charset="0"/>
              </a:rPr>
              <a:t>liệu hướng tới khách hàng có thể được yêu cầu chứng minh sự tuân thủ</a:t>
            </a:r>
            <a:endParaRPr lang="en-US" sz="4000" dirty="0" err="1">
              <a:latin typeface="Times New Roman" panose="02020603050405020304" charset="0"/>
              <a:cs typeface="Times New Roman" panose="02020603050405020304" charset="0"/>
            </a:endParaRPr>
          </a:p>
          <a:p>
            <a:r>
              <a:rPr lang="en-US" sz="4000" dirty="0" err="1">
                <a:latin typeface="Times New Roman" panose="02020603050405020304" charset="0"/>
                <a:cs typeface="Times New Roman" panose="02020603050405020304" charset="0"/>
              </a:rPr>
              <a:t>đầy đủ các yêu cầu của khách hàng và hoạt động hiệu quả của hệ thống đảm bảo chất lượng phần mềm trong suốt quá trình phát triền và bảo trì. </a:t>
            </a:r>
            <a:endParaRPr lang="en-US" sz="4000" dirty="0" err="1">
              <a:latin typeface="Times New Roman" panose="02020603050405020304" charset="0"/>
              <a:cs typeface="Times New Roman" panose="02020603050405020304" charset="0"/>
            </a:endParaRPr>
          </a:p>
          <a:p>
            <a:r>
              <a:rPr lang="en-US" sz="4000" b="1">
                <a:latin typeface="Times New Roman" panose="02020603050405020304" charset="0"/>
                <a:cs typeface="Times New Roman" panose="02020603050405020304" charset="0"/>
              </a:rPr>
              <a:t>Tài liệu kiểm soát</a:t>
            </a:r>
            <a:endParaRPr lang="en-US" sz="4000" b="1">
              <a:latin typeface="Times New Roman" panose="02020603050405020304" charset="0"/>
              <a:cs typeface="Times New Roman" panose="02020603050405020304" charset="0"/>
            </a:endParaRPr>
          </a:p>
          <a:p>
            <a:r>
              <a:rPr lang="en-US" sz="4000">
                <a:latin typeface="Times New Roman" panose="02020603050405020304" charset="0"/>
                <a:cs typeface="Times New Roman" panose="02020603050405020304" charset="0"/>
              </a:rPr>
              <a:t>Một tài liệu hiện tại đang sống còn hoặc có thể trở nên quan trọng cho việc phát triển và duy trì hệ thống phần mềm cũng như để quản lý các mội quan hệ hiện tại và tương lai với khách hàng. Do đó, việc chuân bị, lọai trừ, thu hồi và thải bỏ được kiểm soát bằng các thủ tục tài liệu. Mục tiêu chính để quản lý tài liệu kiểm soát là:</a:t>
            </a:r>
            <a:endParaRPr lang="en-US" sz="4000">
              <a:latin typeface="Times New Roman" panose="02020603050405020304" charset="0"/>
              <a:cs typeface="Times New Roman" panose="02020603050405020304" charset="0"/>
            </a:endParaRPr>
          </a:p>
          <a:p>
            <a:r>
              <a:rPr lang="en-US" sz="4000">
                <a:latin typeface="Times New Roman" panose="02020603050405020304" charset="0"/>
                <a:cs typeface="Times New Roman" panose="02020603050405020304" charset="0"/>
              </a:rPr>
              <a:t>• Đảm bảo chất lượng của tài liệu.</a:t>
            </a:r>
            <a:endParaRPr lang="en-US" sz="4000">
              <a:latin typeface="Times New Roman" panose="02020603050405020304" charset="0"/>
              <a:cs typeface="Times New Roman" panose="02020603050405020304" charset="0"/>
            </a:endParaRPr>
          </a:p>
          <a:p>
            <a:r>
              <a:rPr lang="en-US" sz="4000">
                <a:latin typeface="Times New Roman" panose="02020603050405020304" charset="0"/>
                <a:cs typeface="Times New Roman" panose="02020603050405020304" charset="0"/>
              </a:rPr>
              <a:t>• Đảm bảo hoàn thiện kỹ thuật và tuân thủ các quy trình và hoớng dẫn cấu trúc tài liệu (sử dụng các mẫu, ký kết hợp lệ. vv).</a:t>
            </a:r>
            <a:endParaRPr lang="en-US" sz="4000">
              <a:latin typeface="Times New Roman" panose="02020603050405020304" charset="0"/>
              <a:cs typeface="Times New Roman" panose="02020603050405020304" charset="0"/>
            </a:endParaRPr>
          </a:p>
          <a:p>
            <a:r>
              <a:rPr lang="en-US" sz="4000">
                <a:latin typeface="Times New Roman" panose="02020603050405020304" charset="0"/>
                <a:cs typeface="Times New Roman" panose="02020603050405020304" charset="0"/>
              </a:rPr>
              <a:t>• Đê đảm bảo tính săn có trong tương lai của các tài liệu có thể được yêu cầu để bảo trì hệ thống, phần mềm, phát triên tiêp theo, hoặc phản hối các khiếu nại của khách</a:t>
            </a:r>
            <a:endParaRPr lang="en-US" sz="4000">
              <a:latin typeface="Times New Roman" panose="02020603050405020304" charset="0"/>
              <a:cs typeface="Times New Roman" panose="02020603050405020304" charset="0"/>
            </a:endParaRPr>
          </a:p>
          <a:p>
            <a:r>
              <a:rPr lang="en-US" sz="4000">
                <a:latin typeface="Times New Roman" panose="02020603050405020304" charset="0"/>
                <a:cs typeface="Times New Roman" panose="02020603050405020304" charset="0"/>
              </a:rPr>
              <a:t>• Hỗ trợ điều tra các nguyên nhân thất bại phần mềm và phân công trách nhiệm như là một phần của các hành động khắc phục và các hành động khác.</a:t>
            </a:r>
            <a:endParaRPr lang="en-US" sz="4000">
              <a:latin typeface="Times New Roman" panose="02020603050405020304" charset="0"/>
              <a:cs typeface="Times New Roman" panose="02020603050405020304" charset="0"/>
            </a:endParaRPr>
          </a:p>
          <a:p>
            <a:endParaRPr lang="vi-VN" sz="4000" dirty="0">
              <a:latin typeface="Times New Roman" panose="02020603050405020304" charset="0"/>
              <a:cs typeface="Times New Roman" panose="02020603050405020304" charset="0"/>
            </a:endParaRPr>
          </a:p>
          <a:p>
            <a:endParaRPr lang="vi-VN"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516044" y="667704"/>
            <a:ext cx="8596668" cy="3880773"/>
          </a:xfrm>
        </p:spPr>
        <p:txBody>
          <a:bodyPr>
            <a:normAutofit fontScale="25000"/>
          </a:bodyPr>
          <a:p>
            <a:r>
              <a:rPr lang="en-US" sz="8000">
                <a:latin typeface="Times New Roman" panose="02020603050405020304" charset="0"/>
                <a:cs typeface="Times New Roman" panose="02020603050405020304" charset="0"/>
              </a:rPr>
              <a:t>Hồ sơ dự án</a:t>
            </a:r>
            <a:endParaRPr lang="en-US" sz="8000">
              <a:latin typeface="Times New Roman" panose="02020603050405020304" charset="0"/>
              <a:cs typeface="Times New Roman" panose="02020603050405020304" charset="0"/>
            </a:endParaRPr>
          </a:p>
          <a:p>
            <a:r>
              <a:rPr lang="en-US" sz="8000">
                <a:latin typeface="Times New Roman" panose="02020603050405020304" charset="0"/>
                <a:cs typeface="Times New Roman" panose="02020603050405020304" charset="0"/>
              </a:rPr>
              <a:t>- Báo cáo đánh giá hợp đồng</a:t>
            </a:r>
            <a:endParaRPr lang="en-US" sz="8000">
              <a:latin typeface="Times New Roman" panose="02020603050405020304" charset="0"/>
              <a:cs typeface="Times New Roman" panose="02020603050405020304" charset="0"/>
            </a:endParaRPr>
          </a:p>
          <a:p>
            <a:r>
              <a:rPr lang="en-US" sz="8000">
                <a:latin typeface="Times New Roman" panose="02020603050405020304" charset="0"/>
                <a:cs typeface="Times New Roman" panose="02020603050405020304" charset="0"/>
              </a:rPr>
              <a:t>- Biên bản cuộc họp đàm phán hợp đồng</a:t>
            </a:r>
            <a:endParaRPr lang="en-US" sz="8000">
              <a:latin typeface="Times New Roman" panose="02020603050405020304" charset="0"/>
              <a:cs typeface="Times New Roman" panose="02020603050405020304" charset="0"/>
            </a:endParaRPr>
          </a:p>
          <a:p>
            <a:r>
              <a:rPr lang="en-US" sz="8000">
                <a:latin typeface="Times New Roman" panose="02020603050405020304" charset="0"/>
                <a:cs typeface="Times New Roman" panose="02020603050405020304" charset="0"/>
              </a:rPr>
              <a:t>- Hợp đồng phát triển phần mềm</a:t>
            </a:r>
            <a:endParaRPr lang="en-US" sz="8000">
              <a:latin typeface="Times New Roman" panose="02020603050405020304" charset="0"/>
              <a:cs typeface="Times New Roman" panose="02020603050405020304" charset="0"/>
            </a:endParaRPr>
          </a:p>
          <a:p>
            <a:r>
              <a:rPr lang="en-US" sz="8000">
                <a:latin typeface="Times New Roman" panose="02020603050405020304" charset="0"/>
                <a:cs typeface="Times New Roman" panose="02020603050405020304" charset="0"/>
              </a:rPr>
              <a:t>- Hợp </a:t>
            </a:r>
            <a:r>
              <a:rPr lang="en-US" sz="8000">
                <a:latin typeface="Times New Roman" panose="02020603050405020304" charset="0"/>
                <a:cs typeface="Times New Roman" panose="02020603050405020304" charset="0"/>
              </a:rPr>
              <a:t>đồng bảo trì phần mềm</a:t>
            </a:r>
            <a:endParaRPr lang="en-US" sz="8000">
              <a:latin typeface="Times New Roman" panose="02020603050405020304" charset="0"/>
              <a:cs typeface="Times New Roman" panose="02020603050405020304" charset="0"/>
            </a:endParaRPr>
          </a:p>
          <a:p>
            <a:r>
              <a:rPr lang="en-US" sz="8000">
                <a:latin typeface="Times New Roman" panose="02020603050405020304" charset="0"/>
                <a:cs typeface="Times New Roman" panose="02020603050405020304" charset="0"/>
              </a:rPr>
              <a:t>- Hợp đồng thầu phụ phát triền phần mềm</a:t>
            </a:r>
            <a:endParaRPr lang="en-US" sz="8000">
              <a:latin typeface="Times New Roman" panose="02020603050405020304" charset="0"/>
              <a:cs typeface="Times New Roman" panose="02020603050405020304" charset="0"/>
            </a:endParaRPr>
          </a:p>
          <a:p>
            <a:r>
              <a:rPr lang="en-US" sz="8000">
                <a:latin typeface="Times New Roman" panose="02020603050405020304" charset="0"/>
                <a:cs typeface="Times New Roman" panose="02020603050405020304" charset="0"/>
              </a:rPr>
              <a:t>- Kế hoạch phát triển phần mềm</a:t>
            </a:r>
            <a:endParaRPr lang="en-US" sz="8000">
              <a:latin typeface="Times New Roman" panose="02020603050405020304" charset="0"/>
              <a:cs typeface="Times New Roman" panose="02020603050405020304" charset="0"/>
            </a:endParaRPr>
          </a:p>
          <a:p>
            <a:r>
              <a:rPr lang="en-US" sz="8000">
                <a:latin typeface="Times New Roman" panose="02020603050405020304" charset="0"/>
                <a:cs typeface="Times New Roman" panose="02020603050405020304" charset="0"/>
              </a:rPr>
              <a:t>Tài liệu cuộc sống của dự án</a:t>
            </a:r>
            <a:endParaRPr lang="en-US" sz="8000">
              <a:latin typeface="Times New Roman" panose="02020603050405020304" charset="0"/>
              <a:cs typeface="Times New Roman" panose="02020603050405020304" charset="0"/>
            </a:endParaRPr>
          </a:p>
          <a:p>
            <a:r>
              <a:rPr lang="en-US" sz="8000">
                <a:latin typeface="Times New Roman" panose="02020603050405020304" charset="0"/>
                <a:cs typeface="Times New Roman" panose="02020603050405020304" charset="0"/>
              </a:rPr>
              <a:t>• Tài liệu yêu cầu hệ thống</a:t>
            </a:r>
            <a:endParaRPr lang="en-US" sz="8000">
              <a:latin typeface="Times New Roman" panose="02020603050405020304" charset="0"/>
              <a:cs typeface="Times New Roman" panose="02020603050405020304" charset="0"/>
            </a:endParaRPr>
          </a:p>
          <a:p>
            <a:r>
              <a:rPr lang="en-US" sz="8000">
                <a:latin typeface="Times New Roman" panose="02020603050405020304" charset="0"/>
                <a:cs typeface="Times New Roman" panose="02020603050405020304" charset="0"/>
              </a:rPr>
              <a:t>- Tài liệu yêu cầu phần mềm</a:t>
            </a:r>
            <a:endParaRPr lang="en-US" sz="8000">
              <a:latin typeface="Times New Roman" panose="02020603050405020304" charset="0"/>
              <a:cs typeface="Times New Roman" panose="02020603050405020304" charset="0"/>
            </a:endParaRPr>
          </a:p>
          <a:p>
            <a:r>
              <a:rPr lang="en-US" sz="8000">
                <a:latin typeface="Times New Roman" panose="02020603050405020304" charset="0"/>
                <a:cs typeface="Times New Roman" panose="02020603050405020304" charset="0"/>
              </a:rPr>
              <a:t>• Tài liệu thiết kế sơ bộ</a:t>
            </a:r>
            <a:endParaRPr lang="en-US" sz="800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72534" y="534354"/>
            <a:ext cx="8596668" cy="3880773"/>
          </a:xfrm>
        </p:spPr>
        <p:txBody>
          <a:bodyPr>
            <a:noAutofit/>
          </a:bodyPr>
          <a:p>
            <a:r>
              <a:rPr lang="en-US" sz="2000">
                <a:latin typeface="Times New Roman" panose="02020603050405020304" charset="0"/>
                <a:cs typeface="Times New Roman" panose="02020603050405020304" charset="0"/>
                <a:sym typeface="+mn-ea"/>
              </a:rPr>
              <a:t>Tài liệu thiết kế phê bình</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sym typeface="+mn-ea"/>
              </a:rPr>
              <a:t>• Mô tả cơ sở dữ liệu</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sym typeface="+mn-ea"/>
              </a:rPr>
              <a:t>• Kế hoạch kiểm thử phần mềm</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sym typeface="+mn-ea"/>
              </a:rPr>
              <a:t>• Báo cáo đánh giá thiết kế</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sym typeface="+mn-ea"/>
              </a:rPr>
              <a:t>• Các bản ghi tiếp theo của các mục hành động đánh giá thiết kế</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sym typeface="+mn-ea"/>
              </a:rPr>
              <a:t>• Quy trình kiểm thử phần mềm</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sym typeface="+mn-ea"/>
              </a:rPr>
              <a:t>• Báo cáo thử nghiệm phần mềm</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sym typeface="+mn-ea"/>
              </a:rPr>
              <a:t>• </a:t>
            </a:r>
            <a:r>
              <a:rPr lang="en-US" sz="2000">
                <a:latin typeface="Times New Roman" panose="02020603050405020304" charset="0"/>
                <a:cs typeface="Times New Roman" panose="02020603050405020304" charset="0"/>
                <a:sym typeface="+mn-ea"/>
              </a:rPr>
              <a:t>Hướng dẫn sử dụng phần mềm</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sym typeface="+mn-ea"/>
              </a:rPr>
              <a:t>• Hướng dẫn bảo trì phần mềm</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sym typeface="+mn-ea"/>
              </a:rPr>
              <a:t>• Kế hoạch cài đặt phần mềm</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sym typeface="+mn-ea"/>
              </a:rPr>
              <a:t>• Tài liệu mô tả phiên bản</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sym typeface="+mn-ea"/>
              </a:rPr>
              <a:t>• Yêu cầu thay đổi phần mềm</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sym typeface="+mn-ea"/>
              </a:rPr>
              <a:t>• Đơn đặt hàng thay đổi phần mềm</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sym typeface="+mn-ea"/>
              </a:rPr>
              <a:t>• Yêu cầu bảo trì phần mềm</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sym typeface="+mn-ea"/>
              </a:rPr>
              <a:t>• Báo cáo dịch vụ bảo trì</a:t>
            </a:r>
            <a:endParaRPr lang="en-US" sz="2000">
              <a:latin typeface="Times New Roman" panose="02020603050405020304" charset="0"/>
              <a:cs typeface="Times New Roman" panose="02020603050405020304" charset="0"/>
            </a:endParaRPr>
          </a:p>
          <a:p>
            <a:endParaRPr lang="en-US" sz="90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2400" dirty="0"/>
              <a:t>2.</a:t>
            </a:r>
            <a:r>
              <a:rPr lang="en-US" altLang="vi-VN" sz="2400" dirty="0">
                <a:sym typeface="+mn-ea"/>
              </a:rPr>
              <a:t>Các tài liệu được kiểm soát điển hình</a:t>
            </a:r>
            <a:endParaRPr lang="en-US" sz="2400" dirty="0"/>
          </a:p>
        </p:txBody>
      </p:sp>
      <p:sp>
        <p:nvSpPr>
          <p:cNvPr id="3" name="Content Placeholder 2"/>
          <p:cNvSpPr>
            <a:spLocks noGrp="1"/>
          </p:cNvSpPr>
          <p:nvPr>
            <p:ph idx="1"/>
          </p:nvPr>
        </p:nvSpPr>
        <p:spPr>
          <a:xfrm>
            <a:off x="677334" y="1209369"/>
            <a:ext cx="8596668" cy="4831994"/>
          </a:xfrm>
        </p:spPr>
        <p:txBody>
          <a:bodyPr>
            <a:noAutofit/>
          </a:bodyPr>
          <a:lstStyle/>
          <a:p>
            <a:r>
              <a:rPr sz="1900" b="1">
                <a:latin typeface="Times New Roman" panose="02020603050405020304" charset="0"/>
                <a:cs typeface="Times New Roman" panose="02020603050405020304" charset="0"/>
              </a:rPr>
              <a:t>Tài liệu cơ sở hạ tầng SQA</a:t>
            </a:r>
            <a:endParaRPr sz="1900" b="1">
              <a:latin typeface="Times New Roman" panose="02020603050405020304" charset="0"/>
              <a:cs typeface="Times New Roman" panose="02020603050405020304" charset="0"/>
            </a:endParaRPr>
          </a:p>
          <a:p>
            <a:r>
              <a:rPr sz="1900">
                <a:latin typeface="Times New Roman" panose="02020603050405020304" charset="0"/>
                <a:cs typeface="Times New Roman" panose="02020603050405020304" charset="0"/>
              </a:rPr>
              <a:t>• Thủ tục SQA</a:t>
            </a:r>
            <a:endParaRPr sz="1900">
              <a:latin typeface="Times New Roman" panose="02020603050405020304" charset="0"/>
              <a:cs typeface="Times New Roman" panose="02020603050405020304" charset="0"/>
            </a:endParaRPr>
          </a:p>
          <a:p>
            <a:r>
              <a:rPr sz="1900">
                <a:latin typeface="Times New Roman" panose="02020603050405020304" charset="0"/>
                <a:cs typeface="Times New Roman" panose="02020603050405020304" charset="0"/>
              </a:rPr>
              <a:t>• Th</a:t>
            </a:r>
            <a:r>
              <a:rPr lang="en-US" sz="1900">
                <a:latin typeface="Times New Roman" panose="02020603050405020304" charset="0"/>
                <a:cs typeface="Times New Roman" panose="02020603050405020304" charset="0"/>
              </a:rPr>
              <a:t>ư</a:t>
            </a:r>
            <a:r>
              <a:rPr sz="1900">
                <a:latin typeface="Times New Roman" panose="02020603050405020304" charset="0"/>
                <a:cs typeface="Times New Roman" panose="02020603050405020304" charset="0"/>
              </a:rPr>
              <a:t> viện mẫu</a:t>
            </a:r>
            <a:endParaRPr sz="1900">
              <a:latin typeface="Times New Roman" panose="02020603050405020304" charset="0"/>
              <a:cs typeface="Times New Roman" panose="02020603050405020304" charset="0"/>
            </a:endParaRPr>
          </a:p>
          <a:p>
            <a:r>
              <a:rPr sz="1900">
                <a:latin typeface="Times New Roman" panose="02020603050405020304" charset="0"/>
                <a:cs typeface="Times New Roman" panose="02020603050405020304" charset="0"/>
              </a:rPr>
              <a:t>• SQA tạo th</a:t>
            </a:r>
            <a:r>
              <a:rPr lang="en-US" sz="1900">
                <a:latin typeface="Times New Roman" panose="02020603050405020304" charset="0"/>
                <a:cs typeface="Times New Roman" panose="02020603050405020304" charset="0"/>
              </a:rPr>
              <a:t>ư</a:t>
            </a:r>
            <a:r>
              <a:rPr sz="1900">
                <a:latin typeface="Times New Roman" panose="02020603050405020304" charset="0"/>
                <a:cs typeface="Times New Roman" panose="02020603050405020304" charset="0"/>
              </a:rPr>
              <a:t> viện</a:t>
            </a:r>
            <a:endParaRPr sz="1900">
              <a:latin typeface="Times New Roman" panose="02020603050405020304" charset="0"/>
              <a:cs typeface="Times New Roman" panose="02020603050405020304" charset="0"/>
            </a:endParaRPr>
          </a:p>
          <a:p>
            <a:r>
              <a:rPr sz="1900">
                <a:latin typeface="Times New Roman" panose="02020603050405020304" charset="0"/>
                <a:cs typeface="Times New Roman" panose="02020603050405020304" charset="0"/>
              </a:rPr>
              <a:t>• Biên bản cuộc họp CAB</a:t>
            </a:r>
            <a:endParaRPr sz="1900">
              <a:latin typeface="Times New Roman" panose="02020603050405020304" charset="0"/>
              <a:cs typeface="Times New Roman" panose="02020603050405020304" charset="0"/>
            </a:endParaRPr>
          </a:p>
          <a:p>
            <a:r>
              <a:rPr sz="1900" b="1">
                <a:latin typeface="Times New Roman" panose="02020603050405020304" charset="0"/>
                <a:cs typeface="Times New Roman" panose="02020603050405020304" charset="0"/>
              </a:rPr>
              <a:t>Tài liệu quản lý chất l</a:t>
            </a:r>
            <a:r>
              <a:rPr lang="en-US" sz="1900" b="1">
                <a:latin typeface="Times New Roman" panose="02020603050405020304" charset="0"/>
                <a:cs typeface="Times New Roman" panose="02020603050405020304" charset="0"/>
              </a:rPr>
              <a:t>ư</a:t>
            </a:r>
            <a:r>
              <a:rPr sz="1900" b="1">
                <a:latin typeface="Times New Roman" panose="02020603050405020304" charset="0"/>
                <a:cs typeface="Times New Roman" panose="02020603050405020304" charset="0"/>
              </a:rPr>
              <a:t>ợng phần mềm</a:t>
            </a:r>
            <a:endParaRPr sz="1900" b="1">
              <a:latin typeface="Times New Roman" panose="02020603050405020304" charset="0"/>
              <a:cs typeface="Times New Roman" panose="02020603050405020304" charset="0"/>
            </a:endParaRPr>
          </a:p>
          <a:p>
            <a:r>
              <a:rPr sz="1900">
                <a:latin typeface="Times New Roman" panose="02020603050405020304" charset="0"/>
                <a:cs typeface="Times New Roman" panose="02020603050405020304" charset="0"/>
              </a:rPr>
              <a:t>• Các báo cáo tiến độ</a:t>
            </a:r>
            <a:endParaRPr sz="1900">
              <a:latin typeface="Times New Roman" panose="02020603050405020304" charset="0"/>
              <a:cs typeface="Times New Roman" panose="02020603050405020304" charset="0"/>
            </a:endParaRPr>
          </a:p>
          <a:p>
            <a:r>
              <a:rPr sz="1900">
                <a:latin typeface="Times New Roman" panose="02020603050405020304" charset="0"/>
                <a:cs typeface="Times New Roman" panose="02020603050405020304" charset="0"/>
              </a:rPr>
              <a:t>• Báo cáo số liệu phần mềm</a:t>
            </a:r>
            <a:endParaRPr sz="1900">
              <a:latin typeface="Times New Roman" panose="02020603050405020304" charset="0"/>
              <a:cs typeface="Times New Roman" panose="02020603050405020304" charset="0"/>
            </a:endParaRPr>
          </a:p>
          <a:p>
            <a:r>
              <a:rPr sz="1900" b="1">
                <a:latin typeface="Times New Roman" panose="02020603050405020304" charset="0"/>
                <a:cs typeface="Times New Roman" panose="02020603050405020304" charset="0"/>
              </a:rPr>
              <a:t>Tài liệu kiếm toán hệ th</a:t>
            </a:r>
            <a:r>
              <a:rPr lang="en-US" sz="1900" b="1">
                <a:latin typeface="Times New Roman" panose="02020603050405020304" charset="0"/>
                <a:cs typeface="Times New Roman" panose="02020603050405020304" charset="0"/>
              </a:rPr>
              <a:t>ống</a:t>
            </a:r>
            <a:r>
              <a:rPr sz="1900" b="1">
                <a:latin typeface="Times New Roman" panose="02020603050405020304" charset="0"/>
                <a:cs typeface="Times New Roman" panose="02020603050405020304" charset="0"/>
              </a:rPr>
              <a:t> SQA</a:t>
            </a:r>
            <a:endParaRPr sz="1900" b="1">
              <a:latin typeface="Times New Roman" panose="02020603050405020304" charset="0"/>
              <a:cs typeface="Times New Roman" panose="02020603050405020304" charset="0"/>
            </a:endParaRPr>
          </a:p>
          <a:p>
            <a:r>
              <a:rPr sz="1900">
                <a:latin typeface="Times New Roman" panose="02020603050405020304" charset="0"/>
                <a:cs typeface="Times New Roman" panose="02020603050405020304" charset="0"/>
              </a:rPr>
              <a:t>• Báo cáo đánh giá quản lý</a:t>
            </a:r>
            <a:endParaRPr sz="1900">
              <a:latin typeface="Times New Roman" panose="02020603050405020304" charset="0"/>
              <a:cs typeface="Times New Roman" panose="02020603050405020304" charset="0"/>
            </a:endParaRPr>
          </a:p>
          <a:p>
            <a:r>
              <a:rPr sz="1900">
                <a:latin typeface="Times New Roman" panose="02020603050405020304" charset="0"/>
                <a:cs typeface="Times New Roman" panose="02020603050405020304" charset="0"/>
              </a:rPr>
              <a:t>• Biên bản cuộc họp tổng kết quản lý</a:t>
            </a:r>
            <a:endParaRPr sz="1900">
              <a:latin typeface="Times New Roman" panose="02020603050405020304" charset="0"/>
              <a:cs typeface="Times New Roman" panose="02020603050405020304" charset="0"/>
            </a:endParaRPr>
          </a:p>
          <a:p>
            <a:r>
              <a:rPr sz="1900">
                <a:latin typeface="Times New Roman" panose="02020603050405020304" charset="0"/>
                <a:cs typeface="Times New Roman" panose="02020603050405020304" charset="0"/>
              </a:rPr>
              <a:t>• Báo cáo kiểm toán chất l</a:t>
            </a:r>
            <a:r>
              <a:rPr lang="en-US" sz="1900">
                <a:latin typeface="Times New Roman" panose="02020603050405020304" charset="0"/>
                <a:cs typeface="Times New Roman" panose="02020603050405020304" charset="0"/>
              </a:rPr>
              <a:t>ư</a:t>
            </a:r>
            <a:r>
              <a:rPr sz="1900">
                <a:latin typeface="Times New Roman" panose="02020603050405020304" charset="0"/>
                <a:cs typeface="Times New Roman" panose="02020603050405020304" charset="0"/>
              </a:rPr>
              <a:t>ợng nội bộ</a:t>
            </a:r>
            <a:endParaRPr sz="1900">
              <a:latin typeface="Times New Roman" panose="02020603050405020304" charset="0"/>
              <a:cs typeface="Times New Roman" panose="02020603050405020304" charset="0"/>
            </a:endParaRPr>
          </a:p>
          <a:p>
            <a:r>
              <a:rPr sz="1900">
                <a:latin typeface="Times New Roman" panose="02020603050405020304" charset="0"/>
                <a:cs typeface="Times New Roman" panose="02020603050405020304" charset="0"/>
              </a:rPr>
              <a:t>• Báo cáo kiểm toán chứng nhận bên ngoài SQA</a:t>
            </a:r>
            <a:endParaRPr sz="1900">
              <a:latin typeface="Times New Roman" panose="02020603050405020304" charset="0"/>
              <a:cs typeface="Times New Roman" panose="02020603050405020304" charset="0"/>
            </a:endParaRPr>
          </a:p>
          <a:p>
            <a:endParaRPr sz="190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11" y="535624"/>
            <a:ext cx="8596668" cy="3880773"/>
          </a:xfrm>
        </p:spPr>
        <p:txBody>
          <a:bodyPr>
            <a:normAutofit lnSpcReduction="10000"/>
          </a:bodyPr>
          <a:p>
            <a:r>
              <a:rPr b="1">
                <a:latin typeface="Times New Roman" panose="02020603050405020304" charset="0"/>
                <a:cs typeface="Times New Roman" panose="02020603050405020304" charset="0"/>
                <a:sym typeface="+mn-ea"/>
              </a:rPr>
              <a:t>Tài liệu khách hàng</a:t>
            </a:r>
            <a:endParaRPr b="1">
              <a:latin typeface="Times New Roman" panose="02020603050405020304" charset="0"/>
              <a:cs typeface="Times New Roman" panose="02020603050405020304" charset="0"/>
            </a:endParaRPr>
          </a:p>
          <a:p>
            <a:r>
              <a:rPr>
                <a:latin typeface="Times New Roman" panose="02020603050405020304" charset="0"/>
                <a:cs typeface="Times New Roman" panose="02020603050405020304" charset="0"/>
                <a:sym typeface="+mn-ea"/>
              </a:rPr>
              <a:t>• Hồ sơ dự thầu phần mềm dự án</a:t>
            </a:r>
            <a:endParaRPr>
              <a:latin typeface="Times New Roman" panose="02020603050405020304" charset="0"/>
              <a:cs typeface="Times New Roman" panose="02020603050405020304" charset="0"/>
            </a:endParaRPr>
          </a:p>
          <a:p>
            <a:r>
              <a:rPr>
                <a:latin typeface="Times New Roman" panose="02020603050405020304" charset="0"/>
                <a:cs typeface="Times New Roman" panose="02020603050405020304" charset="0"/>
                <a:sym typeface="+mn-ea"/>
              </a:rPr>
              <a:t>• Yêu cầu thay đổi phần mềm của khách hàng</a:t>
            </a:r>
            <a:endParaRPr>
              <a:latin typeface="Times New Roman" panose="02020603050405020304" charset="0"/>
              <a:cs typeface="Times New Roman" panose="02020603050405020304" charset="0"/>
            </a:endParaRPr>
          </a:p>
          <a:p>
            <a:r>
              <a:rPr>
                <a:latin typeface="Times New Roman" panose="02020603050405020304" charset="0"/>
                <a:cs typeface="Times New Roman" panose="02020603050405020304" charset="0"/>
                <a:sym typeface="+mn-ea"/>
              </a:rPr>
              <a:t>• Biên bản đánh giá của nhà thầu phụ</a:t>
            </a:r>
            <a:endParaRPr>
              <a:latin typeface="Times New Roman" panose="02020603050405020304" charset="0"/>
              <a:cs typeface="Times New Roman" panose="02020603050405020304" charset="0"/>
            </a:endParaRPr>
          </a:p>
          <a:p>
            <a:pPr>
              <a:buFont typeface="Arial" panose="020B0604020202020204" pitchFamily="34" charset="0"/>
              <a:buChar char="•"/>
            </a:pPr>
            <a:r>
              <a:rPr lang="en-US">
                <a:latin typeface="Times New Roman" panose="02020603050405020304" charset="0"/>
                <a:cs typeface="Times New Roman" panose="02020603050405020304" charset="0"/>
              </a:rPr>
              <a:t>Quy trình đàm phán</a:t>
            </a:r>
            <a:endParaRPr lang="en-US">
              <a:latin typeface="Times New Roman" panose="02020603050405020304" charset="0"/>
              <a:cs typeface="Times New Roman" panose="02020603050405020304" charset="0"/>
            </a:endParaRPr>
          </a:p>
          <a:p>
            <a:pPr>
              <a:buFont typeface="Arial" panose="020B0604020202020204" pitchFamily="34" charset="0"/>
              <a:buChar char="•"/>
            </a:pPr>
            <a:r>
              <a:rPr lang="en-US">
                <a:latin typeface="Times New Roman" panose="02020603050405020304" charset="0"/>
                <a:cs typeface="Times New Roman" panose="02020603050405020304" charset="0"/>
              </a:rPr>
              <a:t>Quy trình phát triển</a:t>
            </a:r>
            <a:endParaRPr lang="en-US">
              <a:latin typeface="Times New Roman" panose="02020603050405020304" charset="0"/>
              <a:cs typeface="Times New Roman" panose="02020603050405020304" charset="0"/>
            </a:endParaRPr>
          </a:p>
          <a:p>
            <a:pPr>
              <a:buFont typeface="Arial" panose="020B0604020202020204" pitchFamily="34" charset="0"/>
              <a:buChar char="•"/>
            </a:pPr>
            <a:r>
              <a:rPr lang="en-US">
                <a:latin typeface="Times New Roman" panose="02020603050405020304" charset="0"/>
                <a:cs typeface="Times New Roman" panose="02020603050405020304" charset="0"/>
              </a:rPr>
              <a:t>Quy trình thay đổi phần mềm</a:t>
            </a:r>
            <a:endParaRPr lang="en-US">
              <a:latin typeface="Times New Roman" panose="02020603050405020304" charset="0"/>
              <a:cs typeface="Times New Roman" panose="02020603050405020304" charset="0"/>
            </a:endParaRPr>
          </a:p>
          <a:p>
            <a:pPr>
              <a:buFont typeface="Arial" panose="020B0604020202020204" pitchFamily="34" charset="0"/>
              <a:buChar char="•"/>
            </a:pPr>
            <a:r>
              <a:rPr lang="en-US">
                <a:latin typeface="Times New Roman" panose="02020603050405020304" charset="0"/>
                <a:cs typeface="Times New Roman" panose="02020603050405020304" charset="0"/>
              </a:rPr>
              <a:t>Dịch vụ bảo trì</a:t>
            </a:r>
            <a:endParaRPr lang="en-US">
              <a:latin typeface="Times New Roman" panose="02020603050405020304" charset="0"/>
              <a:cs typeface="Times New Roman" panose="02020603050405020304" charset="0"/>
            </a:endParaRPr>
          </a:p>
          <a:p>
            <a:pPr>
              <a:buFont typeface="Arial" panose="020B0604020202020204" pitchFamily="34" charset="0"/>
              <a:buChar char="•"/>
            </a:pPr>
            <a:r>
              <a:rPr lang="en-US">
                <a:latin typeface="Times New Roman" panose="02020603050405020304" charset="0"/>
                <a:cs typeface="Times New Roman" panose="02020603050405020304" charset="0"/>
              </a:rPr>
              <a:t>Chỉ số chất lượng phần mềm</a:t>
            </a:r>
            <a:endParaRPr lang="en-US">
              <a:latin typeface="Times New Roman" panose="02020603050405020304" charset="0"/>
              <a:cs typeface="Times New Roman" panose="02020603050405020304" charset="0"/>
            </a:endParaRPr>
          </a:p>
          <a:p>
            <a:pPr>
              <a:buFont typeface="Arial" panose="020B0604020202020204" pitchFamily="34" charset="0"/>
              <a:buChar char="•"/>
            </a:pPr>
            <a:r>
              <a:rPr lang="en-US">
                <a:latin typeface="Times New Roman" panose="02020603050405020304" charset="0"/>
                <a:cs typeface="Times New Roman" panose="02020603050405020304" charset="0"/>
              </a:rPr>
              <a:t>Kiểm toán chất lượng nội bộ</a:t>
            </a:r>
            <a:endParaRPr lang="en-US">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noProof="1"/>
              <a:t>3.</a:t>
            </a:r>
            <a:r>
              <a:rPr lang="en-US" altLang="vi-VN" sz="2400" dirty="0">
                <a:sym typeface="+mn-ea"/>
              </a:rPr>
              <a:t>Danh sách các tài liệu được kiểm soát</a:t>
            </a:r>
            <a:endParaRPr lang="en-US" sz="2400" noProof="1"/>
          </a:p>
        </p:txBody>
      </p:sp>
      <p:sp>
        <p:nvSpPr>
          <p:cNvPr id="3" name="Content Placeholder 2"/>
          <p:cNvSpPr>
            <a:spLocks noGrp="1"/>
          </p:cNvSpPr>
          <p:nvPr>
            <p:ph idx="1"/>
          </p:nvPr>
        </p:nvSpPr>
        <p:spPr>
          <a:xfrm>
            <a:off x="677334" y="1111045"/>
            <a:ext cx="8596668" cy="4930317"/>
          </a:xfrm>
        </p:spPr>
        <p:txBody>
          <a:bodyPr>
            <a:normAutofit lnSpcReduction="20000"/>
          </a:bodyPr>
          <a:lstStyle/>
          <a:p>
            <a:r>
              <a:rPr lang="en-US" noProof="1">
                <a:latin typeface="Times New Roman" panose="02020603050405020304" charset="0"/>
                <a:cs typeface="Times New Roman" panose="02020603050405020304" charset="0"/>
              </a:rPr>
              <a:t>Chìa khóa để quản lý các tài liệu được kiểm soát (bao gồm hồ sơ chất lượng) là danh sách</a:t>
            </a:r>
            <a:r>
              <a:rPr lang="en-US">
                <a:latin typeface="Times New Roman" panose="02020603050405020304" charset="0"/>
                <a:cs typeface="Times New Roman" panose="02020603050405020304" charset="0"/>
                <a:sym typeface="+mn-ea"/>
              </a:rPr>
              <a:t> các loại tài liệu được kiểm soát. Xây dựng hợp lý danh sách này dựa trên việc thành lập một thẩm quyền để thực hiện khái niệm, cho dù được thê hiện trong một người hay một ủy ban. Cụ thể, cơ quan này có trách nhiệm:</a:t>
            </a:r>
            <a:endParaRPr lang="en-US" noProof="1">
              <a:latin typeface="Times New Roman" panose="02020603050405020304" charset="0"/>
              <a:cs typeface="Times New Roman" panose="02020603050405020304" charset="0"/>
            </a:endParaRPr>
          </a:p>
          <a:p>
            <a:r>
              <a:rPr lang="en-US" noProof="1">
                <a:latin typeface="Times New Roman" panose="02020603050405020304" charset="0"/>
                <a:cs typeface="Times New Roman" panose="02020603050405020304" charset="0"/>
              </a:rPr>
              <a:t>• Quyệt định loại tài liệu nào sẽ được phân loại là tài liệu được kiềm soát và loại tài liệu kiêm soát nào được phân loại là hồ sơ chất lượng.</a:t>
            </a:r>
            <a:endParaRPr lang="en-US" noProof="1">
              <a:latin typeface="Times New Roman" panose="02020603050405020304" charset="0"/>
              <a:cs typeface="Times New Roman" panose="02020603050405020304" charset="0"/>
            </a:endParaRPr>
          </a:p>
          <a:p>
            <a:r>
              <a:rPr lang="en-US" noProof="1">
                <a:latin typeface="Times New Roman" panose="02020603050405020304" charset="0"/>
                <a:cs typeface="Times New Roman" panose="02020603050405020304" charset="0"/>
              </a:rPr>
              <a:t>• Quyết định xem mức độ kiểm soát có phù hợp với từng loại tài liệu được phân loại như một tài liệu có kiểm soát.</a:t>
            </a:r>
            <a:endParaRPr lang="en-US" noProof="1">
              <a:latin typeface="Times New Roman" panose="02020603050405020304" charset="0"/>
              <a:cs typeface="Times New Roman" panose="02020603050405020304" charset="0"/>
            </a:endParaRPr>
          </a:p>
          <a:p>
            <a:r>
              <a:rPr lang="en-US" noProof="1">
                <a:latin typeface="Times New Roman" panose="02020603050405020304" charset="0"/>
                <a:cs typeface="Times New Roman" panose="02020603050405020304" charset="0"/>
              </a:rPr>
              <a:t>• Sau khi tuân thủ danh mục các loại tài liệu kiểm soát. Chủ đề này có thể được đưa vào kế hoạch kiểm toán chất lượng nội bộ.</a:t>
            </a:r>
            <a:endParaRPr lang="en-US" noProof="1">
              <a:latin typeface="Times New Roman" panose="02020603050405020304" charset="0"/>
              <a:cs typeface="Times New Roman" panose="02020603050405020304" charset="0"/>
            </a:endParaRPr>
          </a:p>
          <a:p>
            <a:r>
              <a:rPr lang="en-US" noProof="1">
                <a:latin typeface="Times New Roman" panose="02020603050405020304" charset="0"/>
                <a:cs typeface="Times New Roman" panose="02020603050405020304" charset="0"/>
              </a:rPr>
              <a:t>Phân tích những phát hiện tiếp theo và bắt đầu cập nhật, thay đổi, di chuyển và bổ sung cần thiết vào danh sách các loại tài liệu được kiểm soát.</a:t>
            </a:r>
            <a:endParaRPr lang="en-US" noProof="1">
              <a:latin typeface="Times New Roman" panose="02020603050405020304" charset="0"/>
              <a:cs typeface="Times New Roman" panose="02020603050405020304" charset="0"/>
            </a:endParaRPr>
          </a:p>
          <a:p>
            <a:r>
              <a:rPr lang="en-US" noProof="1">
                <a:latin typeface="Times New Roman" panose="02020603050405020304" charset="0"/>
                <a:cs typeface="Times New Roman" panose="02020603050405020304" charset="0"/>
              </a:rPr>
              <a:t>Hầu hết các loại tài liệu kiểm soát là tài liệu được tạo ra nội bộ bởi chính tổ chức.</a:t>
            </a:r>
            <a:r>
              <a:rPr lang="en-US">
                <a:latin typeface="Times New Roman" panose="02020603050405020304" charset="0"/>
                <a:cs typeface="Times New Roman" panose="02020603050405020304" charset="0"/>
                <a:sym typeface="+mn-ea"/>
              </a:rPr>
              <a:t>Tuy nhiên, một số lượng đáng kể các loại tài liệu bên ngoài, chẳng hạn như tài liệu hợp đồng và biên bản cuộc họp chung, cũng thuộc loại này.</a:t>
            </a:r>
            <a:endParaRPr lang="en-US" noProof="1">
              <a:latin typeface="Times New Roman" panose="02020603050405020304" charset="0"/>
              <a:cs typeface="Times New Roman" panose="02020603050405020304" charset="0"/>
            </a:endParaRPr>
          </a:p>
          <a:p>
            <a:endParaRPr lang="en-US" noProof="1"/>
          </a:p>
          <a:p>
            <a:endParaRPr lang="en-US" noProof="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dirty="0"/>
              <a:t>4. </a:t>
            </a:r>
            <a:r>
              <a:rPr lang="en-US" altLang="vi-VN" dirty="0">
                <a:sym typeface="+mn-ea"/>
              </a:rPr>
              <a:t>Chuẩn bị, phê chuẩn, lưu trữ và thu hồi tài liệu kiểm soát</a:t>
            </a:r>
            <a:br>
              <a:rPr lang="en-US" altLang="vi-VN" dirty="0">
                <a:sym typeface="+mn-ea"/>
              </a:rPr>
            </a:br>
            <a:endParaRPr lang="en-US" dirty="0"/>
          </a:p>
        </p:txBody>
      </p:sp>
      <p:sp>
        <p:nvSpPr>
          <p:cNvPr id="3" name="Content Placeholder 2"/>
          <p:cNvSpPr>
            <a:spLocks noGrp="1"/>
          </p:cNvSpPr>
          <p:nvPr>
            <p:ph idx="1"/>
          </p:nvPr>
        </p:nvSpPr>
        <p:spPr>
          <a:xfrm>
            <a:off x="534459" y="1862271"/>
            <a:ext cx="8596668" cy="4645181"/>
          </a:xfrm>
        </p:spPr>
        <p:txBody>
          <a:bodyPr>
            <a:normAutofit fontScale="25000"/>
          </a:bodyPr>
          <a:lstStyle/>
          <a:p>
            <a:r>
              <a:rPr lang="en-US" sz="8000">
                <a:latin typeface="Times New Roman" panose="02020603050405020304" charset="0"/>
                <a:cs typeface="Times New Roman" panose="02020603050405020304" charset="0"/>
              </a:rPr>
              <a:t>Các yêu cầu về tài liệu liên quan đến việc tạo ra một sách các tài liệu mới hoặc sửa đồi một tập trung tài liệu hiện có về sự hoàn chỉnh, cải thiện khả năng đọc và sẵn có.</a:t>
            </a:r>
            <a:endParaRPr lang="en-US" sz="8000">
              <a:latin typeface="Times New Roman" panose="02020603050405020304" charset="0"/>
              <a:cs typeface="Times New Roman" panose="02020603050405020304" charset="0"/>
            </a:endParaRPr>
          </a:p>
          <a:p>
            <a:r>
              <a:rPr lang="en-US" sz="8000">
                <a:latin typeface="Times New Roman" panose="02020603050405020304" charset="0"/>
                <a:cs typeface="Times New Roman" panose="02020603050405020304" charset="0"/>
              </a:rPr>
              <a:t>Các yêu cầu này được thực hiện trong các tài liệu:</a:t>
            </a:r>
            <a:endParaRPr lang="en-US" sz="8000">
              <a:latin typeface="Times New Roman" panose="02020603050405020304" charset="0"/>
              <a:cs typeface="Times New Roman" panose="02020603050405020304" charset="0"/>
            </a:endParaRPr>
          </a:p>
          <a:p>
            <a:r>
              <a:rPr lang="en-US" sz="8000">
                <a:latin typeface="Times New Roman" panose="02020603050405020304" charset="0"/>
                <a:cs typeface="Times New Roman" panose="02020603050405020304" charset="0"/>
              </a:rPr>
              <a:t>• Cấu trúc</a:t>
            </a:r>
            <a:endParaRPr lang="en-US" sz="8000">
              <a:latin typeface="Times New Roman" panose="02020603050405020304" charset="0"/>
              <a:cs typeface="Times New Roman" panose="02020603050405020304" charset="0"/>
            </a:endParaRPr>
          </a:p>
          <a:p>
            <a:r>
              <a:rPr lang="en-US" sz="8000">
                <a:latin typeface="Times New Roman" panose="02020603050405020304" charset="0"/>
                <a:cs typeface="Times New Roman" panose="02020603050405020304" charset="0"/>
              </a:rPr>
              <a:t>• Phương pháp nhận dạng</a:t>
            </a:r>
            <a:endParaRPr lang="en-US" sz="8000">
              <a:latin typeface="Times New Roman" panose="02020603050405020304" charset="0"/>
              <a:cs typeface="Times New Roman" panose="02020603050405020304" charset="0"/>
            </a:endParaRPr>
          </a:p>
          <a:p>
            <a:r>
              <a:rPr lang="en-US" sz="8000">
                <a:latin typeface="Times New Roman" panose="02020603050405020304" charset="0"/>
                <a:cs typeface="Times New Roman" panose="02020603050405020304" charset="0"/>
              </a:rPr>
              <a:t>• Định hướng tiêu chuẩn và thông tin tham khảo.</a:t>
            </a:r>
            <a:endParaRPr lang="en-US" sz="8000">
              <a:latin typeface="Times New Roman" panose="02020603050405020304" charset="0"/>
              <a:cs typeface="Times New Roman" panose="02020603050405020304" charset="0"/>
            </a:endParaRPr>
          </a:p>
          <a:p>
            <a:r>
              <a:rPr lang="en-US" sz="8000">
                <a:latin typeface="Times New Roman" panose="02020603050405020304" charset="0"/>
                <a:cs typeface="Times New Roman" panose="02020603050405020304" charset="0"/>
              </a:rPr>
              <a:t>Cấu trúc của tài liệu có thể được miễn phí hoặc được xác định bởi một khuôn mẫu.</a:t>
            </a:r>
            <a:endParaRPr lang="en-US" sz="8000">
              <a:latin typeface="Times New Roman" panose="02020603050405020304" charset="0"/>
              <a:cs typeface="Times New Roman" panose="02020603050405020304" charset="0"/>
            </a:endParaRPr>
          </a:p>
          <a:p>
            <a:r>
              <a:rPr lang="en-US" sz="8000">
                <a:latin typeface="Times New Roman" panose="02020603050405020304" charset="0"/>
                <a:cs typeface="Times New Roman" panose="02020603050405020304" charset="0"/>
              </a:rPr>
              <a:t>Mẫu và đóng góp của họ cho chất lượng phần mềm được thảo luận trong mục 15.1.</a:t>
            </a:r>
            <a:r>
              <a:rPr lang="en-US" sz="5000">
                <a:latin typeface="Times New Roman" panose="02020603050405020304" charset="0"/>
                <a:cs typeface="Times New Roman" panose="02020603050405020304" charset="0"/>
              </a:rPr>
              <a:t>.</a:t>
            </a:r>
            <a:endParaRPr lang="en-US" sz="5000">
              <a:latin typeface="Times New Roman" panose="02020603050405020304" charset="0"/>
              <a:cs typeface="Times New Roman" panose="02020603050405020304" charset="0"/>
            </a:endParaRPr>
          </a:p>
          <a:p>
            <a:r>
              <a:rPr lang="en-US"/>
              <a:t>.</a:t>
            </a:r>
            <a:endParaRPr lang="en-US"/>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5957</Words>
  <Application>WPS Presentation</Application>
  <PresentationFormat>Widescreen</PresentationFormat>
  <Paragraphs>140</Paragraphs>
  <Slides>13</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13</vt:i4>
      </vt:variant>
    </vt:vector>
  </HeadingPairs>
  <TitlesOfParts>
    <vt:vector size="31" baseType="lpstr">
      <vt:lpstr>Arial</vt:lpstr>
      <vt:lpstr>SimSun</vt:lpstr>
      <vt:lpstr>Wingdings</vt:lpstr>
      <vt:lpstr>Wingdings 3</vt:lpstr>
      <vt:lpstr>Symbol</vt:lpstr>
      <vt:lpstr>Arial</vt:lpstr>
      <vt:lpstr>Google Sans</vt:lpstr>
      <vt:lpstr>Segoe Print</vt:lpstr>
      <vt:lpstr>Trebuchet MS(body)</vt:lpstr>
      <vt:lpstr>Trebuchet MS</vt:lpstr>
      <vt:lpstr>Tahoma</vt:lpstr>
      <vt:lpstr>Microsoft YaHei</vt:lpstr>
      <vt:lpstr>Arial Unicode MS</vt:lpstr>
      <vt:lpstr>Calibri</vt:lpstr>
      <vt:lpstr>Times New Roman</vt:lpstr>
      <vt:lpstr>Segoe UI Emoji</vt:lpstr>
      <vt:lpstr>Sitka Text</vt:lpstr>
      <vt:lpstr>Facet</vt:lpstr>
      <vt:lpstr>Trình bày kiểm soát tài liệu. Quản lý code bằng Tortoise SVN</vt:lpstr>
      <vt:lpstr>Nội dung</vt:lpstr>
      <vt:lpstr>1.Tài liệu kiểm soát và bản ghi chất lượng -  định nghĩa</vt:lpstr>
      <vt:lpstr>PowerPoint 演示文稿</vt:lpstr>
      <vt:lpstr>PowerPoint 演示文稿</vt:lpstr>
      <vt:lpstr>2.Quản lý cấu hình phần mềm</vt:lpstr>
      <vt:lpstr>PowerPoint 演示文稿</vt:lpstr>
      <vt:lpstr>3.Kiểm soát sự thay đổi phần mềm</vt:lpstr>
      <vt:lpstr>4. Kiểm soát quản lý cấu hình phần mềm</vt:lpstr>
      <vt:lpstr>PowerPoint 演示文稿</vt:lpstr>
      <vt:lpstr>PowerPoint 演示文稿</vt:lpstr>
      <vt:lpstr>Demo phần mềm quản lý code bằng Tortoise SVN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Phoenix BN</dc:creator>
  <cp:lastModifiedBy>tuong</cp:lastModifiedBy>
  <cp:revision>18</cp:revision>
  <dcterms:created xsi:type="dcterms:W3CDTF">2024-09-22T13:29:00Z</dcterms:created>
  <dcterms:modified xsi:type="dcterms:W3CDTF">2024-10-01T12:48:23Z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AA7731C82F4441B18D92A11139983B60_13</vt:lpwstr>
  </property>
  <property fmtid="{D5CDD505-2E9C-101B-9397-08002B2CF9AE}" pid="3" name="KSOProductBuildVer">
    <vt:lpwstr>1033-12.2.0.17562</vt:lpwstr>
  </property>
</Properties>
</file>