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8"/>
  </p:notesMasterIdLst>
  <p:sldIdLst>
    <p:sldId id="264" r:id="rId5"/>
    <p:sldId id="313" r:id="rId6"/>
    <p:sldId id="315" r:id="rId7"/>
    <p:sldId id="314" r:id="rId8"/>
    <p:sldId id="316" r:id="rId9"/>
    <p:sldId id="317" r:id="rId10"/>
    <p:sldId id="320" r:id="rId11"/>
    <p:sldId id="319" r:id="rId12"/>
    <p:sldId id="318" r:id="rId13"/>
    <p:sldId id="322" r:id="rId14"/>
    <p:sldId id="360" r:id="rId15"/>
    <p:sldId id="321" r:id="rId16"/>
    <p:sldId id="362" r:id="rId17"/>
    <p:sldId id="359" r:id="rId18"/>
    <p:sldId id="361" r:id="rId19"/>
    <p:sldId id="358" r:id="rId20"/>
    <p:sldId id="323" r:id="rId21"/>
    <p:sldId id="326" r:id="rId22"/>
    <p:sldId id="325" r:id="rId23"/>
    <p:sldId id="328" r:id="rId24"/>
    <p:sldId id="329" r:id="rId25"/>
    <p:sldId id="324" r:id="rId26"/>
    <p:sldId id="327" r:id="rId27"/>
    <p:sldId id="333" r:id="rId28"/>
    <p:sldId id="330" r:id="rId29"/>
    <p:sldId id="332" r:id="rId30"/>
    <p:sldId id="334" r:id="rId31"/>
    <p:sldId id="331" r:id="rId32"/>
    <p:sldId id="339" r:id="rId33"/>
    <p:sldId id="340" r:id="rId34"/>
    <p:sldId id="338" r:id="rId35"/>
    <p:sldId id="342" r:id="rId36"/>
    <p:sldId id="347" r:id="rId37"/>
    <p:sldId id="343" r:id="rId38"/>
    <p:sldId id="364" r:id="rId39"/>
    <p:sldId id="363" r:id="rId40"/>
    <p:sldId id="348" r:id="rId41"/>
    <p:sldId id="344" r:id="rId42"/>
    <p:sldId id="353" r:id="rId43"/>
    <p:sldId id="356" r:id="rId44"/>
    <p:sldId id="357" r:id="rId45"/>
    <p:sldId id="355" r:id="rId46"/>
    <p:sldId id="34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5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vi-VN" b="1" dirty="0"/>
              <a:t>Thiết kế lớp CHinhCau</a:t>
            </a:r>
            <a:endParaRPr lang="en-US" sz="6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sz="1800" dirty="0"/>
              <a:t>WELCOME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C5BF-86E8-4CBC-8E56-C457430D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C785-8BCA-40A5-9D05-2E8FA5E52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 báo lớp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9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CDiem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9D2EE-4A73-49D4-A47B-C29BA0E90CC2}"/>
              </a:ext>
            </a:extLst>
          </p:cNvPr>
          <p:cNvSpPr txBox="1"/>
          <p:nvPr/>
        </p:nvSpPr>
        <p:spPr>
          <a:xfrm>
            <a:off x="372862" y="1091953"/>
            <a:ext cx="114433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class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latin typeface="Verdana (Body)"/>
              </a:rPr>
              <a:t>CDiem</a:t>
            </a:r>
            <a:endParaRPr lang="en-US" sz="2400" dirty="0">
              <a:latin typeface="Verdana (Body)"/>
            </a:endParaRP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private:</a:t>
            </a:r>
          </a:p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    float </a:t>
            </a:r>
            <a:r>
              <a:rPr lang="en-US" sz="2400" dirty="0">
                <a:latin typeface="Verdana (Body)"/>
              </a:rPr>
              <a:t>x;</a:t>
            </a:r>
          </a:p>
          <a:p>
            <a:r>
              <a:rPr lang="en-US" sz="2400" dirty="0">
                <a:latin typeface="Verdana (Body)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Verdana (Body)"/>
              </a:rPr>
              <a:t>float </a:t>
            </a:r>
            <a:r>
              <a:rPr lang="en-US" sz="2400" dirty="0">
                <a:latin typeface="Verdana (Body)"/>
              </a:rPr>
              <a:t>y;</a:t>
            </a:r>
          </a:p>
          <a:p>
            <a:r>
              <a:rPr lang="en-US" sz="2400" dirty="0">
                <a:latin typeface="Verdana (Body)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400" dirty="0">
                <a:latin typeface="Verdana (Body)"/>
              </a:rPr>
              <a:t> z;</a:t>
            </a:r>
          </a:p>
          <a:p>
            <a:endParaRPr lang="en-US" sz="2400" dirty="0">
              <a:latin typeface="Verdana (Body)"/>
            </a:endParaRPr>
          </a:p>
          <a:p>
            <a:r>
              <a:rPr lang="en-US" sz="2400" dirty="0">
                <a:latin typeface="Verdana (Body)"/>
              </a:rPr>
              <a:t>public:</a:t>
            </a:r>
          </a:p>
          <a:p>
            <a:r>
              <a:rPr lang="en-US" sz="2400" dirty="0">
                <a:latin typeface="Verdana (Body)"/>
              </a:rPr>
              <a:t>    </a:t>
            </a:r>
            <a:r>
              <a:rPr lang="en-US" sz="2400" dirty="0" err="1">
                <a:latin typeface="Verdana (Body)"/>
              </a:rPr>
              <a:t>CDiem</a:t>
            </a:r>
            <a:r>
              <a:rPr lang="en-US" sz="2400" dirty="0">
                <a:latin typeface="Verdana (Body)"/>
              </a:rPr>
              <a:t>()</a:t>
            </a:r>
          </a:p>
          <a:p>
            <a:r>
              <a:rPr lang="en-US" sz="2400" dirty="0">
                <a:latin typeface="Verdana (Body)"/>
              </a:rPr>
              <a:t>    {</a:t>
            </a:r>
          </a:p>
          <a:p>
            <a:r>
              <a:rPr lang="en-US" sz="2400" dirty="0">
                <a:latin typeface="Verdana (Body)"/>
              </a:rPr>
              <a:t>        x = 0;</a:t>
            </a:r>
          </a:p>
          <a:p>
            <a:r>
              <a:rPr lang="en-US" sz="2400" dirty="0">
                <a:latin typeface="Verdana (Body)"/>
              </a:rPr>
              <a:t>        y = 0;</a:t>
            </a:r>
          </a:p>
          <a:p>
            <a:r>
              <a:rPr lang="en-US" sz="2400" dirty="0">
                <a:latin typeface="Verdana (Body)"/>
              </a:rPr>
              <a:t>        z = 0;</a:t>
            </a:r>
          </a:p>
          <a:p>
            <a:r>
              <a:rPr lang="en-US" sz="2400" dirty="0">
                <a:latin typeface="Verdana (Body)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035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CDiem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722DF-B91B-40C1-9EAE-DB554A2D8E69}"/>
              </a:ext>
            </a:extLst>
          </p:cNvPr>
          <p:cNvSpPr txBox="1"/>
          <p:nvPr/>
        </p:nvSpPr>
        <p:spPr>
          <a:xfrm>
            <a:off x="195309" y="1083076"/>
            <a:ext cx="11851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Verdana (Body)"/>
              </a:rPr>
              <a:t>CDiem</a:t>
            </a:r>
            <a:r>
              <a:rPr lang="en-US" sz="2800" dirty="0">
                <a:latin typeface="Verdana (Body)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800" dirty="0">
                <a:latin typeface="Verdana (Body)"/>
              </a:rPr>
              <a:t> x, 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800" dirty="0">
                <a:latin typeface="Verdana (Body)"/>
              </a:rPr>
              <a:t> y, 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800" dirty="0">
                <a:latin typeface="Verdana (Body)"/>
              </a:rPr>
              <a:t> z)</a:t>
            </a:r>
          </a:p>
          <a:p>
            <a:r>
              <a:rPr lang="en-US" sz="2800" dirty="0">
                <a:latin typeface="Verdana (Body)"/>
              </a:rPr>
              <a:t>    {</a:t>
            </a:r>
          </a:p>
          <a:p>
            <a:r>
              <a:rPr lang="en-US" sz="2800" dirty="0">
                <a:latin typeface="Verdana (Body)"/>
              </a:rPr>
              <a:t>        </a:t>
            </a:r>
            <a:r>
              <a:rPr lang="en-US" sz="28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800" dirty="0">
                <a:latin typeface="Verdana (Body)"/>
              </a:rPr>
              <a:t>-&gt;x = x;</a:t>
            </a:r>
          </a:p>
          <a:p>
            <a:r>
              <a:rPr lang="en-US" sz="2800" dirty="0">
                <a:latin typeface="Verdana (Body)"/>
              </a:rPr>
              <a:t>        </a:t>
            </a:r>
            <a:r>
              <a:rPr lang="en-US" sz="28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800" dirty="0">
                <a:latin typeface="Verdana (Body)"/>
              </a:rPr>
              <a:t>-&gt;y = y;</a:t>
            </a:r>
          </a:p>
          <a:p>
            <a:r>
              <a:rPr lang="en-US" sz="2800" dirty="0">
                <a:latin typeface="Verdana (Body)"/>
              </a:rPr>
              <a:t>        </a:t>
            </a:r>
            <a:r>
              <a:rPr lang="en-US" sz="28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800" dirty="0">
                <a:latin typeface="Verdana (Body)"/>
              </a:rPr>
              <a:t>-&gt;z = z;</a:t>
            </a:r>
          </a:p>
          <a:p>
            <a:r>
              <a:rPr lang="en-US" sz="2800" dirty="0">
                <a:latin typeface="Verdana (Body)"/>
              </a:rPr>
              <a:t>    }</a:t>
            </a:r>
          </a:p>
          <a:p>
            <a:r>
              <a:rPr lang="en-US" sz="2800" dirty="0">
                <a:latin typeface="Verdana (Body)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void </a:t>
            </a:r>
            <a:r>
              <a:rPr lang="en-US" sz="2800" dirty="0" err="1">
                <a:latin typeface="Verdana (Body)"/>
              </a:rPr>
              <a:t>KhoiTao</a:t>
            </a:r>
            <a:r>
              <a:rPr lang="en-US" sz="2800" dirty="0">
                <a:latin typeface="Verdana (Body)"/>
              </a:rPr>
              <a:t>()</a:t>
            </a:r>
          </a:p>
          <a:p>
            <a:r>
              <a:rPr lang="en-US" sz="2800" dirty="0">
                <a:latin typeface="Verdana (Body)"/>
              </a:rPr>
              <a:t>    {</a:t>
            </a:r>
          </a:p>
          <a:p>
            <a:r>
              <a:rPr lang="en-US" sz="2800" dirty="0">
                <a:latin typeface="Verdana (Body)"/>
              </a:rPr>
              <a:t>        x = 0;</a:t>
            </a:r>
          </a:p>
          <a:p>
            <a:r>
              <a:rPr lang="en-US" sz="2800" dirty="0">
                <a:latin typeface="Verdana (Body)"/>
              </a:rPr>
              <a:t>        y = 0;</a:t>
            </a:r>
          </a:p>
          <a:p>
            <a:r>
              <a:rPr lang="en-US" sz="2800" dirty="0">
                <a:latin typeface="Verdana (Body)"/>
              </a:rPr>
              <a:t>        z = 0;</a:t>
            </a:r>
          </a:p>
          <a:p>
            <a:r>
              <a:rPr lang="en-US" sz="2800" dirty="0">
                <a:latin typeface="Verdana (Body)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203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CDiem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AD0E8-2BB2-41F6-B42D-1B21065253BE}"/>
              </a:ext>
            </a:extLst>
          </p:cNvPr>
          <p:cNvSpPr txBox="1"/>
          <p:nvPr/>
        </p:nvSpPr>
        <p:spPr>
          <a:xfrm>
            <a:off x="133165" y="843406"/>
            <a:ext cx="11984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Verdana (Body)"/>
              </a:rPr>
              <a:t>void</a:t>
            </a:r>
            <a:r>
              <a:rPr lang="en-US" sz="2000" dirty="0">
                <a:latin typeface="Verdana (Body)"/>
              </a:rPr>
              <a:t> </a:t>
            </a:r>
            <a:r>
              <a:rPr lang="en-US" sz="2000" dirty="0" err="1">
                <a:latin typeface="Verdana (Body)"/>
              </a:rPr>
              <a:t>KhoiTao</a:t>
            </a:r>
            <a:r>
              <a:rPr lang="en-US" sz="2000" dirty="0">
                <a:latin typeface="Verdana (Body)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x, 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y, 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z)</a:t>
            </a:r>
          </a:p>
          <a:p>
            <a:r>
              <a:rPr lang="en-US" sz="2000" dirty="0">
                <a:latin typeface="Verdana (Body)"/>
              </a:rPr>
              <a:t>    {</a:t>
            </a:r>
          </a:p>
          <a:p>
            <a:r>
              <a:rPr lang="en-US" sz="2000" dirty="0">
                <a:latin typeface="Verdana (Body)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000" dirty="0">
                <a:latin typeface="Verdana (Body)"/>
              </a:rPr>
              <a:t>-&gt;x = x;</a:t>
            </a:r>
          </a:p>
          <a:p>
            <a:r>
              <a:rPr lang="en-US" sz="2000" dirty="0">
                <a:latin typeface="Verdana (Body)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000" dirty="0">
                <a:latin typeface="Verdana (Body)"/>
              </a:rPr>
              <a:t>-&gt;y = y;</a:t>
            </a:r>
          </a:p>
          <a:p>
            <a:r>
              <a:rPr lang="en-US" sz="2000" dirty="0">
                <a:latin typeface="Verdana (Body)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Verdana (Body)"/>
              </a:rPr>
              <a:t>this</a:t>
            </a:r>
            <a:r>
              <a:rPr lang="en-US" sz="2000" dirty="0">
                <a:latin typeface="Verdana (Body)"/>
              </a:rPr>
              <a:t>-&gt;z = z;</a:t>
            </a:r>
          </a:p>
          <a:p>
            <a:r>
              <a:rPr lang="en-US" sz="2000" dirty="0">
                <a:latin typeface="Verdana (Body)"/>
              </a:rPr>
              <a:t>    }</a:t>
            </a:r>
          </a:p>
          <a:p>
            <a:r>
              <a:rPr lang="en-US" sz="2000" dirty="0">
                <a:latin typeface="Verdana (Body)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</a:t>
            </a:r>
            <a:r>
              <a:rPr lang="en-US" sz="2000" dirty="0" err="1">
                <a:latin typeface="Verdana (Body)"/>
              </a:rPr>
              <a:t>getX</a:t>
            </a:r>
            <a:r>
              <a:rPr lang="en-US" sz="2000" dirty="0">
                <a:latin typeface="Verdana (Body)"/>
              </a:rPr>
              <a:t>()</a:t>
            </a:r>
          </a:p>
          <a:p>
            <a:r>
              <a:rPr lang="en-US" sz="2000" dirty="0">
                <a:latin typeface="Verdana (Body)"/>
              </a:rPr>
              <a:t>    {</a:t>
            </a:r>
          </a:p>
          <a:p>
            <a:r>
              <a:rPr lang="en-US" sz="2000" dirty="0">
                <a:latin typeface="Verdana (Body)"/>
              </a:rPr>
              <a:t>        return x;</a:t>
            </a:r>
          </a:p>
          <a:p>
            <a:r>
              <a:rPr lang="en-US" sz="2000" dirty="0">
                <a:latin typeface="Verdana (Body)"/>
              </a:rPr>
              <a:t>    }</a:t>
            </a:r>
          </a:p>
          <a:p>
            <a:r>
              <a:rPr lang="en-US" sz="2000" dirty="0">
                <a:latin typeface="Verdana (Body)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</a:t>
            </a:r>
            <a:r>
              <a:rPr lang="en-US" sz="2000" dirty="0" err="1">
                <a:latin typeface="Verdana (Body)"/>
              </a:rPr>
              <a:t>getY</a:t>
            </a:r>
            <a:r>
              <a:rPr lang="en-US" sz="2000" dirty="0">
                <a:latin typeface="Verdana (Body)"/>
              </a:rPr>
              <a:t>()</a:t>
            </a:r>
          </a:p>
          <a:p>
            <a:r>
              <a:rPr lang="en-US" sz="2000" dirty="0">
                <a:latin typeface="Verdana (Body)"/>
              </a:rPr>
              <a:t>    {</a:t>
            </a:r>
          </a:p>
          <a:p>
            <a:r>
              <a:rPr lang="en-US" sz="2000" dirty="0">
                <a:latin typeface="Verdana (Body)"/>
              </a:rPr>
              <a:t>        return y;</a:t>
            </a:r>
          </a:p>
          <a:p>
            <a:r>
              <a:rPr lang="en-US" sz="2000" dirty="0">
                <a:latin typeface="Verdana (Body)"/>
              </a:rPr>
              <a:t>    }</a:t>
            </a:r>
          </a:p>
          <a:p>
            <a:r>
              <a:rPr lang="en-US" sz="2000" dirty="0">
                <a:latin typeface="Verdana (Body)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en-US" sz="2000" dirty="0">
                <a:latin typeface="Verdana (Body)"/>
              </a:rPr>
              <a:t> </a:t>
            </a:r>
            <a:r>
              <a:rPr lang="en-US" sz="2000" dirty="0" err="1">
                <a:latin typeface="Verdana (Body)"/>
              </a:rPr>
              <a:t>getZ</a:t>
            </a:r>
            <a:r>
              <a:rPr lang="en-US" sz="2000" dirty="0">
                <a:latin typeface="Verdana (Body)"/>
              </a:rPr>
              <a:t>()</a:t>
            </a:r>
          </a:p>
          <a:p>
            <a:r>
              <a:rPr lang="en-US" sz="2000" dirty="0">
                <a:latin typeface="Verdana (Body)"/>
              </a:rPr>
              <a:t>    {</a:t>
            </a:r>
          </a:p>
          <a:p>
            <a:r>
              <a:rPr lang="en-US" sz="2000" dirty="0">
                <a:latin typeface="Verdana (Body)"/>
              </a:rPr>
              <a:t>        return z;</a:t>
            </a:r>
          </a:p>
          <a:p>
            <a:r>
              <a:rPr lang="en-US" sz="2000" dirty="0">
                <a:latin typeface="Verdana (Body)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425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CDiem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EA280-94B9-4644-9109-A3679314685D}"/>
              </a:ext>
            </a:extLst>
          </p:cNvPr>
          <p:cNvSpPr txBox="1"/>
          <p:nvPr/>
        </p:nvSpPr>
        <p:spPr>
          <a:xfrm>
            <a:off x="159798" y="1029810"/>
            <a:ext cx="118783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CDiem</a:t>
            </a:r>
            <a:r>
              <a:rPr lang="en-US" sz="2000" dirty="0"/>
              <a:t> &amp;operator=(</a:t>
            </a:r>
            <a:r>
              <a:rPr lang="en-US" sz="2000" dirty="0">
                <a:solidFill>
                  <a:srgbClr val="7030A0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CDiem</a:t>
            </a:r>
            <a:r>
              <a:rPr lang="en-US" sz="2000" dirty="0"/>
              <a:t> &amp;a)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x = </a:t>
            </a:r>
            <a:r>
              <a:rPr lang="en-US" sz="2000" dirty="0" err="1"/>
              <a:t>a.x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y = </a:t>
            </a:r>
            <a:r>
              <a:rPr lang="en-US" sz="2000" dirty="0" err="1"/>
              <a:t>a.y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z = </a:t>
            </a:r>
            <a:r>
              <a:rPr lang="en-US" sz="2000" dirty="0" err="1"/>
              <a:t>a.z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return </a:t>
            </a:r>
            <a:r>
              <a:rPr lang="en-US" sz="2000" dirty="0">
                <a:solidFill>
                  <a:srgbClr val="7030A0"/>
                </a:solidFill>
              </a:rPr>
              <a:t>*this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friend </a:t>
            </a:r>
            <a:r>
              <a:rPr lang="en-US" sz="2000" dirty="0" err="1">
                <a:solidFill>
                  <a:srgbClr val="FF0000"/>
                </a:solidFill>
              </a:rPr>
              <a:t>istream</a:t>
            </a:r>
            <a:r>
              <a:rPr lang="en-US" sz="2000" dirty="0"/>
              <a:t> &amp;operator&gt;&gt;(</a:t>
            </a:r>
            <a:r>
              <a:rPr lang="en-US" sz="2000" dirty="0" err="1">
                <a:solidFill>
                  <a:srgbClr val="FF0000"/>
                </a:solidFill>
              </a:rPr>
              <a:t>istream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&amp;is, </a:t>
            </a:r>
            <a:r>
              <a:rPr lang="en-US" sz="2000" dirty="0" err="1">
                <a:solidFill>
                  <a:srgbClr val="FF0000"/>
                </a:solidFill>
              </a:rPr>
              <a:t>CDiem</a:t>
            </a:r>
            <a:r>
              <a:rPr lang="en-US" sz="2000" dirty="0"/>
              <a:t> &amp;a)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Nhap</a:t>
            </a:r>
            <a:r>
              <a:rPr lang="en-US" sz="2000" dirty="0"/>
              <a:t> X: ";</a:t>
            </a:r>
          </a:p>
          <a:p>
            <a:r>
              <a:rPr lang="en-US" sz="2000" dirty="0"/>
              <a:t>        is &gt;&gt; </a:t>
            </a:r>
            <a:r>
              <a:rPr lang="en-US" sz="2000" dirty="0" err="1"/>
              <a:t>a.x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Nhap</a:t>
            </a:r>
            <a:r>
              <a:rPr lang="en-US" sz="2000" dirty="0"/>
              <a:t> Y: ";</a:t>
            </a:r>
          </a:p>
          <a:p>
            <a:r>
              <a:rPr lang="en-US" sz="2000" dirty="0"/>
              <a:t>        is &gt;&gt; </a:t>
            </a:r>
            <a:r>
              <a:rPr lang="en-US" sz="2000" dirty="0" err="1"/>
              <a:t>a.y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Nhap</a:t>
            </a:r>
            <a:r>
              <a:rPr lang="en-US" sz="2000" dirty="0"/>
              <a:t> Z: ";</a:t>
            </a:r>
          </a:p>
          <a:p>
            <a:r>
              <a:rPr lang="en-US" sz="2000" dirty="0"/>
              <a:t>        is &gt;&gt; </a:t>
            </a:r>
            <a:r>
              <a:rPr lang="en-US" sz="2000" dirty="0" err="1"/>
              <a:t>a.z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return is;</a:t>
            </a:r>
          </a:p>
          <a:p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665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CDiem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B0D36-09A9-4DAA-9D89-174C297B5AC1}"/>
              </a:ext>
            </a:extLst>
          </p:cNvPr>
          <p:cNvSpPr txBox="1"/>
          <p:nvPr/>
        </p:nvSpPr>
        <p:spPr>
          <a:xfrm>
            <a:off x="121328" y="1935488"/>
            <a:ext cx="11949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Verdana (Body)"/>
              </a:rPr>
              <a:t>friend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ostream</a:t>
            </a:r>
            <a:r>
              <a:rPr lang="en-US" sz="2400" dirty="0">
                <a:latin typeface="Verdana (Body)"/>
              </a:rPr>
              <a:t> &amp;operator&lt;&lt;(</a:t>
            </a:r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ostream</a:t>
            </a:r>
            <a:r>
              <a:rPr lang="en-US" sz="2400" dirty="0">
                <a:latin typeface="Verdana (Body)"/>
              </a:rPr>
              <a:t> &amp;</a:t>
            </a:r>
            <a:r>
              <a:rPr lang="en-US" sz="2400" dirty="0" err="1">
                <a:latin typeface="Verdana (Body)"/>
              </a:rPr>
              <a:t>os</a:t>
            </a:r>
            <a:r>
              <a:rPr lang="en-US" sz="2400" dirty="0">
                <a:solidFill>
                  <a:srgbClr val="FF0000"/>
                </a:solidFill>
                <a:latin typeface="Verdana (Body)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CDiem</a:t>
            </a:r>
            <a:r>
              <a:rPr lang="en-US" sz="2400" dirty="0">
                <a:latin typeface="Verdana (Body)"/>
              </a:rPr>
              <a:t> &amp;a)</a:t>
            </a:r>
          </a:p>
          <a:p>
            <a:r>
              <a:rPr lang="en-US" sz="2400" dirty="0">
                <a:latin typeface="Verdana (Body)"/>
              </a:rPr>
              <a:t>    {</a:t>
            </a:r>
          </a:p>
          <a:p>
            <a:r>
              <a:rPr lang="en-US" sz="2400" dirty="0">
                <a:latin typeface="Verdana (Body)"/>
              </a:rPr>
              <a:t>        </a:t>
            </a:r>
            <a:r>
              <a:rPr lang="en-US" sz="2400" dirty="0" err="1">
                <a:latin typeface="Verdana (Body)"/>
              </a:rPr>
              <a:t>os</a:t>
            </a:r>
            <a:r>
              <a:rPr lang="en-US" sz="2400" dirty="0">
                <a:latin typeface="Verdana (Body)"/>
              </a:rPr>
              <a:t> &lt;&lt; "(" &lt;&lt; </a:t>
            </a:r>
            <a:r>
              <a:rPr lang="en-US" sz="2400" dirty="0" err="1">
                <a:latin typeface="Verdana (Body)"/>
              </a:rPr>
              <a:t>a.x</a:t>
            </a:r>
            <a:r>
              <a:rPr lang="en-US" sz="2400" dirty="0">
                <a:latin typeface="Verdana (Body)"/>
              </a:rPr>
              <a:t> &lt;&lt; ", " &lt;&lt; </a:t>
            </a:r>
            <a:r>
              <a:rPr lang="en-US" sz="2400" dirty="0" err="1">
                <a:latin typeface="Verdana (Body)"/>
              </a:rPr>
              <a:t>a.y</a:t>
            </a:r>
            <a:r>
              <a:rPr lang="en-US" sz="2400" dirty="0">
                <a:latin typeface="Verdana (Body)"/>
              </a:rPr>
              <a:t> &lt;&lt; ", " &lt;&lt; </a:t>
            </a:r>
            <a:r>
              <a:rPr lang="en-US" sz="2400" dirty="0" err="1">
                <a:latin typeface="Verdana (Body)"/>
              </a:rPr>
              <a:t>a.z</a:t>
            </a:r>
            <a:r>
              <a:rPr lang="en-US" sz="2400" dirty="0">
                <a:latin typeface="Verdana (Body)"/>
              </a:rPr>
              <a:t> &lt;&lt; ")";</a:t>
            </a:r>
          </a:p>
          <a:p>
            <a:r>
              <a:rPr lang="en-US" sz="2400" dirty="0">
                <a:latin typeface="Verdana (Body)"/>
              </a:rPr>
              <a:t>        return </a:t>
            </a:r>
            <a:r>
              <a:rPr lang="en-US" sz="2400" dirty="0" err="1">
                <a:latin typeface="Verdana (Body)"/>
              </a:rPr>
              <a:t>os</a:t>
            </a:r>
            <a:r>
              <a:rPr lang="en-US" sz="2400" dirty="0">
                <a:latin typeface="Verdana (Body)"/>
              </a:rPr>
              <a:t>;</a:t>
            </a:r>
          </a:p>
          <a:p>
            <a:r>
              <a:rPr lang="en-US" sz="2400" dirty="0">
                <a:latin typeface="Verdana (Body)"/>
              </a:rPr>
              <a:t>    }</a:t>
            </a:r>
          </a:p>
          <a:p>
            <a:r>
              <a:rPr lang="en-US" sz="2400" dirty="0">
                <a:latin typeface="Verdana (Body)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068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329779" y="381741"/>
            <a:ext cx="45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Khai báo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AB5F5-7861-41AD-B0B6-0479DD50D028}"/>
              </a:ext>
            </a:extLst>
          </p:cNvPr>
          <p:cNvSpPr txBox="1"/>
          <p:nvPr/>
        </p:nvSpPr>
        <p:spPr>
          <a:xfrm>
            <a:off x="97654" y="994299"/>
            <a:ext cx="12094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class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CHinhCau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private: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CDiem</a:t>
            </a:r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i;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	</a:t>
            </a:r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float </a:t>
            </a:r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r;</a:t>
            </a:r>
          </a:p>
          <a:p>
            <a:r>
              <a:rPr lang="vi-VN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public:</a:t>
            </a:r>
          </a:p>
          <a:p>
            <a:r>
              <a:rPr lang="vi-VN" sz="2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Nhóm phương thức khởi tạo</a:t>
            </a:r>
          </a:p>
          <a:p>
            <a:r>
              <a:rPr lang="vi-VN" sz="2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Nhóm phương thức cung cấp thông tin</a:t>
            </a:r>
          </a:p>
          <a:p>
            <a:r>
              <a:rPr lang="vi-VN" sz="2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Nhóm phương thức cập nhật thông tin</a:t>
            </a:r>
          </a:p>
          <a:p>
            <a:r>
              <a:rPr lang="vi-VN" sz="2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Nhóm phương thức kiểm tra</a:t>
            </a:r>
          </a:p>
          <a:p>
            <a:r>
              <a:rPr lang="vi-VN" sz="2800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Nhóm phương thức xử lý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6" y="355108"/>
            <a:ext cx="43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Khai báo lớp CDonThuc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57686-04A7-47D9-89FA-4BFC93EBA213}"/>
              </a:ext>
            </a:extLst>
          </p:cNvPr>
          <p:cNvSpPr txBox="1"/>
          <p:nvPr/>
        </p:nvSpPr>
        <p:spPr>
          <a:xfrm>
            <a:off x="121328" y="1171881"/>
            <a:ext cx="11949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khởi tạo</a:t>
            </a:r>
          </a:p>
          <a:p>
            <a:r>
              <a:rPr lang="vi-VN" sz="2800" dirty="0"/>
              <a:t>    CHinhCau();</a:t>
            </a:r>
          </a:p>
          <a:p>
            <a:r>
              <a:rPr lang="vi-VN" sz="2800" dirty="0"/>
              <a:t>    CHinhCau(</a:t>
            </a:r>
            <a:r>
              <a:rPr lang="vi-VN" sz="2800" dirty="0">
                <a:solidFill>
                  <a:srgbClr val="FF0000"/>
                </a:solidFill>
              </a:rPr>
              <a:t>CDiem</a:t>
            </a:r>
            <a:r>
              <a:rPr lang="vi-VN" sz="2800" dirty="0"/>
              <a:t>, </a:t>
            </a:r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);</a:t>
            </a:r>
          </a:p>
          <a:p>
            <a:r>
              <a:rPr lang="vi-VN" sz="2800" dirty="0"/>
              <a:t>    CHinhCau(const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&amp;);</a:t>
            </a:r>
          </a:p>
          <a:p>
            <a:r>
              <a:rPr lang="vi-VN" sz="2800" dirty="0"/>
              <a:t>    void KhoiTao();</a:t>
            </a:r>
          </a:p>
          <a:p>
            <a:r>
              <a:rPr lang="vi-VN" sz="2800" dirty="0"/>
              <a:t>    void KhoiTao(</a:t>
            </a:r>
            <a:r>
              <a:rPr lang="vi-VN" sz="2800" dirty="0">
                <a:solidFill>
                  <a:srgbClr val="FF0000"/>
                </a:solidFill>
              </a:rPr>
              <a:t>CDiem, float</a:t>
            </a:r>
            <a:r>
              <a:rPr lang="vi-VN" sz="2800" dirty="0"/>
              <a:t>);</a:t>
            </a:r>
          </a:p>
          <a:p>
            <a:r>
              <a:rPr lang="vi-VN" sz="2800" dirty="0"/>
              <a:t>    void KhoiTao(const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&amp;);</a:t>
            </a:r>
          </a:p>
          <a:p>
            <a:r>
              <a:rPr lang="vi-VN" sz="2800" dirty="0"/>
              <a:t>    friend istream &amp;operator&gt;&gt;(</a:t>
            </a:r>
            <a:r>
              <a:rPr lang="vi-VN" sz="2800" dirty="0">
                <a:solidFill>
                  <a:srgbClr val="FF0000"/>
                </a:solidFill>
              </a:rPr>
              <a:t>istream</a:t>
            </a:r>
            <a:r>
              <a:rPr lang="vi-VN" sz="2800" dirty="0"/>
              <a:t> &amp;,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&amp;);</a:t>
            </a:r>
          </a:p>
          <a:p>
            <a:r>
              <a:rPr lang="vi-VN" sz="2800" dirty="0"/>
              <a:t>    void Nhap();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24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408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Khai báo </a:t>
            </a:r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lớp CDonThuc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75E9-0D8D-4F34-B389-0D822CA7D34D}"/>
              </a:ext>
            </a:extLst>
          </p:cNvPr>
          <p:cNvSpPr txBox="1"/>
          <p:nvPr/>
        </p:nvSpPr>
        <p:spPr>
          <a:xfrm>
            <a:off x="266330" y="2056709"/>
            <a:ext cx="11825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cung cấp thông tin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CDiem</a:t>
            </a:r>
            <a:r>
              <a:rPr lang="vi-VN" sz="2800" dirty="0"/>
              <a:t> getI();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 getR();</a:t>
            </a:r>
          </a:p>
          <a:p>
            <a:r>
              <a:rPr lang="vi-VN" sz="2800" dirty="0"/>
              <a:t>    friend </a:t>
            </a:r>
            <a:r>
              <a:rPr lang="vi-VN" sz="2800" dirty="0">
                <a:solidFill>
                  <a:srgbClr val="FF0000"/>
                </a:solidFill>
              </a:rPr>
              <a:t>ostream</a:t>
            </a:r>
            <a:r>
              <a:rPr lang="vi-VN" sz="2800" dirty="0"/>
              <a:t> &amp;operator&lt;&lt;(</a:t>
            </a:r>
            <a:r>
              <a:rPr lang="vi-VN" sz="2800" dirty="0">
                <a:solidFill>
                  <a:srgbClr val="FF0000"/>
                </a:solidFill>
              </a:rPr>
              <a:t>ostream</a:t>
            </a:r>
            <a:r>
              <a:rPr lang="vi-VN" sz="2800" dirty="0"/>
              <a:t> &amp;,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/>
              <a:t> Xuat();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72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6" y="355108"/>
            <a:ext cx="40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Khai báo </a:t>
            </a:r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lớp CDonThuc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2E1C-70EC-42A4-9F72-C4159E58BE4F}"/>
              </a:ext>
            </a:extLst>
          </p:cNvPr>
          <p:cNvSpPr txBox="1"/>
          <p:nvPr/>
        </p:nvSpPr>
        <p:spPr>
          <a:xfrm>
            <a:off x="266330" y="1275165"/>
            <a:ext cx="11860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cập nhập thông tin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/>
              <a:t> setI(CDiem);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void </a:t>
            </a:r>
            <a:r>
              <a:rPr lang="vi-VN" sz="2800" dirty="0"/>
              <a:t>setR(float);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&amp;operator=(</a:t>
            </a:r>
            <a:r>
              <a:rPr lang="vi-VN" sz="2800" dirty="0">
                <a:solidFill>
                  <a:srgbClr val="FF0000"/>
                </a:solidFill>
              </a:rPr>
              <a:t>const</a:t>
            </a:r>
            <a:r>
              <a:rPr lang="vi-VN" sz="2800" dirty="0"/>
              <a:t> CHinhCau &amp;);</a:t>
            </a:r>
            <a:endParaRPr lang="vi-V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vi-VN" sz="2800" dirty="0">
                <a:solidFill>
                  <a:srgbClr val="00B050"/>
                </a:solidFill>
              </a:rPr>
              <a:t>// Phương thức kiểm tra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TrungGoc();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CatOxy();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CatOxz();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CatOyz();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51695"/>
            <a:ext cx="8649738" cy="23232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Nguyễn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Văn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Linh -20520613</a:t>
            </a:r>
            <a:b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Hồng Gia Hy -20520561</a:t>
            </a:r>
            <a:b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Nguyễn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Huy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Trí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Dũng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-20520459</a:t>
            </a:r>
            <a:b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Đỗ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Trọng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Tình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–20520318</a:t>
            </a:r>
            <a:b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Nguyễn</a:t>
            </a:r>
            <a:r>
              <a:rPr lang="vi-VN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Công</a:t>
            </a:r>
            <a:r>
              <a:rPr lang="vi-VN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Đoàn-20520447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BDA1F9-E8AE-46BD-8D92-CC8617427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941" y="2712878"/>
            <a:ext cx="1264828" cy="126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F307E-EFC7-4D5E-B4A5-7020688AA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625" y="2712878"/>
            <a:ext cx="1264828" cy="12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407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1">
                    <a:lumMod val="50000"/>
                  </a:schemeClr>
                </a:solidFill>
              </a:rPr>
              <a:t>Khai báo </a:t>
            </a:r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lớp CDonThuc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B29FA-9C0F-44A9-BB73-4E71EAFE8FE3}"/>
              </a:ext>
            </a:extLst>
          </p:cNvPr>
          <p:cNvSpPr txBox="1"/>
          <p:nvPr/>
        </p:nvSpPr>
        <p:spPr>
          <a:xfrm>
            <a:off x="187911" y="1305018"/>
            <a:ext cx="118161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</a:t>
            </a:r>
            <a:r>
              <a:rPr lang="vi-VN" sz="2800" dirty="0">
                <a:solidFill>
                  <a:srgbClr val="00B050"/>
                </a:solidFill>
              </a:rPr>
              <a:t>// Phương thức xử lí</a:t>
            </a:r>
          </a:p>
          <a:p>
            <a:r>
              <a:rPr lang="vi-VN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operator==(CHinhCau);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operator!=(CHinhCau);</a:t>
            </a:r>
          </a:p>
          <a:p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int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operator&gt;(CHinhCau);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operator&gt;=(CHinhCau);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operator&lt;(CHinhCau);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operator&lt;=(CHinhCau);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KhoangCachOxy();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KhoangCachOxz();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vi-VN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KhoangCachOyz();</a:t>
            </a:r>
          </a:p>
          <a:p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</a:rPr>
              <a:t>    ~CHinhCau();</a:t>
            </a:r>
          </a:p>
          <a:p>
            <a:r>
              <a:rPr lang="vi-VN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3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D440-8C24-42DB-AC6C-68F320ED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thức khởi tạo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DA27-47FA-456F-A8FD-8F00D6A82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4641200"/>
            <a:ext cx="8939784" cy="4572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(Body)"/>
              </a:rPr>
              <a:t>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816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EF649-28A7-48F0-84D4-B28AD048AF3B}"/>
              </a:ext>
            </a:extLst>
          </p:cNvPr>
          <p:cNvSpPr txBox="1"/>
          <p:nvPr/>
        </p:nvSpPr>
        <p:spPr>
          <a:xfrm>
            <a:off x="5619564" y="488272"/>
            <a:ext cx="707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4A38A-5F5D-425D-A699-49FDDB856768}"/>
              </a:ext>
            </a:extLst>
          </p:cNvPr>
          <p:cNvSpPr txBox="1"/>
          <p:nvPr/>
        </p:nvSpPr>
        <p:spPr>
          <a:xfrm>
            <a:off x="287045" y="1263627"/>
            <a:ext cx="11993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thiết lập mặc định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::CHinhCau()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i.KhoiTao();</a:t>
            </a:r>
          </a:p>
          <a:p>
            <a:r>
              <a:rPr lang="vi-VN" sz="2800" dirty="0"/>
              <a:t>    r = 0;</a:t>
            </a:r>
          </a:p>
          <a:p>
            <a:r>
              <a:rPr lang="vi-V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8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5518952" y="417251"/>
            <a:ext cx="55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0764D-A856-4424-B954-D411FA145081}"/>
              </a:ext>
            </a:extLst>
          </p:cNvPr>
          <p:cNvSpPr txBox="1"/>
          <p:nvPr/>
        </p:nvSpPr>
        <p:spPr>
          <a:xfrm>
            <a:off x="177553" y="1012054"/>
            <a:ext cx="12014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thiết lập khi biết đầy đủ thông tin</a:t>
            </a:r>
          </a:p>
          <a:p>
            <a:r>
              <a:rPr lang="pt-BR" sz="2800" dirty="0">
                <a:solidFill>
                  <a:srgbClr val="FF0000"/>
                </a:solidFill>
                <a:latin typeface="Verdana (Body)"/>
              </a:rPr>
              <a:t>CHinhCau</a:t>
            </a:r>
            <a:r>
              <a:rPr lang="pt-BR" sz="2800" dirty="0">
                <a:latin typeface="Verdana (Body)"/>
              </a:rPr>
              <a:t>::CHinhCau(</a:t>
            </a:r>
            <a:r>
              <a:rPr lang="pt-BR" sz="2800" dirty="0">
                <a:solidFill>
                  <a:srgbClr val="FF0000"/>
                </a:solidFill>
                <a:latin typeface="Verdana (Body)"/>
              </a:rPr>
              <a:t>CDiem</a:t>
            </a:r>
            <a:r>
              <a:rPr lang="pt-BR" sz="2800" dirty="0">
                <a:latin typeface="Verdana (Body)"/>
              </a:rPr>
              <a:t> a, </a:t>
            </a:r>
            <a:r>
              <a:rPr lang="pt-BR" sz="2800" dirty="0">
                <a:solidFill>
                  <a:srgbClr val="FF0000"/>
                </a:solidFill>
                <a:latin typeface="Verdana (Body)"/>
              </a:rPr>
              <a:t>float</a:t>
            </a:r>
            <a:r>
              <a:rPr lang="pt-BR" sz="2800" dirty="0">
                <a:latin typeface="Verdana (Body)"/>
              </a:rPr>
              <a:t> x)</a:t>
            </a:r>
          </a:p>
          <a:p>
            <a:r>
              <a:rPr lang="pt-BR" sz="2800" dirty="0">
                <a:latin typeface="Verdana (Body)"/>
              </a:rPr>
              <a:t>{</a:t>
            </a:r>
          </a:p>
          <a:p>
            <a:r>
              <a:rPr lang="pt-BR" sz="2800" dirty="0">
                <a:latin typeface="Verdana (Body)"/>
              </a:rPr>
              <a:t>    i = a;</a:t>
            </a:r>
          </a:p>
          <a:p>
            <a:r>
              <a:rPr lang="pt-BR" sz="2800" dirty="0">
                <a:latin typeface="Verdana (Body)"/>
              </a:rPr>
              <a:t>    r = x;</a:t>
            </a:r>
          </a:p>
          <a:p>
            <a:r>
              <a:rPr lang="pt-BR" sz="2800" dirty="0">
                <a:latin typeface="Verdana (Body)"/>
              </a:rPr>
              <a:t>}</a:t>
            </a:r>
          </a:p>
          <a:p>
            <a:r>
              <a:rPr lang="vi-VN" sz="2800" dirty="0">
                <a:solidFill>
                  <a:srgbClr val="00B050"/>
                </a:solidFill>
              </a:rPr>
              <a:t>// Phương thức thiết lập sao chép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::CHinhCau(</a:t>
            </a:r>
            <a:r>
              <a:rPr lang="vi-VN" sz="2800" dirty="0">
                <a:solidFill>
                  <a:srgbClr val="FF0000"/>
                </a:solidFill>
              </a:rPr>
              <a:t>const</a:t>
            </a:r>
            <a:r>
              <a:rPr lang="vi-VN" sz="2800" dirty="0"/>
              <a:t> CHinhCau &amp;a)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 = a.i;</a:t>
            </a:r>
          </a:p>
          <a:p>
            <a:r>
              <a:rPr lang="vi-VN" sz="2800" dirty="0"/>
              <a:t>    r = a.r;</a:t>
            </a:r>
          </a:p>
          <a:p>
            <a:r>
              <a:rPr lang="vi-V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06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5518952" y="417251"/>
            <a:ext cx="55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6E5DC-B9E8-4C34-8B83-437FE21B41AE}"/>
              </a:ext>
            </a:extLst>
          </p:cNvPr>
          <p:cNvSpPr txBox="1"/>
          <p:nvPr/>
        </p:nvSpPr>
        <p:spPr>
          <a:xfrm>
            <a:off x="106532" y="994299"/>
            <a:ext cx="120854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khởi tạo mặc định</a:t>
            </a:r>
          </a:p>
          <a:p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/>
              <a:t> CHinhCau::KhoiTao()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i.KhoiTao();</a:t>
            </a:r>
          </a:p>
          <a:p>
            <a:r>
              <a:rPr lang="vi-VN" sz="2800" dirty="0"/>
              <a:t>    r = 0;</a:t>
            </a:r>
          </a:p>
          <a:p>
            <a:r>
              <a:rPr lang="vi-VN" sz="2800" dirty="0"/>
              <a:t>}</a:t>
            </a:r>
            <a:endParaRPr lang="en-US" sz="2800" dirty="0"/>
          </a:p>
          <a:p>
            <a:r>
              <a:rPr lang="vi-VN" sz="2800" dirty="0">
                <a:solidFill>
                  <a:srgbClr val="00B050"/>
                </a:solidFill>
              </a:rPr>
              <a:t>// Phương thức khởi tạo khi biết đầy đủ thông tin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/>
              <a:t> CHinhCau::KhoiTao(</a:t>
            </a:r>
            <a:r>
              <a:rPr lang="vi-VN" sz="2800" dirty="0">
                <a:solidFill>
                  <a:srgbClr val="FF0000"/>
                </a:solidFill>
              </a:rPr>
              <a:t>CDiem</a:t>
            </a:r>
            <a:r>
              <a:rPr lang="vi-VN" sz="2800" dirty="0"/>
              <a:t> a, </a:t>
            </a:r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 x)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 = a;</a:t>
            </a:r>
          </a:p>
          <a:p>
            <a:r>
              <a:rPr lang="vi-VN" sz="2800" dirty="0"/>
              <a:t>    r = x;</a:t>
            </a:r>
          </a:p>
          <a:p>
            <a:r>
              <a:rPr lang="vi-V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50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6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5518952" y="417251"/>
            <a:ext cx="55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271E2-C453-4F70-BB47-0F7173B1EDC3}"/>
              </a:ext>
            </a:extLst>
          </p:cNvPr>
          <p:cNvSpPr txBox="1"/>
          <p:nvPr/>
        </p:nvSpPr>
        <p:spPr>
          <a:xfrm>
            <a:off x="186431" y="1063075"/>
            <a:ext cx="116119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0B050"/>
                </a:solidFill>
              </a:rPr>
              <a:t>// Phương thức khỏi tạo sao chép</a:t>
            </a:r>
          </a:p>
          <a:p>
            <a:r>
              <a:rPr lang="vi-VN" sz="2400" dirty="0">
                <a:solidFill>
                  <a:srgbClr val="FF0000"/>
                </a:solidFill>
              </a:rPr>
              <a:t>void</a:t>
            </a:r>
            <a:r>
              <a:rPr lang="vi-VN" sz="2400" dirty="0"/>
              <a:t> CHinhCau::KhoiTao(</a:t>
            </a:r>
            <a:r>
              <a:rPr lang="vi-VN" sz="2400" dirty="0">
                <a:solidFill>
                  <a:srgbClr val="FF0000"/>
                </a:solidFill>
              </a:rPr>
              <a:t>const</a:t>
            </a:r>
            <a:r>
              <a:rPr lang="vi-VN" sz="2400" dirty="0"/>
              <a:t> CHinhCau &amp;a)</a:t>
            </a:r>
          </a:p>
          <a:p>
            <a:r>
              <a:rPr lang="vi-VN" sz="2400" dirty="0"/>
              <a:t>{</a:t>
            </a:r>
          </a:p>
          <a:p>
            <a:r>
              <a:rPr lang="vi-VN" sz="2400" dirty="0"/>
              <a:t>    i = a.i;</a:t>
            </a:r>
          </a:p>
          <a:p>
            <a:r>
              <a:rPr lang="vi-VN" sz="2400" dirty="0"/>
              <a:t>    r = a.r;</a:t>
            </a:r>
          </a:p>
          <a:p>
            <a:r>
              <a:rPr lang="vi-VN" sz="2400" dirty="0"/>
              <a:t>}</a:t>
            </a:r>
            <a:endParaRPr lang="en-US" sz="2400" dirty="0"/>
          </a:p>
          <a:p>
            <a:r>
              <a:rPr lang="vi-VN" sz="2400" dirty="0">
                <a:solidFill>
                  <a:srgbClr val="00B050"/>
                </a:solidFill>
              </a:rPr>
              <a:t>// Toán tử nhập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istream</a:t>
            </a:r>
            <a:r>
              <a:rPr lang="en-US" sz="2400" dirty="0">
                <a:latin typeface="Verdana (Body)"/>
              </a:rPr>
              <a:t> &amp;operator&gt;&gt;(</a:t>
            </a:r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istream</a:t>
            </a:r>
            <a:r>
              <a:rPr lang="en-US" sz="2400" dirty="0">
                <a:latin typeface="Verdana (Body)"/>
              </a:rPr>
              <a:t> &amp;is, </a:t>
            </a:r>
            <a:r>
              <a:rPr lang="en-US" sz="2400" dirty="0" err="1">
                <a:solidFill>
                  <a:srgbClr val="FF0000"/>
                </a:solidFill>
                <a:latin typeface="Verdana (Body)"/>
              </a:rPr>
              <a:t>CHinhCau</a:t>
            </a:r>
            <a:r>
              <a:rPr lang="en-US" sz="2400" dirty="0">
                <a:latin typeface="Verdana (Body)"/>
              </a:rPr>
              <a:t> &amp;a)</a:t>
            </a: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    </a:t>
            </a:r>
            <a:r>
              <a:rPr lang="en-US" sz="2400" dirty="0" err="1">
                <a:latin typeface="Verdana (Body)"/>
              </a:rPr>
              <a:t>cout</a:t>
            </a:r>
            <a:r>
              <a:rPr lang="en-US" sz="2400" dirty="0">
                <a:latin typeface="Verdana (Body)"/>
              </a:rPr>
              <a:t> &lt;&lt; "</a:t>
            </a:r>
            <a:r>
              <a:rPr lang="en-US" sz="2400" dirty="0" err="1">
                <a:latin typeface="Verdana (Body)"/>
              </a:rPr>
              <a:t>Nhap</a:t>
            </a:r>
            <a:r>
              <a:rPr lang="en-US" sz="2400" dirty="0">
                <a:latin typeface="Verdana (Body)"/>
              </a:rPr>
              <a:t> tam I: \n";</a:t>
            </a:r>
          </a:p>
          <a:p>
            <a:r>
              <a:rPr lang="en-US" sz="2400" dirty="0">
                <a:latin typeface="Verdana (Body)"/>
              </a:rPr>
              <a:t>    is &gt;&gt; </a:t>
            </a:r>
            <a:r>
              <a:rPr lang="en-US" sz="2400" dirty="0" err="1">
                <a:latin typeface="Verdana (Body)"/>
              </a:rPr>
              <a:t>a.i</a:t>
            </a:r>
            <a:r>
              <a:rPr lang="en-US" sz="2400" dirty="0">
                <a:latin typeface="Verdana (Body)"/>
              </a:rPr>
              <a:t>;</a:t>
            </a:r>
          </a:p>
          <a:p>
            <a:r>
              <a:rPr lang="en-US" sz="2400" dirty="0">
                <a:latin typeface="Verdana (Body)"/>
              </a:rPr>
              <a:t>    </a:t>
            </a:r>
            <a:r>
              <a:rPr lang="en-US" sz="2400" dirty="0" err="1">
                <a:latin typeface="Verdana (Body)"/>
              </a:rPr>
              <a:t>cout</a:t>
            </a:r>
            <a:r>
              <a:rPr lang="en-US" sz="2400" dirty="0">
                <a:latin typeface="Verdana (Body)"/>
              </a:rPr>
              <a:t> &lt;&lt; "</a:t>
            </a:r>
            <a:r>
              <a:rPr lang="en-US" sz="2400" dirty="0" err="1">
                <a:latin typeface="Verdana (Body)"/>
              </a:rPr>
              <a:t>Nhap</a:t>
            </a:r>
            <a:r>
              <a:rPr lang="en-US" sz="2400" dirty="0">
                <a:latin typeface="Verdana (Body)"/>
              </a:rPr>
              <a:t> ban </a:t>
            </a:r>
            <a:r>
              <a:rPr lang="en-US" sz="2400" dirty="0" err="1">
                <a:latin typeface="Verdana (Body)"/>
              </a:rPr>
              <a:t>kinh</a:t>
            </a:r>
            <a:r>
              <a:rPr lang="en-US" sz="2400" dirty="0">
                <a:latin typeface="Verdana (Body)"/>
              </a:rPr>
              <a:t> r:";</a:t>
            </a:r>
          </a:p>
          <a:p>
            <a:r>
              <a:rPr lang="en-US" sz="2400" dirty="0">
                <a:latin typeface="Verdana (Body)"/>
              </a:rPr>
              <a:t>    is &gt;&gt; </a:t>
            </a:r>
            <a:r>
              <a:rPr lang="en-US" sz="2400" dirty="0" err="1">
                <a:latin typeface="Verdana (Body)"/>
              </a:rPr>
              <a:t>a.r</a:t>
            </a:r>
            <a:r>
              <a:rPr lang="en-US" sz="2400" dirty="0">
                <a:latin typeface="Verdana (Body)"/>
              </a:rPr>
              <a:t>;</a:t>
            </a:r>
          </a:p>
          <a:p>
            <a:r>
              <a:rPr lang="en-US" sz="2400" dirty="0">
                <a:latin typeface="Verdana (Body)"/>
              </a:rPr>
              <a:t>    return is;</a:t>
            </a:r>
          </a:p>
          <a:p>
            <a:r>
              <a:rPr lang="en-US" sz="2400" dirty="0">
                <a:latin typeface="Verdana (Body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3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5518952" y="417251"/>
            <a:ext cx="55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4B275-31B5-4AFC-B36C-E06DC9A7A108}"/>
              </a:ext>
            </a:extLst>
          </p:cNvPr>
          <p:cNvSpPr txBox="1"/>
          <p:nvPr/>
        </p:nvSpPr>
        <p:spPr>
          <a:xfrm>
            <a:off x="139083" y="1491449"/>
            <a:ext cx="11913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nhập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  <a:latin typeface="Verdana (Body)"/>
              </a:rPr>
              <a:t>void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CHinhCau</a:t>
            </a:r>
            <a:r>
              <a:rPr lang="en-US" sz="2800" dirty="0">
                <a:latin typeface="Verdana (Body)"/>
              </a:rPr>
              <a:t>::</a:t>
            </a:r>
            <a:r>
              <a:rPr lang="en-US" sz="2800" dirty="0" err="1">
                <a:latin typeface="Verdana (Body)"/>
              </a:rPr>
              <a:t>Nhap</a:t>
            </a:r>
            <a:r>
              <a:rPr lang="en-US" sz="2800" dirty="0">
                <a:latin typeface="Verdana (Body)"/>
              </a:rPr>
              <a:t>()</a:t>
            </a:r>
          </a:p>
          <a:p>
            <a:r>
              <a:rPr lang="en-US" sz="2800" dirty="0">
                <a:latin typeface="Verdana (Body)"/>
              </a:rPr>
              <a:t>{</a:t>
            </a:r>
          </a:p>
          <a:p>
            <a:r>
              <a:rPr lang="en-US" sz="2800" dirty="0">
                <a:latin typeface="Verdana (Body)"/>
              </a:rPr>
              <a:t>    </a:t>
            </a:r>
            <a:r>
              <a:rPr lang="en-US" sz="2800" dirty="0" err="1">
                <a:latin typeface="Verdana (Body)"/>
              </a:rPr>
              <a:t>cout</a:t>
            </a:r>
            <a:r>
              <a:rPr lang="en-US" sz="2800" dirty="0">
                <a:latin typeface="Verdana (Body)"/>
              </a:rPr>
              <a:t> &lt;&lt; "</a:t>
            </a:r>
            <a:r>
              <a:rPr lang="en-US" sz="2800" dirty="0" err="1">
                <a:latin typeface="Verdana (Body)"/>
              </a:rPr>
              <a:t>Nhap</a:t>
            </a:r>
            <a:r>
              <a:rPr lang="en-US" sz="2800" dirty="0">
                <a:latin typeface="Verdana (Body)"/>
              </a:rPr>
              <a:t> tam I: \n";</a:t>
            </a:r>
          </a:p>
          <a:p>
            <a:r>
              <a:rPr lang="en-US" sz="2800" dirty="0">
                <a:latin typeface="Verdana (Body)"/>
              </a:rPr>
              <a:t>    </a:t>
            </a:r>
            <a:r>
              <a:rPr lang="en-US" sz="2800" dirty="0" err="1">
                <a:latin typeface="Verdana (Body)"/>
              </a:rPr>
              <a:t>cin</a:t>
            </a:r>
            <a:r>
              <a:rPr lang="en-US" sz="2800" dirty="0">
                <a:latin typeface="Verdana (Body)"/>
              </a:rPr>
              <a:t> &gt;&gt; </a:t>
            </a:r>
            <a:r>
              <a:rPr lang="en-US" sz="2800" dirty="0" err="1">
                <a:latin typeface="Verdana (Body)"/>
              </a:rPr>
              <a:t>i</a:t>
            </a:r>
            <a:r>
              <a:rPr lang="en-US" sz="2800" dirty="0">
                <a:latin typeface="Verdana (Body)"/>
              </a:rPr>
              <a:t>;</a:t>
            </a:r>
          </a:p>
          <a:p>
            <a:r>
              <a:rPr lang="en-US" sz="2800" dirty="0">
                <a:latin typeface="Verdana (Body)"/>
              </a:rPr>
              <a:t>    </a:t>
            </a:r>
            <a:r>
              <a:rPr lang="en-US" sz="2800" dirty="0" err="1">
                <a:latin typeface="Verdana (Body)"/>
              </a:rPr>
              <a:t>cout</a:t>
            </a:r>
            <a:r>
              <a:rPr lang="en-US" sz="2800" dirty="0">
                <a:latin typeface="Verdana (Body)"/>
              </a:rPr>
              <a:t> &lt;&lt; "</a:t>
            </a:r>
            <a:r>
              <a:rPr lang="en-US" sz="2800" dirty="0" err="1">
                <a:latin typeface="Verdana (Body)"/>
              </a:rPr>
              <a:t>Nhap</a:t>
            </a:r>
            <a:r>
              <a:rPr lang="en-US" sz="2800" dirty="0">
                <a:latin typeface="Verdana (Body)"/>
              </a:rPr>
              <a:t> ban </a:t>
            </a:r>
            <a:r>
              <a:rPr lang="en-US" sz="2800" dirty="0" err="1">
                <a:latin typeface="Verdana (Body)"/>
              </a:rPr>
              <a:t>kinh</a:t>
            </a:r>
            <a:r>
              <a:rPr lang="en-US" sz="2800" dirty="0">
                <a:latin typeface="Verdana (Body)"/>
              </a:rPr>
              <a:t> r:";</a:t>
            </a:r>
          </a:p>
          <a:p>
            <a:r>
              <a:rPr lang="en-US" sz="2800" dirty="0">
                <a:latin typeface="Verdana (Body)"/>
              </a:rPr>
              <a:t>    </a:t>
            </a:r>
            <a:r>
              <a:rPr lang="en-US" sz="2800" dirty="0" err="1">
                <a:latin typeface="Verdana (Body)"/>
              </a:rPr>
              <a:t>cin</a:t>
            </a:r>
            <a:r>
              <a:rPr lang="en-US" sz="2800" dirty="0">
                <a:latin typeface="Verdana (Body)"/>
              </a:rPr>
              <a:t> &gt;&gt; r;</a:t>
            </a:r>
          </a:p>
          <a:p>
            <a:r>
              <a:rPr lang="en-US" sz="2800" dirty="0">
                <a:latin typeface="Verdana (Body)"/>
              </a:rPr>
              <a:t>}</a:t>
            </a:r>
            <a:endParaRPr lang="vi-VN" sz="2800" dirty="0"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14109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57C7-FF09-4D7F-97E4-FE4F86A1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thức cung cấp thông tin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279A-C04B-4BA7-82F9-53C6FEC2B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(Body)"/>
              </a:rPr>
              <a:t>C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(Body)"/>
              </a:rPr>
              <a:t>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9016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cung cấp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2D125-69EB-4F13-B2F0-2BBDD23437EF}"/>
              </a:ext>
            </a:extLst>
          </p:cNvPr>
          <p:cNvSpPr txBox="1"/>
          <p:nvPr/>
        </p:nvSpPr>
        <p:spPr>
          <a:xfrm>
            <a:off x="161277" y="1296167"/>
            <a:ext cx="118694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cung cấp tâm I</a:t>
            </a:r>
          </a:p>
          <a:p>
            <a:r>
              <a:rPr lang="vi-VN" sz="2800" dirty="0">
                <a:solidFill>
                  <a:srgbClr val="FF0000"/>
                </a:solidFill>
              </a:rPr>
              <a:t>CDiem</a:t>
            </a:r>
            <a:r>
              <a:rPr lang="vi-VN" sz="2800" dirty="0"/>
              <a:t> CHinhCau::getI()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i;</a:t>
            </a:r>
          </a:p>
          <a:p>
            <a:r>
              <a:rPr lang="vi-VN" sz="2800" dirty="0"/>
              <a:t>}</a:t>
            </a:r>
            <a:endParaRPr lang="en-US" sz="2800" dirty="0"/>
          </a:p>
          <a:p>
            <a:r>
              <a:rPr lang="vi-VN" sz="2800" dirty="0">
                <a:solidFill>
                  <a:srgbClr val="00B050"/>
                </a:solidFill>
              </a:rPr>
              <a:t>// Phương thức cung cấp bán kính</a:t>
            </a:r>
          </a:p>
          <a:p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 CHinhCau::getR()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r;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92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cung cấp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AC9F2-00EC-42F5-9142-8EAC2A0F47EE}"/>
              </a:ext>
            </a:extLst>
          </p:cNvPr>
          <p:cNvSpPr txBox="1"/>
          <p:nvPr/>
        </p:nvSpPr>
        <p:spPr>
          <a:xfrm>
            <a:off x="125767" y="1021525"/>
            <a:ext cx="119404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Toán tử xuất</a:t>
            </a:r>
          </a:p>
          <a:p>
            <a:r>
              <a:rPr lang="vi-VN" sz="2800" dirty="0">
                <a:solidFill>
                  <a:srgbClr val="FF0000"/>
                </a:solidFill>
              </a:rPr>
              <a:t>ostream</a:t>
            </a:r>
            <a:r>
              <a:rPr lang="vi-VN" sz="2800" dirty="0"/>
              <a:t> &amp;operator&lt;&lt;(</a:t>
            </a:r>
            <a:r>
              <a:rPr lang="vi-VN" sz="2800" dirty="0">
                <a:solidFill>
                  <a:srgbClr val="FF0000"/>
                </a:solidFill>
              </a:rPr>
              <a:t>ostream</a:t>
            </a:r>
            <a:r>
              <a:rPr lang="vi-VN" sz="2800" dirty="0"/>
              <a:t> &amp;os, 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&amp;a)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os &lt;&lt; "Tam la: " &lt;&lt; a.i &lt;&lt; endl;</a:t>
            </a:r>
          </a:p>
          <a:p>
            <a:r>
              <a:rPr lang="vi-VN" sz="2800" dirty="0"/>
              <a:t>    os &lt;&lt; "Ban kinh: " &lt;&lt; a.r &lt;&lt; endl;</a:t>
            </a:r>
          </a:p>
          <a:p>
            <a:r>
              <a:rPr lang="vi-VN" sz="2800" dirty="0"/>
              <a:t>    return os;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00B050"/>
                </a:solidFill>
              </a:rPr>
              <a:t>// Phương thức xuất</a:t>
            </a:r>
          </a:p>
          <a:p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>
                <a:solidFill>
                  <a:srgbClr val="00B050"/>
                </a:solidFill>
              </a:rPr>
              <a:t> </a:t>
            </a:r>
            <a:r>
              <a:rPr lang="vi-VN" sz="2800" dirty="0"/>
              <a:t>CHinhCau::Xuat()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cout &lt;&lt; "Tam la: " &lt;&lt; i &lt;&lt; endl;</a:t>
            </a:r>
          </a:p>
          <a:p>
            <a:r>
              <a:rPr lang="vi-VN" sz="2800" dirty="0"/>
              <a:t>    cout &lt;&lt; "Ban kinh: " &lt;&lt; r &lt;&lt; endl;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92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115-54E3-4D42-8FAD-3641B4D8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208057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FDF9-EE8F-4219-AAC9-68A10156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598633"/>
            <a:ext cx="8939784" cy="540629"/>
          </a:xfrm>
        </p:spPr>
        <p:txBody>
          <a:bodyPr>
            <a:noAutofit/>
          </a:bodyPr>
          <a:lstStyle/>
          <a:p>
            <a:r>
              <a:rPr lang="vi-VN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016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21C-1D4B-44BA-B556-B44F4509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thức cập nhật thông tin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12EE-839B-4D87-ACEA-04673FBAB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(Body)"/>
              </a:rPr>
              <a:t>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2583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cập nhật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7D54-A2CB-4E11-8140-2C5AB32C778A}"/>
              </a:ext>
            </a:extLst>
          </p:cNvPr>
          <p:cNvSpPr txBox="1"/>
          <p:nvPr/>
        </p:nvSpPr>
        <p:spPr>
          <a:xfrm>
            <a:off x="189390" y="1074198"/>
            <a:ext cx="11860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Phương thức cập nhập tâm</a:t>
            </a:r>
          </a:p>
          <a:p>
            <a:r>
              <a:rPr lang="vi-VN" sz="2800" dirty="0">
                <a:solidFill>
                  <a:srgbClr val="FF0000"/>
                </a:solidFill>
              </a:rPr>
              <a:t>void</a:t>
            </a:r>
            <a:r>
              <a:rPr lang="vi-VN" sz="2800" dirty="0"/>
              <a:t> CHinhCau::setI(</a:t>
            </a:r>
            <a:r>
              <a:rPr lang="vi-VN" sz="2800" dirty="0">
                <a:solidFill>
                  <a:srgbClr val="FF0000"/>
                </a:solidFill>
              </a:rPr>
              <a:t>CDiem</a:t>
            </a:r>
            <a:r>
              <a:rPr lang="vi-VN" sz="2800" dirty="0"/>
              <a:t>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 = a;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00B050"/>
                </a:solidFill>
              </a:rPr>
              <a:t>// Phương thức cập nhập bán kính</a:t>
            </a:r>
          </a:p>
          <a:p>
            <a:r>
              <a:rPr lang="vi-VN" sz="2800" dirty="0">
                <a:solidFill>
                  <a:srgbClr val="FF0000"/>
                </a:solidFill>
              </a:rPr>
              <a:t>void </a:t>
            </a:r>
            <a:r>
              <a:rPr lang="vi-VN" sz="2800" dirty="0"/>
              <a:t>CHinhCau::setR(</a:t>
            </a:r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 = a;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61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99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cập nhật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EBDCA-870C-416D-A111-89C8B681609D}"/>
              </a:ext>
            </a:extLst>
          </p:cNvPr>
          <p:cNvSpPr txBox="1"/>
          <p:nvPr/>
        </p:nvSpPr>
        <p:spPr>
          <a:xfrm>
            <a:off x="97654" y="1322773"/>
            <a:ext cx="118516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Toán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endParaRPr lang="en-US" sz="28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CHinhCau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::operator=(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&amp;a)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this-&gt;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a.i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this-&gt;r =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a.r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return *this;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69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E706-FB67-4B73-91AB-D64BE692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thức kiểm tra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4635-3673-4F0B-BD35-41A167B8D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(Body)"/>
              </a:rPr>
              <a:t>HinhCau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97186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kiểm tra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CACB0-F47A-4649-B1A2-38BB3DE05905}"/>
              </a:ext>
            </a:extLst>
          </p:cNvPr>
          <p:cNvSpPr txBox="1"/>
          <p:nvPr/>
        </p:nvSpPr>
        <p:spPr>
          <a:xfrm>
            <a:off x="142043" y="1351508"/>
            <a:ext cx="11851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 (Body)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Kiểm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tra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Tâm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trùng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gốc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không</a:t>
            </a:r>
            <a:endParaRPr lang="en-US" sz="2400" dirty="0">
              <a:solidFill>
                <a:srgbClr val="00B050"/>
              </a:solidFill>
              <a:latin typeface="Verdana (Body)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int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latin typeface="Verdana (Body)"/>
              </a:rPr>
              <a:t>CHinhCau</a:t>
            </a:r>
            <a:r>
              <a:rPr lang="en-US" sz="2400" dirty="0">
                <a:latin typeface="Verdana (Body)"/>
              </a:rPr>
              <a:t>::</a:t>
            </a:r>
            <a:r>
              <a:rPr lang="en-US" sz="2400" dirty="0" err="1">
                <a:latin typeface="Verdana (Body)"/>
              </a:rPr>
              <a:t>TrungGoc</a:t>
            </a:r>
            <a:r>
              <a:rPr lang="en-US" sz="2400" dirty="0">
                <a:latin typeface="Verdana (Body)"/>
              </a:rPr>
              <a:t>()</a:t>
            </a: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    return (</a:t>
            </a:r>
            <a:r>
              <a:rPr lang="en-US" sz="2400" dirty="0" err="1">
                <a:latin typeface="Verdana (Body)"/>
              </a:rPr>
              <a:t>i.getX</a:t>
            </a:r>
            <a:r>
              <a:rPr lang="en-US" sz="2400" dirty="0">
                <a:latin typeface="Verdana (Body)"/>
              </a:rPr>
              <a:t>() == 0 &amp;&amp; </a:t>
            </a:r>
            <a:r>
              <a:rPr lang="en-US" sz="2400" dirty="0" err="1">
                <a:latin typeface="Verdana (Body)"/>
              </a:rPr>
              <a:t>i.getY</a:t>
            </a:r>
            <a:r>
              <a:rPr lang="en-US" sz="2400" dirty="0">
                <a:latin typeface="Verdana (Body)"/>
              </a:rPr>
              <a:t>() == 0 &amp;&amp; </a:t>
            </a:r>
            <a:r>
              <a:rPr lang="en-US" sz="2400" dirty="0" err="1">
                <a:latin typeface="Verdana (Body)"/>
              </a:rPr>
              <a:t>i.getZ</a:t>
            </a:r>
            <a:r>
              <a:rPr lang="en-US" sz="2400" dirty="0">
                <a:latin typeface="Verdana (Body)"/>
              </a:rPr>
              <a:t>() == 0);</a:t>
            </a:r>
          </a:p>
          <a:p>
            <a:r>
              <a:rPr lang="en-US" sz="2400" dirty="0">
                <a:latin typeface="Verdana (Body)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latin typeface="Verdana (Body)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Kiểm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tra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cắt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Oxy</a:t>
            </a:r>
          </a:p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int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latin typeface="Verdana (Body)"/>
              </a:rPr>
              <a:t>CHinhCau</a:t>
            </a:r>
            <a:r>
              <a:rPr lang="en-US" sz="2400" dirty="0">
                <a:latin typeface="Verdana (Body)"/>
              </a:rPr>
              <a:t>::</a:t>
            </a:r>
            <a:r>
              <a:rPr lang="en-US" sz="2400" dirty="0" err="1">
                <a:latin typeface="Verdana (Body)"/>
              </a:rPr>
              <a:t>CatOxy</a:t>
            </a:r>
            <a:r>
              <a:rPr lang="en-US" sz="2400" dirty="0">
                <a:latin typeface="Verdana (Body)"/>
              </a:rPr>
              <a:t>()</a:t>
            </a: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    float temp = abs(</a:t>
            </a:r>
            <a:r>
              <a:rPr lang="en-US" sz="2400" dirty="0" err="1">
                <a:latin typeface="Verdana (Body)"/>
              </a:rPr>
              <a:t>i.getZ</a:t>
            </a:r>
            <a:r>
              <a:rPr lang="en-US" sz="2400" dirty="0">
                <a:latin typeface="Verdana (Body)"/>
              </a:rPr>
              <a:t>());</a:t>
            </a:r>
          </a:p>
          <a:p>
            <a:r>
              <a:rPr lang="en-US" sz="2400" dirty="0">
                <a:latin typeface="Verdana (Body)"/>
              </a:rPr>
              <a:t>    return (temp &lt;= r);</a:t>
            </a:r>
          </a:p>
          <a:p>
            <a:r>
              <a:rPr lang="en-US" sz="2400" dirty="0">
                <a:latin typeface="Verdana (Body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97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kiểm tra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68F97-6875-4C7C-A2B5-63962AC1F926}"/>
              </a:ext>
            </a:extLst>
          </p:cNvPr>
          <p:cNvSpPr txBox="1"/>
          <p:nvPr/>
        </p:nvSpPr>
        <p:spPr>
          <a:xfrm>
            <a:off x="97653" y="1296167"/>
            <a:ext cx="119315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erdana (Body)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Kiểm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tra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cắt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Oxz</a:t>
            </a:r>
            <a:endParaRPr lang="en-US" sz="2400" dirty="0">
              <a:solidFill>
                <a:srgbClr val="00B050"/>
              </a:solidFill>
              <a:latin typeface="Verdana (Body)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int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latin typeface="Verdana (Body)"/>
              </a:rPr>
              <a:t>CHinhCau</a:t>
            </a:r>
            <a:r>
              <a:rPr lang="en-US" sz="2400" dirty="0">
                <a:latin typeface="Verdana (Body)"/>
              </a:rPr>
              <a:t>::</a:t>
            </a:r>
            <a:r>
              <a:rPr lang="en-US" sz="2400" dirty="0" err="1">
                <a:latin typeface="Verdana (Body)"/>
              </a:rPr>
              <a:t>CatOxz</a:t>
            </a:r>
            <a:r>
              <a:rPr lang="en-US" sz="2400" dirty="0">
                <a:latin typeface="Verdana (Body)"/>
              </a:rPr>
              <a:t>()</a:t>
            </a: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    float temp = abs(</a:t>
            </a:r>
            <a:r>
              <a:rPr lang="en-US" sz="2400" dirty="0" err="1">
                <a:latin typeface="Verdana (Body)"/>
              </a:rPr>
              <a:t>i.getY</a:t>
            </a:r>
            <a:r>
              <a:rPr lang="en-US" sz="2400" dirty="0">
                <a:latin typeface="Verdana (Body)"/>
              </a:rPr>
              <a:t>());</a:t>
            </a:r>
          </a:p>
          <a:p>
            <a:r>
              <a:rPr lang="en-US" sz="2400" dirty="0">
                <a:latin typeface="Verdana (Body)"/>
              </a:rPr>
              <a:t>    return (temp &lt;= r);</a:t>
            </a:r>
          </a:p>
          <a:p>
            <a:r>
              <a:rPr lang="en-US" sz="2400" dirty="0">
                <a:latin typeface="Verdana (Body)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latin typeface="Verdana (Body)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Kiểm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tra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cắt</a:t>
            </a:r>
            <a:r>
              <a:rPr lang="en-US" sz="2400" dirty="0">
                <a:solidFill>
                  <a:srgbClr val="00B050"/>
                </a:solidFill>
                <a:latin typeface="Verdana 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Verdana (Body)"/>
              </a:rPr>
              <a:t>Oyz</a:t>
            </a:r>
            <a:endParaRPr lang="en-US" sz="2400" dirty="0">
              <a:solidFill>
                <a:srgbClr val="00B050"/>
              </a:solidFill>
              <a:latin typeface="Verdana (Body)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 (Body)"/>
              </a:rPr>
              <a:t>int</a:t>
            </a:r>
            <a:r>
              <a:rPr lang="en-US" sz="2400" dirty="0">
                <a:latin typeface="Verdana (Body)"/>
              </a:rPr>
              <a:t> </a:t>
            </a:r>
            <a:r>
              <a:rPr lang="en-US" sz="2400" dirty="0" err="1">
                <a:latin typeface="Verdana (Body)"/>
              </a:rPr>
              <a:t>CHinhCau</a:t>
            </a:r>
            <a:r>
              <a:rPr lang="en-US" sz="2400" dirty="0">
                <a:latin typeface="Verdana (Body)"/>
              </a:rPr>
              <a:t>::</a:t>
            </a:r>
            <a:r>
              <a:rPr lang="en-US" sz="2400" dirty="0" err="1">
                <a:latin typeface="Verdana (Body)"/>
              </a:rPr>
              <a:t>CatOyz</a:t>
            </a:r>
            <a:r>
              <a:rPr lang="en-US" sz="2400" dirty="0">
                <a:latin typeface="Verdana (Body)"/>
              </a:rPr>
              <a:t>()</a:t>
            </a:r>
          </a:p>
          <a:p>
            <a:r>
              <a:rPr lang="en-US" sz="2400" dirty="0">
                <a:latin typeface="Verdana (Body)"/>
              </a:rPr>
              <a:t>{</a:t>
            </a:r>
          </a:p>
          <a:p>
            <a:r>
              <a:rPr lang="en-US" sz="2400" dirty="0">
                <a:latin typeface="Verdana (Body)"/>
              </a:rPr>
              <a:t>    float temp = abs(</a:t>
            </a:r>
            <a:r>
              <a:rPr lang="en-US" sz="2400" dirty="0" err="1">
                <a:latin typeface="Verdana (Body)"/>
              </a:rPr>
              <a:t>i.getX</a:t>
            </a:r>
            <a:r>
              <a:rPr lang="en-US" sz="2400" dirty="0">
                <a:latin typeface="Verdana (Body)"/>
              </a:rPr>
              <a:t>());</a:t>
            </a:r>
          </a:p>
          <a:p>
            <a:r>
              <a:rPr lang="en-US" sz="2400" dirty="0">
                <a:latin typeface="Verdana (Body)"/>
              </a:rPr>
              <a:t>    return (temp &lt;= r);</a:t>
            </a:r>
          </a:p>
          <a:p>
            <a:r>
              <a:rPr lang="en-US" sz="2400" dirty="0">
                <a:latin typeface="Verdana (Body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648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kiểm tra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57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3DE4-9200-4AE4-92DF-E7D2E44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thức xử lý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0537-10CB-44C9-9B39-8B497CB44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CDonThuc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56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xử lý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D1A22-6AE5-4796-841D-F399F289C7D8}"/>
              </a:ext>
            </a:extLst>
          </p:cNvPr>
          <p:cNvSpPr txBox="1"/>
          <p:nvPr/>
        </p:nvSpPr>
        <p:spPr>
          <a:xfrm>
            <a:off x="106532" y="1047565"/>
            <a:ext cx="118783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Toán tử so sánh bằng</a:t>
            </a:r>
          </a:p>
          <a:p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CHinhCau::operator==(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(r == a.r);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00B050"/>
                </a:solidFill>
              </a:rPr>
              <a:t>// Toán tử so sánh khác</a:t>
            </a:r>
          </a:p>
          <a:p>
            <a:r>
              <a:rPr lang="vi-VN" sz="2800" dirty="0">
                <a:solidFill>
                  <a:srgbClr val="FF0000"/>
                </a:solidFill>
              </a:rPr>
              <a:t>int</a:t>
            </a:r>
            <a:r>
              <a:rPr lang="vi-VN" sz="2800" dirty="0"/>
              <a:t> CHinhCau::operator!=(</a:t>
            </a:r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(r != a.r);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29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xử lý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3D9CA-B4E6-4BA8-B10C-4747EE60DE8D}"/>
              </a:ext>
            </a:extLst>
          </p:cNvPr>
          <p:cNvSpPr txBox="1"/>
          <p:nvPr/>
        </p:nvSpPr>
        <p:spPr>
          <a:xfrm>
            <a:off x="106532" y="1047565"/>
            <a:ext cx="11807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// Toán tử so sánh lớn hơn</a:t>
            </a:r>
          </a:p>
          <a:p>
            <a:r>
              <a:rPr lang="vi-VN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 (Body)"/>
                <a:ea typeface="Verdana" panose="020B0604030504040204" pitchFamily="34" charset="0"/>
              </a:rPr>
              <a:t> CHinhCau::operator&gt;(</a:t>
            </a:r>
            <a:r>
              <a:rPr lang="vi-VN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CHinhCau</a:t>
            </a:r>
            <a:r>
              <a:rPr lang="vi-VN" sz="2800" dirty="0">
                <a:latin typeface="Verdana (Body)"/>
                <a:ea typeface="Verdana" panose="020B0604030504040204" pitchFamily="34" charset="0"/>
              </a:rPr>
              <a:t> a)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{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    return (r &gt; a.r);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}</a:t>
            </a:r>
          </a:p>
          <a:p>
            <a:r>
              <a:rPr lang="vi-VN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// Toán tử so sánh lớn hơn bằng</a:t>
            </a:r>
          </a:p>
          <a:p>
            <a:r>
              <a:rPr lang="vi-VN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int</a:t>
            </a:r>
            <a:r>
              <a:rPr lang="vi-VN" sz="2800" dirty="0">
                <a:latin typeface="Verdana (Body)"/>
                <a:ea typeface="Verdana" panose="020B0604030504040204" pitchFamily="34" charset="0"/>
              </a:rPr>
              <a:t> CHinhCau::operator&gt;=(</a:t>
            </a:r>
            <a:r>
              <a:rPr lang="vi-VN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CHinhCau</a:t>
            </a:r>
            <a:r>
              <a:rPr lang="vi-VN" sz="2800" dirty="0">
                <a:latin typeface="Verdana (Body)"/>
                <a:ea typeface="Verdana" panose="020B0604030504040204" pitchFamily="34" charset="0"/>
              </a:rPr>
              <a:t> a)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{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    return (r &gt;= a.r);</a:t>
            </a:r>
          </a:p>
          <a:p>
            <a:r>
              <a:rPr lang="vi-VN" sz="2800" dirty="0">
                <a:latin typeface="Verdana (Body)"/>
                <a:ea typeface="Verdana" panose="020B0604030504040204" pitchFamily="34" charset="0"/>
              </a:rPr>
              <a:t>}</a:t>
            </a:r>
            <a:endParaRPr lang="en-US" sz="2800" dirty="0">
              <a:latin typeface="Verdana (Body)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01B8B-BCBE-43E4-A75C-8A4BB35A5D6E}"/>
              </a:ext>
            </a:extLst>
          </p:cNvPr>
          <p:cNvSpPr txBox="1"/>
          <p:nvPr/>
        </p:nvSpPr>
        <p:spPr>
          <a:xfrm>
            <a:off x="165716" y="1012055"/>
            <a:ext cx="11860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Thuộc tính </a:t>
            </a:r>
            <a:r>
              <a:rPr lang="vi-VN" sz="2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vi-VN" sz="2800" dirty="0"/>
              <a:t>+ CDiem</a:t>
            </a:r>
          </a:p>
          <a:p>
            <a:r>
              <a:rPr lang="vi-VN" sz="2800" dirty="0"/>
              <a:t>+ Bán kính r</a:t>
            </a:r>
          </a:p>
          <a:p>
            <a:endParaRPr lang="vi-VN" sz="2800" dirty="0"/>
          </a:p>
          <a:p>
            <a:pPr marL="285750" indent="-285750">
              <a:buFontTx/>
              <a:buChar char="-"/>
            </a:pPr>
            <a:r>
              <a:rPr lang="vi-V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Phương thức</a:t>
            </a:r>
            <a:r>
              <a:rPr lang="vi-VN" sz="2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+ Nhóm phương thức khởi tạo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+ Nhóm phương thức chung cấp thông tin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+ Nhóm phương thức cập nhật thông tin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+ Nhóm phương thức xử lý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+ Nhóm phương thức kiểm tra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964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xử lý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CAD89-E36F-4646-AF07-D8902715483A}"/>
              </a:ext>
            </a:extLst>
          </p:cNvPr>
          <p:cNvSpPr txBox="1"/>
          <p:nvPr/>
        </p:nvSpPr>
        <p:spPr>
          <a:xfrm>
            <a:off x="79899" y="1056443"/>
            <a:ext cx="12011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//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Toán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tử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so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sánh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bé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hớn</a:t>
            </a:r>
            <a:endParaRPr lang="en-US" sz="2800" dirty="0">
              <a:solidFill>
                <a:srgbClr val="00B050"/>
              </a:solidFill>
              <a:latin typeface="Verdana (Body)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int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 (Body)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::operator&lt;(</a:t>
            </a:r>
            <a:r>
              <a:rPr lang="en-US" sz="2800" dirty="0" err="1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 a)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{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    return (r &lt; </a:t>
            </a:r>
            <a:r>
              <a:rPr lang="en-US" sz="2800" dirty="0" err="1">
                <a:latin typeface="Verdana (Body)"/>
                <a:ea typeface="Verdana" panose="020B0604030504040204" pitchFamily="34" charset="0"/>
              </a:rPr>
              <a:t>a.r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);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}</a:t>
            </a:r>
          </a:p>
          <a:p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//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Toán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tử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so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sánh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bé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hớn</a:t>
            </a:r>
            <a:r>
              <a:rPr lang="en-US" sz="2800" dirty="0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 (Body)"/>
                <a:ea typeface="Verdana" panose="020B0604030504040204" pitchFamily="34" charset="0"/>
              </a:rPr>
              <a:t>bằng</a:t>
            </a:r>
            <a:endParaRPr lang="en-US" sz="2800" dirty="0">
              <a:solidFill>
                <a:srgbClr val="00B050"/>
              </a:solidFill>
              <a:latin typeface="Verdana (Body)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int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 (Body)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::operator&lt;=(</a:t>
            </a:r>
            <a:r>
              <a:rPr lang="en-US" sz="2800" dirty="0" err="1">
                <a:solidFill>
                  <a:srgbClr val="FF0000"/>
                </a:solidFill>
                <a:latin typeface="Verdana (Body)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 a)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{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    return (r &lt;= </a:t>
            </a:r>
            <a:r>
              <a:rPr lang="en-US" sz="2800" dirty="0" err="1">
                <a:latin typeface="Verdana (Body)"/>
                <a:ea typeface="Verdana" panose="020B0604030504040204" pitchFamily="34" charset="0"/>
              </a:rPr>
              <a:t>a.r</a:t>
            </a:r>
            <a:r>
              <a:rPr lang="en-US" sz="2800" dirty="0">
                <a:latin typeface="Verdana (Body)"/>
                <a:ea typeface="Verdana" panose="020B0604030504040204" pitchFamily="34" charset="0"/>
              </a:rPr>
              <a:t>);</a:t>
            </a:r>
          </a:p>
          <a:p>
            <a:r>
              <a:rPr lang="en-US" sz="2800" dirty="0">
                <a:latin typeface="Verdana (Body)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05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xử lý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C0F5C-C2AE-4382-A41C-408BDA625BB1}"/>
              </a:ext>
            </a:extLst>
          </p:cNvPr>
          <p:cNvSpPr txBox="1"/>
          <p:nvPr/>
        </p:nvSpPr>
        <p:spPr>
          <a:xfrm>
            <a:off x="232299" y="958788"/>
            <a:ext cx="117274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Khoảng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từ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tâm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tới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Oxy</a:t>
            </a:r>
          </a:p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KhoangCachOxy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return abs(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i.getZ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Khoảng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từ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tâm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tới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Oxz</a:t>
            </a:r>
            <a:endParaRPr lang="en-US" sz="28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CHinhCau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KhoangCachOxz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return abs(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i.getY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991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E6F12-01A0-491E-A41C-5B03C2AF95C3}"/>
              </a:ext>
            </a:extLst>
          </p:cNvPr>
          <p:cNvSpPr txBox="1"/>
          <p:nvPr/>
        </p:nvSpPr>
        <p:spPr>
          <a:xfrm>
            <a:off x="4554245" y="417251"/>
            <a:ext cx="65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</a:rPr>
              <a:t>Nhóm phương thức xử lý thông tin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F7D78-7FFC-46C4-8813-242CAD022135}"/>
              </a:ext>
            </a:extLst>
          </p:cNvPr>
          <p:cNvSpPr txBox="1"/>
          <p:nvPr/>
        </p:nvSpPr>
        <p:spPr>
          <a:xfrm>
            <a:off x="337351" y="1109709"/>
            <a:ext cx="11416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B050"/>
                </a:solidFill>
              </a:rPr>
              <a:t>// Khoảng cách từ tâm tới Oyz</a:t>
            </a:r>
          </a:p>
          <a:p>
            <a:r>
              <a:rPr lang="vi-VN" sz="2800" dirty="0">
                <a:solidFill>
                  <a:srgbClr val="FF0000"/>
                </a:solidFill>
              </a:rPr>
              <a:t>float</a:t>
            </a:r>
            <a:r>
              <a:rPr lang="vi-VN" sz="2800" dirty="0"/>
              <a:t> CHinhCau::KhoangCachOyz()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abs(i.getX());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00B050"/>
                </a:solidFill>
              </a:rPr>
              <a:t>// Phương thức phá huỷ</a:t>
            </a:r>
          </a:p>
          <a:p>
            <a:r>
              <a:rPr lang="vi-VN" sz="2800" dirty="0">
                <a:solidFill>
                  <a:srgbClr val="FF0000"/>
                </a:solidFill>
              </a:rPr>
              <a:t>CHinhCau</a:t>
            </a:r>
            <a:r>
              <a:rPr lang="vi-VN" sz="2800" dirty="0"/>
              <a:t>::~CHinhCau()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104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78EEC-0A97-44AB-8357-46BC4C7E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F89B2-A770-4E46-B82E-F48DB5A0D83E}"/>
              </a:ext>
            </a:extLst>
          </p:cNvPr>
          <p:cNvSpPr txBox="1"/>
          <p:nvPr/>
        </p:nvSpPr>
        <p:spPr>
          <a:xfrm>
            <a:off x="290003" y="843406"/>
            <a:ext cx="118694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-Nhóm phương thức khởi tạo: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Mặc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định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2. Sao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chép</a:t>
            </a:r>
            <a:endParaRPr lang="en-US" sz="2800" b="0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 . Khi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biết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đầy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đủ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thông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tin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4. Phương thức thiết lập mặc định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5. Phương thức thiết lập sao chép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6. Phương thức thiết lập khi biết đầy đủ thông tin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7. Phương pháp nhập</a:t>
            </a:r>
          </a:p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8.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Toán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vào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2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23317-D1F0-4830-8CC2-3DD9796A9CAD}"/>
              </a:ext>
            </a:extLst>
          </p:cNvPr>
          <p:cNvSpPr txBox="1"/>
          <p:nvPr/>
        </p:nvSpPr>
        <p:spPr>
          <a:xfrm>
            <a:off x="328473" y="1340528"/>
            <a:ext cx="11762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vi-VN" sz="2800" b="0" i="0" u="none" strike="noStrike" baseline="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Nhóm phương thức cung cấp thông tin:</a:t>
            </a: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Phương thức </a:t>
            </a:r>
            <a:r>
              <a:rPr lang="vi-VN" sz="2800" dirty="0">
                <a:solidFill>
                  <a:srgbClr val="000000"/>
                </a:solidFill>
                <a:latin typeface="Arial" panose="020B0604020202020204" pitchFamily="34" charset="0"/>
              </a:rPr>
              <a:t>cung cấp tâm I</a:t>
            </a:r>
            <a:endParaRPr lang="vi-VN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Toán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</a:rPr>
              <a:t>xuất</a:t>
            </a:r>
            <a:endParaRPr lang="en-US" sz="2800" b="0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Phương thức cung cấp bán kính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4. Phương thức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</a:rPr>
              <a:t>xuất</a:t>
            </a:r>
            <a:endParaRPr lang="vi-VN" sz="2800" b="0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FDDC-397D-4C86-A845-B51E3D6C47A1}"/>
              </a:ext>
            </a:extLst>
          </p:cNvPr>
          <p:cNvSpPr txBox="1"/>
          <p:nvPr/>
        </p:nvSpPr>
        <p:spPr>
          <a:xfrm>
            <a:off x="303320" y="1580225"/>
            <a:ext cx="1158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vi-VN" sz="2800" b="0" i="0" u="none" strike="noStrike" baseline="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Nhóm phương thức cập nhật thông tin: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Toán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tử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bằng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vi-V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2. Phương thức cập nhật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</a:rPr>
              <a:t>tâm</a:t>
            </a:r>
            <a:endParaRPr lang="vi-VN" sz="2800" b="0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vi-V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Phương thức cập nhật bán kính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45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E3823-C37D-4EE5-BF0E-AC9842352216}"/>
              </a:ext>
            </a:extLst>
          </p:cNvPr>
          <p:cNvSpPr txBox="1"/>
          <p:nvPr/>
        </p:nvSpPr>
        <p:spPr>
          <a:xfrm>
            <a:off x="204186" y="1154097"/>
            <a:ext cx="113190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Nhóm phương thức xử lý thông tin:</a:t>
            </a:r>
          </a:p>
          <a:p>
            <a:r>
              <a:rPr lang="vi-VN" sz="2800" dirty="0"/>
              <a:t>+Toán tử so sánh bằng</a:t>
            </a:r>
          </a:p>
          <a:p>
            <a:r>
              <a:rPr lang="vi-VN" sz="2800" dirty="0">
                <a:solidFill>
                  <a:srgbClr val="FF0000"/>
                </a:solidFill>
              </a:rPr>
              <a:t>+Toán tử so sánh khác</a:t>
            </a:r>
          </a:p>
          <a:p>
            <a:r>
              <a:rPr lang="vi-VN" sz="2800" dirty="0"/>
              <a:t>+Toán tử so sánh lớn hơn</a:t>
            </a:r>
          </a:p>
          <a:p>
            <a:r>
              <a:rPr lang="vi-VN" sz="2800" dirty="0">
                <a:solidFill>
                  <a:srgbClr val="FF0000"/>
                </a:solidFill>
              </a:rPr>
              <a:t>+Toán tử so sánh lớn hơn bằng</a:t>
            </a:r>
          </a:p>
          <a:p>
            <a:r>
              <a:rPr lang="vi-VN" sz="2800" dirty="0"/>
              <a:t>+Toán tử so sánh bé hớn</a:t>
            </a:r>
          </a:p>
          <a:p>
            <a:r>
              <a:rPr lang="vi-VN" sz="2800" dirty="0">
                <a:solidFill>
                  <a:srgbClr val="FF0000"/>
                </a:solidFill>
              </a:rPr>
              <a:t>+Toán tử so sánh bé hớn bằng</a:t>
            </a:r>
          </a:p>
          <a:p>
            <a:r>
              <a:rPr lang="vi-VN" sz="2800" dirty="0"/>
              <a:t>+Khoảng cách từ tâm tới Oxy</a:t>
            </a:r>
          </a:p>
          <a:p>
            <a:r>
              <a:rPr lang="vi-VN" sz="2800" dirty="0">
                <a:solidFill>
                  <a:srgbClr val="FF0000"/>
                </a:solidFill>
              </a:rPr>
              <a:t>+Khoảng cách từ tâm tới Oxz</a:t>
            </a:r>
          </a:p>
          <a:p>
            <a:r>
              <a:rPr lang="vi-VN" sz="2800" dirty="0"/>
              <a:t>+Khoảng cách từ tâm tới Oyz</a:t>
            </a:r>
          </a:p>
          <a:p>
            <a:r>
              <a:rPr lang="vi-VN" sz="2800" dirty="0">
                <a:solidFill>
                  <a:srgbClr val="FF0000"/>
                </a:solidFill>
              </a:rPr>
              <a:t>+Phương thức phá huỷ</a:t>
            </a:r>
          </a:p>
        </p:txBody>
      </p:sp>
    </p:spTree>
    <p:extLst>
      <p:ext uri="{BB962C8B-B14F-4D97-AF65-F5344CB8AC3E}">
        <p14:creationId xmlns:p14="http://schemas.microsoft.com/office/powerpoint/2010/main" val="22580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C1662-B702-451C-A428-91CDDED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CF3E1-8E0C-4D9E-B43A-1E80ADBB3222}"/>
              </a:ext>
            </a:extLst>
          </p:cNvPr>
          <p:cNvSpPr txBox="1"/>
          <p:nvPr/>
        </p:nvSpPr>
        <p:spPr>
          <a:xfrm>
            <a:off x="6604987" y="355108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1">
                    <a:lumMod val="50000"/>
                  </a:schemeClr>
                </a:solidFill>
                <a:latin typeface="Verdana (Body)"/>
              </a:rPr>
              <a:t>Thiết kế lớp C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HinhCau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BC531-383D-42A5-B367-DF9D61D898BF}"/>
              </a:ext>
            </a:extLst>
          </p:cNvPr>
          <p:cNvSpPr txBox="1"/>
          <p:nvPr/>
        </p:nvSpPr>
        <p:spPr>
          <a:xfrm>
            <a:off x="124287" y="2050820"/>
            <a:ext cx="11842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Verdana (Body)"/>
              </a:rPr>
              <a:t>Nhóm phương thức kiểm tra thông tin:</a:t>
            </a:r>
          </a:p>
          <a:p>
            <a:r>
              <a:rPr lang="vi-VN" sz="2800" dirty="0">
                <a:latin typeface="Verdana (Body)"/>
              </a:rPr>
              <a:t>+</a:t>
            </a:r>
            <a:r>
              <a:rPr lang="en-US" sz="2800" dirty="0" err="1">
                <a:latin typeface="Verdana (Body)"/>
              </a:rPr>
              <a:t>Kiểm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tra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Tâm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có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trùng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gốc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không</a:t>
            </a:r>
            <a:endParaRPr lang="en-US" sz="2800" dirty="0">
              <a:latin typeface="Verdana (Body)"/>
            </a:endParaRPr>
          </a:p>
          <a:p>
            <a:r>
              <a:rPr lang="vi-VN" sz="2800" dirty="0">
                <a:solidFill>
                  <a:srgbClr val="FF0000"/>
                </a:solidFill>
                <a:latin typeface="Verdana (Body)"/>
              </a:rPr>
              <a:t>+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Kiểm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tra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cắt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Oxy</a:t>
            </a:r>
          </a:p>
          <a:p>
            <a:r>
              <a:rPr lang="vi-VN" sz="2800" dirty="0">
                <a:latin typeface="Verdana (Body)"/>
              </a:rPr>
              <a:t>+</a:t>
            </a:r>
            <a:r>
              <a:rPr lang="en-US" sz="2800" dirty="0" err="1">
                <a:latin typeface="Verdana (Body)"/>
              </a:rPr>
              <a:t>Kiểm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tra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có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cắt</a:t>
            </a:r>
            <a:r>
              <a:rPr lang="en-US" sz="2800" dirty="0">
                <a:latin typeface="Verdana (Body)"/>
              </a:rPr>
              <a:t> </a:t>
            </a:r>
            <a:r>
              <a:rPr lang="en-US" sz="2800" dirty="0" err="1">
                <a:latin typeface="Verdana (Body)"/>
              </a:rPr>
              <a:t>Oxz</a:t>
            </a:r>
            <a:endParaRPr lang="en-US" sz="2800" dirty="0">
              <a:latin typeface="Verdana (Body)"/>
            </a:endParaRPr>
          </a:p>
          <a:p>
            <a:r>
              <a:rPr lang="vi-VN" sz="2800" dirty="0">
                <a:solidFill>
                  <a:srgbClr val="FF0000"/>
                </a:solidFill>
                <a:latin typeface="Verdana (Body)"/>
              </a:rPr>
              <a:t>+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Kiểm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tra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cắt</a:t>
            </a:r>
            <a:r>
              <a:rPr lang="en-US" sz="2800" dirty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 (Body)"/>
              </a:rPr>
              <a:t>Oyz</a:t>
            </a:r>
            <a:endParaRPr lang="en-US" sz="2800" dirty="0">
              <a:solidFill>
                <a:srgbClr val="FF0000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5972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{CBD154D6-C733-46D7-BA10-1937AA3A7018}tf11531919_win32</Template>
  <TotalTime>187</TotalTime>
  <Words>1957</Words>
  <Application>Microsoft Office PowerPoint</Application>
  <PresentationFormat>Widescreen</PresentationFormat>
  <Paragraphs>379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Avenir Next LT Pro</vt:lpstr>
      <vt:lpstr>Avenir Next LT Pro Light</vt:lpstr>
      <vt:lpstr>Calibri</vt:lpstr>
      <vt:lpstr>Consolas</vt:lpstr>
      <vt:lpstr>Garamond</vt:lpstr>
      <vt:lpstr>Tahoma</vt:lpstr>
      <vt:lpstr>Verdana</vt:lpstr>
      <vt:lpstr>Verdana (Body)</vt:lpstr>
      <vt:lpstr>SavonVTI</vt:lpstr>
      <vt:lpstr>Thiết kế lớp CHinhCau</vt:lpstr>
      <vt:lpstr>  Nguyễn Văn Linh -20520613 Hồng Gia Hy -20520561 Nguyễn Huy Trí Dũng -20520459 Đỗ Trọng Tình –20520318 Nguyễn Công Đoàn-20520447</vt:lpstr>
      <vt:lpstr>Chinhcau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Chinhcau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thức khởi tạo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thức cung cấp thông tin</vt:lpstr>
      <vt:lpstr>PowerPoint Presentation</vt:lpstr>
      <vt:lpstr>PowerPoint Presentation</vt:lpstr>
      <vt:lpstr>Phương thức cập nhật thông tin</vt:lpstr>
      <vt:lpstr>PowerPoint Presentation</vt:lpstr>
      <vt:lpstr>PowerPoint Presentation</vt:lpstr>
      <vt:lpstr>Phương thức kiểm tra</vt:lpstr>
      <vt:lpstr>PowerPoint Presentation</vt:lpstr>
      <vt:lpstr>PowerPoint Presentation</vt:lpstr>
      <vt:lpstr>PowerPoint Presentation</vt:lpstr>
      <vt:lpstr>Phương thức xử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lớp CDonThuc</dc:title>
  <dc:creator>Hồng Gia Hy</dc:creator>
  <cp:lastModifiedBy>Hồng Gia Hy</cp:lastModifiedBy>
  <cp:revision>26</cp:revision>
  <dcterms:created xsi:type="dcterms:W3CDTF">2021-04-17T03:54:57Z</dcterms:created>
  <dcterms:modified xsi:type="dcterms:W3CDTF">2021-04-24T12:55:04Z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