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47" r:id="rId8"/>
    <p:sldId id="348" r:id="rId9"/>
    <p:sldId id="349" r:id="rId10"/>
    <p:sldId id="351" r:id="rId11"/>
    <p:sldId id="352" r:id="rId12"/>
    <p:sldId id="350" r:id="rId13"/>
    <p:sldId id="354" r:id="rId14"/>
    <p:sldId id="312" r:id="rId15"/>
    <p:sldId id="307" r:id="rId16"/>
    <p:sldId id="308" r:id="rId17"/>
    <p:sldId id="309" r:id="rId18"/>
    <p:sldId id="310" r:id="rId19"/>
    <p:sldId id="313" r:id="rId20"/>
    <p:sldId id="315" r:id="rId21"/>
    <p:sldId id="314" r:id="rId22"/>
    <p:sldId id="303" r:id="rId23"/>
    <p:sldId id="311" r:id="rId24"/>
    <p:sldId id="318" r:id="rId25"/>
    <p:sldId id="320" r:id="rId26"/>
    <p:sldId id="319" r:id="rId27"/>
    <p:sldId id="322" r:id="rId28"/>
    <p:sldId id="317" r:id="rId29"/>
    <p:sldId id="316" r:id="rId30"/>
    <p:sldId id="325" r:id="rId31"/>
    <p:sldId id="304" r:id="rId32"/>
    <p:sldId id="328" r:id="rId33"/>
    <p:sldId id="331" r:id="rId34"/>
    <p:sldId id="327" r:id="rId35"/>
    <p:sldId id="326" r:id="rId36"/>
    <p:sldId id="334" r:id="rId37"/>
    <p:sldId id="333" r:id="rId38"/>
    <p:sldId id="332" r:id="rId39"/>
    <p:sldId id="338" r:id="rId40"/>
    <p:sldId id="341" r:id="rId41"/>
    <p:sldId id="340" r:id="rId42"/>
    <p:sldId id="339" r:id="rId43"/>
    <p:sldId id="343" r:id="rId44"/>
    <p:sldId id="342" r:id="rId45"/>
    <p:sldId id="344" r:id="rId46"/>
    <p:sldId id="346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B6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8" y="-83522"/>
            <a:ext cx="12191980" cy="694152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7" y="1475234"/>
            <a:ext cx="3108960" cy="102990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sz="1600" dirty="0"/>
              <a:t>WELCOME</a:t>
            </a:r>
            <a:endParaRPr lang="en-US" sz="1600" dirty="0">
              <a:latin typeface="Copperplate Gothic Bold" panose="020E07050202060204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0345-F50A-49DD-8831-141868E02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637" y1="20690" x2="44637" y2="20690"/>
                        <a14:foregroundMark x1="44637" y1="20690" x2="46021" y2="19540"/>
                        <a14:foregroundMark x1="55363" y1="17816" x2="56401" y2="20690"/>
                        <a14:backgroundMark x1="70588" y1="17816" x2="70588" y2="17816"/>
                        <a14:backgroundMark x1="76125" y1="21839" x2="82699" y2="36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746" y="3825150"/>
            <a:ext cx="2752725" cy="1657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08E6A-616F-430B-A052-AC9091FE0D6F}"/>
              </a:ext>
            </a:extLst>
          </p:cNvPr>
          <p:cNvSpPr txBox="1"/>
          <p:nvPr/>
        </p:nvSpPr>
        <p:spPr>
          <a:xfrm>
            <a:off x="8176090" y="2783205"/>
            <a:ext cx="3214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accent1">
                    <a:lumMod val="75000"/>
                  </a:schemeClr>
                </a:solidFill>
              </a:rPr>
              <a:t>Nguyễn Văn Linh - 20520613</a:t>
            </a:r>
          </a:p>
          <a:p>
            <a:r>
              <a:rPr lang="vi-VN" sz="1600" dirty="0">
                <a:solidFill>
                  <a:schemeClr val="accent1">
                    <a:lumMod val="75000"/>
                  </a:schemeClr>
                </a:solidFill>
              </a:rPr>
              <a:t>Hồng Gia Hy - 20520561</a:t>
            </a:r>
          </a:p>
          <a:p>
            <a:r>
              <a:rPr lang="vi-VN" sz="1600" dirty="0">
                <a:solidFill>
                  <a:schemeClr val="accent1">
                    <a:lumMod val="75000"/>
                  </a:schemeClr>
                </a:solidFill>
              </a:rPr>
              <a:t>Nguyễn Huy Trí Dũng - 20520459</a:t>
            </a:r>
          </a:p>
          <a:p>
            <a:r>
              <a:rPr lang="vi-VN" sz="1600" dirty="0">
                <a:solidFill>
                  <a:schemeClr val="accent1">
                    <a:lumMod val="75000"/>
                  </a:schemeClr>
                </a:solidFill>
              </a:rPr>
              <a:t>Đỗ Trọng Tình – 20520318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Nguyễn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 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Công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 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Đoàn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 (Body)"/>
              </a:rPr>
              <a:t> - 20520447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(Body)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BF62E8A-85F7-47A7-91DC-F6693A26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231E7-E443-4F56-848B-A776B2A22C95}"/>
              </a:ext>
            </a:extLst>
          </p:cNvPr>
          <p:cNvSpPr txBox="1"/>
          <p:nvPr/>
        </p:nvSpPr>
        <p:spPr>
          <a:xfrm>
            <a:off x="196788" y="1984046"/>
            <a:ext cx="11798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xử lý: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12. Tìm tọa độ điểm đối xứng qua gốc tọa độ</a:t>
            </a:r>
          </a:p>
          <a:p>
            <a:r>
              <a:rPr lang="vi-VN" sz="2800" dirty="0"/>
              <a:t>	13. Tìm tọa độ điểm đối xứng qua Oxy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14. Tìm tọa độ điểm đối xứng qua Oxz</a:t>
            </a:r>
          </a:p>
          <a:p>
            <a:r>
              <a:rPr lang="vi-VN" sz="2800" dirty="0"/>
              <a:t>	15. Tìm tọa độ điểm đối xứng qua Oyz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16. Phương thức phá hủy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3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-230819" y="2659559"/>
            <a:ext cx="1242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9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8898F10-063F-4403-9060-BC1EEA2C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3000652" y="216270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4ADC23C-C49D-48E7-8F01-4F453A0A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4134"/>
            <a:ext cx="12192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CDiemKhongGian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en-US" sz="28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private: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x; 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y; 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z; 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public: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vi-VN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Nhóm phương thức khởi tạo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Nhóm phương thức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cung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cấp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thông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tin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Nhóm phương thức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thông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tin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Nhóm phương thức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Nhóm phương thức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xử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lý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3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DB510-A7CB-46A9-9150-8442597EC723}"/>
              </a:ext>
            </a:extLst>
          </p:cNvPr>
          <p:cNvSpPr txBox="1"/>
          <p:nvPr/>
        </p:nvSpPr>
        <p:spPr>
          <a:xfrm>
            <a:off x="1" y="1571348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/// Phương thức khởi tạo</a:t>
            </a:r>
          </a:p>
          <a:p>
            <a:r>
              <a:rPr lang="vi-VN" sz="2800" dirty="0"/>
              <a:t>    CDiemKhongGian();</a:t>
            </a:r>
          </a:p>
          <a:p>
            <a:r>
              <a:rPr lang="vi-VN" sz="2800" dirty="0"/>
              <a:t>    CDiemKhongGian(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CDiemKhongGian&amp;);</a:t>
            </a:r>
          </a:p>
          <a:p>
            <a:r>
              <a:rPr lang="vi-VN" sz="2800" dirty="0"/>
              <a:t>    CDiemKhongGian(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,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,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vi-VN" sz="2800" dirty="0"/>
              <a:t> KhoiTao();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vi-VN" sz="2800" dirty="0"/>
              <a:t> KhoiTao(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const</a:t>
            </a:r>
            <a:r>
              <a:rPr lang="vi-VN" sz="2800" dirty="0"/>
              <a:t>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vi-VN" sz="2800" dirty="0"/>
              <a:t> KhoiTao(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,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,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float</a:t>
            </a:r>
            <a:r>
              <a:rPr lang="vi-VN" sz="2800" dirty="0"/>
              <a:t>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chemeClr val="accent4">
                    <a:lumMod val="75000"/>
                  </a:schemeClr>
                </a:solidFill>
              </a:rPr>
              <a:t>void</a:t>
            </a:r>
            <a:r>
              <a:rPr lang="vi-VN" sz="2800" dirty="0"/>
              <a:t> Nhap();</a:t>
            </a:r>
          </a:p>
          <a:p>
            <a:r>
              <a:rPr lang="vi-VN" sz="2800" dirty="0"/>
              <a:t>    friend istream&amp; operator&gt;&gt;(istream&amp;, CDiemKhongGian&amp;);</a:t>
            </a:r>
          </a:p>
        </p:txBody>
      </p:sp>
    </p:spTree>
    <p:extLst>
      <p:ext uri="{BB962C8B-B14F-4D97-AF65-F5344CB8AC3E}">
        <p14:creationId xmlns:p14="http://schemas.microsoft.com/office/powerpoint/2010/main" val="142898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958E6-45EA-4F41-AF52-4D7EE64A70AD}"/>
              </a:ext>
            </a:extLst>
          </p:cNvPr>
          <p:cNvSpPr txBox="1"/>
          <p:nvPr/>
        </p:nvSpPr>
        <p:spPr>
          <a:xfrm>
            <a:off x="99134" y="1915357"/>
            <a:ext cx="11993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cung cấp thông tin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void </a:t>
            </a:r>
            <a:r>
              <a:rPr lang="vi-VN" sz="2800" dirty="0"/>
              <a:t>Xuat();</a:t>
            </a:r>
          </a:p>
          <a:p>
            <a:r>
              <a:rPr lang="vi-VN" sz="2800" dirty="0"/>
              <a:t>    friend ostream&amp; operator&lt;&lt;(ostream&amp;,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getX();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getY();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getZ();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554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B0D72-47DB-4916-8F8D-D492BA615860}"/>
              </a:ext>
            </a:extLst>
          </p:cNvPr>
          <p:cNvSpPr txBox="1"/>
          <p:nvPr/>
        </p:nvSpPr>
        <p:spPr>
          <a:xfrm>
            <a:off x="248575" y="1961966"/>
            <a:ext cx="11851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cập nhập thông tin</a:t>
            </a:r>
          </a:p>
          <a:p>
            <a:r>
              <a:rPr lang="vi-VN" sz="2800" dirty="0"/>
              <a:t>    CDiemKhongGian&amp; operator=(const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setX(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setY(</a:t>
            </a:r>
            <a:r>
              <a:rPr lang="vi-VN" sz="2800" dirty="0">
                <a:solidFill>
                  <a:srgbClr val="CC3300"/>
                </a:solidFill>
              </a:rPr>
              <a:t>float)</a:t>
            </a:r>
            <a:r>
              <a:rPr lang="vi-VN" sz="2800" dirty="0"/>
              <a:t>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setZ(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07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A0A17-CE89-4B5A-ABF3-EAE265DA15A2}"/>
              </a:ext>
            </a:extLst>
          </p:cNvPr>
          <p:cNvSpPr txBox="1"/>
          <p:nvPr/>
        </p:nvSpPr>
        <p:spPr>
          <a:xfrm>
            <a:off x="133165" y="1874728"/>
            <a:ext cx="12058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kiểm tra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TrungGoc();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TrungNhau(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KhongTrungNhau(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ThuocOxy();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ThuocOxz();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ThuocOyz();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94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9DB53-18DB-4CAA-9B0D-69398C2F09BF}"/>
              </a:ext>
            </a:extLst>
          </p:cNvPr>
          <p:cNvSpPr txBox="1"/>
          <p:nvPr/>
        </p:nvSpPr>
        <p:spPr>
          <a:xfrm>
            <a:off x="248575" y="1874728"/>
            <a:ext cx="11943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xử lý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KhoangCachGoc();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KhoangCach(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KhoangCachOxy();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KhoangCachOxz();</a:t>
            </a:r>
          </a:p>
          <a:p>
            <a:r>
              <a:rPr lang="vi-VN" sz="2800" dirty="0"/>
              <a:t>   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KhoangCachOyz();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603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Khai báo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27D9-7C16-4B98-B667-FA567C78FE02}"/>
              </a:ext>
            </a:extLst>
          </p:cNvPr>
          <p:cNvSpPr txBox="1"/>
          <p:nvPr/>
        </p:nvSpPr>
        <p:spPr>
          <a:xfrm>
            <a:off x="124287" y="1164134"/>
            <a:ext cx="120677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vi-VN" sz="2800" dirty="0">
                <a:solidFill>
                  <a:srgbClr val="1B6733"/>
                </a:solidFill>
              </a:rPr>
              <a:t>// Phương thức xử lý</a:t>
            </a:r>
            <a:endParaRPr lang="vi-VN" sz="2800" dirty="0"/>
          </a:p>
          <a:p>
            <a:r>
              <a:rPr lang="en-US" sz="2800" dirty="0"/>
              <a:t>int operator==(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int operator!=(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int operator&gt;(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int operator&gt;=(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int operator&lt;(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int operator&lt;=(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DoiXungGoc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DoiXungOxy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DoiXungOxz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DoiXungOyz</a:t>
            </a:r>
            <a:r>
              <a:rPr lang="en-US" sz="2800" dirty="0"/>
              <a:t>();</a:t>
            </a:r>
          </a:p>
          <a:p>
            <a:r>
              <a:rPr lang="en-US" sz="2800" dirty="0"/>
              <a:t>    ~</a:t>
            </a:r>
            <a:r>
              <a:rPr lang="en-US" sz="2800" dirty="0" err="1"/>
              <a:t>CDiemKhongGian</a:t>
            </a:r>
            <a:r>
              <a:rPr lang="en-US" sz="2800" dirty="0"/>
              <a:t>();</a:t>
            </a:r>
          </a:p>
          <a:p>
            <a:r>
              <a:rPr lang="en-US" sz="2800" dirty="0"/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A6758-D013-4BB0-852D-AC7732F8B7EA}"/>
              </a:ext>
            </a:extLst>
          </p:cNvPr>
          <p:cNvSpPr txBox="1"/>
          <p:nvPr/>
        </p:nvSpPr>
        <p:spPr>
          <a:xfrm>
            <a:off x="124286" y="1164134"/>
            <a:ext cx="120677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vi-VN" sz="2800" dirty="0">
                <a:solidFill>
                  <a:srgbClr val="1B6733"/>
                </a:solidFill>
              </a:rPr>
              <a:t>// Phương thức xử lý</a:t>
            </a:r>
            <a:endParaRPr lang="vi-VN" sz="2800" dirty="0"/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operator==(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operator!=(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operator&gt;(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CC3300"/>
                </a:solidFill>
              </a:rPr>
              <a:t>int </a:t>
            </a:r>
            <a:r>
              <a:rPr lang="en-US" sz="2800" dirty="0"/>
              <a:t>operator&gt;=(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operator&lt;(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CC3300"/>
                </a:solidFill>
              </a:rPr>
              <a:t>int </a:t>
            </a:r>
            <a:r>
              <a:rPr lang="en-US" sz="2800" dirty="0"/>
              <a:t>operator&lt;=(</a:t>
            </a:r>
            <a:r>
              <a:rPr lang="en-US" sz="2800" dirty="0" err="1"/>
              <a:t>CDiemKhongGian</a:t>
            </a:r>
            <a:r>
              <a:rPr lang="en-US" sz="2800" dirty="0"/>
              <a:t>&amp;);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DoiXungGoc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DoiXungOxy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DoiXungOxz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CDiemKhongGian</a:t>
            </a:r>
            <a:r>
              <a:rPr lang="en-US" sz="2800" dirty="0"/>
              <a:t> </a:t>
            </a:r>
            <a:r>
              <a:rPr lang="en-US" sz="2800" dirty="0" err="1"/>
              <a:t>DoiXungOyz</a:t>
            </a:r>
            <a:r>
              <a:rPr lang="en-US" sz="2800" dirty="0"/>
              <a:t>();</a:t>
            </a:r>
          </a:p>
          <a:p>
            <a:r>
              <a:rPr lang="en-US" sz="2800" dirty="0"/>
              <a:t>    ~</a:t>
            </a:r>
            <a:r>
              <a:rPr lang="en-US" sz="2800" dirty="0" err="1"/>
              <a:t>CDiemKhongGian</a:t>
            </a:r>
            <a:r>
              <a:rPr lang="en-US" sz="2800" dirty="0"/>
              <a:t>();</a:t>
            </a:r>
          </a:p>
          <a:p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1127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55DA9-57A7-4FCB-B36E-65663F709C51}"/>
              </a:ext>
            </a:extLst>
          </p:cNvPr>
          <p:cNvSpPr txBox="1"/>
          <p:nvPr/>
        </p:nvSpPr>
        <p:spPr>
          <a:xfrm>
            <a:off x="0" y="2659559"/>
            <a:ext cx="11478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dirty="0">
                <a:solidFill>
                  <a:schemeClr val="accent1">
                    <a:lumMod val="50000"/>
                  </a:schemeClr>
                </a:solidFill>
              </a:rPr>
              <a:t>Phương thức khởi tạo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B8F2A-75CD-4861-B8CF-30596D098394}"/>
              </a:ext>
            </a:extLst>
          </p:cNvPr>
          <p:cNvSpPr txBox="1"/>
          <p:nvPr/>
        </p:nvSpPr>
        <p:spPr>
          <a:xfrm>
            <a:off x="1251752" y="2210540"/>
            <a:ext cx="9250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dirty="0">
                <a:solidFill>
                  <a:schemeClr val="accent1">
                    <a:lumMod val="50000"/>
                  </a:schemeClr>
                </a:solidFill>
              </a:rPr>
              <a:t>Thiết kế lớp </a:t>
            </a:r>
          </a:p>
          <a:p>
            <a:pPr algn="ctr"/>
            <a:r>
              <a:rPr lang="vi-VN" sz="6000" dirty="0">
                <a:solidFill>
                  <a:schemeClr val="accent1">
                    <a:lumMod val="50000"/>
                  </a:schemeClr>
                </a:solidFill>
              </a:rPr>
              <a:t>CDiemKhongGian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C555-FC2C-4DAF-8065-20AE4389CB5B}"/>
              </a:ext>
            </a:extLst>
          </p:cNvPr>
          <p:cNvSpPr txBox="1"/>
          <p:nvPr/>
        </p:nvSpPr>
        <p:spPr>
          <a:xfrm>
            <a:off x="3231472" y="124881"/>
            <a:ext cx="850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11732-DA67-43E5-861B-D241936CD302}"/>
              </a:ext>
            </a:extLst>
          </p:cNvPr>
          <p:cNvSpPr txBox="1"/>
          <p:nvPr/>
        </p:nvSpPr>
        <p:spPr>
          <a:xfrm>
            <a:off x="68062" y="1811046"/>
            <a:ext cx="120558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thiết lập mặc định</a:t>
            </a:r>
          </a:p>
          <a:p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::CDiemKhongGian()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x = 0;</a:t>
            </a:r>
          </a:p>
          <a:p>
            <a:r>
              <a:rPr lang="vi-VN" sz="2800" dirty="0"/>
              <a:t>    y = 0;</a:t>
            </a:r>
          </a:p>
          <a:p>
            <a:r>
              <a:rPr lang="vi-VN" sz="2800" dirty="0"/>
              <a:t>    z = 0;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088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C555-FC2C-4DAF-8065-20AE4389CB5B}"/>
              </a:ext>
            </a:extLst>
          </p:cNvPr>
          <p:cNvSpPr txBox="1"/>
          <p:nvPr/>
        </p:nvSpPr>
        <p:spPr>
          <a:xfrm>
            <a:off x="3231472" y="124881"/>
            <a:ext cx="850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5FEAE-8896-40B7-84B4-1C58A4079A86}"/>
              </a:ext>
            </a:extLst>
          </p:cNvPr>
          <p:cNvSpPr txBox="1"/>
          <p:nvPr/>
        </p:nvSpPr>
        <p:spPr>
          <a:xfrm>
            <a:off x="62144" y="858127"/>
            <a:ext cx="119848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thiết lập sao chép</a:t>
            </a:r>
          </a:p>
          <a:p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::CDiemKhongGian(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x = a.x;</a:t>
            </a:r>
          </a:p>
          <a:p>
            <a:r>
              <a:rPr lang="vi-VN" sz="2800" dirty="0"/>
              <a:t>    y = a.y;</a:t>
            </a:r>
          </a:p>
          <a:p>
            <a:r>
              <a:rPr lang="vi-VN" sz="2800" dirty="0"/>
              <a:t>    z = a.z;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Phương thức thiết lập khi biết đầy đủ thông tin</a:t>
            </a:r>
          </a:p>
          <a:p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::CDiemKhongGian(</a:t>
            </a:r>
            <a:r>
              <a:rPr lang="vi-VN" sz="2800" dirty="0">
                <a:solidFill>
                  <a:srgbClr val="CC3300"/>
                </a:solidFill>
              </a:rPr>
              <a:t>float </a:t>
            </a:r>
            <a:r>
              <a:rPr lang="vi-VN" sz="2800" dirty="0"/>
              <a:t>x,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y, 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z)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this-&gt;x = x;</a:t>
            </a:r>
          </a:p>
          <a:p>
            <a:r>
              <a:rPr lang="vi-VN" sz="2800" dirty="0"/>
              <a:t>    this-&gt;y = y;</a:t>
            </a:r>
          </a:p>
          <a:p>
            <a:r>
              <a:rPr lang="vi-VN" sz="2800" dirty="0"/>
              <a:t>    this-&gt;z = z;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76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C555-FC2C-4DAF-8065-20AE4389CB5B}"/>
              </a:ext>
            </a:extLst>
          </p:cNvPr>
          <p:cNvSpPr txBox="1"/>
          <p:nvPr/>
        </p:nvSpPr>
        <p:spPr>
          <a:xfrm>
            <a:off x="3231472" y="124881"/>
            <a:ext cx="850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8D583-E601-43C6-8CA2-CA48D78722E8}"/>
              </a:ext>
            </a:extLst>
          </p:cNvPr>
          <p:cNvSpPr txBox="1"/>
          <p:nvPr/>
        </p:nvSpPr>
        <p:spPr>
          <a:xfrm>
            <a:off x="0" y="858127"/>
            <a:ext cx="121180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khởi tạo mặc định</a:t>
            </a:r>
          </a:p>
          <a:p>
            <a:r>
              <a:rPr lang="vi-VN" sz="2800" dirty="0">
                <a:solidFill>
                  <a:srgbClr val="CC3300"/>
                </a:solidFill>
              </a:rPr>
              <a:t>void </a:t>
            </a:r>
            <a:r>
              <a:rPr lang="vi-VN" sz="2800" dirty="0"/>
              <a:t>CDiemKhongGian::KhoiTao()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x = 0;</a:t>
            </a:r>
          </a:p>
          <a:p>
            <a:r>
              <a:rPr lang="vi-VN" sz="2800" dirty="0"/>
              <a:t>    y = 0;</a:t>
            </a:r>
          </a:p>
          <a:p>
            <a:r>
              <a:rPr lang="vi-VN" sz="2800" dirty="0"/>
              <a:t>    z = 0;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Phương thức khởi tạo sao chép</a:t>
            </a:r>
          </a:p>
          <a:p>
            <a:r>
              <a:rPr lang="vi-VN" sz="2800" dirty="0">
                <a:solidFill>
                  <a:srgbClr val="CC3300"/>
                </a:solidFill>
              </a:rPr>
              <a:t>void </a:t>
            </a:r>
            <a:r>
              <a:rPr lang="vi-VN" sz="2800" dirty="0"/>
              <a:t>CDiemKhongGian::KhoiTao(</a:t>
            </a:r>
            <a:r>
              <a:rPr lang="vi-VN" sz="2800" dirty="0">
                <a:solidFill>
                  <a:srgbClr val="CC3300"/>
                </a:solidFill>
              </a:rPr>
              <a:t>const</a:t>
            </a:r>
            <a:r>
              <a:rPr lang="vi-VN" sz="2800" dirty="0"/>
              <a:t> CDiemKhongGian&amp;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x = a.x;</a:t>
            </a:r>
          </a:p>
          <a:p>
            <a:r>
              <a:rPr lang="vi-VN" sz="2800" dirty="0"/>
              <a:t>    y = a.y;</a:t>
            </a:r>
          </a:p>
          <a:p>
            <a:r>
              <a:rPr lang="vi-VN" sz="2800" dirty="0"/>
              <a:t>    z = a.z;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89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C555-FC2C-4DAF-8065-20AE4389CB5B}"/>
              </a:ext>
            </a:extLst>
          </p:cNvPr>
          <p:cNvSpPr txBox="1"/>
          <p:nvPr/>
        </p:nvSpPr>
        <p:spPr>
          <a:xfrm>
            <a:off x="3231472" y="124881"/>
            <a:ext cx="850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C528E-F879-4997-AC92-CFFD718ADAD0}"/>
              </a:ext>
            </a:extLst>
          </p:cNvPr>
          <p:cNvSpPr txBox="1"/>
          <p:nvPr/>
        </p:nvSpPr>
        <p:spPr>
          <a:xfrm>
            <a:off x="94695" y="834537"/>
            <a:ext cx="12002609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300" dirty="0">
                <a:solidFill>
                  <a:srgbClr val="1B6733"/>
                </a:solidFill>
              </a:rPr>
              <a:t>// Phương thức khởi tạo khi biết đầy đủ thông tin</a:t>
            </a:r>
          </a:p>
          <a:p>
            <a:r>
              <a:rPr lang="vi-VN" sz="2300" dirty="0">
                <a:solidFill>
                  <a:srgbClr val="CC3300"/>
                </a:solidFill>
              </a:rPr>
              <a:t>void</a:t>
            </a:r>
            <a:r>
              <a:rPr lang="vi-VN" sz="2300" dirty="0"/>
              <a:t> CDiemKhongGian::KhoiTao(</a:t>
            </a:r>
            <a:r>
              <a:rPr lang="vi-VN" sz="2300" dirty="0">
                <a:solidFill>
                  <a:srgbClr val="CC3300"/>
                </a:solidFill>
              </a:rPr>
              <a:t>float</a:t>
            </a:r>
            <a:r>
              <a:rPr lang="vi-VN" sz="2300" dirty="0"/>
              <a:t> x, </a:t>
            </a:r>
            <a:r>
              <a:rPr lang="vi-VN" sz="2300" dirty="0">
                <a:solidFill>
                  <a:srgbClr val="CC3300"/>
                </a:solidFill>
              </a:rPr>
              <a:t>float</a:t>
            </a:r>
            <a:r>
              <a:rPr lang="vi-VN" sz="2300" dirty="0"/>
              <a:t> y, </a:t>
            </a:r>
            <a:r>
              <a:rPr lang="vi-VN" sz="2300" dirty="0">
                <a:solidFill>
                  <a:srgbClr val="CC3300"/>
                </a:solidFill>
              </a:rPr>
              <a:t>float</a:t>
            </a:r>
            <a:r>
              <a:rPr lang="vi-VN" sz="2300" dirty="0"/>
              <a:t> z)</a:t>
            </a:r>
          </a:p>
          <a:p>
            <a:r>
              <a:rPr lang="vi-VN" sz="2300" dirty="0"/>
              <a:t>{</a:t>
            </a:r>
          </a:p>
          <a:p>
            <a:r>
              <a:rPr lang="vi-VN" sz="2300" dirty="0"/>
              <a:t>    this-&gt;x = x;</a:t>
            </a:r>
          </a:p>
          <a:p>
            <a:r>
              <a:rPr lang="vi-VN" sz="2300" dirty="0"/>
              <a:t>    this-&gt;y = y;</a:t>
            </a:r>
          </a:p>
          <a:p>
            <a:r>
              <a:rPr lang="vi-VN" sz="2300" dirty="0"/>
              <a:t>    this-&gt;z = z;</a:t>
            </a:r>
          </a:p>
          <a:p>
            <a:r>
              <a:rPr lang="vi-VN" sz="2300" dirty="0"/>
              <a:t>}</a:t>
            </a:r>
          </a:p>
          <a:p>
            <a:r>
              <a:rPr lang="vi-VN" sz="2300" dirty="0">
                <a:solidFill>
                  <a:srgbClr val="1B6733"/>
                </a:solidFill>
              </a:rPr>
              <a:t>// Phương thức nhập</a:t>
            </a:r>
          </a:p>
          <a:p>
            <a:r>
              <a:rPr lang="vi-VN" sz="2300" dirty="0">
                <a:solidFill>
                  <a:srgbClr val="CC3300"/>
                </a:solidFill>
              </a:rPr>
              <a:t>void</a:t>
            </a:r>
            <a:r>
              <a:rPr lang="vi-VN" sz="2300" dirty="0"/>
              <a:t> CDiemKhongGian::Nhap()</a:t>
            </a:r>
          </a:p>
          <a:p>
            <a:r>
              <a:rPr lang="vi-VN" sz="2300" dirty="0"/>
              <a:t>{</a:t>
            </a:r>
          </a:p>
          <a:p>
            <a:r>
              <a:rPr lang="vi-VN" sz="2300" dirty="0"/>
              <a:t>    cout &lt;&lt; "Nhap X: ";</a:t>
            </a:r>
          </a:p>
          <a:p>
            <a:r>
              <a:rPr lang="vi-VN" sz="2300" dirty="0"/>
              <a:t>    cin &gt;&gt; x;</a:t>
            </a:r>
          </a:p>
          <a:p>
            <a:r>
              <a:rPr lang="vi-VN" sz="2300" dirty="0"/>
              <a:t>    cout &lt;&lt; "Nhap Y: ";</a:t>
            </a:r>
          </a:p>
          <a:p>
            <a:r>
              <a:rPr lang="vi-VN" sz="2300" dirty="0"/>
              <a:t>    cin &gt;&gt; y;</a:t>
            </a:r>
          </a:p>
          <a:p>
            <a:r>
              <a:rPr lang="vi-VN" sz="2300" dirty="0"/>
              <a:t>    cout &lt;&lt; "Nhap Z: ";</a:t>
            </a:r>
          </a:p>
          <a:p>
            <a:r>
              <a:rPr lang="vi-VN" sz="2300" dirty="0"/>
              <a:t>    cin &gt;&gt; z;</a:t>
            </a:r>
          </a:p>
          <a:p>
            <a:r>
              <a:rPr lang="vi-VN" sz="2300" dirty="0"/>
              <a:t>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6874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FC555-FC2C-4DAF-8065-20AE4389CB5B}"/>
              </a:ext>
            </a:extLst>
          </p:cNvPr>
          <p:cNvSpPr txBox="1"/>
          <p:nvPr/>
        </p:nvSpPr>
        <p:spPr>
          <a:xfrm>
            <a:off x="3231472" y="124881"/>
            <a:ext cx="850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khởi tạo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EFF7F-19DF-4ADE-949B-4853574DB2EF}"/>
              </a:ext>
            </a:extLst>
          </p:cNvPr>
          <p:cNvSpPr txBox="1"/>
          <p:nvPr/>
        </p:nvSpPr>
        <p:spPr>
          <a:xfrm>
            <a:off x="0" y="1740023"/>
            <a:ext cx="120381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Toán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tử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vào</a:t>
            </a:r>
            <a:endParaRPr lang="en-US" sz="2800" dirty="0">
              <a:solidFill>
                <a:srgbClr val="1B6733"/>
              </a:solidFill>
            </a:endParaRPr>
          </a:p>
          <a:p>
            <a:r>
              <a:rPr lang="en-US" sz="2800" dirty="0" err="1">
                <a:solidFill>
                  <a:srgbClr val="CC3300"/>
                </a:solidFill>
              </a:rPr>
              <a:t>istream</a:t>
            </a:r>
            <a:r>
              <a:rPr lang="en-US" sz="2800" dirty="0">
                <a:solidFill>
                  <a:srgbClr val="CC3300"/>
                </a:solidFill>
              </a:rPr>
              <a:t>&amp; </a:t>
            </a:r>
            <a:r>
              <a:rPr lang="en-US" sz="2800" dirty="0"/>
              <a:t>operator&gt;&gt;(</a:t>
            </a:r>
            <a:r>
              <a:rPr lang="en-US" sz="2800" dirty="0" err="1">
                <a:solidFill>
                  <a:srgbClr val="CC3300"/>
                </a:solidFill>
              </a:rPr>
              <a:t>istream</a:t>
            </a:r>
            <a:r>
              <a:rPr lang="en-US" sz="2800" dirty="0">
                <a:solidFill>
                  <a:srgbClr val="CC3300"/>
                </a:solidFill>
              </a:rPr>
              <a:t>&amp;</a:t>
            </a:r>
            <a:r>
              <a:rPr lang="en-US" sz="2800" dirty="0"/>
              <a:t> is, </a:t>
            </a:r>
            <a:r>
              <a:rPr lang="en-US" sz="2800" dirty="0" err="1">
                <a:solidFill>
                  <a:srgbClr val="CC3300"/>
                </a:solidFill>
              </a:rPr>
              <a:t>CDiemKhongGian</a:t>
            </a:r>
            <a:r>
              <a:rPr lang="en-US" sz="2800" dirty="0"/>
              <a:t>&amp; a)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en-US" sz="2800" dirty="0" err="1"/>
              <a:t>Nhap</a:t>
            </a:r>
            <a:r>
              <a:rPr lang="en-US" sz="2800" dirty="0"/>
              <a:t> X: ";</a:t>
            </a:r>
          </a:p>
          <a:p>
            <a:r>
              <a:rPr lang="en-US" sz="2800" dirty="0"/>
              <a:t>    is &gt;&gt; </a:t>
            </a:r>
            <a:r>
              <a:rPr lang="en-US" sz="2800" dirty="0" err="1"/>
              <a:t>a.x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en-US" sz="2800" dirty="0" err="1"/>
              <a:t>Nhap</a:t>
            </a:r>
            <a:r>
              <a:rPr lang="en-US" sz="2800" dirty="0"/>
              <a:t> Y: ";</a:t>
            </a:r>
          </a:p>
          <a:p>
            <a:r>
              <a:rPr lang="en-US" sz="2800" dirty="0"/>
              <a:t>    is &gt;&gt; </a:t>
            </a:r>
            <a:r>
              <a:rPr lang="en-US" sz="2800" dirty="0" err="1"/>
              <a:t>a.y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en-US" sz="2800" dirty="0" err="1"/>
              <a:t>Nhap</a:t>
            </a:r>
            <a:r>
              <a:rPr lang="en-US" sz="2800" dirty="0"/>
              <a:t> Z: ";</a:t>
            </a:r>
          </a:p>
          <a:p>
            <a:r>
              <a:rPr lang="en-US" sz="2800" dirty="0"/>
              <a:t>    is &gt;&gt; </a:t>
            </a:r>
            <a:r>
              <a:rPr lang="en-US" sz="2800" dirty="0" err="1"/>
              <a:t>a.z</a:t>
            </a:r>
            <a:r>
              <a:rPr lang="en-US" sz="2800" dirty="0"/>
              <a:t>;</a:t>
            </a:r>
          </a:p>
          <a:p>
            <a:r>
              <a:rPr lang="en-US" sz="2800" dirty="0"/>
              <a:t>    return is;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402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04781-2DD5-47A4-A855-2BDDE21CFE38}"/>
              </a:ext>
            </a:extLst>
          </p:cNvPr>
          <p:cNvSpPr txBox="1"/>
          <p:nvPr/>
        </p:nvSpPr>
        <p:spPr>
          <a:xfrm>
            <a:off x="189392" y="2659559"/>
            <a:ext cx="1124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dirty="0">
                <a:solidFill>
                  <a:schemeClr val="accent1">
                    <a:lumMod val="50000"/>
                  </a:schemeClr>
                </a:solidFill>
              </a:rPr>
              <a:t>Phương thức cung cấp thông tin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2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A16EE-80EB-4C7E-90B9-00A040EFDBC7}"/>
              </a:ext>
            </a:extLst>
          </p:cNvPr>
          <p:cNvSpPr txBox="1"/>
          <p:nvPr/>
        </p:nvSpPr>
        <p:spPr>
          <a:xfrm>
            <a:off x="2840854" y="195309"/>
            <a:ext cx="8531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cung cấp thông tin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121C5-9900-460F-9608-63150C1B95DA}"/>
              </a:ext>
            </a:extLst>
          </p:cNvPr>
          <p:cNvSpPr txBox="1"/>
          <p:nvPr/>
        </p:nvSpPr>
        <p:spPr>
          <a:xfrm>
            <a:off x="115410" y="1349406"/>
            <a:ext cx="120765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xuất</a:t>
            </a:r>
          </a:p>
          <a:p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CDiemKhongGian::Xuat()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cout &lt;&lt; "( " &lt;&lt; x &lt;&lt; " , " &lt;&lt; y &lt;&lt; " , " &lt;&lt; z &lt;&lt; " )";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Toán tử ra</a:t>
            </a:r>
          </a:p>
          <a:p>
            <a:r>
              <a:rPr lang="vi-VN" sz="2800" dirty="0">
                <a:solidFill>
                  <a:srgbClr val="CC3300"/>
                </a:solidFill>
              </a:rPr>
              <a:t>ostream&amp;</a:t>
            </a:r>
            <a:r>
              <a:rPr lang="vi-VN" sz="2800" dirty="0"/>
              <a:t> operator&lt;&lt;(</a:t>
            </a:r>
            <a:r>
              <a:rPr lang="vi-VN" sz="2800" dirty="0">
                <a:solidFill>
                  <a:srgbClr val="CC3300"/>
                </a:solidFill>
              </a:rPr>
              <a:t>ostream&amp;</a:t>
            </a:r>
            <a:r>
              <a:rPr lang="vi-VN" sz="2800" dirty="0"/>
              <a:t> os, </a:t>
            </a:r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&amp;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os &lt;&lt; "( " &lt;&lt; a.x &lt;&lt; " , " &lt;&lt; a.y &lt;&lt; " , " &lt;&lt; a.z &lt;&lt; " )";</a:t>
            </a:r>
          </a:p>
          <a:p>
            <a:r>
              <a:rPr lang="vi-VN" sz="2800" dirty="0"/>
              <a:t>    return os;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175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A16EE-80EB-4C7E-90B9-00A040EFDBC7}"/>
              </a:ext>
            </a:extLst>
          </p:cNvPr>
          <p:cNvSpPr txBox="1"/>
          <p:nvPr/>
        </p:nvSpPr>
        <p:spPr>
          <a:xfrm>
            <a:off x="2840854" y="195309"/>
            <a:ext cx="8531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phương thức cung cấp thông tin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F2158-5A49-4529-B817-7E51729E15FA}"/>
              </a:ext>
            </a:extLst>
          </p:cNvPr>
          <p:cNvSpPr txBox="1"/>
          <p:nvPr/>
        </p:nvSpPr>
        <p:spPr>
          <a:xfrm>
            <a:off x="106532" y="1030380"/>
            <a:ext cx="12085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1B6733"/>
                </a:solidFill>
              </a:rPr>
              <a:t>// Phương thức cung cấp hoành độ</a:t>
            </a:r>
          </a:p>
          <a:p>
            <a:r>
              <a:rPr lang="vi-VN" sz="2400" dirty="0">
                <a:solidFill>
                  <a:srgbClr val="CC3300"/>
                </a:solidFill>
              </a:rPr>
              <a:t>float </a:t>
            </a:r>
            <a:r>
              <a:rPr lang="vi-VN" sz="2400" dirty="0"/>
              <a:t>CDiemKhongGian::getX()</a:t>
            </a:r>
          </a:p>
          <a:p>
            <a:r>
              <a:rPr lang="vi-VN" sz="2400" dirty="0"/>
              <a:t>{</a:t>
            </a:r>
          </a:p>
          <a:p>
            <a:r>
              <a:rPr lang="vi-VN" sz="2400" dirty="0"/>
              <a:t>    return x;</a:t>
            </a:r>
          </a:p>
          <a:p>
            <a:r>
              <a:rPr lang="vi-VN" sz="2400" dirty="0"/>
              <a:t>}</a:t>
            </a:r>
          </a:p>
          <a:p>
            <a:r>
              <a:rPr lang="vi-VN" sz="2400" dirty="0">
                <a:solidFill>
                  <a:srgbClr val="1B6733"/>
                </a:solidFill>
              </a:rPr>
              <a:t>// Phương thức cung cấp tung độ</a:t>
            </a:r>
          </a:p>
          <a:p>
            <a:r>
              <a:rPr lang="vi-VN" sz="2400" dirty="0">
                <a:solidFill>
                  <a:srgbClr val="CC3300"/>
                </a:solidFill>
              </a:rPr>
              <a:t>float </a:t>
            </a:r>
            <a:r>
              <a:rPr lang="vi-VN" sz="2400" dirty="0"/>
              <a:t>CDiemKhongGian::getY()</a:t>
            </a:r>
          </a:p>
          <a:p>
            <a:r>
              <a:rPr lang="vi-VN" sz="2400" dirty="0"/>
              <a:t>{</a:t>
            </a:r>
          </a:p>
          <a:p>
            <a:r>
              <a:rPr lang="vi-VN" sz="2400" dirty="0"/>
              <a:t>    return y;</a:t>
            </a:r>
          </a:p>
          <a:p>
            <a:r>
              <a:rPr lang="vi-VN" sz="2400" dirty="0"/>
              <a:t>}</a:t>
            </a:r>
          </a:p>
          <a:p>
            <a:r>
              <a:rPr lang="vi-VN" sz="2400" dirty="0">
                <a:solidFill>
                  <a:srgbClr val="1B6733"/>
                </a:solidFill>
              </a:rPr>
              <a:t>// Phương thức cung cấp cao độ</a:t>
            </a:r>
          </a:p>
          <a:p>
            <a:r>
              <a:rPr lang="vi-VN" sz="2400" dirty="0">
                <a:solidFill>
                  <a:srgbClr val="CC3300"/>
                </a:solidFill>
              </a:rPr>
              <a:t>float</a:t>
            </a:r>
            <a:r>
              <a:rPr lang="vi-VN" sz="2400" dirty="0"/>
              <a:t> CDiemKhongGian::getZ()</a:t>
            </a:r>
          </a:p>
          <a:p>
            <a:r>
              <a:rPr lang="vi-VN" sz="2400" dirty="0"/>
              <a:t>{</a:t>
            </a:r>
          </a:p>
          <a:p>
            <a:r>
              <a:rPr lang="vi-VN" sz="2400" dirty="0"/>
              <a:t>    return z;</a:t>
            </a:r>
          </a:p>
          <a:p>
            <a:r>
              <a:rPr lang="vi-V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75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A8CC3-F77F-4F15-96FD-EA62E69E9ACE}"/>
              </a:ext>
            </a:extLst>
          </p:cNvPr>
          <p:cNvSpPr txBox="1"/>
          <p:nvPr/>
        </p:nvSpPr>
        <p:spPr>
          <a:xfrm>
            <a:off x="665824" y="2577570"/>
            <a:ext cx="1040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dirty="0">
                <a:solidFill>
                  <a:schemeClr val="accent1">
                    <a:lumMod val="50000"/>
                  </a:schemeClr>
                </a:solidFill>
              </a:rPr>
              <a:t>Phương thức cập nhật thông tin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8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64575-D4DF-4F64-BF57-F3E2F6C0A450}"/>
              </a:ext>
            </a:extLst>
          </p:cNvPr>
          <p:cNvSpPr txBox="1"/>
          <p:nvPr/>
        </p:nvSpPr>
        <p:spPr>
          <a:xfrm>
            <a:off x="3036163" y="168676"/>
            <a:ext cx="804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cập nhật thông tin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B31C9-9ED3-407B-8654-9C9145C17522}"/>
              </a:ext>
            </a:extLst>
          </p:cNvPr>
          <p:cNvSpPr txBox="1"/>
          <p:nvPr/>
        </p:nvSpPr>
        <p:spPr>
          <a:xfrm>
            <a:off x="71020" y="1395567"/>
            <a:ext cx="1234883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solidFill>
                  <a:srgbClr val="1B6733"/>
                </a:solidFill>
              </a:rPr>
              <a:t>// Toán tử gán</a:t>
            </a:r>
          </a:p>
          <a:p>
            <a:r>
              <a:rPr lang="vi-VN" sz="2600" dirty="0">
                <a:solidFill>
                  <a:srgbClr val="CC3300"/>
                </a:solidFill>
              </a:rPr>
              <a:t>CDiemKhongGian&amp;</a:t>
            </a:r>
            <a:r>
              <a:rPr lang="vi-VN" sz="2600" dirty="0"/>
              <a:t> CDiemKhongGian::operator=(</a:t>
            </a:r>
            <a:r>
              <a:rPr lang="vi-VN" sz="2600" dirty="0">
                <a:solidFill>
                  <a:srgbClr val="CC3300"/>
                </a:solidFill>
              </a:rPr>
              <a:t>const</a:t>
            </a:r>
            <a:r>
              <a:rPr lang="vi-VN" sz="2600" dirty="0"/>
              <a:t> CDiemKhongGian&amp; a)</a:t>
            </a:r>
          </a:p>
          <a:p>
            <a:r>
              <a:rPr lang="vi-VN" sz="2600" dirty="0"/>
              <a:t>{</a:t>
            </a:r>
          </a:p>
          <a:p>
            <a:r>
              <a:rPr lang="vi-VN" sz="2600" dirty="0"/>
              <a:t>    x = a.x;</a:t>
            </a:r>
          </a:p>
          <a:p>
            <a:r>
              <a:rPr lang="vi-VN" sz="2600" dirty="0"/>
              <a:t>    y = a.y;</a:t>
            </a:r>
          </a:p>
          <a:p>
            <a:r>
              <a:rPr lang="vi-VN" sz="2600" dirty="0"/>
              <a:t>    z = a.z;</a:t>
            </a:r>
          </a:p>
          <a:p>
            <a:r>
              <a:rPr lang="vi-VN" sz="2600" dirty="0"/>
              <a:t>    return *this;</a:t>
            </a:r>
          </a:p>
          <a:p>
            <a:r>
              <a:rPr lang="vi-VN" sz="2600" dirty="0"/>
              <a:t>}</a:t>
            </a:r>
          </a:p>
          <a:p>
            <a:r>
              <a:rPr lang="vi-VN" sz="2600" dirty="0">
                <a:solidFill>
                  <a:srgbClr val="1B6733"/>
                </a:solidFill>
              </a:rPr>
              <a:t>// Phương thức cung cấp hoành độ</a:t>
            </a:r>
          </a:p>
          <a:p>
            <a:r>
              <a:rPr lang="vi-VN" sz="2600" dirty="0">
                <a:solidFill>
                  <a:srgbClr val="CC3300"/>
                </a:solidFill>
              </a:rPr>
              <a:t>void</a:t>
            </a:r>
            <a:r>
              <a:rPr lang="vi-VN" sz="2600" dirty="0"/>
              <a:t> CDiemKhongGian::setX(</a:t>
            </a:r>
            <a:r>
              <a:rPr lang="vi-VN" sz="2600" dirty="0">
                <a:solidFill>
                  <a:srgbClr val="CC3300"/>
                </a:solidFill>
              </a:rPr>
              <a:t>float</a:t>
            </a:r>
            <a:r>
              <a:rPr lang="vi-VN" sz="2600" dirty="0"/>
              <a:t> x)</a:t>
            </a:r>
          </a:p>
          <a:p>
            <a:r>
              <a:rPr lang="vi-VN" sz="2600" dirty="0"/>
              <a:t>{</a:t>
            </a:r>
          </a:p>
          <a:p>
            <a:r>
              <a:rPr lang="vi-VN" sz="2600" dirty="0"/>
              <a:t>    this-&gt;x = x;</a:t>
            </a:r>
          </a:p>
          <a:p>
            <a:r>
              <a:rPr lang="vi-VN" sz="2600" dirty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61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24FB5-BB2A-401C-B668-46C4A6252759}"/>
              </a:ext>
            </a:extLst>
          </p:cNvPr>
          <p:cNvSpPr txBox="1"/>
          <p:nvPr/>
        </p:nvSpPr>
        <p:spPr>
          <a:xfrm>
            <a:off x="2956264" y="248575"/>
            <a:ext cx="786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36827-2076-45B3-8FAA-C41E034F4ECB}"/>
              </a:ext>
            </a:extLst>
          </p:cNvPr>
          <p:cNvSpPr txBox="1"/>
          <p:nvPr/>
        </p:nvSpPr>
        <p:spPr>
          <a:xfrm>
            <a:off x="-71021" y="1242874"/>
            <a:ext cx="122630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vi-VN" sz="3200" u="sng" dirty="0">
                <a:solidFill>
                  <a:schemeClr val="accent2">
                    <a:lumMod val="50000"/>
                  </a:schemeClr>
                </a:solidFill>
              </a:rPr>
              <a:t>Thuộc tính :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Hoành độ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Tung độ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Cao độ</a:t>
            </a:r>
          </a:p>
          <a:p>
            <a:endParaRPr lang="vi-VN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vi-VN" sz="3200" u="sng" dirty="0">
                <a:solidFill>
                  <a:schemeClr val="accent2">
                    <a:lumMod val="50000"/>
                  </a:schemeClr>
                </a:solidFill>
              </a:rPr>
              <a:t>Phương thức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Nhóm phương thức khởi tạo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Nhóm phương thức chung cấp thông tin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Nhóm phương thức cập nhật thông tin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Nhóm phương thức xử lý</a:t>
            </a:r>
          </a:p>
          <a:p>
            <a:r>
              <a:rPr lang="vi-VN" sz="3200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vi-VN" sz="3200" dirty="0">
                <a:solidFill>
                  <a:srgbClr val="CC3300"/>
                </a:solidFill>
              </a:rPr>
              <a:t>Nhóm phương thức kiểm tra</a:t>
            </a:r>
            <a:endParaRPr lang="en-US" sz="3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0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64575-D4DF-4F64-BF57-F3E2F6C0A450}"/>
              </a:ext>
            </a:extLst>
          </p:cNvPr>
          <p:cNvSpPr txBox="1"/>
          <p:nvPr/>
        </p:nvSpPr>
        <p:spPr>
          <a:xfrm>
            <a:off x="3036163" y="168676"/>
            <a:ext cx="804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cập nhật thông tin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F413B-6759-44E8-971D-DFA7E8661ACB}"/>
              </a:ext>
            </a:extLst>
          </p:cNvPr>
          <p:cNvSpPr txBox="1"/>
          <p:nvPr/>
        </p:nvSpPr>
        <p:spPr>
          <a:xfrm>
            <a:off x="0" y="1677880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Phương thức cung cấp tung độ</a:t>
            </a:r>
          </a:p>
          <a:p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CDiemKhongGian::setY(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y)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this-&gt;y = y;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Phương thức cung cấp cao độ</a:t>
            </a:r>
          </a:p>
          <a:p>
            <a:r>
              <a:rPr lang="vi-VN" sz="2800" dirty="0">
                <a:solidFill>
                  <a:srgbClr val="CC3300"/>
                </a:solidFill>
              </a:rPr>
              <a:t>void</a:t>
            </a:r>
            <a:r>
              <a:rPr lang="vi-VN" sz="2800" dirty="0"/>
              <a:t> CDiemKhongGian::setZ(</a:t>
            </a:r>
            <a:r>
              <a:rPr lang="vi-VN" sz="2800" dirty="0">
                <a:solidFill>
                  <a:srgbClr val="CC3300"/>
                </a:solidFill>
              </a:rPr>
              <a:t>float</a:t>
            </a:r>
            <a:r>
              <a:rPr lang="vi-VN" sz="2800" dirty="0"/>
              <a:t> z)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this-&gt;z = z;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28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DA7B4-3C74-4BFB-9388-B75B81E82DA7}"/>
              </a:ext>
            </a:extLst>
          </p:cNvPr>
          <p:cNvSpPr txBox="1"/>
          <p:nvPr/>
        </p:nvSpPr>
        <p:spPr>
          <a:xfrm>
            <a:off x="1288742" y="2763936"/>
            <a:ext cx="9614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dirty="0">
                <a:solidFill>
                  <a:schemeClr val="accent1">
                    <a:lumMod val="50000"/>
                  </a:schemeClr>
                </a:solidFill>
              </a:rPr>
              <a:t>Phương thức kiểm tra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8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DC222-E1EA-40F6-893E-5E2B6E86DE34}"/>
              </a:ext>
            </a:extLst>
          </p:cNvPr>
          <p:cNvSpPr txBox="1"/>
          <p:nvPr/>
        </p:nvSpPr>
        <p:spPr>
          <a:xfrm>
            <a:off x="3169328" y="115410"/>
            <a:ext cx="822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kiểm tra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25097-C434-491C-9573-E1AE41FE66EA}"/>
              </a:ext>
            </a:extLst>
          </p:cNvPr>
          <p:cNvSpPr txBox="1"/>
          <p:nvPr/>
        </p:nvSpPr>
        <p:spPr>
          <a:xfrm>
            <a:off x="116889" y="1784411"/>
            <a:ext cx="11958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trùng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gốc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TrungGoc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(x == 0 &amp;&amp; y == 0 &amp;&amp; z == 0);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2 </a:t>
            </a:r>
            <a:r>
              <a:rPr lang="en-US" sz="2800" dirty="0" err="1">
                <a:solidFill>
                  <a:srgbClr val="1B6733"/>
                </a:solidFill>
              </a:rPr>
              <a:t>điểm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trùng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nhau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TrungNhau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C3300"/>
                </a:solidFill>
              </a:rPr>
              <a:t>const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&amp; a)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(x == </a:t>
            </a:r>
            <a:r>
              <a:rPr lang="en-US" sz="2800" dirty="0" err="1"/>
              <a:t>a.x</a:t>
            </a:r>
            <a:r>
              <a:rPr lang="en-US" sz="2800" dirty="0"/>
              <a:t> &amp;&amp; y == </a:t>
            </a:r>
            <a:r>
              <a:rPr lang="en-US" sz="2800" dirty="0" err="1"/>
              <a:t>a.y</a:t>
            </a:r>
            <a:r>
              <a:rPr lang="en-US" sz="2800" dirty="0"/>
              <a:t> &amp;&amp; z == </a:t>
            </a:r>
            <a:r>
              <a:rPr lang="en-US" sz="2800" dirty="0" err="1"/>
              <a:t>a.z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41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DC222-E1EA-40F6-893E-5E2B6E86DE34}"/>
              </a:ext>
            </a:extLst>
          </p:cNvPr>
          <p:cNvSpPr txBox="1"/>
          <p:nvPr/>
        </p:nvSpPr>
        <p:spPr>
          <a:xfrm>
            <a:off x="3169328" y="115410"/>
            <a:ext cx="822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kiểm tra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B5117-70FB-4F7A-AA6D-998BC7F654CF}"/>
              </a:ext>
            </a:extLst>
          </p:cNvPr>
          <p:cNvSpPr txBox="1"/>
          <p:nvPr/>
        </p:nvSpPr>
        <p:spPr>
          <a:xfrm>
            <a:off x="79899" y="1624614"/>
            <a:ext cx="119315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2 </a:t>
            </a:r>
            <a:r>
              <a:rPr lang="en-US" sz="2800" dirty="0" err="1">
                <a:solidFill>
                  <a:srgbClr val="1B6733"/>
                </a:solidFill>
              </a:rPr>
              <a:t>điểm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trùng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nhau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KhongTrungNhau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C3300"/>
                </a:solidFill>
              </a:rPr>
              <a:t>const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&amp; a)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(x != </a:t>
            </a:r>
            <a:r>
              <a:rPr lang="en-US" sz="2800" dirty="0" err="1"/>
              <a:t>a.x</a:t>
            </a:r>
            <a:r>
              <a:rPr lang="en-US" sz="2800" dirty="0"/>
              <a:t> || y != </a:t>
            </a:r>
            <a:r>
              <a:rPr lang="en-US" sz="2800" dirty="0" err="1"/>
              <a:t>a.y</a:t>
            </a:r>
            <a:r>
              <a:rPr lang="en-US" sz="2800" dirty="0"/>
              <a:t> || z != </a:t>
            </a:r>
            <a:r>
              <a:rPr lang="en-US" sz="2800" dirty="0" err="1"/>
              <a:t>a.z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thuộc</a:t>
            </a:r>
            <a:r>
              <a:rPr lang="en-US" sz="2800" dirty="0">
                <a:solidFill>
                  <a:srgbClr val="1B6733"/>
                </a:solidFill>
              </a:rPr>
              <a:t> Oxy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ThuocOxy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(z == 0);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070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DC222-E1EA-40F6-893E-5E2B6E86DE34}"/>
              </a:ext>
            </a:extLst>
          </p:cNvPr>
          <p:cNvSpPr txBox="1"/>
          <p:nvPr/>
        </p:nvSpPr>
        <p:spPr>
          <a:xfrm>
            <a:off x="3169328" y="115410"/>
            <a:ext cx="822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kiểm tra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24B2B-7643-4088-AE1D-87108B4E7819}"/>
              </a:ext>
            </a:extLst>
          </p:cNvPr>
          <p:cNvSpPr txBox="1"/>
          <p:nvPr/>
        </p:nvSpPr>
        <p:spPr>
          <a:xfrm>
            <a:off x="125768" y="1642369"/>
            <a:ext cx="12029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thuộc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Oxz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ThuocOxz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(y == 0);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Kiểm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tra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có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thuộc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Oyz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không</a:t>
            </a:r>
            <a:r>
              <a:rPr lang="en-US" sz="2800" dirty="0">
                <a:solidFill>
                  <a:srgbClr val="1B6733"/>
                </a:solidFill>
              </a:rPr>
              <a:t>?</a:t>
            </a: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ThuocOyz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(x == 0);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58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1E02E-53B4-407D-B79D-DCD5A5D0B851}"/>
              </a:ext>
            </a:extLst>
          </p:cNvPr>
          <p:cNvSpPr txBox="1"/>
          <p:nvPr/>
        </p:nvSpPr>
        <p:spPr>
          <a:xfrm>
            <a:off x="1198485" y="2659559"/>
            <a:ext cx="99518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dirty="0">
                <a:solidFill>
                  <a:schemeClr val="accent1">
                    <a:lumMod val="50000"/>
                  </a:schemeClr>
                </a:solidFill>
              </a:rPr>
              <a:t>Phương thức xử lý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00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AF159-F928-4EE4-B492-4FA66635B6BB}"/>
              </a:ext>
            </a:extLst>
          </p:cNvPr>
          <p:cNvSpPr txBox="1"/>
          <p:nvPr/>
        </p:nvSpPr>
        <p:spPr>
          <a:xfrm>
            <a:off x="0" y="1727875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 </a:t>
            </a:r>
            <a:r>
              <a:rPr lang="en-US" sz="2800" dirty="0" err="1">
                <a:solidFill>
                  <a:srgbClr val="1B6733"/>
                </a:solidFill>
              </a:rPr>
              <a:t>Khoảng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cách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đến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gốc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toạ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độ</a:t>
            </a:r>
            <a:endParaRPr lang="en-US" sz="2800" dirty="0">
              <a:solidFill>
                <a:srgbClr val="1B6733"/>
              </a:solidFill>
            </a:endParaRPr>
          </a:p>
          <a:p>
            <a:r>
              <a:rPr lang="en-US" sz="2800" dirty="0">
                <a:solidFill>
                  <a:srgbClr val="CC3300"/>
                </a:solidFill>
              </a:rPr>
              <a:t>float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KhoangCachGoc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sqrt(x * x + y * y + z * z);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KHoảng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cách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giữa</a:t>
            </a:r>
            <a:r>
              <a:rPr lang="en-US" sz="2800" dirty="0">
                <a:solidFill>
                  <a:srgbClr val="1B6733"/>
                </a:solidFill>
              </a:rPr>
              <a:t> 2 </a:t>
            </a:r>
            <a:r>
              <a:rPr lang="en-US" sz="2800" dirty="0" err="1">
                <a:solidFill>
                  <a:srgbClr val="1B6733"/>
                </a:solidFill>
              </a:rPr>
              <a:t>điểm</a:t>
            </a:r>
            <a:endParaRPr lang="en-US" sz="2800" dirty="0">
              <a:solidFill>
                <a:srgbClr val="1B6733"/>
              </a:solidFill>
            </a:endParaRPr>
          </a:p>
          <a:p>
            <a:r>
              <a:rPr lang="en-US" sz="2800" dirty="0">
                <a:solidFill>
                  <a:srgbClr val="CC3300"/>
                </a:solidFill>
              </a:rPr>
              <a:t>float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KhoangCach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CC3300"/>
                </a:solidFill>
              </a:rPr>
              <a:t>const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&amp; a)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sqrt((x - </a:t>
            </a:r>
            <a:r>
              <a:rPr lang="en-US" sz="2800" dirty="0" err="1"/>
              <a:t>a.x</a:t>
            </a:r>
            <a:r>
              <a:rPr lang="en-US" sz="2800" dirty="0"/>
              <a:t>) * (x - </a:t>
            </a:r>
            <a:r>
              <a:rPr lang="en-US" sz="2800" dirty="0" err="1"/>
              <a:t>a.x</a:t>
            </a:r>
            <a:r>
              <a:rPr lang="en-US" sz="2800" dirty="0"/>
              <a:t>) + (y - </a:t>
            </a:r>
            <a:r>
              <a:rPr lang="en-US" sz="2800" dirty="0" err="1"/>
              <a:t>a.y</a:t>
            </a:r>
            <a:r>
              <a:rPr lang="en-US" sz="2800" dirty="0"/>
              <a:t>) * (y - </a:t>
            </a:r>
            <a:r>
              <a:rPr lang="en-US" sz="2800" dirty="0" err="1"/>
              <a:t>a.y</a:t>
            </a:r>
            <a:r>
              <a:rPr lang="en-US" sz="2800" dirty="0"/>
              <a:t>) + (z - </a:t>
            </a:r>
            <a:r>
              <a:rPr lang="en-US" sz="2800" dirty="0" err="1"/>
              <a:t>a.z</a:t>
            </a:r>
            <a:r>
              <a:rPr lang="en-US" sz="2800" dirty="0"/>
              <a:t>) * (z - </a:t>
            </a:r>
            <a:r>
              <a:rPr lang="en-US" sz="2800" dirty="0" err="1"/>
              <a:t>a.z</a:t>
            </a:r>
            <a:r>
              <a:rPr lang="en-US" sz="2800" dirty="0"/>
              <a:t>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536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34AAA-0615-4B83-95B1-77A9770CA59E}"/>
              </a:ext>
            </a:extLst>
          </p:cNvPr>
          <p:cNvSpPr txBox="1"/>
          <p:nvPr/>
        </p:nvSpPr>
        <p:spPr>
          <a:xfrm>
            <a:off x="65103" y="1010903"/>
            <a:ext cx="121268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733"/>
                </a:solidFill>
              </a:rPr>
              <a:t>// </a:t>
            </a:r>
            <a:r>
              <a:rPr lang="en-US" sz="2400" dirty="0" err="1">
                <a:solidFill>
                  <a:srgbClr val="1B6733"/>
                </a:solidFill>
              </a:rPr>
              <a:t>Khoảng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cách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đến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mặt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phẳng</a:t>
            </a:r>
            <a:r>
              <a:rPr lang="en-US" sz="2400" dirty="0">
                <a:solidFill>
                  <a:srgbClr val="1B6733"/>
                </a:solidFill>
              </a:rPr>
              <a:t> Oxy</a:t>
            </a:r>
          </a:p>
          <a:p>
            <a:r>
              <a:rPr lang="en-US" sz="2400" dirty="0">
                <a:solidFill>
                  <a:srgbClr val="CC3300"/>
                </a:solidFill>
              </a:rPr>
              <a:t>float</a:t>
            </a:r>
            <a:r>
              <a:rPr lang="en-US" sz="2400" dirty="0"/>
              <a:t> </a:t>
            </a:r>
            <a:r>
              <a:rPr lang="en-US" sz="2400" dirty="0" err="1"/>
              <a:t>CDiemKhongGian</a:t>
            </a:r>
            <a:r>
              <a:rPr lang="en-US" sz="2400" dirty="0"/>
              <a:t>::</a:t>
            </a:r>
            <a:r>
              <a:rPr lang="en-US" sz="2400" dirty="0" err="1"/>
              <a:t>KhoangCachOxy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(z &lt; 0)</a:t>
            </a:r>
          </a:p>
          <a:p>
            <a:r>
              <a:rPr lang="en-US" sz="2400" dirty="0"/>
              <a:t>        return -z;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return z;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>
                <a:solidFill>
                  <a:srgbClr val="1B6733"/>
                </a:solidFill>
              </a:rPr>
              <a:t>// </a:t>
            </a:r>
            <a:r>
              <a:rPr lang="en-US" sz="2400" dirty="0" err="1">
                <a:solidFill>
                  <a:srgbClr val="1B6733"/>
                </a:solidFill>
              </a:rPr>
              <a:t>Khoảng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cách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đến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mặt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phẳng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Oxz</a:t>
            </a:r>
            <a:endParaRPr lang="en-US" sz="2400" dirty="0">
              <a:solidFill>
                <a:srgbClr val="1B6733"/>
              </a:solidFill>
            </a:endParaRPr>
          </a:p>
          <a:p>
            <a:r>
              <a:rPr lang="en-US" sz="2400" dirty="0">
                <a:solidFill>
                  <a:srgbClr val="CC3300"/>
                </a:solidFill>
              </a:rPr>
              <a:t>float</a:t>
            </a:r>
            <a:r>
              <a:rPr lang="en-US" sz="2400" dirty="0"/>
              <a:t> </a:t>
            </a:r>
            <a:r>
              <a:rPr lang="en-US" sz="2400" dirty="0" err="1"/>
              <a:t>CDiemKhongGian</a:t>
            </a:r>
            <a:r>
              <a:rPr lang="en-US" sz="2400" dirty="0"/>
              <a:t>::</a:t>
            </a:r>
            <a:r>
              <a:rPr lang="en-US" sz="2400" dirty="0" err="1"/>
              <a:t>KhoangCachOxz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(y &lt; 0)</a:t>
            </a:r>
          </a:p>
          <a:p>
            <a:r>
              <a:rPr lang="en-US" sz="2400" dirty="0"/>
              <a:t>        return -y;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  return y;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92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B230E-C5C1-4274-A9EF-AAF135757ABE}"/>
              </a:ext>
            </a:extLst>
          </p:cNvPr>
          <p:cNvSpPr txBox="1"/>
          <p:nvPr/>
        </p:nvSpPr>
        <p:spPr>
          <a:xfrm>
            <a:off x="0" y="106532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Khoảng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cách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đến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mặt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phẳng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Oyz</a:t>
            </a:r>
            <a:endParaRPr lang="en-US" sz="2800" dirty="0">
              <a:solidFill>
                <a:srgbClr val="1B6733"/>
              </a:solidFill>
            </a:endParaRPr>
          </a:p>
          <a:p>
            <a:r>
              <a:rPr lang="en-US" sz="2800" dirty="0">
                <a:solidFill>
                  <a:srgbClr val="CC3300"/>
                </a:solidFill>
              </a:rPr>
              <a:t>float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</a:t>
            </a:r>
            <a:r>
              <a:rPr lang="en-US" sz="2800" dirty="0" err="1"/>
              <a:t>KhoangCachOyz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if (x &lt; 0)</a:t>
            </a:r>
          </a:p>
          <a:p>
            <a:r>
              <a:rPr lang="en-US" sz="2800" dirty="0"/>
              <a:t>        return -x;</a:t>
            </a:r>
          </a:p>
          <a:p>
            <a:r>
              <a:rPr lang="en-US" sz="2800" dirty="0"/>
              <a:t>    else</a:t>
            </a:r>
          </a:p>
          <a:p>
            <a:r>
              <a:rPr lang="en-US" sz="2800" dirty="0"/>
              <a:t>        return x;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rgbClr val="1B6733"/>
                </a:solidFill>
              </a:rPr>
              <a:t>// </a:t>
            </a:r>
            <a:r>
              <a:rPr lang="en-US" sz="2800" dirty="0" err="1">
                <a:solidFill>
                  <a:srgbClr val="1B6733"/>
                </a:solidFill>
              </a:rPr>
              <a:t>Toán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tử</a:t>
            </a:r>
            <a:r>
              <a:rPr lang="en-US" sz="2800" dirty="0">
                <a:solidFill>
                  <a:srgbClr val="1B6733"/>
                </a:solidFill>
              </a:rPr>
              <a:t> so </a:t>
            </a:r>
            <a:r>
              <a:rPr lang="en-US" sz="2800" dirty="0" err="1">
                <a:solidFill>
                  <a:srgbClr val="1B6733"/>
                </a:solidFill>
              </a:rPr>
              <a:t>sánh</a:t>
            </a:r>
            <a:r>
              <a:rPr lang="en-US" sz="2800" dirty="0">
                <a:solidFill>
                  <a:srgbClr val="1B6733"/>
                </a:solidFill>
              </a:rPr>
              <a:t> </a:t>
            </a:r>
            <a:r>
              <a:rPr lang="en-US" sz="2800" dirty="0" err="1">
                <a:solidFill>
                  <a:srgbClr val="1B6733"/>
                </a:solidFill>
              </a:rPr>
              <a:t>bằng</a:t>
            </a:r>
            <a:endParaRPr lang="en-US" sz="2800" dirty="0">
              <a:solidFill>
                <a:srgbClr val="1B6733"/>
              </a:solidFill>
            </a:endParaRPr>
          </a:p>
          <a:p>
            <a:r>
              <a:rPr lang="en-US" sz="2800" dirty="0">
                <a:solidFill>
                  <a:srgbClr val="CC3300"/>
                </a:solidFill>
              </a:rPr>
              <a:t>int</a:t>
            </a:r>
            <a:r>
              <a:rPr lang="en-US" sz="2800" dirty="0"/>
              <a:t> </a:t>
            </a:r>
            <a:r>
              <a:rPr lang="en-US" sz="2800" dirty="0" err="1"/>
              <a:t>CDiemKhongGian</a:t>
            </a:r>
            <a:r>
              <a:rPr lang="en-US" sz="2800" dirty="0"/>
              <a:t>::operator==(</a:t>
            </a:r>
            <a:r>
              <a:rPr lang="en-US" sz="2800" dirty="0" err="1"/>
              <a:t>CDiemKhongGian</a:t>
            </a:r>
            <a:r>
              <a:rPr lang="en-US" sz="2800" dirty="0"/>
              <a:t>&amp; a)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(x == </a:t>
            </a:r>
            <a:r>
              <a:rPr lang="en-US" sz="2800" dirty="0" err="1"/>
              <a:t>a.x</a:t>
            </a:r>
            <a:r>
              <a:rPr lang="en-US" sz="2800" dirty="0"/>
              <a:t> &amp;&amp; y == </a:t>
            </a:r>
            <a:r>
              <a:rPr lang="en-US" sz="2800" dirty="0" err="1"/>
              <a:t>a.y</a:t>
            </a:r>
            <a:r>
              <a:rPr lang="en-US" sz="2800" dirty="0"/>
              <a:t> &amp;&amp; z == </a:t>
            </a:r>
            <a:r>
              <a:rPr lang="en-US" sz="2800" dirty="0" err="1"/>
              <a:t>a.z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59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17C2D-0840-4FC9-8BE9-834CA4352844}"/>
              </a:ext>
            </a:extLst>
          </p:cNvPr>
          <p:cNvSpPr txBox="1"/>
          <p:nvPr/>
        </p:nvSpPr>
        <p:spPr>
          <a:xfrm>
            <a:off x="0" y="1311840"/>
            <a:ext cx="11993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Toán tử so sánh khác</a:t>
            </a:r>
          </a:p>
          <a:p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CDiemKhongGian::operator!=(CDiemKhongGian&amp;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return (x != a.x || y != a.y || z != a.z);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Toán tử so sánh lớn hơn</a:t>
            </a:r>
          </a:p>
          <a:p>
            <a:r>
              <a:rPr lang="vi-VN" sz="2800" dirty="0">
                <a:solidFill>
                  <a:srgbClr val="CC3300"/>
                </a:solidFill>
              </a:rPr>
              <a:t>int</a:t>
            </a:r>
            <a:r>
              <a:rPr lang="vi-VN" sz="2800" dirty="0"/>
              <a:t> CDiemKhongGian::operator&gt;(CDiemKhongGian&amp; a)</a:t>
            </a:r>
          </a:p>
          <a:p>
            <a:r>
              <a:rPr lang="vi-VN" sz="2800" dirty="0"/>
              <a:t>{</a:t>
            </a:r>
          </a:p>
          <a:p>
            <a:r>
              <a:rPr lang="vi-VN" sz="2800" dirty="0"/>
              <a:t>    if (KhoangCachGoc() &gt; a.KhoangCachGoc())</a:t>
            </a:r>
          </a:p>
          <a:p>
            <a:r>
              <a:rPr lang="vi-VN" sz="2800" dirty="0"/>
              <a:t>        return 1;</a:t>
            </a:r>
          </a:p>
          <a:p>
            <a:r>
              <a:rPr lang="vi-VN" sz="2800" dirty="0"/>
              <a:t>    else return 0;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33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C4339-D196-4049-92B2-3478D23CE008}"/>
              </a:ext>
            </a:extLst>
          </p:cNvPr>
          <p:cNvSpPr txBox="1"/>
          <p:nvPr/>
        </p:nvSpPr>
        <p:spPr>
          <a:xfrm>
            <a:off x="204186" y="1322773"/>
            <a:ext cx="11629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u="sng" dirty="0">
                <a:highlight>
                  <a:srgbClr val="FFFF00"/>
                </a:highlight>
              </a:rPr>
              <a:t>Nhóm phương thức khởi tạo</a:t>
            </a:r>
            <a:r>
              <a:rPr lang="vi-VN" sz="2800" dirty="0"/>
              <a:t>:</a:t>
            </a:r>
          </a:p>
          <a:p>
            <a:r>
              <a:rPr lang="vi-VN" sz="2800" dirty="0"/>
              <a:t>    	1. Mặc định</a:t>
            </a:r>
          </a:p>
          <a:p>
            <a:r>
              <a:rPr lang="vi-VN" sz="2800" dirty="0"/>
              <a:t>    	 </a:t>
            </a:r>
            <a:r>
              <a:rPr lang="vi-VN" sz="2800" dirty="0">
                <a:solidFill>
                  <a:srgbClr val="FF0000"/>
                </a:solidFill>
              </a:rPr>
              <a:t>2. Sao chép</a:t>
            </a:r>
          </a:p>
          <a:p>
            <a:r>
              <a:rPr lang="vi-VN" sz="2800" dirty="0"/>
              <a:t>    	 3 . Khi biết đầy đủ thông tin</a:t>
            </a:r>
          </a:p>
          <a:p>
            <a:r>
              <a:rPr lang="vi-VN" sz="2800" dirty="0"/>
              <a:t>    	</a:t>
            </a:r>
            <a:r>
              <a:rPr lang="vi-VN" sz="2800" dirty="0">
                <a:solidFill>
                  <a:srgbClr val="FF0000"/>
                </a:solidFill>
              </a:rPr>
              <a:t>4. Phương thức thiết lập mặc định</a:t>
            </a:r>
          </a:p>
          <a:p>
            <a:r>
              <a:rPr lang="vi-VN" sz="2800" dirty="0"/>
              <a:t>    	5. Phương thức thiết lập sao chép</a:t>
            </a:r>
          </a:p>
          <a:p>
            <a:r>
              <a:rPr lang="vi-VN" sz="2800" dirty="0"/>
              <a:t>   	</a:t>
            </a:r>
            <a:r>
              <a:rPr lang="vi-VN" sz="2800" dirty="0">
                <a:solidFill>
                  <a:srgbClr val="FF0000"/>
                </a:solidFill>
              </a:rPr>
              <a:t>6. Phương thức thiết lập khi biết đầy đủ thông tin</a:t>
            </a:r>
          </a:p>
          <a:p>
            <a:r>
              <a:rPr lang="vi-VN" sz="2800" dirty="0"/>
              <a:t>    	7. Phương pháp nhập</a:t>
            </a:r>
          </a:p>
          <a:p>
            <a:r>
              <a:rPr lang="vi-VN" sz="2800" dirty="0"/>
              <a:t>    	</a:t>
            </a:r>
            <a:r>
              <a:rPr lang="vi-VN" sz="2800" dirty="0">
                <a:solidFill>
                  <a:srgbClr val="FF0000"/>
                </a:solidFill>
              </a:rPr>
              <a:t>8. Toán tử vào</a:t>
            </a:r>
          </a:p>
        </p:txBody>
      </p:sp>
    </p:spTree>
    <p:extLst>
      <p:ext uri="{BB962C8B-B14F-4D97-AF65-F5344CB8AC3E}">
        <p14:creationId xmlns:p14="http://schemas.microsoft.com/office/powerpoint/2010/main" val="340743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96918-1CB0-4CAC-9D32-3C7866846BDE}"/>
              </a:ext>
            </a:extLst>
          </p:cNvPr>
          <p:cNvSpPr txBox="1"/>
          <p:nvPr/>
        </p:nvSpPr>
        <p:spPr>
          <a:xfrm>
            <a:off x="0" y="946310"/>
            <a:ext cx="122600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dirty="0">
                <a:solidFill>
                  <a:srgbClr val="1B6733"/>
                </a:solidFill>
              </a:rPr>
              <a:t>// Toán tử so sánh lớn hơn bằng</a:t>
            </a:r>
          </a:p>
          <a:p>
            <a:r>
              <a:rPr lang="vi-VN" sz="2700" dirty="0">
                <a:solidFill>
                  <a:srgbClr val="CC3300"/>
                </a:solidFill>
              </a:rPr>
              <a:t>int</a:t>
            </a:r>
            <a:r>
              <a:rPr lang="vi-VN" sz="2700" dirty="0"/>
              <a:t> CDiemKhongGian::operator&gt;=(CDiemKhongGian&amp; a)</a:t>
            </a:r>
          </a:p>
          <a:p>
            <a:r>
              <a:rPr lang="vi-VN" sz="2700" dirty="0"/>
              <a:t>{</a:t>
            </a:r>
          </a:p>
          <a:p>
            <a:r>
              <a:rPr lang="vi-VN" sz="2700" dirty="0"/>
              <a:t>    if (KhoangCachGoc() &gt;= a.KhoangCachGoc())</a:t>
            </a:r>
          </a:p>
          <a:p>
            <a:r>
              <a:rPr lang="vi-VN" sz="2700" dirty="0"/>
              <a:t>        return 1;</a:t>
            </a:r>
          </a:p>
          <a:p>
            <a:r>
              <a:rPr lang="vi-VN" sz="2700" dirty="0"/>
              <a:t>    else return 0;</a:t>
            </a:r>
          </a:p>
          <a:p>
            <a:r>
              <a:rPr lang="vi-VN" sz="2700" dirty="0"/>
              <a:t>}</a:t>
            </a:r>
          </a:p>
          <a:p>
            <a:r>
              <a:rPr lang="vi-VN" sz="2700" dirty="0">
                <a:solidFill>
                  <a:srgbClr val="1B6733"/>
                </a:solidFill>
              </a:rPr>
              <a:t>// Toán tử so sánh nhỏ hơn</a:t>
            </a:r>
          </a:p>
          <a:p>
            <a:r>
              <a:rPr lang="vi-VN" sz="2700" dirty="0">
                <a:solidFill>
                  <a:srgbClr val="CC3300"/>
                </a:solidFill>
              </a:rPr>
              <a:t>int</a:t>
            </a:r>
            <a:r>
              <a:rPr lang="vi-VN" sz="2700" dirty="0"/>
              <a:t> CDiemKhongGian::operator&lt;(CDiemKhongGian&amp; a)</a:t>
            </a:r>
          </a:p>
          <a:p>
            <a:r>
              <a:rPr lang="vi-VN" sz="2700" dirty="0"/>
              <a:t>{</a:t>
            </a:r>
          </a:p>
          <a:p>
            <a:r>
              <a:rPr lang="vi-VN" sz="2700" dirty="0"/>
              <a:t>    if (KhoangCachGoc() &lt; a.KhoangCachGoc())</a:t>
            </a:r>
          </a:p>
          <a:p>
            <a:r>
              <a:rPr lang="vi-VN" sz="2700" dirty="0"/>
              <a:t>        return 1;</a:t>
            </a:r>
          </a:p>
          <a:p>
            <a:r>
              <a:rPr lang="vi-VN" sz="2700" dirty="0"/>
              <a:t>    else return 0;</a:t>
            </a:r>
          </a:p>
          <a:p>
            <a:r>
              <a:rPr lang="vi-VN" sz="2700" dirty="0"/>
              <a:t>}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21811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ACE86-153F-413D-A1EE-15C685072D10}"/>
              </a:ext>
            </a:extLst>
          </p:cNvPr>
          <p:cNvSpPr txBox="1"/>
          <p:nvPr/>
        </p:nvSpPr>
        <p:spPr>
          <a:xfrm>
            <a:off x="71021" y="985421"/>
            <a:ext cx="12120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1B6733"/>
                </a:solidFill>
              </a:rPr>
              <a:t>// Toán tử so sánh nhỏ hơn bằng</a:t>
            </a:r>
          </a:p>
          <a:p>
            <a:r>
              <a:rPr lang="vi-VN" sz="2400" dirty="0">
                <a:solidFill>
                  <a:srgbClr val="CC3300"/>
                </a:solidFill>
              </a:rPr>
              <a:t>int</a:t>
            </a:r>
            <a:r>
              <a:rPr lang="vi-VN" sz="2400" dirty="0"/>
              <a:t> CDiemKhongGian::operator&lt;=(CDiemKhongGian&amp; a)</a:t>
            </a:r>
          </a:p>
          <a:p>
            <a:r>
              <a:rPr lang="vi-VN" sz="2400" dirty="0"/>
              <a:t>{</a:t>
            </a:r>
          </a:p>
          <a:p>
            <a:r>
              <a:rPr lang="vi-VN" sz="2400" dirty="0"/>
              <a:t>    if (KhoangCachGoc() &lt;= a.KhoangCachGoc())</a:t>
            </a:r>
          </a:p>
          <a:p>
            <a:r>
              <a:rPr lang="vi-VN" sz="2400" dirty="0"/>
              <a:t>        return 1;</a:t>
            </a:r>
          </a:p>
          <a:p>
            <a:r>
              <a:rPr lang="vi-VN" sz="2400" dirty="0"/>
              <a:t>    else return 0;</a:t>
            </a:r>
          </a:p>
          <a:p>
            <a:r>
              <a:rPr lang="vi-VN" sz="2400" dirty="0"/>
              <a:t>}</a:t>
            </a:r>
          </a:p>
          <a:p>
            <a:r>
              <a:rPr lang="vi-VN" sz="2400" dirty="0">
                <a:solidFill>
                  <a:srgbClr val="1B6733"/>
                </a:solidFill>
              </a:rPr>
              <a:t>// Tìm toạ độ đối xứng qua gốc toạ độ</a:t>
            </a:r>
          </a:p>
          <a:p>
            <a:r>
              <a:rPr lang="vi-VN" sz="2400" dirty="0">
                <a:solidFill>
                  <a:srgbClr val="CC3300"/>
                </a:solidFill>
              </a:rPr>
              <a:t>CDiemKhongGian</a:t>
            </a:r>
            <a:r>
              <a:rPr lang="vi-VN" sz="2400" dirty="0"/>
              <a:t> CDiemKhongGian::DoiXungGoc() {</a:t>
            </a:r>
          </a:p>
          <a:p>
            <a:r>
              <a:rPr lang="vi-VN" sz="2400" dirty="0"/>
              <a:t>    CDiemKhongGian temp;</a:t>
            </a:r>
          </a:p>
          <a:p>
            <a:r>
              <a:rPr lang="vi-VN" sz="2400" dirty="0"/>
              <a:t>    temp.x = -x;</a:t>
            </a:r>
          </a:p>
          <a:p>
            <a:r>
              <a:rPr lang="vi-VN" sz="2400" dirty="0"/>
              <a:t>    temp.y = -y;</a:t>
            </a:r>
          </a:p>
          <a:p>
            <a:r>
              <a:rPr lang="vi-VN" sz="2400" dirty="0"/>
              <a:t>    temp.z = -z;</a:t>
            </a:r>
          </a:p>
          <a:p>
            <a:r>
              <a:rPr lang="vi-VN" sz="2400" dirty="0"/>
              <a:t>    return temp;</a:t>
            </a:r>
          </a:p>
          <a:p>
            <a:r>
              <a:rPr lang="vi-V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059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93AA8-E864-465B-B77E-0EB648EDAF9D}"/>
              </a:ext>
            </a:extLst>
          </p:cNvPr>
          <p:cNvSpPr txBox="1"/>
          <p:nvPr/>
        </p:nvSpPr>
        <p:spPr>
          <a:xfrm>
            <a:off x="91736" y="941034"/>
            <a:ext cx="120203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733"/>
                </a:solidFill>
              </a:rPr>
              <a:t>// </a:t>
            </a:r>
            <a:r>
              <a:rPr lang="en-US" sz="2400" dirty="0" err="1">
                <a:solidFill>
                  <a:srgbClr val="1B6733"/>
                </a:solidFill>
              </a:rPr>
              <a:t>Tìm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toạ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độ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đối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xứng</a:t>
            </a:r>
            <a:r>
              <a:rPr lang="en-US" sz="2400" dirty="0">
                <a:solidFill>
                  <a:srgbClr val="1B6733"/>
                </a:solidFill>
              </a:rPr>
              <a:t> qua Oxy</a:t>
            </a:r>
          </a:p>
          <a:p>
            <a:r>
              <a:rPr lang="en-US" sz="2400" dirty="0" err="1">
                <a:solidFill>
                  <a:srgbClr val="CC3300"/>
                </a:solidFill>
              </a:rPr>
              <a:t>CDiemKhongGian</a:t>
            </a:r>
            <a:r>
              <a:rPr lang="en-US" sz="2400" dirty="0"/>
              <a:t> </a:t>
            </a:r>
            <a:r>
              <a:rPr lang="en-US" sz="2400" dirty="0" err="1"/>
              <a:t>CDiemKhongGian</a:t>
            </a:r>
            <a:r>
              <a:rPr lang="en-US" sz="2400" dirty="0"/>
              <a:t>::</a:t>
            </a:r>
            <a:r>
              <a:rPr lang="en-US" sz="2400" dirty="0" err="1"/>
              <a:t>DoiXungOxy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CDiemKhongGian</a:t>
            </a:r>
            <a:r>
              <a:rPr lang="en-US" sz="2400" dirty="0"/>
              <a:t> temp;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temp.x</a:t>
            </a:r>
            <a:r>
              <a:rPr lang="en-US" sz="2400" dirty="0"/>
              <a:t> = x;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temp.y</a:t>
            </a:r>
            <a:r>
              <a:rPr lang="en-US" sz="2400" dirty="0"/>
              <a:t> = y;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temp.z</a:t>
            </a:r>
            <a:r>
              <a:rPr lang="en-US" sz="2400" dirty="0"/>
              <a:t> = -z;</a:t>
            </a:r>
          </a:p>
          <a:p>
            <a:r>
              <a:rPr lang="en-US" sz="2400" dirty="0"/>
              <a:t>    return temp;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>
                <a:solidFill>
                  <a:srgbClr val="1B6733"/>
                </a:solidFill>
              </a:rPr>
              <a:t>// </a:t>
            </a:r>
            <a:r>
              <a:rPr lang="en-US" sz="2400" dirty="0" err="1">
                <a:solidFill>
                  <a:srgbClr val="1B6733"/>
                </a:solidFill>
              </a:rPr>
              <a:t>Tìm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toạ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độ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đối</a:t>
            </a:r>
            <a:r>
              <a:rPr lang="en-US" sz="2400" dirty="0">
                <a:solidFill>
                  <a:srgbClr val="1B6733"/>
                </a:solidFill>
              </a:rPr>
              <a:t> </a:t>
            </a:r>
            <a:r>
              <a:rPr lang="en-US" sz="2400" dirty="0" err="1">
                <a:solidFill>
                  <a:srgbClr val="1B6733"/>
                </a:solidFill>
              </a:rPr>
              <a:t>xứng</a:t>
            </a:r>
            <a:r>
              <a:rPr lang="en-US" sz="2400" dirty="0">
                <a:solidFill>
                  <a:srgbClr val="1B6733"/>
                </a:solidFill>
              </a:rPr>
              <a:t> qua </a:t>
            </a:r>
            <a:r>
              <a:rPr lang="en-US" sz="2400" dirty="0" err="1">
                <a:solidFill>
                  <a:srgbClr val="1B6733"/>
                </a:solidFill>
              </a:rPr>
              <a:t>Oxz</a:t>
            </a:r>
            <a:endParaRPr lang="en-US" sz="2400" dirty="0">
              <a:solidFill>
                <a:srgbClr val="1B6733"/>
              </a:solidFill>
            </a:endParaRPr>
          </a:p>
          <a:p>
            <a:r>
              <a:rPr lang="en-US" sz="2400" dirty="0" err="1">
                <a:solidFill>
                  <a:srgbClr val="CC3300"/>
                </a:solidFill>
              </a:rPr>
              <a:t>CDiemKhongGian</a:t>
            </a:r>
            <a:r>
              <a:rPr lang="en-US" sz="2400" dirty="0"/>
              <a:t> </a:t>
            </a:r>
            <a:r>
              <a:rPr lang="en-US" sz="2400" dirty="0" err="1"/>
              <a:t>CDiemKhongGian</a:t>
            </a:r>
            <a:r>
              <a:rPr lang="en-US" sz="2400" dirty="0"/>
              <a:t>::</a:t>
            </a:r>
            <a:r>
              <a:rPr lang="en-US" sz="2400" dirty="0" err="1"/>
              <a:t>DoiXungOxz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CDiemKhongGian</a:t>
            </a:r>
            <a:r>
              <a:rPr lang="en-US" sz="2400" dirty="0"/>
              <a:t> temp;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temp.x</a:t>
            </a:r>
            <a:r>
              <a:rPr lang="en-US" sz="2400" dirty="0"/>
              <a:t> = x;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temp.y</a:t>
            </a:r>
            <a:r>
              <a:rPr lang="en-US" sz="2400" dirty="0"/>
              <a:t> = -y;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temp.z</a:t>
            </a:r>
            <a:r>
              <a:rPr lang="en-US" sz="2400" dirty="0"/>
              <a:t> = z;</a:t>
            </a:r>
          </a:p>
          <a:p>
            <a:r>
              <a:rPr lang="en-US" sz="2400" dirty="0"/>
              <a:t>    return temp;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614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426781" y="213064"/>
            <a:ext cx="805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Nhóm các phương thức xử lý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CF084-3C64-452D-B748-D4B7A914B114}"/>
              </a:ext>
            </a:extLst>
          </p:cNvPr>
          <p:cNvSpPr txBox="1"/>
          <p:nvPr/>
        </p:nvSpPr>
        <p:spPr>
          <a:xfrm>
            <a:off x="142042" y="1553264"/>
            <a:ext cx="118428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1B6733"/>
                </a:solidFill>
              </a:rPr>
              <a:t>// Tìm toạ độ đối xứng qua Oyz</a:t>
            </a:r>
          </a:p>
          <a:p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 CDiemKhongGian::DoiXungOyz() {</a:t>
            </a:r>
          </a:p>
          <a:p>
            <a:r>
              <a:rPr lang="vi-VN" sz="2800" dirty="0"/>
              <a:t>    CDiemKhongGian temp;</a:t>
            </a:r>
          </a:p>
          <a:p>
            <a:r>
              <a:rPr lang="vi-VN" sz="2800" dirty="0"/>
              <a:t>    temp.x = -x;</a:t>
            </a:r>
          </a:p>
          <a:p>
            <a:r>
              <a:rPr lang="vi-VN" sz="2800" dirty="0"/>
              <a:t>    temp.y = y;</a:t>
            </a:r>
          </a:p>
          <a:p>
            <a:r>
              <a:rPr lang="vi-VN" sz="2800" dirty="0"/>
              <a:t>    temp.z = z;</a:t>
            </a:r>
          </a:p>
          <a:p>
            <a:r>
              <a:rPr lang="vi-VN" sz="2800" dirty="0"/>
              <a:t>    return temp;</a:t>
            </a:r>
          </a:p>
          <a:p>
            <a:r>
              <a:rPr lang="vi-VN" sz="2800" dirty="0"/>
              <a:t>}</a:t>
            </a:r>
          </a:p>
          <a:p>
            <a:r>
              <a:rPr lang="vi-VN" sz="2800" dirty="0">
                <a:solidFill>
                  <a:srgbClr val="1B6733"/>
                </a:solidFill>
              </a:rPr>
              <a:t>// Phương thức phá huỷ</a:t>
            </a:r>
          </a:p>
          <a:p>
            <a:r>
              <a:rPr lang="vi-VN" sz="2800" dirty="0">
                <a:solidFill>
                  <a:srgbClr val="CC3300"/>
                </a:solidFill>
              </a:rPr>
              <a:t>CDiemKhongGian</a:t>
            </a:r>
            <a:r>
              <a:rPr lang="vi-VN" sz="2800" dirty="0"/>
              <a:t>::~CDiemKhongGian() {</a:t>
            </a:r>
          </a:p>
          <a:p>
            <a:r>
              <a:rPr lang="vi-VN" sz="2800" dirty="0"/>
              <a:t>    return;</a:t>
            </a:r>
          </a:p>
          <a:p>
            <a:r>
              <a:rPr lang="vi-VN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310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D908B-4808-471A-A074-97B8EF92B39C}"/>
              </a:ext>
            </a:extLst>
          </p:cNvPr>
          <p:cNvSpPr txBox="1"/>
          <p:nvPr/>
        </p:nvSpPr>
        <p:spPr>
          <a:xfrm>
            <a:off x="3299534" y="2698810"/>
            <a:ext cx="559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7200" dirty="0">
                <a:solidFill>
                  <a:schemeClr val="accent1">
                    <a:lumMod val="50000"/>
                  </a:schemeClr>
                </a:solidFill>
                <a:latin typeface="Bahnschrift SemiLight" panose="020B0502040204020203" pitchFamily="34" charset="0"/>
              </a:rPr>
              <a:t>Thank You!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006E8-1E5B-4B69-9C08-30723FF1C4D1}"/>
              </a:ext>
            </a:extLst>
          </p:cNvPr>
          <p:cNvSpPr txBox="1"/>
          <p:nvPr/>
        </p:nvSpPr>
        <p:spPr>
          <a:xfrm>
            <a:off x="284085" y="1812195"/>
            <a:ext cx="11780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cung cấp thông tin:</a:t>
            </a:r>
          </a:p>
          <a:p>
            <a:r>
              <a:rPr lang="vi-VN" sz="2800" dirty="0"/>
              <a:t> 	1. Phương thức xuất.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2. Toán tử ra.</a:t>
            </a:r>
          </a:p>
          <a:p>
            <a:r>
              <a:rPr lang="vi-VN" sz="2800" dirty="0"/>
              <a:t>	3. Phương thức cung cấp hoành độ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4. Phương thức cung cấp tung độ</a:t>
            </a:r>
          </a:p>
          <a:p>
            <a:r>
              <a:rPr lang="vi-VN" sz="2800" dirty="0"/>
              <a:t>	5. Phương thức cung cấp cao độ</a:t>
            </a:r>
          </a:p>
        </p:txBody>
      </p:sp>
    </p:spTree>
    <p:extLst>
      <p:ext uri="{BB962C8B-B14F-4D97-AF65-F5344CB8AC3E}">
        <p14:creationId xmlns:p14="http://schemas.microsoft.com/office/powerpoint/2010/main" val="268121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5232-008C-46F0-9501-143E645C3D8E}"/>
              </a:ext>
            </a:extLst>
          </p:cNvPr>
          <p:cNvSpPr txBox="1"/>
          <p:nvPr/>
        </p:nvSpPr>
        <p:spPr>
          <a:xfrm>
            <a:off x="214543" y="2305615"/>
            <a:ext cx="11762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cập nhật thông tin</a:t>
            </a:r>
            <a:r>
              <a:rPr lang="vi-VN" sz="2800" dirty="0"/>
              <a:t>:</a:t>
            </a:r>
          </a:p>
          <a:p>
            <a:r>
              <a:rPr lang="vi-VN" sz="2800" dirty="0"/>
              <a:t>	1. Toán tử gán.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2. Phương thức cập nhật hoành độ</a:t>
            </a:r>
          </a:p>
          <a:p>
            <a:r>
              <a:rPr lang="vi-VN" sz="2800" dirty="0"/>
              <a:t>	3. Phương thức cập nhật tung độ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4. Phương thức cập nhật cao độ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6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759E5-DF3B-47DE-9B76-16BB0551D886}"/>
              </a:ext>
            </a:extLst>
          </p:cNvPr>
          <p:cNvSpPr txBox="1"/>
          <p:nvPr/>
        </p:nvSpPr>
        <p:spPr>
          <a:xfrm>
            <a:off x="147961" y="1874728"/>
            <a:ext cx="11896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kiểm tra:</a:t>
            </a:r>
          </a:p>
          <a:p>
            <a:r>
              <a:rPr lang="vi-VN" sz="2800" dirty="0"/>
              <a:t>	1. Kiểm tra trùng gốc không ?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2. Kiểm tra hai điểm có trùng nhau không?</a:t>
            </a:r>
          </a:p>
          <a:p>
            <a:r>
              <a:rPr lang="vi-VN" sz="2800" dirty="0"/>
              <a:t>	3. Kiểm tra hai điểm có không trùng nhau không?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4. Kiểm tra có thuộc Oxy ?</a:t>
            </a:r>
          </a:p>
          <a:p>
            <a:r>
              <a:rPr lang="vi-VN" sz="2800" dirty="0"/>
              <a:t>	5. Kiểm tra có thuộc Oxz ?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6. Kiểm tra có thuộc Oyz 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7FB5E-CA28-4481-983C-537AF4604D20}"/>
              </a:ext>
            </a:extLst>
          </p:cNvPr>
          <p:cNvSpPr txBox="1"/>
          <p:nvPr/>
        </p:nvSpPr>
        <p:spPr>
          <a:xfrm>
            <a:off x="-71021" y="1997476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xử lý:</a:t>
            </a:r>
          </a:p>
          <a:p>
            <a:r>
              <a:rPr lang="vi-VN" sz="2800" dirty="0"/>
              <a:t>	1. Tính khoảng cách đến gốc tọa độ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2. Tính khoảng cách giữa hai điểm</a:t>
            </a:r>
          </a:p>
          <a:p>
            <a:r>
              <a:rPr lang="vi-VN" sz="2800" dirty="0"/>
              <a:t>	3. Khoảng cách đến mặt phẳng Oxy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4. Khoảng cách đến mặt phẳng Oxz</a:t>
            </a:r>
          </a:p>
          <a:p>
            <a:r>
              <a:rPr lang="vi-VN" sz="2800" dirty="0"/>
              <a:t>	5. Khoảng cách đến mặt phẳng Oyz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4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F9668-E7C0-428D-8C65-CE9FA01A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8116B-1845-4860-B545-67BF49F530A4}"/>
              </a:ext>
            </a:extLst>
          </p:cNvPr>
          <p:cNvSpPr txBox="1"/>
          <p:nvPr/>
        </p:nvSpPr>
        <p:spPr>
          <a:xfrm>
            <a:off x="2902998" y="213064"/>
            <a:ext cx="7794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solidFill>
                  <a:schemeClr val="accent1">
                    <a:lumMod val="50000"/>
                  </a:schemeClr>
                </a:solidFill>
              </a:rPr>
              <a:t>Thiết kế lớp CDiemKhongGian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A96D-231F-4C9E-9890-05A1DA40B155}"/>
              </a:ext>
            </a:extLst>
          </p:cNvPr>
          <p:cNvSpPr txBox="1"/>
          <p:nvPr/>
        </p:nvSpPr>
        <p:spPr>
          <a:xfrm>
            <a:off x="133164" y="1784411"/>
            <a:ext cx="12058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800" dirty="0">
                <a:highlight>
                  <a:srgbClr val="FFFF00"/>
                </a:highlight>
              </a:rPr>
              <a:t>Nhóm phương thức xử lý: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6. Toán tử so sánh bằng</a:t>
            </a:r>
          </a:p>
          <a:p>
            <a:r>
              <a:rPr lang="vi-VN" sz="2800" dirty="0"/>
              <a:t>	7. Toán tử so sánh khác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8. Toán tử so sánh lớn hơn</a:t>
            </a:r>
          </a:p>
          <a:p>
            <a:r>
              <a:rPr lang="vi-VN" sz="2800" dirty="0"/>
              <a:t>	9. Toán tử so sánh lớn hơn bằng</a:t>
            </a:r>
          </a:p>
          <a:p>
            <a:r>
              <a:rPr lang="vi-VN" sz="2800" dirty="0"/>
              <a:t>	</a:t>
            </a:r>
            <a:r>
              <a:rPr lang="vi-VN" sz="2800" dirty="0">
                <a:solidFill>
                  <a:srgbClr val="FF0000"/>
                </a:solidFill>
              </a:rPr>
              <a:t>10. Toán tử so sánh bé hơn</a:t>
            </a:r>
          </a:p>
          <a:p>
            <a:r>
              <a:rPr lang="vi-VN" sz="2800" dirty="0"/>
              <a:t>	11. Toán tử so sánh bé hơn bằng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8868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{7638BA60-B481-4E0A-BF9E-388D96391E41}tf22712842_win32</Template>
  <TotalTime>191</TotalTime>
  <Words>2479</Words>
  <Application>Microsoft Office PowerPoint</Application>
  <PresentationFormat>Widescreen</PresentationFormat>
  <Paragraphs>430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(Body)</vt:lpstr>
      <vt:lpstr>Arial Unicode MS</vt:lpstr>
      <vt:lpstr>Bahnschrift SemiLight</vt:lpstr>
      <vt:lpstr>Bookman Old Style</vt:lpstr>
      <vt:lpstr>Calibri</vt:lpstr>
      <vt:lpstr>Consolas</vt:lpstr>
      <vt:lpstr>Copperplate Gothic Bold</vt:lpstr>
      <vt:lpstr>Franklin Gothic Book</vt:lpstr>
      <vt:lpstr>Times New Roman</vt:lpstr>
      <vt:lpstr>1_RetrospectVTI</vt:lpstr>
      <vt:lpstr>Thiết kế lớp CDiemKhongGian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lớp CDiemKhongGian</dc:title>
  <dc:creator>Hồng Gia Hy</dc:creator>
  <cp:lastModifiedBy>Hồng Gia Hy</cp:lastModifiedBy>
  <cp:revision>28</cp:revision>
  <dcterms:created xsi:type="dcterms:W3CDTF">2021-04-15T05:54:32Z</dcterms:created>
  <dcterms:modified xsi:type="dcterms:W3CDTF">2021-04-15T13:34:42Z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