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309" r:id="rId3"/>
    <p:sldId id="312" r:id="rId4"/>
    <p:sldId id="324" r:id="rId5"/>
    <p:sldId id="325" r:id="rId6"/>
    <p:sldId id="326" r:id="rId7"/>
    <p:sldId id="319" r:id="rId8"/>
    <p:sldId id="336" r:id="rId9"/>
    <p:sldId id="337" r:id="rId10"/>
    <p:sldId id="338" r:id="rId11"/>
    <p:sldId id="327" r:id="rId12"/>
    <p:sldId id="328" r:id="rId13"/>
    <p:sldId id="329" r:id="rId14"/>
    <p:sldId id="330" r:id="rId15"/>
    <p:sldId id="288" r:id="rId16"/>
    <p:sldId id="289" r:id="rId17"/>
    <p:sldId id="284" r:id="rId18"/>
    <p:sldId id="331" r:id="rId19"/>
    <p:sldId id="332" r:id="rId20"/>
    <p:sldId id="334" r:id="rId21"/>
    <p:sldId id="335" r:id="rId22"/>
    <p:sldId id="33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EDF7D-743A-4981-90DA-3AEAE2B6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88CF-8A4C-48E7-BD03-FBDA811F10D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E7188-8D31-47EF-8458-A923B74EFF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0DC0A-446A-4DBF-A11E-FE348F546E5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B0BD2-A0EF-4414-B9C5-1B571337FE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BCD-3E0C-47B6-9E03-64D0F53803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485ED-5E36-4C7E-BF1A-A9450685159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6FB58-AD86-4EB8-891C-20E5A2B5A0B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CB590-2D95-4DC9-9736-DB6CAD304B2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B7921-1A05-4780-88E2-67B362B4D7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ED837-7B22-4FE8-8D62-A328EE479BF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DDEF4-6B16-44DB-A2F0-ADB116494C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F23353-3948-4CCD-836B-E6A2F79F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D1F2E-FCBD-4F84-8DC6-68C846221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3C6F-D8B9-4D7B-BEFF-88FE86B6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0C899-322F-43A1-A8D9-A0F99F0F0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6B77B-59A0-4418-B989-54E8E0A40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AD0C-9423-4A45-8E7E-C4232525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2F13-F55E-4977-A401-968352CB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739A6-F371-49C2-8CEA-1520BEF13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85C1-2671-4189-A562-65CD79E13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8115-E4DE-4C38-AA51-666975B3D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7D46-A46B-43AF-9437-E1E91246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E75C-B1D2-4B41-8063-0FEE6883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59F25C-EA57-46BB-8362-6F15724DC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4106" name="Oval 10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752600"/>
            <a:ext cx="4572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Seminar HĐH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00400"/>
            <a:ext cx="4572000" cy="381000"/>
          </a:xfrm>
        </p:spPr>
        <p:txBody>
          <a:bodyPr/>
          <a:lstStyle/>
          <a:p>
            <a:pPr eaLnBrk="1" hangingPunct="1"/>
            <a:r>
              <a:rPr lang="en-US" dirty="0" smtClean="0"/>
              <a:t>TH2012</a:t>
            </a: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14413" y="273050"/>
            <a:ext cx="6810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Trường Đại học Khoa học Tự nhiên, ĐHQG-HCM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Khoa Công Nghệ Thông Tin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Bộ môn Mạng máy tính và Viễn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syscalls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Exec()</a:t>
            </a:r>
          </a:p>
          <a:p>
            <a:pPr lvl="1"/>
            <a:r>
              <a:rPr lang="en-US" dirty="0" err="1" smtClean="0"/>
              <a:t>this.thread</a:t>
            </a:r>
            <a:r>
              <a:rPr lang="en-US" dirty="0" smtClean="0"/>
              <a:t> = new Thread(name)</a:t>
            </a:r>
          </a:p>
          <a:p>
            <a:pPr lvl="1"/>
            <a:r>
              <a:rPr lang="vi-VN" dirty="0" smtClean="0"/>
              <a:t>thread-&gt;Fork(</a:t>
            </a:r>
            <a:r>
              <a:rPr lang="vi-VN" dirty="0" smtClean="0">
                <a:solidFill>
                  <a:srgbClr val="C00000"/>
                </a:solidFill>
              </a:rPr>
              <a:t>StartProcess</a:t>
            </a:r>
            <a:r>
              <a:rPr lang="vi-VN" dirty="0" smtClean="0"/>
              <a:t>, A</a:t>
            </a:r>
            <a:r>
              <a:rPr lang="en-US" dirty="0" smtClean="0"/>
              <a:t>r</a:t>
            </a:r>
            <a:r>
              <a:rPr lang="vi-VN" dirty="0" smtClean="0"/>
              <a:t>g</a:t>
            </a:r>
            <a:r>
              <a:rPr lang="en-US" dirty="0" smtClean="0"/>
              <a:t>u</a:t>
            </a:r>
            <a:r>
              <a:rPr lang="vi-VN" dirty="0" smtClean="0"/>
              <a:t>ment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Argument </a:t>
            </a:r>
            <a:r>
              <a:rPr lang="vi-VN" dirty="0" smtClean="0"/>
              <a:t>chính là đường dẫn tới file thực 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Lập Lịch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10282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5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7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249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10276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9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1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250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10270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3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5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51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10252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10253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grpSp>
        <p:nvGrpSpPr>
          <p:cNvPr id="10255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10264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7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9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10257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1025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nimBg="1"/>
      <p:bldP spid="64544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Tiểu trình và đồng bộ hóa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 smtClean="0"/>
              <a:t>Hiện</a:t>
            </a:r>
            <a:r>
              <a:rPr lang="en-US" dirty="0" smtClean="0"/>
              <a:t> nay nachos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PCB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proccess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NachOS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/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Tiểu trình và đồng bộ hóa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Thread: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thread ở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Nachos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Constructor: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mới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Yield: </a:t>
            </a:r>
            <a:r>
              <a:rPr lang="en-US" sz="2200" dirty="0" err="1" smtClean="0"/>
              <a:t>Nhường</a:t>
            </a:r>
            <a:r>
              <a:rPr lang="en-US" sz="2200" dirty="0" smtClean="0"/>
              <a:t> CPU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đang</a:t>
            </a:r>
            <a:r>
              <a:rPr lang="en-US" sz="2200" dirty="0" smtClean="0"/>
              <a:t> ở </a:t>
            </a:r>
          </a:p>
          <a:p>
            <a:pPr lvl="2" eaLnBrk="1" hangingPunct="1"/>
            <a:r>
              <a:rPr lang="en-US" sz="2200" dirty="0" smtClean="0"/>
              <a:t>Sleep: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blocking</a:t>
            </a:r>
          </a:p>
          <a:p>
            <a:pPr lvl="2" eaLnBrk="1" hangingPunct="1"/>
            <a:r>
              <a:rPr lang="en-US" sz="2200" dirty="0" smtClean="0"/>
              <a:t>Fork: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Semaphore: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semaphore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</a:p>
          <a:p>
            <a:pPr lvl="2" eaLnBrk="1" hangingPunct="1"/>
            <a:r>
              <a:rPr lang="en-US" sz="2200" dirty="0" smtClean="0"/>
              <a:t>P</a:t>
            </a:r>
          </a:p>
          <a:p>
            <a:pPr lvl="2" eaLnBrk="1" hangingPunct="1"/>
            <a:r>
              <a:rPr lang="en-US" sz="2200" dirty="0" smtClean="0"/>
              <a:t>V</a:t>
            </a:r>
          </a:p>
          <a:p>
            <a:pPr lvl="1"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Tiểu trình và đồng bộ hóa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762125"/>
            <a:ext cx="8229600" cy="4714875"/>
          </a:xfrm>
        </p:spPr>
        <p:txBody>
          <a:bodyPr/>
          <a:lstStyle/>
          <a:p>
            <a:pPr lvl="1" algn="just" eaLnBrk="1" hangingPunct="1"/>
            <a:r>
              <a:rPr lang="en-US" dirty="0" err="1" smtClean="0"/>
              <a:t>StartProcess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protest.cc: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 algn="just" eaLnBrk="1" hangingPunct="1"/>
            <a:r>
              <a:rPr lang="en-US" dirty="0" err="1" smtClean="0"/>
              <a:t>AddrSpace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 algn="just" eaLnBrk="1" hangingPunct="1"/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context-switching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Tiểu trình – Đồng bộ hoá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pic>
        <p:nvPicPr>
          <p:cNvPr id="14342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Tiểu trình – Đồng bộ hoá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2425"/>
            <a:ext cx="8839200" cy="50831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Ptable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lượt</a:t>
            </a:r>
            <a:r>
              <a:rPr lang="en-US" sz="2400" dirty="0" smtClean="0"/>
              <a:t> qua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1 process: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process ID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con A,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system call Exec()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cha </a:t>
            </a:r>
            <a:r>
              <a:rPr lang="en-US" sz="2400" dirty="0" err="1" smtClean="0"/>
              <a:t>gọi</a:t>
            </a:r>
            <a:r>
              <a:rPr lang="en-US" sz="2400" dirty="0" smtClean="0"/>
              <a:t> Join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con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cha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con A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system call Join() </a:t>
            </a:r>
            <a:r>
              <a:rPr lang="en-US" sz="2400" dirty="0" err="1" smtClean="0"/>
              <a:t>thì</a:t>
            </a:r>
            <a:r>
              <a:rPr lang="en-US" sz="2400" dirty="0" smtClean="0"/>
              <a:t> HĐH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A-&gt;</a:t>
            </a:r>
            <a:r>
              <a:rPr lang="en-US" sz="2400" dirty="0" err="1" smtClean="0"/>
              <a:t>JoinWait</a:t>
            </a:r>
            <a:r>
              <a:rPr lang="en-US" sz="2400" dirty="0" smtClean="0"/>
              <a:t>() (semaphore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A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A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system call Exit() </a:t>
            </a:r>
            <a:r>
              <a:rPr lang="en-US" sz="2400" dirty="0" err="1" smtClean="0"/>
              <a:t>thì</a:t>
            </a:r>
            <a:r>
              <a:rPr lang="en-US" sz="2400" dirty="0" smtClean="0"/>
              <a:t> HĐH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A-&gt;</a:t>
            </a:r>
            <a:r>
              <a:rPr lang="en-US" sz="2400" dirty="0" err="1" smtClean="0"/>
              <a:t>JoinRelease</a:t>
            </a:r>
            <a:r>
              <a:rPr lang="en-US" sz="2400" dirty="0" smtClean="0"/>
              <a:t>(),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A-&gt;</a:t>
            </a:r>
            <a:r>
              <a:rPr lang="en-US" sz="2400" dirty="0" err="1" smtClean="0"/>
              <a:t>ExitWait</a:t>
            </a:r>
            <a:r>
              <a:rPr lang="en-US" sz="2400" dirty="0" smtClean="0"/>
              <a:t>()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xin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exit, HĐH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A-&gt;</a:t>
            </a:r>
            <a:r>
              <a:rPr lang="en-US" sz="2400" dirty="0" err="1" smtClean="0"/>
              <a:t>ExitRelease</a:t>
            </a:r>
            <a:r>
              <a:rPr lang="en-US" sz="2400" dirty="0" smtClean="0"/>
              <a:t>()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con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.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400" b="1" smtClean="0"/>
              <a:t>fit.hcmuns.edu.vn</a:t>
            </a:r>
          </a:p>
        </p:txBody>
      </p:sp>
      <p:sp>
        <p:nvSpPr>
          <p:cNvPr id="34819" name="WordArt 3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Lập Lịch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16426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9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1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393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16420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3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25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394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16414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7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9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395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16396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16397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2</a:t>
            </a:r>
          </a:p>
        </p:txBody>
      </p:sp>
      <p:grpSp>
        <p:nvGrpSpPr>
          <p:cNvPr id="16399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16408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1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13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16401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16402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5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7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nimBg="1"/>
      <p:bldP spid="64544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lịch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Hiện tại nachos hộ trợ thuật toán lập lịch theo cơ chế round-robin</a:t>
            </a:r>
          </a:p>
          <a:p>
            <a:pPr eaLnBrk="1" hangingPunct="1"/>
            <a:r>
              <a:rPr lang="en-US" smtClean="0"/>
              <a:t>Cần tìm hiểu các lớp sau</a:t>
            </a:r>
          </a:p>
          <a:p>
            <a:pPr lvl="1" eaLnBrk="1" hangingPunct="1"/>
            <a:r>
              <a:rPr lang="en-US" smtClean="0"/>
              <a:t>Schedule: Quản lý việc lập lịch và điều phối giữa các tiểu trình</a:t>
            </a:r>
          </a:p>
          <a:p>
            <a:pPr lvl="2" eaLnBrk="1" hangingPunct="1"/>
            <a:r>
              <a:rPr lang="en-US" smtClean="0"/>
              <a:t>FindNextToRun(): Đây là hàm dùng để lấy ra tiểu trình tiếp theo nằm trong readyList để thực thi</a:t>
            </a:r>
          </a:p>
          <a:p>
            <a:pPr lvl="1" eaLnBrk="1" hangingPunct="1"/>
            <a:r>
              <a:rPr lang="en-US" smtClean="0"/>
              <a:t>List: đây là lớp cài đặt danh sách hộ trợ cho các phần của HĐH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strike="sngStrike" dirty="0" err="1"/>
              <a:t>Lập</a:t>
            </a:r>
            <a:r>
              <a:rPr lang="en-US" sz="2400" b="1" strike="sngStrike" dirty="0"/>
              <a:t> </a:t>
            </a:r>
            <a:r>
              <a:rPr lang="en-US" sz="2400" b="1" strike="sngStrike" dirty="0" err="1"/>
              <a:t>Lịch</a:t>
            </a:r>
            <a:endParaRPr lang="en-US" sz="2400" b="1" strike="sngStrike" dirty="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413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5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413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6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4126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7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>
                <a:solidFill>
                  <a:srgbClr val="FF0000"/>
                </a:solidFill>
              </a:rPr>
              <a:t>Giới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thiệu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Đồ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Án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111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4120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4113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411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lịch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bộ lập lịch với độ ưu tiên với các yêu cầu sau</a:t>
            </a:r>
          </a:p>
          <a:p>
            <a:pPr lvl="1" eaLnBrk="1" hangingPunct="1"/>
            <a:r>
              <a:rPr lang="en-US" smtClean="0"/>
              <a:t>Cho phép một tiểu trình trong NachOS có 7 độ ưu tiên (Priority (xem giải thích bên dưới)) {1,2,….,7}</a:t>
            </a:r>
            <a:endParaRPr lang="en-US" sz="2400" smtClean="0"/>
          </a:p>
          <a:p>
            <a:pPr lvl="1" eaLnBrk="1" hangingPunct="1"/>
            <a:r>
              <a:rPr lang="en-US" smtClean="0"/>
              <a:t>Tiểu trình với độ ưu tiên cao (số nhỏ) (Priority) có thể nhường độ ưu tiên cho tiến trình có độ ưu tiên thấp hơn. Ví dụ: tiều trình B có độ ưu tiên 1 có thể nhường tiểu cho tiểu trình A có độ ưu tiên 6.</a:t>
            </a:r>
            <a:endParaRPr lang="en-US" sz="2400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lịch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Việc lập lịch điều phối hoạt đông của các tiểu trình hoạt động theo 2 nguyên tắc sau</a:t>
            </a:r>
            <a:endParaRPr lang="en-US" sz="2400" smtClean="0"/>
          </a:p>
          <a:p>
            <a:pPr lvl="2" eaLnBrk="1" hangingPunct="1"/>
            <a:r>
              <a:rPr lang="en-US" smtClean="0"/>
              <a:t>Chọn tiến trình có độ ưu tiên cao nhất (Ở đây sử dụng là </a:t>
            </a:r>
            <a:r>
              <a:rPr lang="en-US" b="1" smtClean="0"/>
              <a:t>Effective Priority</a:t>
            </a:r>
            <a:r>
              <a:rPr lang="en-US" smtClean="0"/>
              <a:t> khác với </a:t>
            </a:r>
            <a:r>
              <a:rPr lang="en-US" b="1" smtClean="0"/>
              <a:t>Priority</a:t>
            </a:r>
            <a:r>
              <a:rPr lang="en-US" smtClean="0"/>
              <a:t> được gán khi chạy các tiểu trình xem giải thích chi tiết ở phía dưới).</a:t>
            </a:r>
            <a:endParaRPr lang="en-US" sz="2000" smtClean="0"/>
          </a:p>
          <a:p>
            <a:pPr lvl="2" eaLnBrk="1" hangingPunct="1"/>
            <a:r>
              <a:rPr lang="en-US" smtClean="0"/>
              <a:t>Nếu nhiều tiểu trình có cùng </a:t>
            </a:r>
            <a:r>
              <a:rPr lang="en-US" b="1" smtClean="0"/>
              <a:t>Effective Priority</a:t>
            </a:r>
            <a:r>
              <a:rPr lang="en-US" smtClean="0"/>
              <a:t> cao nhất thì chọn tiểu trình nào ở trong hàng đợi lâu nhất.</a:t>
            </a:r>
            <a:endParaRPr lang="en-US" sz="2000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lịch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thông tin cần thay đổi</a:t>
            </a:r>
          </a:p>
          <a:p>
            <a:pPr lvl="1" eaLnBrk="1" hangingPunct="1"/>
            <a:r>
              <a:rPr lang="en-US" smtClean="0"/>
              <a:t>Trong lớp thread thêm</a:t>
            </a:r>
          </a:p>
          <a:p>
            <a:pPr lvl="2" eaLnBrk="1" hangingPunct="1"/>
            <a:r>
              <a:rPr lang="en-US" smtClean="0"/>
              <a:t>Độ ưu tiên (</a:t>
            </a:r>
            <a:r>
              <a:rPr lang="en-US" b="1" smtClean="0"/>
              <a:t>Priority</a:t>
            </a:r>
            <a:r>
              <a:rPr lang="en-US" smtClean="0"/>
              <a:t>)</a:t>
            </a:r>
            <a:endParaRPr lang="en-US" sz="2000" smtClean="0"/>
          </a:p>
          <a:p>
            <a:pPr lvl="2" eaLnBrk="1" hangingPunct="1"/>
            <a:r>
              <a:rPr lang="en-US" smtClean="0"/>
              <a:t>Thởi điểm tiều trình vào </a:t>
            </a:r>
            <a:r>
              <a:rPr lang="en-US" b="1" smtClean="0"/>
              <a:t>Ready List</a:t>
            </a:r>
          </a:p>
          <a:p>
            <a:pPr lvl="1" eaLnBrk="1" hangingPunct="1"/>
            <a:r>
              <a:rPr lang="en-US" smtClean="0"/>
              <a:t>Trong scheduler</a:t>
            </a:r>
          </a:p>
          <a:p>
            <a:pPr lvl="2" eaLnBrk="1" hangingPunct="1"/>
            <a:r>
              <a:rPr lang="en-US" smtClean="0"/>
              <a:t>Thay đổi List thành MyList</a:t>
            </a:r>
          </a:p>
          <a:p>
            <a:pPr lvl="2" eaLnBrk="1" hangingPunct="1"/>
            <a:r>
              <a:rPr lang="en-US" smtClean="0"/>
              <a:t>Viết lại hàm FindToNextRun()</a:t>
            </a:r>
          </a:p>
          <a:p>
            <a:pPr lvl="1" eaLnBrk="1" hangingPunct="1"/>
            <a:r>
              <a:rPr lang="en-US" smtClean="0"/>
              <a:t>Định nghĩa lớp MyList kế thừa từ lớp List với hai hàm mới như sau</a:t>
            </a:r>
          </a:p>
          <a:p>
            <a:pPr lvl="2" eaLnBrk="1" hangingPunct="1"/>
            <a:r>
              <a:rPr lang="en-US" smtClean="0"/>
              <a:t>void* GetElement (int index)</a:t>
            </a:r>
          </a:p>
          <a:p>
            <a:pPr lvl="2" eaLnBrk="1" hangingPunct="1"/>
            <a:r>
              <a:rPr lang="en-US" smtClean="0"/>
              <a:t>Void* RemoveIndex (int index)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3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3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 eaLnBrk="1" hangingPunct="1"/>
            <a:r>
              <a:rPr lang="en-US" dirty="0" smtClean="0"/>
              <a:t>A: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Nachos</a:t>
            </a:r>
          </a:p>
          <a:p>
            <a:pPr lvl="1" eaLnBrk="1" hangingPunct="1"/>
            <a:r>
              <a:rPr lang="en-US" strike="sngStrike" dirty="0" smtClean="0"/>
              <a:t>B: </a:t>
            </a:r>
            <a:r>
              <a:rPr lang="en-US" strike="sngStrike" dirty="0" err="1" smtClean="0"/>
              <a:t>Lập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Lịch</a:t>
            </a:r>
            <a:r>
              <a:rPr lang="en-US" strike="sngStrike" dirty="0" smtClean="0"/>
              <a:t> </a:t>
            </a:r>
          </a:p>
          <a:p>
            <a:pPr lvl="2" eaLnBrk="1" hangingPunct="1"/>
            <a:r>
              <a:rPr lang="en-US" strike="sngStrike" dirty="0" err="1" smtClean="0"/>
              <a:t>Mục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tiêu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Thay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đổi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thuật</a:t>
            </a:r>
            <a:r>
              <a:rPr lang="en-US" strike="sngStrike" dirty="0" smtClean="0"/>
              <a:t>  </a:t>
            </a:r>
            <a:r>
              <a:rPr lang="en-US" strike="sngStrike" dirty="0" err="1" smtClean="0"/>
              <a:t>lập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lịch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mặc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định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của</a:t>
            </a:r>
            <a:r>
              <a:rPr lang="en-US" strike="sngStrike" dirty="0" smtClean="0"/>
              <a:t> nachos </a:t>
            </a:r>
            <a:r>
              <a:rPr lang="en-US" strike="sngStrike" dirty="0" err="1" smtClean="0"/>
              <a:t>bằng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bộ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lập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lịch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mới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lập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lịch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với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độ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ưu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tiên</a:t>
            </a:r>
            <a:r>
              <a:rPr lang="en-US" strike="sngStrik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Lập Lịch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6186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9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1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3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6180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3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6174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7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9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55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6156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6157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grpSp>
        <p:nvGrpSpPr>
          <p:cNvPr id="6159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6168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1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3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6161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6162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5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7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nimBg="1"/>
      <p:bldP spid="64544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Những phần được cung câp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3</a:t>
            </a:r>
          </a:p>
          <a:p>
            <a:pPr lvl="1" eaLnBrk="1" hangingPunct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Lock</a:t>
            </a:r>
          </a:p>
          <a:p>
            <a:pPr lvl="1" eaLnBrk="1" hangingPunct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system call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NachOS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PCB (</a:t>
            </a:r>
            <a:r>
              <a:rPr lang="en-US" dirty="0" err="1" smtClean="0"/>
              <a:t>Proccess</a:t>
            </a:r>
            <a:r>
              <a:rPr lang="en-US" dirty="0" smtClean="0"/>
              <a:t> Control Block)</a:t>
            </a:r>
          </a:p>
          <a:p>
            <a:pPr lvl="1" eaLnBrk="1" hangingPunct="1"/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STable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Lập Lịch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823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01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8228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1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3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02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8222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5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7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3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8204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8205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grpSp>
        <p:nvGrpSpPr>
          <p:cNvPr id="8207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8216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9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1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8209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8210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3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5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nimBg="1"/>
      <p:bldP spid="64544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新細明體" charset="-120"/>
              </a:rPr>
              <a:t>Các Syscall mới</a:t>
            </a:r>
            <a:endParaRPr lang="en-US" sz="2400" smtClean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>
            <p:ph idx="1"/>
          </p:nvPr>
        </p:nvGraphicFramePr>
        <p:xfrm>
          <a:off x="304800" y="2057400"/>
          <a:ext cx="8458200" cy="3337560"/>
        </p:xfrm>
        <a:graphic>
          <a:graphicData uri="http://schemas.openxmlformats.org/drawingml/2006/table">
            <a:tbl>
              <a:tblPr/>
              <a:tblGrid>
                <a:gridCol w="3733800"/>
                <a:gridCol w="47244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System Call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Functionality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void Exit(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Status)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chương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kết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thúc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ExecId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Exec(char *name</a:t>
                      </a:r>
                      <a:r>
                        <a:rPr kumimoji="0" lang="en-US" altLang="zh-TW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, </a:t>
                      </a:r>
                      <a:r>
                        <a:rPr kumimoji="0" lang="en-US" altLang="zh-TW" sz="1600" b="1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priority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Join(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id)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Join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tiến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vào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tiến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khác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CreateLock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(char *name)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Tạo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ra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đối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tượng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Lock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dùng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đồng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bộ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hóa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Aquirre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(char*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Yêu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cầu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khóa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 Release(char*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Nhả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machine.h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NumPhysPages</a:t>
            </a:r>
            <a:r>
              <a:rPr lang="en-US" dirty="0" smtClean="0"/>
              <a:t>    </a:t>
            </a:r>
            <a:r>
              <a:rPr lang="en-US" strike="sngStrike" dirty="0" smtClean="0"/>
              <a:t>32</a:t>
            </a:r>
            <a:r>
              <a:rPr lang="en-US" dirty="0" smtClean="0"/>
              <a:t>		128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disk.h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SectorSize</a:t>
            </a:r>
            <a:r>
              <a:rPr lang="en-US" dirty="0" smtClean="0"/>
              <a:t> 	   </a:t>
            </a:r>
            <a:r>
              <a:rPr lang="en-US" strike="sngStrike" dirty="0" smtClean="0"/>
              <a:t>128</a:t>
            </a:r>
            <a:r>
              <a:rPr lang="en-US" dirty="0" smtClean="0"/>
              <a:t>		512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addrspace.cpp</a:t>
            </a:r>
          </a:p>
          <a:p>
            <a:pPr lvl="1" algn="just" eaLnBrk="1" hangingPunct="1"/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/>
              <a:t> </a:t>
            </a:r>
            <a:r>
              <a:rPr lang="vi-VN" dirty="0" smtClean="0"/>
              <a:t>pageTable[i].physicalPage =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vi-VN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500" b="1" i="1" dirty="0" err="1" smtClean="0"/>
              <a:t>hàm</a:t>
            </a:r>
            <a:r>
              <a:rPr lang="en-US" sz="2500" b="1" i="1" dirty="0" smtClean="0"/>
              <a:t> </a:t>
            </a:r>
            <a:r>
              <a:rPr lang="vi-VN" sz="2500" b="1" i="1" dirty="0" smtClean="0"/>
              <a:t>tìm 1 trang trống và đánh dấu đã sử dụng</a:t>
            </a:r>
            <a:r>
              <a:rPr lang="en-US" b="1" dirty="0" smtClean="0"/>
              <a:t> </a:t>
            </a:r>
          </a:p>
          <a:p>
            <a:pPr lvl="2" algn="just" eaLnBrk="1" hangingPunct="1"/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này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tự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viết</a:t>
            </a:r>
            <a:r>
              <a:rPr lang="en-US" sz="1800" b="1" i="1" dirty="0" smtClean="0">
                <a:sym typeface="Wingdings" pitchFamily="2" charset="2"/>
              </a:rPr>
              <a:t> (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mảng</a:t>
            </a:r>
            <a:r>
              <a:rPr lang="en-US" sz="1800" b="1" i="1" dirty="0" smtClean="0">
                <a:sym typeface="Wingdings" pitchFamily="2" charset="2"/>
              </a:rPr>
              <a:t> 1 </a:t>
            </a:r>
            <a:r>
              <a:rPr lang="en-US" sz="1800" b="1" i="1" dirty="0" err="1" smtClean="0">
                <a:sym typeface="Wingdings" pitchFamily="2" charset="2"/>
              </a:rPr>
              <a:t>chiều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có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giá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trị</a:t>
            </a:r>
            <a:r>
              <a:rPr lang="en-US" sz="1800" b="1" i="1" dirty="0" smtClean="0">
                <a:sym typeface="Wingdings" pitchFamily="2" charset="2"/>
              </a:rPr>
              <a:t> 0/1 </a:t>
            </a:r>
            <a:r>
              <a:rPr lang="en-US" sz="1800" b="1" i="1" dirty="0" err="1" smtClean="0">
                <a:sym typeface="Wingdings" pitchFamily="2" charset="2"/>
              </a:rPr>
              <a:t>đánh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dấu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nhớ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physicalPage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đã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được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hay </a:t>
            </a:r>
            <a:r>
              <a:rPr lang="en-US" sz="1800" b="1" i="1" dirty="0" err="1" smtClean="0">
                <a:sym typeface="Wingdings" pitchFamily="2" charset="2"/>
              </a:rPr>
              <a:t>chưa</a:t>
            </a:r>
            <a:r>
              <a:rPr lang="en-US" sz="1800" b="1" i="1" dirty="0" smtClean="0">
                <a:sym typeface="Wingdings" pitchFamily="2" charset="2"/>
              </a:rPr>
              <a:t>) 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các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Find, Mark, Clear, </a:t>
            </a:r>
            <a:r>
              <a:rPr lang="en-US" sz="1800" b="1" i="1" dirty="0" err="1" smtClean="0">
                <a:sym typeface="Wingdings" pitchFamily="2" charset="2"/>
              </a:rPr>
              <a:t>NumClear</a:t>
            </a:r>
            <a:r>
              <a:rPr lang="en-US" sz="1800" b="1" i="1" dirty="0" smtClean="0">
                <a:sym typeface="Wingdings" pitchFamily="2" charset="2"/>
              </a:rPr>
              <a:t>… </a:t>
            </a:r>
            <a:r>
              <a:rPr lang="en-US" sz="1800" b="1" i="1" dirty="0" err="1" smtClean="0">
                <a:sym typeface="Wingdings" pitchFamily="2" charset="2"/>
              </a:rPr>
              <a:t>của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lớp</a:t>
            </a:r>
            <a:r>
              <a:rPr lang="en-US" sz="1800" b="1" i="1" dirty="0" smtClean="0">
                <a:sym typeface="Wingdings" pitchFamily="2" charset="2"/>
              </a:rPr>
              <a:t> Bitmap (</a:t>
            </a:r>
            <a:r>
              <a:rPr lang="en-US" sz="1800" b="1" i="1" dirty="0" err="1" smtClean="0">
                <a:sym typeface="Wingdings" pitchFamily="2" charset="2"/>
              </a:rPr>
              <a:t>Bitmap.h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và</a:t>
            </a:r>
            <a:r>
              <a:rPr lang="en-US" sz="1800" b="1" i="1" dirty="0" smtClean="0">
                <a:sym typeface="Wingdings" pitchFamily="2" charset="2"/>
              </a:rPr>
              <a:t> Bitmap.cpp)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addrspace.cpp: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i="1" dirty="0" smtClean="0"/>
              <a:t>addrspace.cpp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tham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khảo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pdf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numPages</a:t>
            </a:r>
            <a:r>
              <a:rPr lang="en-US" dirty="0" smtClean="0"/>
              <a:t> &gt;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trống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nAddrSpace:Load</a:t>
            </a:r>
            <a:r>
              <a:rPr lang="en-US" dirty="0" smtClean="0"/>
              <a:t>: not enough memory for new process..!");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numPages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delete executable;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addrLock</a:t>
            </a:r>
            <a:r>
              <a:rPr lang="en-US" dirty="0" smtClean="0"/>
              <a:t>-&gt;Release();</a:t>
            </a:r>
          </a:p>
          <a:p>
            <a:r>
              <a:rPr lang="en-US" dirty="0" smtClean="0"/>
              <a:t>     return 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// </a:t>
            </a:r>
            <a:r>
              <a:rPr lang="en-US" b="1" dirty="0" err="1" smtClean="0">
                <a:solidFill>
                  <a:srgbClr val="C00000"/>
                </a:solidFill>
              </a:rPr>
              <a:t>tự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hàm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tính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còn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trống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2104</TotalTime>
  <Words>1209</Words>
  <Application>Microsoft Office PowerPoint</Application>
  <PresentationFormat>On-screen Show (4:3)</PresentationFormat>
  <Paragraphs>181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sample</vt:lpstr>
      <vt:lpstr>Seminar HĐH</vt:lpstr>
      <vt:lpstr>Nội dung</vt:lpstr>
      <vt:lpstr>Giới Thiệu Đồ Án 3</vt:lpstr>
      <vt:lpstr>Nội dung</vt:lpstr>
      <vt:lpstr>Những phần được cung câp</vt:lpstr>
      <vt:lpstr>Nội dung</vt:lpstr>
      <vt:lpstr>Các Syscall mới</vt:lpstr>
      <vt:lpstr>Chỉnh sửa thông số</vt:lpstr>
      <vt:lpstr>Slide 9</vt:lpstr>
      <vt:lpstr>Slide 10</vt:lpstr>
      <vt:lpstr>Nội dung</vt:lpstr>
      <vt:lpstr>Tiểu trình và đồng bộ hóa</vt:lpstr>
      <vt:lpstr>Tiểu trình và đồng bộ hóa</vt:lpstr>
      <vt:lpstr>Tiểu trình và đồng bộ hóa</vt:lpstr>
      <vt:lpstr>Tiểu trình – Đồng bộ hoá</vt:lpstr>
      <vt:lpstr>Tiểu trình – Đồng bộ hoá</vt:lpstr>
      <vt:lpstr>Slide 17</vt:lpstr>
      <vt:lpstr>Nội dung</vt:lpstr>
      <vt:lpstr>Lập lịch</vt:lpstr>
      <vt:lpstr>Lập lịch</vt:lpstr>
      <vt:lpstr>Lập lịch</vt:lpstr>
      <vt:lpstr>Lập lịch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MMT</dc:title>
  <dc:creator>Hieu</dc:creator>
  <cp:lastModifiedBy>LVLONG_1</cp:lastModifiedBy>
  <cp:revision>114</cp:revision>
  <dcterms:created xsi:type="dcterms:W3CDTF">2008-09-11T15:58:08Z</dcterms:created>
  <dcterms:modified xsi:type="dcterms:W3CDTF">2014-05-12T01:29:06Z</dcterms:modified>
</cp:coreProperties>
</file>