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4527" y="1383791"/>
            <a:ext cx="7405116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962" y="1419605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1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14527" y="1382267"/>
            <a:ext cx="8316468" cy="112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57962" y="1418082"/>
            <a:ext cx="8217534" cy="1905"/>
          </a:xfrm>
          <a:custGeom>
            <a:avLst/>
            <a:gdLst/>
            <a:ahLst/>
            <a:cxnLst/>
            <a:rect l="l" t="t" r="r" b="b"/>
            <a:pathLst>
              <a:path w="8217534" h="1905">
                <a:moveTo>
                  <a:pt x="0" y="1650"/>
                </a:moveTo>
                <a:lnTo>
                  <a:pt x="8217027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7031" y="2465578"/>
            <a:ext cx="178993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063" y="2007489"/>
            <a:ext cx="7973872" cy="379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28465" y="6465214"/>
            <a:ext cx="16859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940" y="6465214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Relationship Id="rId27" Type="http://schemas.openxmlformats.org/officeDocument/2006/relationships/image" Target="../media/image108.png"/><Relationship Id="rId28" Type="http://schemas.openxmlformats.org/officeDocument/2006/relationships/image" Target="../media/image109.png"/><Relationship Id="rId29" Type="http://schemas.openxmlformats.org/officeDocument/2006/relationships/image" Target="../media/image110.png"/><Relationship Id="rId30" Type="http://schemas.openxmlformats.org/officeDocument/2006/relationships/image" Target="../media/image111.png"/><Relationship Id="rId31" Type="http://schemas.openxmlformats.org/officeDocument/2006/relationships/image" Target="../media/image112.png"/><Relationship Id="rId32" Type="http://schemas.openxmlformats.org/officeDocument/2006/relationships/image" Target="../media/image113.png"/><Relationship Id="rId33" Type="http://schemas.openxmlformats.org/officeDocument/2006/relationships/image" Target="../media/image114.png"/><Relationship Id="rId34" Type="http://schemas.openxmlformats.org/officeDocument/2006/relationships/image" Target="../media/image115.png"/><Relationship Id="rId35" Type="http://schemas.openxmlformats.org/officeDocument/2006/relationships/image" Target="../media/image116.png"/><Relationship Id="rId36" Type="http://schemas.openxmlformats.org/officeDocument/2006/relationships/image" Target="../media/image117.png"/><Relationship Id="rId37" Type="http://schemas.openxmlformats.org/officeDocument/2006/relationships/image" Target="../media/image118.png"/><Relationship Id="rId38" Type="http://schemas.openxmlformats.org/officeDocument/2006/relationships/image" Target="../media/image119.png"/><Relationship Id="rId39" Type="http://schemas.openxmlformats.org/officeDocument/2006/relationships/image" Target="../media/image120.png"/><Relationship Id="rId40" Type="http://schemas.openxmlformats.org/officeDocument/2006/relationships/image" Target="../media/image121.png"/><Relationship Id="rId41" Type="http://schemas.openxmlformats.org/officeDocument/2006/relationships/image" Target="../media/image122.png"/><Relationship Id="rId42" Type="http://schemas.openxmlformats.org/officeDocument/2006/relationships/image" Target="../media/image123.png"/><Relationship Id="rId43" Type="http://schemas.openxmlformats.org/officeDocument/2006/relationships/image" Target="../media/image124.png"/><Relationship Id="rId44" Type="http://schemas.openxmlformats.org/officeDocument/2006/relationships/image" Target="../media/image125.png"/><Relationship Id="rId45" Type="http://schemas.openxmlformats.org/officeDocument/2006/relationships/image" Target="../media/image126.png"/><Relationship Id="rId46" Type="http://schemas.openxmlformats.org/officeDocument/2006/relationships/image" Target="../media/image127.png"/><Relationship Id="rId47" Type="http://schemas.openxmlformats.org/officeDocument/2006/relationships/image" Target="../media/image128.png"/><Relationship Id="rId48" Type="http://schemas.openxmlformats.org/officeDocument/2006/relationships/image" Target="../media/image129.png"/><Relationship Id="rId49" Type="http://schemas.openxmlformats.org/officeDocument/2006/relationships/image" Target="../media/image130.png"/><Relationship Id="rId50" Type="http://schemas.openxmlformats.org/officeDocument/2006/relationships/image" Target="../media/image131.png"/><Relationship Id="rId51" Type="http://schemas.openxmlformats.org/officeDocument/2006/relationships/image" Target="../media/image132.png"/><Relationship Id="rId52" Type="http://schemas.openxmlformats.org/officeDocument/2006/relationships/image" Target="../media/image133.png"/><Relationship Id="rId53" Type="http://schemas.openxmlformats.org/officeDocument/2006/relationships/image" Target="../media/image134.png"/><Relationship Id="rId54" Type="http://schemas.openxmlformats.org/officeDocument/2006/relationships/image" Target="../media/image135.png"/><Relationship Id="rId55" Type="http://schemas.openxmlformats.org/officeDocument/2006/relationships/image" Target="../media/image136.png"/><Relationship Id="rId56" Type="http://schemas.openxmlformats.org/officeDocument/2006/relationships/image" Target="../media/image137.png"/><Relationship Id="rId57" Type="http://schemas.openxmlformats.org/officeDocument/2006/relationships/image" Target="../media/image138.png"/><Relationship Id="rId58" Type="http://schemas.openxmlformats.org/officeDocument/2006/relationships/image" Target="../media/image139.png"/><Relationship Id="rId59" Type="http://schemas.openxmlformats.org/officeDocument/2006/relationships/image" Target="../media/image140.png"/><Relationship Id="rId60" Type="http://schemas.openxmlformats.org/officeDocument/2006/relationships/image" Target="../media/image141.png"/><Relationship Id="rId61" Type="http://schemas.openxmlformats.org/officeDocument/2006/relationships/image" Target="../media/image142.png"/><Relationship Id="rId62" Type="http://schemas.openxmlformats.org/officeDocument/2006/relationships/image" Target="../media/image143.png"/><Relationship Id="rId63" Type="http://schemas.openxmlformats.org/officeDocument/2006/relationships/image" Target="../media/image144.png"/><Relationship Id="rId64" Type="http://schemas.openxmlformats.org/officeDocument/2006/relationships/image" Target="../media/image145.png"/><Relationship Id="rId65" Type="http://schemas.openxmlformats.org/officeDocument/2006/relationships/image" Target="../media/image14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Relationship Id="rId22" Type="http://schemas.openxmlformats.org/officeDocument/2006/relationships/image" Target="../media/image182.png"/><Relationship Id="rId23" Type="http://schemas.openxmlformats.org/officeDocument/2006/relationships/image" Target="../media/image183.png"/><Relationship Id="rId24" Type="http://schemas.openxmlformats.org/officeDocument/2006/relationships/image" Target="../media/image184.png"/><Relationship Id="rId25" Type="http://schemas.openxmlformats.org/officeDocument/2006/relationships/image" Target="../media/image185.png"/><Relationship Id="rId26" Type="http://schemas.openxmlformats.org/officeDocument/2006/relationships/image" Target="../media/image186.png"/><Relationship Id="rId27" Type="http://schemas.openxmlformats.org/officeDocument/2006/relationships/image" Target="../media/image187.png"/><Relationship Id="rId28" Type="http://schemas.openxmlformats.org/officeDocument/2006/relationships/image" Target="../media/image188.png"/><Relationship Id="rId29" Type="http://schemas.openxmlformats.org/officeDocument/2006/relationships/image" Target="../media/image189.png"/><Relationship Id="rId30" Type="http://schemas.openxmlformats.org/officeDocument/2006/relationships/image" Target="../media/image190.png"/><Relationship Id="rId31" Type="http://schemas.openxmlformats.org/officeDocument/2006/relationships/image" Target="../media/image191.png"/><Relationship Id="rId32" Type="http://schemas.openxmlformats.org/officeDocument/2006/relationships/image" Target="../media/image192.png"/><Relationship Id="rId33" Type="http://schemas.openxmlformats.org/officeDocument/2006/relationships/image" Target="../media/image193.png"/><Relationship Id="rId34" Type="http://schemas.openxmlformats.org/officeDocument/2006/relationships/image" Target="../media/image19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0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62809"/>
            <a:ext cx="42062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8 </a:t>
            </a:r>
            <a:r>
              <a:rPr dirty="0"/>
              <a:t>– Software</a:t>
            </a:r>
            <a:r>
              <a:rPr dirty="0" spc="-20"/>
              <a:t> </a:t>
            </a:r>
            <a:r>
              <a:rPr dirty="0" spc="-3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3430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Inspections and</a:t>
            </a:r>
            <a:r>
              <a:rPr dirty="0" spc="-10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13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762000" algn="l"/>
              </a:tabLst>
            </a:pPr>
            <a:r>
              <a:rPr dirty="0" spc="-5">
                <a:solidFill>
                  <a:srgbClr val="000000"/>
                </a:solidFill>
              </a:rPr>
              <a:t>Software inspections </a:t>
            </a:r>
            <a:r>
              <a:rPr dirty="0" spc="-5"/>
              <a:t>Concerned with analysis</a:t>
            </a:r>
            <a:r>
              <a:rPr dirty="0" spc="114"/>
              <a:t> </a:t>
            </a:r>
            <a:r>
              <a:rPr dirty="0"/>
              <a:t>of</a:t>
            </a:r>
          </a:p>
          <a:p>
            <a:pPr marL="761365">
              <a:lnSpc>
                <a:spcPct val="100000"/>
              </a:lnSpc>
            </a:pPr>
            <a:r>
              <a:rPr dirty="0"/>
              <a:t>the static system </a:t>
            </a:r>
            <a:r>
              <a:rPr dirty="0" spc="-5"/>
              <a:t>representation </a:t>
            </a:r>
            <a:r>
              <a:rPr dirty="0"/>
              <a:t>to </a:t>
            </a:r>
            <a:r>
              <a:rPr dirty="0" spc="-5"/>
              <a:t>discover</a:t>
            </a:r>
            <a:r>
              <a:rPr dirty="0" spc="20"/>
              <a:t> </a:t>
            </a:r>
            <a:r>
              <a:rPr dirty="0" spc="-5"/>
              <a:t>problems</a:t>
            </a:r>
          </a:p>
          <a:p>
            <a:pPr marL="761365">
              <a:lnSpc>
                <a:spcPct val="100000"/>
              </a:lnSpc>
            </a:pPr>
            <a:r>
              <a:rPr dirty="0" i="1">
                <a:latin typeface="Arial"/>
                <a:cs typeface="Arial"/>
              </a:rPr>
              <a:t>(</a:t>
            </a:r>
            <a:r>
              <a:rPr dirty="0"/>
              <a:t>static</a:t>
            </a:r>
            <a:r>
              <a:rPr dirty="0" spc="-20"/>
              <a:t> </a:t>
            </a:r>
            <a:r>
              <a:rPr dirty="0" spc="-5"/>
              <a:t>verification)</a:t>
            </a:r>
          </a:p>
          <a:p>
            <a:pPr lvl="1" marL="1162050" marR="69405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1162050" algn="l"/>
                <a:tab pos="116268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May be supplement by tool-based document and</a:t>
            </a:r>
            <a:r>
              <a:rPr dirty="0" sz="2000" spc="-1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code  analysis.</a:t>
            </a:r>
            <a:endParaRPr sz="2000">
              <a:latin typeface="Arial"/>
              <a:cs typeface="Arial"/>
            </a:endParaRPr>
          </a:p>
          <a:p>
            <a:pPr lvl="1" marL="1162050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62050" algn="l"/>
                <a:tab pos="116268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Discussed in Chapter</a:t>
            </a:r>
            <a:r>
              <a:rPr dirty="0" sz="2000" spc="-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  <a:p>
            <a:pPr marL="761365" marR="38989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762000" algn="l"/>
              </a:tabLst>
            </a:pPr>
            <a:r>
              <a:rPr dirty="0" spc="-5">
                <a:solidFill>
                  <a:srgbClr val="000000"/>
                </a:solidFill>
              </a:rPr>
              <a:t>Software </a:t>
            </a:r>
            <a:r>
              <a:rPr dirty="0">
                <a:solidFill>
                  <a:srgbClr val="000000"/>
                </a:solidFill>
              </a:rPr>
              <a:t>testing </a:t>
            </a:r>
            <a:r>
              <a:rPr dirty="0" spc="-5"/>
              <a:t>Concerned with exercising </a:t>
            </a:r>
            <a:r>
              <a:rPr dirty="0" spc="-805"/>
              <a:t>and </a:t>
            </a:r>
            <a:r>
              <a:rPr dirty="0" spc="-560"/>
              <a:t> </a:t>
            </a:r>
            <a:r>
              <a:rPr dirty="0" spc="-5"/>
              <a:t>observing product behaviour (dynamic</a:t>
            </a:r>
            <a:r>
              <a:rPr dirty="0" spc="155"/>
              <a:t> </a:t>
            </a:r>
            <a:r>
              <a:rPr dirty="0" spc="-5"/>
              <a:t>verification)</a:t>
            </a:r>
          </a:p>
          <a:p>
            <a:pPr lvl="1" marL="1162050" indent="-28638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162050" algn="l"/>
                <a:tab pos="116268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system is executed with test data and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its</a:t>
            </a:r>
            <a:r>
              <a:rPr dirty="0" sz="2000" spc="-1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operational</a:t>
            </a:r>
            <a:endParaRPr sz="2000">
              <a:latin typeface="Arial"/>
              <a:cs typeface="Arial"/>
            </a:endParaRPr>
          </a:p>
          <a:p>
            <a:pPr marL="1162050">
              <a:lnSpc>
                <a:spcPct val="100000"/>
              </a:lnSpc>
              <a:spcBef>
                <a:spcPts val="5"/>
              </a:spcBef>
            </a:pPr>
            <a:r>
              <a:rPr dirty="0" sz="2000"/>
              <a:t>behaviour is</a:t>
            </a:r>
            <a:r>
              <a:rPr dirty="0" sz="2000" spc="-25"/>
              <a:t> </a:t>
            </a:r>
            <a:r>
              <a:rPr dirty="0" sz="2000"/>
              <a:t>observed.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283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Inspections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3780538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0538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1291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2945" y="0"/>
                </a:lnTo>
                <a:lnTo>
                  <a:pt x="1432945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1291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2945" y="0"/>
                </a:lnTo>
                <a:lnTo>
                  <a:pt x="1432945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036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9" y="0"/>
                </a:lnTo>
                <a:lnTo>
                  <a:pt x="1433029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036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9" y="0"/>
                </a:lnTo>
                <a:lnTo>
                  <a:pt x="1433029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99860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9860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18930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18930" y="3385432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036" y="4677837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9" y="0"/>
                </a:lnTo>
                <a:lnTo>
                  <a:pt x="1433029" y="646192"/>
                </a:lnTo>
                <a:lnTo>
                  <a:pt x="0" y="646192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036" y="4677837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9" y="0"/>
                </a:lnTo>
                <a:lnTo>
                  <a:pt x="1433029" y="646192"/>
                </a:lnTo>
                <a:lnTo>
                  <a:pt x="0" y="646192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8930" y="4713940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1110838" y="0"/>
                </a:moveTo>
                <a:lnTo>
                  <a:pt x="322436" y="0"/>
                </a:lnTo>
                <a:lnTo>
                  <a:pt x="274772" y="3498"/>
                </a:lnTo>
                <a:lnTo>
                  <a:pt x="229286" y="13662"/>
                </a:lnTo>
                <a:lnTo>
                  <a:pt x="186474" y="29994"/>
                </a:lnTo>
                <a:lnTo>
                  <a:pt x="146834" y="51998"/>
                </a:lnTo>
                <a:lnTo>
                  <a:pt x="110865" y="79178"/>
                </a:lnTo>
                <a:lnTo>
                  <a:pt x="79063" y="111035"/>
                </a:lnTo>
                <a:lnTo>
                  <a:pt x="51928" y="147074"/>
                </a:lnTo>
                <a:lnTo>
                  <a:pt x="29956" y="186798"/>
                </a:lnTo>
                <a:lnTo>
                  <a:pt x="13645" y="229709"/>
                </a:lnTo>
                <a:lnTo>
                  <a:pt x="3494" y="275311"/>
                </a:lnTo>
                <a:lnTo>
                  <a:pt x="0" y="323107"/>
                </a:lnTo>
                <a:lnTo>
                  <a:pt x="3494" y="370899"/>
                </a:lnTo>
                <a:lnTo>
                  <a:pt x="13645" y="416497"/>
                </a:lnTo>
                <a:lnTo>
                  <a:pt x="29956" y="459405"/>
                </a:lnTo>
                <a:lnTo>
                  <a:pt x="51928" y="499127"/>
                </a:lnTo>
                <a:lnTo>
                  <a:pt x="79063" y="535164"/>
                </a:lnTo>
                <a:lnTo>
                  <a:pt x="110865" y="567021"/>
                </a:lnTo>
                <a:lnTo>
                  <a:pt x="146834" y="594200"/>
                </a:lnTo>
                <a:lnTo>
                  <a:pt x="186474" y="616205"/>
                </a:lnTo>
                <a:lnTo>
                  <a:pt x="229286" y="632537"/>
                </a:lnTo>
                <a:lnTo>
                  <a:pt x="274772" y="642701"/>
                </a:lnTo>
                <a:lnTo>
                  <a:pt x="322436" y="646200"/>
                </a:lnTo>
                <a:lnTo>
                  <a:pt x="1110838" y="646200"/>
                </a:lnTo>
                <a:lnTo>
                  <a:pt x="1158495" y="642701"/>
                </a:lnTo>
                <a:lnTo>
                  <a:pt x="1203966" y="632537"/>
                </a:lnTo>
                <a:lnTo>
                  <a:pt x="1246754" y="616205"/>
                </a:lnTo>
                <a:lnTo>
                  <a:pt x="1286363" y="594200"/>
                </a:lnTo>
                <a:lnTo>
                  <a:pt x="1322299" y="567021"/>
                </a:lnTo>
                <a:lnTo>
                  <a:pt x="1354066" y="535164"/>
                </a:lnTo>
                <a:lnTo>
                  <a:pt x="1381169" y="499127"/>
                </a:lnTo>
                <a:lnTo>
                  <a:pt x="1403111" y="459405"/>
                </a:lnTo>
                <a:lnTo>
                  <a:pt x="1419397" y="416497"/>
                </a:lnTo>
                <a:lnTo>
                  <a:pt x="1429533" y="370899"/>
                </a:lnTo>
                <a:lnTo>
                  <a:pt x="1433021" y="323107"/>
                </a:lnTo>
                <a:lnTo>
                  <a:pt x="1429533" y="275311"/>
                </a:lnTo>
                <a:lnTo>
                  <a:pt x="1419397" y="229709"/>
                </a:lnTo>
                <a:lnTo>
                  <a:pt x="1403111" y="186798"/>
                </a:lnTo>
                <a:lnTo>
                  <a:pt x="1381169" y="147074"/>
                </a:lnTo>
                <a:lnTo>
                  <a:pt x="1354066" y="111035"/>
                </a:lnTo>
                <a:lnTo>
                  <a:pt x="1322299" y="79178"/>
                </a:lnTo>
                <a:lnTo>
                  <a:pt x="1286363" y="51998"/>
                </a:lnTo>
                <a:lnTo>
                  <a:pt x="1246754" y="29994"/>
                </a:lnTo>
                <a:lnTo>
                  <a:pt x="1203966" y="13662"/>
                </a:lnTo>
                <a:lnTo>
                  <a:pt x="1158495" y="3498"/>
                </a:lnTo>
                <a:lnTo>
                  <a:pt x="1110838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18930" y="4713940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322436" y="0"/>
                </a:moveTo>
                <a:lnTo>
                  <a:pt x="1110838" y="0"/>
                </a:lnTo>
                <a:lnTo>
                  <a:pt x="1158495" y="3498"/>
                </a:lnTo>
                <a:lnTo>
                  <a:pt x="1203966" y="13662"/>
                </a:lnTo>
                <a:lnTo>
                  <a:pt x="1246754" y="29994"/>
                </a:lnTo>
                <a:lnTo>
                  <a:pt x="1286363" y="51998"/>
                </a:lnTo>
                <a:lnTo>
                  <a:pt x="1322300" y="79178"/>
                </a:lnTo>
                <a:lnTo>
                  <a:pt x="1354066" y="111035"/>
                </a:lnTo>
                <a:lnTo>
                  <a:pt x="1381169" y="147074"/>
                </a:lnTo>
                <a:lnTo>
                  <a:pt x="1403111" y="186798"/>
                </a:lnTo>
                <a:lnTo>
                  <a:pt x="1419397" y="229709"/>
                </a:lnTo>
                <a:lnTo>
                  <a:pt x="1429533" y="275311"/>
                </a:lnTo>
                <a:lnTo>
                  <a:pt x="1433021" y="323107"/>
                </a:lnTo>
                <a:lnTo>
                  <a:pt x="1429533" y="370899"/>
                </a:lnTo>
                <a:lnTo>
                  <a:pt x="1419397" y="416497"/>
                </a:lnTo>
                <a:lnTo>
                  <a:pt x="1403111" y="459405"/>
                </a:lnTo>
                <a:lnTo>
                  <a:pt x="1381169" y="499127"/>
                </a:lnTo>
                <a:lnTo>
                  <a:pt x="1354066" y="535164"/>
                </a:lnTo>
                <a:lnTo>
                  <a:pt x="1322300" y="567021"/>
                </a:lnTo>
                <a:lnTo>
                  <a:pt x="1286363" y="594200"/>
                </a:lnTo>
                <a:lnTo>
                  <a:pt x="1246754" y="616205"/>
                </a:lnTo>
                <a:lnTo>
                  <a:pt x="1203966" y="632537"/>
                </a:lnTo>
                <a:lnTo>
                  <a:pt x="1158495" y="642701"/>
                </a:lnTo>
                <a:lnTo>
                  <a:pt x="1110838" y="646200"/>
                </a:lnTo>
                <a:lnTo>
                  <a:pt x="322436" y="646200"/>
                </a:lnTo>
                <a:lnTo>
                  <a:pt x="274772" y="642701"/>
                </a:lnTo>
                <a:lnTo>
                  <a:pt x="229286" y="632537"/>
                </a:lnTo>
                <a:lnTo>
                  <a:pt x="186474" y="616205"/>
                </a:lnTo>
                <a:lnTo>
                  <a:pt x="146834" y="594200"/>
                </a:lnTo>
                <a:lnTo>
                  <a:pt x="110865" y="567021"/>
                </a:lnTo>
                <a:lnTo>
                  <a:pt x="79063" y="535164"/>
                </a:lnTo>
                <a:lnTo>
                  <a:pt x="51928" y="499127"/>
                </a:lnTo>
                <a:lnTo>
                  <a:pt x="29956" y="459405"/>
                </a:lnTo>
                <a:lnTo>
                  <a:pt x="13645" y="416497"/>
                </a:lnTo>
                <a:lnTo>
                  <a:pt x="3494" y="370898"/>
                </a:lnTo>
                <a:lnTo>
                  <a:pt x="0" y="323107"/>
                </a:lnTo>
                <a:lnTo>
                  <a:pt x="3494" y="275311"/>
                </a:lnTo>
                <a:lnTo>
                  <a:pt x="13645" y="229709"/>
                </a:lnTo>
                <a:lnTo>
                  <a:pt x="29956" y="186798"/>
                </a:lnTo>
                <a:lnTo>
                  <a:pt x="51928" y="147074"/>
                </a:lnTo>
                <a:lnTo>
                  <a:pt x="79063" y="111035"/>
                </a:lnTo>
                <a:lnTo>
                  <a:pt x="110865" y="79178"/>
                </a:lnTo>
                <a:lnTo>
                  <a:pt x="146834" y="51998"/>
                </a:lnTo>
                <a:lnTo>
                  <a:pt x="186474" y="29994"/>
                </a:lnTo>
                <a:lnTo>
                  <a:pt x="229286" y="13662"/>
                </a:lnTo>
                <a:lnTo>
                  <a:pt x="274772" y="3498"/>
                </a:lnTo>
                <a:lnTo>
                  <a:pt x="322436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80538" y="1948536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30">
                <a:moveTo>
                  <a:pt x="1110838" y="0"/>
                </a:moveTo>
                <a:lnTo>
                  <a:pt x="322183" y="0"/>
                </a:lnTo>
                <a:lnTo>
                  <a:pt x="274525" y="3497"/>
                </a:lnTo>
                <a:lnTo>
                  <a:pt x="229055" y="13659"/>
                </a:lnTo>
                <a:lnTo>
                  <a:pt x="186267" y="29988"/>
                </a:lnTo>
                <a:lnTo>
                  <a:pt x="146657" y="51988"/>
                </a:lnTo>
                <a:lnTo>
                  <a:pt x="110721" y="79162"/>
                </a:lnTo>
                <a:lnTo>
                  <a:pt x="78954" y="111013"/>
                </a:lnTo>
                <a:lnTo>
                  <a:pt x="51852" y="147043"/>
                </a:lnTo>
                <a:lnTo>
                  <a:pt x="29910" y="186757"/>
                </a:lnTo>
                <a:lnTo>
                  <a:pt x="13623" y="229658"/>
                </a:lnTo>
                <a:lnTo>
                  <a:pt x="3488" y="275248"/>
                </a:lnTo>
                <a:lnTo>
                  <a:pt x="0" y="323031"/>
                </a:lnTo>
                <a:lnTo>
                  <a:pt x="3488" y="370877"/>
                </a:lnTo>
                <a:lnTo>
                  <a:pt x="13623" y="416519"/>
                </a:lnTo>
                <a:lnTo>
                  <a:pt x="29910" y="459461"/>
                </a:lnTo>
                <a:lnTo>
                  <a:pt x="51852" y="499207"/>
                </a:lnTo>
                <a:lnTo>
                  <a:pt x="78954" y="535262"/>
                </a:lnTo>
                <a:lnTo>
                  <a:pt x="110721" y="567130"/>
                </a:lnTo>
                <a:lnTo>
                  <a:pt x="146657" y="594315"/>
                </a:lnTo>
                <a:lnTo>
                  <a:pt x="186267" y="616322"/>
                </a:lnTo>
                <a:lnTo>
                  <a:pt x="229055" y="632655"/>
                </a:lnTo>
                <a:lnTo>
                  <a:pt x="274525" y="642818"/>
                </a:lnTo>
                <a:lnTo>
                  <a:pt x="322183" y="646316"/>
                </a:lnTo>
                <a:lnTo>
                  <a:pt x="1110838" y="646316"/>
                </a:lnTo>
                <a:lnTo>
                  <a:pt x="1158495" y="642818"/>
                </a:lnTo>
                <a:lnTo>
                  <a:pt x="1203966" y="632655"/>
                </a:lnTo>
                <a:lnTo>
                  <a:pt x="1246754" y="616322"/>
                </a:lnTo>
                <a:lnTo>
                  <a:pt x="1286363" y="594315"/>
                </a:lnTo>
                <a:lnTo>
                  <a:pt x="1322299" y="567130"/>
                </a:lnTo>
                <a:lnTo>
                  <a:pt x="1354066" y="535262"/>
                </a:lnTo>
                <a:lnTo>
                  <a:pt x="1381169" y="499207"/>
                </a:lnTo>
                <a:lnTo>
                  <a:pt x="1403111" y="459461"/>
                </a:lnTo>
                <a:lnTo>
                  <a:pt x="1419397" y="416519"/>
                </a:lnTo>
                <a:lnTo>
                  <a:pt x="1429533" y="370877"/>
                </a:lnTo>
                <a:lnTo>
                  <a:pt x="1433021" y="323031"/>
                </a:lnTo>
                <a:lnTo>
                  <a:pt x="1429533" y="275248"/>
                </a:lnTo>
                <a:lnTo>
                  <a:pt x="1419397" y="229658"/>
                </a:lnTo>
                <a:lnTo>
                  <a:pt x="1403111" y="186757"/>
                </a:lnTo>
                <a:lnTo>
                  <a:pt x="1381169" y="147043"/>
                </a:lnTo>
                <a:lnTo>
                  <a:pt x="1354066" y="111013"/>
                </a:lnTo>
                <a:lnTo>
                  <a:pt x="1322299" y="79162"/>
                </a:lnTo>
                <a:lnTo>
                  <a:pt x="1286363" y="51988"/>
                </a:lnTo>
                <a:lnTo>
                  <a:pt x="1246754" y="29988"/>
                </a:lnTo>
                <a:lnTo>
                  <a:pt x="1203966" y="13659"/>
                </a:lnTo>
                <a:lnTo>
                  <a:pt x="1158495" y="3497"/>
                </a:lnTo>
                <a:lnTo>
                  <a:pt x="1110838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80538" y="1948536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30">
                <a:moveTo>
                  <a:pt x="322183" y="0"/>
                </a:moveTo>
                <a:lnTo>
                  <a:pt x="1110838" y="0"/>
                </a:lnTo>
                <a:lnTo>
                  <a:pt x="1158495" y="3497"/>
                </a:lnTo>
                <a:lnTo>
                  <a:pt x="1203966" y="13659"/>
                </a:lnTo>
                <a:lnTo>
                  <a:pt x="1246754" y="29988"/>
                </a:lnTo>
                <a:lnTo>
                  <a:pt x="1286363" y="51988"/>
                </a:lnTo>
                <a:lnTo>
                  <a:pt x="1322300" y="79162"/>
                </a:lnTo>
                <a:lnTo>
                  <a:pt x="1354066" y="111013"/>
                </a:lnTo>
                <a:lnTo>
                  <a:pt x="1381169" y="147043"/>
                </a:lnTo>
                <a:lnTo>
                  <a:pt x="1403111" y="186757"/>
                </a:lnTo>
                <a:lnTo>
                  <a:pt x="1419397" y="229658"/>
                </a:lnTo>
                <a:lnTo>
                  <a:pt x="1429533" y="275248"/>
                </a:lnTo>
                <a:lnTo>
                  <a:pt x="1433021" y="323031"/>
                </a:lnTo>
                <a:lnTo>
                  <a:pt x="1429533" y="370877"/>
                </a:lnTo>
                <a:lnTo>
                  <a:pt x="1419397" y="416519"/>
                </a:lnTo>
                <a:lnTo>
                  <a:pt x="1403111" y="459461"/>
                </a:lnTo>
                <a:lnTo>
                  <a:pt x="1381169" y="499207"/>
                </a:lnTo>
                <a:lnTo>
                  <a:pt x="1354066" y="535262"/>
                </a:lnTo>
                <a:lnTo>
                  <a:pt x="1322300" y="567130"/>
                </a:lnTo>
                <a:lnTo>
                  <a:pt x="1286363" y="594315"/>
                </a:lnTo>
                <a:lnTo>
                  <a:pt x="1246754" y="616322"/>
                </a:lnTo>
                <a:lnTo>
                  <a:pt x="1203966" y="632655"/>
                </a:lnTo>
                <a:lnTo>
                  <a:pt x="1158495" y="642818"/>
                </a:lnTo>
                <a:lnTo>
                  <a:pt x="1110838" y="646316"/>
                </a:lnTo>
                <a:lnTo>
                  <a:pt x="322183" y="646316"/>
                </a:lnTo>
                <a:lnTo>
                  <a:pt x="274525" y="642818"/>
                </a:lnTo>
                <a:lnTo>
                  <a:pt x="229055" y="632655"/>
                </a:lnTo>
                <a:lnTo>
                  <a:pt x="186267" y="616322"/>
                </a:lnTo>
                <a:lnTo>
                  <a:pt x="146657" y="594315"/>
                </a:lnTo>
                <a:lnTo>
                  <a:pt x="110721" y="567130"/>
                </a:lnTo>
                <a:lnTo>
                  <a:pt x="78954" y="535262"/>
                </a:lnTo>
                <a:lnTo>
                  <a:pt x="51852" y="499207"/>
                </a:lnTo>
                <a:lnTo>
                  <a:pt x="29910" y="459461"/>
                </a:lnTo>
                <a:lnTo>
                  <a:pt x="13623" y="416519"/>
                </a:lnTo>
                <a:lnTo>
                  <a:pt x="3488" y="370877"/>
                </a:lnTo>
                <a:lnTo>
                  <a:pt x="0" y="323031"/>
                </a:lnTo>
                <a:lnTo>
                  <a:pt x="3488" y="275248"/>
                </a:lnTo>
                <a:lnTo>
                  <a:pt x="13623" y="229658"/>
                </a:lnTo>
                <a:lnTo>
                  <a:pt x="29910" y="186757"/>
                </a:lnTo>
                <a:lnTo>
                  <a:pt x="51852" y="147043"/>
                </a:lnTo>
                <a:lnTo>
                  <a:pt x="78954" y="111013"/>
                </a:lnTo>
                <a:lnTo>
                  <a:pt x="110721" y="79162"/>
                </a:lnTo>
                <a:lnTo>
                  <a:pt x="146657" y="51988"/>
                </a:lnTo>
                <a:lnTo>
                  <a:pt x="186267" y="29988"/>
                </a:lnTo>
                <a:lnTo>
                  <a:pt x="229055" y="13659"/>
                </a:lnTo>
                <a:lnTo>
                  <a:pt x="274525" y="3497"/>
                </a:lnTo>
                <a:lnTo>
                  <a:pt x="322183" y="0"/>
                </a:lnTo>
                <a:close/>
              </a:path>
            </a:pathLst>
          </a:custGeom>
          <a:ln w="2279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24905" y="2199361"/>
            <a:ext cx="2621915" cy="1076325"/>
          </a:xfrm>
          <a:custGeom>
            <a:avLst/>
            <a:gdLst/>
            <a:ahLst/>
            <a:cxnLst/>
            <a:rect l="l" t="t" r="r" b="b"/>
            <a:pathLst>
              <a:path w="2621915" h="1076325">
                <a:moveTo>
                  <a:pt x="0" y="0"/>
                </a:moveTo>
                <a:lnTo>
                  <a:pt x="0" y="0"/>
                </a:lnTo>
                <a:lnTo>
                  <a:pt x="2621689" y="1075834"/>
                </a:lnTo>
              </a:path>
            </a:pathLst>
          </a:custGeom>
          <a:ln w="11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47905" y="3197265"/>
            <a:ext cx="174382" cy="11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4905" y="2199361"/>
            <a:ext cx="1551305" cy="1040130"/>
          </a:xfrm>
          <a:custGeom>
            <a:avLst/>
            <a:gdLst/>
            <a:ahLst/>
            <a:cxnLst/>
            <a:rect l="l" t="t" r="r" b="b"/>
            <a:pathLst>
              <a:path w="1551304" h="1040130">
                <a:moveTo>
                  <a:pt x="0" y="0"/>
                </a:moveTo>
                <a:lnTo>
                  <a:pt x="0" y="0"/>
                </a:lnTo>
                <a:lnTo>
                  <a:pt x="1550776" y="1039705"/>
                </a:lnTo>
              </a:path>
            </a:pathLst>
          </a:custGeom>
          <a:ln w="11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75225" y="3149762"/>
            <a:ext cx="166798" cy="13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4905" y="2199361"/>
            <a:ext cx="0" cy="1005840"/>
          </a:xfrm>
          <a:custGeom>
            <a:avLst/>
            <a:gdLst/>
            <a:ahLst/>
            <a:cxnLst/>
            <a:rect l="l" t="t" r="r" b="b"/>
            <a:pathLst>
              <a:path w="0" h="1005839">
                <a:moveTo>
                  <a:pt x="0" y="0"/>
                </a:moveTo>
                <a:lnTo>
                  <a:pt x="0" y="0"/>
                </a:lnTo>
                <a:lnTo>
                  <a:pt x="0" y="1005502"/>
                </a:lnTo>
              </a:path>
            </a:pathLst>
          </a:custGeom>
          <a:ln w="11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73729" y="3115539"/>
            <a:ext cx="102603" cy="171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07284" y="2199361"/>
            <a:ext cx="2618105" cy="1062990"/>
          </a:xfrm>
          <a:custGeom>
            <a:avLst/>
            <a:gdLst/>
            <a:ahLst/>
            <a:cxnLst/>
            <a:rect l="l" t="t" r="r" b="b"/>
            <a:pathLst>
              <a:path w="2618104" h="1062989">
                <a:moveTo>
                  <a:pt x="2617620" y="0"/>
                </a:moveTo>
                <a:lnTo>
                  <a:pt x="2617620" y="0"/>
                </a:lnTo>
                <a:lnTo>
                  <a:pt x="0" y="1062533"/>
                </a:lnTo>
              </a:path>
            </a:pathLst>
          </a:custGeom>
          <a:ln w="11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31464" y="3182064"/>
            <a:ext cx="176302" cy="114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61241" y="2199361"/>
            <a:ext cx="1564005" cy="1013460"/>
          </a:xfrm>
          <a:custGeom>
            <a:avLst/>
            <a:gdLst/>
            <a:ahLst/>
            <a:cxnLst/>
            <a:rect l="l" t="t" r="r" b="b"/>
            <a:pathLst>
              <a:path w="1564004" h="1013460">
                <a:moveTo>
                  <a:pt x="1563663" y="0"/>
                </a:moveTo>
                <a:lnTo>
                  <a:pt x="1563663" y="0"/>
                </a:lnTo>
                <a:lnTo>
                  <a:pt x="0" y="1013103"/>
                </a:lnTo>
              </a:path>
            </a:pathLst>
          </a:custGeom>
          <a:ln w="11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92877" y="3121260"/>
            <a:ext cx="168819" cy="1368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3551" y="4067725"/>
            <a:ext cx="0" cy="610235"/>
          </a:xfrm>
          <a:custGeom>
            <a:avLst/>
            <a:gdLst/>
            <a:ahLst/>
            <a:cxnLst/>
            <a:rect l="l" t="t" r="r" b="b"/>
            <a:pathLst>
              <a:path w="0" h="610235">
                <a:moveTo>
                  <a:pt x="0" y="610111"/>
                </a:moveTo>
                <a:lnTo>
                  <a:pt x="0" y="610111"/>
                </a:lnTo>
                <a:lnTo>
                  <a:pt x="0" y="0"/>
                </a:lnTo>
              </a:path>
            </a:pathLst>
          </a:custGeom>
          <a:ln w="11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12375" y="3986027"/>
            <a:ext cx="104119" cy="1710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86512" y="3959414"/>
            <a:ext cx="0" cy="539750"/>
          </a:xfrm>
          <a:custGeom>
            <a:avLst/>
            <a:gdLst/>
            <a:ahLst/>
            <a:cxnLst/>
            <a:rect l="l" t="t" r="r" b="b"/>
            <a:pathLst>
              <a:path w="0" h="539750">
                <a:moveTo>
                  <a:pt x="0" y="0"/>
                </a:moveTo>
                <a:lnTo>
                  <a:pt x="0" y="0"/>
                </a:lnTo>
                <a:lnTo>
                  <a:pt x="0" y="539754"/>
                </a:lnTo>
              </a:path>
            </a:pathLst>
          </a:custGeom>
          <a:ln w="11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3441" y="4409844"/>
            <a:ext cx="104271" cy="169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11074" y="4928712"/>
            <a:ext cx="5335905" cy="0"/>
          </a:xfrm>
          <a:custGeom>
            <a:avLst/>
            <a:gdLst/>
            <a:ahLst/>
            <a:cxnLst/>
            <a:rect l="l" t="t" r="r" b="b"/>
            <a:pathLst>
              <a:path w="5335905" h="0">
                <a:moveTo>
                  <a:pt x="5335838" y="0"/>
                </a:moveTo>
                <a:lnTo>
                  <a:pt x="5335838" y="0"/>
                </a:lnTo>
                <a:lnTo>
                  <a:pt x="0" y="0"/>
                </a:lnTo>
              </a:path>
            </a:pathLst>
          </a:custGeom>
          <a:ln w="11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29568" y="4877384"/>
            <a:ext cx="168722" cy="1026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7122" y="3301801"/>
            <a:ext cx="1455818" cy="669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77850" y="3301801"/>
            <a:ext cx="1455768" cy="669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8607" y="3301801"/>
            <a:ext cx="1455814" cy="6690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16444" y="3301801"/>
            <a:ext cx="1455818" cy="669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46913" y="3313199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215"/>
                </a:lnTo>
                <a:lnTo>
                  <a:pt x="0" y="64621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46913" y="3313199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0" y="0"/>
                </a:moveTo>
                <a:lnTo>
                  <a:pt x="1433021" y="0"/>
                </a:lnTo>
                <a:lnTo>
                  <a:pt x="1433021" y="646215"/>
                </a:lnTo>
                <a:lnTo>
                  <a:pt x="0" y="646215"/>
                </a:lnTo>
                <a:lnTo>
                  <a:pt x="0" y="0"/>
                </a:lnTo>
                <a:close/>
              </a:path>
            </a:pathLst>
          </a:custGeom>
          <a:ln w="22796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01441" y="3548873"/>
            <a:ext cx="379039" cy="1938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01454" y="3584976"/>
            <a:ext cx="146056" cy="108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72022" y="3584976"/>
            <a:ext cx="155406" cy="1064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8607" y="4594206"/>
            <a:ext cx="1455814" cy="668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46913" y="4641708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1110838" y="0"/>
                </a:moveTo>
                <a:lnTo>
                  <a:pt x="322436" y="0"/>
                </a:lnTo>
                <a:lnTo>
                  <a:pt x="274772" y="3498"/>
                </a:lnTo>
                <a:lnTo>
                  <a:pt x="229286" y="13664"/>
                </a:lnTo>
                <a:lnTo>
                  <a:pt x="186474" y="29998"/>
                </a:lnTo>
                <a:lnTo>
                  <a:pt x="146834" y="52005"/>
                </a:lnTo>
                <a:lnTo>
                  <a:pt x="110865" y="79186"/>
                </a:lnTo>
                <a:lnTo>
                  <a:pt x="79063" y="111046"/>
                </a:lnTo>
                <a:lnTo>
                  <a:pt x="51928" y="147085"/>
                </a:lnTo>
                <a:lnTo>
                  <a:pt x="29956" y="186809"/>
                </a:lnTo>
                <a:lnTo>
                  <a:pt x="13645" y="229718"/>
                </a:lnTo>
                <a:lnTo>
                  <a:pt x="3494" y="275317"/>
                </a:lnTo>
                <a:lnTo>
                  <a:pt x="0" y="323107"/>
                </a:lnTo>
                <a:lnTo>
                  <a:pt x="3494" y="370903"/>
                </a:lnTo>
                <a:lnTo>
                  <a:pt x="13645" y="416505"/>
                </a:lnTo>
                <a:lnTo>
                  <a:pt x="29956" y="459416"/>
                </a:lnTo>
                <a:lnTo>
                  <a:pt x="51928" y="499139"/>
                </a:lnTo>
                <a:lnTo>
                  <a:pt x="79063" y="535177"/>
                </a:lnTo>
                <a:lnTo>
                  <a:pt x="110865" y="567034"/>
                </a:lnTo>
                <a:lnTo>
                  <a:pt x="146834" y="594212"/>
                </a:lnTo>
                <a:lnTo>
                  <a:pt x="186474" y="616216"/>
                </a:lnTo>
                <a:lnTo>
                  <a:pt x="229286" y="632548"/>
                </a:lnTo>
                <a:lnTo>
                  <a:pt x="274772" y="642712"/>
                </a:lnTo>
                <a:lnTo>
                  <a:pt x="322436" y="646210"/>
                </a:lnTo>
                <a:lnTo>
                  <a:pt x="1110838" y="646210"/>
                </a:lnTo>
                <a:lnTo>
                  <a:pt x="1158495" y="642712"/>
                </a:lnTo>
                <a:lnTo>
                  <a:pt x="1203966" y="632548"/>
                </a:lnTo>
                <a:lnTo>
                  <a:pt x="1246754" y="616216"/>
                </a:lnTo>
                <a:lnTo>
                  <a:pt x="1286363" y="594212"/>
                </a:lnTo>
                <a:lnTo>
                  <a:pt x="1322299" y="567034"/>
                </a:lnTo>
                <a:lnTo>
                  <a:pt x="1354066" y="535177"/>
                </a:lnTo>
                <a:lnTo>
                  <a:pt x="1381169" y="499139"/>
                </a:lnTo>
                <a:lnTo>
                  <a:pt x="1403111" y="459416"/>
                </a:lnTo>
                <a:lnTo>
                  <a:pt x="1419397" y="416505"/>
                </a:lnTo>
                <a:lnTo>
                  <a:pt x="1429533" y="370903"/>
                </a:lnTo>
                <a:lnTo>
                  <a:pt x="1433021" y="323107"/>
                </a:lnTo>
                <a:lnTo>
                  <a:pt x="1429533" y="275317"/>
                </a:lnTo>
                <a:lnTo>
                  <a:pt x="1419397" y="229718"/>
                </a:lnTo>
                <a:lnTo>
                  <a:pt x="1403111" y="186809"/>
                </a:lnTo>
                <a:lnTo>
                  <a:pt x="1381169" y="147085"/>
                </a:lnTo>
                <a:lnTo>
                  <a:pt x="1354066" y="111046"/>
                </a:lnTo>
                <a:lnTo>
                  <a:pt x="1322299" y="79186"/>
                </a:lnTo>
                <a:lnTo>
                  <a:pt x="1286363" y="52005"/>
                </a:lnTo>
                <a:lnTo>
                  <a:pt x="1246754" y="29998"/>
                </a:lnTo>
                <a:lnTo>
                  <a:pt x="1203966" y="13664"/>
                </a:lnTo>
                <a:lnTo>
                  <a:pt x="1158495" y="3498"/>
                </a:lnTo>
                <a:lnTo>
                  <a:pt x="111083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46913" y="4641708"/>
            <a:ext cx="1433195" cy="646430"/>
          </a:xfrm>
          <a:custGeom>
            <a:avLst/>
            <a:gdLst/>
            <a:ahLst/>
            <a:cxnLst/>
            <a:rect l="l" t="t" r="r" b="b"/>
            <a:pathLst>
              <a:path w="1433195" h="646429">
                <a:moveTo>
                  <a:pt x="322436" y="0"/>
                </a:moveTo>
                <a:lnTo>
                  <a:pt x="1110838" y="0"/>
                </a:lnTo>
                <a:lnTo>
                  <a:pt x="1158495" y="3498"/>
                </a:lnTo>
                <a:lnTo>
                  <a:pt x="1203966" y="13664"/>
                </a:lnTo>
                <a:lnTo>
                  <a:pt x="1246754" y="29998"/>
                </a:lnTo>
                <a:lnTo>
                  <a:pt x="1286363" y="52005"/>
                </a:lnTo>
                <a:lnTo>
                  <a:pt x="1322300" y="79186"/>
                </a:lnTo>
                <a:lnTo>
                  <a:pt x="1354066" y="111046"/>
                </a:lnTo>
                <a:lnTo>
                  <a:pt x="1381169" y="147085"/>
                </a:lnTo>
                <a:lnTo>
                  <a:pt x="1403111" y="186809"/>
                </a:lnTo>
                <a:lnTo>
                  <a:pt x="1419397" y="229718"/>
                </a:lnTo>
                <a:lnTo>
                  <a:pt x="1429533" y="275317"/>
                </a:lnTo>
                <a:lnTo>
                  <a:pt x="1433021" y="323107"/>
                </a:lnTo>
                <a:lnTo>
                  <a:pt x="1429533" y="370903"/>
                </a:lnTo>
                <a:lnTo>
                  <a:pt x="1419397" y="416505"/>
                </a:lnTo>
                <a:lnTo>
                  <a:pt x="1403111" y="459416"/>
                </a:lnTo>
                <a:lnTo>
                  <a:pt x="1381169" y="499139"/>
                </a:lnTo>
                <a:lnTo>
                  <a:pt x="1354066" y="535177"/>
                </a:lnTo>
                <a:lnTo>
                  <a:pt x="1322300" y="567034"/>
                </a:lnTo>
                <a:lnTo>
                  <a:pt x="1286363" y="594212"/>
                </a:lnTo>
                <a:lnTo>
                  <a:pt x="1246754" y="616216"/>
                </a:lnTo>
                <a:lnTo>
                  <a:pt x="1203966" y="632548"/>
                </a:lnTo>
                <a:lnTo>
                  <a:pt x="1158495" y="642712"/>
                </a:lnTo>
                <a:lnTo>
                  <a:pt x="1110838" y="646210"/>
                </a:lnTo>
                <a:lnTo>
                  <a:pt x="322436" y="646210"/>
                </a:lnTo>
                <a:lnTo>
                  <a:pt x="274772" y="642712"/>
                </a:lnTo>
                <a:lnTo>
                  <a:pt x="229286" y="632548"/>
                </a:lnTo>
                <a:lnTo>
                  <a:pt x="186474" y="616216"/>
                </a:lnTo>
                <a:lnTo>
                  <a:pt x="146834" y="594212"/>
                </a:lnTo>
                <a:lnTo>
                  <a:pt x="110865" y="567034"/>
                </a:lnTo>
                <a:lnTo>
                  <a:pt x="79063" y="535177"/>
                </a:lnTo>
                <a:lnTo>
                  <a:pt x="51928" y="499139"/>
                </a:lnTo>
                <a:lnTo>
                  <a:pt x="29956" y="459416"/>
                </a:lnTo>
                <a:lnTo>
                  <a:pt x="13645" y="416505"/>
                </a:lnTo>
                <a:lnTo>
                  <a:pt x="3494" y="370903"/>
                </a:lnTo>
                <a:lnTo>
                  <a:pt x="0" y="323107"/>
                </a:lnTo>
                <a:lnTo>
                  <a:pt x="3494" y="275317"/>
                </a:lnTo>
                <a:lnTo>
                  <a:pt x="13645" y="229718"/>
                </a:lnTo>
                <a:lnTo>
                  <a:pt x="29956" y="186809"/>
                </a:lnTo>
                <a:lnTo>
                  <a:pt x="51928" y="147085"/>
                </a:lnTo>
                <a:lnTo>
                  <a:pt x="79063" y="111046"/>
                </a:lnTo>
                <a:lnTo>
                  <a:pt x="110865" y="79186"/>
                </a:lnTo>
                <a:lnTo>
                  <a:pt x="146834" y="52005"/>
                </a:lnTo>
                <a:lnTo>
                  <a:pt x="186474" y="29998"/>
                </a:lnTo>
                <a:lnTo>
                  <a:pt x="229286" y="13664"/>
                </a:lnTo>
                <a:lnTo>
                  <a:pt x="274772" y="3498"/>
                </a:lnTo>
                <a:lnTo>
                  <a:pt x="322436" y="0"/>
                </a:lnTo>
                <a:close/>
              </a:path>
            </a:pathLst>
          </a:custGeom>
          <a:ln w="22796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71689" y="4877382"/>
            <a:ext cx="384598" cy="159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81052" y="4926812"/>
            <a:ext cx="90969" cy="1083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92995" y="4928712"/>
            <a:ext cx="94759" cy="1558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97122" y="1864930"/>
            <a:ext cx="1455818" cy="66911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90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60"/>
              <a:t> </a:t>
            </a:r>
            <a:r>
              <a:rPr dirty="0" spc="-5"/>
              <a:t>inspections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65770" cy="377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These involve people examining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source  representation with the aim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discovering anomalies and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defects.</a:t>
            </a:r>
            <a:endParaRPr sz="2400">
              <a:latin typeface="Arial"/>
              <a:cs typeface="Arial"/>
            </a:endParaRPr>
          </a:p>
          <a:p>
            <a:pPr marL="355600" marR="952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Inspections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 execution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system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dirty="0" sz="2400" spc="-385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 used before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  <a:p>
            <a:pPr marL="355600" marR="26034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applied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any representation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dirty="0" sz="2400" spc="-1275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(requirements, design,configuration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data, test data,</a:t>
            </a:r>
            <a:r>
              <a:rPr dirty="0" sz="2400" spc="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etc.).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They have been shown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be an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effective technique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925">
                <a:solidFill>
                  <a:srgbClr val="46424D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discovering program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9027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Advantages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inspections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0525" cy="435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During testing, errors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can mask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(hide)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other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Because inspection is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static process,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don’t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concerned with interactions between</a:t>
            </a:r>
            <a:r>
              <a:rPr dirty="0" sz="2400" spc="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marL="355600" marR="5461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Incomplete versions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can be inspected  without additional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costs. If a program 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incomplete,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 need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 specialized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harnesses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test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parts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available.</a:t>
            </a:r>
            <a:endParaRPr sz="2400">
              <a:latin typeface="Arial"/>
              <a:cs typeface="Arial"/>
            </a:endParaRPr>
          </a:p>
          <a:p>
            <a:pPr marL="355600" marR="14033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well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searching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program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defects, an </a:t>
            </a:r>
            <a:r>
              <a:rPr dirty="0" sz="2400" spc="-350">
                <a:solidFill>
                  <a:srgbClr val="46424D"/>
                </a:solidFill>
                <a:latin typeface="Arial"/>
                <a:cs typeface="Arial"/>
              </a:rPr>
              <a:t>inspection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can also consider broader quality attributes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 program, such as compliance with standards, portability  and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maintainability.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27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Inspections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5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58125" cy="340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Inspections 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are complementary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opposing verification</a:t>
            </a:r>
            <a:r>
              <a:rPr dirty="0" sz="2400" spc="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techniques.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Both should be used during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V &amp; V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Inspections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can check conformance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295">
                <a:solidFill>
                  <a:srgbClr val="46424D"/>
                </a:solidFill>
                <a:latin typeface="Arial"/>
                <a:cs typeface="Arial"/>
              </a:rPr>
              <a:t>specification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but not conformance with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customer’s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real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349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Inspections cannot check non-functional </a:t>
            </a:r>
            <a:r>
              <a:rPr dirty="0" sz="2400" spc="-1025">
                <a:solidFill>
                  <a:srgbClr val="46424D"/>
                </a:solidFill>
                <a:latin typeface="Arial"/>
                <a:cs typeface="Arial"/>
              </a:rPr>
              <a:t>characteristics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such as  performance, 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usability,</a:t>
            </a:r>
            <a:r>
              <a:rPr dirty="0" sz="24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01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 model </a:t>
            </a:r>
            <a:r>
              <a:rPr dirty="0"/>
              <a:t>of </a:t>
            </a:r>
            <a:r>
              <a:rPr dirty="0" spc="-5"/>
              <a:t>the </a:t>
            </a:r>
            <a:r>
              <a:rPr dirty="0"/>
              <a:t>software testing</a:t>
            </a:r>
            <a:r>
              <a:rPr dirty="0" spc="-160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57571" y="2995712"/>
            <a:ext cx="7995817" cy="148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480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Stages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90509" cy="2891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testing, 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system is tested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285">
                <a:solidFill>
                  <a:srgbClr val="46424D"/>
                </a:solidFill>
                <a:latin typeface="Arial"/>
                <a:cs typeface="Arial"/>
              </a:rPr>
              <a:t>during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discover bugs and</a:t>
            </a:r>
            <a:r>
              <a:rPr dirty="0" sz="2400" spc="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defects.</a:t>
            </a:r>
            <a:endParaRPr sz="2400">
              <a:latin typeface="Arial"/>
              <a:cs typeface="Arial"/>
            </a:endParaRPr>
          </a:p>
          <a:p>
            <a:pPr algn="just" marL="355600" marR="24066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testing, where a separate testing team </a:t>
            </a:r>
            <a:r>
              <a:rPr dirty="0" sz="2400" spc="-865">
                <a:solidFill>
                  <a:srgbClr val="46424D"/>
                </a:solidFill>
                <a:latin typeface="Arial"/>
                <a:cs typeface="Arial"/>
              </a:rPr>
              <a:t>test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 complete version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before it is released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users or potential users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63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their own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2587244"/>
            <a:ext cx="3023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Development</a:t>
            </a:r>
            <a:r>
              <a:rPr dirty="0" spc="-5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23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Development</a:t>
            </a:r>
            <a:r>
              <a:rPr dirty="0" spc="-5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9415" cy="376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includes 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activities</a:t>
            </a:r>
            <a:r>
              <a:rPr dirty="0" sz="2400" spc="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carried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team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dirty="0" sz="2400" spc="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Unit testing, where individual program units or object classes</a:t>
            </a:r>
            <a:r>
              <a:rPr dirty="0" sz="2000" spc="-2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are  tested. Unit testing should focus on testing the functionality of  objects or</a:t>
            </a:r>
            <a:r>
              <a:rPr dirty="0" sz="2000" spc="-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 lvl="1" marL="756285" marR="29209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Component testing, where several individual units are</a:t>
            </a:r>
            <a:r>
              <a:rPr dirty="0" sz="2000" spc="-1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integrated  to create composite components. Component testing should  focus on testing component</a:t>
            </a:r>
            <a:r>
              <a:rPr dirty="0" sz="2000" spc="-1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interfaces.</a:t>
            </a:r>
            <a:endParaRPr sz="2000">
              <a:latin typeface="Arial"/>
              <a:cs typeface="Arial"/>
            </a:endParaRPr>
          </a:p>
          <a:p>
            <a:pPr lvl="1" marL="756285" marR="15811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 testing, where some or all of the components in a  system are integrated and the system is tested as a whole.  System testing should focus on testing component</a:t>
            </a:r>
            <a:r>
              <a:rPr dirty="0" sz="2000" spc="-1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interactions.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701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Unit</a:t>
            </a:r>
            <a:r>
              <a:rPr dirty="0" spc="-50"/>
              <a:t> </a:t>
            </a:r>
            <a:r>
              <a:rPr dirty="0" spc="-5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95895" cy="328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Unit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is the process of testing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individual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in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isolation.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defect testing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Units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Individual functions or methods within an</a:t>
            </a:r>
            <a:r>
              <a:rPr dirty="0" sz="2000" spc="-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Object classes with several attributes and</a:t>
            </a:r>
            <a:r>
              <a:rPr dirty="0" sz="2000" spc="-1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Composite components with defined interfaces used to</a:t>
            </a:r>
            <a:r>
              <a:rPr dirty="0" sz="2000" spc="-1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their</a:t>
            </a:r>
            <a:r>
              <a:rPr dirty="0" sz="2000" spc="-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6424D"/>
                </a:solidFill>
                <a:latin typeface="Arial"/>
                <a:cs typeface="Arial"/>
              </a:rPr>
              <a:t>functionality.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3688079" cy="292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dirty="0" sz="2400" spc="-20" b="1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Test-driven </a:t>
            </a:r>
            <a:r>
              <a:rPr dirty="0" sz="2400" spc="-185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904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 </a:t>
            </a:r>
            <a:r>
              <a:rPr dirty="0" spc="-5"/>
              <a:t>class</a:t>
            </a:r>
            <a:r>
              <a:rPr dirty="0" spc="-8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902575" cy="255651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Complete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coverage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class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involves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3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all operations associated with an</a:t>
            </a:r>
            <a:r>
              <a:rPr dirty="0" sz="2000" spc="-9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Setting and interrogating all object</a:t>
            </a:r>
            <a:r>
              <a:rPr dirty="0" sz="2000" spc="-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Exercising the object in all possible</a:t>
            </a:r>
            <a:r>
              <a:rPr dirty="0" sz="2000" spc="-10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states.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Inheritance makes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more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difficult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design object </a:t>
            </a:r>
            <a:r>
              <a:rPr dirty="0" sz="2400" spc="-560">
                <a:solidFill>
                  <a:srgbClr val="46424D"/>
                </a:solidFill>
                <a:latin typeface="Arial"/>
                <a:cs typeface="Arial"/>
              </a:rPr>
              <a:t>class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as the information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tested is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not</a:t>
            </a:r>
            <a:r>
              <a:rPr dirty="0" sz="24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localised.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222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weather station </a:t>
            </a:r>
            <a:r>
              <a:rPr dirty="0" spc="-5"/>
              <a:t>object</a:t>
            </a:r>
            <a:r>
              <a:rPr dirty="0" spc="-55"/>
              <a:t> </a:t>
            </a:r>
            <a:r>
              <a:rPr dirty="0" spc="-5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3146573" y="2692663"/>
            <a:ext cx="32384" cy="201930"/>
          </a:xfrm>
          <a:custGeom>
            <a:avLst/>
            <a:gdLst/>
            <a:ahLst/>
            <a:cxnLst/>
            <a:rect l="l" t="t" r="r" b="b"/>
            <a:pathLst>
              <a:path w="32385" h="201930">
                <a:moveTo>
                  <a:pt x="29426" y="63880"/>
                </a:moveTo>
                <a:lnTo>
                  <a:pt x="21419" y="65684"/>
                </a:lnTo>
                <a:lnTo>
                  <a:pt x="15021" y="67257"/>
                </a:lnTo>
                <a:lnTo>
                  <a:pt x="9082" y="68370"/>
                </a:lnTo>
                <a:lnTo>
                  <a:pt x="2453" y="68792"/>
                </a:lnTo>
                <a:lnTo>
                  <a:pt x="0" y="71247"/>
                </a:lnTo>
                <a:lnTo>
                  <a:pt x="1418" y="82068"/>
                </a:lnTo>
                <a:lnTo>
                  <a:pt x="2147" y="95194"/>
                </a:lnTo>
                <a:lnTo>
                  <a:pt x="2415" y="114773"/>
                </a:lnTo>
                <a:lnTo>
                  <a:pt x="2453" y="201464"/>
                </a:lnTo>
                <a:lnTo>
                  <a:pt x="31880" y="201464"/>
                </a:lnTo>
                <a:lnTo>
                  <a:pt x="31880" y="66336"/>
                </a:lnTo>
                <a:lnTo>
                  <a:pt x="29426" y="63880"/>
                </a:lnTo>
                <a:close/>
              </a:path>
              <a:path w="32385" h="201930">
                <a:moveTo>
                  <a:pt x="31880" y="0"/>
                </a:moveTo>
                <a:lnTo>
                  <a:pt x="24178" y="1419"/>
                </a:lnTo>
                <a:lnTo>
                  <a:pt x="18086" y="2148"/>
                </a:lnTo>
                <a:lnTo>
                  <a:pt x="11534" y="2417"/>
                </a:lnTo>
                <a:lnTo>
                  <a:pt x="2453" y="2455"/>
                </a:lnTo>
                <a:lnTo>
                  <a:pt x="0" y="4911"/>
                </a:lnTo>
                <a:lnTo>
                  <a:pt x="0" y="9822"/>
                </a:lnTo>
                <a:lnTo>
                  <a:pt x="2453" y="14734"/>
                </a:lnTo>
                <a:lnTo>
                  <a:pt x="2453" y="24556"/>
                </a:lnTo>
                <a:lnTo>
                  <a:pt x="0" y="29468"/>
                </a:lnTo>
                <a:lnTo>
                  <a:pt x="31880" y="29468"/>
                </a:lnTo>
                <a:lnTo>
                  <a:pt x="31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7880" y="2687751"/>
            <a:ext cx="122604" cy="20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9924" y="2756543"/>
            <a:ext cx="120176" cy="14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7058" y="2756543"/>
            <a:ext cx="117726" cy="137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44388" y="2690207"/>
            <a:ext cx="272211" cy="206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43556" y="2756543"/>
            <a:ext cx="120176" cy="14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0689" y="2756543"/>
            <a:ext cx="68681" cy="137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5266" y="3198797"/>
            <a:ext cx="1655286" cy="27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8641" y="3206164"/>
            <a:ext cx="83820" cy="258445"/>
          </a:xfrm>
          <a:custGeom>
            <a:avLst/>
            <a:gdLst/>
            <a:ahLst/>
            <a:cxnLst/>
            <a:rect l="l" t="t" r="r" b="b"/>
            <a:pathLst>
              <a:path w="83820" h="258445">
                <a:moveTo>
                  <a:pt x="83385" y="0"/>
                </a:moveTo>
                <a:lnTo>
                  <a:pt x="73582" y="2455"/>
                </a:lnTo>
                <a:lnTo>
                  <a:pt x="63780" y="2455"/>
                </a:lnTo>
                <a:lnTo>
                  <a:pt x="41395" y="25535"/>
                </a:lnTo>
                <a:lnTo>
                  <a:pt x="20850" y="54364"/>
                </a:lnTo>
                <a:lnTo>
                  <a:pt x="5825" y="89179"/>
                </a:lnTo>
                <a:lnTo>
                  <a:pt x="0" y="130217"/>
                </a:lnTo>
                <a:lnTo>
                  <a:pt x="2953" y="159359"/>
                </a:lnTo>
                <a:lnTo>
                  <a:pt x="21738" y="206581"/>
                </a:lnTo>
                <a:lnTo>
                  <a:pt x="49673" y="244472"/>
                </a:lnTo>
                <a:lnTo>
                  <a:pt x="61330" y="255522"/>
                </a:lnTo>
                <a:lnTo>
                  <a:pt x="63780" y="257978"/>
                </a:lnTo>
                <a:lnTo>
                  <a:pt x="66231" y="257978"/>
                </a:lnTo>
                <a:lnTo>
                  <a:pt x="68681" y="255522"/>
                </a:lnTo>
                <a:lnTo>
                  <a:pt x="83385" y="255522"/>
                </a:lnTo>
                <a:lnTo>
                  <a:pt x="57367" y="224897"/>
                </a:lnTo>
                <a:lnTo>
                  <a:pt x="40777" y="192882"/>
                </a:lnTo>
                <a:lnTo>
                  <a:pt x="32005" y="160860"/>
                </a:lnTo>
                <a:lnTo>
                  <a:pt x="29439" y="130217"/>
                </a:lnTo>
                <a:lnTo>
                  <a:pt x="34422" y="89866"/>
                </a:lnTo>
                <a:lnTo>
                  <a:pt x="47222" y="54352"/>
                </a:lnTo>
                <a:lnTo>
                  <a:pt x="64617" y="24831"/>
                </a:lnTo>
                <a:lnTo>
                  <a:pt x="83385" y="2455"/>
                </a:lnTo>
                <a:lnTo>
                  <a:pt x="83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5610" y="3206164"/>
            <a:ext cx="83820" cy="258445"/>
          </a:xfrm>
          <a:custGeom>
            <a:avLst/>
            <a:gdLst/>
            <a:ahLst/>
            <a:cxnLst/>
            <a:rect l="l" t="t" r="r" b="b"/>
            <a:pathLst>
              <a:path w="83820" h="258445">
                <a:moveTo>
                  <a:pt x="22055" y="0"/>
                </a:moveTo>
                <a:lnTo>
                  <a:pt x="17154" y="2455"/>
                </a:lnTo>
                <a:lnTo>
                  <a:pt x="2450" y="2455"/>
                </a:lnTo>
                <a:lnTo>
                  <a:pt x="2450" y="4911"/>
                </a:lnTo>
                <a:lnTo>
                  <a:pt x="27434" y="34475"/>
                </a:lnTo>
                <a:lnTo>
                  <a:pt x="44139" y="66336"/>
                </a:lnTo>
                <a:lnTo>
                  <a:pt x="53485" y="98196"/>
                </a:lnTo>
                <a:lnTo>
                  <a:pt x="56396" y="127761"/>
                </a:lnTo>
                <a:lnTo>
                  <a:pt x="51030" y="169148"/>
                </a:lnTo>
                <a:lnTo>
                  <a:pt x="37387" y="204546"/>
                </a:lnTo>
                <a:lnTo>
                  <a:pt x="19150" y="233492"/>
                </a:lnTo>
                <a:lnTo>
                  <a:pt x="0" y="255522"/>
                </a:lnTo>
                <a:lnTo>
                  <a:pt x="2450" y="257978"/>
                </a:lnTo>
                <a:lnTo>
                  <a:pt x="19604" y="257978"/>
                </a:lnTo>
                <a:lnTo>
                  <a:pt x="22055" y="255522"/>
                </a:lnTo>
                <a:lnTo>
                  <a:pt x="44052" y="231420"/>
                </a:lnTo>
                <a:lnTo>
                  <a:pt x="63743" y="202705"/>
                </a:lnTo>
                <a:lnTo>
                  <a:pt x="77914" y="168457"/>
                </a:lnTo>
                <a:lnTo>
                  <a:pt x="83352" y="127761"/>
                </a:lnTo>
                <a:lnTo>
                  <a:pt x="80787" y="99693"/>
                </a:lnTo>
                <a:lnTo>
                  <a:pt x="63709" y="52792"/>
                </a:lnTo>
                <a:lnTo>
                  <a:pt x="35243" y="13817"/>
                </a:lnTo>
                <a:lnTo>
                  <a:pt x="24505" y="2455"/>
                </a:lnTo>
                <a:lnTo>
                  <a:pt x="2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85266" y="3545214"/>
            <a:ext cx="1392910" cy="25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83617" y="3535391"/>
            <a:ext cx="83820" cy="255904"/>
          </a:xfrm>
          <a:custGeom>
            <a:avLst/>
            <a:gdLst/>
            <a:ahLst/>
            <a:cxnLst/>
            <a:rect l="l" t="t" r="r" b="b"/>
            <a:pathLst>
              <a:path w="83820" h="255904">
                <a:moveTo>
                  <a:pt x="80934" y="0"/>
                </a:moveTo>
                <a:lnTo>
                  <a:pt x="61297" y="0"/>
                </a:lnTo>
                <a:lnTo>
                  <a:pt x="39313" y="24115"/>
                </a:lnTo>
                <a:lnTo>
                  <a:pt x="19621" y="52830"/>
                </a:lnTo>
                <a:lnTo>
                  <a:pt x="5442" y="87069"/>
                </a:lnTo>
                <a:lnTo>
                  <a:pt x="0" y="127761"/>
                </a:lnTo>
                <a:lnTo>
                  <a:pt x="2565" y="157253"/>
                </a:lnTo>
                <a:lnTo>
                  <a:pt x="19656" y="205175"/>
                </a:lnTo>
                <a:lnTo>
                  <a:pt x="48125" y="243244"/>
                </a:lnTo>
                <a:lnTo>
                  <a:pt x="54290" y="249844"/>
                </a:lnTo>
                <a:lnTo>
                  <a:pt x="58846" y="255522"/>
                </a:lnTo>
                <a:lnTo>
                  <a:pt x="80934" y="255522"/>
                </a:lnTo>
                <a:lnTo>
                  <a:pt x="80934" y="253067"/>
                </a:lnTo>
                <a:lnTo>
                  <a:pt x="55950" y="222480"/>
                </a:lnTo>
                <a:lnTo>
                  <a:pt x="39246" y="190733"/>
                </a:lnTo>
                <a:lnTo>
                  <a:pt x="29899" y="159440"/>
                </a:lnTo>
                <a:lnTo>
                  <a:pt x="26989" y="130217"/>
                </a:lnTo>
                <a:lnTo>
                  <a:pt x="32350" y="88834"/>
                </a:lnTo>
                <a:lnTo>
                  <a:pt x="45985" y="53444"/>
                </a:lnTo>
                <a:lnTo>
                  <a:pt x="64221" y="24499"/>
                </a:lnTo>
                <a:lnTo>
                  <a:pt x="83385" y="2455"/>
                </a:lnTo>
                <a:lnTo>
                  <a:pt x="80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40553" y="3535391"/>
            <a:ext cx="83820" cy="255904"/>
          </a:xfrm>
          <a:custGeom>
            <a:avLst/>
            <a:gdLst/>
            <a:ahLst/>
            <a:cxnLst/>
            <a:rect l="l" t="t" r="r" b="b"/>
            <a:pathLst>
              <a:path w="83820" h="255904">
                <a:moveTo>
                  <a:pt x="22087" y="0"/>
                </a:moveTo>
                <a:lnTo>
                  <a:pt x="2450" y="0"/>
                </a:lnTo>
                <a:lnTo>
                  <a:pt x="0" y="2455"/>
                </a:lnTo>
                <a:lnTo>
                  <a:pt x="26018" y="33060"/>
                </a:lnTo>
                <a:lnTo>
                  <a:pt x="42607" y="64813"/>
                </a:lnTo>
                <a:lnTo>
                  <a:pt x="51379" y="96100"/>
                </a:lnTo>
                <a:lnTo>
                  <a:pt x="53945" y="125305"/>
                </a:lnTo>
                <a:lnTo>
                  <a:pt x="48622" y="168074"/>
                </a:lnTo>
                <a:lnTo>
                  <a:pt x="35255" y="203932"/>
                </a:lnTo>
                <a:lnTo>
                  <a:pt x="17747" y="232418"/>
                </a:lnTo>
                <a:lnTo>
                  <a:pt x="0" y="253067"/>
                </a:lnTo>
                <a:lnTo>
                  <a:pt x="0" y="255522"/>
                </a:lnTo>
                <a:lnTo>
                  <a:pt x="19637" y="255522"/>
                </a:lnTo>
                <a:lnTo>
                  <a:pt x="22087" y="253067"/>
                </a:lnTo>
                <a:lnTo>
                  <a:pt x="43037" y="230039"/>
                </a:lnTo>
                <a:lnTo>
                  <a:pt x="62845" y="201477"/>
                </a:lnTo>
                <a:lnTo>
                  <a:pt x="77598" y="167383"/>
                </a:lnTo>
                <a:lnTo>
                  <a:pt x="83385" y="127761"/>
                </a:lnTo>
                <a:lnTo>
                  <a:pt x="80436" y="98288"/>
                </a:lnTo>
                <a:lnTo>
                  <a:pt x="61660" y="50379"/>
                </a:lnTo>
                <a:lnTo>
                  <a:pt x="33728" y="12294"/>
                </a:lnTo>
                <a:lnTo>
                  <a:pt x="27678" y="5683"/>
                </a:lnTo>
                <a:lnTo>
                  <a:pt x="22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5266" y="3923619"/>
            <a:ext cx="122614" cy="201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2506" y="3923619"/>
            <a:ext cx="479267" cy="14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40027" y="3874473"/>
            <a:ext cx="198628" cy="1916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60743" y="3923619"/>
            <a:ext cx="377651" cy="140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46286" y="3859739"/>
            <a:ext cx="1542497" cy="2579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85266" y="4181598"/>
            <a:ext cx="1660188" cy="2112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78177" y="4181598"/>
            <a:ext cx="1844181" cy="5921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85266" y="4513280"/>
            <a:ext cx="2359095" cy="5872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5266" y="4906387"/>
            <a:ext cx="201075" cy="140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5979" y="4869552"/>
            <a:ext cx="306519" cy="1769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6839" y="4869552"/>
            <a:ext cx="154485" cy="1769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7911" y="5233191"/>
            <a:ext cx="98088" cy="1424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98071" y="5164399"/>
            <a:ext cx="120160" cy="2088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52573" y="5235647"/>
            <a:ext cx="117693" cy="1400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89904" y="5164399"/>
            <a:ext cx="213331" cy="2112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32675" y="5233191"/>
            <a:ext cx="483092" cy="1424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31043" y="5171766"/>
            <a:ext cx="1542465" cy="2579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27774" y="2088268"/>
            <a:ext cx="1885808" cy="2111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919720" y="1880768"/>
          <a:ext cx="3513454" cy="370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195"/>
              </a:tblGrid>
              <a:tr h="686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CED"/>
                      </a:solidFill>
                      <a:prstDash val="solid"/>
                    </a:lnL>
                    <a:lnR w="38100">
                      <a:solidFill>
                        <a:srgbClr val="00ACED"/>
                      </a:solidFill>
                      <a:prstDash val="solid"/>
                    </a:lnR>
                    <a:lnT w="38100">
                      <a:solidFill>
                        <a:srgbClr val="00ACED"/>
                      </a:solidFill>
                      <a:prstDash val="solid"/>
                    </a:lnT>
                    <a:lnB w="1905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CED"/>
                      </a:solidFill>
                      <a:prstDash val="solid"/>
                    </a:lnL>
                    <a:lnR w="38100">
                      <a:solidFill>
                        <a:srgbClr val="00ACED"/>
                      </a:solidFill>
                      <a:prstDash val="solid"/>
                    </a:lnR>
                    <a:lnT w="19050">
                      <a:solidFill>
                        <a:srgbClr val="00ACED"/>
                      </a:solidFill>
                      <a:prstDash val="solid"/>
                    </a:lnT>
                    <a:lnB w="28575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248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ACED"/>
                      </a:solidFill>
                      <a:prstDash val="solid"/>
                    </a:lnL>
                    <a:lnR w="38100">
                      <a:solidFill>
                        <a:srgbClr val="00ACED"/>
                      </a:solidFill>
                      <a:prstDash val="solid"/>
                    </a:lnR>
                    <a:lnT w="28575">
                      <a:solidFill>
                        <a:srgbClr val="00ACED"/>
                      </a:solidFill>
                      <a:prstDash val="solid"/>
                    </a:lnT>
                    <a:lnB w="3810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3909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Weather </a:t>
            </a:r>
            <a:r>
              <a:rPr dirty="0"/>
              <a:t>station</a:t>
            </a:r>
            <a:r>
              <a:rPr dirty="0" spc="-7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29880" cy="401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define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reportWeather,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6424D"/>
                </a:solidFill>
                <a:latin typeface="Arial"/>
                <a:cs typeface="Arial"/>
              </a:rPr>
              <a:t>calibrate,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test, startup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shutdown.</a:t>
            </a:r>
            <a:endParaRPr sz="2400">
              <a:latin typeface="Arial"/>
              <a:cs typeface="Arial"/>
            </a:endParaRPr>
          </a:p>
          <a:p>
            <a:pPr marL="355600" marR="6699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Using 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state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model, identify sequences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409">
                <a:solidFill>
                  <a:srgbClr val="46424D"/>
                </a:solidFill>
                <a:latin typeface="Arial"/>
                <a:cs typeface="Arial"/>
              </a:rPr>
              <a:t>state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transitions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tested 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event sequences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cause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these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 transitions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Shutdown -&gt; Running-&gt;</a:t>
            </a:r>
            <a:r>
              <a:rPr dirty="0" sz="2000" spc="-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Shutdown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Configuring-&gt; Running-&gt; </a:t>
            </a:r>
            <a:r>
              <a:rPr dirty="0" sz="2000" spc="-3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-&gt;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Transmitting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-&gt;</a:t>
            </a:r>
            <a:r>
              <a:rPr dirty="0" sz="2000" spc="-2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Running-&gt; Collecting-&gt; Running-&gt; Summarizing -&gt;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Transmitting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-&gt;</a:t>
            </a:r>
            <a:r>
              <a:rPr dirty="0" sz="2000" spc="-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94015" cy="533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Automated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270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Whenever possible, unit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dirty="0" sz="2400" spc="-520">
                <a:solidFill>
                  <a:srgbClr val="46424D"/>
                </a:solidFill>
                <a:latin typeface="Arial"/>
                <a:cs typeface="Arial"/>
              </a:rPr>
              <a:t>automated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 that  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run and checked without manual</a:t>
            </a:r>
            <a:r>
              <a:rPr dirty="0" sz="2400" spc="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intervention.</a:t>
            </a:r>
            <a:endParaRPr sz="2400">
              <a:latin typeface="Arial"/>
              <a:cs typeface="Arial"/>
            </a:endParaRPr>
          </a:p>
          <a:p>
            <a:pPr marL="355600" marR="3041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automated unit testing, you make use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 automation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framework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(such as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JUnit)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write and run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your program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Unit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frameworks provide generic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classes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extend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create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specific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cases. They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can then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run 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tests 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 have implemented and  report, often through some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GUI,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success of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otherwise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389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Automated test 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0525" cy="325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setup part,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initialize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dirty="0" sz="2400" spc="-1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969">
                <a:solidFill>
                  <a:srgbClr val="46424D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case, namely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inputs and expected</a:t>
            </a:r>
            <a:r>
              <a:rPr dirty="0" sz="24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outputs.</a:t>
            </a:r>
            <a:endParaRPr sz="2400">
              <a:latin typeface="Arial"/>
              <a:cs typeface="Arial"/>
            </a:endParaRPr>
          </a:p>
          <a:p>
            <a:pPr marL="355600" marR="5664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call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part,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you call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object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method </a:t>
            </a:r>
            <a:r>
              <a:rPr dirty="0" sz="2400" spc="-195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  <a:tab pos="5063490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 assertion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part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you compare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result of </a:t>
            </a:r>
            <a:r>
              <a:rPr dirty="0" sz="2400" spc="-66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call  with the expected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result. If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assertion evaluates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true, the 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has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been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successful	if false,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has  failed.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27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Choosing unit test</a:t>
            </a:r>
            <a:r>
              <a:rPr dirty="0" spc="-45"/>
              <a:t> </a:t>
            </a:r>
            <a:r>
              <a:rPr dirty="0" spc="-5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41945" cy="454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cases should show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when used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as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expected,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 are testing does what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supposed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do.</a:t>
            </a:r>
            <a:endParaRPr sz="2400">
              <a:latin typeface="Arial"/>
              <a:cs typeface="Arial"/>
            </a:endParaRPr>
          </a:p>
          <a:p>
            <a:pPr marL="355600" marR="29400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there 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defects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component,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these </a:t>
            </a:r>
            <a:r>
              <a:rPr dirty="0" sz="2400" spc="-70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 revealed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by 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This leads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2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types 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unit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case: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first of these should reflect normal operation of a</a:t>
            </a:r>
            <a:r>
              <a:rPr dirty="0" sz="2000" spc="-2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and should show that the component works as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expected.</a:t>
            </a:r>
            <a:endParaRPr sz="2000">
              <a:latin typeface="Arial"/>
              <a:cs typeface="Arial"/>
            </a:endParaRPr>
          </a:p>
          <a:p>
            <a:pPr lvl="1" marL="756285" marR="15875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other kind of test case should be based on testing  experience of where common problems arise. It should use  abnormal inputs to check that these are properly processed</a:t>
            </a:r>
            <a:r>
              <a:rPr dirty="0" sz="2000" spc="-2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and  do not crash the</a:t>
            </a:r>
            <a:r>
              <a:rPr dirty="0" sz="2000" spc="-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component.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6098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Testing</a:t>
            </a:r>
            <a:r>
              <a:rPr dirty="0" spc="-35"/>
              <a:t> </a:t>
            </a:r>
            <a:r>
              <a:rPr dirty="0" spc="-5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44484" cy="3418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Partition testing, 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identify groups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inputs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have common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characteristics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should be processed  in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same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6424D"/>
                </a:solidFill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6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should choose tests from within each of these</a:t>
            </a:r>
            <a:r>
              <a:rPr dirty="0" sz="2000" spc="-1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groups.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Guideline-based testing, 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you use</a:t>
            </a:r>
            <a:r>
              <a:rPr dirty="0" sz="2400" spc="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guidelines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choose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cases.</a:t>
            </a:r>
            <a:endParaRPr sz="2400">
              <a:latin typeface="Arial"/>
              <a:cs typeface="Arial"/>
            </a:endParaRPr>
          </a:p>
          <a:p>
            <a:pPr lvl="1" marL="756285" marR="50673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These guidelines reflect previous experience of the kinds</a:t>
            </a:r>
            <a:r>
              <a:rPr dirty="0" sz="2000" spc="-19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of  errors that programmers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make when developing  components.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450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</a:t>
            </a:r>
            <a:r>
              <a:rPr dirty="0" spc="-7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468870" cy="252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Input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data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output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results often fall into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classes where all members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class are</a:t>
            </a:r>
            <a:r>
              <a:rPr dirty="0" sz="2400" spc="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related.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Each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these classes is an </a:t>
            </a:r>
            <a:r>
              <a:rPr dirty="0" sz="2400" spc="-5">
                <a:latin typeface="Arial"/>
                <a:cs typeface="Arial"/>
              </a:rPr>
              <a:t>equivalence partition </a:t>
            </a:r>
            <a:r>
              <a:rPr dirty="0" sz="2400" spc="-107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 spc="-5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domain 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program behaves in an equivalent  way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each class</a:t>
            </a:r>
            <a:r>
              <a:rPr dirty="0" sz="24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member.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7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cases should be chosen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each</a:t>
            </a:r>
            <a:r>
              <a:rPr dirty="0" sz="2400" spc="1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partition.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566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Equivalence</a:t>
            </a:r>
            <a:r>
              <a:rPr dirty="0" spc="-40"/>
              <a:t> </a:t>
            </a:r>
            <a:r>
              <a:rPr dirty="0"/>
              <a:t>partitioning</a:t>
            </a:r>
          </a:p>
        </p:txBody>
      </p:sp>
      <p:sp>
        <p:nvSpPr>
          <p:cNvPr id="3" name="object 3"/>
          <p:cNvSpPr/>
          <p:nvPr/>
        </p:nvSpPr>
        <p:spPr>
          <a:xfrm>
            <a:off x="4227460" y="3587988"/>
            <a:ext cx="1382395" cy="441959"/>
          </a:xfrm>
          <a:custGeom>
            <a:avLst/>
            <a:gdLst/>
            <a:ahLst/>
            <a:cxnLst/>
            <a:rect l="l" t="t" r="r" b="b"/>
            <a:pathLst>
              <a:path w="1382395" h="441960">
                <a:moveTo>
                  <a:pt x="0" y="441919"/>
                </a:moveTo>
                <a:lnTo>
                  <a:pt x="1381925" y="441919"/>
                </a:lnTo>
                <a:lnTo>
                  <a:pt x="1381925" y="0"/>
                </a:lnTo>
                <a:lnTo>
                  <a:pt x="0" y="0"/>
                </a:lnTo>
                <a:lnTo>
                  <a:pt x="0" y="441919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7460" y="3587988"/>
            <a:ext cx="1382395" cy="441959"/>
          </a:xfrm>
          <a:custGeom>
            <a:avLst/>
            <a:gdLst/>
            <a:ahLst/>
            <a:cxnLst/>
            <a:rect l="l" t="t" r="r" b="b"/>
            <a:pathLst>
              <a:path w="1382395" h="441960">
                <a:moveTo>
                  <a:pt x="0" y="441919"/>
                </a:moveTo>
                <a:lnTo>
                  <a:pt x="1381925" y="441919"/>
                </a:lnTo>
                <a:lnTo>
                  <a:pt x="1381925" y="0"/>
                </a:lnTo>
                <a:lnTo>
                  <a:pt x="0" y="0"/>
                </a:lnTo>
                <a:lnTo>
                  <a:pt x="0" y="441919"/>
                </a:lnTo>
              </a:path>
            </a:pathLst>
          </a:custGeom>
          <a:ln w="2000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9469" y="3724745"/>
            <a:ext cx="319190" cy="9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2794" y="1820400"/>
            <a:ext cx="2188265" cy="3461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11925" y="2309001"/>
            <a:ext cx="1508125" cy="3025140"/>
          </a:xfrm>
          <a:custGeom>
            <a:avLst/>
            <a:gdLst/>
            <a:ahLst/>
            <a:cxnLst/>
            <a:rect l="l" t="t" r="r" b="b"/>
            <a:pathLst>
              <a:path w="1508125" h="3025140">
                <a:moveTo>
                  <a:pt x="754906" y="0"/>
                </a:moveTo>
                <a:lnTo>
                  <a:pt x="692934" y="5011"/>
                </a:lnTo>
                <a:lnTo>
                  <a:pt x="632353" y="19788"/>
                </a:lnTo>
                <a:lnTo>
                  <a:pt x="573355" y="43940"/>
                </a:lnTo>
                <a:lnTo>
                  <a:pt x="516134" y="77080"/>
                </a:lnTo>
                <a:lnTo>
                  <a:pt x="460883" y="118818"/>
                </a:lnTo>
                <a:lnTo>
                  <a:pt x="407795" y="168767"/>
                </a:lnTo>
                <a:lnTo>
                  <a:pt x="357065" y="226537"/>
                </a:lnTo>
                <a:lnTo>
                  <a:pt x="332644" y="258233"/>
                </a:lnTo>
                <a:lnTo>
                  <a:pt x="308884" y="291739"/>
                </a:lnTo>
                <a:lnTo>
                  <a:pt x="285811" y="327007"/>
                </a:lnTo>
                <a:lnTo>
                  <a:pt x="263447" y="363986"/>
                </a:lnTo>
                <a:lnTo>
                  <a:pt x="241818" y="402630"/>
                </a:lnTo>
                <a:lnTo>
                  <a:pt x="220947" y="442888"/>
                </a:lnTo>
                <a:lnTo>
                  <a:pt x="200858" y="484714"/>
                </a:lnTo>
                <a:lnTo>
                  <a:pt x="181577" y="528058"/>
                </a:lnTo>
                <a:lnTo>
                  <a:pt x="163126" y="572871"/>
                </a:lnTo>
                <a:lnTo>
                  <a:pt x="145530" y="619105"/>
                </a:lnTo>
                <a:lnTo>
                  <a:pt x="128813" y="666711"/>
                </a:lnTo>
                <a:lnTo>
                  <a:pt x="113000" y="715642"/>
                </a:lnTo>
                <a:lnTo>
                  <a:pt x="98114" y="765847"/>
                </a:lnTo>
                <a:lnTo>
                  <a:pt x="84180" y="817279"/>
                </a:lnTo>
                <a:lnTo>
                  <a:pt x="71222" y="869890"/>
                </a:lnTo>
                <a:lnTo>
                  <a:pt x="59264" y="923629"/>
                </a:lnTo>
                <a:lnTo>
                  <a:pt x="48330" y="978450"/>
                </a:lnTo>
                <a:lnTo>
                  <a:pt x="38444" y="1034303"/>
                </a:lnTo>
                <a:lnTo>
                  <a:pt x="29631" y="1091140"/>
                </a:lnTo>
                <a:lnTo>
                  <a:pt x="21915" y="1148912"/>
                </a:lnTo>
                <a:lnTo>
                  <a:pt x="15319" y="1207570"/>
                </a:lnTo>
                <a:lnTo>
                  <a:pt x="9868" y="1267067"/>
                </a:lnTo>
                <a:lnTo>
                  <a:pt x="5587" y="1327353"/>
                </a:lnTo>
                <a:lnTo>
                  <a:pt x="2499" y="1388380"/>
                </a:lnTo>
                <a:lnTo>
                  <a:pt x="628" y="1450099"/>
                </a:lnTo>
                <a:lnTo>
                  <a:pt x="0" y="1512461"/>
                </a:lnTo>
                <a:lnTo>
                  <a:pt x="628" y="1574816"/>
                </a:lnTo>
                <a:lnTo>
                  <a:pt x="2499" y="1636529"/>
                </a:lnTo>
                <a:lnTo>
                  <a:pt x="5587" y="1697550"/>
                </a:lnTo>
                <a:lnTo>
                  <a:pt x="9868" y="1757831"/>
                </a:lnTo>
                <a:lnTo>
                  <a:pt x="15319" y="1817323"/>
                </a:lnTo>
                <a:lnTo>
                  <a:pt x="21915" y="1875979"/>
                </a:lnTo>
                <a:lnTo>
                  <a:pt x="29631" y="1933748"/>
                </a:lnTo>
                <a:lnTo>
                  <a:pt x="38444" y="1990584"/>
                </a:lnTo>
                <a:lnTo>
                  <a:pt x="48330" y="2046436"/>
                </a:lnTo>
                <a:lnTo>
                  <a:pt x="59264" y="2101257"/>
                </a:lnTo>
                <a:lnTo>
                  <a:pt x="71222" y="2154997"/>
                </a:lnTo>
                <a:lnTo>
                  <a:pt x="84180" y="2207609"/>
                </a:lnTo>
                <a:lnTo>
                  <a:pt x="98114" y="2259043"/>
                </a:lnTo>
                <a:lnTo>
                  <a:pt x="113000" y="2309250"/>
                </a:lnTo>
                <a:lnTo>
                  <a:pt x="128814" y="2358184"/>
                </a:lnTo>
                <a:lnTo>
                  <a:pt x="145530" y="2405793"/>
                </a:lnTo>
                <a:lnTo>
                  <a:pt x="163126" y="2452031"/>
                </a:lnTo>
                <a:lnTo>
                  <a:pt x="181577" y="2496848"/>
                </a:lnTo>
                <a:lnTo>
                  <a:pt x="200859" y="2540196"/>
                </a:lnTo>
                <a:lnTo>
                  <a:pt x="220947" y="2582026"/>
                </a:lnTo>
                <a:lnTo>
                  <a:pt x="241818" y="2622289"/>
                </a:lnTo>
                <a:lnTo>
                  <a:pt x="263447" y="2660938"/>
                </a:lnTo>
                <a:lnTo>
                  <a:pt x="285811" y="2697922"/>
                </a:lnTo>
                <a:lnTo>
                  <a:pt x="308884" y="2733194"/>
                </a:lnTo>
                <a:lnTo>
                  <a:pt x="332644" y="2766706"/>
                </a:lnTo>
                <a:lnTo>
                  <a:pt x="357065" y="2798407"/>
                </a:lnTo>
                <a:lnTo>
                  <a:pt x="382123" y="2828251"/>
                </a:lnTo>
                <a:lnTo>
                  <a:pt x="434057" y="2882168"/>
                </a:lnTo>
                <a:lnTo>
                  <a:pt x="488250" y="2928069"/>
                </a:lnTo>
                <a:lnTo>
                  <a:pt x="544510" y="2965565"/>
                </a:lnTo>
                <a:lnTo>
                  <a:pt x="602644" y="2994266"/>
                </a:lnTo>
                <a:lnTo>
                  <a:pt x="662457" y="3013783"/>
                </a:lnTo>
                <a:lnTo>
                  <a:pt x="723758" y="3023729"/>
                </a:lnTo>
                <a:lnTo>
                  <a:pt x="754906" y="3024990"/>
                </a:lnTo>
                <a:lnTo>
                  <a:pt x="785939" y="3023729"/>
                </a:lnTo>
                <a:lnTo>
                  <a:pt x="847027" y="3013783"/>
                </a:lnTo>
                <a:lnTo>
                  <a:pt x="906646" y="2994266"/>
                </a:lnTo>
                <a:lnTo>
                  <a:pt x="964603" y="2965565"/>
                </a:lnTo>
                <a:lnTo>
                  <a:pt x="1020703" y="2928069"/>
                </a:lnTo>
                <a:lnTo>
                  <a:pt x="1074753" y="2882168"/>
                </a:lnTo>
                <a:lnTo>
                  <a:pt x="1126559" y="2828251"/>
                </a:lnTo>
                <a:lnTo>
                  <a:pt x="1151559" y="2798407"/>
                </a:lnTo>
                <a:lnTo>
                  <a:pt x="1175925" y="2766706"/>
                </a:lnTo>
                <a:lnTo>
                  <a:pt x="1199633" y="2733194"/>
                </a:lnTo>
                <a:lnTo>
                  <a:pt x="1222658" y="2697922"/>
                </a:lnTo>
                <a:lnTo>
                  <a:pt x="1244976" y="2660938"/>
                </a:lnTo>
                <a:lnTo>
                  <a:pt x="1266564" y="2622289"/>
                </a:lnTo>
                <a:lnTo>
                  <a:pt x="1287396" y="2582026"/>
                </a:lnTo>
                <a:lnTo>
                  <a:pt x="1307448" y="2540196"/>
                </a:lnTo>
                <a:lnTo>
                  <a:pt x="1326697" y="2496848"/>
                </a:lnTo>
                <a:lnTo>
                  <a:pt x="1345117" y="2452031"/>
                </a:lnTo>
                <a:lnTo>
                  <a:pt x="1362685" y="2405793"/>
                </a:lnTo>
                <a:lnTo>
                  <a:pt x="1379377" y="2358184"/>
                </a:lnTo>
                <a:lnTo>
                  <a:pt x="1395167" y="2309251"/>
                </a:lnTo>
                <a:lnTo>
                  <a:pt x="1410032" y="2259043"/>
                </a:lnTo>
                <a:lnTo>
                  <a:pt x="1423947" y="2207609"/>
                </a:lnTo>
                <a:lnTo>
                  <a:pt x="1436889" y="2154997"/>
                </a:lnTo>
                <a:lnTo>
                  <a:pt x="1448833" y="2101257"/>
                </a:lnTo>
                <a:lnTo>
                  <a:pt x="1459754" y="2046436"/>
                </a:lnTo>
                <a:lnTo>
                  <a:pt x="1469629" y="1990584"/>
                </a:lnTo>
                <a:lnTo>
                  <a:pt x="1478433" y="1933749"/>
                </a:lnTo>
                <a:lnTo>
                  <a:pt x="1486142" y="1875979"/>
                </a:lnTo>
                <a:lnTo>
                  <a:pt x="1492732" y="1817323"/>
                </a:lnTo>
                <a:lnTo>
                  <a:pt x="1498177" y="1757831"/>
                </a:lnTo>
                <a:lnTo>
                  <a:pt x="1502455" y="1697550"/>
                </a:lnTo>
                <a:lnTo>
                  <a:pt x="1505541" y="1636529"/>
                </a:lnTo>
                <a:lnTo>
                  <a:pt x="1507410" y="1574816"/>
                </a:lnTo>
                <a:lnTo>
                  <a:pt x="1508039" y="1512461"/>
                </a:lnTo>
                <a:lnTo>
                  <a:pt x="1507410" y="1450099"/>
                </a:lnTo>
                <a:lnTo>
                  <a:pt x="1505541" y="1388380"/>
                </a:lnTo>
                <a:lnTo>
                  <a:pt x="1502455" y="1327353"/>
                </a:lnTo>
                <a:lnTo>
                  <a:pt x="1498177" y="1267067"/>
                </a:lnTo>
                <a:lnTo>
                  <a:pt x="1492731" y="1207570"/>
                </a:lnTo>
                <a:lnTo>
                  <a:pt x="1486142" y="1148912"/>
                </a:lnTo>
                <a:lnTo>
                  <a:pt x="1478433" y="1091140"/>
                </a:lnTo>
                <a:lnTo>
                  <a:pt x="1469629" y="1034303"/>
                </a:lnTo>
                <a:lnTo>
                  <a:pt x="1459754" y="978450"/>
                </a:lnTo>
                <a:lnTo>
                  <a:pt x="1448833" y="923630"/>
                </a:lnTo>
                <a:lnTo>
                  <a:pt x="1436889" y="869890"/>
                </a:lnTo>
                <a:lnTo>
                  <a:pt x="1423947" y="817279"/>
                </a:lnTo>
                <a:lnTo>
                  <a:pt x="1410032" y="765847"/>
                </a:lnTo>
                <a:lnTo>
                  <a:pt x="1395167" y="715642"/>
                </a:lnTo>
                <a:lnTo>
                  <a:pt x="1379376" y="666711"/>
                </a:lnTo>
                <a:lnTo>
                  <a:pt x="1362685" y="619105"/>
                </a:lnTo>
                <a:lnTo>
                  <a:pt x="1345117" y="572871"/>
                </a:lnTo>
                <a:lnTo>
                  <a:pt x="1326697" y="528058"/>
                </a:lnTo>
                <a:lnTo>
                  <a:pt x="1307448" y="484714"/>
                </a:lnTo>
                <a:lnTo>
                  <a:pt x="1287396" y="442888"/>
                </a:lnTo>
                <a:lnTo>
                  <a:pt x="1266564" y="402630"/>
                </a:lnTo>
                <a:lnTo>
                  <a:pt x="1244976" y="363986"/>
                </a:lnTo>
                <a:lnTo>
                  <a:pt x="1222658" y="327007"/>
                </a:lnTo>
                <a:lnTo>
                  <a:pt x="1199633" y="291739"/>
                </a:lnTo>
                <a:lnTo>
                  <a:pt x="1175925" y="258233"/>
                </a:lnTo>
                <a:lnTo>
                  <a:pt x="1151559" y="226537"/>
                </a:lnTo>
                <a:lnTo>
                  <a:pt x="1126558" y="196698"/>
                </a:lnTo>
                <a:lnTo>
                  <a:pt x="1074753" y="142791"/>
                </a:lnTo>
                <a:lnTo>
                  <a:pt x="1020703" y="96899"/>
                </a:lnTo>
                <a:lnTo>
                  <a:pt x="964603" y="59411"/>
                </a:lnTo>
                <a:lnTo>
                  <a:pt x="906646" y="30716"/>
                </a:lnTo>
                <a:lnTo>
                  <a:pt x="847027" y="11203"/>
                </a:lnTo>
                <a:lnTo>
                  <a:pt x="785939" y="1261"/>
                </a:lnTo>
                <a:lnTo>
                  <a:pt x="754906" y="0"/>
                </a:lnTo>
                <a:close/>
              </a:path>
            </a:pathLst>
          </a:custGeom>
          <a:solidFill>
            <a:srgbClr val="CCE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1925" y="2309001"/>
            <a:ext cx="1508125" cy="3025140"/>
          </a:xfrm>
          <a:custGeom>
            <a:avLst/>
            <a:gdLst/>
            <a:ahLst/>
            <a:cxnLst/>
            <a:rect l="l" t="t" r="r" b="b"/>
            <a:pathLst>
              <a:path w="1508125" h="3025140">
                <a:moveTo>
                  <a:pt x="0" y="1512461"/>
                </a:moveTo>
                <a:lnTo>
                  <a:pt x="628" y="1450099"/>
                </a:lnTo>
                <a:lnTo>
                  <a:pt x="2499" y="1388379"/>
                </a:lnTo>
                <a:lnTo>
                  <a:pt x="5587" y="1327353"/>
                </a:lnTo>
                <a:lnTo>
                  <a:pt x="9868" y="1267067"/>
                </a:lnTo>
                <a:lnTo>
                  <a:pt x="15319" y="1207570"/>
                </a:lnTo>
                <a:lnTo>
                  <a:pt x="21915" y="1148912"/>
                </a:lnTo>
                <a:lnTo>
                  <a:pt x="29631" y="1091140"/>
                </a:lnTo>
                <a:lnTo>
                  <a:pt x="38444" y="1034303"/>
                </a:lnTo>
                <a:lnTo>
                  <a:pt x="48330" y="978450"/>
                </a:lnTo>
                <a:lnTo>
                  <a:pt x="59264" y="923629"/>
                </a:lnTo>
                <a:lnTo>
                  <a:pt x="71222" y="869890"/>
                </a:lnTo>
                <a:lnTo>
                  <a:pt x="84180" y="817279"/>
                </a:lnTo>
                <a:lnTo>
                  <a:pt x="98114" y="765847"/>
                </a:lnTo>
                <a:lnTo>
                  <a:pt x="113000" y="715642"/>
                </a:lnTo>
                <a:lnTo>
                  <a:pt x="128813" y="666711"/>
                </a:lnTo>
                <a:lnTo>
                  <a:pt x="145530" y="619105"/>
                </a:lnTo>
                <a:lnTo>
                  <a:pt x="163126" y="572871"/>
                </a:lnTo>
                <a:lnTo>
                  <a:pt x="181577" y="528058"/>
                </a:lnTo>
                <a:lnTo>
                  <a:pt x="200858" y="484714"/>
                </a:lnTo>
                <a:lnTo>
                  <a:pt x="220947" y="442888"/>
                </a:lnTo>
                <a:lnTo>
                  <a:pt x="241818" y="402630"/>
                </a:lnTo>
                <a:lnTo>
                  <a:pt x="263447" y="363986"/>
                </a:lnTo>
                <a:lnTo>
                  <a:pt x="285811" y="327007"/>
                </a:lnTo>
                <a:lnTo>
                  <a:pt x="308884" y="291739"/>
                </a:lnTo>
                <a:lnTo>
                  <a:pt x="332644" y="258233"/>
                </a:lnTo>
                <a:lnTo>
                  <a:pt x="357065" y="226537"/>
                </a:lnTo>
                <a:lnTo>
                  <a:pt x="382123" y="196698"/>
                </a:lnTo>
                <a:lnTo>
                  <a:pt x="434056" y="142791"/>
                </a:lnTo>
                <a:lnTo>
                  <a:pt x="488250" y="96899"/>
                </a:lnTo>
                <a:lnTo>
                  <a:pt x="544510" y="59411"/>
                </a:lnTo>
                <a:lnTo>
                  <a:pt x="602644" y="30716"/>
                </a:lnTo>
                <a:lnTo>
                  <a:pt x="662457" y="11203"/>
                </a:lnTo>
                <a:lnTo>
                  <a:pt x="723758" y="1261"/>
                </a:lnTo>
                <a:lnTo>
                  <a:pt x="754905" y="0"/>
                </a:lnTo>
                <a:lnTo>
                  <a:pt x="785939" y="1261"/>
                </a:lnTo>
                <a:lnTo>
                  <a:pt x="847026" y="11203"/>
                </a:lnTo>
                <a:lnTo>
                  <a:pt x="906646" y="30716"/>
                </a:lnTo>
                <a:lnTo>
                  <a:pt x="964603" y="59411"/>
                </a:lnTo>
                <a:lnTo>
                  <a:pt x="1020703" y="96899"/>
                </a:lnTo>
                <a:lnTo>
                  <a:pt x="1074753" y="142791"/>
                </a:lnTo>
                <a:lnTo>
                  <a:pt x="1126558" y="196698"/>
                </a:lnTo>
                <a:lnTo>
                  <a:pt x="1151559" y="226537"/>
                </a:lnTo>
                <a:lnTo>
                  <a:pt x="1175925" y="258233"/>
                </a:lnTo>
                <a:lnTo>
                  <a:pt x="1199632" y="291739"/>
                </a:lnTo>
                <a:lnTo>
                  <a:pt x="1222658" y="327007"/>
                </a:lnTo>
                <a:lnTo>
                  <a:pt x="1244976" y="363986"/>
                </a:lnTo>
                <a:lnTo>
                  <a:pt x="1266564" y="402630"/>
                </a:lnTo>
                <a:lnTo>
                  <a:pt x="1287396" y="442888"/>
                </a:lnTo>
                <a:lnTo>
                  <a:pt x="1307448" y="484714"/>
                </a:lnTo>
                <a:lnTo>
                  <a:pt x="1326697" y="528058"/>
                </a:lnTo>
                <a:lnTo>
                  <a:pt x="1345117" y="572871"/>
                </a:lnTo>
                <a:lnTo>
                  <a:pt x="1362685" y="619105"/>
                </a:lnTo>
                <a:lnTo>
                  <a:pt x="1379376" y="666711"/>
                </a:lnTo>
                <a:lnTo>
                  <a:pt x="1395167" y="715642"/>
                </a:lnTo>
                <a:lnTo>
                  <a:pt x="1410032" y="765847"/>
                </a:lnTo>
                <a:lnTo>
                  <a:pt x="1423947" y="817279"/>
                </a:lnTo>
                <a:lnTo>
                  <a:pt x="1436889" y="869890"/>
                </a:lnTo>
                <a:lnTo>
                  <a:pt x="1448833" y="923629"/>
                </a:lnTo>
                <a:lnTo>
                  <a:pt x="1459754" y="978450"/>
                </a:lnTo>
                <a:lnTo>
                  <a:pt x="1469629" y="1034303"/>
                </a:lnTo>
                <a:lnTo>
                  <a:pt x="1478433" y="1091140"/>
                </a:lnTo>
                <a:lnTo>
                  <a:pt x="1486142" y="1148912"/>
                </a:lnTo>
                <a:lnTo>
                  <a:pt x="1492731" y="1207570"/>
                </a:lnTo>
                <a:lnTo>
                  <a:pt x="1498177" y="1267067"/>
                </a:lnTo>
                <a:lnTo>
                  <a:pt x="1502455" y="1327353"/>
                </a:lnTo>
                <a:lnTo>
                  <a:pt x="1505541" y="1388380"/>
                </a:lnTo>
                <a:lnTo>
                  <a:pt x="1507410" y="1450099"/>
                </a:lnTo>
                <a:lnTo>
                  <a:pt x="1508038" y="1512461"/>
                </a:lnTo>
                <a:lnTo>
                  <a:pt x="1507410" y="1574816"/>
                </a:lnTo>
                <a:lnTo>
                  <a:pt x="1505541" y="1636529"/>
                </a:lnTo>
                <a:lnTo>
                  <a:pt x="1502455" y="1697550"/>
                </a:lnTo>
                <a:lnTo>
                  <a:pt x="1498177" y="1757831"/>
                </a:lnTo>
                <a:lnTo>
                  <a:pt x="1492731" y="1817323"/>
                </a:lnTo>
                <a:lnTo>
                  <a:pt x="1486142" y="1875979"/>
                </a:lnTo>
                <a:lnTo>
                  <a:pt x="1478433" y="1933748"/>
                </a:lnTo>
                <a:lnTo>
                  <a:pt x="1469629" y="1990584"/>
                </a:lnTo>
                <a:lnTo>
                  <a:pt x="1459754" y="2046436"/>
                </a:lnTo>
                <a:lnTo>
                  <a:pt x="1448833" y="2101257"/>
                </a:lnTo>
                <a:lnTo>
                  <a:pt x="1436889" y="2154997"/>
                </a:lnTo>
                <a:lnTo>
                  <a:pt x="1423947" y="2207609"/>
                </a:lnTo>
                <a:lnTo>
                  <a:pt x="1410032" y="2259043"/>
                </a:lnTo>
                <a:lnTo>
                  <a:pt x="1395167" y="2309250"/>
                </a:lnTo>
                <a:lnTo>
                  <a:pt x="1379376" y="2358184"/>
                </a:lnTo>
                <a:lnTo>
                  <a:pt x="1362685" y="2405793"/>
                </a:lnTo>
                <a:lnTo>
                  <a:pt x="1345117" y="2452031"/>
                </a:lnTo>
                <a:lnTo>
                  <a:pt x="1326697" y="2496848"/>
                </a:lnTo>
                <a:lnTo>
                  <a:pt x="1307448" y="2540196"/>
                </a:lnTo>
                <a:lnTo>
                  <a:pt x="1287396" y="2582026"/>
                </a:lnTo>
                <a:lnTo>
                  <a:pt x="1266564" y="2622289"/>
                </a:lnTo>
                <a:lnTo>
                  <a:pt x="1244976" y="2660938"/>
                </a:lnTo>
                <a:lnTo>
                  <a:pt x="1222658" y="2697922"/>
                </a:lnTo>
                <a:lnTo>
                  <a:pt x="1199633" y="2733194"/>
                </a:lnTo>
                <a:lnTo>
                  <a:pt x="1175925" y="2766706"/>
                </a:lnTo>
                <a:lnTo>
                  <a:pt x="1151559" y="2798407"/>
                </a:lnTo>
                <a:lnTo>
                  <a:pt x="1126559" y="2828250"/>
                </a:lnTo>
                <a:lnTo>
                  <a:pt x="1074753" y="2882168"/>
                </a:lnTo>
                <a:lnTo>
                  <a:pt x="1020703" y="2928069"/>
                </a:lnTo>
                <a:lnTo>
                  <a:pt x="964603" y="2965564"/>
                </a:lnTo>
                <a:lnTo>
                  <a:pt x="906646" y="2994266"/>
                </a:lnTo>
                <a:lnTo>
                  <a:pt x="847027" y="3013783"/>
                </a:lnTo>
                <a:lnTo>
                  <a:pt x="785939" y="3023728"/>
                </a:lnTo>
                <a:lnTo>
                  <a:pt x="754906" y="3024990"/>
                </a:lnTo>
                <a:lnTo>
                  <a:pt x="723758" y="3023728"/>
                </a:lnTo>
                <a:lnTo>
                  <a:pt x="662457" y="3013783"/>
                </a:lnTo>
                <a:lnTo>
                  <a:pt x="602644" y="2994266"/>
                </a:lnTo>
                <a:lnTo>
                  <a:pt x="544510" y="2965564"/>
                </a:lnTo>
                <a:lnTo>
                  <a:pt x="488250" y="2928069"/>
                </a:lnTo>
                <a:lnTo>
                  <a:pt x="434057" y="2882168"/>
                </a:lnTo>
                <a:lnTo>
                  <a:pt x="382123" y="2828250"/>
                </a:lnTo>
                <a:lnTo>
                  <a:pt x="357065" y="2798407"/>
                </a:lnTo>
                <a:lnTo>
                  <a:pt x="332644" y="2766706"/>
                </a:lnTo>
                <a:lnTo>
                  <a:pt x="308884" y="2733194"/>
                </a:lnTo>
                <a:lnTo>
                  <a:pt x="285811" y="2697922"/>
                </a:lnTo>
                <a:lnTo>
                  <a:pt x="263447" y="2660938"/>
                </a:lnTo>
                <a:lnTo>
                  <a:pt x="241818" y="2622289"/>
                </a:lnTo>
                <a:lnTo>
                  <a:pt x="220947" y="2582026"/>
                </a:lnTo>
                <a:lnTo>
                  <a:pt x="200859" y="2540196"/>
                </a:lnTo>
                <a:lnTo>
                  <a:pt x="181577" y="2496848"/>
                </a:lnTo>
                <a:lnTo>
                  <a:pt x="163126" y="2452031"/>
                </a:lnTo>
                <a:lnTo>
                  <a:pt x="145530" y="2405793"/>
                </a:lnTo>
                <a:lnTo>
                  <a:pt x="128814" y="2358183"/>
                </a:lnTo>
                <a:lnTo>
                  <a:pt x="113000" y="2309250"/>
                </a:lnTo>
                <a:lnTo>
                  <a:pt x="98114" y="2259043"/>
                </a:lnTo>
                <a:lnTo>
                  <a:pt x="84180" y="2207609"/>
                </a:lnTo>
                <a:lnTo>
                  <a:pt x="71222" y="2154997"/>
                </a:lnTo>
                <a:lnTo>
                  <a:pt x="59264" y="2101257"/>
                </a:lnTo>
                <a:lnTo>
                  <a:pt x="48330" y="2046436"/>
                </a:lnTo>
                <a:lnTo>
                  <a:pt x="38444" y="1990584"/>
                </a:lnTo>
                <a:lnTo>
                  <a:pt x="29631" y="1933748"/>
                </a:lnTo>
                <a:lnTo>
                  <a:pt x="21915" y="1875979"/>
                </a:lnTo>
                <a:lnTo>
                  <a:pt x="15319" y="1817323"/>
                </a:lnTo>
                <a:lnTo>
                  <a:pt x="9868" y="1757831"/>
                </a:lnTo>
                <a:lnTo>
                  <a:pt x="5587" y="1697550"/>
                </a:lnTo>
                <a:lnTo>
                  <a:pt x="2499" y="1636529"/>
                </a:lnTo>
                <a:lnTo>
                  <a:pt x="628" y="1574816"/>
                </a:lnTo>
                <a:lnTo>
                  <a:pt x="0" y="1512461"/>
                </a:lnTo>
              </a:path>
            </a:pathLst>
          </a:custGeom>
          <a:ln w="1996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4293" y="3526280"/>
            <a:ext cx="1383665" cy="440690"/>
          </a:xfrm>
          <a:custGeom>
            <a:avLst/>
            <a:gdLst/>
            <a:ahLst/>
            <a:cxnLst/>
            <a:rect l="l" t="t" r="r" b="b"/>
            <a:pathLst>
              <a:path w="1383664" h="440689">
                <a:moveTo>
                  <a:pt x="0" y="440252"/>
                </a:moveTo>
                <a:lnTo>
                  <a:pt x="1383477" y="440252"/>
                </a:lnTo>
                <a:lnTo>
                  <a:pt x="1383477" y="0"/>
                </a:lnTo>
                <a:lnTo>
                  <a:pt x="0" y="0"/>
                </a:lnTo>
                <a:lnTo>
                  <a:pt x="0" y="44025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4293" y="3526280"/>
            <a:ext cx="1383665" cy="440690"/>
          </a:xfrm>
          <a:custGeom>
            <a:avLst/>
            <a:gdLst/>
            <a:ahLst/>
            <a:cxnLst/>
            <a:rect l="l" t="t" r="r" b="b"/>
            <a:pathLst>
              <a:path w="1383664" h="440689">
                <a:moveTo>
                  <a:pt x="0" y="440251"/>
                </a:moveTo>
                <a:lnTo>
                  <a:pt x="1383477" y="440252"/>
                </a:lnTo>
                <a:lnTo>
                  <a:pt x="1383477" y="0"/>
                </a:lnTo>
                <a:lnTo>
                  <a:pt x="0" y="0"/>
                </a:lnTo>
                <a:lnTo>
                  <a:pt x="0" y="440251"/>
                </a:lnTo>
              </a:path>
            </a:pathLst>
          </a:custGeom>
          <a:ln w="20006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1694" y="3673038"/>
            <a:ext cx="81915" cy="130175"/>
          </a:xfrm>
          <a:custGeom>
            <a:avLst/>
            <a:gdLst/>
            <a:ahLst/>
            <a:cxnLst/>
            <a:rect l="l" t="t" r="r" b="b"/>
            <a:pathLst>
              <a:path w="81914" h="130175">
                <a:moveTo>
                  <a:pt x="3324" y="103388"/>
                </a:moveTo>
                <a:lnTo>
                  <a:pt x="1773" y="105055"/>
                </a:lnTo>
                <a:lnTo>
                  <a:pt x="1773" y="111724"/>
                </a:lnTo>
                <a:lnTo>
                  <a:pt x="0" y="115059"/>
                </a:lnTo>
                <a:lnTo>
                  <a:pt x="35019" y="130063"/>
                </a:lnTo>
                <a:lnTo>
                  <a:pt x="55569" y="126885"/>
                </a:lnTo>
                <a:lnTo>
                  <a:pt x="70093" y="118393"/>
                </a:lnTo>
                <a:lnTo>
                  <a:pt x="72442" y="115059"/>
                </a:lnTo>
                <a:lnTo>
                  <a:pt x="35019" y="115059"/>
                </a:lnTo>
                <a:lnTo>
                  <a:pt x="23770" y="113704"/>
                </a:lnTo>
                <a:lnTo>
                  <a:pt x="14849" y="110474"/>
                </a:lnTo>
                <a:lnTo>
                  <a:pt x="8089" y="106618"/>
                </a:lnTo>
                <a:lnTo>
                  <a:pt x="3324" y="103388"/>
                </a:lnTo>
                <a:close/>
              </a:path>
              <a:path w="81914" h="130175">
                <a:moveTo>
                  <a:pt x="43219" y="0"/>
                </a:moveTo>
                <a:lnTo>
                  <a:pt x="5097" y="15004"/>
                </a:lnTo>
                <a:lnTo>
                  <a:pt x="0" y="28342"/>
                </a:lnTo>
                <a:lnTo>
                  <a:pt x="0" y="35011"/>
                </a:lnTo>
                <a:lnTo>
                  <a:pt x="2805" y="47970"/>
                </a:lnTo>
                <a:lnTo>
                  <a:pt x="9973" y="57329"/>
                </a:lnTo>
                <a:lnTo>
                  <a:pt x="19635" y="63870"/>
                </a:lnTo>
                <a:lnTo>
                  <a:pt x="29921" y="68377"/>
                </a:lnTo>
                <a:lnTo>
                  <a:pt x="38343" y="73379"/>
                </a:lnTo>
                <a:lnTo>
                  <a:pt x="46565" y="76296"/>
                </a:lnTo>
                <a:lnTo>
                  <a:pt x="53415" y="80464"/>
                </a:lnTo>
                <a:lnTo>
                  <a:pt x="58104" y="86508"/>
                </a:lnTo>
                <a:lnTo>
                  <a:pt x="59842" y="95052"/>
                </a:lnTo>
                <a:lnTo>
                  <a:pt x="58301" y="102398"/>
                </a:lnTo>
                <a:lnTo>
                  <a:pt x="53664" y="108807"/>
                </a:lnTo>
                <a:lnTo>
                  <a:pt x="45910" y="113339"/>
                </a:lnTo>
                <a:lnTo>
                  <a:pt x="35019" y="115059"/>
                </a:lnTo>
                <a:lnTo>
                  <a:pt x="72442" y="115059"/>
                </a:lnTo>
                <a:lnTo>
                  <a:pt x="78716" y="106149"/>
                </a:lnTo>
                <a:lnTo>
                  <a:pt x="81563" y="91718"/>
                </a:lnTo>
                <a:lnTo>
                  <a:pt x="78509" y="77807"/>
                </a:lnTo>
                <a:lnTo>
                  <a:pt x="70924" y="67960"/>
                </a:lnTo>
                <a:lnTo>
                  <a:pt x="61179" y="61239"/>
                </a:lnTo>
                <a:lnTo>
                  <a:pt x="51642" y="56707"/>
                </a:lnTo>
                <a:lnTo>
                  <a:pt x="41668" y="53372"/>
                </a:lnTo>
                <a:lnTo>
                  <a:pt x="25045" y="45014"/>
                </a:lnTo>
                <a:lnTo>
                  <a:pt x="19947" y="40012"/>
                </a:lnTo>
                <a:lnTo>
                  <a:pt x="19947" y="33344"/>
                </a:lnTo>
                <a:lnTo>
                  <a:pt x="21495" y="25555"/>
                </a:lnTo>
                <a:lnTo>
                  <a:pt x="26015" y="19798"/>
                </a:lnTo>
                <a:lnTo>
                  <a:pt x="33318" y="16229"/>
                </a:lnTo>
                <a:lnTo>
                  <a:pt x="43219" y="15004"/>
                </a:lnTo>
                <a:lnTo>
                  <a:pt x="74914" y="15004"/>
                </a:lnTo>
                <a:lnTo>
                  <a:pt x="74914" y="5001"/>
                </a:lnTo>
                <a:lnTo>
                  <a:pt x="67624" y="3516"/>
                </a:lnTo>
                <a:lnTo>
                  <a:pt x="60313" y="1875"/>
                </a:lnTo>
                <a:lnTo>
                  <a:pt x="52379" y="547"/>
                </a:lnTo>
                <a:lnTo>
                  <a:pt x="43219" y="0"/>
                </a:lnTo>
                <a:close/>
              </a:path>
              <a:path w="81914" h="130175">
                <a:moveTo>
                  <a:pt x="74914" y="15004"/>
                </a:moveTo>
                <a:lnTo>
                  <a:pt x="43219" y="15004"/>
                </a:lnTo>
                <a:lnTo>
                  <a:pt x="52352" y="15838"/>
                </a:lnTo>
                <a:lnTo>
                  <a:pt x="60092" y="17922"/>
                </a:lnTo>
                <a:lnTo>
                  <a:pt x="66876" y="20631"/>
                </a:lnTo>
                <a:lnTo>
                  <a:pt x="73141" y="23340"/>
                </a:lnTo>
                <a:lnTo>
                  <a:pt x="74914" y="16672"/>
                </a:lnTo>
                <a:lnTo>
                  <a:pt x="74914" y="15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4809" y="3708049"/>
            <a:ext cx="83185" cy="137160"/>
          </a:xfrm>
          <a:custGeom>
            <a:avLst/>
            <a:gdLst/>
            <a:ahLst/>
            <a:cxnLst/>
            <a:rect l="l" t="t" r="r" b="b"/>
            <a:pathLst>
              <a:path w="83185" h="137160">
                <a:moveTo>
                  <a:pt x="21720" y="0"/>
                </a:moveTo>
                <a:lnTo>
                  <a:pt x="9973" y="0"/>
                </a:lnTo>
                <a:lnTo>
                  <a:pt x="1773" y="1667"/>
                </a:lnTo>
                <a:lnTo>
                  <a:pt x="0" y="3334"/>
                </a:lnTo>
                <a:lnTo>
                  <a:pt x="9024" y="24942"/>
                </a:lnTo>
                <a:lnTo>
                  <a:pt x="20667" y="54828"/>
                </a:lnTo>
                <a:lnTo>
                  <a:pt x="30731" y="81897"/>
                </a:lnTo>
                <a:lnTo>
                  <a:pt x="35019" y="95052"/>
                </a:lnTo>
                <a:lnTo>
                  <a:pt x="33246" y="95052"/>
                </a:lnTo>
                <a:lnTo>
                  <a:pt x="31694" y="101743"/>
                </a:lnTo>
                <a:lnTo>
                  <a:pt x="28369" y="106745"/>
                </a:lnTo>
                <a:lnTo>
                  <a:pt x="26596" y="113414"/>
                </a:lnTo>
                <a:lnTo>
                  <a:pt x="23272" y="120082"/>
                </a:lnTo>
                <a:lnTo>
                  <a:pt x="21720" y="126751"/>
                </a:lnTo>
                <a:lnTo>
                  <a:pt x="18396" y="133420"/>
                </a:lnTo>
                <a:lnTo>
                  <a:pt x="16623" y="135087"/>
                </a:lnTo>
                <a:lnTo>
                  <a:pt x="18396" y="136754"/>
                </a:lnTo>
                <a:lnTo>
                  <a:pt x="26596" y="135087"/>
                </a:lnTo>
                <a:lnTo>
                  <a:pt x="36570" y="135087"/>
                </a:lnTo>
                <a:lnTo>
                  <a:pt x="38343" y="133420"/>
                </a:lnTo>
                <a:lnTo>
                  <a:pt x="41131" y="121879"/>
                </a:lnTo>
                <a:lnTo>
                  <a:pt x="44521" y="109868"/>
                </a:lnTo>
                <a:lnTo>
                  <a:pt x="48535" y="97540"/>
                </a:lnTo>
                <a:lnTo>
                  <a:pt x="53193" y="85049"/>
                </a:lnTo>
                <a:lnTo>
                  <a:pt x="57868" y="70617"/>
                </a:lnTo>
                <a:lnTo>
                  <a:pt x="58653" y="68377"/>
                </a:lnTo>
                <a:lnTo>
                  <a:pt x="43219" y="68377"/>
                </a:lnTo>
                <a:lnTo>
                  <a:pt x="33246" y="35033"/>
                </a:lnTo>
                <a:lnTo>
                  <a:pt x="30073" y="26983"/>
                </a:lnTo>
                <a:lnTo>
                  <a:pt x="27480" y="19392"/>
                </a:lnTo>
                <a:lnTo>
                  <a:pt x="24892" y="10875"/>
                </a:lnTo>
                <a:lnTo>
                  <a:pt x="21720" y="0"/>
                </a:lnTo>
                <a:close/>
              </a:path>
              <a:path w="83185" h="137160">
                <a:moveTo>
                  <a:pt x="83115" y="0"/>
                </a:moveTo>
                <a:lnTo>
                  <a:pt x="66492" y="0"/>
                </a:lnTo>
                <a:lnTo>
                  <a:pt x="64940" y="1667"/>
                </a:lnTo>
                <a:lnTo>
                  <a:pt x="62419" y="9980"/>
                </a:lnTo>
                <a:lnTo>
                  <a:pt x="59729" y="19400"/>
                </a:lnTo>
                <a:lnTo>
                  <a:pt x="56712" y="29116"/>
                </a:lnTo>
                <a:lnTo>
                  <a:pt x="53193" y="38367"/>
                </a:lnTo>
                <a:lnTo>
                  <a:pt x="43219" y="68377"/>
                </a:lnTo>
                <a:lnTo>
                  <a:pt x="58653" y="68377"/>
                </a:lnTo>
                <a:lnTo>
                  <a:pt x="65660" y="48368"/>
                </a:lnTo>
                <a:lnTo>
                  <a:pt x="74699" y="23614"/>
                </a:lnTo>
                <a:lnTo>
                  <a:pt x="83115" y="1667"/>
                </a:lnTo>
                <a:lnTo>
                  <a:pt x="83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4573" y="3706381"/>
            <a:ext cx="66675" cy="97155"/>
          </a:xfrm>
          <a:custGeom>
            <a:avLst/>
            <a:gdLst/>
            <a:ahLst/>
            <a:cxnLst/>
            <a:rect l="l" t="t" r="r" b="b"/>
            <a:pathLst>
              <a:path w="66675" h="97154">
                <a:moveTo>
                  <a:pt x="3324" y="73379"/>
                </a:moveTo>
                <a:lnTo>
                  <a:pt x="1773" y="75046"/>
                </a:lnTo>
                <a:lnTo>
                  <a:pt x="1773" y="81715"/>
                </a:lnTo>
                <a:lnTo>
                  <a:pt x="0" y="90051"/>
                </a:lnTo>
                <a:lnTo>
                  <a:pt x="1773" y="90051"/>
                </a:lnTo>
                <a:lnTo>
                  <a:pt x="1773" y="91718"/>
                </a:lnTo>
                <a:lnTo>
                  <a:pt x="3324" y="91718"/>
                </a:lnTo>
                <a:lnTo>
                  <a:pt x="8640" y="93906"/>
                </a:lnTo>
                <a:lnTo>
                  <a:pt x="14600" y="95469"/>
                </a:lnTo>
                <a:lnTo>
                  <a:pt x="21183" y="96407"/>
                </a:lnTo>
                <a:lnTo>
                  <a:pt x="28369" y="96719"/>
                </a:lnTo>
                <a:lnTo>
                  <a:pt x="34170" y="96355"/>
                </a:lnTo>
                <a:lnTo>
                  <a:pt x="41197" y="95052"/>
                </a:lnTo>
                <a:lnTo>
                  <a:pt x="48847" y="92499"/>
                </a:lnTo>
                <a:lnTo>
                  <a:pt x="56518" y="88383"/>
                </a:lnTo>
                <a:lnTo>
                  <a:pt x="63167" y="81715"/>
                </a:lnTo>
                <a:lnTo>
                  <a:pt x="28369" y="81715"/>
                </a:lnTo>
                <a:lnTo>
                  <a:pt x="18565" y="80881"/>
                </a:lnTo>
                <a:lnTo>
                  <a:pt x="11442" y="78797"/>
                </a:lnTo>
                <a:lnTo>
                  <a:pt x="6521" y="76088"/>
                </a:lnTo>
                <a:lnTo>
                  <a:pt x="3324" y="73379"/>
                </a:lnTo>
                <a:close/>
              </a:path>
              <a:path w="66675" h="97154">
                <a:moveTo>
                  <a:pt x="48317" y="0"/>
                </a:moveTo>
                <a:lnTo>
                  <a:pt x="10029" y="6463"/>
                </a:lnTo>
                <a:lnTo>
                  <a:pt x="0" y="26697"/>
                </a:lnTo>
                <a:lnTo>
                  <a:pt x="2483" y="38133"/>
                </a:lnTo>
                <a:lnTo>
                  <a:pt x="8560" y="45661"/>
                </a:lnTo>
                <a:lnTo>
                  <a:pt x="16176" y="50376"/>
                </a:lnTo>
                <a:lnTo>
                  <a:pt x="23272" y="53372"/>
                </a:lnTo>
                <a:lnTo>
                  <a:pt x="38343" y="58374"/>
                </a:lnTo>
                <a:lnTo>
                  <a:pt x="46544" y="61708"/>
                </a:lnTo>
                <a:lnTo>
                  <a:pt x="46544" y="75046"/>
                </a:lnTo>
                <a:lnTo>
                  <a:pt x="41668" y="81715"/>
                </a:lnTo>
                <a:lnTo>
                  <a:pt x="63167" y="81715"/>
                </a:lnTo>
                <a:lnTo>
                  <a:pt x="66492" y="73379"/>
                </a:lnTo>
                <a:lnTo>
                  <a:pt x="66492" y="66710"/>
                </a:lnTo>
                <a:lnTo>
                  <a:pt x="63790" y="55274"/>
                </a:lnTo>
                <a:lnTo>
                  <a:pt x="57349" y="47745"/>
                </a:lnTo>
                <a:lnTo>
                  <a:pt x="49661" y="43030"/>
                </a:lnTo>
                <a:lnTo>
                  <a:pt x="43219" y="40035"/>
                </a:lnTo>
                <a:lnTo>
                  <a:pt x="36570" y="38367"/>
                </a:lnTo>
                <a:lnTo>
                  <a:pt x="25045" y="35033"/>
                </a:lnTo>
                <a:lnTo>
                  <a:pt x="18396" y="33366"/>
                </a:lnTo>
                <a:lnTo>
                  <a:pt x="18396" y="20028"/>
                </a:lnTo>
                <a:lnTo>
                  <a:pt x="23272" y="16694"/>
                </a:lnTo>
                <a:lnTo>
                  <a:pt x="28369" y="15004"/>
                </a:lnTo>
                <a:lnTo>
                  <a:pt x="29921" y="13337"/>
                </a:lnTo>
                <a:lnTo>
                  <a:pt x="59842" y="13337"/>
                </a:lnTo>
                <a:lnTo>
                  <a:pt x="61615" y="6668"/>
                </a:lnTo>
                <a:lnTo>
                  <a:pt x="59842" y="5001"/>
                </a:lnTo>
                <a:lnTo>
                  <a:pt x="56518" y="3334"/>
                </a:lnTo>
                <a:lnTo>
                  <a:pt x="48317" y="0"/>
                </a:lnTo>
                <a:close/>
              </a:path>
              <a:path w="66675" h="97154">
                <a:moveTo>
                  <a:pt x="59842" y="13337"/>
                </a:moveTo>
                <a:lnTo>
                  <a:pt x="46544" y="13337"/>
                </a:lnTo>
                <a:lnTo>
                  <a:pt x="53193" y="18361"/>
                </a:lnTo>
                <a:lnTo>
                  <a:pt x="58291" y="20028"/>
                </a:lnTo>
                <a:lnTo>
                  <a:pt x="59842" y="20028"/>
                </a:lnTo>
                <a:lnTo>
                  <a:pt x="59842" y="1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06163" y="3681374"/>
            <a:ext cx="53340" cy="120650"/>
          </a:xfrm>
          <a:custGeom>
            <a:avLst/>
            <a:gdLst/>
            <a:ahLst/>
            <a:cxnLst/>
            <a:rect l="l" t="t" r="r" b="b"/>
            <a:pathLst>
              <a:path w="53339" h="120650">
                <a:moveTo>
                  <a:pt x="31472" y="41702"/>
                </a:moveTo>
                <a:lnTo>
                  <a:pt x="13298" y="41702"/>
                </a:lnTo>
                <a:lnTo>
                  <a:pt x="13350" y="93177"/>
                </a:lnTo>
                <a:lnTo>
                  <a:pt x="13713" y="101304"/>
                </a:lnTo>
                <a:lnTo>
                  <a:pt x="14700" y="106306"/>
                </a:lnTo>
                <a:lnTo>
                  <a:pt x="16623" y="110057"/>
                </a:lnTo>
                <a:lnTo>
                  <a:pt x="21499" y="120060"/>
                </a:lnTo>
                <a:lnTo>
                  <a:pt x="46544" y="120060"/>
                </a:lnTo>
                <a:lnTo>
                  <a:pt x="49869" y="118393"/>
                </a:lnTo>
                <a:lnTo>
                  <a:pt x="51642" y="116726"/>
                </a:lnTo>
                <a:lnTo>
                  <a:pt x="51642" y="105055"/>
                </a:lnTo>
                <a:lnTo>
                  <a:pt x="33246" y="105055"/>
                </a:lnTo>
                <a:lnTo>
                  <a:pt x="31472" y="101721"/>
                </a:lnTo>
                <a:lnTo>
                  <a:pt x="31472" y="41702"/>
                </a:lnTo>
                <a:close/>
              </a:path>
              <a:path w="53339" h="120650">
                <a:moveTo>
                  <a:pt x="51642" y="103388"/>
                </a:moveTo>
                <a:lnTo>
                  <a:pt x="48317" y="105055"/>
                </a:lnTo>
                <a:lnTo>
                  <a:pt x="51642" y="105055"/>
                </a:lnTo>
                <a:lnTo>
                  <a:pt x="51642" y="103388"/>
                </a:lnTo>
                <a:close/>
              </a:path>
              <a:path w="53339" h="120650">
                <a:moveTo>
                  <a:pt x="51642" y="26675"/>
                </a:moveTo>
                <a:lnTo>
                  <a:pt x="1551" y="26675"/>
                </a:lnTo>
                <a:lnTo>
                  <a:pt x="0" y="28342"/>
                </a:lnTo>
                <a:lnTo>
                  <a:pt x="0" y="41702"/>
                </a:lnTo>
                <a:lnTo>
                  <a:pt x="51642" y="41702"/>
                </a:lnTo>
                <a:lnTo>
                  <a:pt x="51642" y="33344"/>
                </a:lnTo>
                <a:lnTo>
                  <a:pt x="53193" y="28342"/>
                </a:lnTo>
                <a:lnTo>
                  <a:pt x="51642" y="26675"/>
                </a:lnTo>
                <a:close/>
              </a:path>
              <a:path w="53339" h="120650">
                <a:moveTo>
                  <a:pt x="33246" y="0"/>
                </a:moveTo>
                <a:lnTo>
                  <a:pt x="31472" y="0"/>
                </a:lnTo>
                <a:lnTo>
                  <a:pt x="23272" y="1667"/>
                </a:lnTo>
                <a:lnTo>
                  <a:pt x="21499" y="3334"/>
                </a:lnTo>
                <a:lnTo>
                  <a:pt x="13298" y="5001"/>
                </a:lnTo>
                <a:lnTo>
                  <a:pt x="13298" y="26675"/>
                </a:lnTo>
                <a:lnTo>
                  <a:pt x="31472" y="26675"/>
                </a:lnTo>
                <a:lnTo>
                  <a:pt x="31749" y="19224"/>
                </a:lnTo>
                <a:lnTo>
                  <a:pt x="32968" y="7450"/>
                </a:lnTo>
                <a:lnTo>
                  <a:pt x="33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69330" y="3706381"/>
            <a:ext cx="81915" cy="97155"/>
          </a:xfrm>
          <a:custGeom>
            <a:avLst/>
            <a:gdLst/>
            <a:ahLst/>
            <a:cxnLst/>
            <a:rect l="l" t="t" r="r" b="b"/>
            <a:pathLst>
              <a:path w="81914" h="97154">
                <a:moveTo>
                  <a:pt x="41668" y="0"/>
                </a:moveTo>
                <a:lnTo>
                  <a:pt x="25994" y="3103"/>
                </a:lnTo>
                <a:lnTo>
                  <a:pt x="12688" y="12306"/>
                </a:lnTo>
                <a:lnTo>
                  <a:pt x="3456" y="27449"/>
                </a:lnTo>
                <a:lnTo>
                  <a:pt x="0" y="48371"/>
                </a:lnTo>
                <a:lnTo>
                  <a:pt x="3314" y="69289"/>
                </a:lnTo>
                <a:lnTo>
                  <a:pt x="12716" y="84424"/>
                </a:lnTo>
                <a:lnTo>
                  <a:pt x="27396" y="93619"/>
                </a:lnTo>
                <a:lnTo>
                  <a:pt x="46544" y="96719"/>
                </a:lnTo>
                <a:lnTo>
                  <a:pt x="56867" y="95912"/>
                </a:lnTo>
                <a:lnTo>
                  <a:pt x="65134" y="94010"/>
                </a:lnTo>
                <a:lnTo>
                  <a:pt x="71198" y="91796"/>
                </a:lnTo>
                <a:lnTo>
                  <a:pt x="74914" y="90051"/>
                </a:lnTo>
                <a:lnTo>
                  <a:pt x="76465" y="88383"/>
                </a:lnTo>
                <a:lnTo>
                  <a:pt x="76465" y="81715"/>
                </a:lnTo>
                <a:lnTo>
                  <a:pt x="31694" y="81715"/>
                </a:lnTo>
                <a:lnTo>
                  <a:pt x="18396" y="65043"/>
                </a:lnTo>
                <a:lnTo>
                  <a:pt x="18396" y="50038"/>
                </a:lnTo>
                <a:lnTo>
                  <a:pt x="81563" y="50038"/>
                </a:lnTo>
                <a:lnTo>
                  <a:pt x="81407" y="42405"/>
                </a:lnTo>
                <a:lnTo>
                  <a:pt x="80763" y="36700"/>
                </a:lnTo>
                <a:lnTo>
                  <a:pt x="18396" y="36700"/>
                </a:lnTo>
                <a:lnTo>
                  <a:pt x="21284" y="26016"/>
                </a:lnTo>
                <a:lnTo>
                  <a:pt x="26873" y="18767"/>
                </a:lnTo>
                <a:lnTo>
                  <a:pt x="34042" y="14643"/>
                </a:lnTo>
                <a:lnTo>
                  <a:pt x="41668" y="13337"/>
                </a:lnTo>
                <a:lnTo>
                  <a:pt x="72508" y="13337"/>
                </a:lnTo>
                <a:lnTo>
                  <a:pt x="71589" y="11670"/>
                </a:lnTo>
                <a:lnTo>
                  <a:pt x="66852" y="7033"/>
                </a:lnTo>
                <a:lnTo>
                  <a:pt x="60286" y="3334"/>
                </a:lnTo>
                <a:lnTo>
                  <a:pt x="51891" y="885"/>
                </a:lnTo>
                <a:lnTo>
                  <a:pt x="41668" y="0"/>
                </a:lnTo>
                <a:close/>
              </a:path>
              <a:path w="81914" h="97154">
                <a:moveTo>
                  <a:pt x="76465" y="71711"/>
                </a:moveTo>
                <a:lnTo>
                  <a:pt x="73141" y="73379"/>
                </a:lnTo>
                <a:lnTo>
                  <a:pt x="69816" y="76713"/>
                </a:lnTo>
                <a:lnTo>
                  <a:pt x="63167" y="80047"/>
                </a:lnTo>
                <a:lnTo>
                  <a:pt x="58291" y="81715"/>
                </a:lnTo>
                <a:lnTo>
                  <a:pt x="76465" y="81715"/>
                </a:lnTo>
                <a:lnTo>
                  <a:pt x="76465" y="71711"/>
                </a:lnTo>
                <a:close/>
              </a:path>
              <a:path w="81914" h="97154">
                <a:moveTo>
                  <a:pt x="72508" y="13337"/>
                </a:moveTo>
                <a:lnTo>
                  <a:pt x="49869" y="13337"/>
                </a:lnTo>
                <a:lnTo>
                  <a:pt x="56518" y="16694"/>
                </a:lnTo>
                <a:lnTo>
                  <a:pt x="61615" y="26697"/>
                </a:lnTo>
                <a:lnTo>
                  <a:pt x="61615" y="35033"/>
                </a:lnTo>
                <a:lnTo>
                  <a:pt x="63167" y="36700"/>
                </a:lnTo>
                <a:lnTo>
                  <a:pt x="80763" y="36700"/>
                </a:lnTo>
                <a:lnTo>
                  <a:pt x="80316" y="32738"/>
                </a:lnTo>
                <a:lnTo>
                  <a:pt x="77355" y="22129"/>
                </a:lnTo>
                <a:lnTo>
                  <a:pt x="72508" y="1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69068" y="3706381"/>
            <a:ext cx="135255" cy="95250"/>
          </a:xfrm>
          <a:custGeom>
            <a:avLst/>
            <a:gdLst/>
            <a:ahLst/>
            <a:cxnLst/>
            <a:rect l="l" t="t" r="r" b="b"/>
            <a:pathLst>
              <a:path w="135254" h="95250">
                <a:moveTo>
                  <a:pt x="19947" y="1667"/>
                </a:moveTo>
                <a:lnTo>
                  <a:pt x="13298" y="1667"/>
                </a:lnTo>
                <a:lnTo>
                  <a:pt x="9973" y="3334"/>
                </a:lnTo>
                <a:lnTo>
                  <a:pt x="0" y="5001"/>
                </a:lnTo>
                <a:lnTo>
                  <a:pt x="257" y="11670"/>
                </a:lnTo>
                <a:lnTo>
                  <a:pt x="886" y="22309"/>
                </a:lnTo>
                <a:lnTo>
                  <a:pt x="1496" y="37140"/>
                </a:lnTo>
                <a:lnTo>
                  <a:pt x="1620" y="46703"/>
                </a:lnTo>
                <a:lnTo>
                  <a:pt x="1681" y="73795"/>
                </a:lnTo>
                <a:lnTo>
                  <a:pt x="1597" y="77963"/>
                </a:lnTo>
                <a:lnTo>
                  <a:pt x="1486" y="81167"/>
                </a:lnTo>
                <a:lnTo>
                  <a:pt x="1025" y="87680"/>
                </a:lnTo>
                <a:lnTo>
                  <a:pt x="0" y="93385"/>
                </a:lnTo>
                <a:lnTo>
                  <a:pt x="1773" y="95052"/>
                </a:lnTo>
                <a:lnTo>
                  <a:pt x="9973" y="93385"/>
                </a:lnTo>
                <a:lnTo>
                  <a:pt x="21720" y="93385"/>
                </a:lnTo>
                <a:lnTo>
                  <a:pt x="20695" y="85987"/>
                </a:lnTo>
                <a:lnTo>
                  <a:pt x="20169" y="77963"/>
                </a:lnTo>
                <a:lnTo>
                  <a:pt x="20087" y="73795"/>
                </a:lnTo>
                <a:lnTo>
                  <a:pt x="19967" y="64313"/>
                </a:lnTo>
                <a:lnTo>
                  <a:pt x="19947" y="25030"/>
                </a:lnTo>
                <a:lnTo>
                  <a:pt x="28369" y="18361"/>
                </a:lnTo>
                <a:lnTo>
                  <a:pt x="35019" y="15004"/>
                </a:lnTo>
                <a:lnTo>
                  <a:pt x="130373" y="15004"/>
                </a:lnTo>
                <a:lnTo>
                  <a:pt x="129740" y="13337"/>
                </a:lnTo>
                <a:lnTo>
                  <a:pt x="71589" y="13337"/>
                </a:lnTo>
                <a:lnTo>
                  <a:pt x="70785" y="11670"/>
                </a:lnTo>
                <a:lnTo>
                  <a:pt x="19947" y="11670"/>
                </a:lnTo>
                <a:lnTo>
                  <a:pt x="19947" y="1667"/>
                </a:lnTo>
                <a:close/>
              </a:path>
              <a:path w="135254" h="95250">
                <a:moveTo>
                  <a:pt x="93088" y="15004"/>
                </a:moveTo>
                <a:lnTo>
                  <a:pt x="51642" y="15004"/>
                </a:lnTo>
                <a:lnTo>
                  <a:pt x="54966" y="23363"/>
                </a:lnTo>
                <a:lnTo>
                  <a:pt x="56518" y="28364"/>
                </a:lnTo>
                <a:lnTo>
                  <a:pt x="58291" y="33366"/>
                </a:lnTo>
                <a:lnTo>
                  <a:pt x="58254" y="56707"/>
                </a:lnTo>
                <a:lnTo>
                  <a:pt x="58071" y="68064"/>
                </a:lnTo>
                <a:lnTo>
                  <a:pt x="57543" y="81167"/>
                </a:lnTo>
                <a:lnTo>
                  <a:pt x="56518" y="93385"/>
                </a:lnTo>
                <a:lnTo>
                  <a:pt x="58291" y="95052"/>
                </a:lnTo>
                <a:lnTo>
                  <a:pt x="66492" y="95052"/>
                </a:lnTo>
                <a:lnTo>
                  <a:pt x="68265" y="93385"/>
                </a:lnTo>
                <a:lnTo>
                  <a:pt x="78238" y="93385"/>
                </a:lnTo>
                <a:lnTo>
                  <a:pt x="77213" y="84606"/>
                </a:lnTo>
                <a:lnTo>
                  <a:pt x="76687" y="76921"/>
                </a:lnTo>
                <a:lnTo>
                  <a:pt x="76492" y="68064"/>
                </a:lnTo>
                <a:lnTo>
                  <a:pt x="76465" y="25030"/>
                </a:lnTo>
                <a:lnTo>
                  <a:pt x="84888" y="16694"/>
                </a:lnTo>
                <a:lnTo>
                  <a:pt x="93088" y="15004"/>
                </a:lnTo>
                <a:close/>
              </a:path>
              <a:path w="135254" h="95250">
                <a:moveTo>
                  <a:pt x="130373" y="15004"/>
                </a:moveTo>
                <a:lnTo>
                  <a:pt x="108160" y="15004"/>
                </a:lnTo>
                <a:lnTo>
                  <a:pt x="113036" y="21695"/>
                </a:lnTo>
                <a:lnTo>
                  <a:pt x="113036" y="30031"/>
                </a:lnTo>
                <a:lnTo>
                  <a:pt x="114809" y="33366"/>
                </a:lnTo>
                <a:lnTo>
                  <a:pt x="114809" y="95052"/>
                </a:lnTo>
                <a:lnTo>
                  <a:pt x="123010" y="95052"/>
                </a:lnTo>
                <a:lnTo>
                  <a:pt x="124783" y="93385"/>
                </a:lnTo>
                <a:lnTo>
                  <a:pt x="134757" y="93385"/>
                </a:lnTo>
                <a:lnTo>
                  <a:pt x="133732" y="82652"/>
                </a:lnTo>
                <a:lnTo>
                  <a:pt x="133205" y="73795"/>
                </a:lnTo>
                <a:lnTo>
                  <a:pt x="133088" y="68064"/>
                </a:lnTo>
                <a:lnTo>
                  <a:pt x="132984" y="36700"/>
                </a:lnTo>
                <a:lnTo>
                  <a:pt x="132855" y="26850"/>
                </a:lnTo>
                <a:lnTo>
                  <a:pt x="131958" y="19183"/>
                </a:lnTo>
                <a:lnTo>
                  <a:pt x="130373" y="15004"/>
                </a:lnTo>
                <a:close/>
              </a:path>
              <a:path w="135254" h="95250">
                <a:moveTo>
                  <a:pt x="113036" y="0"/>
                </a:moveTo>
                <a:lnTo>
                  <a:pt x="71589" y="13337"/>
                </a:lnTo>
                <a:lnTo>
                  <a:pt x="129740" y="13337"/>
                </a:lnTo>
                <a:lnTo>
                  <a:pt x="129524" y="12767"/>
                </a:lnTo>
                <a:lnTo>
                  <a:pt x="124783" y="6668"/>
                </a:lnTo>
                <a:lnTo>
                  <a:pt x="119685" y="1667"/>
                </a:lnTo>
                <a:lnTo>
                  <a:pt x="113036" y="0"/>
                </a:lnTo>
                <a:close/>
              </a:path>
              <a:path w="135254" h="95250">
                <a:moveTo>
                  <a:pt x="49869" y="0"/>
                </a:moveTo>
                <a:lnTo>
                  <a:pt x="39645" y="1120"/>
                </a:lnTo>
                <a:lnTo>
                  <a:pt x="31251" y="3959"/>
                </a:lnTo>
                <a:lnTo>
                  <a:pt x="24685" y="7736"/>
                </a:lnTo>
                <a:lnTo>
                  <a:pt x="19947" y="11670"/>
                </a:lnTo>
                <a:lnTo>
                  <a:pt x="70785" y="11670"/>
                </a:lnTo>
                <a:lnTo>
                  <a:pt x="69567" y="9143"/>
                </a:lnTo>
                <a:lnTo>
                  <a:pt x="65716" y="4793"/>
                </a:lnTo>
                <a:lnTo>
                  <a:pt x="59371" y="1380"/>
                </a:lnTo>
                <a:lnTo>
                  <a:pt x="49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9955" y="2592425"/>
            <a:ext cx="1162685" cy="2489835"/>
          </a:xfrm>
          <a:custGeom>
            <a:avLst/>
            <a:gdLst/>
            <a:ahLst/>
            <a:cxnLst/>
            <a:rect l="l" t="t" r="r" b="b"/>
            <a:pathLst>
              <a:path w="1162684" h="2489835">
                <a:moveTo>
                  <a:pt x="580253" y="0"/>
                </a:moveTo>
                <a:lnTo>
                  <a:pt x="520848" y="6423"/>
                </a:lnTo>
                <a:lnTo>
                  <a:pt x="463177" y="25278"/>
                </a:lnTo>
                <a:lnTo>
                  <a:pt x="407529" y="55937"/>
                </a:lnTo>
                <a:lnTo>
                  <a:pt x="354194" y="97775"/>
                </a:lnTo>
                <a:lnTo>
                  <a:pt x="303462" y="150167"/>
                </a:lnTo>
                <a:lnTo>
                  <a:pt x="279162" y="180125"/>
                </a:lnTo>
                <a:lnTo>
                  <a:pt x="255621" y="212486"/>
                </a:lnTo>
                <a:lnTo>
                  <a:pt x="232876" y="247173"/>
                </a:lnTo>
                <a:lnTo>
                  <a:pt x="210963" y="284108"/>
                </a:lnTo>
                <a:lnTo>
                  <a:pt x="189917" y="323211"/>
                </a:lnTo>
                <a:lnTo>
                  <a:pt x="169776" y="364405"/>
                </a:lnTo>
                <a:lnTo>
                  <a:pt x="150574" y="407612"/>
                </a:lnTo>
                <a:lnTo>
                  <a:pt x="132350" y="452753"/>
                </a:lnTo>
                <a:lnTo>
                  <a:pt x="115137" y="499750"/>
                </a:lnTo>
                <a:lnTo>
                  <a:pt x="98974" y="548526"/>
                </a:lnTo>
                <a:lnTo>
                  <a:pt x="83896" y="599001"/>
                </a:lnTo>
                <a:lnTo>
                  <a:pt x="69938" y="651098"/>
                </a:lnTo>
                <a:lnTo>
                  <a:pt x="57139" y="704738"/>
                </a:lnTo>
                <a:lnTo>
                  <a:pt x="45533" y="759843"/>
                </a:lnTo>
                <a:lnTo>
                  <a:pt x="35156" y="816335"/>
                </a:lnTo>
                <a:lnTo>
                  <a:pt x="26046" y="874135"/>
                </a:lnTo>
                <a:lnTo>
                  <a:pt x="18238" y="933167"/>
                </a:lnTo>
                <a:lnTo>
                  <a:pt x="11769" y="993350"/>
                </a:lnTo>
                <a:lnTo>
                  <a:pt x="6674" y="1054608"/>
                </a:lnTo>
                <a:lnTo>
                  <a:pt x="2990" y="1116861"/>
                </a:lnTo>
                <a:lnTo>
                  <a:pt x="753" y="1180032"/>
                </a:lnTo>
                <a:lnTo>
                  <a:pt x="0" y="1244042"/>
                </a:lnTo>
                <a:lnTo>
                  <a:pt x="753" y="1308065"/>
                </a:lnTo>
                <a:lnTo>
                  <a:pt x="2990" y="1371257"/>
                </a:lnTo>
                <a:lnTo>
                  <a:pt x="6674" y="1433538"/>
                </a:lnTo>
                <a:lnTo>
                  <a:pt x="11769" y="1494831"/>
                </a:lnTo>
                <a:lnTo>
                  <a:pt x="18238" y="1555057"/>
                </a:lnTo>
                <a:lnTo>
                  <a:pt x="26046" y="1614136"/>
                </a:lnTo>
                <a:lnTo>
                  <a:pt x="35156" y="1671990"/>
                </a:lnTo>
                <a:lnTo>
                  <a:pt x="45533" y="1728540"/>
                </a:lnTo>
                <a:lnTo>
                  <a:pt x="57139" y="1783707"/>
                </a:lnTo>
                <a:lnTo>
                  <a:pt x="69938" y="1837413"/>
                </a:lnTo>
                <a:lnTo>
                  <a:pt x="83896" y="1889578"/>
                </a:lnTo>
                <a:lnTo>
                  <a:pt x="98974" y="1940125"/>
                </a:lnTo>
                <a:lnTo>
                  <a:pt x="115137" y="1988974"/>
                </a:lnTo>
                <a:lnTo>
                  <a:pt x="132350" y="2036046"/>
                </a:lnTo>
                <a:lnTo>
                  <a:pt x="150574" y="2081263"/>
                </a:lnTo>
                <a:lnTo>
                  <a:pt x="169776" y="2124546"/>
                </a:lnTo>
                <a:lnTo>
                  <a:pt x="189917" y="2165816"/>
                </a:lnTo>
                <a:lnTo>
                  <a:pt x="210963" y="2204994"/>
                </a:lnTo>
                <a:lnTo>
                  <a:pt x="232876" y="2242002"/>
                </a:lnTo>
                <a:lnTo>
                  <a:pt x="255622" y="2276761"/>
                </a:lnTo>
                <a:lnTo>
                  <a:pt x="279162" y="2309192"/>
                </a:lnTo>
                <a:lnTo>
                  <a:pt x="303462" y="2339216"/>
                </a:lnTo>
                <a:lnTo>
                  <a:pt x="354194" y="2391728"/>
                </a:lnTo>
                <a:lnTo>
                  <a:pt x="407529" y="2433668"/>
                </a:lnTo>
                <a:lnTo>
                  <a:pt x="463177" y="2464406"/>
                </a:lnTo>
                <a:lnTo>
                  <a:pt x="520848" y="2483310"/>
                </a:lnTo>
                <a:lnTo>
                  <a:pt x="580253" y="2489752"/>
                </a:lnTo>
                <a:lnTo>
                  <a:pt x="610159" y="2488128"/>
                </a:lnTo>
                <a:lnTo>
                  <a:pt x="668772" y="2475377"/>
                </a:lnTo>
                <a:lnTo>
                  <a:pt x="725541" y="2450477"/>
                </a:lnTo>
                <a:lnTo>
                  <a:pt x="780169" y="2414059"/>
                </a:lnTo>
                <a:lnTo>
                  <a:pt x="832364" y="2366754"/>
                </a:lnTo>
                <a:lnTo>
                  <a:pt x="881829" y="2309192"/>
                </a:lnTo>
                <a:lnTo>
                  <a:pt x="905446" y="2276761"/>
                </a:lnTo>
                <a:lnTo>
                  <a:pt x="928270" y="2242002"/>
                </a:lnTo>
                <a:lnTo>
                  <a:pt x="950265" y="2204995"/>
                </a:lnTo>
                <a:lnTo>
                  <a:pt x="971393" y="2165816"/>
                </a:lnTo>
                <a:lnTo>
                  <a:pt x="991617" y="2124546"/>
                </a:lnTo>
                <a:lnTo>
                  <a:pt x="1010902" y="2081263"/>
                </a:lnTo>
                <a:lnTo>
                  <a:pt x="1029209" y="2036046"/>
                </a:lnTo>
                <a:lnTo>
                  <a:pt x="1046502" y="1988974"/>
                </a:lnTo>
                <a:lnTo>
                  <a:pt x="1062745" y="1940125"/>
                </a:lnTo>
                <a:lnTo>
                  <a:pt x="1077899" y="1889578"/>
                </a:lnTo>
                <a:lnTo>
                  <a:pt x="1091930" y="1837413"/>
                </a:lnTo>
                <a:lnTo>
                  <a:pt x="1104799" y="1783707"/>
                </a:lnTo>
                <a:lnTo>
                  <a:pt x="1116470" y="1728540"/>
                </a:lnTo>
                <a:lnTo>
                  <a:pt x="1126906" y="1671990"/>
                </a:lnTo>
                <a:lnTo>
                  <a:pt x="1136070" y="1614136"/>
                </a:lnTo>
                <a:lnTo>
                  <a:pt x="1143925" y="1555057"/>
                </a:lnTo>
                <a:lnTo>
                  <a:pt x="1150434" y="1494831"/>
                </a:lnTo>
                <a:lnTo>
                  <a:pt x="1155562" y="1433538"/>
                </a:lnTo>
                <a:lnTo>
                  <a:pt x="1159269" y="1371257"/>
                </a:lnTo>
                <a:lnTo>
                  <a:pt x="1161521" y="1308065"/>
                </a:lnTo>
                <a:lnTo>
                  <a:pt x="1162280" y="1244042"/>
                </a:lnTo>
                <a:lnTo>
                  <a:pt x="1161521" y="1180032"/>
                </a:lnTo>
                <a:lnTo>
                  <a:pt x="1159269" y="1116861"/>
                </a:lnTo>
                <a:lnTo>
                  <a:pt x="1155562" y="1054608"/>
                </a:lnTo>
                <a:lnTo>
                  <a:pt x="1150434" y="993350"/>
                </a:lnTo>
                <a:lnTo>
                  <a:pt x="1143925" y="933167"/>
                </a:lnTo>
                <a:lnTo>
                  <a:pt x="1136070" y="874135"/>
                </a:lnTo>
                <a:lnTo>
                  <a:pt x="1126906" y="816335"/>
                </a:lnTo>
                <a:lnTo>
                  <a:pt x="1116470" y="759843"/>
                </a:lnTo>
                <a:lnTo>
                  <a:pt x="1104799" y="704738"/>
                </a:lnTo>
                <a:lnTo>
                  <a:pt x="1091930" y="651098"/>
                </a:lnTo>
                <a:lnTo>
                  <a:pt x="1077899" y="599001"/>
                </a:lnTo>
                <a:lnTo>
                  <a:pt x="1062745" y="548526"/>
                </a:lnTo>
                <a:lnTo>
                  <a:pt x="1046502" y="499750"/>
                </a:lnTo>
                <a:lnTo>
                  <a:pt x="1029209" y="452753"/>
                </a:lnTo>
                <a:lnTo>
                  <a:pt x="1010901" y="407612"/>
                </a:lnTo>
                <a:lnTo>
                  <a:pt x="991617" y="364405"/>
                </a:lnTo>
                <a:lnTo>
                  <a:pt x="971393" y="323211"/>
                </a:lnTo>
                <a:lnTo>
                  <a:pt x="950265" y="284108"/>
                </a:lnTo>
                <a:lnTo>
                  <a:pt x="928270" y="247173"/>
                </a:lnTo>
                <a:lnTo>
                  <a:pt x="905446" y="212486"/>
                </a:lnTo>
                <a:lnTo>
                  <a:pt x="881829" y="180125"/>
                </a:lnTo>
                <a:lnTo>
                  <a:pt x="857456" y="150167"/>
                </a:lnTo>
                <a:lnTo>
                  <a:pt x="806589" y="97775"/>
                </a:lnTo>
                <a:lnTo>
                  <a:pt x="753141" y="55937"/>
                </a:lnTo>
                <a:lnTo>
                  <a:pt x="697406" y="25278"/>
                </a:lnTo>
                <a:lnTo>
                  <a:pt x="639678" y="6423"/>
                </a:lnTo>
                <a:lnTo>
                  <a:pt x="58025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69954" y="2592425"/>
            <a:ext cx="1162685" cy="2489835"/>
          </a:xfrm>
          <a:custGeom>
            <a:avLst/>
            <a:gdLst/>
            <a:ahLst/>
            <a:cxnLst/>
            <a:rect l="l" t="t" r="r" b="b"/>
            <a:pathLst>
              <a:path w="1162684" h="2489835">
                <a:moveTo>
                  <a:pt x="0" y="1244042"/>
                </a:moveTo>
                <a:lnTo>
                  <a:pt x="753" y="1180032"/>
                </a:lnTo>
                <a:lnTo>
                  <a:pt x="2990" y="1116861"/>
                </a:lnTo>
                <a:lnTo>
                  <a:pt x="6674" y="1054608"/>
                </a:lnTo>
                <a:lnTo>
                  <a:pt x="11769" y="993350"/>
                </a:lnTo>
                <a:lnTo>
                  <a:pt x="18238" y="933167"/>
                </a:lnTo>
                <a:lnTo>
                  <a:pt x="26046" y="874135"/>
                </a:lnTo>
                <a:lnTo>
                  <a:pt x="35156" y="816335"/>
                </a:lnTo>
                <a:lnTo>
                  <a:pt x="45533" y="759843"/>
                </a:lnTo>
                <a:lnTo>
                  <a:pt x="57139" y="704738"/>
                </a:lnTo>
                <a:lnTo>
                  <a:pt x="69938" y="651098"/>
                </a:lnTo>
                <a:lnTo>
                  <a:pt x="83896" y="599001"/>
                </a:lnTo>
                <a:lnTo>
                  <a:pt x="98974" y="548526"/>
                </a:lnTo>
                <a:lnTo>
                  <a:pt x="115137" y="499750"/>
                </a:lnTo>
                <a:lnTo>
                  <a:pt x="132350" y="452753"/>
                </a:lnTo>
                <a:lnTo>
                  <a:pt x="150574" y="407612"/>
                </a:lnTo>
                <a:lnTo>
                  <a:pt x="169776" y="364405"/>
                </a:lnTo>
                <a:lnTo>
                  <a:pt x="189917" y="323211"/>
                </a:lnTo>
                <a:lnTo>
                  <a:pt x="210963" y="284108"/>
                </a:lnTo>
                <a:lnTo>
                  <a:pt x="232876" y="247173"/>
                </a:lnTo>
                <a:lnTo>
                  <a:pt x="255621" y="212486"/>
                </a:lnTo>
                <a:lnTo>
                  <a:pt x="279162" y="180125"/>
                </a:lnTo>
                <a:lnTo>
                  <a:pt x="303462" y="150167"/>
                </a:lnTo>
                <a:lnTo>
                  <a:pt x="354194" y="97775"/>
                </a:lnTo>
                <a:lnTo>
                  <a:pt x="407529" y="55937"/>
                </a:lnTo>
                <a:lnTo>
                  <a:pt x="463177" y="25278"/>
                </a:lnTo>
                <a:lnTo>
                  <a:pt x="520848" y="6423"/>
                </a:lnTo>
                <a:lnTo>
                  <a:pt x="580253" y="0"/>
                </a:lnTo>
                <a:lnTo>
                  <a:pt x="610159" y="1618"/>
                </a:lnTo>
                <a:lnTo>
                  <a:pt x="668772" y="14336"/>
                </a:lnTo>
                <a:lnTo>
                  <a:pt x="725541" y="39171"/>
                </a:lnTo>
                <a:lnTo>
                  <a:pt x="780169" y="75498"/>
                </a:lnTo>
                <a:lnTo>
                  <a:pt x="832364" y="122691"/>
                </a:lnTo>
                <a:lnTo>
                  <a:pt x="881829" y="180125"/>
                </a:lnTo>
                <a:lnTo>
                  <a:pt x="905446" y="212486"/>
                </a:lnTo>
                <a:lnTo>
                  <a:pt x="928270" y="247173"/>
                </a:lnTo>
                <a:lnTo>
                  <a:pt x="950265" y="284108"/>
                </a:lnTo>
                <a:lnTo>
                  <a:pt x="971392" y="323211"/>
                </a:lnTo>
                <a:lnTo>
                  <a:pt x="991617" y="364405"/>
                </a:lnTo>
                <a:lnTo>
                  <a:pt x="1010901" y="407612"/>
                </a:lnTo>
                <a:lnTo>
                  <a:pt x="1029209" y="452753"/>
                </a:lnTo>
                <a:lnTo>
                  <a:pt x="1046502" y="499750"/>
                </a:lnTo>
                <a:lnTo>
                  <a:pt x="1062744" y="548526"/>
                </a:lnTo>
                <a:lnTo>
                  <a:pt x="1077899" y="599001"/>
                </a:lnTo>
                <a:lnTo>
                  <a:pt x="1091930" y="651098"/>
                </a:lnTo>
                <a:lnTo>
                  <a:pt x="1104799" y="704738"/>
                </a:lnTo>
                <a:lnTo>
                  <a:pt x="1116470" y="759843"/>
                </a:lnTo>
                <a:lnTo>
                  <a:pt x="1126906" y="816335"/>
                </a:lnTo>
                <a:lnTo>
                  <a:pt x="1136069" y="874135"/>
                </a:lnTo>
                <a:lnTo>
                  <a:pt x="1143925" y="933167"/>
                </a:lnTo>
                <a:lnTo>
                  <a:pt x="1150434" y="993350"/>
                </a:lnTo>
                <a:lnTo>
                  <a:pt x="1155562" y="1054608"/>
                </a:lnTo>
                <a:lnTo>
                  <a:pt x="1159269" y="1116861"/>
                </a:lnTo>
                <a:lnTo>
                  <a:pt x="1161521" y="1180032"/>
                </a:lnTo>
                <a:lnTo>
                  <a:pt x="1162280" y="1244042"/>
                </a:lnTo>
                <a:lnTo>
                  <a:pt x="1161521" y="1308065"/>
                </a:lnTo>
                <a:lnTo>
                  <a:pt x="1159269" y="1371257"/>
                </a:lnTo>
                <a:lnTo>
                  <a:pt x="1155562" y="1433538"/>
                </a:lnTo>
                <a:lnTo>
                  <a:pt x="1150434" y="1494831"/>
                </a:lnTo>
                <a:lnTo>
                  <a:pt x="1143925" y="1555057"/>
                </a:lnTo>
                <a:lnTo>
                  <a:pt x="1136070" y="1614136"/>
                </a:lnTo>
                <a:lnTo>
                  <a:pt x="1126906" y="1671989"/>
                </a:lnTo>
                <a:lnTo>
                  <a:pt x="1116470" y="1728539"/>
                </a:lnTo>
                <a:lnTo>
                  <a:pt x="1104799" y="1783707"/>
                </a:lnTo>
                <a:lnTo>
                  <a:pt x="1091930" y="1837413"/>
                </a:lnTo>
                <a:lnTo>
                  <a:pt x="1077899" y="1889578"/>
                </a:lnTo>
                <a:lnTo>
                  <a:pt x="1062745" y="1940125"/>
                </a:lnTo>
                <a:lnTo>
                  <a:pt x="1046502" y="1988974"/>
                </a:lnTo>
                <a:lnTo>
                  <a:pt x="1029209" y="2036046"/>
                </a:lnTo>
                <a:lnTo>
                  <a:pt x="1010901" y="2081263"/>
                </a:lnTo>
                <a:lnTo>
                  <a:pt x="991617" y="2124546"/>
                </a:lnTo>
                <a:lnTo>
                  <a:pt x="971393" y="2165816"/>
                </a:lnTo>
                <a:lnTo>
                  <a:pt x="950265" y="2204994"/>
                </a:lnTo>
                <a:lnTo>
                  <a:pt x="928270" y="2242002"/>
                </a:lnTo>
                <a:lnTo>
                  <a:pt x="905446" y="2276761"/>
                </a:lnTo>
                <a:lnTo>
                  <a:pt x="881829" y="2309192"/>
                </a:lnTo>
                <a:lnTo>
                  <a:pt x="857456" y="2339216"/>
                </a:lnTo>
                <a:lnTo>
                  <a:pt x="806589" y="2391728"/>
                </a:lnTo>
                <a:lnTo>
                  <a:pt x="753141" y="2433668"/>
                </a:lnTo>
                <a:lnTo>
                  <a:pt x="697406" y="2464406"/>
                </a:lnTo>
                <a:lnTo>
                  <a:pt x="639678" y="2483310"/>
                </a:lnTo>
                <a:lnTo>
                  <a:pt x="580253" y="2489752"/>
                </a:lnTo>
                <a:lnTo>
                  <a:pt x="550352" y="2488128"/>
                </a:lnTo>
                <a:lnTo>
                  <a:pt x="491778" y="2475376"/>
                </a:lnTo>
                <a:lnTo>
                  <a:pt x="435082" y="2450477"/>
                </a:lnTo>
                <a:lnTo>
                  <a:pt x="380554" y="2414059"/>
                </a:lnTo>
                <a:lnTo>
                  <a:pt x="328485" y="2366754"/>
                </a:lnTo>
                <a:lnTo>
                  <a:pt x="279162" y="2309192"/>
                </a:lnTo>
                <a:lnTo>
                  <a:pt x="255622" y="2276761"/>
                </a:lnTo>
                <a:lnTo>
                  <a:pt x="232876" y="2242002"/>
                </a:lnTo>
                <a:lnTo>
                  <a:pt x="210963" y="2204994"/>
                </a:lnTo>
                <a:lnTo>
                  <a:pt x="189917" y="2165816"/>
                </a:lnTo>
                <a:lnTo>
                  <a:pt x="169776" y="2124546"/>
                </a:lnTo>
                <a:lnTo>
                  <a:pt x="150574" y="2081263"/>
                </a:lnTo>
                <a:lnTo>
                  <a:pt x="132350" y="2036046"/>
                </a:lnTo>
                <a:lnTo>
                  <a:pt x="115137" y="1988974"/>
                </a:lnTo>
                <a:lnTo>
                  <a:pt x="98974" y="1940125"/>
                </a:lnTo>
                <a:lnTo>
                  <a:pt x="83896" y="1889578"/>
                </a:lnTo>
                <a:lnTo>
                  <a:pt x="69938" y="1837413"/>
                </a:lnTo>
                <a:lnTo>
                  <a:pt x="57139" y="1783707"/>
                </a:lnTo>
                <a:lnTo>
                  <a:pt x="45533" y="1728539"/>
                </a:lnTo>
                <a:lnTo>
                  <a:pt x="35156" y="1671989"/>
                </a:lnTo>
                <a:lnTo>
                  <a:pt x="26046" y="1614136"/>
                </a:lnTo>
                <a:lnTo>
                  <a:pt x="18238" y="1555057"/>
                </a:lnTo>
                <a:lnTo>
                  <a:pt x="11769" y="1494831"/>
                </a:lnTo>
                <a:lnTo>
                  <a:pt x="6674" y="1433538"/>
                </a:lnTo>
                <a:lnTo>
                  <a:pt x="2990" y="1371257"/>
                </a:lnTo>
                <a:lnTo>
                  <a:pt x="753" y="1308065"/>
                </a:lnTo>
                <a:lnTo>
                  <a:pt x="0" y="1244042"/>
                </a:lnTo>
              </a:path>
            </a:pathLst>
          </a:custGeom>
          <a:ln w="9982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0274" y="5449066"/>
            <a:ext cx="379137" cy="138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12684" y="5444062"/>
            <a:ext cx="83137" cy="14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15769" y="5444062"/>
            <a:ext cx="121496" cy="143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7000" y="5449066"/>
            <a:ext cx="23495" cy="137160"/>
          </a:xfrm>
          <a:custGeom>
            <a:avLst/>
            <a:gdLst/>
            <a:ahLst/>
            <a:cxnLst/>
            <a:rect l="l" t="t" r="r" b="b"/>
            <a:pathLst>
              <a:path w="23494" h="137160">
                <a:moveTo>
                  <a:pt x="19947" y="43358"/>
                </a:moveTo>
                <a:lnTo>
                  <a:pt x="11636" y="45025"/>
                </a:lnTo>
                <a:lnTo>
                  <a:pt x="8311" y="45025"/>
                </a:lnTo>
                <a:lnTo>
                  <a:pt x="1662" y="46692"/>
                </a:lnTo>
                <a:lnTo>
                  <a:pt x="0" y="48359"/>
                </a:lnTo>
                <a:lnTo>
                  <a:pt x="961" y="55707"/>
                </a:lnTo>
                <a:lnTo>
                  <a:pt x="1454" y="64619"/>
                </a:lnTo>
                <a:lnTo>
                  <a:pt x="1636" y="77908"/>
                </a:lnTo>
                <a:lnTo>
                  <a:pt x="1662" y="136745"/>
                </a:lnTo>
                <a:lnTo>
                  <a:pt x="21609" y="136745"/>
                </a:lnTo>
                <a:lnTo>
                  <a:pt x="21609" y="45025"/>
                </a:lnTo>
                <a:lnTo>
                  <a:pt x="19947" y="43358"/>
                </a:lnTo>
                <a:close/>
              </a:path>
              <a:path w="23494" h="137160">
                <a:moveTo>
                  <a:pt x="23272" y="0"/>
                </a:moveTo>
                <a:lnTo>
                  <a:pt x="11636" y="0"/>
                </a:lnTo>
                <a:lnTo>
                  <a:pt x="1662" y="1667"/>
                </a:lnTo>
                <a:lnTo>
                  <a:pt x="0" y="1667"/>
                </a:lnTo>
                <a:lnTo>
                  <a:pt x="1662" y="6668"/>
                </a:lnTo>
                <a:lnTo>
                  <a:pt x="1662" y="20010"/>
                </a:lnTo>
                <a:lnTo>
                  <a:pt x="9973" y="20010"/>
                </a:lnTo>
                <a:lnTo>
                  <a:pt x="13298" y="18343"/>
                </a:lnTo>
                <a:lnTo>
                  <a:pt x="21609" y="18343"/>
                </a:lnTo>
                <a:lnTo>
                  <a:pt x="23272" y="16674"/>
                </a:lnTo>
                <a:lnTo>
                  <a:pt x="23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1904" y="5492424"/>
            <a:ext cx="79812" cy="93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4989" y="5490755"/>
            <a:ext cx="84799" cy="138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9736" y="5465740"/>
            <a:ext cx="219490" cy="1217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2708" y="1867082"/>
            <a:ext cx="172923" cy="138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8903" y="1825291"/>
            <a:ext cx="345869" cy="138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4720" y="1867082"/>
            <a:ext cx="164722" cy="96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90376" y="1995345"/>
            <a:ext cx="0" cy="2333625"/>
          </a:xfrm>
          <a:custGeom>
            <a:avLst/>
            <a:gdLst/>
            <a:ahLst/>
            <a:cxnLst/>
            <a:rect l="l" t="t" r="r" b="b"/>
            <a:pathLst>
              <a:path w="0" h="2333625">
                <a:moveTo>
                  <a:pt x="0" y="0"/>
                </a:moveTo>
                <a:lnTo>
                  <a:pt x="0" y="2333079"/>
                </a:lnTo>
              </a:path>
            </a:pathLst>
          </a:custGeom>
          <a:ln w="9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42142" y="4248387"/>
            <a:ext cx="93121" cy="1533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50007" y="5449066"/>
            <a:ext cx="379004" cy="1384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52284" y="5444062"/>
            <a:ext cx="83115" cy="1417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55347" y="5444062"/>
            <a:ext cx="20320" cy="142240"/>
          </a:xfrm>
          <a:custGeom>
            <a:avLst/>
            <a:gdLst/>
            <a:ahLst/>
            <a:cxnLst/>
            <a:rect l="l" t="t" r="r" b="b"/>
            <a:pathLst>
              <a:path w="20320" h="142239">
                <a:moveTo>
                  <a:pt x="19947" y="0"/>
                </a:moveTo>
                <a:lnTo>
                  <a:pt x="9973" y="1667"/>
                </a:lnTo>
                <a:lnTo>
                  <a:pt x="8422" y="3334"/>
                </a:lnTo>
                <a:lnTo>
                  <a:pt x="0" y="3334"/>
                </a:lnTo>
                <a:lnTo>
                  <a:pt x="0" y="5003"/>
                </a:lnTo>
                <a:lnTo>
                  <a:pt x="1025" y="22799"/>
                </a:lnTo>
                <a:lnTo>
                  <a:pt x="1551" y="41065"/>
                </a:lnTo>
                <a:lnTo>
                  <a:pt x="1745" y="59643"/>
                </a:lnTo>
                <a:lnTo>
                  <a:pt x="1773" y="78378"/>
                </a:lnTo>
                <a:lnTo>
                  <a:pt x="1496" y="100448"/>
                </a:lnTo>
                <a:lnTo>
                  <a:pt x="886" y="117359"/>
                </a:lnTo>
                <a:lnTo>
                  <a:pt x="277" y="130205"/>
                </a:lnTo>
                <a:lnTo>
                  <a:pt x="0" y="140080"/>
                </a:lnTo>
                <a:lnTo>
                  <a:pt x="1773" y="141749"/>
                </a:lnTo>
                <a:lnTo>
                  <a:pt x="19947" y="141749"/>
                </a:lnTo>
                <a:lnTo>
                  <a:pt x="19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95242" y="5490755"/>
            <a:ext cx="81563" cy="967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43297" y="5490755"/>
            <a:ext cx="88212" cy="96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1457" y="5465740"/>
            <a:ext cx="482067" cy="1634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71970" y="3821463"/>
            <a:ext cx="565785" cy="850900"/>
          </a:xfrm>
          <a:custGeom>
            <a:avLst/>
            <a:gdLst/>
            <a:ahLst/>
            <a:cxnLst/>
            <a:rect l="l" t="t" r="r" b="b"/>
            <a:pathLst>
              <a:path w="565784" h="850900">
                <a:moveTo>
                  <a:pt x="282812" y="0"/>
                </a:moveTo>
                <a:lnTo>
                  <a:pt x="244423" y="3876"/>
                </a:lnTo>
                <a:lnTo>
                  <a:pt x="207607" y="15170"/>
                </a:lnTo>
                <a:lnTo>
                  <a:pt x="172702" y="33378"/>
                </a:lnTo>
                <a:lnTo>
                  <a:pt x="140043" y="57995"/>
                </a:lnTo>
                <a:lnTo>
                  <a:pt x="109967" y="88519"/>
                </a:lnTo>
                <a:lnTo>
                  <a:pt x="82810" y="124445"/>
                </a:lnTo>
                <a:lnTo>
                  <a:pt x="58908" y="165270"/>
                </a:lnTo>
                <a:lnTo>
                  <a:pt x="38598" y="210490"/>
                </a:lnTo>
                <a:lnTo>
                  <a:pt x="22215" y="259601"/>
                </a:lnTo>
                <a:lnTo>
                  <a:pt x="10097" y="312100"/>
                </a:lnTo>
                <a:lnTo>
                  <a:pt x="2580" y="367483"/>
                </a:lnTo>
                <a:lnTo>
                  <a:pt x="0" y="425247"/>
                </a:lnTo>
                <a:lnTo>
                  <a:pt x="2580" y="483005"/>
                </a:lnTo>
                <a:lnTo>
                  <a:pt x="10097" y="538385"/>
                </a:lnTo>
                <a:lnTo>
                  <a:pt x="22215" y="590883"/>
                </a:lnTo>
                <a:lnTo>
                  <a:pt x="38598" y="639994"/>
                </a:lnTo>
                <a:lnTo>
                  <a:pt x="58908" y="685214"/>
                </a:lnTo>
                <a:lnTo>
                  <a:pt x="82810" y="726040"/>
                </a:lnTo>
                <a:lnTo>
                  <a:pt x="109967" y="761968"/>
                </a:lnTo>
                <a:lnTo>
                  <a:pt x="140043" y="792493"/>
                </a:lnTo>
                <a:lnTo>
                  <a:pt x="172702" y="817113"/>
                </a:lnTo>
                <a:lnTo>
                  <a:pt x="207608" y="835322"/>
                </a:lnTo>
                <a:lnTo>
                  <a:pt x="244423" y="846617"/>
                </a:lnTo>
                <a:lnTo>
                  <a:pt x="282812" y="850494"/>
                </a:lnTo>
                <a:lnTo>
                  <a:pt x="321197" y="846617"/>
                </a:lnTo>
                <a:lnTo>
                  <a:pt x="358001" y="835322"/>
                </a:lnTo>
                <a:lnTo>
                  <a:pt x="392888" y="817113"/>
                </a:lnTo>
                <a:lnTo>
                  <a:pt x="425524" y="792493"/>
                </a:lnTo>
                <a:lnTo>
                  <a:pt x="455574" y="761968"/>
                </a:lnTo>
                <a:lnTo>
                  <a:pt x="482704" y="726040"/>
                </a:lnTo>
                <a:lnTo>
                  <a:pt x="506578" y="685214"/>
                </a:lnTo>
                <a:lnTo>
                  <a:pt x="526863" y="639994"/>
                </a:lnTo>
                <a:lnTo>
                  <a:pt x="543222" y="590883"/>
                </a:lnTo>
                <a:lnTo>
                  <a:pt x="555322" y="538385"/>
                </a:lnTo>
                <a:lnTo>
                  <a:pt x="562827" y="483005"/>
                </a:lnTo>
                <a:lnTo>
                  <a:pt x="565403" y="425247"/>
                </a:lnTo>
                <a:lnTo>
                  <a:pt x="562827" y="367483"/>
                </a:lnTo>
                <a:lnTo>
                  <a:pt x="555322" y="312100"/>
                </a:lnTo>
                <a:lnTo>
                  <a:pt x="543222" y="259601"/>
                </a:lnTo>
                <a:lnTo>
                  <a:pt x="526863" y="210490"/>
                </a:lnTo>
                <a:lnTo>
                  <a:pt x="506578" y="165270"/>
                </a:lnTo>
                <a:lnTo>
                  <a:pt x="482704" y="124445"/>
                </a:lnTo>
                <a:lnTo>
                  <a:pt x="455574" y="88519"/>
                </a:lnTo>
                <a:lnTo>
                  <a:pt x="425524" y="57995"/>
                </a:lnTo>
                <a:lnTo>
                  <a:pt x="392888" y="33378"/>
                </a:lnTo>
                <a:lnTo>
                  <a:pt x="358001" y="15170"/>
                </a:lnTo>
                <a:lnTo>
                  <a:pt x="321197" y="3876"/>
                </a:lnTo>
                <a:lnTo>
                  <a:pt x="28281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71969" y="3821463"/>
            <a:ext cx="565785" cy="850900"/>
          </a:xfrm>
          <a:custGeom>
            <a:avLst/>
            <a:gdLst/>
            <a:ahLst/>
            <a:cxnLst/>
            <a:rect l="l" t="t" r="r" b="b"/>
            <a:pathLst>
              <a:path w="565784" h="850900">
                <a:moveTo>
                  <a:pt x="0" y="425247"/>
                </a:moveTo>
                <a:lnTo>
                  <a:pt x="2580" y="367483"/>
                </a:lnTo>
                <a:lnTo>
                  <a:pt x="10097" y="312100"/>
                </a:lnTo>
                <a:lnTo>
                  <a:pt x="22215" y="259601"/>
                </a:lnTo>
                <a:lnTo>
                  <a:pt x="38598" y="210490"/>
                </a:lnTo>
                <a:lnTo>
                  <a:pt x="58908" y="165270"/>
                </a:lnTo>
                <a:lnTo>
                  <a:pt x="82810" y="124445"/>
                </a:lnTo>
                <a:lnTo>
                  <a:pt x="109967" y="88519"/>
                </a:lnTo>
                <a:lnTo>
                  <a:pt x="140043" y="57995"/>
                </a:lnTo>
                <a:lnTo>
                  <a:pt x="172702" y="33378"/>
                </a:lnTo>
                <a:lnTo>
                  <a:pt x="207607" y="15170"/>
                </a:lnTo>
                <a:lnTo>
                  <a:pt x="244423" y="3876"/>
                </a:lnTo>
                <a:lnTo>
                  <a:pt x="282812" y="0"/>
                </a:lnTo>
                <a:lnTo>
                  <a:pt x="321197" y="3876"/>
                </a:lnTo>
                <a:lnTo>
                  <a:pt x="358001" y="15170"/>
                </a:lnTo>
                <a:lnTo>
                  <a:pt x="392888" y="33378"/>
                </a:lnTo>
                <a:lnTo>
                  <a:pt x="425524" y="57995"/>
                </a:lnTo>
                <a:lnTo>
                  <a:pt x="455574" y="88519"/>
                </a:lnTo>
                <a:lnTo>
                  <a:pt x="482704" y="124445"/>
                </a:lnTo>
                <a:lnTo>
                  <a:pt x="506578" y="165270"/>
                </a:lnTo>
                <a:lnTo>
                  <a:pt x="526863" y="210490"/>
                </a:lnTo>
                <a:lnTo>
                  <a:pt x="543222" y="259601"/>
                </a:lnTo>
                <a:lnTo>
                  <a:pt x="555322" y="312100"/>
                </a:lnTo>
                <a:lnTo>
                  <a:pt x="562827" y="367483"/>
                </a:lnTo>
                <a:lnTo>
                  <a:pt x="565403" y="425247"/>
                </a:lnTo>
                <a:lnTo>
                  <a:pt x="562827" y="483005"/>
                </a:lnTo>
                <a:lnTo>
                  <a:pt x="555322" y="538385"/>
                </a:lnTo>
                <a:lnTo>
                  <a:pt x="543222" y="590883"/>
                </a:lnTo>
                <a:lnTo>
                  <a:pt x="526863" y="639994"/>
                </a:lnTo>
                <a:lnTo>
                  <a:pt x="506578" y="685214"/>
                </a:lnTo>
                <a:lnTo>
                  <a:pt x="482704" y="726040"/>
                </a:lnTo>
                <a:lnTo>
                  <a:pt x="455574" y="761968"/>
                </a:lnTo>
                <a:lnTo>
                  <a:pt x="425524" y="792493"/>
                </a:lnTo>
                <a:lnTo>
                  <a:pt x="392888" y="817113"/>
                </a:lnTo>
                <a:lnTo>
                  <a:pt x="358001" y="835322"/>
                </a:lnTo>
                <a:lnTo>
                  <a:pt x="321197" y="846617"/>
                </a:lnTo>
                <a:lnTo>
                  <a:pt x="282812" y="850494"/>
                </a:lnTo>
                <a:lnTo>
                  <a:pt x="244423" y="846617"/>
                </a:lnTo>
                <a:lnTo>
                  <a:pt x="207608" y="835322"/>
                </a:lnTo>
                <a:lnTo>
                  <a:pt x="172702" y="817113"/>
                </a:lnTo>
                <a:lnTo>
                  <a:pt x="140043" y="792493"/>
                </a:lnTo>
                <a:lnTo>
                  <a:pt x="109967" y="761968"/>
                </a:lnTo>
                <a:lnTo>
                  <a:pt x="82810" y="726040"/>
                </a:lnTo>
                <a:lnTo>
                  <a:pt x="58908" y="685214"/>
                </a:lnTo>
                <a:lnTo>
                  <a:pt x="38598" y="639994"/>
                </a:lnTo>
                <a:lnTo>
                  <a:pt x="22215" y="590883"/>
                </a:lnTo>
                <a:lnTo>
                  <a:pt x="10097" y="538385"/>
                </a:lnTo>
                <a:lnTo>
                  <a:pt x="2580" y="483005"/>
                </a:lnTo>
                <a:lnTo>
                  <a:pt x="0" y="425247"/>
                </a:lnTo>
              </a:path>
            </a:pathLst>
          </a:custGeom>
          <a:ln w="998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57684" y="2939203"/>
            <a:ext cx="565785" cy="850900"/>
          </a:xfrm>
          <a:custGeom>
            <a:avLst/>
            <a:gdLst/>
            <a:ahLst/>
            <a:cxnLst/>
            <a:rect l="l" t="t" r="r" b="b"/>
            <a:pathLst>
              <a:path w="565784" h="850900">
                <a:moveTo>
                  <a:pt x="282812" y="0"/>
                </a:moveTo>
                <a:lnTo>
                  <a:pt x="244423" y="3879"/>
                </a:lnTo>
                <a:lnTo>
                  <a:pt x="207607" y="15182"/>
                </a:lnTo>
                <a:lnTo>
                  <a:pt x="172702" y="33403"/>
                </a:lnTo>
                <a:lnTo>
                  <a:pt x="140043" y="58035"/>
                </a:lnTo>
                <a:lnTo>
                  <a:pt x="109967" y="88573"/>
                </a:lnTo>
                <a:lnTo>
                  <a:pt x="82810" y="124512"/>
                </a:lnTo>
                <a:lnTo>
                  <a:pt x="58908" y="165345"/>
                </a:lnTo>
                <a:lnTo>
                  <a:pt x="38598" y="210569"/>
                </a:lnTo>
                <a:lnTo>
                  <a:pt x="22215" y="259676"/>
                </a:lnTo>
                <a:lnTo>
                  <a:pt x="10097" y="312162"/>
                </a:lnTo>
                <a:lnTo>
                  <a:pt x="2580" y="367521"/>
                </a:lnTo>
                <a:lnTo>
                  <a:pt x="0" y="425247"/>
                </a:lnTo>
                <a:lnTo>
                  <a:pt x="2580" y="483025"/>
                </a:lnTo>
                <a:lnTo>
                  <a:pt x="10097" y="538421"/>
                </a:lnTo>
                <a:lnTo>
                  <a:pt x="22215" y="590931"/>
                </a:lnTo>
                <a:lnTo>
                  <a:pt x="38598" y="640050"/>
                </a:lnTo>
                <a:lnTo>
                  <a:pt x="58908" y="685277"/>
                </a:lnTo>
                <a:lnTo>
                  <a:pt x="82810" y="726107"/>
                </a:lnTo>
                <a:lnTo>
                  <a:pt x="109967" y="762037"/>
                </a:lnTo>
                <a:lnTo>
                  <a:pt x="140043" y="792563"/>
                </a:lnTo>
                <a:lnTo>
                  <a:pt x="172702" y="817182"/>
                </a:lnTo>
                <a:lnTo>
                  <a:pt x="207608" y="835390"/>
                </a:lnTo>
                <a:lnTo>
                  <a:pt x="244423" y="846684"/>
                </a:lnTo>
                <a:lnTo>
                  <a:pt x="282812" y="850561"/>
                </a:lnTo>
                <a:lnTo>
                  <a:pt x="321197" y="846684"/>
                </a:lnTo>
                <a:lnTo>
                  <a:pt x="358001" y="835390"/>
                </a:lnTo>
                <a:lnTo>
                  <a:pt x="392888" y="817182"/>
                </a:lnTo>
                <a:lnTo>
                  <a:pt x="425524" y="792563"/>
                </a:lnTo>
                <a:lnTo>
                  <a:pt x="455574" y="762037"/>
                </a:lnTo>
                <a:lnTo>
                  <a:pt x="482704" y="726107"/>
                </a:lnTo>
                <a:lnTo>
                  <a:pt x="506578" y="685277"/>
                </a:lnTo>
                <a:lnTo>
                  <a:pt x="526863" y="640050"/>
                </a:lnTo>
                <a:lnTo>
                  <a:pt x="543222" y="590931"/>
                </a:lnTo>
                <a:lnTo>
                  <a:pt x="555322" y="538421"/>
                </a:lnTo>
                <a:lnTo>
                  <a:pt x="562827" y="483025"/>
                </a:lnTo>
                <a:lnTo>
                  <a:pt x="565403" y="425247"/>
                </a:lnTo>
                <a:lnTo>
                  <a:pt x="562827" y="367521"/>
                </a:lnTo>
                <a:lnTo>
                  <a:pt x="555322" y="312162"/>
                </a:lnTo>
                <a:lnTo>
                  <a:pt x="543222" y="259676"/>
                </a:lnTo>
                <a:lnTo>
                  <a:pt x="526863" y="210569"/>
                </a:lnTo>
                <a:lnTo>
                  <a:pt x="506578" y="165346"/>
                </a:lnTo>
                <a:lnTo>
                  <a:pt x="482704" y="124512"/>
                </a:lnTo>
                <a:lnTo>
                  <a:pt x="455574" y="88573"/>
                </a:lnTo>
                <a:lnTo>
                  <a:pt x="425524" y="58035"/>
                </a:lnTo>
                <a:lnTo>
                  <a:pt x="392888" y="33403"/>
                </a:lnTo>
                <a:lnTo>
                  <a:pt x="358001" y="15182"/>
                </a:lnTo>
                <a:lnTo>
                  <a:pt x="321197" y="3879"/>
                </a:lnTo>
                <a:lnTo>
                  <a:pt x="28281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57683" y="2939203"/>
            <a:ext cx="565785" cy="850900"/>
          </a:xfrm>
          <a:custGeom>
            <a:avLst/>
            <a:gdLst/>
            <a:ahLst/>
            <a:cxnLst/>
            <a:rect l="l" t="t" r="r" b="b"/>
            <a:pathLst>
              <a:path w="565784" h="850900">
                <a:moveTo>
                  <a:pt x="0" y="425247"/>
                </a:moveTo>
                <a:lnTo>
                  <a:pt x="2580" y="367521"/>
                </a:lnTo>
                <a:lnTo>
                  <a:pt x="10097" y="312162"/>
                </a:lnTo>
                <a:lnTo>
                  <a:pt x="22215" y="259676"/>
                </a:lnTo>
                <a:lnTo>
                  <a:pt x="38598" y="210569"/>
                </a:lnTo>
                <a:lnTo>
                  <a:pt x="58908" y="165345"/>
                </a:lnTo>
                <a:lnTo>
                  <a:pt x="82810" y="124512"/>
                </a:lnTo>
                <a:lnTo>
                  <a:pt x="109967" y="88573"/>
                </a:lnTo>
                <a:lnTo>
                  <a:pt x="140043" y="58035"/>
                </a:lnTo>
                <a:lnTo>
                  <a:pt x="172702" y="33403"/>
                </a:lnTo>
                <a:lnTo>
                  <a:pt x="207607" y="15182"/>
                </a:lnTo>
                <a:lnTo>
                  <a:pt x="244423" y="3879"/>
                </a:lnTo>
                <a:lnTo>
                  <a:pt x="282812" y="0"/>
                </a:lnTo>
                <a:lnTo>
                  <a:pt x="321197" y="3879"/>
                </a:lnTo>
                <a:lnTo>
                  <a:pt x="358001" y="15182"/>
                </a:lnTo>
                <a:lnTo>
                  <a:pt x="392888" y="33403"/>
                </a:lnTo>
                <a:lnTo>
                  <a:pt x="425524" y="58035"/>
                </a:lnTo>
                <a:lnTo>
                  <a:pt x="455574" y="88573"/>
                </a:lnTo>
                <a:lnTo>
                  <a:pt x="482704" y="124512"/>
                </a:lnTo>
                <a:lnTo>
                  <a:pt x="506578" y="165345"/>
                </a:lnTo>
                <a:lnTo>
                  <a:pt x="526863" y="210569"/>
                </a:lnTo>
                <a:lnTo>
                  <a:pt x="543222" y="259676"/>
                </a:lnTo>
                <a:lnTo>
                  <a:pt x="555322" y="312162"/>
                </a:lnTo>
                <a:lnTo>
                  <a:pt x="562827" y="367521"/>
                </a:lnTo>
                <a:lnTo>
                  <a:pt x="565403" y="425247"/>
                </a:lnTo>
                <a:lnTo>
                  <a:pt x="562827" y="483025"/>
                </a:lnTo>
                <a:lnTo>
                  <a:pt x="555322" y="538421"/>
                </a:lnTo>
                <a:lnTo>
                  <a:pt x="543222" y="590931"/>
                </a:lnTo>
                <a:lnTo>
                  <a:pt x="526863" y="640050"/>
                </a:lnTo>
                <a:lnTo>
                  <a:pt x="506578" y="685277"/>
                </a:lnTo>
                <a:lnTo>
                  <a:pt x="482704" y="726107"/>
                </a:lnTo>
                <a:lnTo>
                  <a:pt x="455574" y="762037"/>
                </a:lnTo>
                <a:lnTo>
                  <a:pt x="425524" y="792563"/>
                </a:lnTo>
                <a:lnTo>
                  <a:pt x="392888" y="817181"/>
                </a:lnTo>
                <a:lnTo>
                  <a:pt x="358001" y="835390"/>
                </a:lnTo>
                <a:lnTo>
                  <a:pt x="321197" y="846684"/>
                </a:lnTo>
                <a:lnTo>
                  <a:pt x="282812" y="850561"/>
                </a:lnTo>
                <a:lnTo>
                  <a:pt x="244423" y="846684"/>
                </a:lnTo>
                <a:lnTo>
                  <a:pt x="207608" y="835390"/>
                </a:lnTo>
                <a:lnTo>
                  <a:pt x="172702" y="817181"/>
                </a:lnTo>
                <a:lnTo>
                  <a:pt x="140043" y="792563"/>
                </a:lnTo>
                <a:lnTo>
                  <a:pt x="109967" y="762037"/>
                </a:lnTo>
                <a:lnTo>
                  <a:pt x="82810" y="726107"/>
                </a:lnTo>
                <a:lnTo>
                  <a:pt x="58908" y="685277"/>
                </a:lnTo>
                <a:lnTo>
                  <a:pt x="38598" y="640050"/>
                </a:lnTo>
                <a:lnTo>
                  <a:pt x="22215" y="590931"/>
                </a:lnTo>
                <a:lnTo>
                  <a:pt x="10097" y="538421"/>
                </a:lnTo>
                <a:lnTo>
                  <a:pt x="2580" y="483025"/>
                </a:lnTo>
                <a:lnTo>
                  <a:pt x="0" y="425247"/>
                </a:lnTo>
              </a:path>
            </a:pathLst>
          </a:custGeom>
          <a:ln w="998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92663" y="5457402"/>
            <a:ext cx="1205500" cy="171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46682" y="1833738"/>
            <a:ext cx="114587" cy="1300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81218" y="1841963"/>
            <a:ext cx="242917" cy="1633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44083" y="1841963"/>
            <a:ext cx="146282" cy="1218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55084" y="1867082"/>
            <a:ext cx="173100" cy="1382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1457" y="1825291"/>
            <a:ext cx="345758" cy="1384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17164" y="1867082"/>
            <a:ext cx="164678" cy="966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08801" y="2027133"/>
            <a:ext cx="3810" cy="785495"/>
          </a:xfrm>
          <a:custGeom>
            <a:avLst/>
            <a:gdLst/>
            <a:ahLst/>
            <a:cxnLst/>
            <a:rect l="l" t="t" r="r" b="b"/>
            <a:pathLst>
              <a:path w="3809" h="785494">
                <a:moveTo>
                  <a:pt x="0" y="0"/>
                </a:moveTo>
                <a:lnTo>
                  <a:pt x="3324" y="785362"/>
                </a:lnTo>
              </a:path>
            </a:pathLst>
          </a:custGeom>
          <a:ln w="9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65687" y="2732590"/>
            <a:ext cx="93099" cy="1515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86254" y="1995345"/>
            <a:ext cx="0" cy="1731645"/>
          </a:xfrm>
          <a:custGeom>
            <a:avLst/>
            <a:gdLst/>
            <a:ahLst/>
            <a:cxnLst/>
            <a:rect l="l" t="t" r="r" b="b"/>
            <a:pathLst>
              <a:path w="0" h="1731645">
                <a:moveTo>
                  <a:pt x="0" y="0"/>
                </a:moveTo>
                <a:lnTo>
                  <a:pt x="0" y="1731065"/>
                </a:lnTo>
              </a:path>
            </a:pathLst>
          </a:custGeom>
          <a:ln w="9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39816" y="3646372"/>
            <a:ext cx="91326" cy="15171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37595" y="4283388"/>
            <a:ext cx="1101090" cy="1052830"/>
          </a:xfrm>
          <a:custGeom>
            <a:avLst/>
            <a:gdLst/>
            <a:ahLst/>
            <a:cxnLst/>
            <a:rect l="l" t="t" r="r" b="b"/>
            <a:pathLst>
              <a:path w="1101089" h="1052829">
                <a:moveTo>
                  <a:pt x="0" y="1052270"/>
                </a:moveTo>
                <a:lnTo>
                  <a:pt x="1100664" y="0"/>
                </a:lnTo>
              </a:path>
            </a:pathLst>
          </a:custGeom>
          <a:ln w="9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50149" y="4231711"/>
            <a:ext cx="141424" cy="1383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785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Equivalence</a:t>
            </a:r>
            <a:r>
              <a:rPr dirty="0" spc="-45"/>
              <a:t> </a:t>
            </a:r>
            <a:r>
              <a:rPr dirty="0"/>
              <a:t>partitions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85253" y="5019390"/>
            <a:ext cx="6059805" cy="442595"/>
          </a:xfrm>
          <a:custGeom>
            <a:avLst/>
            <a:gdLst/>
            <a:ahLst/>
            <a:cxnLst/>
            <a:rect l="l" t="t" r="r" b="b"/>
            <a:pathLst>
              <a:path w="6059805" h="442595">
                <a:moveTo>
                  <a:pt x="0" y="442281"/>
                </a:moveTo>
                <a:lnTo>
                  <a:pt x="6059393" y="442282"/>
                </a:lnTo>
                <a:lnTo>
                  <a:pt x="6059393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5253" y="5019390"/>
            <a:ext cx="6059805" cy="442595"/>
          </a:xfrm>
          <a:custGeom>
            <a:avLst/>
            <a:gdLst/>
            <a:ahLst/>
            <a:cxnLst/>
            <a:rect l="l" t="t" r="r" b="b"/>
            <a:pathLst>
              <a:path w="6059805" h="442595">
                <a:moveTo>
                  <a:pt x="0" y="442281"/>
                </a:moveTo>
                <a:lnTo>
                  <a:pt x="6059393" y="442282"/>
                </a:lnTo>
                <a:lnTo>
                  <a:pt x="6059393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ln w="20030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9641" y="2938085"/>
            <a:ext cx="5050790" cy="441325"/>
          </a:xfrm>
          <a:custGeom>
            <a:avLst/>
            <a:gdLst/>
            <a:ahLst/>
            <a:cxnLst/>
            <a:rect l="l" t="t" r="r" b="b"/>
            <a:pathLst>
              <a:path w="5050790" h="441325">
                <a:moveTo>
                  <a:pt x="0" y="440724"/>
                </a:moveTo>
                <a:lnTo>
                  <a:pt x="5050581" y="440724"/>
                </a:lnTo>
                <a:lnTo>
                  <a:pt x="5050581" y="0"/>
                </a:lnTo>
                <a:lnTo>
                  <a:pt x="0" y="0"/>
                </a:lnTo>
                <a:lnTo>
                  <a:pt x="0" y="440724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9641" y="2938085"/>
            <a:ext cx="5050790" cy="441325"/>
          </a:xfrm>
          <a:custGeom>
            <a:avLst/>
            <a:gdLst/>
            <a:ahLst/>
            <a:cxnLst/>
            <a:rect l="l" t="t" r="r" b="b"/>
            <a:pathLst>
              <a:path w="5050790" h="441325">
                <a:moveTo>
                  <a:pt x="0" y="440724"/>
                </a:moveTo>
                <a:lnTo>
                  <a:pt x="5050581" y="440724"/>
                </a:lnTo>
                <a:lnTo>
                  <a:pt x="5050581" y="0"/>
                </a:lnTo>
                <a:lnTo>
                  <a:pt x="0" y="0"/>
                </a:lnTo>
                <a:lnTo>
                  <a:pt x="0" y="440724"/>
                </a:lnTo>
                <a:close/>
              </a:path>
            </a:pathLst>
          </a:custGeom>
          <a:ln w="20030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1786" y="4955962"/>
            <a:ext cx="6061075" cy="442595"/>
          </a:xfrm>
          <a:custGeom>
            <a:avLst/>
            <a:gdLst/>
            <a:ahLst/>
            <a:cxnLst/>
            <a:rect l="l" t="t" r="r" b="b"/>
            <a:pathLst>
              <a:path w="6061075" h="442595">
                <a:moveTo>
                  <a:pt x="0" y="442281"/>
                </a:moveTo>
                <a:lnTo>
                  <a:pt x="6060975" y="442282"/>
                </a:lnTo>
                <a:lnTo>
                  <a:pt x="6060975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1786" y="4955962"/>
            <a:ext cx="6061075" cy="442595"/>
          </a:xfrm>
          <a:custGeom>
            <a:avLst/>
            <a:gdLst/>
            <a:ahLst/>
            <a:cxnLst/>
            <a:rect l="l" t="t" r="r" b="b"/>
            <a:pathLst>
              <a:path w="6061075" h="442595">
                <a:moveTo>
                  <a:pt x="0" y="442281"/>
                </a:moveTo>
                <a:lnTo>
                  <a:pt x="6060976" y="442282"/>
                </a:lnTo>
                <a:lnTo>
                  <a:pt x="6060976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ln w="20030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9250" y="5099481"/>
            <a:ext cx="88900" cy="125730"/>
          </a:xfrm>
          <a:custGeom>
            <a:avLst/>
            <a:gdLst/>
            <a:ahLst/>
            <a:cxnLst/>
            <a:rect l="l" t="t" r="r" b="b"/>
            <a:pathLst>
              <a:path w="88900" h="125729">
                <a:moveTo>
                  <a:pt x="38421" y="0"/>
                </a:moveTo>
                <a:lnTo>
                  <a:pt x="0" y="0"/>
                </a:lnTo>
                <a:lnTo>
                  <a:pt x="16" y="2121"/>
                </a:lnTo>
                <a:lnTo>
                  <a:pt x="268" y="8469"/>
                </a:lnTo>
                <a:lnTo>
                  <a:pt x="834" y="16290"/>
                </a:lnTo>
                <a:lnTo>
                  <a:pt x="1408" y="26093"/>
                </a:lnTo>
                <a:lnTo>
                  <a:pt x="1457" y="28387"/>
                </a:lnTo>
                <a:lnTo>
                  <a:pt x="1547" y="43405"/>
                </a:lnTo>
                <a:lnTo>
                  <a:pt x="1425" y="48410"/>
                </a:lnTo>
                <a:lnTo>
                  <a:pt x="271" y="80820"/>
                </a:lnTo>
                <a:lnTo>
                  <a:pt x="81" y="88456"/>
                </a:lnTo>
                <a:lnTo>
                  <a:pt x="0" y="125187"/>
                </a:lnTo>
                <a:lnTo>
                  <a:pt x="31743" y="125187"/>
                </a:lnTo>
                <a:lnTo>
                  <a:pt x="41891" y="125134"/>
                </a:lnTo>
                <a:lnTo>
                  <a:pt x="80782" y="110587"/>
                </a:lnTo>
                <a:lnTo>
                  <a:pt x="42592" y="110587"/>
                </a:lnTo>
                <a:lnTo>
                  <a:pt x="25043" y="110169"/>
                </a:lnTo>
                <a:lnTo>
                  <a:pt x="20034" y="68433"/>
                </a:lnTo>
                <a:lnTo>
                  <a:pt x="81729" y="68433"/>
                </a:lnTo>
                <a:lnTo>
                  <a:pt x="81477" y="68042"/>
                </a:lnTo>
                <a:lnTo>
                  <a:pt x="71812" y="61759"/>
                </a:lnTo>
                <a:lnTo>
                  <a:pt x="66803" y="60090"/>
                </a:lnTo>
                <a:lnTo>
                  <a:pt x="56786" y="60090"/>
                </a:lnTo>
                <a:lnTo>
                  <a:pt x="70296" y="53416"/>
                </a:lnTo>
                <a:lnTo>
                  <a:pt x="20034" y="53416"/>
                </a:lnTo>
                <a:lnTo>
                  <a:pt x="20034" y="15039"/>
                </a:lnTo>
                <a:lnTo>
                  <a:pt x="25043" y="13370"/>
                </a:lnTo>
                <a:lnTo>
                  <a:pt x="77320" y="13370"/>
                </a:lnTo>
                <a:lnTo>
                  <a:pt x="73377" y="8469"/>
                </a:lnTo>
                <a:lnTo>
                  <a:pt x="68473" y="5027"/>
                </a:lnTo>
                <a:lnTo>
                  <a:pt x="61664" y="2121"/>
                </a:lnTo>
                <a:lnTo>
                  <a:pt x="54073" y="628"/>
                </a:lnTo>
                <a:lnTo>
                  <a:pt x="46169" y="78"/>
                </a:lnTo>
                <a:lnTo>
                  <a:pt x="38421" y="0"/>
                </a:lnTo>
                <a:close/>
              </a:path>
              <a:path w="88900" h="125729">
                <a:moveTo>
                  <a:pt x="81729" y="68433"/>
                </a:moveTo>
                <a:lnTo>
                  <a:pt x="36752" y="68433"/>
                </a:lnTo>
                <a:lnTo>
                  <a:pt x="45230" y="68746"/>
                </a:lnTo>
                <a:lnTo>
                  <a:pt x="55743" y="70936"/>
                </a:lnTo>
                <a:lnTo>
                  <a:pt x="64690" y="76880"/>
                </a:lnTo>
                <a:lnTo>
                  <a:pt x="68473" y="88456"/>
                </a:lnTo>
                <a:lnTo>
                  <a:pt x="68473" y="98490"/>
                </a:lnTo>
                <a:lnTo>
                  <a:pt x="63464" y="105164"/>
                </a:lnTo>
                <a:lnTo>
                  <a:pt x="55117" y="108501"/>
                </a:lnTo>
                <a:lnTo>
                  <a:pt x="49482" y="110169"/>
                </a:lnTo>
                <a:lnTo>
                  <a:pt x="42592" y="110587"/>
                </a:lnTo>
                <a:lnTo>
                  <a:pt x="80782" y="110587"/>
                </a:lnTo>
                <a:lnTo>
                  <a:pt x="81840" y="109541"/>
                </a:lnTo>
                <a:lnTo>
                  <a:pt x="86752" y="100018"/>
                </a:lnTo>
                <a:lnTo>
                  <a:pt x="88530" y="88456"/>
                </a:lnTo>
                <a:lnTo>
                  <a:pt x="88268" y="83111"/>
                </a:lnTo>
                <a:lnTo>
                  <a:pt x="86440" y="75733"/>
                </a:lnTo>
                <a:lnTo>
                  <a:pt x="81729" y="68433"/>
                </a:lnTo>
                <a:close/>
              </a:path>
              <a:path w="88900" h="125729">
                <a:moveTo>
                  <a:pt x="77320" y="13370"/>
                </a:moveTo>
                <a:lnTo>
                  <a:pt x="51778" y="13370"/>
                </a:lnTo>
                <a:lnTo>
                  <a:pt x="61795" y="23382"/>
                </a:lnTo>
                <a:lnTo>
                  <a:pt x="63464" y="28387"/>
                </a:lnTo>
                <a:lnTo>
                  <a:pt x="31629" y="53338"/>
                </a:lnTo>
                <a:lnTo>
                  <a:pt x="20034" y="53416"/>
                </a:lnTo>
                <a:lnTo>
                  <a:pt x="70296" y="53416"/>
                </a:lnTo>
                <a:lnTo>
                  <a:pt x="70560" y="53286"/>
                </a:lnTo>
                <a:lnTo>
                  <a:pt x="78073" y="44447"/>
                </a:lnTo>
                <a:lnTo>
                  <a:pt x="81203" y="35922"/>
                </a:lnTo>
                <a:lnTo>
                  <a:pt x="81829" y="30056"/>
                </a:lnTo>
                <a:lnTo>
                  <a:pt x="80681" y="20983"/>
                </a:lnTo>
                <a:lnTo>
                  <a:pt x="77655" y="13787"/>
                </a:lnTo>
                <a:lnTo>
                  <a:pt x="77320" y="13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4475" y="5129538"/>
            <a:ext cx="81915" cy="97155"/>
          </a:xfrm>
          <a:custGeom>
            <a:avLst/>
            <a:gdLst/>
            <a:ahLst/>
            <a:cxnLst/>
            <a:rect l="l" t="t" r="r" b="b"/>
            <a:pathLst>
              <a:path w="81914" h="97154">
                <a:moveTo>
                  <a:pt x="43430" y="0"/>
                </a:moveTo>
                <a:lnTo>
                  <a:pt x="26774" y="3128"/>
                </a:lnTo>
                <a:lnTo>
                  <a:pt x="12941" y="12514"/>
                </a:lnTo>
                <a:lnTo>
                  <a:pt x="3495" y="28157"/>
                </a:lnTo>
                <a:lnTo>
                  <a:pt x="0" y="50057"/>
                </a:lnTo>
                <a:lnTo>
                  <a:pt x="3339" y="70040"/>
                </a:lnTo>
                <a:lnTo>
                  <a:pt x="12941" y="84699"/>
                </a:lnTo>
                <a:lnTo>
                  <a:pt x="28182" y="93722"/>
                </a:lnTo>
                <a:lnTo>
                  <a:pt x="48438" y="96799"/>
                </a:lnTo>
                <a:lnTo>
                  <a:pt x="58743" y="95990"/>
                </a:lnTo>
                <a:lnTo>
                  <a:pt x="67012" y="94087"/>
                </a:lnTo>
                <a:lnTo>
                  <a:pt x="73090" y="91871"/>
                </a:lnTo>
                <a:lnTo>
                  <a:pt x="76821" y="90124"/>
                </a:lnTo>
                <a:lnTo>
                  <a:pt x="76821" y="83450"/>
                </a:lnTo>
                <a:lnTo>
                  <a:pt x="43430" y="83450"/>
                </a:lnTo>
                <a:lnTo>
                  <a:pt x="33390" y="81782"/>
                </a:lnTo>
                <a:lnTo>
                  <a:pt x="26712" y="73439"/>
                </a:lnTo>
                <a:lnTo>
                  <a:pt x="20034" y="66764"/>
                </a:lnTo>
                <a:lnTo>
                  <a:pt x="20034" y="51725"/>
                </a:lnTo>
                <a:lnTo>
                  <a:pt x="80160" y="51725"/>
                </a:lnTo>
                <a:lnTo>
                  <a:pt x="81829" y="50057"/>
                </a:lnTo>
                <a:lnTo>
                  <a:pt x="81673" y="42444"/>
                </a:lnTo>
                <a:lnTo>
                  <a:pt x="81203" y="38377"/>
                </a:lnTo>
                <a:lnTo>
                  <a:pt x="20034" y="38377"/>
                </a:lnTo>
                <a:lnTo>
                  <a:pt x="23001" y="26697"/>
                </a:lnTo>
                <a:lnTo>
                  <a:pt x="28593" y="18979"/>
                </a:lnTo>
                <a:lnTo>
                  <a:pt x="35774" y="14678"/>
                </a:lnTo>
                <a:lnTo>
                  <a:pt x="43430" y="13348"/>
                </a:lnTo>
                <a:lnTo>
                  <a:pt x="71812" y="13348"/>
                </a:lnTo>
                <a:lnTo>
                  <a:pt x="67142" y="8447"/>
                </a:lnTo>
                <a:lnTo>
                  <a:pt x="60751" y="4171"/>
                </a:lnTo>
                <a:lnTo>
                  <a:pt x="52795" y="1147"/>
                </a:lnTo>
                <a:lnTo>
                  <a:pt x="43430" y="0"/>
                </a:lnTo>
                <a:close/>
              </a:path>
              <a:path w="81914" h="97154">
                <a:moveTo>
                  <a:pt x="76821" y="71770"/>
                </a:moveTo>
                <a:lnTo>
                  <a:pt x="75151" y="75107"/>
                </a:lnTo>
                <a:lnTo>
                  <a:pt x="70142" y="78444"/>
                </a:lnTo>
                <a:lnTo>
                  <a:pt x="60125" y="81782"/>
                </a:lnTo>
                <a:lnTo>
                  <a:pt x="53447" y="83450"/>
                </a:lnTo>
                <a:lnTo>
                  <a:pt x="76821" y="83450"/>
                </a:lnTo>
                <a:lnTo>
                  <a:pt x="76821" y="80113"/>
                </a:lnTo>
                <a:lnTo>
                  <a:pt x="78490" y="73439"/>
                </a:lnTo>
                <a:lnTo>
                  <a:pt x="76821" y="71770"/>
                </a:lnTo>
                <a:close/>
              </a:path>
              <a:path w="81914" h="97154">
                <a:moveTo>
                  <a:pt x="71812" y="13348"/>
                </a:moveTo>
                <a:lnTo>
                  <a:pt x="50108" y="13348"/>
                </a:lnTo>
                <a:lnTo>
                  <a:pt x="58456" y="18354"/>
                </a:lnTo>
                <a:lnTo>
                  <a:pt x="61803" y="26723"/>
                </a:lnTo>
                <a:lnTo>
                  <a:pt x="63464" y="31702"/>
                </a:lnTo>
                <a:lnTo>
                  <a:pt x="63464" y="38377"/>
                </a:lnTo>
                <a:lnTo>
                  <a:pt x="81203" y="38377"/>
                </a:lnTo>
                <a:lnTo>
                  <a:pt x="80577" y="32954"/>
                </a:lnTo>
                <a:lnTo>
                  <a:pt x="77603" y="22838"/>
                </a:lnTo>
                <a:lnTo>
                  <a:pt x="71812" y="13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84653" y="5104509"/>
            <a:ext cx="52069" cy="120650"/>
          </a:xfrm>
          <a:custGeom>
            <a:avLst/>
            <a:gdLst/>
            <a:ahLst/>
            <a:cxnLst/>
            <a:rect l="l" t="t" r="r" b="b"/>
            <a:pathLst>
              <a:path w="52070" h="120650">
                <a:moveTo>
                  <a:pt x="51711" y="28365"/>
                </a:moveTo>
                <a:lnTo>
                  <a:pt x="0" y="28365"/>
                </a:lnTo>
                <a:lnTo>
                  <a:pt x="0" y="43382"/>
                </a:lnTo>
                <a:lnTo>
                  <a:pt x="13378" y="43382"/>
                </a:lnTo>
                <a:lnTo>
                  <a:pt x="13430" y="94208"/>
                </a:lnTo>
                <a:lnTo>
                  <a:pt x="50152" y="120159"/>
                </a:lnTo>
                <a:lnTo>
                  <a:pt x="51711" y="118490"/>
                </a:lnTo>
                <a:lnTo>
                  <a:pt x="51711" y="106810"/>
                </a:lnTo>
                <a:lnTo>
                  <a:pt x="33413" y="106810"/>
                </a:lnTo>
                <a:lnTo>
                  <a:pt x="31743" y="101804"/>
                </a:lnTo>
                <a:lnTo>
                  <a:pt x="31743" y="41714"/>
                </a:lnTo>
                <a:lnTo>
                  <a:pt x="51711" y="41714"/>
                </a:lnTo>
                <a:lnTo>
                  <a:pt x="51711" y="28365"/>
                </a:lnTo>
                <a:close/>
              </a:path>
              <a:path w="52070" h="120650">
                <a:moveTo>
                  <a:pt x="50152" y="105142"/>
                </a:moveTo>
                <a:lnTo>
                  <a:pt x="48372" y="105142"/>
                </a:lnTo>
                <a:lnTo>
                  <a:pt x="45033" y="106810"/>
                </a:lnTo>
                <a:lnTo>
                  <a:pt x="51711" y="106810"/>
                </a:lnTo>
                <a:lnTo>
                  <a:pt x="50152" y="105142"/>
                </a:lnTo>
                <a:close/>
              </a:path>
              <a:path w="52070" h="120650">
                <a:moveTo>
                  <a:pt x="31743" y="0"/>
                </a:moveTo>
                <a:lnTo>
                  <a:pt x="23395" y="3337"/>
                </a:lnTo>
                <a:lnTo>
                  <a:pt x="21726" y="3337"/>
                </a:lnTo>
                <a:lnTo>
                  <a:pt x="13378" y="5005"/>
                </a:lnTo>
                <a:lnTo>
                  <a:pt x="13378" y="28365"/>
                </a:lnTo>
                <a:lnTo>
                  <a:pt x="31743" y="28365"/>
                </a:lnTo>
                <a:lnTo>
                  <a:pt x="31769" y="20205"/>
                </a:lnTo>
                <a:lnTo>
                  <a:pt x="31952" y="14391"/>
                </a:lnTo>
                <a:lnTo>
                  <a:pt x="32447" y="8890"/>
                </a:lnTo>
                <a:lnTo>
                  <a:pt x="33413" y="1668"/>
                </a:lnTo>
                <a:lnTo>
                  <a:pt x="31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8145" y="5131206"/>
            <a:ext cx="142240" cy="93980"/>
          </a:xfrm>
          <a:custGeom>
            <a:avLst/>
            <a:gdLst/>
            <a:ahLst/>
            <a:cxnLst/>
            <a:rect l="l" t="t" r="r" b="b"/>
            <a:pathLst>
              <a:path w="142239" h="93979">
                <a:moveTo>
                  <a:pt x="20034" y="0"/>
                </a:moveTo>
                <a:lnTo>
                  <a:pt x="11575" y="1668"/>
                </a:lnTo>
                <a:lnTo>
                  <a:pt x="1558" y="1668"/>
                </a:lnTo>
                <a:lnTo>
                  <a:pt x="0" y="3337"/>
                </a:lnTo>
                <a:lnTo>
                  <a:pt x="4146" y="17888"/>
                </a:lnTo>
                <a:lnTo>
                  <a:pt x="10629" y="40891"/>
                </a:lnTo>
                <a:lnTo>
                  <a:pt x="18031" y="67647"/>
                </a:lnTo>
                <a:lnTo>
                  <a:pt x="24931" y="93462"/>
                </a:lnTo>
                <a:lnTo>
                  <a:pt x="50086" y="93462"/>
                </a:lnTo>
                <a:lnTo>
                  <a:pt x="51644" y="91793"/>
                </a:lnTo>
                <a:lnTo>
                  <a:pt x="52997" y="86318"/>
                </a:lnTo>
                <a:lnTo>
                  <a:pt x="54043" y="81782"/>
                </a:lnTo>
                <a:lnTo>
                  <a:pt x="40068" y="81782"/>
                </a:lnTo>
                <a:lnTo>
                  <a:pt x="31609" y="45051"/>
                </a:lnTo>
                <a:lnTo>
                  <a:pt x="26570" y="25602"/>
                </a:lnTo>
                <a:lnTo>
                  <a:pt x="23512" y="13348"/>
                </a:lnTo>
                <a:lnTo>
                  <a:pt x="21999" y="6100"/>
                </a:lnTo>
                <a:lnTo>
                  <a:pt x="21592" y="1668"/>
                </a:lnTo>
                <a:lnTo>
                  <a:pt x="20034" y="0"/>
                </a:lnTo>
                <a:close/>
              </a:path>
              <a:path w="142239" h="93979">
                <a:moveTo>
                  <a:pt x="87797" y="13348"/>
                </a:moveTo>
                <a:lnTo>
                  <a:pt x="70120" y="13348"/>
                </a:lnTo>
                <a:lnTo>
                  <a:pt x="81696" y="55062"/>
                </a:lnTo>
                <a:lnTo>
                  <a:pt x="83299" y="64357"/>
                </a:lnTo>
                <a:lnTo>
                  <a:pt x="85341" y="74270"/>
                </a:lnTo>
                <a:lnTo>
                  <a:pt x="87675" y="84180"/>
                </a:lnTo>
                <a:lnTo>
                  <a:pt x="90155" y="93462"/>
                </a:lnTo>
                <a:lnTo>
                  <a:pt x="115309" y="93462"/>
                </a:lnTo>
                <a:lnTo>
                  <a:pt x="115309" y="91793"/>
                </a:lnTo>
                <a:lnTo>
                  <a:pt x="118171" y="81782"/>
                </a:lnTo>
                <a:lnTo>
                  <a:pt x="105292" y="81782"/>
                </a:lnTo>
                <a:lnTo>
                  <a:pt x="95052" y="45051"/>
                </a:lnTo>
                <a:lnTo>
                  <a:pt x="92548" y="34518"/>
                </a:lnTo>
                <a:lnTo>
                  <a:pt x="87797" y="13348"/>
                </a:lnTo>
                <a:close/>
              </a:path>
              <a:path w="142239" h="93979">
                <a:moveTo>
                  <a:pt x="85035" y="1668"/>
                </a:moveTo>
                <a:lnTo>
                  <a:pt x="58322" y="1668"/>
                </a:lnTo>
                <a:lnTo>
                  <a:pt x="58322" y="3337"/>
                </a:lnTo>
                <a:lnTo>
                  <a:pt x="57341" y="6882"/>
                </a:lnTo>
                <a:lnTo>
                  <a:pt x="56216" y="12201"/>
                </a:lnTo>
                <a:lnTo>
                  <a:pt x="54628" y="20231"/>
                </a:lnTo>
                <a:lnTo>
                  <a:pt x="51644" y="35039"/>
                </a:lnTo>
                <a:lnTo>
                  <a:pt x="40068" y="81782"/>
                </a:lnTo>
                <a:lnTo>
                  <a:pt x="54043" y="81782"/>
                </a:lnTo>
                <a:lnTo>
                  <a:pt x="56872" y="69727"/>
                </a:lnTo>
                <a:lnTo>
                  <a:pt x="60103" y="56731"/>
                </a:lnTo>
                <a:lnTo>
                  <a:pt x="70120" y="13348"/>
                </a:lnTo>
                <a:lnTo>
                  <a:pt x="87797" y="13348"/>
                </a:lnTo>
                <a:lnTo>
                  <a:pt x="87415" y="11679"/>
                </a:lnTo>
                <a:lnTo>
                  <a:pt x="85035" y="1668"/>
                </a:lnTo>
                <a:close/>
              </a:path>
              <a:path w="142239" h="93979">
                <a:moveTo>
                  <a:pt x="142022" y="1668"/>
                </a:moveTo>
                <a:lnTo>
                  <a:pt x="123545" y="1668"/>
                </a:lnTo>
                <a:lnTo>
                  <a:pt x="121987" y="8342"/>
                </a:lnTo>
                <a:lnTo>
                  <a:pt x="121987" y="10011"/>
                </a:lnTo>
                <a:lnTo>
                  <a:pt x="118648" y="23359"/>
                </a:lnTo>
                <a:lnTo>
                  <a:pt x="116867" y="28365"/>
                </a:lnTo>
                <a:lnTo>
                  <a:pt x="115431" y="34518"/>
                </a:lnTo>
                <a:lnTo>
                  <a:pt x="115309" y="41714"/>
                </a:lnTo>
                <a:lnTo>
                  <a:pt x="105292" y="81782"/>
                </a:lnTo>
                <a:lnTo>
                  <a:pt x="118171" y="81782"/>
                </a:lnTo>
                <a:lnTo>
                  <a:pt x="122488" y="66683"/>
                </a:lnTo>
                <a:lnTo>
                  <a:pt x="130502" y="39848"/>
                </a:lnTo>
                <a:lnTo>
                  <a:pt x="137597" y="16454"/>
                </a:lnTo>
                <a:lnTo>
                  <a:pt x="142022" y="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5064" y="5129538"/>
            <a:ext cx="81915" cy="97155"/>
          </a:xfrm>
          <a:custGeom>
            <a:avLst/>
            <a:gdLst/>
            <a:ahLst/>
            <a:cxnLst/>
            <a:rect l="l" t="t" r="r" b="b"/>
            <a:pathLst>
              <a:path w="81914" h="97154">
                <a:moveTo>
                  <a:pt x="43408" y="0"/>
                </a:moveTo>
                <a:lnTo>
                  <a:pt x="26764" y="3128"/>
                </a:lnTo>
                <a:lnTo>
                  <a:pt x="12938" y="12514"/>
                </a:lnTo>
                <a:lnTo>
                  <a:pt x="3495" y="28157"/>
                </a:lnTo>
                <a:lnTo>
                  <a:pt x="0" y="50057"/>
                </a:lnTo>
                <a:lnTo>
                  <a:pt x="3328" y="70040"/>
                </a:lnTo>
                <a:lnTo>
                  <a:pt x="12771" y="84699"/>
                </a:lnTo>
                <a:lnTo>
                  <a:pt x="27516" y="93722"/>
                </a:lnTo>
                <a:lnTo>
                  <a:pt x="46747" y="96799"/>
                </a:lnTo>
                <a:lnTo>
                  <a:pt x="57992" y="95990"/>
                </a:lnTo>
                <a:lnTo>
                  <a:pt x="66586" y="94087"/>
                </a:lnTo>
                <a:lnTo>
                  <a:pt x="72384" y="91871"/>
                </a:lnTo>
                <a:lnTo>
                  <a:pt x="75240" y="90124"/>
                </a:lnTo>
                <a:lnTo>
                  <a:pt x="76798" y="88456"/>
                </a:lnTo>
                <a:lnTo>
                  <a:pt x="76798" y="83450"/>
                </a:lnTo>
                <a:lnTo>
                  <a:pt x="43408" y="83450"/>
                </a:lnTo>
                <a:lnTo>
                  <a:pt x="33390" y="81782"/>
                </a:lnTo>
                <a:lnTo>
                  <a:pt x="26712" y="73439"/>
                </a:lnTo>
                <a:lnTo>
                  <a:pt x="20034" y="66764"/>
                </a:lnTo>
                <a:lnTo>
                  <a:pt x="20034" y="51725"/>
                </a:lnTo>
                <a:lnTo>
                  <a:pt x="80137" y="51725"/>
                </a:lnTo>
                <a:lnTo>
                  <a:pt x="81918" y="50057"/>
                </a:lnTo>
                <a:lnTo>
                  <a:pt x="81762" y="42444"/>
                </a:lnTo>
                <a:lnTo>
                  <a:pt x="81292" y="38377"/>
                </a:lnTo>
                <a:lnTo>
                  <a:pt x="20034" y="38377"/>
                </a:lnTo>
                <a:lnTo>
                  <a:pt x="23048" y="26697"/>
                </a:lnTo>
                <a:lnTo>
                  <a:pt x="28632" y="18979"/>
                </a:lnTo>
                <a:lnTo>
                  <a:pt x="35780" y="14678"/>
                </a:lnTo>
                <a:lnTo>
                  <a:pt x="43408" y="13348"/>
                </a:lnTo>
                <a:lnTo>
                  <a:pt x="71901" y="13348"/>
                </a:lnTo>
                <a:lnTo>
                  <a:pt x="67167" y="8447"/>
                </a:lnTo>
                <a:lnTo>
                  <a:pt x="60743" y="4171"/>
                </a:lnTo>
                <a:lnTo>
                  <a:pt x="52774" y="1147"/>
                </a:lnTo>
                <a:lnTo>
                  <a:pt x="43408" y="0"/>
                </a:lnTo>
                <a:close/>
              </a:path>
              <a:path w="81914" h="97154">
                <a:moveTo>
                  <a:pt x="76798" y="71770"/>
                </a:moveTo>
                <a:lnTo>
                  <a:pt x="75240" y="75107"/>
                </a:lnTo>
                <a:lnTo>
                  <a:pt x="70120" y="78444"/>
                </a:lnTo>
                <a:lnTo>
                  <a:pt x="63442" y="80113"/>
                </a:lnTo>
                <a:lnTo>
                  <a:pt x="58545" y="81782"/>
                </a:lnTo>
                <a:lnTo>
                  <a:pt x="53425" y="83450"/>
                </a:lnTo>
                <a:lnTo>
                  <a:pt x="76798" y="83450"/>
                </a:lnTo>
                <a:lnTo>
                  <a:pt x="76798" y="80113"/>
                </a:lnTo>
                <a:lnTo>
                  <a:pt x="78579" y="73439"/>
                </a:lnTo>
                <a:lnTo>
                  <a:pt x="76798" y="71770"/>
                </a:lnTo>
                <a:close/>
              </a:path>
              <a:path w="81914" h="97154">
                <a:moveTo>
                  <a:pt x="71901" y="13348"/>
                </a:moveTo>
                <a:lnTo>
                  <a:pt x="50086" y="13348"/>
                </a:lnTo>
                <a:lnTo>
                  <a:pt x="58545" y="18354"/>
                </a:lnTo>
                <a:lnTo>
                  <a:pt x="61892" y="26723"/>
                </a:lnTo>
                <a:lnTo>
                  <a:pt x="63442" y="31702"/>
                </a:lnTo>
                <a:lnTo>
                  <a:pt x="63442" y="38377"/>
                </a:lnTo>
                <a:lnTo>
                  <a:pt x="81292" y="38377"/>
                </a:lnTo>
                <a:lnTo>
                  <a:pt x="80666" y="32954"/>
                </a:lnTo>
                <a:lnTo>
                  <a:pt x="77692" y="22838"/>
                </a:lnTo>
                <a:lnTo>
                  <a:pt x="71901" y="13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81898" y="5129538"/>
            <a:ext cx="81915" cy="97155"/>
          </a:xfrm>
          <a:custGeom>
            <a:avLst/>
            <a:gdLst/>
            <a:ahLst/>
            <a:cxnLst/>
            <a:rect l="l" t="t" r="r" b="b"/>
            <a:pathLst>
              <a:path w="81914" h="97154">
                <a:moveTo>
                  <a:pt x="43408" y="0"/>
                </a:moveTo>
                <a:lnTo>
                  <a:pt x="26764" y="3128"/>
                </a:lnTo>
                <a:lnTo>
                  <a:pt x="12938" y="12514"/>
                </a:lnTo>
                <a:lnTo>
                  <a:pt x="3495" y="28157"/>
                </a:lnTo>
                <a:lnTo>
                  <a:pt x="0" y="50057"/>
                </a:lnTo>
                <a:lnTo>
                  <a:pt x="3328" y="70040"/>
                </a:lnTo>
                <a:lnTo>
                  <a:pt x="12771" y="84699"/>
                </a:lnTo>
                <a:lnTo>
                  <a:pt x="27516" y="93722"/>
                </a:lnTo>
                <a:lnTo>
                  <a:pt x="46747" y="96799"/>
                </a:lnTo>
                <a:lnTo>
                  <a:pt x="57773" y="95990"/>
                </a:lnTo>
                <a:lnTo>
                  <a:pt x="66002" y="94087"/>
                </a:lnTo>
                <a:lnTo>
                  <a:pt x="71727" y="91871"/>
                </a:lnTo>
                <a:lnTo>
                  <a:pt x="75240" y="90124"/>
                </a:lnTo>
                <a:lnTo>
                  <a:pt x="76798" y="88456"/>
                </a:lnTo>
                <a:lnTo>
                  <a:pt x="76798" y="83450"/>
                </a:lnTo>
                <a:lnTo>
                  <a:pt x="48527" y="83450"/>
                </a:lnTo>
                <a:lnTo>
                  <a:pt x="43874" y="83059"/>
                </a:lnTo>
                <a:lnTo>
                  <a:pt x="18476" y="51725"/>
                </a:lnTo>
                <a:lnTo>
                  <a:pt x="80137" y="51725"/>
                </a:lnTo>
                <a:lnTo>
                  <a:pt x="81918" y="50057"/>
                </a:lnTo>
                <a:lnTo>
                  <a:pt x="81762" y="42444"/>
                </a:lnTo>
                <a:lnTo>
                  <a:pt x="81292" y="38377"/>
                </a:lnTo>
                <a:lnTo>
                  <a:pt x="18476" y="38377"/>
                </a:lnTo>
                <a:lnTo>
                  <a:pt x="21395" y="26697"/>
                </a:lnTo>
                <a:lnTo>
                  <a:pt x="26990" y="18979"/>
                </a:lnTo>
                <a:lnTo>
                  <a:pt x="34190" y="14678"/>
                </a:lnTo>
                <a:lnTo>
                  <a:pt x="41849" y="13348"/>
                </a:lnTo>
                <a:lnTo>
                  <a:pt x="71901" y="13348"/>
                </a:lnTo>
                <a:lnTo>
                  <a:pt x="67167" y="8447"/>
                </a:lnTo>
                <a:lnTo>
                  <a:pt x="60743" y="4171"/>
                </a:lnTo>
                <a:lnTo>
                  <a:pt x="52774" y="1147"/>
                </a:lnTo>
                <a:lnTo>
                  <a:pt x="43408" y="0"/>
                </a:lnTo>
                <a:close/>
              </a:path>
              <a:path w="81914" h="97154">
                <a:moveTo>
                  <a:pt x="76798" y="71770"/>
                </a:moveTo>
                <a:lnTo>
                  <a:pt x="70120" y="78444"/>
                </a:lnTo>
                <a:lnTo>
                  <a:pt x="63442" y="80113"/>
                </a:lnTo>
                <a:lnTo>
                  <a:pt x="58545" y="81782"/>
                </a:lnTo>
                <a:lnTo>
                  <a:pt x="53425" y="83450"/>
                </a:lnTo>
                <a:lnTo>
                  <a:pt x="76798" y="83450"/>
                </a:lnTo>
                <a:lnTo>
                  <a:pt x="76798" y="80113"/>
                </a:lnTo>
                <a:lnTo>
                  <a:pt x="78579" y="73439"/>
                </a:lnTo>
                <a:lnTo>
                  <a:pt x="76798" y="71770"/>
                </a:lnTo>
                <a:close/>
              </a:path>
              <a:path w="81914" h="97154">
                <a:moveTo>
                  <a:pt x="71901" y="13348"/>
                </a:moveTo>
                <a:lnTo>
                  <a:pt x="50086" y="13348"/>
                </a:lnTo>
                <a:lnTo>
                  <a:pt x="58545" y="18354"/>
                </a:lnTo>
                <a:lnTo>
                  <a:pt x="61892" y="26723"/>
                </a:lnTo>
                <a:lnTo>
                  <a:pt x="63442" y="31702"/>
                </a:lnTo>
                <a:lnTo>
                  <a:pt x="63442" y="38377"/>
                </a:lnTo>
                <a:lnTo>
                  <a:pt x="81292" y="38377"/>
                </a:lnTo>
                <a:lnTo>
                  <a:pt x="80666" y="32954"/>
                </a:lnTo>
                <a:lnTo>
                  <a:pt x="77692" y="22838"/>
                </a:lnTo>
                <a:lnTo>
                  <a:pt x="71901" y="13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82070" y="5131206"/>
            <a:ext cx="80645" cy="93980"/>
          </a:xfrm>
          <a:custGeom>
            <a:avLst/>
            <a:gdLst/>
            <a:ahLst/>
            <a:cxnLst/>
            <a:rect l="l" t="t" r="r" b="b"/>
            <a:pathLst>
              <a:path w="80645" h="93979">
                <a:moveTo>
                  <a:pt x="18476" y="0"/>
                </a:moveTo>
                <a:lnTo>
                  <a:pt x="11798" y="1668"/>
                </a:lnTo>
                <a:lnTo>
                  <a:pt x="10017" y="1668"/>
                </a:lnTo>
                <a:lnTo>
                  <a:pt x="0" y="3337"/>
                </a:lnTo>
                <a:lnTo>
                  <a:pt x="59" y="7039"/>
                </a:lnTo>
                <a:lnTo>
                  <a:pt x="278" y="14548"/>
                </a:lnTo>
                <a:lnTo>
                  <a:pt x="890" y="26282"/>
                </a:lnTo>
                <a:lnTo>
                  <a:pt x="1502" y="41150"/>
                </a:lnTo>
                <a:lnTo>
                  <a:pt x="1731" y="56731"/>
                </a:lnTo>
                <a:lnTo>
                  <a:pt x="1780" y="93462"/>
                </a:lnTo>
                <a:lnTo>
                  <a:pt x="20034" y="93462"/>
                </a:lnTo>
                <a:lnTo>
                  <a:pt x="21815" y="91793"/>
                </a:lnTo>
                <a:lnTo>
                  <a:pt x="20785" y="77137"/>
                </a:lnTo>
                <a:lnTo>
                  <a:pt x="20257" y="62165"/>
                </a:lnTo>
                <a:lnTo>
                  <a:pt x="20062" y="45315"/>
                </a:lnTo>
                <a:lnTo>
                  <a:pt x="20034" y="25028"/>
                </a:lnTo>
                <a:lnTo>
                  <a:pt x="24437" y="21352"/>
                </a:lnTo>
                <a:lnTo>
                  <a:pt x="29884" y="18145"/>
                </a:lnTo>
                <a:lnTo>
                  <a:pt x="36249" y="15877"/>
                </a:lnTo>
                <a:lnTo>
                  <a:pt x="43408" y="15017"/>
                </a:lnTo>
                <a:lnTo>
                  <a:pt x="77021" y="15017"/>
                </a:lnTo>
                <a:lnTo>
                  <a:pt x="75240" y="10011"/>
                </a:lnTo>
                <a:lnTo>
                  <a:pt x="20034" y="10011"/>
                </a:lnTo>
                <a:lnTo>
                  <a:pt x="20034" y="1668"/>
                </a:lnTo>
                <a:lnTo>
                  <a:pt x="18476" y="0"/>
                </a:lnTo>
                <a:close/>
              </a:path>
              <a:path w="80645" h="93979">
                <a:moveTo>
                  <a:pt x="77021" y="15017"/>
                </a:moveTo>
                <a:lnTo>
                  <a:pt x="56986" y="15017"/>
                </a:lnTo>
                <a:lnTo>
                  <a:pt x="60326" y="28365"/>
                </a:lnTo>
                <a:lnTo>
                  <a:pt x="60326" y="93462"/>
                </a:lnTo>
                <a:lnTo>
                  <a:pt x="78579" y="93462"/>
                </a:lnTo>
                <a:lnTo>
                  <a:pt x="80360" y="91793"/>
                </a:lnTo>
                <a:lnTo>
                  <a:pt x="80332" y="86318"/>
                </a:lnTo>
                <a:lnTo>
                  <a:pt x="80137" y="79276"/>
                </a:lnTo>
                <a:lnTo>
                  <a:pt x="79609" y="69727"/>
                </a:lnTo>
                <a:lnTo>
                  <a:pt x="78579" y="56731"/>
                </a:lnTo>
                <a:lnTo>
                  <a:pt x="78579" y="20022"/>
                </a:lnTo>
                <a:lnTo>
                  <a:pt x="77021" y="15017"/>
                </a:lnTo>
                <a:close/>
              </a:path>
              <a:path w="80645" h="93979">
                <a:moveTo>
                  <a:pt x="61884" y="0"/>
                </a:moveTo>
                <a:lnTo>
                  <a:pt x="20034" y="10011"/>
                </a:lnTo>
                <a:lnTo>
                  <a:pt x="75240" y="10011"/>
                </a:lnTo>
                <a:lnTo>
                  <a:pt x="70343" y="5005"/>
                </a:lnTo>
                <a:lnTo>
                  <a:pt x="67004" y="3337"/>
                </a:lnTo>
                <a:lnTo>
                  <a:pt x="6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2586" y="5102841"/>
            <a:ext cx="38735" cy="121920"/>
          </a:xfrm>
          <a:custGeom>
            <a:avLst/>
            <a:gdLst/>
            <a:ahLst/>
            <a:cxnLst/>
            <a:rect l="l" t="t" r="r" b="b"/>
            <a:pathLst>
              <a:path w="38735" h="121920">
                <a:moveTo>
                  <a:pt x="37691" y="16685"/>
                </a:moveTo>
                <a:lnTo>
                  <a:pt x="18253" y="16685"/>
                </a:lnTo>
                <a:lnTo>
                  <a:pt x="18229" y="74185"/>
                </a:lnTo>
                <a:lnTo>
                  <a:pt x="18058" y="89496"/>
                </a:lnTo>
                <a:lnTo>
                  <a:pt x="17596" y="103864"/>
                </a:lnTo>
                <a:lnTo>
                  <a:pt x="16695" y="121827"/>
                </a:lnTo>
                <a:lnTo>
                  <a:pt x="36729" y="121827"/>
                </a:lnTo>
                <a:lnTo>
                  <a:pt x="38288" y="120159"/>
                </a:lnTo>
                <a:lnTo>
                  <a:pt x="37387" y="110434"/>
                </a:lnTo>
                <a:lnTo>
                  <a:pt x="36924" y="99924"/>
                </a:lnTo>
                <a:lnTo>
                  <a:pt x="36791" y="89496"/>
                </a:lnTo>
                <a:lnTo>
                  <a:pt x="36856" y="53394"/>
                </a:lnTo>
                <a:lnTo>
                  <a:pt x="36973" y="39445"/>
                </a:lnTo>
                <a:lnTo>
                  <a:pt x="37509" y="20648"/>
                </a:lnTo>
                <a:lnTo>
                  <a:pt x="37691" y="16685"/>
                </a:lnTo>
                <a:close/>
              </a:path>
              <a:path w="38735" h="121920">
                <a:moveTo>
                  <a:pt x="36729" y="0"/>
                </a:moveTo>
                <a:lnTo>
                  <a:pt x="26976" y="1251"/>
                </a:lnTo>
                <a:lnTo>
                  <a:pt x="11311" y="3754"/>
                </a:lnTo>
                <a:lnTo>
                  <a:pt x="1558" y="5005"/>
                </a:lnTo>
                <a:lnTo>
                  <a:pt x="0" y="6674"/>
                </a:lnTo>
                <a:lnTo>
                  <a:pt x="0" y="20022"/>
                </a:lnTo>
                <a:lnTo>
                  <a:pt x="8236" y="18354"/>
                </a:lnTo>
                <a:lnTo>
                  <a:pt x="10017" y="18354"/>
                </a:lnTo>
                <a:lnTo>
                  <a:pt x="18253" y="16685"/>
                </a:lnTo>
                <a:lnTo>
                  <a:pt x="37691" y="16685"/>
                </a:lnTo>
                <a:lnTo>
                  <a:pt x="38044" y="9046"/>
                </a:lnTo>
                <a:lnTo>
                  <a:pt x="38288" y="1668"/>
                </a:lnTo>
                <a:lnTo>
                  <a:pt x="36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29469" y="5102841"/>
            <a:ext cx="400827" cy="123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97078" y="5129538"/>
            <a:ext cx="73459" cy="9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3912" y="5131206"/>
            <a:ext cx="80137" cy="93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94084" y="5082796"/>
            <a:ext cx="83477" cy="1435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47682" y="5102841"/>
            <a:ext cx="502865" cy="123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90508" y="4955962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0"/>
                </a:lnTo>
                <a:lnTo>
                  <a:pt x="0" y="442281"/>
                </a:lnTo>
              </a:path>
            </a:pathLst>
          </a:custGeom>
          <a:ln w="1002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4858" y="4014646"/>
            <a:ext cx="918469" cy="1383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0665" y="5099481"/>
            <a:ext cx="320663" cy="126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59784" y="5082795"/>
            <a:ext cx="145316" cy="141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5135" y="5129538"/>
            <a:ext cx="73482" cy="96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22013" y="5131206"/>
            <a:ext cx="80160" cy="934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2373" y="5102841"/>
            <a:ext cx="38735" cy="121920"/>
          </a:xfrm>
          <a:custGeom>
            <a:avLst/>
            <a:gdLst/>
            <a:ahLst/>
            <a:cxnLst/>
            <a:rect l="l" t="t" r="r" b="b"/>
            <a:pathLst>
              <a:path w="38735" h="121920">
                <a:moveTo>
                  <a:pt x="38399" y="16685"/>
                </a:moveTo>
                <a:lnTo>
                  <a:pt x="18364" y="16685"/>
                </a:lnTo>
                <a:lnTo>
                  <a:pt x="18364" y="121827"/>
                </a:lnTo>
                <a:lnTo>
                  <a:pt x="38399" y="121827"/>
                </a:lnTo>
                <a:lnTo>
                  <a:pt x="38399" y="16685"/>
                </a:lnTo>
                <a:close/>
              </a:path>
              <a:path w="38735" h="121920">
                <a:moveTo>
                  <a:pt x="38399" y="0"/>
                </a:moveTo>
                <a:lnTo>
                  <a:pt x="27730" y="1251"/>
                </a:lnTo>
                <a:lnTo>
                  <a:pt x="11399" y="3754"/>
                </a:lnTo>
                <a:lnTo>
                  <a:pt x="1669" y="5005"/>
                </a:lnTo>
                <a:lnTo>
                  <a:pt x="1669" y="6674"/>
                </a:lnTo>
                <a:lnTo>
                  <a:pt x="0" y="11679"/>
                </a:lnTo>
                <a:lnTo>
                  <a:pt x="0" y="18354"/>
                </a:lnTo>
                <a:lnTo>
                  <a:pt x="1669" y="20022"/>
                </a:lnTo>
                <a:lnTo>
                  <a:pt x="8347" y="18354"/>
                </a:lnTo>
                <a:lnTo>
                  <a:pt x="10017" y="18354"/>
                </a:lnTo>
                <a:lnTo>
                  <a:pt x="18364" y="16685"/>
                </a:lnTo>
                <a:lnTo>
                  <a:pt x="38399" y="16685"/>
                </a:lnTo>
                <a:lnTo>
                  <a:pt x="3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9302" y="5102841"/>
            <a:ext cx="402406" cy="123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99593" y="5099482"/>
            <a:ext cx="130224" cy="1251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49895" y="5129538"/>
            <a:ext cx="86772" cy="96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56702" y="5129538"/>
            <a:ext cx="135344" cy="96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52149" y="5082796"/>
            <a:ext cx="240413" cy="1435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14378" y="5131206"/>
            <a:ext cx="81918" cy="934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66418" y="5102841"/>
            <a:ext cx="502642" cy="123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95299" y="4199901"/>
            <a:ext cx="0" cy="662940"/>
          </a:xfrm>
          <a:custGeom>
            <a:avLst/>
            <a:gdLst/>
            <a:ahLst/>
            <a:cxnLst/>
            <a:rect l="l" t="t" r="r" b="b"/>
            <a:pathLst>
              <a:path w="0" h="662939">
                <a:moveTo>
                  <a:pt x="0" y="0"/>
                </a:moveTo>
                <a:lnTo>
                  <a:pt x="0" y="0"/>
                </a:lnTo>
                <a:lnTo>
                  <a:pt x="0" y="662599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48529" y="4784051"/>
            <a:ext cx="91871" cy="1485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52303" y="4420218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0"/>
                </a:lnTo>
                <a:lnTo>
                  <a:pt x="0" y="442281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07202" y="4784051"/>
            <a:ext cx="90179" cy="1485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53103" y="4420218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0"/>
                </a:lnTo>
                <a:lnTo>
                  <a:pt x="0" y="442281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06466" y="4784051"/>
            <a:ext cx="90157" cy="1485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83179" y="3989617"/>
            <a:ext cx="399175" cy="1234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55425" y="4234963"/>
            <a:ext cx="38735" cy="123825"/>
          </a:xfrm>
          <a:custGeom>
            <a:avLst/>
            <a:gdLst/>
            <a:ahLst/>
            <a:cxnLst/>
            <a:rect l="l" t="t" r="r" b="b"/>
            <a:pathLst>
              <a:path w="38735" h="123825">
                <a:moveTo>
                  <a:pt x="37815" y="16685"/>
                </a:moveTo>
                <a:lnTo>
                  <a:pt x="18364" y="16685"/>
                </a:lnTo>
                <a:lnTo>
                  <a:pt x="18364" y="123496"/>
                </a:lnTo>
                <a:lnTo>
                  <a:pt x="28404" y="121827"/>
                </a:lnTo>
                <a:lnTo>
                  <a:pt x="38421" y="121827"/>
                </a:lnTo>
                <a:lnTo>
                  <a:pt x="38160" y="111842"/>
                </a:lnTo>
                <a:lnTo>
                  <a:pt x="37586" y="100762"/>
                </a:lnTo>
                <a:lnTo>
                  <a:pt x="37013" y="86865"/>
                </a:lnTo>
                <a:lnTo>
                  <a:pt x="36752" y="68433"/>
                </a:lnTo>
                <a:lnTo>
                  <a:pt x="37013" y="39690"/>
                </a:lnTo>
                <a:lnTo>
                  <a:pt x="37586" y="21277"/>
                </a:lnTo>
                <a:lnTo>
                  <a:pt x="37815" y="16685"/>
                </a:lnTo>
                <a:close/>
              </a:path>
              <a:path w="38735" h="123825">
                <a:moveTo>
                  <a:pt x="36752" y="0"/>
                </a:moveTo>
                <a:lnTo>
                  <a:pt x="27035" y="1955"/>
                </a:lnTo>
                <a:lnTo>
                  <a:pt x="19202" y="3128"/>
                </a:lnTo>
                <a:lnTo>
                  <a:pt x="1669" y="5005"/>
                </a:lnTo>
                <a:lnTo>
                  <a:pt x="0" y="6674"/>
                </a:lnTo>
                <a:lnTo>
                  <a:pt x="0" y="18354"/>
                </a:lnTo>
                <a:lnTo>
                  <a:pt x="1669" y="20022"/>
                </a:lnTo>
                <a:lnTo>
                  <a:pt x="8347" y="18354"/>
                </a:lnTo>
                <a:lnTo>
                  <a:pt x="10017" y="18354"/>
                </a:lnTo>
                <a:lnTo>
                  <a:pt x="18364" y="16685"/>
                </a:lnTo>
                <a:lnTo>
                  <a:pt x="37815" y="16685"/>
                </a:lnTo>
                <a:lnTo>
                  <a:pt x="38160" y="9751"/>
                </a:lnTo>
                <a:lnTo>
                  <a:pt x="38421" y="1668"/>
                </a:lnTo>
                <a:lnTo>
                  <a:pt x="36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32246" y="4234963"/>
            <a:ext cx="402559" cy="123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80856" y="4234963"/>
            <a:ext cx="499526" cy="123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80242" y="5713679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20041" y="0"/>
                </a:moveTo>
                <a:lnTo>
                  <a:pt x="11691" y="1668"/>
                </a:lnTo>
                <a:lnTo>
                  <a:pt x="0" y="1668"/>
                </a:lnTo>
                <a:lnTo>
                  <a:pt x="965" y="21696"/>
                </a:lnTo>
                <a:lnTo>
                  <a:pt x="1460" y="41724"/>
                </a:lnTo>
                <a:lnTo>
                  <a:pt x="1613" y="58413"/>
                </a:lnTo>
                <a:lnTo>
                  <a:pt x="1669" y="81779"/>
                </a:lnTo>
                <a:lnTo>
                  <a:pt x="1408" y="97008"/>
                </a:lnTo>
                <a:lnTo>
                  <a:pt x="834" y="108483"/>
                </a:lnTo>
                <a:lnTo>
                  <a:pt x="260" y="117454"/>
                </a:lnTo>
                <a:lnTo>
                  <a:pt x="0" y="125173"/>
                </a:lnTo>
                <a:lnTo>
                  <a:pt x="1669" y="126842"/>
                </a:lnTo>
                <a:lnTo>
                  <a:pt x="13360" y="126842"/>
                </a:lnTo>
                <a:lnTo>
                  <a:pt x="21712" y="125173"/>
                </a:lnTo>
                <a:lnTo>
                  <a:pt x="21451" y="111691"/>
                </a:lnTo>
                <a:lnTo>
                  <a:pt x="20862" y="97008"/>
                </a:lnTo>
                <a:lnTo>
                  <a:pt x="20302" y="80345"/>
                </a:lnTo>
                <a:lnTo>
                  <a:pt x="20041" y="58413"/>
                </a:lnTo>
                <a:lnTo>
                  <a:pt x="20302" y="38516"/>
                </a:lnTo>
                <a:lnTo>
                  <a:pt x="20877" y="23156"/>
                </a:lnTo>
                <a:lnTo>
                  <a:pt x="21451" y="11238"/>
                </a:lnTo>
                <a:lnTo>
                  <a:pt x="21712" y="1668"/>
                </a:lnTo>
                <a:lnTo>
                  <a:pt x="2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27007" y="5745388"/>
            <a:ext cx="80166" cy="951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30556" y="5745388"/>
            <a:ext cx="83499" cy="1385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34112" y="5720353"/>
            <a:ext cx="146964" cy="1218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34524" y="5745388"/>
            <a:ext cx="158673" cy="968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16570" y="5698657"/>
            <a:ext cx="22225" cy="142240"/>
          </a:xfrm>
          <a:custGeom>
            <a:avLst/>
            <a:gdLst/>
            <a:ahLst/>
            <a:cxnLst/>
            <a:rect l="l" t="t" r="r" b="b"/>
            <a:pathLst>
              <a:path w="22225" h="142239">
                <a:moveTo>
                  <a:pt x="20056" y="0"/>
                </a:moveTo>
                <a:lnTo>
                  <a:pt x="11709" y="1668"/>
                </a:lnTo>
                <a:lnTo>
                  <a:pt x="10039" y="1668"/>
                </a:lnTo>
                <a:lnTo>
                  <a:pt x="1669" y="3337"/>
                </a:lnTo>
                <a:lnTo>
                  <a:pt x="0" y="5007"/>
                </a:lnTo>
                <a:lnTo>
                  <a:pt x="965" y="22114"/>
                </a:lnTo>
                <a:lnTo>
                  <a:pt x="1460" y="40473"/>
                </a:lnTo>
                <a:lnTo>
                  <a:pt x="1577" y="52599"/>
                </a:lnTo>
                <a:lnTo>
                  <a:pt x="1669" y="141863"/>
                </a:lnTo>
                <a:lnTo>
                  <a:pt x="10039" y="141863"/>
                </a:lnTo>
                <a:lnTo>
                  <a:pt x="11709" y="140195"/>
                </a:lnTo>
                <a:lnTo>
                  <a:pt x="21726" y="140195"/>
                </a:lnTo>
                <a:lnTo>
                  <a:pt x="20761" y="127834"/>
                </a:lnTo>
                <a:lnTo>
                  <a:pt x="20265" y="113908"/>
                </a:lnTo>
                <a:lnTo>
                  <a:pt x="20082" y="95601"/>
                </a:lnTo>
                <a:lnTo>
                  <a:pt x="20082" y="52599"/>
                </a:lnTo>
                <a:lnTo>
                  <a:pt x="20265" y="35257"/>
                </a:lnTo>
                <a:lnTo>
                  <a:pt x="20761" y="18228"/>
                </a:lnTo>
                <a:lnTo>
                  <a:pt x="21726" y="1668"/>
                </a:lnTo>
                <a:lnTo>
                  <a:pt x="20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61670" y="5747057"/>
            <a:ext cx="80160" cy="951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61887" y="5745388"/>
            <a:ext cx="162012" cy="968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27845" y="2874680"/>
            <a:ext cx="5049520" cy="442595"/>
          </a:xfrm>
          <a:custGeom>
            <a:avLst/>
            <a:gdLst/>
            <a:ahLst/>
            <a:cxnLst/>
            <a:rect l="l" t="t" r="r" b="b"/>
            <a:pathLst>
              <a:path w="5049520" h="442595">
                <a:moveTo>
                  <a:pt x="0" y="442281"/>
                </a:moveTo>
                <a:lnTo>
                  <a:pt x="5048934" y="442282"/>
                </a:lnTo>
                <a:lnTo>
                  <a:pt x="5048934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27845" y="2874680"/>
            <a:ext cx="5049520" cy="442595"/>
          </a:xfrm>
          <a:custGeom>
            <a:avLst/>
            <a:gdLst/>
            <a:ahLst/>
            <a:cxnLst/>
            <a:rect l="l" t="t" r="r" b="b"/>
            <a:pathLst>
              <a:path w="5049520" h="442595">
                <a:moveTo>
                  <a:pt x="0" y="442281"/>
                </a:moveTo>
                <a:lnTo>
                  <a:pt x="5048934" y="442282"/>
                </a:lnTo>
                <a:lnTo>
                  <a:pt x="5048934" y="0"/>
                </a:lnTo>
                <a:lnTo>
                  <a:pt x="0" y="0"/>
                </a:lnTo>
                <a:lnTo>
                  <a:pt x="0" y="442281"/>
                </a:lnTo>
                <a:close/>
              </a:path>
            </a:pathLst>
          </a:custGeom>
          <a:ln w="20030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34978" y="3024851"/>
            <a:ext cx="90170" cy="125730"/>
          </a:xfrm>
          <a:custGeom>
            <a:avLst/>
            <a:gdLst/>
            <a:ahLst/>
            <a:cxnLst/>
            <a:rect l="l" t="t" r="r" b="b"/>
            <a:pathLst>
              <a:path w="90170" h="125730">
                <a:moveTo>
                  <a:pt x="38510" y="0"/>
                </a:moveTo>
                <a:lnTo>
                  <a:pt x="1558" y="0"/>
                </a:lnTo>
                <a:lnTo>
                  <a:pt x="0" y="1779"/>
                </a:lnTo>
                <a:lnTo>
                  <a:pt x="909" y="8540"/>
                </a:lnTo>
                <a:lnTo>
                  <a:pt x="1363" y="16296"/>
                </a:lnTo>
                <a:lnTo>
                  <a:pt x="1444" y="20978"/>
                </a:lnTo>
                <a:lnTo>
                  <a:pt x="1558" y="125253"/>
                </a:lnTo>
                <a:lnTo>
                  <a:pt x="33390" y="125253"/>
                </a:lnTo>
                <a:lnTo>
                  <a:pt x="75411" y="116983"/>
                </a:lnTo>
                <a:lnTo>
                  <a:pt x="80863" y="111905"/>
                </a:lnTo>
                <a:lnTo>
                  <a:pt x="21815" y="111905"/>
                </a:lnTo>
                <a:lnTo>
                  <a:pt x="21815" y="68522"/>
                </a:lnTo>
                <a:lnTo>
                  <a:pt x="81975" y="68522"/>
                </a:lnTo>
                <a:lnTo>
                  <a:pt x="73459" y="61848"/>
                </a:lnTo>
                <a:lnTo>
                  <a:pt x="66781" y="60068"/>
                </a:lnTo>
                <a:lnTo>
                  <a:pt x="56764" y="60068"/>
                </a:lnTo>
                <a:lnTo>
                  <a:pt x="71300" y="53394"/>
                </a:lnTo>
                <a:lnTo>
                  <a:pt x="21815" y="53394"/>
                </a:lnTo>
                <a:lnTo>
                  <a:pt x="21815" y="15128"/>
                </a:lnTo>
                <a:lnTo>
                  <a:pt x="26712" y="13348"/>
                </a:lnTo>
                <a:lnTo>
                  <a:pt x="78920" y="13348"/>
                </a:lnTo>
                <a:lnTo>
                  <a:pt x="75024" y="8540"/>
                </a:lnTo>
                <a:lnTo>
                  <a:pt x="70120" y="5116"/>
                </a:lnTo>
                <a:lnTo>
                  <a:pt x="62583" y="2158"/>
                </a:lnTo>
                <a:lnTo>
                  <a:pt x="54900" y="639"/>
                </a:lnTo>
                <a:lnTo>
                  <a:pt x="46924" y="79"/>
                </a:lnTo>
                <a:lnTo>
                  <a:pt x="38510" y="0"/>
                </a:lnTo>
                <a:close/>
              </a:path>
              <a:path w="90170" h="125730">
                <a:moveTo>
                  <a:pt x="81975" y="68522"/>
                </a:moveTo>
                <a:lnTo>
                  <a:pt x="38510" y="68522"/>
                </a:lnTo>
                <a:lnTo>
                  <a:pt x="46924" y="68835"/>
                </a:lnTo>
                <a:lnTo>
                  <a:pt x="57404" y="71025"/>
                </a:lnTo>
                <a:lnTo>
                  <a:pt x="66339" y="76969"/>
                </a:lnTo>
                <a:lnTo>
                  <a:pt x="70120" y="88545"/>
                </a:lnTo>
                <a:lnTo>
                  <a:pt x="70120" y="98556"/>
                </a:lnTo>
                <a:lnTo>
                  <a:pt x="65223" y="105231"/>
                </a:lnTo>
                <a:lnTo>
                  <a:pt x="25154" y="111905"/>
                </a:lnTo>
                <a:lnTo>
                  <a:pt x="80863" y="111905"/>
                </a:lnTo>
                <a:lnTo>
                  <a:pt x="83282" y="109652"/>
                </a:lnTo>
                <a:lnTo>
                  <a:pt x="88356" y="100110"/>
                </a:lnTo>
                <a:lnTo>
                  <a:pt x="90155" y="88545"/>
                </a:lnTo>
                <a:lnTo>
                  <a:pt x="89675" y="83497"/>
                </a:lnTo>
                <a:lnTo>
                  <a:pt x="87483" y="76531"/>
                </a:lnTo>
                <a:lnTo>
                  <a:pt x="82454" y="68897"/>
                </a:lnTo>
                <a:lnTo>
                  <a:pt x="81975" y="68522"/>
                </a:lnTo>
                <a:close/>
              </a:path>
              <a:path w="90170" h="125730">
                <a:moveTo>
                  <a:pt x="78920" y="13348"/>
                </a:moveTo>
                <a:lnTo>
                  <a:pt x="53425" y="13348"/>
                </a:lnTo>
                <a:lnTo>
                  <a:pt x="58545" y="20022"/>
                </a:lnTo>
                <a:lnTo>
                  <a:pt x="61884" y="23359"/>
                </a:lnTo>
                <a:lnTo>
                  <a:pt x="63442" y="28476"/>
                </a:lnTo>
                <a:lnTo>
                  <a:pt x="32629" y="53317"/>
                </a:lnTo>
                <a:lnTo>
                  <a:pt x="21815" y="53394"/>
                </a:lnTo>
                <a:lnTo>
                  <a:pt x="71300" y="53394"/>
                </a:lnTo>
                <a:lnTo>
                  <a:pt x="71550" y="53279"/>
                </a:lnTo>
                <a:lnTo>
                  <a:pt x="79553" y="44467"/>
                </a:lnTo>
                <a:lnTo>
                  <a:pt x="82840" y="35947"/>
                </a:lnTo>
                <a:lnTo>
                  <a:pt x="83477" y="30034"/>
                </a:lnTo>
                <a:lnTo>
                  <a:pt x="82329" y="20978"/>
                </a:lnTo>
                <a:lnTo>
                  <a:pt x="79303" y="13821"/>
                </a:lnTo>
                <a:lnTo>
                  <a:pt x="78920" y="13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1829" y="305666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43408" y="0"/>
                </a:moveTo>
                <a:lnTo>
                  <a:pt x="26764" y="2853"/>
                </a:lnTo>
                <a:lnTo>
                  <a:pt x="12938" y="11652"/>
                </a:lnTo>
                <a:lnTo>
                  <a:pt x="3495" y="26749"/>
                </a:lnTo>
                <a:lnTo>
                  <a:pt x="0" y="48499"/>
                </a:lnTo>
                <a:lnTo>
                  <a:pt x="3328" y="68470"/>
                </a:lnTo>
                <a:lnTo>
                  <a:pt x="12771" y="83122"/>
                </a:lnTo>
                <a:lnTo>
                  <a:pt x="27516" y="92143"/>
                </a:lnTo>
                <a:lnTo>
                  <a:pt x="46747" y="95219"/>
                </a:lnTo>
                <a:lnTo>
                  <a:pt x="57773" y="94395"/>
                </a:lnTo>
                <a:lnTo>
                  <a:pt x="66002" y="92466"/>
                </a:lnTo>
                <a:lnTo>
                  <a:pt x="71727" y="90245"/>
                </a:lnTo>
                <a:lnTo>
                  <a:pt x="75240" y="88545"/>
                </a:lnTo>
                <a:lnTo>
                  <a:pt x="76798" y="88545"/>
                </a:lnTo>
                <a:lnTo>
                  <a:pt x="76798" y="81871"/>
                </a:lnTo>
                <a:lnTo>
                  <a:pt x="48527" y="81871"/>
                </a:lnTo>
                <a:lnTo>
                  <a:pt x="43874" y="81464"/>
                </a:lnTo>
                <a:lnTo>
                  <a:pt x="18476" y="50057"/>
                </a:lnTo>
                <a:lnTo>
                  <a:pt x="80137" y="50057"/>
                </a:lnTo>
                <a:lnTo>
                  <a:pt x="81918" y="48499"/>
                </a:lnTo>
                <a:lnTo>
                  <a:pt x="81762" y="41571"/>
                </a:lnTo>
                <a:lnTo>
                  <a:pt x="81208" y="36708"/>
                </a:lnTo>
                <a:lnTo>
                  <a:pt x="18476" y="36708"/>
                </a:lnTo>
                <a:lnTo>
                  <a:pt x="21377" y="24990"/>
                </a:lnTo>
                <a:lnTo>
                  <a:pt x="26990" y="17214"/>
                </a:lnTo>
                <a:lnTo>
                  <a:pt x="34190" y="12900"/>
                </a:lnTo>
                <a:lnTo>
                  <a:pt x="41849" y="11568"/>
                </a:lnTo>
                <a:lnTo>
                  <a:pt x="71901" y="11568"/>
                </a:lnTo>
                <a:lnTo>
                  <a:pt x="67167" y="6945"/>
                </a:lnTo>
                <a:lnTo>
                  <a:pt x="60743" y="3281"/>
                </a:lnTo>
                <a:lnTo>
                  <a:pt x="52774" y="869"/>
                </a:lnTo>
                <a:lnTo>
                  <a:pt x="43408" y="0"/>
                </a:lnTo>
                <a:close/>
              </a:path>
              <a:path w="81914" h="95250">
                <a:moveTo>
                  <a:pt x="78579" y="71859"/>
                </a:moveTo>
                <a:lnTo>
                  <a:pt x="76798" y="71859"/>
                </a:lnTo>
                <a:lnTo>
                  <a:pt x="73459" y="73416"/>
                </a:lnTo>
                <a:lnTo>
                  <a:pt x="70120" y="76754"/>
                </a:lnTo>
                <a:lnTo>
                  <a:pt x="63442" y="78533"/>
                </a:lnTo>
                <a:lnTo>
                  <a:pt x="58545" y="80091"/>
                </a:lnTo>
                <a:lnTo>
                  <a:pt x="53425" y="81871"/>
                </a:lnTo>
                <a:lnTo>
                  <a:pt x="76798" y="81871"/>
                </a:lnTo>
                <a:lnTo>
                  <a:pt x="76798" y="78533"/>
                </a:lnTo>
                <a:lnTo>
                  <a:pt x="78579" y="71859"/>
                </a:lnTo>
                <a:close/>
              </a:path>
              <a:path w="81914" h="95250">
                <a:moveTo>
                  <a:pt x="71901" y="11568"/>
                </a:moveTo>
                <a:lnTo>
                  <a:pt x="50086" y="11568"/>
                </a:lnTo>
                <a:lnTo>
                  <a:pt x="58545" y="16685"/>
                </a:lnTo>
                <a:lnTo>
                  <a:pt x="61906" y="24990"/>
                </a:lnTo>
                <a:lnTo>
                  <a:pt x="63442" y="30034"/>
                </a:lnTo>
                <a:lnTo>
                  <a:pt x="63442" y="36708"/>
                </a:lnTo>
                <a:lnTo>
                  <a:pt x="81208" y="36708"/>
                </a:lnTo>
                <a:lnTo>
                  <a:pt x="80666" y="31953"/>
                </a:lnTo>
                <a:lnTo>
                  <a:pt x="77692" y="21375"/>
                </a:lnTo>
                <a:lnTo>
                  <a:pt x="71901" y="11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31984" y="3029968"/>
            <a:ext cx="52069" cy="121920"/>
          </a:xfrm>
          <a:custGeom>
            <a:avLst/>
            <a:gdLst/>
            <a:ahLst/>
            <a:cxnLst/>
            <a:rect l="l" t="t" r="r" b="b"/>
            <a:pathLst>
              <a:path w="52070" h="121919">
                <a:moveTo>
                  <a:pt x="51867" y="28254"/>
                </a:moveTo>
                <a:lnTo>
                  <a:pt x="0" y="28254"/>
                </a:lnTo>
                <a:lnTo>
                  <a:pt x="0" y="43382"/>
                </a:lnTo>
                <a:lnTo>
                  <a:pt x="13356" y="43382"/>
                </a:lnTo>
                <a:lnTo>
                  <a:pt x="11798" y="81871"/>
                </a:lnTo>
                <a:lnTo>
                  <a:pt x="21815" y="121916"/>
                </a:lnTo>
                <a:lnTo>
                  <a:pt x="43408" y="121916"/>
                </a:lnTo>
                <a:lnTo>
                  <a:pt x="46747" y="120136"/>
                </a:lnTo>
                <a:lnTo>
                  <a:pt x="50086" y="120136"/>
                </a:lnTo>
                <a:lnTo>
                  <a:pt x="50086" y="111905"/>
                </a:lnTo>
                <a:lnTo>
                  <a:pt x="51867" y="106788"/>
                </a:lnTo>
                <a:lnTo>
                  <a:pt x="33390" y="106788"/>
                </a:lnTo>
                <a:lnTo>
                  <a:pt x="31832" y="103451"/>
                </a:lnTo>
                <a:lnTo>
                  <a:pt x="31832" y="76754"/>
                </a:lnTo>
                <a:lnTo>
                  <a:pt x="30051" y="75196"/>
                </a:lnTo>
                <a:lnTo>
                  <a:pt x="31832" y="41602"/>
                </a:lnTo>
                <a:lnTo>
                  <a:pt x="51867" y="41602"/>
                </a:lnTo>
                <a:lnTo>
                  <a:pt x="51867" y="28254"/>
                </a:lnTo>
                <a:close/>
              </a:path>
              <a:path w="52070" h="121919">
                <a:moveTo>
                  <a:pt x="50086" y="105231"/>
                </a:moveTo>
                <a:lnTo>
                  <a:pt x="48527" y="105231"/>
                </a:lnTo>
                <a:lnTo>
                  <a:pt x="45188" y="106788"/>
                </a:lnTo>
                <a:lnTo>
                  <a:pt x="51867" y="106788"/>
                </a:lnTo>
                <a:lnTo>
                  <a:pt x="50086" y="105231"/>
                </a:lnTo>
                <a:close/>
              </a:path>
              <a:path w="52070" h="121919">
                <a:moveTo>
                  <a:pt x="30051" y="0"/>
                </a:moveTo>
                <a:lnTo>
                  <a:pt x="23373" y="3337"/>
                </a:lnTo>
                <a:lnTo>
                  <a:pt x="20034" y="3337"/>
                </a:lnTo>
                <a:lnTo>
                  <a:pt x="13356" y="4894"/>
                </a:lnTo>
                <a:lnTo>
                  <a:pt x="11798" y="6674"/>
                </a:lnTo>
                <a:lnTo>
                  <a:pt x="11798" y="24917"/>
                </a:lnTo>
                <a:lnTo>
                  <a:pt x="13356" y="28254"/>
                </a:lnTo>
                <a:lnTo>
                  <a:pt x="31832" y="28254"/>
                </a:lnTo>
                <a:lnTo>
                  <a:pt x="31832" y="1557"/>
                </a:lnTo>
                <a:lnTo>
                  <a:pt x="3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85409" y="3056665"/>
            <a:ext cx="142240" cy="93980"/>
          </a:xfrm>
          <a:custGeom>
            <a:avLst/>
            <a:gdLst/>
            <a:ahLst/>
            <a:cxnLst/>
            <a:rect l="l" t="t" r="r" b="b"/>
            <a:pathLst>
              <a:path w="142239" h="93980">
                <a:moveTo>
                  <a:pt x="20034" y="0"/>
                </a:moveTo>
                <a:lnTo>
                  <a:pt x="11798" y="1557"/>
                </a:lnTo>
                <a:lnTo>
                  <a:pt x="0" y="1557"/>
                </a:lnTo>
                <a:lnTo>
                  <a:pt x="0" y="3337"/>
                </a:lnTo>
                <a:lnTo>
                  <a:pt x="4149" y="17853"/>
                </a:lnTo>
                <a:lnTo>
                  <a:pt x="10657" y="40879"/>
                </a:lnTo>
                <a:lnTo>
                  <a:pt x="18124" y="67660"/>
                </a:lnTo>
                <a:lnTo>
                  <a:pt x="25154" y="93439"/>
                </a:lnTo>
                <a:lnTo>
                  <a:pt x="50308" y="93439"/>
                </a:lnTo>
                <a:lnTo>
                  <a:pt x="51867" y="91882"/>
                </a:lnTo>
                <a:lnTo>
                  <a:pt x="53220" y="86390"/>
                </a:lnTo>
                <a:lnTo>
                  <a:pt x="54257" y="81871"/>
                </a:lnTo>
                <a:lnTo>
                  <a:pt x="38510" y="81871"/>
                </a:lnTo>
                <a:lnTo>
                  <a:pt x="30051" y="45162"/>
                </a:lnTo>
                <a:lnTo>
                  <a:pt x="25919" y="25647"/>
                </a:lnTo>
                <a:lnTo>
                  <a:pt x="23206" y="13348"/>
                </a:lnTo>
                <a:lnTo>
                  <a:pt x="21411" y="6055"/>
                </a:lnTo>
                <a:lnTo>
                  <a:pt x="20034" y="1557"/>
                </a:lnTo>
                <a:lnTo>
                  <a:pt x="20034" y="0"/>
                </a:lnTo>
                <a:close/>
              </a:path>
              <a:path w="142239" h="93980">
                <a:moveTo>
                  <a:pt x="87385" y="13348"/>
                </a:moveTo>
                <a:lnTo>
                  <a:pt x="70343" y="13348"/>
                </a:lnTo>
                <a:lnTo>
                  <a:pt x="80360" y="55173"/>
                </a:lnTo>
                <a:lnTo>
                  <a:pt x="82837" y="65157"/>
                </a:lnTo>
                <a:lnTo>
                  <a:pt x="85146" y="74974"/>
                </a:lnTo>
                <a:lnTo>
                  <a:pt x="87122" y="84457"/>
                </a:lnTo>
                <a:lnTo>
                  <a:pt x="88596" y="93439"/>
                </a:lnTo>
                <a:lnTo>
                  <a:pt x="113751" y="93439"/>
                </a:lnTo>
                <a:lnTo>
                  <a:pt x="115309" y="91882"/>
                </a:lnTo>
                <a:lnTo>
                  <a:pt x="118210" y="81871"/>
                </a:lnTo>
                <a:lnTo>
                  <a:pt x="103734" y="81871"/>
                </a:lnTo>
                <a:lnTo>
                  <a:pt x="95275" y="45162"/>
                </a:lnTo>
                <a:lnTo>
                  <a:pt x="89682" y="23359"/>
                </a:lnTo>
                <a:lnTo>
                  <a:pt x="87385" y="13348"/>
                </a:lnTo>
                <a:close/>
              </a:path>
              <a:path w="142239" h="93980">
                <a:moveTo>
                  <a:pt x="85257" y="1557"/>
                </a:moveTo>
                <a:lnTo>
                  <a:pt x="58545" y="1557"/>
                </a:lnTo>
                <a:lnTo>
                  <a:pt x="56986" y="3337"/>
                </a:lnTo>
                <a:lnTo>
                  <a:pt x="56882" y="7056"/>
                </a:lnTo>
                <a:lnTo>
                  <a:pt x="56152" y="12236"/>
                </a:lnTo>
                <a:lnTo>
                  <a:pt x="54169" y="20919"/>
                </a:lnTo>
                <a:lnTo>
                  <a:pt x="50308" y="35151"/>
                </a:lnTo>
                <a:lnTo>
                  <a:pt x="38510" y="81871"/>
                </a:lnTo>
                <a:lnTo>
                  <a:pt x="54257" y="81871"/>
                </a:lnTo>
                <a:lnTo>
                  <a:pt x="57094" y="69732"/>
                </a:lnTo>
                <a:lnTo>
                  <a:pt x="60326" y="56731"/>
                </a:lnTo>
                <a:lnTo>
                  <a:pt x="70343" y="13348"/>
                </a:lnTo>
                <a:lnTo>
                  <a:pt x="87385" y="13348"/>
                </a:lnTo>
                <a:lnTo>
                  <a:pt x="87104" y="12124"/>
                </a:lnTo>
                <a:lnTo>
                  <a:pt x="85257" y="1557"/>
                </a:lnTo>
                <a:close/>
              </a:path>
              <a:path w="142239" h="93980">
                <a:moveTo>
                  <a:pt x="140463" y="1557"/>
                </a:moveTo>
                <a:lnTo>
                  <a:pt x="123768" y="1557"/>
                </a:lnTo>
                <a:lnTo>
                  <a:pt x="123768" y="3337"/>
                </a:lnTo>
                <a:lnTo>
                  <a:pt x="121987" y="10011"/>
                </a:lnTo>
                <a:lnTo>
                  <a:pt x="118648" y="23359"/>
                </a:lnTo>
                <a:lnTo>
                  <a:pt x="117090" y="28254"/>
                </a:lnTo>
                <a:lnTo>
                  <a:pt x="115309" y="35151"/>
                </a:lnTo>
                <a:lnTo>
                  <a:pt x="113751" y="41825"/>
                </a:lnTo>
                <a:lnTo>
                  <a:pt x="103734" y="81871"/>
                </a:lnTo>
                <a:lnTo>
                  <a:pt x="118210" y="81871"/>
                </a:lnTo>
                <a:lnTo>
                  <a:pt x="122582" y="66784"/>
                </a:lnTo>
                <a:lnTo>
                  <a:pt x="130585" y="40101"/>
                </a:lnTo>
                <a:lnTo>
                  <a:pt x="137629" y="17172"/>
                </a:lnTo>
                <a:lnTo>
                  <a:pt x="142022" y="3337"/>
                </a:lnTo>
                <a:lnTo>
                  <a:pt x="140463" y="1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32551" y="305666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43408" y="0"/>
                </a:moveTo>
                <a:lnTo>
                  <a:pt x="26764" y="2853"/>
                </a:lnTo>
                <a:lnTo>
                  <a:pt x="12938" y="11652"/>
                </a:lnTo>
                <a:lnTo>
                  <a:pt x="3495" y="26749"/>
                </a:lnTo>
                <a:lnTo>
                  <a:pt x="0" y="48499"/>
                </a:lnTo>
                <a:lnTo>
                  <a:pt x="3297" y="68470"/>
                </a:lnTo>
                <a:lnTo>
                  <a:pt x="12688" y="83122"/>
                </a:lnTo>
                <a:lnTo>
                  <a:pt x="27422" y="92143"/>
                </a:lnTo>
                <a:lnTo>
                  <a:pt x="46747" y="95219"/>
                </a:lnTo>
                <a:lnTo>
                  <a:pt x="57738" y="94395"/>
                </a:lnTo>
                <a:lnTo>
                  <a:pt x="65891" y="92466"/>
                </a:lnTo>
                <a:lnTo>
                  <a:pt x="71539" y="90245"/>
                </a:lnTo>
                <a:lnTo>
                  <a:pt x="75018" y="88545"/>
                </a:lnTo>
                <a:lnTo>
                  <a:pt x="76798" y="88545"/>
                </a:lnTo>
                <a:lnTo>
                  <a:pt x="76798" y="81871"/>
                </a:lnTo>
                <a:lnTo>
                  <a:pt x="48305" y="81871"/>
                </a:lnTo>
                <a:lnTo>
                  <a:pt x="43776" y="81464"/>
                </a:lnTo>
                <a:lnTo>
                  <a:pt x="18253" y="50057"/>
                </a:lnTo>
                <a:lnTo>
                  <a:pt x="80137" y="50057"/>
                </a:lnTo>
                <a:lnTo>
                  <a:pt x="81696" y="48499"/>
                </a:lnTo>
                <a:lnTo>
                  <a:pt x="81539" y="41571"/>
                </a:lnTo>
                <a:lnTo>
                  <a:pt x="80985" y="36708"/>
                </a:lnTo>
                <a:lnTo>
                  <a:pt x="18253" y="36708"/>
                </a:lnTo>
                <a:lnTo>
                  <a:pt x="21248" y="24990"/>
                </a:lnTo>
                <a:lnTo>
                  <a:pt x="26851" y="17214"/>
                </a:lnTo>
                <a:lnTo>
                  <a:pt x="33999" y="12900"/>
                </a:lnTo>
                <a:lnTo>
                  <a:pt x="41627" y="11568"/>
                </a:lnTo>
                <a:lnTo>
                  <a:pt x="71678" y="11568"/>
                </a:lnTo>
                <a:lnTo>
                  <a:pt x="67073" y="6945"/>
                </a:lnTo>
                <a:lnTo>
                  <a:pt x="60715" y="3281"/>
                </a:lnTo>
                <a:lnTo>
                  <a:pt x="52771" y="869"/>
                </a:lnTo>
                <a:lnTo>
                  <a:pt x="43408" y="0"/>
                </a:lnTo>
                <a:close/>
              </a:path>
              <a:path w="81914" h="95250">
                <a:moveTo>
                  <a:pt x="78357" y="71859"/>
                </a:moveTo>
                <a:lnTo>
                  <a:pt x="76798" y="71859"/>
                </a:lnTo>
                <a:lnTo>
                  <a:pt x="73459" y="73416"/>
                </a:lnTo>
                <a:lnTo>
                  <a:pt x="70120" y="76754"/>
                </a:lnTo>
                <a:lnTo>
                  <a:pt x="63442" y="78533"/>
                </a:lnTo>
                <a:lnTo>
                  <a:pt x="58322" y="80091"/>
                </a:lnTo>
                <a:lnTo>
                  <a:pt x="53425" y="81871"/>
                </a:lnTo>
                <a:lnTo>
                  <a:pt x="76798" y="81871"/>
                </a:lnTo>
                <a:lnTo>
                  <a:pt x="76798" y="78533"/>
                </a:lnTo>
                <a:lnTo>
                  <a:pt x="78357" y="71859"/>
                </a:lnTo>
                <a:close/>
              </a:path>
              <a:path w="81914" h="95250">
                <a:moveTo>
                  <a:pt x="71678" y="11568"/>
                </a:moveTo>
                <a:lnTo>
                  <a:pt x="50086" y="11568"/>
                </a:lnTo>
                <a:lnTo>
                  <a:pt x="58322" y="16685"/>
                </a:lnTo>
                <a:lnTo>
                  <a:pt x="61687" y="24990"/>
                </a:lnTo>
                <a:lnTo>
                  <a:pt x="63442" y="30034"/>
                </a:lnTo>
                <a:lnTo>
                  <a:pt x="63442" y="36708"/>
                </a:lnTo>
                <a:lnTo>
                  <a:pt x="80985" y="36708"/>
                </a:lnTo>
                <a:lnTo>
                  <a:pt x="80444" y="31953"/>
                </a:lnTo>
                <a:lnTo>
                  <a:pt x="77470" y="21375"/>
                </a:lnTo>
                <a:lnTo>
                  <a:pt x="71678" y="11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29384" y="305666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41627" y="0"/>
                </a:moveTo>
                <a:lnTo>
                  <a:pt x="26013" y="2853"/>
                </a:lnTo>
                <a:lnTo>
                  <a:pt x="12716" y="11652"/>
                </a:lnTo>
                <a:lnTo>
                  <a:pt x="3467" y="26749"/>
                </a:lnTo>
                <a:lnTo>
                  <a:pt x="0" y="48499"/>
                </a:lnTo>
                <a:lnTo>
                  <a:pt x="3297" y="68470"/>
                </a:lnTo>
                <a:lnTo>
                  <a:pt x="12688" y="83122"/>
                </a:lnTo>
                <a:lnTo>
                  <a:pt x="27422" y="92143"/>
                </a:lnTo>
                <a:lnTo>
                  <a:pt x="46747" y="95219"/>
                </a:lnTo>
                <a:lnTo>
                  <a:pt x="56986" y="94395"/>
                </a:lnTo>
                <a:lnTo>
                  <a:pt x="65223" y="92466"/>
                </a:lnTo>
                <a:lnTo>
                  <a:pt x="71289" y="90245"/>
                </a:lnTo>
                <a:lnTo>
                  <a:pt x="75018" y="88545"/>
                </a:lnTo>
                <a:lnTo>
                  <a:pt x="76798" y="88545"/>
                </a:lnTo>
                <a:lnTo>
                  <a:pt x="76798" y="81871"/>
                </a:lnTo>
                <a:lnTo>
                  <a:pt x="48305" y="81871"/>
                </a:lnTo>
                <a:lnTo>
                  <a:pt x="42775" y="81464"/>
                </a:lnTo>
                <a:lnTo>
                  <a:pt x="18253" y="50057"/>
                </a:lnTo>
                <a:lnTo>
                  <a:pt x="80137" y="50057"/>
                </a:lnTo>
                <a:lnTo>
                  <a:pt x="81696" y="48499"/>
                </a:lnTo>
                <a:lnTo>
                  <a:pt x="81539" y="41571"/>
                </a:lnTo>
                <a:lnTo>
                  <a:pt x="80985" y="36708"/>
                </a:lnTo>
                <a:lnTo>
                  <a:pt x="18253" y="36708"/>
                </a:lnTo>
                <a:lnTo>
                  <a:pt x="21248" y="24990"/>
                </a:lnTo>
                <a:lnTo>
                  <a:pt x="26851" y="17214"/>
                </a:lnTo>
                <a:lnTo>
                  <a:pt x="33999" y="12900"/>
                </a:lnTo>
                <a:lnTo>
                  <a:pt x="41627" y="11568"/>
                </a:lnTo>
                <a:lnTo>
                  <a:pt x="71678" y="11568"/>
                </a:lnTo>
                <a:lnTo>
                  <a:pt x="67045" y="6945"/>
                </a:lnTo>
                <a:lnTo>
                  <a:pt x="60493" y="3281"/>
                </a:lnTo>
                <a:lnTo>
                  <a:pt x="52020" y="869"/>
                </a:lnTo>
                <a:lnTo>
                  <a:pt x="41627" y="0"/>
                </a:lnTo>
                <a:close/>
              </a:path>
              <a:path w="81914" h="95250">
                <a:moveTo>
                  <a:pt x="76798" y="71859"/>
                </a:moveTo>
                <a:lnTo>
                  <a:pt x="73459" y="73416"/>
                </a:lnTo>
                <a:lnTo>
                  <a:pt x="70120" y="76754"/>
                </a:lnTo>
                <a:lnTo>
                  <a:pt x="63442" y="78533"/>
                </a:lnTo>
                <a:lnTo>
                  <a:pt x="58322" y="80091"/>
                </a:lnTo>
                <a:lnTo>
                  <a:pt x="53425" y="81871"/>
                </a:lnTo>
                <a:lnTo>
                  <a:pt x="76798" y="81871"/>
                </a:lnTo>
                <a:lnTo>
                  <a:pt x="76798" y="71859"/>
                </a:lnTo>
                <a:close/>
              </a:path>
              <a:path w="81914" h="95250">
                <a:moveTo>
                  <a:pt x="71678" y="11568"/>
                </a:moveTo>
                <a:lnTo>
                  <a:pt x="50086" y="11568"/>
                </a:lnTo>
                <a:lnTo>
                  <a:pt x="58322" y="16685"/>
                </a:lnTo>
                <a:lnTo>
                  <a:pt x="61661" y="24917"/>
                </a:lnTo>
                <a:lnTo>
                  <a:pt x="61661" y="30034"/>
                </a:lnTo>
                <a:lnTo>
                  <a:pt x="63442" y="33371"/>
                </a:lnTo>
                <a:lnTo>
                  <a:pt x="63442" y="36708"/>
                </a:lnTo>
                <a:lnTo>
                  <a:pt x="80985" y="36708"/>
                </a:lnTo>
                <a:lnTo>
                  <a:pt x="80444" y="31953"/>
                </a:lnTo>
                <a:lnTo>
                  <a:pt x="77470" y="21375"/>
                </a:lnTo>
                <a:lnTo>
                  <a:pt x="71678" y="11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27999" y="3056665"/>
            <a:ext cx="81915" cy="93980"/>
          </a:xfrm>
          <a:custGeom>
            <a:avLst/>
            <a:gdLst/>
            <a:ahLst/>
            <a:cxnLst/>
            <a:rect l="l" t="t" r="r" b="b"/>
            <a:pathLst>
              <a:path w="81914" h="93980">
                <a:moveTo>
                  <a:pt x="20034" y="0"/>
                </a:moveTo>
                <a:lnTo>
                  <a:pt x="11575" y="1557"/>
                </a:lnTo>
                <a:lnTo>
                  <a:pt x="10017" y="1557"/>
                </a:lnTo>
                <a:lnTo>
                  <a:pt x="1558" y="3337"/>
                </a:lnTo>
                <a:lnTo>
                  <a:pt x="0" y="4894"/>
                </a:lnTo>
                <a:lnTo>
                  <a:pt x="1214" y="14905"/>
                </a:lnTo>
                <a:lnTo>
                  <a:pt x="2253" y="26307"/>
                </a:lnTo>
                <a:lnTo>
                  <a:pt x="3036" y="41185"/>
                </a:lnTo>
                <a:lnTo>
                  <a:pt x="3285" y="56731"/>
                </a:lnTo>
                <a:lnTo>
                  <a:pt x="3306" y="69732"/>
                </a:lnTo>
                <a:lnTo>
                  <a:pt x="3134" y="77226"/>
                </a:lnTo>
                <a:lnTo>
                  <a:pt x="3028" y="79312"/>
                </a:lnTo>
                <a:lnTo>
                  <a:pt x="2587" y="85879"/>
                </a:lnTo>
                <a:lnTo>
                  <a:pt x="1558" y="93439"/>
                </a:lnTo>
                <a:lnTo>
                  <a:pt x="21592" y="93439"/>
                </a:lnTo>
                <a:lnTo>
                  <a:pt x="23373" y="91882"/>
                </a:lnTo>
                <a:lnTo>
                  <a:pt x="22344" y="77226"/>
                </a:lnTo>
                <a:lnTo>
                  <a:pt x="21815" y="62237"/>
                </a:lnTo>
                <a:lnTo>
                  <a:pt x="21620" y="45329"/>
                </a:lnTo>
                <a:lnTo>
                  <a:pt x="21592" y="24917"/>
                </a:lnTo>
                <a:lnTo>
                  <a:pt x="25996" y="21945"/>
                </a:lnTo>
                <a:lnTo>
                  <a:pt x="31443" y="18660"/>
                </a:lnTo>
                <a:lnTo>
                  <a:pt x="37808" y="16000"/>
                </a:lnTo>
                <a:lnTo>
                  <a:pt x="44966" y="14905"/>
                </a:lnTo>
                <a:lnTo>
                  <a:pt x="78357" y="14905"/>
                </a:lnTo>
                <a:lnTo>
                  <a:pt x="75018" y="10011"/>
                </a:lnTo>
                <a:lnTo>
                  <a:pt x="21592" y="10011"/>
                </a:lnTo>
                <a:lnTo>
                  <a:pt x="21592" y="1557"/>
                </a:lnTo>
                <a:lnTo>
                  <a:pt x="20034" y="0"/>
                </a:lnTo>
                <a:close/>
              </a:path>
              <a:path w="81914" h="93980">
                <a:moveTo>
                  <a:pt x="78357" y="14905"/>
                </a:moveTo>
                <a:lnTo>
                  <a:pt x="56764" y="14905"/>
                </a:lnTo>
                <a:lnTo>
                  <a:pt x="60103" y="28254"/>
                </a:lnTo>
                <a:lnTo>
                  <a:pt x="61004" y="31000"/>
                </a:lnTo>
                <a:lnTo>
                  <a:pt x="61466" y="35707"/>
                </a:lnTo>
                <a:lnTo>
                  <a:pt x="61566" y="41185"/>
                </a:lnTo>
                <a:lnTo>
                  <a:pt x="61661" y="93439"/>
                </a:lnTo>
                <a:lnTo>
                  <a:pt x="80137" y="93439"/>
                </a:lnTo>
                <a:lnTo>
                  <a:pt x="81696" y="91882"/>
                </a:lnTo>
                <a:lnTo>
                  <a:pt x="81452" y="86390"/>
                </a:lnTo>
                <a:lnTo>
                  <a:pt x="80917" y="79312"/>
                </a:lnTo>
                <a:lnTo>
                  <a:pt x="80377" y="69506"/>
                </a:lnTo>
                <a:lnTo>
                  <a:pt x="80241" y="62237"/>
                </a:lnTo>
                <a:lnTo>
                  <a:pt x="80137" y="20022"/>
                </a:lnTo>
                <a:lnTo>
                  <a:pt x="78357" y="14905"/>
                </a:lnTo>
                <a:close/>
              </a:path>
              <a:path w="81914" h="93980">
                <a:moveTo>
                  <a:pt x="63442" y="0"/>
                </a:moveTo>
                <a:lnTo>
                  <a:pt x="21592" y="10011"/>
                </a:lnTo>
                <a:lnTo>
                  <a:pt x="75018" y="10011"/>
                </a:lnTo>
                <a:lnTo>
                  <a:pt x="71678" y="4894"/>
                </a:lnTo>
                <a:lnTo>
                  <a:pt x="66781" y="3337"/>
                </a:lnTo>
                <a:lnTo>
                  <a:pt x="63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78257" y="3029968"/>
            <a:ext cx="91713" cy="12013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36975" y="3056665"/>
            <a:ext cx="73459" cy="952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33808" y="3056665"/>
            <a:ext cx="80137" cy="934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33981" y="3008165"/>
            <a:ext cx="83477" cy="1437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107613" y="3028188"/>
            <a:ext cx="40640" cy="121920"/>
          </a:xfrm>
          <a:custGeom>
            <a:avLst/>
            <a:gdLst/>
            <a:ahLst/>
            <a:cxnLst/>
            <a:rect l="l" t="t" r="r" b="b"/>
            <a:pathLst>
              <a:path w="40639" h="121919">
                <a:moveTo>
                  <a:pt x="38866" y="16685"/>
                </a:moveTo>
                <a:lnTo>
                  <a:pt x="18476" y="16685"/>
                </a:lnTo>
                <a:lnTo>
                  <a:pt x="18476" y="121916"/>
                </a:lnTo>
                <a:lnTo>
                  <a:pt x="38510" y="121916"/>
                </a:lnTo>
                <a:lnTo>
                  <a:pt x="38535" y="39541"/>
                </a:lnTo>
                <a:lnTo>
                  <a:pt x="38705" y="20718"/>
                </a:lnTo>
                <a:lnTo>
                  <a:pt x="38866" y="16685"/>
                </a:lnTo>
                <a:close/>
              </a:path>
              <a:path w="40639" h="121919">
                <a:moveTo>
                  <a:pt x="38510" y="0"/>
                </a:moveTo>
                <a:lnTo>
                  <a:pt x="27825" y="1300"/>
                </a:lnTo>
                <a:lnTo>
                  <a:pt x="11464" y="3816"/>
                </a:lnTo>
                <a:lnTo>
                  <a:pt x="1780" y="5116"/>
                </a:lnTo>
                <a:lnTo>
                  <a:pt x="1780" y="11791"/>
                </a:lnTo>
                <a:lnTo>
                  <a:pt x="0" y="13348"/>
                </a:lnTo>
                <a:lnTo>
                  <a:pt x="0" y="18465"/>
                </a:lnTo>
                <a:lnTo>
                  <a:pt x="1780" y="20022"/>
                </a:lnTo>
                <a:lnTo>
                  <a:pt x="8459" y="18465"/>
                </a:lnTo>
                <a:lnTo>
                  <a:pt x="10017" y="18465"/>
                </a:lnTo>
                <a:lnTo>
                  <a:pt x="18476" y="16685"/>
                </a:lnTo>
                <a:lnTo>
                  <a:pt x="38866" y="16685"/>
                </a:lnTo>
                <a:lnTo>
                  <a:pt x="39168" y="9111"/>
                </a:lnTo>
                <a:lnTo>
                  <a:pt x="40068" y="1779"/>
                </a:lnTo>
                <a:lnTo>
                  <a:pt x="38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184527" y="3028188"/>
            <a:ext cx="90039" cy="1236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42697" y="2874680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0"/>
                </a:lnTo>
                <a:lnTo>
                  <a:pt x="0" y="442281"/>
                </a:lnTo>
              </a:path>
            </a:pathLst>
          </a:custGeom>
          <a:ln w="1002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61950" y="2874680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0"/>
                </a:lnTo>
                <a:lnTo>
                  <a:pt x="0" y="442281"/>
                </a:lnTo>
              </a:path>
            </a:pathLst>
          </a:custGeom>
          <a:ln w="1002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46861" y="3024851"/>
            <a:ext cx="318993" cy="12703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24311" y="3008165"/>
            <a:ext cx="240502" cy="1437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86518" y="3056665"/>
            <a:ext cx="81851" cy="934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36843" y="3029968"/>
            <a:ext cx="91869" cy="1201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94128" y="3024851"/>
            <a:ext cx="238855" cy="12703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53018" y="3056665"/>
            <a:ext cx="134432" cy="9521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46684" y="3008165"/>
            <a:ext cx="146919" cy="14371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13638" y="3056665"/>
            <a:ext cx="73682" cy="952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10694" y="3056665"/>
            <a:ext cx="80137" cy="93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80987" y="3028188"/>
            <a:ext cx="38735" cy="121920"/>
          </a:xfrm>
          <a:custGeom>
            <a:avLst/>
            <a:gdLst/>
            <a:ahLst/>
            <a:cxnLst/>
            <a:rect l="l" t="t" r="r" b="b"/>
            <a:pathLst>
              <a:path w="38734" h="121919">
                <a:moveTo>
                  <a:pt x="37695" y="16685"/>
                </a:moveTo>
                <a:lnTo>
                  <a:pt x="18253" y="16685"/>
                </a:lnTo>
                <a:lnTo>
                  <a:pt x="18253" y="121916"/>
                </a:lnTo>
                <a:lnTo>
                  <a:pt x="36729" y="121916"/>
                </a:lnTo>
                <a:lnTo>
                  <a:pt x="38288" y="120359"/>
                </a:lnTo>
                <a:lnTo>
                  <a:pt x="37387" y="110632"/>
                </a:lnTo>
                <a:lnTo>
                  <a:pt x="36924" y="100114"/>
                </a:lnTo>
                <a:lnTo>
                  <a:pt x="36754" y="86758"/>
                </a:lnTo>
                <a:lnTo>
                  <a:pt x="36729" y="68522"/>
                </a:lnTo>
                <a:lnTo>
                  <a:pt x="36973" y="39541"/>
                </a:lnTo>
                <a:lnTo>
                  <a:pt x="37509" y="20718"/>
                </a:lnTo>
                <a:lnTo>
                  <a:pt x="37695" y="16685"/>
                </a:lnTo>
                <a:close/>
              </a:path>
              <a:path w="38734" h="121919">
                <a:moveTo>
                  <a:pt x="36729" y="0"/>
                </a:moveTo>
                <a:lnTo>
                  <a:pt x="26976" y="1300"/>
                </a:lnTo>
                <a:lnTo>
                  <a:pt x="11311" y="3816"/>
                </a:lnTo>
                <a:lnTo>
                  <a:pt x="1558" y="5116"/>
                </a:lnTo>
                <a:lnTo>
                  <a:pt x="0" y="6674"/>
                </a:lnTo>
                <a:lnTo>
                  <a:pt x="0" y="18465"/>
                </a:lnTo>
                <a:lnTo>
                  <a:pt x="1558" y="20022"/>
                </a:lnTo>
                <a:lnTo>
                  <a:pt x="8236" y="18465"/>
                </a:lnTo>
                <a:lnTo>
                  <a:pt x="10017" y="18465"/>
                </a:lnTo>
                <a:lnTo>
                  <a:pt x="18253" y="16685"/>
                </a:lnTo>
                <a:lnTo>
                  <a:pt x="37695" y="16685"/>
                </a:lnTo>
                <a:lnTo>
                  <a:pt x="38044" y="9111"/>
                </a:lnTo>
                <a:lnTo>
                  <a:pt x="38288" y="1779"/>
                </a:lnTo>
                <a:lnTo>
                  <a:pt x="36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57877" y="3028188"/>
            <a:ext cx="90064" cy="1236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47489" y="2118707"/>
            <a:ext cx="0" cy="661035"/>
          </a:xfrm>
          <a:custGeom>
            <a:avLst/>
            <a:gdLst/>
            <a:ahLst/>
            <a:cxnLst/>
            <a:rect l="l" t="t" r="r" b="b"/>
            <a:pathLst>
              <a:path w="0" h="661035">
                <a:moveTo>
                  <a:pt x="0" y="0"/>
                </a:moveTo>
                <a:lnTo>
                  <a:pt x="0" y="0"/>
                </a:lnTo>
                <a:lnTo>
                  <a:pt x="0" y="660975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02410" y="2701256"/>
            <a:ext cx="90179" cy="15017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06162" y="2338958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0"/>
                </a:lnTo>
                <a:lnTo>
                  <a:pt x="0" y="440724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59392" y="2701256"/>
            <a:ext cx="90202" cy="1501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53103" y="2338958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0"/>
                </a:lnTo>
                <a:lnTo>
                  <a:pt x="0" y="440724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06466" y="2701256"/>
            <a:ext cx="90157" cy="15017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07420" y="1935165"/>
            <a:ext cx="81829" cy="12169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61062" y="2155416"/>
            <a:ext cx="91869" cy="12013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11476" y="2155416"/>
            <a:ext cx="85035" cy="12013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57226" y="2118708"/>
            <a:ext cx="0" cy="661035"/>
          </a:xfrm>
          <a:custGeom>
            <a:avLst/>
            <a:gdLst/>
            <a:ahLst/>
            <a:cxnLst/>
            <a:rect l="l" t="t" r="r" b="b"/>
            <a:pathLst>
              <a:path w="0" h="661035">
                <a:moveTo>
                  <a:pt x="0" y="0"/>
                </a:moveTo>
                <a:lnTo>
                  <a:pt x="0" y="0"/>
                </a:lnTo>
                <a:lnTo>
                  <a:pt x="0" y="660975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0366" y="2701256"/>
            <a:ext cx="91938" cy="15017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98508" y="2338958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0"/>
                </a:lnTo>
                <a:lnTo>
                  <a:pt x="0" y="440724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53429" y="2701256"/>
            <a:ext cx="90157" cy="15017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00461" y="1933385"/>
            <a:ext cx="40640" cy="121920"/>
          </a:xfrm>
          <a:custGeom>
            <a:avLst/>
            <a:gdLst/>
            <a:ahLst/>
            <a:cxnLst/>
            <a:rect l="l" t="t" r="r" b="b"/>
            <a:pathLst>
              <a:path w="40639" h="121919">
                <a:moveTo>
                  <a:pt x="38669" y="16685"/>
                </a:moveTo>
                <a:lnTo>
                  <a:pt x="20034" y="16685"/>
                </a:lnTo>
                <a:lnTo>
                  <a:pt x="20034" y="51836"/>
                </a:lnTo>
                <a:lnTo>
                  <a:pt x="19004" y="73270"/>
                </a:lnTo>
                <a:lnTo>
                  <a:pt x="18476" y="88489"/>
                </a:lnTo>
                <a:lnTo>
                  <a:pt x="18328" y="99112"/>
                </a:lnTo>
                <a:lnTo>
                  <a:pt x="18253" y="120136"/>
                </a:lnTo>
                <a:lnTo>
                  <a:pt x="20034" y="121916"/>
                </a:lnTo>
                <a:lnTo>
                  <a:pt x="38288" y="121916"/>
                </a:lnTo>
                <a:lnTo>
                  <a:pt x="40068" y="120136"/>
                </a:lnTo>
                <a:lnTo>
                  <a:pt x="39039" y="110167"/>
                </a:lnTo>
                <a:lnTo>
                  <a:pt x="38510" y="99112"/>
                </a:lnTo>
                <a:lnTo>
                  <a:pt x="38361" y="88489"/>
                </a:lnTo>
                <a:lnTo>
                  <a:pt x="38315" y="38762"/>
                </a:lnTo>
                <a:lnTo>
                  <a:pt x="38510" y="20273"/>
                </a:lnTo>
                <a:lnTo>
                  <a:pt x="38669" y="16685"/>
                </a:lnTo>
                <a:close/>
              </a:path>
              <a:path w="40639" h="121919">
                <a:moveTo>
                  <a:pt x="40068" y="0"/>
                </a:moveTo>
                <a:lnTo>
                  <a:pt x="38288" y="0"/>
                </a:lnTo>
                <a:lnTo>
                  <a:pt x="28632" y="1300"/>
                </a:lnTo>
                <a:lnTo>
                  <a:pt x="12994" y="3816"/>
                </a:lnTo>
                <a:lnTo>
                  <a:pt x="3339" y="5116"/>
                </a:lnTo>
                <a:lnTo>
                  <a:pt x="1558" y="5116"/>
                </a:lnTo>
                <a:lnTo>
                  <a:pt x="1558" y="13348"/>
                </a:lnTo>
                <a:lnTo>
                  <a:pt x="0" y="18465"/>
                </a:lnTo>
                <a:lnTo>
                  <a:pt x="10017" y="18465"/>
                </a:lnTo>
                <a:lnTo>
                  <a:pt x="11575" y="16685"/>
                </a:lnTo>
                <a:lnTo>
                  <a:pt x="38669" y="16685"/>
                </a:lnTo>
                <a:lnTo>
                  <a:pt x="39039" y="8332"/>
                </a:lnTo>
                <a:lnTo>
                  <a:pt x="4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97294" y="1933385"/>
            <a:ext cx="40640" cy="121920"/>
          </a:xfrm>
          <a:custGeom>
            <a:avLst/>
            <a:gdLst/>
            <a:ahLst/>
            <a:cxnLst/>
            <a:rect l="l" t="t" r="r" b="b"/>
            <a:pathLst>
              <a:path w="40639" h="121919">
                <a:moveTo>
                  <a:pt x="38669" y="16685"/>
                </a:moveTo>
                <a:lnTo>
                  <a:pt x="18253" y="16685"/>
                </a:lnTo>
                <a:lnTo>
                  <a:pt x="19004" y="24743"/>
                </a:lnTo>
                <a:lnTo>
                  <a:pt x="18921" y="33593"/>
                </a:lnTo>
                <a:lnTo>
                  <a:pt x="18504" y="42777"/>
                </a:lnTo>
                <a:lnTo>
                  <a:pt x="18253" y="51836"/>
                </a:lnTo>
                <a:lnTo>
                  <a:pt x="18253" y="120136"/>
                </a:lnTo>
                <a:lnTo>
                  <a:pt x="20034" y="121916"/>
                </a:lnTo>
                <a:lnTo>
                  <a:pt x="38288" y="121916"/>
                </a:lnTo>
                <a:lnTo>
                  <a:pt x="38370" y="33593"/>
                </a:lnTo>
                <a:lnTo>
                  <a:pt x="38510" y="20273"/>
                </a:lnTo>
                <a:lnTo>
                  <a:pt x="38669" y="16685"/>
                </a:lnTo>
                <a:close/>
              </a:path>
              <a:path w="40639" h="121919">
                <a:moveTo>
                  <a:pt x="40068" y="0"/>
                </a:moveTo>
                <a:lnTo>
                  <a:pt x="38288" y="0"/>
                </a:lnTo>
                <a:lnTo>
                  <a:pt x="28385" y="1300"/>
                </a:lnTo>
                <a:lnTo>
                  <a:pt x="11585" y="3816"/>
                </a:lnTo>
                <a:lnTo>
                  <a:pt x="1558" y="5116"/>
                </a:lnTo>
                <a:lnTo>
                  <a:pt x="1558" y="10011"/>
                </a:lnTo>
                <a:lnTo>
                  <a:pt x="0" y="13348"/>
                </a:lnTo>
                <a:lnTo>
                  <a:pt x="0" y="18465"/>
                </a:lnTo>
                <a:lnTo>
                  <a:pt x="8236" y="18465"/>
                </a:lnTo>
                <a:lnTo>
                  <a:pt x="11575" y="16685"/>
                </a:lnTo>
                <a:lnTo>
                  <a:pt x="38669" y="16685"/>
                </a:lnTo>
                <a:lnTo>
                  <a:pt x="39039" y="8332"/>
                </a:lnTo>
                <a:lnTo>
                  <a:pt x="4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425048" y="2153636"/>
            <a:ext cx="38735" cy="121920"/>
          </a:xfrm>
          <a:custGeom>
            <a:avLst/>
            <a:gdLst/>
            <a:ahLst/>
            <a:cxnLst/>
            <a:rect l="l" t="t" r="r" b="b"/>
            <a:pathLst>
              <a:path w="38735" h="121919">
                <a:moveTo>
                  <a:pt x="37695" y="16685"/>
                </a:moveTo>
                <a:lnTo>
                  <a:pt x="18253" y="16685"/>
                </a:lnTo>
                <a:lnTo>
                  <a:pt x="18253" y="121916"/>
                </a:lnTo>
                <a:lnTo>
                  <a:pt x="38288" y="121916"/>
                </a:lnTo>
                <a:lnTo>
                  <a:pt x="38288" y="120359"/>
                </a:lnTo>
                <a:lnTo>
                  <a:pt x="38044" y="110632"/>
                </a:lnTo>
                <a:lnTo>
                  <a:pt x="37509" y="100114"/>
                </a:lnTo>
                <a:lnTo>
                  <a:pt x="36973" y="86758"/>
                </a:lnTo>
                <a:lnTo>
                  <a:pt x="36729" y="68522"/>
                </a:lnTo>
                <a:lnTo>
                  <a:pt x="36973" y="39541"/>
                </a:lnTo>
                <a:lnTo>
                  <a:pt x="37509" y="20718"/>
                </a:lnTo>
                <a:lnTo>
                  <a:pt x="37695" y="16685"/>
                </a:lnTo>
                <a:close/>
              </a:path>
              <a:path w="38735" h="121919">
                <a:moveTo>
                  <a:pt x="36729" y="0"/>
                </a:moveTo>
                <a:lnTo>
                  <a:pt x="26976" y="1300"/>
                </a:lnTo>
                <a:lnTo>
                  <a:pt x="11311" y="3816"/>
                </a:lnTo>
                <a:lnTo>
                  <a:pt x="1558" y="5116"/>
                </a:lnTo>
                <a:lnTo>
                  <a:pt x="0" y="6674"/>
                </a:lnTo>
                <a:lnTo>
                  <a:pt x="0" y="18465"/>
                </a:lnTo>
                <a:lnTo>
                  <a:pt x="1558" y="20022"/>
                </a:lnTo>
                <a:lnTo>
                  <a:pt x="8236" y="18465"/>
                </a:lnTo>
                <a:lnTo>
                  <a:pt x="10017" y="18465"/>
                </a:lnTo>
                <a:lnTo>
                  <a:pt x="18253" y="16685"/>
                </a:lnTo>
                <a:lnTo>
                  <a:pt x="37695" y="16685"/>
                </a:lnTo>
                <a:lnTo>
                  <a:pt x="38044" y="9111"/>
                </a:lnTo>
                <a:lnTo>
                  <a:pt x="38288" y="1779"/>
                </a:lnTo>
                <a:lnTo>
                  <a:pt x="36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501963" y="2153636"/>
            <a:ext cx="90039" cy="1236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39532" y="3600840"/>
            <a:ext cx="100216" cy="12674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64792" y="3634212"/>
            <a:ext cx="80182" cy="9504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68348" y="3632432"/>
            <a:ext cx="135299" cy="9515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428691" y="3585712"/>
            <a:ext cx="247180" cy="14354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35998" y="3589049"/>
            <a:ext cx="148655" cy="13853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964814" y="3589049"/>
            <a:ext cx="22225" cy="139065"/>
          </a:xfrm>
          <a:custGeom>
            <a:avLst/>
            <a:gdLst/>
            <a:ahLst/>
            <a:cxnLst/>
            <a:rect l="l" t="t" r="r" b="b"/>
            <a:pathLst>
              <a:path w="22225" h="139064">
                <a:moveTo>
                  <a:pt x="20034" y="43382"/>
                </a:moveTo>
                <a:lnTo>
                  <a:pt x="10017" y="46719"/>
                </a:lnTo>
                <a:lnTo>
                  <a:pt x="8347" y="46719"/>
                </a:lnTo>
                <a:lnTo>
                  <a:pt x="0" y="48499"/>
                </a:lnTo>
                <a:lnTo>
                  <a:pt x="260" y="56533"/>
                </a:lnTo>
                <a:lnTo>
                  <a:pt x="834" y="65552"/>
                </a:lnTo>
                <a:lnTo>
                  <a:pt x="1408" y="78959"/>
                </a:lnTo>
                <a:lnTo>
                  <a:pt x="1669" y="100158"/>
                </a:lnTo>
                <a:lnTo>
                  <a:pt x="1408" y="112229"/>
                </a:lnTo>
                <a:lnTo>
                  <a:pt x="834" y="121641"/>
                </a:lnTo>
                <a:lnTo>
                  <a:pt x="260" y="129488"/>
                </a:lnTo>
                <a:lnTo>
                  <a:pt x="0" y="136867"/>
                </a:lnTo>
                <a:lnTo>
                  <a:pt x="1669" y="138535"/>
                </a:lnTo>
                <a:lnTo>
                  <a:pt x="10017" y="136867"/>
                </a:lnTo>
                <a:lnTo>
                  <a:pt x="21704" y="136867"/>
                </a:lnTo>
                <a:lnTo>
                  <a:pt x="20738" y="128106"/>
                </a:lnTo>
                <a:lnTo>
                  <a:pt x="20243" y="119341"/>
                </a:lnTo>
                <a:lnTo>
                  <a:pt x="20139" y="112229"/>
                </a:lnTo>
                <a:lnTo>
                  <a:pt x="20243" y="60958"/>
                </a:lnTo>
                <a:lnTo>
                  <a:pt x="20738" y="52601"/>
                </a:lnTo>
                <a:lnTo>
                  <a:pt x="21704" y="45162"/>
                </a:lnTo>
                <a:lnTo>
                  <a:pt x="20034" y="43382"/>
                </a:lnTo>
                <a:close/>
              </a:path>
              <a:path w="22225" h="139064">
                <a:moveTo>
                  <a:pt x="20034" y="0"/>
                </a:moveTo>
                <a:lnTo>
                  <a:pt x="11686" y="1779"/>
                </a:lnTo>
                <a:lnTo>
                  <a:pt x="0" y="1779"/>
                </a:lnTo>
                <a:lnTo>
                  <a:pt x="0" y="21802"/>
                </a:lnTo>
                <a:lnTo>
                  <a:pt x="10017" y="20022"/>
                </a:lnTo>
                <a:lnTo>
                  <a:pt x="20034" y="20022"/>
                </a:lnTo>
                <a:lnTo>
                  <a:pt x="21704" y="18465"/>
                </a:lnTo>
                <a:lnTo>
                  <a:pt x="21704" y="1779"/>
                </a:lnTo>
                <a:lnTo>
                  <a:pt x="20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08244" y="3632432"/>
            <a:ext cx="81829" cy="9515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11800" y="3632432"/>
            <a:ext cx="85168" cy="13688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17003" y="3607515"/>
            <a:ext cx="145316" cy="12173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415768" y="3632432"/>
            <a:ext cx="160342" cy="9682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99484" y="3585712"/>
            <a:ext cx="22225" cy="142240"/>
          </a:xfrm>
          <a:custGeom>
            <a:avLst/>
            <a:gdLst/>
            <a:ahLst/>
            <a:cxnLst/>
            <a:rect l="l" t="t" r="r" b="b"/>
            <a:pathLst>
              <a:path w="22225" h="142239">
                <a:moveTo>
                  <a:pt x="20034" y="0"/>
                </a:moveTo>
                <a:lnTo>
                  <a:pt x="11686" y="1779"/>
                </a:lnTo>
                <a:lnTo>
                  <a:pt x="10017" y="1779"/>
                </a:lnTo>
                <a:lnTo>
                  <a:pt x="0" y="3337"/>
                </a:lnTo>
                <a:lnTo>
                  <a:pt x="0" y="5116"/>
                </a:lnTo>
                <a:lnTo>
                  <a:pt x="965" y="22129"/>
                </a:lnTo>
                <a:lnTo>
                  <a:pt x="1460" y="40268"/>
                </a:lnTo>
                <a:lnTo>
                  <a:pt x="1643" y="58740"/>
                </a:lnTo>
                <a:lnTo>
                  <a:pt x="1643" y="99592"/>
                </a:lnTo>
                <a:lnTo>
                  <a:pt x="1460" y="116630"/>
                </a:lnTo>
                <a:lnTo>
                  <a:pt x="965" y="129592"/>
                </a:lnTo>
                <a:lnTo>
                  <a:pt x="0" y="140204"/>
                </a:lnTo>
                <a:lnTo>
                  <a:pt x="1669" y="141872"/>
                </a:lnTo>
                <a:lnTo>
                  <a:pt x="10017" y="140204"/>
                </a:lnTo>
                <a:lnTo>
                  <a:pt x="21704" y="140204"/>
                </a:lnTo>
                <a:lnTo>
                  <a:pt x="20738" y="126907"/>
                </a:lnTo>
                <a:lnTo>
                  <a:pt x="20243" y="112667"/>
                </a:lnTo>
                <a:lnTo>
                  <a:pt x="20110" y="99592"/>
                </a:lnTo>
                <a:lnTo>
                  <a:pt x="20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44584" y="3634212"/>
            <a:ext cx="78423" cy="9504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44823" y="3632432"/>
            <a:ext cx="160275" cy="9682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63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Program</a:t>
            </a:r>
            <a:r>
              <a:rPr dirty="0" spc="-6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3545" cy="432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200" spc="-4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is intended to </a:t>
            </a:r>
            <a:r>
              <a:rPr dirty="0" sz="2200">
                <a:solidFill>
                  <a:srgbClr val="46424D"/>
                </a:solidFill>
                <a:latin typeface="Arial"/>
                <a:cs typeface="Arial"/>
              </a:rPr>
              <a:t>show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that a program does what it </a:t>
            </a:r>
            <a:r>
              <a:rPr dirty="0" sz="220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intended to do and to discover program defects before it is put  into</a:t>
            </a:r>
            <a:r>
              <a:rPr dirty="0" sz="22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When you test software, you execute a program</a:t>
            </a:r>
            <a:r>
              <a:rPr dirty="0" sz="2200" spc="1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artificial</a:t>
            </a:r>
            <a:r>
              <a:rPr dirty="0" sz="22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355600" marR="27876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200" spc="-75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check the results of the test run </a:t>
            </a:r>
            <a:r>
              <a:rPr dirty="0" sz="22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errors, </a:t>
            </a:r>
            <a:r>
              <a:rPr dirty="0" sz="2200" spc="-95">
                <a:solidFill>
                  <a:srgbClr val="46424D"/>
                </a:solidFill>
                <a:latin typeface="Arial"/>
                <a:cs typeface="Arial"/>
              </a:rPr>
              <a:t>anomalies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or  information about the </a:t>
            </a:r>
            <a:r>
              <a:rPr dirty="0" sz="2200" spc="-10">
                <a:solidFill>
                  <a:srgbClr val="46424D"/>
                </a:solidFill>
                <a:latin typeface="Arial"/>
                <a:cs typeface="Arial"/>
              </a:rPr>
              <a:t>program’s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non-functional</a:t>
            </a:r>
            <a:r>
              <a:rPr dirty="0" sz="2200" spc="1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attributes.</a:t>
            </a:r>
            <a:endParaRPr sz="2200">
              <a:latin typeface="Arial"/>
              <a:cs typeface="Arial"/>
            </a:endParaRPr>
          </a:p>
          <a:p>
            <a:pPr marL="355600" marR="22294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Can reveal the presence of errors NOT </a:t>
            </a:r>
            <a:r>
              <a:rPr dirty="0" sz="2200" spc="-630">
                <a:solidFill>
                  <a:srgbClr val="46424D"/>
                </a:solidFill>
                <a:latin typeface="Arial"/>
                <a:cs typeface="Arial"/>
              </a:rPr>
              <a:t>their </a:t>
            </a:r>
            <a:r>
              <a:rPr dirty="0" sz="2200" spc="-5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absence.</a:t>
            </a:r>
            <a:endParaRPr sz="2200">
              <a:latin typeface="Arial"/>
              <a:cs typeface="Arial"/>
            </a:endParaRPr>
          </a:p>
          <a:p>
            <a:pPr marL="355600" marR="46863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200" spc="-35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20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part of a more general verification and </a:t>
            </a:r>
            <a:r>
              <a:rPr dirty="0" sz="2200" spc="-345">
                <a:solidFill>
                  <a:srgbClr val="46424D"/>
                </a:solidFill>
                <a:latin typeface="Arial"/>
                <a:cs typeface="Arial"/>
              </a:rPr>
              <a:t>validation 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process, which also includes static validation</a:t>
            </a:r>
            <a:r>
              <a:rPr dirty="0" sz="2200" spc="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6424D"/>
                </a:solidFill>
                <a:latin typeface="Arial"/>
                <a:cs typeface="Arial"/>
              </a:rPr>
              <a:t>techniques.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330" y="643254"/>
            <a:ext cx="7939405" cy="3659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guidelines </a:t>
            </a: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(sequences)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206375" indent="-342900">
              <a:lnSpc>
                <a:spcPct val="100000"/>
              </a:lnSpc>
              <a:spcBef>
                <a:spcPts val="174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7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with sequences which have only a </a:t>
            </a:r>
            <a:r>
              <a:rPr dirty="0" sz="2400" spc="-595">
                <a:solidFill>
                  <a:srgbClr val="46424D"/>
                </a:solidFill>
                <a:latin typeface="Arial"/>
                <a:cs typeface="Arial"/>
              </a:rPr>
              <a:t>single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 sequences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sizes in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r>
              <a:rPr dirty="0" sz="2400" spc="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Derive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first, middle and last </a:t>
            </a:r>
            <a:r>
              <a:rPr dirty="0" sz="2400" spc="-55">
                <a:solidFill>
                  <a:srgbClr val="46424D"/>
                </a:solidFill>
                <a:latin typeface="Arial"/>
                <a:cs typeface="Arial"/>
              </a:rPr>
              <a:t>elements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sequence are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accessed.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7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with sequences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zero</a:t>
            </a:r>
            <a:r>
              <a:rPr dirty="0" sz="2400" spc="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length.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341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General </a:t>
            </a:r>
            <a:r>
              <a:rPr dirty="0"/>
              <a:t>testing</a:t>
            </a:r>
            <a:r>
              <a:rPr dirty="0" spc="-80"/>
              <a:t> </a:t>
            </a:r>
            <a:r>
              <a:rPr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76870" cy="319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Choose inputs that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force the system 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generate all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019">
                <a:solidFill>
                  <a:srgbClr val="46424D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Design inputs that cause input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buffers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dirty="0" sz="2400" spc="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overflow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Repeat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same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input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series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inputs</a:t>
            </a:r>
            <a:r>
              <a:rPr dirty="0" sz="24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numerous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Force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invalid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outputs 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generated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Force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computation results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large or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too</a:t>
            </a:r>
            <a:r>
              <a:rPr dirty="0" sz="2400" spc="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46424D"/>
                </a:solidFill>
                <a:latin typeface="Arial"/>
                <a:cs typeface="Arial"/>
              </a:rPr>
              <a:t>small.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802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Component</a:t>
            </a:r>
            <a:r>
              <a:rPr dirty="0" spc="-6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66075" cy="460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Software components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are often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composite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204">
                <a:solidFill>
                  <a:srgbClr val="46424D"/>
                </a:solid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made up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several interacting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lvl="1" marL="756285" marR="120014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For example,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weather station system, the</a:t>
            </a:r>
            <a:r>
              <a:rPr dirty="0" sz="2000" spc="-1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reconfiguration  component includes objects that deal with each aspect of the  reconfiguration.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8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access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these objects through </a:t>
            </a:r>
            <a:r>
              <a:rPr dirty="0" sz="2400" spc="-111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09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defined component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  <a:p>
            <a:pPr marL="355600" marR="3143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4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composite components should therefore </a:t>
            </a:r>
            <a:r>
              <a:rPr dirty="0" sz="2400" spc="-1150">
                <a:solidFill>
                  <a:srgbClr val="46424D"/>
                </a:solidFill>
                <a:latin typeface="Arial"/>
                <a:cs typeface="Arial"/>
              </a:rPr>
              <a:t>focus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on  showing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interface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behaves  according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its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lvl="1" marL="756285" marR="256540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6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can assume that unit tests on the individual objects</a:t>
            </a:r>
            <a:r>
              <a:rPr dirty="0" sz="2000" spc="-1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within  the component have been</a:t>
            </a:r>
            <a:r>
              <a:rPr dirty="0" sz="2000" spc="-10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completed.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23831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Interface</a:t>
            </a:r>
            <a:r>
              <a:rPr dirty="0" spc="-7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330" y="1624965"/>
            <a:ext cx="7948295" cy="405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922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Objectives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detect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faults due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interface </a:t>
            </a:r>
            <a:r>
              <a:rPr dirty="0" sz="2400" spc="-160">
                <a:solidFill>
                  <a:srgbClr val="46424D"/>
                </a:solidFill>
                <a:latin typeface="Arial"/>
                <a:cs typeface="Arial"/>
              </a:rPr>
              <a:t>errors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or  invalid assumptions about</a:t>
            </a:r>
            <a:r>
              <a:rPr dirty="0" sz="24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interfaces.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Interface</a:t>
            </a:r>
            <a:r>
              <a:rPr dirty="0" sz="2400" spc="-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lvl="1" marL="756285" marR="105219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Parameter interfaces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Data passed from one method</a:t>
            </a:r>
            <a:r>
              <a:rPr dirty="0" sz="2000" spc="-2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or  procedure to</a:t>
            </a:r>
            <a:r>
              <a:rPr dirty="0" sz="2000" spc="-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6424D"/>
                </a:solidFill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Shared memory interf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aces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Block of memory is shared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procedures or</a:t>
            </a:r>
            <a:r>
              <a:rPr dirty="0" sz="2000" spc="-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lvl="1" marL="756285" marR="90741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Procedural interfaces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Sub-system encapsulates a set</a:t>
            </a:r>
            <a:r>
              <a:rPr dirty="0" sz="2000" spc="-1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of  procedures to be called by other</a:t>
            </a:r>
            <a:r>
              <a:rPr dirty="0" sz="2000" spc="-1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sub-systems.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Message passing interfaces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Sub-systems request services</a:t>
            </a:r>
            <a:r>
              <a:rPr dirty="0" sz="2000" spc="-19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from  other</a:t>
            </a:r>
            <a:r>
              <a:rPr dirty="0" sz="2000" spc="-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sub-systems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82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Interface</a:t>
            </a:r>
            <a:r>
              <a:rPr dirty="0" spc="-75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2078078" y="3717476"/>
            <a:ext cx="4817745" cy="2445385"/>
          </a:xfrm>
          <a:custGeom>
            <a:avLst/>
            <a:gdLst/>
            <a:ahLst/>
            <a:cxnLst/>
            <a:rect l="l" t="t" r="r" b="b"/>
            <a:pathLst>
              <a:path w="4817745" h="2445385">
                <a:moveTo>
                  <a:pt x="0" y="0"/>
                </a:moveTo>
                <a:lnTo>
                  <a:pt x="4817260" y="0"/>
                </a:lnTo>
                <a:lnTo>
                  <a:pt x="4817260" y="2445118"/>
                </a:lnTo>
                <a:lnTo>
                  <a:pt x="0" y="2445118"/>
                </a:lnTo>
                <a:lnTo>
                  <a:pt x="0" y="0"/>
                </a:lnTo>
                <a:close/>
              </a:path>
            </a:pathLst>
          </a:custGeom>
          <a:solidFill>
            <a:srgbClr val="CCE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078" y="3717476"/>
            <a:ext cx="4817745" cy="2445385"/>
          </a:xfrm>
          <a:custGeom>
            <a:avLst/>
            <a:gdLst/>
            <a:ahLst/>
            <a:cxnLst/>
            <a:rect l="l" t="t" r="r" b="b"/>
            <a:pathLst>
              <a:path w="4817745" h="2445385">
                <a:moveTo>
                  <a:pt x="0" y="0"/>
                </a:moveTo>
                <a:lnTo>
                  <a:pt x="4817260" y="0"/>
                </a:lnTo>
                <a:lnTo>
                  <a:pt x="4817261" y="2445118"/>
                </a:lnTo>
                <a:lnTo>
                  <a:pt x="0" y="2445118"/>
                </a:lnTo>
                <a:lnTo>
                  <a:pt x="0" y="0"/>
                </a:lnTo>
                <a:close/>
              </a:path>
            </a:pathLst>
          </a:custGeom>
          <a:ln w="26276">
            <a:solidFill>
              <a:srgbClr val="CCED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4721" y="1692593"/>
            <a:ext cx="1452880" cy="687705"/>
          </a:xfrm>
          <a:custGeom>
            <a:avLst/>
            <a:gdLst/>
            <a:ahLst/>
            <a:cxnLst/>
            <a:rect l="l" t="t" r="r" b="b"/>
            <a:pathLst>
              <a:path w="1452879" h="687705">
                <a:moveTo>
                  <a:pt x="0" y="0"/>
                </a:moveTo>
                <a:lnTo>
                  <a:pt x="1452772" y="0"/>
                </a:lnTo>
                <a:lnTo>
                  <a:pt x="1452772" y="687145"/>
                </a:lnTo>
                <a:lnTo>
                  <a:pt x="0" y="687145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4721" y="1692593"/>
            <a:ext cx="1452880" cy="687705"/>
          </a:xfrm>
          <a:custGeom>
            <a:avLst/>
            <a:gdLst/>
            <a:ahLst/>
            <a:cxnLst/>
            <a:rect l="l" t="t" r="r" b="b"/>
            <a:pathLst>
              <a:path w="1452879" h="687705">
                <a:moveTo>
                  <a:pt x="0" y="0"/>
                </a:moveTo>
                <a:lnTo>
                  <a:pt x="1452772" y="0"/>
                </a:lnTo>
                <a:lnTo>
                  <a:pt x="1452772" y="687145"/>
                </a:lnTo>
                <a:lnTo>
                  <a:pt x="0" y="687145"/>
                </a:lnTo>
                <a:lnTo>
                  <a:pt x="0" y="0"/>
                </a:lnTo>
                <a:close/>
              </a:path>
            </a:pathLst>
          </a:custGeom>
          <a:ln w="24254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40959" y="4398479"/>
            <a:ext cx="880744" cy="495300"/>
          </a:xfrm>
          <a:custGeom>
            <a:avLst/>
            <a:gdLst/>
            <a:ahLst/>
            <a:cxnLst/>
            <a:rect l="l" t="t" r="r" b="b"/>
            <a:pathLst>
              <a:path w="880745" h="495300">
                <a:moveTo>
                  <a:pt x="0" y="0"/>
                </a:moveTo>
                <a:lnTo>
                  <a:pt x="880304" y="0"/>
                </a:lnTo>
                <a:lnTo>
                  <a:pt x="880304" y="495089"/>
                </a:lnTo>
                <a:lnTo>
                  <a:pt x="0" y="495089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40959" y="4398479"/>
            <a:ext cx="880744" cy="495300"/>
          </a:xfrm>
          <a:custGeom>
            <a:avLst/>
            <a:gdLst/>
            <a:ahLst/>
            <a:cxnLst/>
            <a:rect l="l" t="t" r="r" b="b"/>
            <a:pathLst>
              <a:path w="880745" h="495300">
                <a:moveTo>
                  <a:pt x="0" y="0"/>
                </a:moveTo>
                <a:lnTo>
                  <a:pt x="880304" y="0"/>
                </a:lnTo>
                <a:lnTo>
                  <a:pt x="880304" y="495089"/>
                </a:lnTo>
                <a:lnTo>
                  <a:pt x="0" y="495089"/>
                </a:lnTo>
                <a:lnTo>
                  <a:pt x="0" y="0"/>
                </a:lnTo>
                <a:close/>
              </a:path>
            </a:pathLst>
          </a:custGeom>
          <a:ln w="2425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1584" y="4398479"/>
            <a:ext cx="957580" cy="495300"/>
          </a:xfrm>
          <a:custGeom>
            <a:avLst/>
            <a:gdLst/>
            <a:ahLst/>
            <a:cxnLst/>
            <a:rect l="l" t="t" r="r" b="b"/>
            <a:pathLst>
              <a:path w="957579" h="495300">
                <a:moveTo>
                  <a:pt x="0" y="0"/>
                </a:moveTo>
                <a:lnTo>
                  <a:pt x="957007" y="0"/>
                </a:lnTo>
                <a:lnTo>
                  <a:pt x="957007" y="495089"/>
                </a:lnTo>
                <a:lnTo>
                  <a:pt x="0" y="495089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1584" y="4398479"/>
            <a:ext cx="957580" cy="495300"/>
          </a:xfrm>
          <a:custGeom>
            <a:avLst/>
            <a:gdLst/>
            <a:ahLst/>
            <a:cxnLst/>
            <a:rect l="l" t="t" r="r" b="b"/>
            <a:pathLst>
              <a:path w="957579" h="495300">
                <a:moveTo>
                  <a:pt x="0" y="0"/>
                </a:moveTo>
                <a:lnTo>
                  <a:pt x="957007" y="0"/>
                </a:lnTo>
                <a:lnTo>
                  <a:pt x="957007" y="495089"/>
                </a:lnTo>
                <a:lnTo>
                  <a:pt x="0" y="495089"/>
                </a:lnTo>
                <a:lnTo>
                  <a:pt x="0" y="0"/>
                </a:lnTo>
                <a:close/>
              </a:path>
            </a:pathLst>
          </a:custGeom>
          <a:ln w="24255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44678" y="5352267"/>
            <a:ext cx="765175" cy="420370"/>
          </a:xfrm>
          <a:custGeom>
            <a:avLst/>
            <a:gdLst/>
            <a:ahLst/>
            <a:cxnLst/>
            <a:rect l="l" t="t" r="r" b="b"/>
            <a:pathLst>
              <a:path w="765175" h="420370">
                <a:moveTo>
                  <a:pt x="0" y="0"/>
                </a:moveTo>
                <a:lnTo>
                  <a:pt x="764791" y="0"/>
                </a:lnTo>
                <a:lnTo>
                  <a:pt x="764791" y="420314"/>
                </a:lnTo>
                <a:lnTo>
                  <a:pt x="0" y="420314"/>
                </a:lnTo>
                <a:lnTo>
                  <a:pt x="0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44678" y="5352267"/>
            <a:ext cx="765175" cy="420370"/>
          </a:xfrm>
          <a:custGeom>
            <a:avLst/>
            <a:gdLst/>
            <a:ahLst/>
            <a:cxnLst/>
            <a:rect l="l" t="t" r="r" b="b"/>
            <a:pathLst>
              <a:path w="765175" h="420370">
                <a:moveTo>
                  <a:pt x="0" y="0"/>
                </a:moveTo>
                <a:lnTo>
                  <a:pt x="764791" y="0"/>
                </a:lnTo>
                <a:lnTo>
                  <a:pt x="764791" y="420314"/>
                </a:lnTo>
                <a:lnTo>
                  <a:pt x="0" y="420314"/>
                </a:lnTo>
                <a:lnTo>
                  <a:pt x="0" y="0"/>
                </a:lnTo>
                <a:close/>
              </a:path>
            </a:pathLst>
          </a:custGeom>
          <a:ln w="24256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64094" y="4321684"/>
            <a:ext cx="880744" cy="497205"/>
          </a:xfrm>
          <a:custGeom>
            <a:avLst/>
            <a:gdLst/>
            <a:ahLst/>
            <a:cxnLst/>
            <a:rect l="l" t="t" r="r" b="b"/>
            <a:pathLst>
              <a:path w="880745" h="497204">
                <a:moveTo>
                  <a:pt x="0" y="0"/>
                </a:moveTo>
                <a:lnTo>
                  <a:pt x="880304" y="0"/>
                </a:lnTo>
                <a:lnTo>
                  <a:pt x="880304" y="497109"/>
                </a:lnTo>
                <a:lnTo>
                  <a:pt x="0" y="49710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64094" y="4321684"/>
            <a:ext cx="880744" cy="497205"/>
          </a:xfrm>
          <a:custGeom>
            <a:avLst/>
            <a:gdLst/>
            <a:ahLst/>
            <a:cxnLst/>
            <a:rect l="l" t="t" r="r" b="b"/>
            <a:pathLst>
              <a:path w="880745" h="497204">
                <a:moveTo>
                  <a:pt x="0" y="0"/>
                </a:moveTo>
                <a:lnTo>
                  <a:pt x="880304" y="0"/>
                </a:lnTo>
                <a:lnTo>
                  <a:pt x="880304" y="497109"/>
                </a:lnTo>
                <a:lnTo>
                  <a:pt x="0" y="497109"/>
                </a:lnTo>
                <a:lnTo>
                  <a:pt x="0" y="0"/>
                </a:lnTo>
                <a:close/>
              </a:path>
            </a:pathLst>
          </a:custGeom>
          <a:ln w="24256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4621" y="4459086"/>
            <a:ext cx="109229" cy="15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9836" y="5275471"/>
            <a:ext cx="765175" cy="420370"/>
          </a:xfrm>
          <a:custGeom>
            <a:avLst/>
            <a:gdLst/>
            <a:ahLst/>
            <a:cxnLst/>
            <a:rect l="l" t="t" r="r" b="b"/>
            <a:pathLst>
              <a:path w="765175" h="420370">
                <a:moveTo>
                  <a:pt x="0" y="0"/>
                </a:moveTo>
                <a:lnTo>
                  <a:pt x="764791" y="0"/>
                </a:lnTo>
                <a:lnTo>
                  <a:pt x="764791" y="420341"/>
                </a:lnTo>
                <a:lnTo>
                  <a:pt x="0" y="420341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9836" y="5275471"/>
            <a:ext cx="765175" cy="420370"/>
          </a:xfrm>
          <a:custGeom>
            <a:avLst/>
            <a:gdLst/>
            <a:ahLst/>
            <a:cxnLst/>
            <a:rect l="l" t="t" r="r" b="b"/>
            <a:pathLst>
              <a:path w="765175" h="420370">
                <a:moveTo>
                  <a:pt x="0" y="0"/>
                </a:moveTo>
                <a:lnTo>
                  <a:pt x="764791" y="0"/>
                </a:lnTo>
                <a:lnTo>
                  <a:pt x="764791" y="420341"/>
                </a:lnTo>
                <a:lnTo>
                  <a:pt x="0" y="420341"/>
                </a:lnTo>
                <a:lnTo>
                  <a:pt x="0" y="0"/>
                </a:lnTo>
                <a:close/>
              </a:path>
            </a:pathLst>
          </a:custGeom>
          <a:ln w="24256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77376" y="5408860"/>
            <a:ext cx="117347" cy="157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6569" y="2302969"/>
            <a:ext cx="0" cy="984250"/>
          </a:xfrm>
          <a:custGeom>
            <a:avLst/>
            <a:gdLst/>
            <a:ahLst/>
            <a:cxnLst/>
            <a:rect l="l" t="t" r="r" b="b"/>
            <a:pathLst>
              <a:path w="0" h="984250">
                <a:moveTo>
                  <a:pt x="0" y="0"/>
                </a:moveTo>
                <a:lnTo>
                  <a:pt x="0" y="0"/>
                </a:lnTo>
                <a:lnTo>
                  <a:pt x="0" y="983983"/>
                </a:lnTo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7909" y="3190109"/>
            <a:ext cx="113300" cy="185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84203" y="2644522"/>
            <a:ext cx="1905" cy="647065"/>
          </a:xfrm>
          <a:custGeom>
            <a:avLst/>
            <a:gdLst/>
            <a:ahLst/>
            <a:cxnLst/>
            <a:rect l="l" t="t" r="r" b="b"/>
            <a:pathLst>
              <a:path w="1904" h="647064">
                <a:moveTo>
                  <a:pt x="943" y="-6069"/>
                </a:moveTo>
                <a:lnTo>
                  <a:pt x="943" y="652541"/>
                </a:lnTo>
              </a:path>
            </a:pathLst>
          </a:custGeom>
          <a:ln w="14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27431" y="3194150"/>
            <a:ext cx="113273" cy="185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01586" y="441262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 h="0">
                <a:moveTo>
                  <a:pt x="0" y="0"/>
                </a:moveTo>
                <a:lnTo>
                  <a:pt x="0" y="0"/>
                </a:lnTo>
                <a:lnTo>
                  <a:pt x="1843300" y="0"/>
                </a:lnTo>
              </a:path>
            </a:pathLst>
          </a:custGeom>
          <a:ln w="12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45775" y="4358044"/>
            <a:ext cx="186085" cy="113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22978" y="4675304"/>
            <a:ext cx="1833245" cy="4445"/>
          </a:xfrm>
          <a:custGeom>
            <a:avLst/>
            <a:gdLst/>
            <a:ahLst/>
            <a:cxnLst/>
            <a:rect l="l" t="t" r="r" b="b"/>
            <a:pathLst>
              <a:path w="1833245" h="4445">
                <a:moveTo>
                  <a:pt x="-6062" y="2033"/>
                </a:moveTo>
                <a:lnTo>
                  <a:pt x="1839086" y="2033"/>
                </a:lnTo>
              </a:path>
            </a:pathLst>
          </a:custGeom>
          <a:ln w="16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36004" y="4620754"/>
            <a:ext cx="184090" cy="1131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70153" y="4820813"/>
            <a:ext cx="1205865" cy="657225"/>
          </a:xfrm>
          <a:custGeom>
            <a:avLst/>
            <a:gdLst/>
            <a:ahLst/>
            <a:cxnLst/>
            <a:rect l="l" t="t" r="r" b="b"/>
            <a:pathLst>
              <a:path w="1205864" h="657225">
                <a:moveTo>
                  <a:pt x="1201788" y="0"/>
                </a:moveTo>
                <a:lnTo>
                  <a:pt x="1205834" y="656734"/>
                </a:lnTo>
                <a:lnTo>
                  <a:pt x="0" y="656734"/>
                </a:lnTo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83178" y="5418957"/>
            <a:ext cx="184197" cy="113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53283" y="4814753"/>
            <a:ext cx="785495" cy="648970"/>
          </a:xfrm>
          <a:custGeom>
            <a:avLst/>
            <a:gdLst/>
            <a:ahLst/>
            <a:cxnLst/>
            <a:rect l="l" t="t" r="r" b="b"/>
            <a:pathLst>
              <a:path w="785495" h="648970">
                <a:moveTo>
                  <a:pt x="2022" y="0"/>
                </a:moveTo>
                <a:lnTo>
                  <a:pt x="0" y="648653"/>
                </a:lnTo>
                <a:lnTo>
                  <a:pt x="785046" y="648653"/>
                </a:lnTo>
              </a:path>
            </a:pathLst>
          </a:custGeom>
          <a:ln w="12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1214" y="5406836"/>
            <a:ext cx="184090" cy="113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52696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274" y="0"/>
                </a:lnTo>
                <a:lnTo>
                  <a:pt x="459274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2696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274" y="0"/>
                </a:lnTo>
                <a:lnTo>
                  <a:pt x="459274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ln w="2426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94352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301" y="0"/>
                </a:lnTo>
                <a:lnTo>
                  <a:pt x="459301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94352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301" y="0"/>
                </a:lnTo>
                <a:lnTo>
                  <a:pt x="459301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ln w="2426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36036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409" y="0"/>
                </a:lnTo>
                <a:lnTo>
                  <a:pt x="459409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36036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409" y="0"/>
                </a:lnTo>
                <a:lnTo>
                  <a:pt x="459409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ln w="2426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77612" y="3410321"/>
            <a:ext cx="457834" cy="382270"/>
          </a:xfrm>
          <a:custGeom>
            <a:avLst/>
            <a:gdLst/>
            <a:ahLst/>
            <a:cxnLst/>
            <a:rect l="l" t="t" r="r" b="b"/>
            <a:pathLst>
              <a:path w="457835" h="382270">
                <a:moveTo>
                  <a:pt x="0" y="0"/>
                </a:moveTo>
                <a:lnTo>
                  <a:pt x="457413" y="0"/>
                </a:lnTo>
                <a:lnTo>
                  <a:pt x="457413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77612" y="3410321"/>
            <a:ext cx="457834" cy="382270"/>
          </a:xfrm>
          <a:custGeom>
            <a:avLst/>
            <a:gdLst/>
            <a:ahLst/>
            <a:cxnLst/>
            <a:rect l="l" t="t" r="r" b="b"/>
            <a:pathLst>
              <a:path w="457835" h="382270">
                <a:moveTo>
                  <a:pt x="0" y="0"/>
                </a:moveTo>
                <a:lnTo>
                  <a:pt x="457413" y="0"/>
                </a:lnTo>
                <a:lnTo>
                  <a:pt x="457413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ln w="2426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17462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301" y="0"/>
                </a:lnTo>
                <a:lnTo>
                  <a:pt x="459301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17462" y="3410321"/>
            <a:ext cx="459740" cy="382270"/>
          </a:xfrm>
          <a:custGeom>
            <a:avLst/>
            <a:gdLst/>
            <a:ahLst/>
            <a:cxnLst/>
            <a:rect l="l" t="t" r="r" b="b"/>
            <a:pathLst>
              <a:path w="459739" h="382270">
                <a:moveTo>
                  <a:pt x="0" y="0"/>
                </a:moveTo>
                <a:lnTo>
                  <a:pt x="459301" y="0"/>
                </a:lnTo>
                <a:lnTo>
                  <a:pt x="459301" y="381929"/>
                </a:lnTo>
                <a:lnTo>
                  <a:pt x="0" y="381929"/>
                </a:lnTo>
                <a:lnTo>
                  <a:pt x="0" y="0"/>
                </a:lnTo>
                <a:close/>
              </a:path>
            </a:pathLst>
          </a:custGeom>
          <a:ln w="2426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20161" y="2316976"/>
            <a:ext cx="2540" cy="974090"/>
          </a:xfrm>
          <a:custGeom>
            <a:avLst/>
            <a:gdLst/>
            <a:ahLst/>
            <a:cxnLst/>
            <a:rect l="l" t="t" r="r" b="b"/>
            <a:pathLst>
              <a:path w="2539" h="974089">
                <a:moveTo>
                  <a:pt x="1011" y="-6069"/>
                </a:moveTo>
                <a:lnTo>
                  <a:pt x="1011" y="980086"/>
                </a:lnTo>
              </a:path>
            </a:pathLst>
          </a:custGeom>
          <a:ln w="14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63497" y="3194150"/>
            <a:ext cx="113300" cy="185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27829" y="2503106"/>
            <a:ext cx="6350" cy="784225"/>
          </a:xfrm>
          <a:custGeom>
            <a:avLst/>
            <a:gdLst/>
            <a:ahLst/>
            <a:cxnLst/>
            <a:rect l="l" t="t" r="r" b="b"/>
            <a:pathLst>
              <a:path w="6350" h="784225">
                <a:moveTo>
                  <a:pt x="2966" y="-6069"/>
                </a:moveTo>
                <a:lnTo>
                  <a:pt x="2966" y="789916"/>
                </a:lnTo>
              </a:path>
            </a:pathLst>
          </a:custGeom>
          <a:ln w="18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77260" y="3190109"/>
            <a:ext cx="111116" cy="185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9185" y="2612198"/>
            <a:ext cx="2540" cy="675005"/>
          </a:xfrm>
          <a:custGeom>
            <a:avLst/>
            <a:gdLst/>
            <a:ahLst/>
            <a:cxnLst/>
            <a:rect l="l" t="t" r="r" b="b"/>
            <a:pathLst>
              <a:path w="2539" h="675004">
                <a:moveTo>
                  <a:pt x="1011" y="-6069"/>
                </a:moveTo>
                <a:lnTo>
                  <a:pt x="1011" y="680824"/>
                </a:lnTo>
              </a:path>
            </a:pathLst>
          </a:custGeom>
          <a:ln w="14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12521" y="3190109"/>
            <a:ext cx="111278" cy="185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08332" y="2644522"/>
            <a:ext cx="678180" cy="0"/>
          </a:xfrm>
          <a:custGeom>
            <a:avLst/>
            <a:gdLst/>
            <a:ahLst/>
            <a:cxnLst/>
            <a:rect l="l" t="t" r="r" b="b"/>
            <a:pathLst>
              <a:path w="678179" h="0">
                <a:moveTo>
                  <a:pt x="677759" y="0"/>
                </a:moveTo>
                <a:lnTo>
                  <a:pt x="677759" y="0"/>
                </a:lnTo>
                <a:lnTo>
                  <a:pt x="0" y="0"/>
                </a:lnTo>
              </a:path>
            </a:pathLst>
          </a:custGeom>
          <a:ln w="12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08332" y="2304855"/>
            <a:ext cx="0" cy="339725"/>
          </a:xfrm>
          <a:custGeom>
            <a:avLst/>
            <a:gdLst/>
            <a:ahLst/>
            <a:cxnLst/>
            <a:rect l="l" t="t" r="r" b="b"/>
            <a:pathLst>
              <a:path w="0" h="339725">
                <a:moveTo>
                  <a:pt x="0" y="0"/>
                </a:moveTo>
                <a:lnTo>
                  <a:pt x="0" y="339666"/>
                </a:lnTo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56128" y="2503106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 h="0">
                <a:moveTo>
                  <a:pt x="1363609" y="0"/>
                </a:moveTo>
                <a:lnTo>
                  <a:pt x="1363609" y="0"/>
                </a:lnTo>
                <a:lnTo>
                  <a:pt x="0" y="0"/>
                </a:lnTo>
              </a:path>
            </a:pathLst>
          </a:custGeom>
          <a:ln w="12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49925" y="2304855"/>
            <a:ext cx="0" cy="194310"/>
          </a:xfrm>
          <a:custGeom>
            <a:avLst/>
            <a:gdLst/>
            <a:ahLst/>
            <a:cxnLst/>
            <a:rect l="l" t="t" r="r" b="b"/>
            <a:pathLst>
              <a:path w="0" h="194310">
                <a:moveTo>
                  <a:pt x="0" y="0"/>
                </a:moveTo>
                <a:lnTo>
                  <a:pt x="0" y="194210"/>
                </a:lnTo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69185" y="2286808"/>
            <a:ext cx="627380" cy="329565"/>
          </a:xfrm>
          <a:custGeom>
            <a:avLst/>
            <a:gdLst/>
            <a:ahLst/>
            <a:cxnLst/>
            <a:rect l="l" t="t" r="r" b="b"/>
            <a:pathLst>
              <a:path w="627379" h="329564">
                <a:moveTo>
                  <a:pt x="0" y="329430"/>
                </a:moveTo>
                <a:lnTo>
                  <a:pt x="627190" y="329430"/>
                </a:lnTo>
                <a:lnTo>
                  <a:pt x="627190" y="0"/>
                </a:lnTo>
              </a:path>
            </a:pathLst>
          </a:custGeom>
          <a:ln w="12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47829" y="1617979"/>
            <a:ext cx="1454785" cy="687070"/>
          </a:xfrm>
          <a:custGeom>
            <a:avLst/>
            <a:gdLst/>
            <a:ahLst/>
            <a:cxnLst/>
            <a:rect l="l" t="t" r="r" b="b"/>
            <a:pathLst>
              <a:path w="1454785" h="687069">
                <a:moveTo>
                  <a:pt x="0" y="0"/>
                </a:moveTo>
                <a:lnTo>
                  <a:pt x="1454687" y="0"/>
                </a:lnTo>
                <a:lnTo>
                  <a:pt x="1454687" y="686875"/>
                </a:lnTo>
                <a:lnTo>
                  <a:pt x="0" y="68687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47829" y="1617979"/>
            <a:ext cx="1454785" cy="687070"/>
          </a:xfrm>
          <a:custGeom>
            <a:avLst/>
            <a:gdLst/>
            <a:ahLst/>
            <a:cxnLst/>
            <a:rect l="l" t="t" r="r" b="b"/>
            <a:pathLst>
              <a:path w="1454785" h="687069">
                <a:moveTo>
                  <a:pt x="0" y="0"/>
                </a:moveTo>
                <a:lnTo>
                  <a:pt x="1454687" y="0"/>
                </a:lnTo>
                <a:lnTo>
                  <a:pt x="1454687" y="686875"/>
                </a:lnTo>
                <a:lnTo>
                  <a:pt x="0" y="686875"/>
                </a:lnTo>
                <a:lnTo>
                  <a:pt x="0" y="0"/>
                </a:lnTo>
                <a:close/>
              </a:path>
            </a:pathLst>
          </a:custGeom>
          <a:ln w="24254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98154" y="1723031"/>
            <a:ext cx="350018" cy="155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29353" y="2030105"/>
            <a:ext cx="186147" cy="117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35729" y="2030105"/>
            <a:ext cx="289335" cy="117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54719" y="4321684"/>
            <a:ext cx="957580" cy="497205"/>
          </a:xfrm>
          <a:custGeom>
            <a:avLst/>
            <a:gdLst/>
            <a:ahLst/>
            <a:cxnLst/>
            <a:rect l="l" t="t" r="r" b="b"/>
            <a:pathLst>
              <a:path w="957579" h="497204">
                <a:moveTo>
                  <a:pt x="0" y="0"/>
                </a:moveTo>
                <a:lnTo>
                  <a:pt x="956980" y="0"/>
                </a:lnTo>
                <a:lnTo>
                  <a:pt x="956980" y="497109"/>
                </a:lnTo>
                <a:lnTo>
                  <a:pt x="0" y="49710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54719" y="4321684"/>
            <a:ext cx="957580" cy="497205"/>
          </a:xfrm>
          <a:custGeom>
            <a:avLst/>
            <a:gdLst/>
            <a:ahLst/>
            <a:cxnLst/>
            <a:rect l="l" t="t" r="r" b="b"/>
            <a:pathLst>
              <a:path w="957579" h="497204">
                <a:moveTo>
                  <a:pt x="0" y="0"/>
                </a:moveTo>
                <a:lnTo>
                  <a:pt x="956980" y="0"/>
                </a:lnTo>
                <a:lnTo>
                  <a:pt x="956980" y="497109"/>
                </a:lnTo>
                <a:lnTo>
                  <a:pt x="0" y="497109"/>
                </a:lnTo>
                <a:lnTo>
                  <a:pt x="0" y="0"/>
                </a:lnTo>
                <a:close/>
              </a:path>
            </a:pathLst>
          </a:custGeom>
          <a:ln w="2425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47215" y="4459086"/>
            <a:ext cx="131506" cy="1535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2263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Interface</a:t>
            </a:r>
            <a:r>
              <a:rPr dirty="0" spc="-60"/>
              <a:t> </a:t>
            </a:r>
            <a:r>
              <a:rPr dirty="0" spc="-5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330" y="1488078"/>
            <a:ext cx="8059420" cy="366141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Interface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misuse</a:t>
            </a:r>
            <a:endParaRPr sz="2400">
              <a:latin typeface="Arial"/>
              <a:cs typeface="Arial"/>
            </a:endParaRPr>
          </a:p>
          <a:p>
            <a:pPr lvl="1" marL="756285" marR="2222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calling component calls another component and makes an  error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its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use of its interface e.g. parameters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wrong</a:t>
            </a:r>
            <a:r>
              <a:rPr dirty="0" sz="2000" spc="-2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6424D"/>
                </a:solidFill>
                <a:latin typeface="Arial"/>
                <a:cs typeface="Arial"/>
              </a:rPr>
              <a:t>order.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Interface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misunderstanding</a:t>
            </a:r>
            <a:endParaRPr sz="2400">
              <a:latin typeface="Arial"/>
              <a:cs typeface="Arial"/>
            </a:endParaRPr>
          </a:p>
          <a:p>
            <a:pPr lvl="1" marL="756285" marR="23939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calling component embeds assumptions about the</a:t>
            </a:r>
            <a:r>
              <a:rPr dirty="0" sz="2000" spc="-2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behaviour  of the called component which are</a:t>
            </a:r>
            <a:r>
              <a:rPr dirty="0" sz="2000" spc="-1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incorrect.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Timing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errors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called and the calling component operate at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different</a:t>
            </a:r>
            <a:r>
              <a:rPr dirty="0" sz="2000" spc="-1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speeds  and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out-of-date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information is</a:t>
            </a:r>
            <a:r>
              <a:rPr dirty="0" sz="2000" spc="-9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accessed.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39738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Interface testing</a:t>
            </a:r>
            <a:r>
              <a:rPr dirty="0" spc="-100"/>
              <a:t> </a:t>
            </a:r>
            <a:r>
              <a:rPr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330" y="1624965"/>
            <a:ext cx="7602220" cy="319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Design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so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parameters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called </a:t>
            </a:r>
            <a:r>
              <a:rPr dirty="0" sz="2400" spc="-1205">
                <a:solidFill>
                  <a:srgbClr val="46424D"/>
                </a:solidFill>
                <a:latin typeface="Arial"/>
                <a:cs typeface="Arial"/>
              </a:rPr>
              <a:t>procedure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at the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extreme ends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their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ranges.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Always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pointer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parameters with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null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pointers.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Design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which cause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dirty="0" sz="2400" spc="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fail.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stress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 in message passing</a:t>
            </a:r>
            <a:r>
              <a:rPr dirty="0" sz="2400" spc="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shared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memory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systems,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vary the order in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6424D"/>
                </a:solidFill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are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activated.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195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System</a:t>
            </a:r>
            <a:r>
              <a:rPr dirty="0" spc="-2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0511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44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 testing during development involves </a:t>
            </a:r>
            <a:r>
              <a:rPr dirty="0" sz="2400" spc="-345">
                <a:solidFill>
                  <a:srgbClr val="46424D"/>
                </a:solidFill>
                <a:latin typeface="Arial"/>
                <a:cs typeface="Arial"/>
              </a:rPr>
              <a:t>integrating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create a version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then  testing the integrated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system.</a:t>
            </a:r>
            <a:endParaRPr sz="2400">
              <a:latin typeface="Arial"/>
              <a:cs typeface="Arial"/>
            </a:endParaRPr>
          </a:p>
          <a:p>
            <a:pPr marL="355600" marR="4127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focus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 is testing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315">
                <a:solidFill>
                  <a:srgbClr val="46424D"/>
                </a:solidFill>
                <a:latin typeface="Arial"/>
                <a:cs typeface="Arial"/>
              </a:rPr>
              <a:t>interactions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between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testing checks 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are </a:t>
            </a:r>
            <a:r>
              <a:rPr dirty="0" sz="2400" spc="-345">
                <a:solidFill>
                  <a:srgbClr val="46424D"/>
                </a:solidFill>
                <a:latin typeface="Arial"/>
                <a:cs typeface="Arial"/>
              </a:rPr>
              <a:t>compatible,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interact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correctly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transfer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right data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right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time across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their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interfaces.</a:t>
            </a:r>
            <a:endParaRPr sz="2400">
              <a:latin typeface="Arial"/>
              <a:cs typeface="Arial"/>
            </a:endParaRPr>
          </a:p>
          <a:p>
            <a:pPr marL="355600" marR="9169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testing tests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emergent behaviour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5459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System </a:t>
            </a:r>
            <a:r>
              <a:rPr dirty="0"/>
              <a:t>and </a:t>
            </a:r>
            <a:r>
              <a:rPr dirty="0" spc="-5"/>
              <a:t>component</a:t>
            </a:r>
            <a:r>
              <a:rPr dirty="0" spc="20"/>
              <a:t> </a:t>
            </a:r>
            <a:r>
              <a:rPr dirty="0" spc="-5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41920" cy="376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22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During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testing, reusable components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470">
                <a:solidFill>
                  <a:srgbClr val="46424D"/>
                </a:solidFill>
                <a:latin typeface="Arial"/>
                <a:cs typeface="Arial"/>
              </a:rPr>
              <a:t>have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been separately developed and off-the-shelf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systems  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integrated with newly developed components.  The complete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then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developed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team </a:t>
            </a:r>
            <a:r>
              <a:rPr dirty="0" sz="2400" spc="-35">
                <a:solidFill>
                  <a:srgbClr val="46424D"/>
                </a:solidFill>
                <a:latin typeface="Arial"/>
                <a:cs typeface="Arial"/>
              </a:rPr>
              <a:t>members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or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sub-teams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 integrated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stage.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  testing is a collective rather than an individual</a:t>
            </a:r>
            <a:r>
              <a:rPr dirty="0" sz="2400" spc="1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lvl="1" marL="756285" marR="33464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 some companies, system testing may involve a</a:t>
            </a:r>
            <a:r>
              <a:rPr dirty="0" sz="2000" spc="-1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separate  testing team with no involvement from designers and  programmers.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4504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Use-case</a:t>
            </a:r>
            <a:r>
              <a:rPr dirty="0" spc="-5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43215" cy="325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use-cases developed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identify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dirty="0" sz="2400" spc="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285">
                <a:solidFill>
                  <a:srgbClr val="46424D"/>
                </a:solidFill>
                <a:latin typeface="Arial"/>
                <a:cs typeface="Arial"/>
              </a:rPr>
              <a:t>interactions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can be used as a basis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5600" marR="9715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Each use case usually involves several </a:t>
            </a:r>
            <a:r>
              <a:rPr dirty="0" sz="2400" spc="-121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so testing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 case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forces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these  interactions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355600" marR="3244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sequence diagrams associated with the use </a:t>
            </a:r>
            <a:r>
              <a:rPr dirty="0" sz="2400" spc="-1270">
                <a:solidFill>
                  <a:srgbClr val="46424D"/>
                </a:solidFill>
                <a:latin typeface="Arial"/>
                <a:cs typeface="Arial"/>
              </a:rPr>
              <a:t>case </a:t>
            </a:r>
            <a:r>
              <a:rPr dirty="0" sz="2400" spc="-5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documents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components and interactions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 being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42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Program </a:t>
            </a:r>
            <a:r>
              <a:rPr dirty="0"/>
              <a:t>testing</a:t>
            </a:r>
            <a:r>
              <a:rPr dirty="0" spc="-50"/>
              <a:t> </a:t>
            </a:r>
            <a:r>
              <a:rPr dirty="0" spc="-5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62900" cy="463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135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demonstrate to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developer 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customer</a:t>
            </a:r>
            <a:r>
              <a:rPr dirty="0" sz="2400" spc="1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software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meets its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lvl="1" marL="756285" marR="26479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For custom software, this means that there should be at least  one test for every requirement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requirements document.  For generic software products, it means that there should be  tests for all of the system features, plus combinations of</a:t>
            </a:r>
            <a:r>
              <a:rPr dirty="0" sz="2000" spc="-2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these  features, that will be incorporated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product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release.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135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discover situations in which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behavior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 software 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incorrect, undesirable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or does not conform to  its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lvl="1" marL="756285" marR="86995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Defect testing is concerned with rooting out undesirable</a:t>
            </a:r>
            <a:r>
              <a:rPr dirty="0" sz="2000" spc="-1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  behavior such as system crashes, unwanted interactions with  other systems, incorrect computations and data</a:t>
            </a:r>
            <a:r>
              <a:rPr dirty="0" sz="2000" spc="-2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corruption.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3079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Collect </a:t>
            </a:r>
            <a:r>
              <a:rPr dirty="0"/>
              <a:t>weather </a:t>
            </a:r>
            <a:r>
              <a:rPr dirty="0" spc="-5"/>
              <a:t>data sequence</a:t>
            </a:r>
            <a:r>
              <a:rPr dirty="0" spc="-15"/>
              <a:t> </a:t>
            </a:r>
            <a:r>
              <a:rPr dirty="0" spc="-5"/>
              <a:t>chart</a:t>
            </a:r>
          </a:p>
        </p:txBody>
      </p:sp>
      <p:sp>
        <p:nvSpPr>
          <p:cNvPr id="3" name="object 3"/>
          <p:cNvSpPr/>
          <p:nvPr/>
        </p:nvSpPr>
        <p:spPr>
          <a:xfrm>
            <a:off x="2880733" y="2058488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20297" y="0"/>
                </a:lnTo>
              </a:path>
            </a:pathLst>
          </a:custGeom>
          <a:ln w="187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0882" y="2433851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2139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0882" y="250162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0882" y="259154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0882" y="268303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0882" y="277295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882" y="286264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5842" y="241193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65842" y="250162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5842" y="259154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5842" y="268303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5842" y="277295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5842" y="602721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64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5842" y="611705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0148" y="4714"/>
                </a:moveTo>
                <a:lnTo>
                  <a:pt x="10148" y="4714"/>
                </a:lnTo>
              </a:path>
            </a:pathLst>
          </a:custGeom>
          <a:ln w="9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806" y="2455991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9806" y="254748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9806" y="263740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9806" y="272709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49806" y="281858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49806" y="2908504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49806" y="2998420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49806" y="308991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49806" y="317960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49806" y="326952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49806" y="336101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9806" y="345093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9806" y="354062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39657" y="364081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97" y="0"/>
                </a:lnTo>
              </a:path>
            </a:pathLst>
          </a:custGeom>
          <a:ln w="16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39657" y="539415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49806" y="543905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49806" y="553059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49806" y="562042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49806" y="571027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9806" y="580179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49806" y="589161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49806" y="598145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64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49806" y="607298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9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25639" y="244921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25639" y="253890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25639" y="263062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25639" y="272031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25639" y="2810230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24060" y="2901727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1578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24060" y="2991642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24060" y="30813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24060" y="317282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24060" y="326274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24060" y="3352659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24060" y="344415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24060" y="35338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424060" y="362376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24060" y="371525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24060" y="380517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24060" y="389495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13912" y="398734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202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22257" y="4347511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803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22257" y="464411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35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22257" y="470852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22257" y="480007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22257" y="488989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22257" y="497974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22257" y="507126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22257" y="5161087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22257" y="525093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22257" y="5342454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22257" y="543227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2257" y="552212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22257" y="561364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22257" y="570347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22257" y="579331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20679" y="588483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4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20679" y="597467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64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20679" y="606450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6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12502" y="2067864"/>
            <a:ext cx="1165225" cy="366395"/>
          </a:xfrm>
          <a:custGeom>
            <a:avLst/>
            <a:gdLst/>
            <a:ahLst/>
            <a:cxnLst/>
            <a:rect l="l" t="t" r="r" b="b"/>
            <a:pathLst>
              <a:path w="1165225" h="366394">
                <a:moveTo>
                  <a:pt x="0" y="365987"/>
                </a:moveTo>
                <a:lnTo>
                  <a:pt x="1165214" y="365987"/>
                </a:lnTo>
                <a:lnTo>
                  <a:pt x="1165214" y="0"/>
                </a:lnTo>
                <a:lnTo>
                  <a:pt x="0" y="0"/>
                </a:lnTo>
                <a:lnTo>
                  <a:pt x="0" y="36598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12502" y="2067864"/>
            <a:ext cx="1165225" cy="366395"/>
          </a:xfrm>
          <a:custGeom>
            <a:avLst/>
            <a:gdLst/>
            <a:ahLst/>
            <a:cxnLst/>
            <a:rect l="l" t="t" r="r" b="b"/>
            <a:pathLst>
              <a:path w="1165225" h="366394">
                <a:moveTo>
                  <a:pt x="0" y="365987"/>
                </a:moveTo>
                <a:lnTo>
                  <a:pt x="1165214" y="365987"/>
                </a:lnTo>
                <a:lnTo>
                  <a:pt x="1165214" y="0"/>
                </a:lnTo>
                <a:lnTo>
                  <a:pt x="0" y="0"/>
                </a:lnTo>
                <a:lnTo>
                  <a:pt x="0" y="365987"/>
                </a:lnTo>
                <a:close/>
              </a:path>
            </a:pathLst>
          </a:custGeom>
          <a:ln w="2033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91776" y="2171108"/>
            <a:ext cx="449831" cy="13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61897" y="2204996"/>
            <a:ext cx="137070" cy="9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22639" y="2204996"/>
            <a:ext cx="137070" cy="9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80000" y="2204996"/>
            <a:ext cx="67633" cy="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257170" y="2742455"/>
            <a:ext cx="1533957" cy="318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50748" y="349069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 h="0">
                <a:moveTo>
                  <a:pt x="0" y="0"/>
                </a:moveTo>
                <a:lnTo>
                  <a:pt x="150632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296054" y="3235634"/>
            <a:ext cx="1277723" cy="32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14628" y="348821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180964" y="0"/>
                </a:moveTo>
                <a:lnTo>
                  <a:pt x="180964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44026" y="3486403"/>
            <a:ext cx="180975" cy="1905"/>
          </a:xfrm>
          <a:custGeom>
            <a:avLst/>
            <a:gdLst/>
            <a:ahLst/>
            <a:cxnLst/>
            <a:rect l="l" t="t" r="r" b="b"/>
            <a:pathLst>
              <a:path w="180975" h="1904">
                <a:moveTo>
                  <a:pt x="-5084" y="903"/>
                </a:moveTo>
                <a:lnTo>
                  <a:pt x="186049" y="90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73424" y="3484821"/>
            <a:ext cx="180975" cy="1905"/>
          </a:xfrm>
          <a:custGeom>
            <a:avLst/>
            <a:gdLst/>
            <a:ahLst/>
            <a:cxnLst/>
            <a:rect l="l" t="t" r="r" b="b"/>
            <a:pathLst>
              <a:path w="180975" h="1904">
                <a:moveTo>
                  <a:pt x="-5084" y="790"/>
                </a:moveTo>
                <a:lnTo>
                  <a:pt x="186049" y="790"/>
                </a:lnTo>
              </a:path>
            </a:pathLst>
          </a:custGeom>
          <a:ln w="117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70464" y="3452515"/>
            <a:ext cx="1564264" cy="330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29388" y="3854197"/>
            <a:ext cx="1594800" cy="288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246410" y="4542433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 h="0">
                <a:moveTo>
                  <a:pt x="0" y="0"/>
                </a:moveTo>
                <a:lnTo>
                  <a:pt x="84541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7181" y="45424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89501" y="0"/>
                </a:moveTo>
                <a:lnTo>
                  <a:pt x="8950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86148" y="454243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05116" y="454243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305" y="0"/>
                </a:moveTo>
                <a:lnTo>
                  <a:pt x="91305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25887" y="454243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344854" y="454243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64047" y="454243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305" y="0"/>
                </a:moveTo>
                <a:lnTo>
                  <a:pt x="91305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84592" y="454243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03785" y="45424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89501" y="0"/>
                </a:moveTo>
                <a:lnTo>
                  <a:pt x="8950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744493" y="4467858"/>
            <a:ext cx="98425" cy="147955"/>
          </a:xfrm>
          <a:custGeom>
            <a:avLst/>
            <a:gdLst/>
            <a:ahLst/>
            <a:cxnLst/>
            <a:rect l="l" t="t" r="r" b="b"/>
            <a:pathLst>
              <a:path w="98425" h="147954">
                <a:moveTo>
                  <a:pt x="98068" y="0"/>
                </a:moveTo>
                <a:lnTo>
                  <a:pt x="0" y="74575"/>
                </a:lnTo>
                <a:lnTo>
                  <a:pt x="89727" y="147456"/>
                </a:lnTo>
              </a:path>
            </a:pathLst>
          </a:custGeom>
          <a:ln w="10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358643" y="5501771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5" h="0">
                <a:moveTo>
                  <a:pt x="1449500" y="0"/>
                </a:moveTo>
                <a:lnTo>
                  <a:pt x="1449500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69006" y="5464495"/>
            <a:ext cx="96520" cy="76835"/>
          </a:xfrm>
          <a:custGeom>
            <a:avLst/>
            <a:gdLst/>
            <a:ahLst/>
            <a:cxnLst/>
            <a:rect l="l" t="t" r="r" b="b"/>
            <a:pathLst>
              <a:path w="96519" h="76835">
                <a:moveTo>
                  <a:pt x="96400" y="0"/>
                </a:moveTo>
                <a:lnTo>
                  <a:pt x="0" y="37276"/>
                </a:lnTo>
                <a:lnTo>
                  <a:pt x="96400" y="76269"/>
                </a:lnTo>
                <a:lnTo>
                  <a:pt x="9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08954" y="5278045"/>
            <a:ext cx="380529" cy="186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055426" y="5283128"/>
            <a:ext cx="416059" cy="1813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491776" y="5283128"/>
            <a:ext cx="165747" cy="1762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522699" y="5769574"/>
            <a:ext cx="1266849" cy="2847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57170" y="5976371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201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01380" y="2925448"/>
            <a:ext cx="169545" cy="3203575"/>
          </a:xfrm>
          <a:custGeom>
            <a:avLst/>
            <a:gdLst/>
            <a:ahLst/>
            <a:cxnLst/>
            <a:rect l="l" t="t" r="r" b="b"/>
            <a:pathLst>
              <a:path w="169544" h="3203575">
                <a:moveTo>
                  <a:pt x="0" y="3203467"/>
                </a:moveTo>
                <a:lnTo>
                  <a:pt x="169084" y="3203467"/>
                </a:lnTo>
                <a:lnTo>
                  <a:pt x="169083" y="0"/>
                </a:lnTo>
                <a:lnTo>
                  <a:pt x="0" y="0"/>
                </a:lnTo>
                <a:lnTo>
                  <a:pt x="0" y="320346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01380" y="2925448"/>
            <a:ext cx="169545" cy="3203575"/>
          </a:xfrm>
          <a:custGeom>
            <a:avLst/>
            <a:gdLst/>
            <a:ahLst/>
            <a:cxnLst/>
            <a:rect l="l" t="t" r="r" b="b"/>
            <a:pathLst>
              <a:path w="169544" h="3203575">
                <a:moveTo>
                  <a:pt x="0" y="3203467"/>
                </a:moveTo>
                <a:lnTo>
                  <a:pt x="169084" y="3203467"/>
                </a:lnTo>
                <a:lnTo>
                  <a:pt x="169083" y="0"/>
                </a:lnTo>
                <a:lnTo>
                  <a:pt x="0" y="0"/>
                </a:lnTo>
                <a:lnTo>
                  <a:pt x="0" y="3203467"/>
                </a:lnTo>
                <a:close/>
              </a:path>
            </a:pathLst>
          </a:custGeom>
          <a:ln w="20297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17454" y="4925500"/>
            <a:ext cx="1454785" cy="0"/>
          </a:xfrm>
          <a:custGeom>
            <a:avLst/>
            <a:gdLst/>
            <a:ahLst/>
            <a:cxnLst/>
            <a:rect l="l" t="t" r="r" b="b"/>
            <a:pathLst>
              <a:path w="1454785" h="0">
                <a:moveTo>
                  <a:pt x="0" y="0"/>
                </a:moveTo>
                <a:lnTo>
                  <a:pt x="1454573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27952" y="4888201"/>
            <a:ext cx="96520" cy="76835"/>
          </a:xfrm>
          <a:custGeom>
            <a:avLst/>
            <a:gdLst/>
            <a:ahLst/>
            <a:cxnLst/>
            <a:rect l="l" t="t" r="r" b="b"/>
            <a:pathLst>
              <a:path w="96519" h="76835">
                <a:moveTo>
                  <a:pt x="96265" y="0"/>
                </a:moveTo>
                <a:lnTo>
                  <a:pt x="0" y="37299"/>
                </a:lnTo>
                <a:lnTo>
                  <a:pt x="96265" y="76269"/>
                </a:lnTo>
                <a:lnTo>
                  <a:pt x="96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72027" y="3649289"/>
            <a:ext cx="157480" cy="1744345"/>
          </a:xfrm>
          <a:custGeom>
            <a:avLst/>
            <a:gdLst/>
            <a:ahLst/>
            <a:cxnLst/>
            <a:rect l="l" t="t" r="r" b="b"/>
            <a:pathLst>
              <a:path w="157479" h="1744345">
                <a:moveTo>
                  <a:pt x="0" y="1744018"/>
                </a:moveTo>
                <a:lnTo>
                  <a:pt x="157360" y="1744018"/>
                </a:lnTo>
                <a:lnTo>
                  <a:pt x="157360" y="0"/>
                </a:lnTo>
                <a:lnTo>
                  <a:pt x="0" y="0"/>
                </a:lnTo>
                <a:lnTo>
                  <a:pt x="0" y="174401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72027" y="3649289"/>
            <a:ext cx="157480" cy="1744345"/>
          </a:xfrm>
          <a:custGeom>
            <a:avLst/>
            <a:gdLst/>
            <a:ahLst/>
            <a:cxnLst/>
            <a:rect l="l" t="t" r="r" b="b"/>
            <a:pathLst>
              <a:path w="157479" h="1744345">
                <a:moveTo>
                  <a:pt x="0" y="1744018"/>
                </a:moveTo>
                <a:lnTo>
                  <a:pt x="157360" y="1744018"/>
                </a:lnTo>
                <a:lnTo>
                  <a:pt x="157360" y="0"/>
                </a:lnTo>
                <a:lnTo>
                  <a:pt x="0" y="0"/>
                </a:lnTo>
                <a:lnTo>
                  <a:pt x="0" y="1744018"/>
                </a:lnTo>
                <a:close/>
              </a:path>
            </a:pathLst>
          </a:custGeom>
          <a:ln w="20297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30952" y="3988189"/>
            <a:ext cx="181610" cy="655955"/>
          </a:xfrm>
          <a:custGeom>
            <a:avLst/>
            <a:gdLst/>
            <a:ahLst/>
            <a:cxnLst/>
            <a:rect l="l" t="t" r="r" b="b"/>
            <a:pathLst>
              <a:path w="181609" h="655954">
                <a:moveTo>
                  <a:pt x="0" y="655930"/>
                </a:moveTo>
                <a:lnTo>
                  <a:pt x="181032" y="655930"/>
                </a:lnTo>
                <a:lnTo>
                  <a:pt x="181032" y="0"/>
                </a:lnTo>
                <a:lnTo>
                  <a:pt x="0" y="0"/>
                </a:lnTo>
                <a:lnTo>
                  <a:pt x="0" y="65593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30952" y="3988189"/>
            <a:ext cx="181610" cy="655955"/>
          </a:xfrm>
          <a:custGeom>
            <a:avLst/>
            <a:gdLst/>
            <a:ahLst/>
            <a:cxnLst/>
            <a:rect l="l" t="t" r="r" b="b"/>
            <a:pathLst>
              <a:path w="181609" h="655954">
                <a:moveTo>
                  <a:pt x="0" y="655930"/>
                </a:moveTo>
                <a:lnTo>
                  <a:pt x="181032" y="655930"/>
                </a:lnTo>
                <a:lnTo>
                  <a:pt x="181032" y="0"/>
                </a:lnTo>
                <a:lnTo>
                  <a:pt x="0" y="0"/>
                </a:lnTo>
                <a:lnTo>
                  <a:pt x="0" y="655930"/>
                </a:lnTo>
                <a:close/>
              </a:path>
            </a:pathLst>
          </a:custGeom>
          <a:ln w="20300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03656" y="2057695"/>
            <a:ext cx="1508726" cy="4032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738932" y="2067864"/>
            <a:ext cx="1109980" cy="378460"/>
          </a:xfrm>
          <a:custGeom>
            <a:avLst/>
            <a:gdLst/>
            <a:ahLst/>
            <a:cxnLst/>
            <a:rect l="l" t="t" r="r" b="b"/>
            <a:pathLst>
              <a:path w="1109979" h="378460">
                <a:moveTo>
                  <a:pt x="0" y="377960"/>
                </a:moveTo>
                <a:lnTo>
                  <a:pt x="1109416" y="377960"/>
                </a:lnTo>
                <a:lnTo>
                  <a:pt x="1109416" y="0"/>
                </a:lnTo>
                <a:lnTo>
                  <a:pt x="0" y="0"/>
                </a:lnTo>
                <a:lnTo>
                  <a:pt x="0" y="3779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738932" y="2067864"/>
            <a:ext cx="1109980" cy="378460"/>
          </a:xfrm>
          <a:custGeom>
            <a:avLst/>
            <a:gdLst/>
            <a:ahLst/>
            <a:cxnLst/>
            <a:rect l="l" t="t" r="r" b="b"/>
            <a:pathLst>
              <a:path w="1109979" h="378460">
                <a:moveTo>
                  <a:pt x="0" y="377960"/>
                </a:moveTo>
                <a:lnTo>
                  <a:pt x="1109416" y="377960"/>
                </a:lnTo>
                <a:lnTo>
                  <a:pt x="1109416" y="0"/>
                </a:lnTo>
                <a:lnTo>
                  <a:pt x="0" y="0"/>
                </a:lnTo>
                <a:lnTo>
                  <a:pt x="0" y="377960"/>
                </a:lnTo>
                <a:close/>
              </a:path>
            </a:pathLst>
          </a:custGeom>
          <a:ln w="20335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32041" y="2159361"/>
            <a:ext cx="201322" cy="1321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53654" y="2193248"/>
            <a:ext cx="136845" cy="964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14171" y="2193248"/>
            <a:ext cx="137070" cy="964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371532" y="2145805"/>
            <a:ext cx="104832" cy="1457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500036" y="2150776"/>
            <a:ext cx="22225" cy="139065"/>
          </a:xfrm>
          <a:custGeom>
            <a:avLst/>
            <a:gdLst/>
            <a:ahLst/>
            <a:cxnLst/>
            <a:rect l="l" t="t" r="r" b="b"/>
            <a:pathLst>
              <a:path w="22225" h="139064">
                <a:moveTo>
                  <a:pt x="20290" y="44053"/>
                </a:moveTo>
                <a:lnTo>
                  <a:pt x="10145" y="45861"/>
                </a:lnTo>
                <a:lnTo>
                  <a:pt x="8566" y="45861"/>
                </a:lnTo>
                <a:lnTo>
                  <a:pt x="0" y="47442"/>
                </a:lnTo>
                <a:lnTo>
                  <a:pt x="0" y="49250"/>
                </a:lnTo>
                <a:lnTo>
                  <a:pt x="281" y="56715"/>
                </a:lnTo>
                <a:lnTo>
                  <a:pt x="901" y="65770"/>
                </a:lnTo>
                <a:lnTo>
                  <a:pt x="1521" y="79272"/>
                </a:lnTo>
                <a:lnTo>
                  <a:pt x="1803" y="100081"/>
                </a:lnTo>
                <a:lnTo>
                  <a:pt x="1521" y="113276"/>
                </a:lnTo>
                <a:lnTo>
                  <a:pt x="901" y="123125"/>
                </a:lnTo>
                <a:lnTo>
                  <a:pt x="281" y="130771"/>
                </a:lnTo>
                <a:lnTo>
                  <a:pt x="0" y="137358"/>
                </a:lnTo>
                <a:lnTo>
                  <a:pt x="1803" y="138939"/>
                </a:lnTo>
                <a:lnTo>
                  <a:pt x="20290" y="138939"/>
                </a:lnTo>
                <a:lnTo>
                  <a:pt x="22093" y="137358"/>
                </a:lnTo>
                <a:lnTo>
                  <a:pt x="21050" y="129129"/>
                </a:lnTo>
                <a:lnTo>
                  <a:pt x="20515" y="120160"/>
                </a:lnTo>
                <a:lnTo>
                  <a:pt x="20411" y="113276"/>
                </a:lnTo>
                <a:lnTo>
                  <a:pt x="20515" y="61026"/>
                </a:lnTo>
                <a:lnTo>
                  <a:pt x="21050" y="52628"/>
                </a:lnTo>
                <a:lnTo>
                  <a:pt x="22093" y="45861"/>
                </a:lnTo>
                <a:lnTo>
                  <a:pt x="20290" y="44053"/>
                </a:lnTo>
                <a:close/>
              </a:path>
              <a:path w="22225" h="139064">
                <a:moveTo>
                  <a:pt x="22093" y="0"/>
                </a:moveTo>
                <a:lnTo>
                  <a:pt x="10145" y="0"/>
                </a:lnTo>
                <a:lnTo>
                  <a:pt x="1803" y="1807"/>
                </a:lnTo>
                <a:lnTo>
                  <a:pt x="0" y="1807"/>
                </a:lnTo>
                <a:lnTo>
                  <a:pt x="0" y="18751"/>
                </a:lnTo>
                <a:lnTo>
                  <a:pt x="1803" y="20332"/>
                </a:lnTo>
                <a:lnTo>
                  <a:pt x="10145" y="20332"/>
                </a:lnTo>
                <a:lnTo>
                  <a:pt x="11948" y="18751"/>
                </a:lnTo>
                <a:lnTo>
                  <a:pt x="20290" y="18751"/>
                </a:lnTo>
                <a:lnTo>
                  <a:pt x="22093" y="16943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43998" y="2194829"/>
            <a:ext cx="82963" cy="948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50633" y="2145805"/>
            <a:ext cx="79356" cy="14390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59078" y="1896618"/>
            <a:ext cx="0" cy="462915"/>
          </a:xfrm>
          <a:custGeom>
            <a:avLst/>
            <a:gdLst/>
            <a:ahLst/>
            <a:cxnLst/>
            <a:rect l="l" t="t" r="r" b="b"/>
            <a:pathLst>
              <a:path w="0" h="462914">
                <a:moveTo>
                  <a:pt x="0" y="0"/>
                </a:moveTo>
                <a:lnTo>
                  <a:pt x="0" y="0"/>
                </a:lnTo>
                <a:lnTo>
                  <a:pt x="0" y="462679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057591" y="1871096"/>
            <a:ext cx="214810" cy="2085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93331" y="214241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 h="0">
                <a:moveTo>
                  <a:pt x="0" y="0"/>
                </a:moveTo>
                <a:lnTo>
                  <a:pt x="0" y="0"/>
                </a:lnTo>
                <a:lnTo>
                  <a:pt x="314563" y="0"/>
                </a:lnTo>
              </a:path>
            </a:pathLst>
          </a:custGeom>
          <a:ln w="20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38984" y="2345743"/>
            <a:ext cx="120650" cy="115570"/>
          </a:xfrm>
          <a:custGeom>
            <a:avLst/>
            <a:gdLst/>
            <a:ahLst/>
            <a:cxnLst/>
            <a:rect l="l" t="t" r="r" b="b"/>
            <a:pathLst>
              <a:path w="120650" h="115569">
                <a:moveTo>
                  <a:pt x="120094" y="0"/>
                </a:moveTo>
                <a:lnTo>
                  <a:pt x="120094" y="0"/>
                </a:lnTo>
                <a:lnTo>
                  <a:pt x="0" y="115218"/>
                </a:lnTo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59078" y="2345743"/>
            <a:ext cx="118745" cy="128905"/>
          </a:xfrm>
          <a:custGeom>
            <a:avLst/>
            <a:gdLst/>
            <a:ahLst/>
            <a:cxnLst/>
            <a:rect l="l" t="t" r="r" b="b"/>
            <a:pathLst>
              <a:path w="118744" h="128905">
                <a:moveTo>
                  <a:pt x="0" y="0"/>
                </a:moveTo>
                <a:lnTo>
                  <a:pt x="0" y="0"/>
                </a:lnTo>
                <a:lnTo>
                  <a:pt x="118381" y="128773"/>
                </a:lnTo>
              </a:path>
            </a:pathLst>
          </a:custGeom>
          <a:ln w="20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62566" y="2045722"/>
            <a:ext cx="1312363" cy="432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032388" y="2523766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032388" y="261345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030584" y="2705178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1803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030584" y="279486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030584" y="2884783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030584" y="297628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030584" y="3066195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030584" y="315588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030584" y="324738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279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029006" y="3337297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578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029006" y="3427212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635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029006" y="351870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29006" y="360839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29006" y="369831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29006" y="378981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029006" y="3879703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027203" y="3969528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803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27203" y="451360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025624" y="4603454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1578" y="0"/>
                </a:moveTo>
                <a:lnTo>
                  <a:pt x="0" y="44053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25624" y="469327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25624" y="478312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025624" y="487464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25624" y="496447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25624" y="505431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25624" y="514583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23821" y="5235662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803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023821" y="532551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23821" y="541702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23821" y="550685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23821" y="559670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70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023821" y="5688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76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23821" y="577806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48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22242" y="5867894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578" y="0"/>
                </a:moveTo>
                <a:lnTo>
                  <a:pt x="0" y="45761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22242" y="59594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9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22242" y="604925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764"/>
                </a:lnTo>
              </a:path>
            </a:pathLst>
          </a:custGeom>
          <a:ln w="20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16944" y="4140729"/>
            <a:ext cx="1346835" cy="17145"/>
          </a:xfrm>
          <a:custGeom>
            <a:avLst/>
            <a:gdLst/>
            <a:ahLst/>
            <a:cxnLst/>
            <a:rect l="l" t="t" r="r" b="b"/>
            <a:pathLst>
              <a:path w="1346834" h="17145">
                <a:moveTo>
                  <a:pt x="0" y="16943"/>
                </a:moveTo>
                <a:lnTo>
                  <a:pt x="0" y="16943"/>
                </a:lnTo>
                <a:lnTo>
                  <a:pt x="1346359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856540" y="4101735"/>
            <a:ext cx="96520" cy="76835"/>
          </a:xfrm>
          <a:custGeom>
            <a:avLst/>
            <a:gdLst/>
            <a:ahLst/>
            <a:cxnLst/>
            <a:rect l="l" t="t" r="r" b="b"/>
            <a:pathLst>
              <a:path w="96520" h="76835">
                <a:moveTo>
                  <a:pt x="0" y="0"/>
                </a:moveTo>
                <a:lnTo>
                  <a:pt x="1509" y="37299"/>
                </a:lnTo>
                <a:lnTo>
                  <a:pt x="1578" y="76269"/>
                </a:lnTo>
                <a:lnTo>
                  <a:pt x="96265" y="37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947845" y="3988189"/>
            <a:ext cx="186055" cy="525780"/>
          </a:xfrm>
          <a:custGeom>
            <a:avLst/>
            <a:gdLst/>
            <a:ahLst/>
            <a:cxnLst/>
            <a:rect l="l" t="t" r="r" b="b"/>
            <a:pathLst>
              <a:path w="186054" h="525779">
                <a:moveTo>
                  <a:pt x="0" y="525417"/>
                </a:moveTo>
                <a:lnTo>
                  <a:pt x="185992" y="525417"/>
                </a:lnTo>
                <a:lnTo>
                  <a:pt x="185992" y="0"/>
                </a:lnTo>
                <a:lnTo>
                  <a:pt x="0" y="0"/>
                </a:lnTo>
                <a:lnTo>
                  <a:pt x="0" y="52541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947845" y="3988189"/>
            <a:ext cx="186055" cy="525780"/>
          </a:xfrm>
          <a:custGeom>
            <a:avLst/>
            <a:gdLst/>
            <a:ahLst/>
            <a:cxnLst/>
            <a:rect l="l" t="t" r="r" b="b"/>
            <a:pathLst>
              <a:path w="186054" h="525779">
                <a:moveTo>
                  <a:pt x="0" y="525417"/>
                </a:moveTo>
                <a:lnTo>
                  <a:pt x="185992" y="525417"/>
                </a:lnTo>
                <a:lnTo>
                  <a:pt x="185992" y="0"/>
                </a:lnTo>
                <a:lnTo>
                  <a:pt x="0" y="0"/>
                </a:lnTo>
                <a:lnTo>
                  <a:pt x="0" y="525417"/>
                </a:lnTo>
                <a:close/>
              </a:path>
            </a:pathLst>
          </a:custGeom>
          <a:ln w="20301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75883" y="3896647"/>
            <a:ext cx="164124" cy="98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863679" y="3896647"/>
            <a:ext cx="138648" cy="96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25999" y="3896647"/>
            <a:ext cx="137070" cy="966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183360" y="3896647"/>
            <a:ext cx="74396" cy="98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281429" y="3854197"/>
            <a:ext cx="263771" cy="1407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619597" y="3856004"/>
            <a:ext cx="113398" cy="17623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853158" y="4388199"/>
            <a:ext cx="89535" cy="1905"/>
          </a:xfrm>
          <a:custGeom>
            <a:avLst/>
            <a:gdLst/>
            <a:ahLst/>
            <a:cxnLst/>
            <a:rect l="l" t="t" r="r" b="b"/>
            <a:pathLst>
              <a:path w="89534" h="1904">
                <a:moveTo>
                  <a:pt x="89501" y="0"/>
                </a:moveTo>
                <a:lnTo>
                  <a:pt x="89501" y="0"/>
                </a:lnTo>
                <a:lnTo>
                  <a:pt x="0" y="1694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72126" y="4389894"/>
            <a:ext cx="91440" cy="1905"/>
          </a:xfrm>
          <a:custGeom>
            <a:avLst/>
            <a:gdLst/>
            <a:ahLst/>
            <a:cxnLst/>
            <a:rect l="l" t="t" r="r" b="b"/>
            <a:pathLst>
              <a:path w="91440" h="1904">
                <a:moveTo>
                  <a:pt x="91305" y="0"/>
                </a:moveTo>
                <a:lnTo>
                  <a:pt x="91305" y="0"/>
                </a:lnTo>
                <a:lnTo>
                  <a:pt x="0" y="1694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92897" y="439328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89501" y="0"/>
                </a:moveTo>
                <a:lnTo>
                  <a:pt x="8950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311864" y="4394977"/>
            <a:ext cx="90170" cy="1905"/>
          </a:xfrm>
          <a:custGeom>
            <a:avLst/>
            <a:gdLst/>
            <a:ahLst/>
            <a:cxnLst/>
            <a:rect l="l" t="t" r="r" b="b"/>
            <a:pathLst>
              <a:path w="90170" h="1904">
                <a:moveTo>
                  <a:pt x="89727" y="0"/>
                </a:moveTo>
                <a:lnTo>
                  <a:pt x="89727" y="0"/>
                </a:lnTo>
                <a:lnTo>
                  <a:pt x="0" y="1694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130832" y="4396671"/>
            <a:ext cx="91440" cy="1905"/>
          </a:xfrm>
          <a:custGeom>
            <a:avLst/>
            <a:gdLst/>
            <a:ahLst/>
            <a:cxnLst/>
            <a:rect l="l" t="t" r="r" b="b"/>
            <a:pathLst>
              <a:path w="91440" h="1904">
                <a:moveTo>
                  <a:pt x="91305" y="0"/>
                </a:moveTo>
                <a:lnTo>
                  <a:pt x="91305" y="0"/>
                </a:lnTo>
                <a:lnTo>
                  <a:pt x="0" y="1694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51602" y="4400060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70570" y="440175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89727" y="0"/>
                </a:moveTo>
                <a:lnTo>
                  <a:pt x="8972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589763" y="4403449"/>
            <a:ext cx="91440" cy="1905"/>
          </a:xfrm>
          <a:custGeom>
            <a:avLst/>
            <a:gdLst/>
            <a:ahLst/>
            <a:cxnLst/>
            <a:rect l="l" t="t" r="r" b="b"/>
            <a:pathLst>
              <a:path w="91440" h="1904">
                <a:moveTo>
                  <a:pt x="91305" y="0"/>
                </a:moveTo>
                <a:lnTo>
                  <a:pt x="91305" y="0"/>
                </a:lnTo>
                <a:lnTo>
                  <a:pt x="0" y="1694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33853" y="4330567"/>
            <a:ext cx="96520" cy="146050"/>
          </a:xfrm>
          <a:custGeom>
            <a:avLst/>
            <a:gdLst/>
            <a:ahLst/>
            <a:cxnLst/>
            <a:rect l="l" t="t" r="r" b="b"/>
            <a:pathLst>
              <a:path w="96520" h="146050">
                <a:moveTo>
                  <a:pt x="96490" y="0"/>
                </a:moveTo>
                <a:lnTo>
                  <a:pt x="0" y="74575"/>
                </a:lnTo>
                <a:lnTo>
                  <a:pt x="89727" y="145762"/>
                </a:lnTo>
              </a:path>
            </a:pathLst>
          </a:custGeom>
          <a:ln w="10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088041" y="2849088"/>
            <a:ext cx="169545" cy="3166745"/>
          </a:xfrm>
          <a:custGeom>
            <a:avLst/>
            <a:gdLst/>
            <a:ahLst/>
            <a:cxnLst/>
            <a:rect l="l" t="t" r="r" b="b"/>
            <a:pathLst>
              <a:path w="169544" h="3166745">
                <a:moveTo>
                  <a:pt x="0" y="3166264"/>
                </a:moveTo>
                <a:lnTo>
                  <a:pt x="169129" y="3166264"/>
                </a:lnTo>
                <a:lnTo>
                  <a:pt x="169129" y="0"/>
                </a:lnTo>
                <a:lnTo>
                  <a:pt x="0" y="0"/>
                </a:lnTo>
                <a:lnTo>
                  <a:pt x="0" y="316626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088041" y="2849088"/>
            <a:ext cx="169545" cy="3166745"/>
          </a:xfrm>
          <a:custGeom>
            <a:avLst/>
            <a:gdLst/>
            <a:ahLst/>
            <a:cxnLst/>
            <a:rect l="l" t="t" r="r" b="b"/>
            <a:pathLst>
              <a:path w="169544" h="3166745">
                <a:moveTo>
                  <a:pt x="0" y="3166264"/>
                </a:moveTo>
                <a:lnTo>
                  <a:pt x="169129" y="3166264"/>
                </a:lnTo>
                <a:lnTo>
                  <a:pt x="169129" y="0"/>
                </a:lnTo>
                <a:lnTo>
                  <a:pt x="0" y="0"/>
                </a:lnTo>
                <a:lnTo>
                  <a:pt x="0" y="3166264"/>
                </a:lnTo>
                <a:close/>
              </a:path>
            </a:pathLst>
          </a:custGeom>
          <a:ln w="20297">
            <a:solidFill>
              <a:srgbClr val="00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81578" y="3825505"/>
            <a:ext cx="1266777" cy="2101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016004" y="4030548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181032" y="0"/>
                </a:moveTo>
                <a:lnTo>
                  <a:pt x="181032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009240" y="3957667"/>
            <a:ext cx="98425" cy="146050"/>
          </a:xfrm>
          <a:custGeom>
            <a:avLst/>
            <a:gdLst/>
            <a:ahLst/>
            <a:cxnLst/>
            <a:rect l="l" t="t" r="r" b="b"/>
            <a:pathLst>
              <a:path w="98425" h="146050">
                <a:moveTo>
                  <a:pt x="98068" y="0"/>
                </a:moveTo>
                <a:lnTo>
                  <a:pt x="0" y="72881"/>
                </a:lnTo>
                <a:lnTo>
                  <a:pt x="87923" y="145762"/>
                </a:lnTo>
              </a:path>
            </a:pathLst>
          </a:custGeom>
          <a:ln w="101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281578" y="4674641"/>
            <a:ext cx="368603" cy="1457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29764" y="4679724"/>
            <a:ext cx="416172" cy="1830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166226" y="4679724"/>
            <a:ext cx="165702" cy="17797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256329" y="5071262"/>
            <a:ext cx="1270058" cy="3423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69735" y="533567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181032" y="0"/>
                </a:moveTo>
                <a:lnTo>
                  <a:pt x="181032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799201" y="533567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180807" y="0"/>
                </a:moveTo>
                <a:lnTo>
                  <a:pt x="18080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28441" y="5335677"/>
            <a:ext cx="181610" cy="1905"/>
          </a:xfrm>
          <a:custGeom>
            <a:avLst/>
            <a:gdLst/>
            <a:ahLst/>
            <a:cxnLst/>
            <a:rect l="l" t="t" r="r" b="b"/>
            <a:pathLst>
              <a:path w="181610" h="1904">
                <a:moveTo>
                  <a:pt x="-5084" y="847"/>
                </a:moveTo>
                <a:lnTo>
                  <a:pt x="186117" y="847"/>
                </a:lnTo>
              </a:path>
            </a:pathLst>
          </a:custGeom>
          <a:ln w="11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257906" y="533737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181032" y="0"/>
                </a:moveTo>
                <a:lnTo>
                  <a:pt x="181032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987372" y="5337371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180807" y="0"/>
                </a:moveTo>
                <a:lnTo>
                  <a:pt x="180807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89334" y="1649238"/>
            <a:ext cx="906506" cy="1423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465188" y="1693292"/>
            <a:ext cx="67945" cy="98425"/>
          </a:xfrm>
          <a:custGeom>
            <a:avLst/>
            <a:gdLst/>
            <a:ahLst/>
            <a:cxnLst/>
            <a:rect l="l" t="t" r="r" b="b"/>
            <a:pathLst>
              <a:path w="67944" h="98425">
                <a:moveTo>
                  <a:pt x="3381" y="76134"/>
                </a:moveTo>
                <a:lnTo>
                  <a:pt x="1690" y="76134"/>
                </a:lnTo>
                <a:lnTo>
                  <a:pt x="1690" y="93078"/>
                </a:lnTo>
                <a:lnTo>
                  <a:pt x="5072" y="93078"/>
                </a:lnTo>
                <a:lnTo>
                  <a:pt x="11835" y="96466"/>
                </a:lnTo>
                <a:lnTo>
                  <a:pt x="20290" y="98274"/>
                </a:lnTo>
                <a:lnTo>
                  <a:pt x="28744" y="98274"/>
                </a:lnTo>
                <a:lnTo>
                  <a:pt x="34903" y="98140"/>
                </a:lnTo>
                <a:lnTo>
                  <a:pt x="42493" y="97201"/>
                </a:lnTo>
                <a:lnTo>
                  <a:pt x="50400" y="94652"/>
                </a:lnTo>
                <a:lnTo>
                  <a:pt x="57511" y="89689"/>
                </a:lnTo>
                <a:lnTo>
                  <a:pt x="65965" y="84719"/>
                </a:lnTo>
                <a:lnTo>
                  <a:pt x="28744" y="84719"/>
                </a:lnTo>
                <a:lnTo>
                  <a:pt x="19550" y="83631"/>
                </a:lnTo>
                <a:lnTo>
                  <a:pt x="12258" y="81104"/>
                </a:lnTo>
                <a:lnTo>
                  <a:pt x="6869" y="78238"/>
                </a:lnTo>
                <a:lnTo>
                  <a:pt x="3381" y="76134"/>
                </a:lnTo>
                <a:close/>
              </a:path>
              <a:path w="67944" h="98425">
                <a:moveTo>
                  <a:pt x="37198" y="0"/>
                </a:moveTo>
                <a:lnTo>
                  <a:pt x="22826" y="1877"/>
                </a:lnTo>
                <a:lnTo>
                  <a:pt x="10990" y="7398"/>
                </a:lnTo>
                <a:lnTo>
                  <a:pt x="2958" y="16393"/>
                </a:lnTo>
                <a:lnTo>
                  <a:pt x="0" y="28691"/>
                </a:lnTo>
                <a:lnTo>
                  <a:pt x="2747" y="40336"/>
                </a:lnTo>
                <a:lnTo>
                  <a:pt x="9299" y="47809"/>
                </a:lnTo>
                <a:lnTo>
                  <a:pt x="17119" y="52105"/>
                </a:lnTo>
                <a:lnTo>
                  <a:pt x="23671" y="54220"/>
                </a:lnTo>
                <a:lnTo>
                  <a:pt x="30435" y="55801"/>
                </a:lnTo>
                <a:lnTo>
                  <a:pt x="40580" y="59190"/>
                </a:lnTo>
                <a:lnTo>
                  <a:pt x="49056" y="62579"/>
                </a:lnTo>
                <a:lnTo>
                  <a:pt x="49056" y="76134"/>
                </a:lnTo>
                <a:lnTo>
                  <a:pt x="43961" y="84719"/>
                </a:lnTo>
                <a:lnTo>
                  <a:pt x="65965" y="84719"/>
                </a:lnTo>
                <a:lnTo>
                  <a:pt x="67656" y="76134"/>
                </a:lnTo>
                <a:lnTo>
                  <a:pt x="67656" y="69356"/>
                </a:lnTo>
                <a:lnTo>
                  <a:pt x="65145" y="56797"/>
                </a:lnTo>
                <a:lnTo>
                  <a:pt x="58987" y="48854"/>
                </a:lnTo>
                <a:lnTo>
                  <a:pt x="51240" y="44385"/>
                </a:lnTo>
                <a:lnTo>
                  <a:pt x="43961" y="42246"/>
                </a:lnTo>
                <a:lnTo>
                  <a:pt x="38889" y="38857"/>
                </a:lnTo>
                <a:lnTo>
                  <a:pt x="27053" y="35469"/>
                </a:lnTo>
                <a:lnTo>
                  <a:pt x="20290" y="33887"/>
                </a:lnTo>
                <a:lnTo>
                  <a:pt x="20290" y="20332"/>
                </a:lnTo>
                <a:lnTo>
                  <a:pt x="23671" y="16943"/>
                </a:lnTo>
                <a:lnTo>
                  <a:pt x="28744" y="15136"/>
                </a:lnTo>
                <a:lnTo>
                  <a:pt x="62583" y="15136"/>
                </a:lnTo>
                <a:lnTo>
                  <a:pt x="62583" y="13555"/>
                </a:lnTo>
                <a:lnTo>
                  <a:pt x="64274" y="6777"/>
                </a:lnTo>
                <a:lnTo>
                  <a:pt x="62583" y="4970"/>
                </a:lnTo>
                <a:lnTo>
                  <a:pt x="59095" y="4193"/>
                </a:lnTo>
                <a:lnTo>
                  <a:pt x="53703" y="2485"/>
                </a:lnTo>
                <a:lnTo>
                  <a:pt x="46405" y="776"/>
                </a:lnTo>
                <a:lnTo>
                  <a:pt x="37198" y="0"/>
                </a:lnTo>
                <a:close/>
              </a:path>
              <a:path w="67944" h="98425">
                <a:moveTo>
                  <a:pt x="62583" y="15136"/>
                </a:moveTo>
                <a:lnTo>
                  <a:pt x="49056" y="15136"/>
                </a:lnTo>
                <a:lnTo>
                  <a:pt x="55820" y="18525"/>
                </a:lnTo>
                <a:lnTo>
                  <a:pt x="60892" y="21914"/>
                </a:lnTo>
                <a:lnTo>
                  <a:pt x="62583" y="20332"/>
                </a:lnTo>
                <a:lnTo>
                  <a:pt x="62583" y="15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536226" y="1694873"/>
            <a:ext cx="85090" cy="139065"/>
          </a:xfrm>
          <a:custGeom>
            <a:avLst/>
            <a:gdLst/>
            <a:ahLst/>
            <a:cxnLst/>
            <a:rect l="l" t="t" r="r" b="b"/>
            <a:pathLst>
              <a:path w="85090" h="139064">
                <a:moveTo>
                  <a:pt x="20290" y="0"/>
                </a:moveTo>
                <a:lnTo>
                  <a:pt x="11835" y="1807"/>
                </a:lnTo>
                <a:lnTo>
                  <a:pt x="1690" y="1807"/>
                </a:lnTo>
                <a:lnTo>
                  <a:pt x="0" y="3388"/>
                </a:lnTo>
                <a:lnTo>
                  <a:pt x="20078" y="56394"/>
                </a:lnTo>
                <a:lnTo>
                  <a:pt x="33816" y="96692"/>
                </a:lnTo>
                <a:lnTo>
                  <a:pt x="33816" y="98274"/>
                </a:lnTo>
                <a:lnTo>
                  <a:pt x="32125" y="103470"/>
                </a:lnTo>
                <a:lnTo>
                  <a:pt x="28744" y="110247"/>
                </a:lnTo>
                <a:lnTo>
                  <a:pt x="27053" y="115218"/>
                </a:lnTo>
                <a:lnTo>
                  <a:pt x="23671" y="121995"/>
                </a:lnTo>
                <a:lnTo>
                  <a:pt x="20290" y="130580"/>
                </a:lnTo>
                <a:lnTo>
                  <a:pt x="16908" y="137358"/>
                </a:lnTo>
                <a:lnTo>
                  <a:pt x="16908" y="138939"/>
                </a:lnTo>
                <a:lnTo>
                  <a:pt x="37198" y="138939"/>
                </a:lnTo>
                <a:lnTo>
                  <a:pt x="38889" y="137358"/>
                </a:lnTo>
                <a:lnTo>
                  <a:pt x="41716" y="124674"/>
                </a:lnTo>
                <a:lnTo>
                  <a:pt x="45018" y="112140"/>
                </a:lnTo>
                <a:lnTo>
                  <a:pt x="48638" y="99901"/>
                </a:lnTo>
                <a:lnTo>
                  <a:pt x="52416" y="88107"/>
                </a:lnTo>
                <a:lnTo>
                  <a:pt x="58626" y="71164"/>
                </a:lnTo>
                <a:lnTo>
                  <a:pt x="43961" y="71164"/>
                </a:lnTo>
                <a:lnTo>
                  <a:pt x="32125" y="37276"/>
                </a:lnTo>
                <a:lnTo>
                  <a:pt x="29827" y="28906"/>
                </a:lnTo>
                <a:lnTo>
                  <a:pt x="27687" y="20812"/>
                </a:lnTo>
                <a:lnTo>
                  <a:pt x="25230" y="12083"/>
                </a:lnTo>
                <a:lnTo>
                  <a:pt x="21980" y="1807"/>
                </a:lnTo>
                <a:lnTo>
                  <a:pt x="20290" y="0"/>
                </a:lnTo>
                <a:close/>
              </a:path>
              <a:path w="85090" h="139064">
                <a:moveTo>
                  <a:pt x="84564" y="0"/>
                </a:moveTo>
                <a:lnTo>
                  <a:pt x="76110" y="1807"/>
                </a:lnTo>
                <a:lnTo>
                  <a:pt x="65965" y="1807"/>
                </a:lnTo>
                <a:lnTo>
                  <a:pt x="63151" y="10236"/>
                </a:lnTo>
                <a:lnTo>
                  <a:pt x="60027" y="19767"/>
                </a:lnTo>
                <a:lnTo>
                  <a:pt x="56907" y="29637"/>
                </a:lnTo>
                <a:lnTo>
                  <a:pt x="54106" y="39083"/>
                </a:lnTo>
                <a:lnTo>
                  <a:pt x="43961" y="71164"/>
                </a:lnTo>
                <a:lnTo>
                  <a:pt x="58626" y="71164"/>
                </a:lnTo>
                <a:lnTo>
                  <a:pt x="66588" y="49363"/>
                </a:lnTo>
                <a:lnTo>
                  <a:pt x="75974" y="24060"/>
                </a:lnTo>
                <a:lnTo>
                  <a:pt x="84564" y="1807"/>
                </a:lnTo>
                <a:lnTo>
                  <a:pt x="84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625863" y="1693292"/>
            <a:ext cx="67945" cy="98425"/>
          </a:xfrm>
          <a:custGeom>
            <a:avLst/>
            <a:gdLst/>
            <a:ahLst/>
            <a:cxnLst/>
            <a:rect l="l" t="t" r="r" b="b"/>
            <a:pathLst>
              <a:path w="67944" h="98425">
                <a:moveTo>
                  <a:pt x="3381" y="76134"/>
                </a:moveTo>
                <a:lnTo>
                  <a:pt x="1690" y="76134"/>
                </a:lnTo>
                <a:lnTo>
                  <a:pt x="1690" y="84719"/>
                </a:lnTo>
                <a:lnTo>
                  <a:pt x="0" y="91496"/>
                </a:lnTo>
                <a:lnTo>
                  <a:pt x="1690" y="93078"/>
                </a:lnTo>
                <a:lnTo>
                  <a:pt x="5072" y="93078"/>
                </a:lnTo>
                <a:lnTo>
                  <a:pt x="11835" y="96466"/>
                </a:lnTo>
                <a:lnTo>
                  <a:pt x="18599" y="98274"/>
                </a:lnTo>
                <a:lnTo>
                  <a:pt x="28744" y="98274"/>
                </a:lnTo>
                <a:lnTo>
                  <a:pt x="64251" y="84719"/>
                </a:lnTo>
                <a:lnTo>
                  <a:pt x="28744" y="84719"/>
                </a:lnTo>
                <a:lnTo>
                  <a:pt x="19550" y="83631"/>
                </a:lnTo>
                <a:lnTo>
                  <a:pt x="12258" y="81104"/>
                </a:lnTo>
                <a:lnTo>
                  <a:pt x="6869" y="78238"/>
                </a:lnTo>
                <a:lnTo>
                  <a:pt x="3381" y="76134"/>
                </a:lnTo>
                <a:close/>
              </a:path>
              <a:path w="67944" h="98425">
                <a:moveTo>
                  <a:pt x="35507" y="0"/>
                </a:moveTo>
                <a:lnTo>
                  <a:pt x="22113" y="1877"/>
                </a:lnTo>
                <a:lnTo>
                  <a:pt x="10779" y="7398"/>
                </a:lnTo>
                <a:lnTo>
                  <a:pt x="2932" y="16393"/>
                </a:lnTo>
                <a:lnTo>
                  <a:pt x="0" y="28691"/>
                </a:lnTo>
                <a:lnTo>
                  <a:pt x="2747" y="40336"/>
                </a:lnTo>
                <a:lnTo>
                  <a:pt x="40580" y="59190"/>
                </a:lnTo>
                <a:lnTo>
                  <a:pt x="47343" y="62579"/>
                </a:lnTo>
                <a:lnTo>
                  <a:pt x="47343" y="76134"/>
                </a:lnTo>
                <a:lnTo>
                  <a:pt x="42270" y="84719"/>
                </a:lnTo>
                <a:lnTo>
                  <a:pt x="64251" y="84719"/>
                </a:lnTo>
                <a:lnTo>
                  <a:pt x="67656" y="76134"/>
                </a:lnTo>
                <a:lnTo>
                  <a:pt x="67656" y="69356"/>
                </a:lnTo>
                <a:lnTo>
                  <a:pt x="64905" y="56797"/>
                </a:lnTo>
                <a:lnTo>
                  <a:pt x="58345" y="48854"/>
                </a:lnTo>
                <a:lnTo>
                  <a:pt x="50517" y="44385"/>
                </a:lnTo>
                <a:lnTo>
                  <a:pt x="43961" y="42246"/>
                </a:lnTo>
                <a:lnTo>
                  <a:pt x="37198" y="38857"/>
                </a:lnTo>
                <a:lnTo>
                  <a:pt x="27053" y="35469"/>
                </a:lnTo>
                <a:lnTo>
                  <a:pt x="18599" y="33887"/>
                </a:lnTo>
                <a:lnTo>
                  <a:pt x="18599" y="20332"/>
                </a:lnTo>
                <a:lnTo>
                  <a:pt x="23671" y="16943"/>
                </a:lnTo>
                <a:lnTo>
                  <a:pt x="28744" y="15136"/>
                </a:lnTo>
                <a:lnTo>
                  <a:pt x="62166" y="15136"/>
                </a:lnTo>
                <a:lnTo>
                  <a:pt x="62561" y="13555"/>
                </a:lnTo>
                <a:lnTo>
                  <a:pt x="62561" y="4970"/>
                </a:lnTo>
                <a:lnTo>
                  <a:pt x="58809" y="4193"/>
                </a:lnTo>
                <a:lnTo>
                  <a:pt x="52838" y="2485"/>
                </a:lnTo>
                <a:lnTo>
                  <a:pt x="44965" y="776"/>
                </a:lnTo>
                <a:lnTo>
                  <a:pt x="35507" y="0"/>
                </a:lnTo>
                <a:close/>
              </a:path>
              <a:path w="67944" h="98425">
                <a:moveTo>
                  <a:pt x="62166" y="15136"/>
                </a:moveTo>
                <a:lnTo>
                  <a:pt x="49034" y="15136"/>
                </a:lnTo>
                <a:lnTo>
                  <a:pt x="55797" y="18525"/>
                </a:lnTo>
                <a:lnTo>
                  <a:pt x="59179" y="21914"/>
                </a:lnTo>
                <a:lnTo>
                  <a:pt x="60870" y="20332"/>
                </a:lnTo>
                <a:lnTo>
                  <a:pt x="62166" y="15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698592" y="1667763"/>
            <a:ext cx="54610" cy="122555"/>
          </a:xfrm>
          <a:custGeom>
            <a:avLst/>
            <a:gdLst/>
            <a:ahLst/>
            <a:cxnLst/>
            <a:rect l="l" t="t" r="r" b="b"/>
            <a:pathLst>
              <a:path w="54610" h="122555">
                <a:moveTo>
                  <a:pt x="32125" y="42472"/>
                </a:moveTo>
                <a:lnTo>
                  <a:pt x="13526" y="42472"/>
                </a:lnTo>
                <a:lnTo>
                  <a:pt x="13579" y="95750"/>
                </a:lnTo>
                <a:lnTo>
                  <a:pt x="13949" y="104063"/>
                </a:lnTo>
                <a:lnTo>
                  <a:pt x="14953" y="109538"/>
                </a:lnTo>
                <a:lnTo>
                  <a:pt x="16908" y="113636"/>
                </a:lnTo>
                <a:lnTo>
                  <a:pt x="21980" y="121995"/>
                </a:lnTo>
                <a:lnTo>
                  <a:pt x="47343" y="121995"/>
                </a:lnTo>
                <a:lnTo>
                  <a:pt x="50725" y="120414"/>
                </a:lnTo>
                <a:lnTo>
                  <a:pt x="52416" y="120414"/>
                </a:lnTo>
                <a:lnTo>
                  <a:pt x="52416" y="108440"/>
                </a:lnTo>
                <a:lnTo>
                  <a:pt x="33816" y="108440"/>
                </a:lnTo>
                <a:lnTo>
                  <a:pt x="32125" y="103470"/>
                </a:lnTo>
                <a:lnTo>
                  <a:pt x="32125" y="42472"/>
                </a:lnTo>
                <a:close/>
              </a:path>
              <a:path w="54610" h="122555">
                <a:moveTo>
                  <a:pt x="52416" y="106859"/>
                </a:moveTo>
                <a:lnTo>
                  <a:pt x="49034" y="106859"/>
                </a:lnTo>
                <a:lnTo>
                  <a:pt x="47343" y="108440"/>
                </a:lnTo>
                <a:lnTo>
                  <a:pt x="52416" y="108440"/>
                </a:lnTo>
                <a:lnTo>
                  <a:pt x="52416" y="106859"/>
                </a:lnTo>
                <a:close/>
              </a:path>
              <a:path w="54610" h="122555">
                <a:moveTo>
                  <a:pt x="54106" y="28917"/>
                </a:moveTo>
                <a:lnTo>
                  <a:pt x="0" y="28917"/>
                </a:lnTo>
                <a:lnTo>
                  <a:pt x="0" y="42472"/>
                </a:lnTo>
                <a:lnTo>
                  <a:pt x="1690" y="44053"/>
                </a:lnTo>
                <a:lnTo>
                  <a:pt x="6763" y="44053"/>
                </a:lnTo>
                <a:lnTo>
                  <a:pt x="6763" y="42472"/>
                </a:lnTo>
                <a:lnTo>
                  <a:pt x="52416" y="42472"/>
                </a:lnTo>
                <a:lnTo>
                  <a:pt x="52416" y="33887"/>
                </a:lnTo>
                <a:lnTo>
                  <a:pt x="54106" y="28917"/>
                </a:lnTo>
                <a:close/>
              </a:path>
              <a:path w="54610" h="122555">
                <a:moveTo>
                  <a:pt x="32125" y="0"/>
                </a:moveTo>
                <a:lnTo>
                  <a:pt x="23671" y="3388"/>
                </a:lnTo>
                <a:lnTo>
                  <a:pt x="21980" y="3388"/>
                </a:lnTo>
                <a:lnTo>
                  <a:pt x="13526" y="5196"/>
                </a:lnTo>
                <a:lnTo>
                  <a:pt x="13526" y="28917"/>
                </a:lnTo>
                <a:lnTo>
                  <a:pt x="32125" y="28917"/>
                </a:lnTo>
                <a:lnTo>
                  <a:pt x="32390" y="20615"/>
                </a:lnTo>
                <a:lnTo>
                  <a:pt x="32971" y="14684"/>
                </a:lnTo>
                <a:lnTo>
                  <a:pt x="33552" y="9093"/>
                </a:lnTo>
                <a:lnTo>
                  <a:pt x="33816" y="1807"/>
                </a:lnTo>
                <a:lnTo>
                  <a:pt x="32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761153" y="1693292"/>
            <a:ext cx="83185" cy="98425"/>
          </a:xfrm>
          <a:custGeom>
            <a:avLst/>
            <a:gdLst/>
            <a:ahLst/>
            <a:cxnLst/>
            <a:rect l="l" t="t" r="r" b="b"/>
            <a:pathLst>
              <a:path w="83185" h="98425">
                <a:moveTo>
                  <a:pt x="43984" y="0"/>
                </a:moveTo>
                <a:lnTo>
                  <a:pt x="27115" y="3176"/>
                </a:lnTo>
                <a:lnTo>
                  <a:pt x="13106" y="12707"/>
                </a:lnTo>
                <a:lnTo>
                  <a:pt x="3540" y="28592"/>
                </a:lnTo>
                <a:lnTo>
                  <a:pt x="0" y="50831"/>
                </a:lnTo>
                <a:lnTo>
                  <a:pt x="3382" y="71111"/>
                </a:lnTo>
                <a:lnTo>
                  <a:pt x="13106" y="85990"/>
                </a:lnTo>
                <a:lnTo>
                  <a:pt x="28542" y="95150"/>
                </a:lnTo>
                <a:lnTo>
                  <a:pt x="49056" y="98274"/>
                </a:lnTo>
                <a:lnTo>
                  <a:pt x="59492" y="97437"/>
                </a:lnTo>
                <a:lnTo>
                  <a:pt x="67867" y="95478"/>
                </a:lnTo>
                <a:lnTo>
                  <a:pt x="74023" y="93222"/>
                </a:lnTo>
                <a:lnTo>
                  <a:pt x="77801" y="91496"/>
                </a:lnTo>
                <a:lnTo>
                  <a:pt x="77801" y="84719"/>
                </a:lnTo>
                <a:lnTo>
                  <a:pt x="43984" y="84719"/>
                </a:lnTo>
                <a:lnTo>
                  <a:pt x="33839" y="82911"/>
                </a:lnTo>
                <a:lnTo>
                  <a:pt x="27075" y="74552"/>
                </a:lnTo>
                <a:lnTo>
                  <a:pt x="20290" y="67775"/>
                </a:lnTo>
                <a:lnTo>
                  <a:pt x="20290" y="52412"/>
                </a:lnTo>
                <a:lnTo>
                  <a:pt x="81182" y="52412"/>
                </a:lnTo>
                <a:lnTo>
                  <a:pt x="82873" y="50831"/>
                </a:lnTo>
                <a:lnTo>
                  <a:pt x="82715" y="43037"/>
                </a:lnTo>
                <a:lnTo>
                  <a:pt x="82234" y="38857"/>
                </a:lnTo>
                <a:lnTo>
                  <a:pt x="20290" y="38857"/>
                </a:lnTo>
                <a:lnTo>
                  <a:pt x="23278" y="27088"/>
                </a:lnTo>
                <a:lnTo>
                  <a:pt x="28966" y="19259"/>
                </a:lnTo>
                <a:lnTo>
                  <a:pt x="36239" y="14903"/>
                </a:lnTo>
                <a:lnTo>
                  <a:pt x="43984" y="13555"/>
                </a:lnTo>
                <a:lnTo>
                  <a:pt x="72728" y="13555"/>
                </a:lnTo>
                <a:lnTo>
                  <a:pt x="67999" y="8577"/>
                </a:lnTo>
                <a:lnTo>
                  <a:pt x="61526" y="4235"/>
                </a:lnTo>
                <a:lnTo>
                  <a:pt x="53468" y="1164"/>
                </a:lnTo>
                <a:lnTo>
                  <a:pt x="43984" y="0"/>
                </a:lnTo>
                <a:close/>
              </a:path>
              <a:path w="83185" h="98425">
                <a:moveTo>
                  <a:pt x="77801" y="72745"/>
                </a:moveTo>
                <a:lnTo>
                  <a:pt x="76110" y="76134"/>
                </a:lnTo>
                <a:lnTo>
                  <a:pt x="71037" y="77941"/>
                </a:lnTo>
                <a:lnTo>
                  <a:pt x="65965" y="81330"/>
                </a:lnTo>
                <a:lnTo>
                  <a:pt x="60892" y="82911"/>
                </a:lnTo>
                <a:lnTo>
                  <a:pt x="54129" y="84719"/>
                </a:lnTo>
                <a:lnTo>
                  <a:pt x="77801" y="84719"/>
                </a:lnTo>
                <a:lnTo>
                  <a:pt x="77801" y="81330"/>
                </a:lnTo>
                <a:lnTo>
                  <a:pt x="79492" y="74552"/>
                </a:lnTo>
                <a:lnTo>
                  <a:pt x="77801" y="72745"/>
                </a:lnTo>
                <a:close/>
              </a:path>
              <a:path w="83185" h="98425">
                <a:moveTo>
                  <a:pt x="72728" y="13555"/>
                </a:moveTo>
                <a:lnTo>
                  <a:pt x="50747" y="13555"/>
                </a:lnTo>
                <a:lnTo>
                  <a:pt x="59201" y="16943"/>
                </a:lnTo>
                <a:lnTo>
                  <a:pt x="62583" y="27110"/>
                </a:lnTo>
                <a:lnTo>
                  <a:pt x="64274" y="32080"/>
                </a:lnTo>
                <a:lnTo>
                  <a:pt x="64274" y="37276"/>
                </a:lnTo>
                <a:lnTo>
                  <a:pt x="53125" y="38190"/>
                </a:lnTo>
                <a:lnTo>
                  <a:pt x="43558" y="38660"/>
                </a:lnTo>
                <a:lnTo>
                  <a:pt x="33354" y="38833"/>
                </a:lnTo>
                <a:lnTo>
                  <a:pt x="20290" y="38857"/>
                </a:lnTo>
                <a:lnTo>
                  <a:pt x="82234" y="38857"/>
                </a:lnTo>
                <a:lnTo>
                  <a:pt x="81605" y="33379"/>
                </a:lnTo>
                <a:lnTo>
                  <a:pt x="78593" y="23128"/>
                </a:lnTo>
                <a:lnTo>
                  <a:pt x="72728" y="1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862626" y="1693292"/>
            <a:ext cx="137160" cy="96520"/>
          </a:xfrm>
          <a:custGeom>
            <a:avLst/>
            <a:gdLst/>
            <a:ahLst/>
            <a:cxnLst/>
            <a:rect l="l" t="t" r="r" b="b"/>
            <a:pathLst>
              <a:path w="137160" h="96519">
                <a:moveTo>
                  <a:pt x="20312" y="1581"/>
                </a:moveTo>
                <a:lnTo>
                  <a:pt x="15240" y="3388"/>
                </a:lnTo>
                <a:lnTo>
                  <a:pt x="10145" y="3388"/>
                </a:lnTo>
                <a:lnTo>
                  <a:pt x="0" y="4970"/>
                </a:lnTo>
                <a:lnTo>
                  <a:pt x="122" y="10007"/>
                </a:lnTo>
                <a:lnTo>
                  <a:pt x="264" y="13728"/>
                </a:lnTo>
                <a:lnTo>
                  <a:pt x="845" y="23410"/>
                </a:lnTo>
                <a:lnTo>
                  <a:pt x="1426" y="37880"/>
                </a:lnTo>
                <a:lnTo>
                  <a:pt x="1629" y="54220"/>
                </a:lnTo>
                <a:lnTo>
                  <a:pt x="1690" y="96466"/>
                </a:lnTo>
                <a:lnTo>
                  <a:pt x="20312" y="96466"/>
                </a:lnTo>
                <a:lnTo>
                  <a:pt x="22003" y="94885"/>
                </a:lnTo>
                <a:lnTo>
                  <a:pt x="21025" y="87349"/>
                </a:lnTo>
                <a:lnTo>
                  <a:pt x="20523" y="79155"/>
                </a:lnTo>
                <a:lnTo>
                  <a:pt x="20348" y="69565"/>
                </a:lnTo>
                <a:lnTo>
                  <a:pt x="20312" y="25302"/>
                </a:lnTo>
                <a:lnTo>
                  <a:pt x="28766" y="18525"/>
                </a:lnTo>
                <a:lnTo>
                  <a:pt x="37221" y="16943"/>
                </a:lnTo>
                <a:lnTo>
                  <a:pt x="133149" y="16943"/>
                </a:lnTo>
                <a:lnTo>
                  <a:pt x="131725" y="13555"/>
                </a:lnTo>
                <a:lnTo>
                  <a:pt x="74419" y="13555"/>
                </a:lnTo>
                <a:lnTo>
                  <a:pt x="72898" y="11747"/>
                </a:lnTo>
                <a:lnTo>
                  <a:pt x="20312" y="11747"/>
                </a:lnTo>
                <a:lnTo>
                  <a:pt x="20312" y="1581"/>
                </a:lnTo>
                <a:close/>
              </a:path>
              <a:path w="137160" h="96519">
                <a:moveTo>
                  <a:pt x="96400" y="16943"/>
                </a:moveTo>
                <a:lnTo>
                  <a:pt x="54129" y="16943"/>
                </a:lnTo>
                <a:lnTo>
                  <a:pt x="57511" y="23721"/>
                </a:lnTo>
                <a:lnTo>
                  <a:pt x="57511" y="28691"/>
                </a:lnTo>
                <a:lnTo>
                  <a:pt x="59201" y="33887"/>
                </a:lnTo>
                <a:lnTo>
                  <a:pt x="59201" y="96466"/>
                </a:lnTo>
                <a:lnTo>
                  <a:pt x="77801" y="96466"/>
                </a:lnTo>
                <a:lnTo>
                  <a:pt x="79492" y="94885"/>
                </a:lnTo>
                <a:lnTo>
                  <a:pt x="78514" y="86614"/>
                </a:lnTo>
                <a:lnTo>
                  <a:pt x="78041" y="79155"/>
                </a:lnTo>
                <a:lnTo>
                  <a:pt x="77966" y="76416"/>
                </a:lnTo>
                <a:lnTo>
                  <a:pt x="77827" y="69565"/>
                </a:lnTo>
                <a:lnTo>
                  <a:pt x="77801" y="25302"/>
                </a:lnTo>
                <a:lnTo>
                  <a:pt x="87946" y="18525"/>
                </a:lnTo>
                <a:lnTo>
                  <a:pt x="96400" y="16943"/>
                </a:lnTo>
                <a:close/>
              </a:path>
              <a:path w="137160" h="96519">
                <a:moveTo>
                  <a:pt x="133149" y="16943"/>
                </a:moveTo>
                <a:lnTo>
                  <a:pt x="109949" y="16943"/>
                </a:lnTo>
                <a:lnTo>
                  <a:pt x="115022" y="21914"/>
                </a:lnTo>
                <a:lnTo>
                  <a:pt x="116713" y="30498"/>
                </a:lnTo>
                <a:lnTo>
                  <a:pt x="116713" y="96466"/>
                </a:lnTo>
                <a:lnTo>
                  <a:pt x="135312" y="96466"/>
                </a:lnTo>
                <a:lnTo>
                  <a:pt x="137003" y="94885"/>
                </a:lnTo>
                <a:lnTo>
                  <a:pt x="136738" y="84909"/>
                </a:lnTo>
                <a:lnTo>
                  <a:pt x="136157" y="76416"/>
                </a:lnTo>
                <a:lnTo>
                  <a:pt x="135576" y="66991"/>
                </a:lnTo>
                <a:lnTo>
                  <a:pt x="135415" y="59190"/>
                </a:lnTo>
                <a:lnTo>
                  <a:pt x="135312" y="37276"/>
                </a:lnTo>
                <a:lnTo>
                  <a:pt x="135180" y="27230"/>
                </a:lnTo>
                <a:lnTo>
                  <a:pt x="134255" y="19598"/>
                </a:lnTo>
                <a:lnTo>
                  <a:pt x="133149" y="16943"/>
                </a:lnTo>
                <a:close/>
              </a:path>
              <a:path w="137160" h="96519">
                <a:moveTo>
                  <a:pt x="115022" y="0"/>
                </a:moveTo>
                <a:lnTo>
                  <a:pt x="108258" y="0"/>
                </a:lnTo>
                <a:lnTo>
                  <a:pt x="96304" y="1641"/>
                </a:lnTo>
                <a:lnTo>
                  <a:pt x="86258" y="5506"/>
                </a:lnTo>
                <a:lnTo>
                  <a:pt x="78752" y="10007"/>
                </a:lnTo>
                <a:lnTo>
                  <a:pt x="74419" y="13555"/>
                </a:lnTo>
                <a:lnTo>
                  <a:pt x="131725" y="13555"/>
                </a:lnTo>
                <a:lnTo>
                  <a:pt x="126858" y="8358"/>
                </a:lnTo>
                <a:lnTo>
                  <a:pt x="121785" y="3388"/>
                </a:lnTo>
                <a:lnTo>
                  <a:pt x="115022" y="0"/>
                </a:lnTo>
                <a:close/>
              </a:path>
              <a:path w="137160" h="96519">
                <a:moveTo>
                  <a:pt x="50747" y="0"/>
                </a:moveTo>
                <a:lnTo>
                  <a:pt x="41236" y="1136"/>
                </a:lnTo>
                <a:lnTo>
                  <a:pt x="32993" y="4010"/>
                </a:lnTo>
                <a:lnTo>
                  <a:pt x="26019" y="7815"/>
                </a:lnTo>
                <a:lnTo>
                  <a:pt x="20312" y="11747"/>
                </a:lnTo>
                <a:lnTo>
                  <a:pt x="72898" y="11747"/>
                </a:lnTo>
                <a:lnTo>
                  <a:pt x="71434" y="10007"/>
                </a:lnTo>
                <a:lnTo>
                  <a:pt x="67022" y="5506"/>
                </a:lnTo>
                <a:lnTo>
                  <a:pt x="60390" y="1641"/>
                </a:lnTo>
                <a:lnTo>
                  <a:pt x="50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207" name="object 2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208" name="object 2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2534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Test </a:t>
            </a:r>
            <a:r>
              <a:rPr dirty="0" spc="-5"/>
              <a:t>cases derived from sequence</a:t>
            </a:r>
            <a:r>
              <a:rPr dirty="0" spc="114"/>
              <a:t> </a:t>
            </a:r>
            <a:r>
              <a:rPr dirty="0" spc="-5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87030" cy="433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input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request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a report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have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associated acknowledgement.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report should</a:t>
            </a:r>
            <a:r>
              <a:rPr dirty="0" sz="2400" spc="-1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ultimately  be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returned from the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request.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6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should create summarized data that can be used to</a:t>
            </a:r>
            <a:r>
              <a:rPr dirty="0" sz="2000" spc="-1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that the report is correctly</a:t>
            </a:r>
            <a:r>
              <a:rPr dirty="0" sz="2000" spc="-1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organized.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 input request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report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WeatherStation </a:t>
            </a:r>
            <a:r>
              <a:rPr dirty="0" sz="2400" spc="-965">
                <a:solidFill>
                  <a:srgbClr val="46424D"/>
                </a:solidFill>
                <a:latin typeface="Arial"/>
                <a:cs typeface="Arial"/>
              </a:rPr>
              <a:t>results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 a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summarized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report being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generated.</a:t>
            </a:r>
            <a:endParaRPr sz="2400">
              <a:latin typeface="Arial"/>
              <a:cs typeface="Arial"/>
            </a:endParaRPr>
          </a:p>
          <a:p>
            <a:pPr lvl="1" marL="756285" marR="13271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Can be tested by creating raw data corresponding to the  summary that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you have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prepared for the test of SatComms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and  checking that the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WeatherStation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object correctly produces</a:t>
            </a:r>
            <a:r>
              <a:rPr dirty="0" sz="2000" spc="-1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this  </a:t>
            </a:r>
            <a:r>
              <a:rPr dirty="0" sz="2000" spc="-20">
                <a:solidFill>
                  <a:srgbClr val="46424D"/>
                </a:solidFill>
                <a:latin typeface="Arial"/>
                <a:cs typeface="Arial"/>
              </a:rPr>
              <a:t>summary.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This raw data is also used to test the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WeatherData 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056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Testing</a:t>
            </a:r>
            <a:r>
              <a:rPr dirty="0" spc="-40"/>
              <a:t> </a:t>
            </a:r>
            <a:r>
              <a:rPr dirty="0" spc="-5"/>
              <a:t>policies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6240" cy="3738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790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Exhaustive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testing 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impossible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 testing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policies which define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coverage  may be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Examples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testing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policies: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All system functions that are accessed through menus should</a:t>
            </a:r>
            <a:r>
              <a:rPr dirty="0" sz="2000" spc="-2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be  tested.</a:t>
            </a:r>
            <a:endParaRPr sz="2000">
              <a:latin typeface="Arial"/>
              <a:cs typeface="Arial"/>
            </a:endParaRPr>
          </a:p>
          <a:p>
            <a:pPr lvl="1" marL="756285" marR="106616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Combinations of functions (e.g.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text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formatting) that</a:t>
            </a:r>
            <a:r>
              <a:rPr dirty="0" sz="2000" spc="-204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are  accessed through the same menu must be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Where user input is provided, all functions must be tested</a:t>
            </a:r>
            <a:r>
              <a:rPr dirty="0" sz="2000" spc="-2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both correct and incorrect</a:t>
            </a:r>
            <a:r>
              <a:rPr dirty="0" sz="2000" spc="-1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2631440"/>
            <a:ext cx="36099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Test-driven</a:t>
            </a:r>
            <a:r>
              <a:rPr dirty="0" spc="-25"/>
              <a:t> </a:t>
            </a:r>
            <a:r>
              <a:rPr dirty="0" spc="-5"/>
              <a:t>development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10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Test-driven </a:t>
            </a:r>
            <a:r>
              <a:rPr dirty="0" spc="-5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45450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565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Test-driven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(TDD)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program development in which you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inter-leave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  and code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marR="3740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6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written before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‘passing’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25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critical driver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 development.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8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 code 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incrementally,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along with 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for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increment. </a:t>
            </a:r>
            <a:r>
              <a:rPr dirty="0" sz="2400" spc="-8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don’t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move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the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next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increment until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you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have developed passes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its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  <a:p>
            <a:pPr marL="355600" marR="24384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TDD was introduced as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part 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agile methods such </a:t>
            </a:r>
            <a:r>
              <a:rPr dirty="0" sz="2400" spc="-1270">
                <a:solidFill>
                  <a:srgbClr val="46424D"/>
                </a:solidFill>
                <a:latin typeface="Arial"/>
                <a:cs typeface="Arial"/>
              </a:rPr>
              <a:t>as </a:t>
            </a:r>
            <a:r>
              <a:rPr dirty="0" sz="2400" spc="-57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Extreme Programming. 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However,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can also be used in  plan-driven development</a:t>
            </a:r>
            <a:r>
              <a:rPr dirty="0" sz="2400" spc="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099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Test-driven</a:t>
            </a:r>
            <a:r>
              <a:rPr dirty="0" spc="-25"/>
              <a:t> </a:t>
            </a:r>
            <a:r>
              <a:rPr dirty="0" spc="-5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776110" y="2510182"/>
            <a:ext cx="1670685" cy="593090"/>
          </a:xfrm>
          <a:custGeom>
            <a:avLst/>
            <a:gdLst/>
            <a:ahLst/>
            <a:cxnLst/>
            <a:rect l="l" t="t" r="r" b="b"/>
            <a:pathLst>
              <a:path w="1670685" h="593089">
                <a:moveTo>
                  <a:pt x="1359565" y="0"/>
                </a:moveTo>
                <a:lnTo>
                  <a:pt x="311066" y="0"/>
                </a:lnTo>
                <a:lnTo>
                  <a:pt x="260561" y="3912"/>
                </a:lnTo>
                <a:lnTo>
                  <a:pt x="212668" y="15232"/>
                </a:lnTo>
                <a:lnTo>
                  <a:pt x="168025" y="33332"/>
                </a:lnTo>
                <a:lnTo>
                  <a:pt x="127268" y="57585"/>
                </a:lnTo>
                <a:lnTo>
                  <a:pt x="91034" y="87363"/>
                </a:lnTo>
                <a:lnTo>
                  <a:pt x="59960" y="122040"/>
                </a:lnTo>
                <a:lnTo>
                  <a:pt x="34682" y="160987"/>
                </a:lnTo>
                <a:lnTo>
                  <a:pt x="15839" y="203577"/>
                </a:lnTo>
                <a:lnTo>
                  <a:pt x="4065" y="249183"/>
                </a:lnTo>
                <a:lnTo>
                  <a:pt x="0" y="297179"/>
                </a:lnTo>
                <a:lnTo>
                  <a:pt x="4065" y="345130"/>
                </a:lnTo>
                <a:lnTo>
                  <a:pt x="15839" y="390602"/>
                </a:lnTo>
                <a:lnTo>
                  <a:pt x="34682" y="432991"/>
                </a:lnTo>
                <a:lnTo>
                  <a:pt x="59960" y="471692"/>
                </a:lnTo>
                <a:lnTo>
                  <a:pt x="91034" y="506099"/>
                </a:lnTo>
                <a:lnTo>
                  <a:pt x="127268" y="535607"/>
                </a:lnTo>
                <a:lnTo>
                  <a:pt x="168025" y="559612"/>
                </a:lnTo>
                <a:lnTo>
                  <a:pt x="212668" y="577507"/>
                </a:lnTo>
                <a:lnTo>
                  <a:pt x="260561" y="588688"/>
                </a:lnTo>
                <a:lnTo>
                  <a:pt x="311066" y="592549"/>
                </a:lnTo>
                <a:lnTo>
                  <a:pt x="1359565" y="592549"/>
                </a:lnTo>
                <a:lnTo>
                  <a:pt x="1410071" y="588688"/>
                </a:lnTo>
                <a:lnTo>
                  <a:pt x="1457963" y="577507"/>
                </a:lnTo>
                <a:lnTo>
                  <a:pt x="1502607" y="559612"/>
                </a:lnTo>
                <a:lnTo>
                  <a:pt x="1543365" y="535607"/>
                </a:lnTo>
                <a:lnTo>
                  <a:pt x="1579599" y="506099"/>
                </a:lnTo>
                <a:lnTo>
                  <a:pt x="1610673" y="471692"/>
                </a:lnTo>
                <a:lnTo>
                  <a:pt x="1635951" y="432991"/>
                </a:lnTo>
                <a:lnTo>
                  <a:pt x="1654795" y="390602"/>
                </a:lnTo>
                <a:lnTo>
                  <a:pt x="1666568" y="345130"/>
                </a:lnTo>
                <a:lnTo>
                  <a:pt x="1670634" y="297179"/>
                </a:lnTo>
                <a:lnTo>
                  <a:pt x="1666568" y="249183"/>
                </a:lnTo>
                <a:lnTo>
                  <a:pt x="1654795" y="203577"/>
                </a:lnTo>
                <a:lnTo>
                  <a:pt x="1635951" y="160987"/>
                </a:lnTo>
                <a:lnTo>
                  <a:pt x="1610673" y="122040"/>
                </a:lnTo>
                <a:lnTo>
                  <a:pt x="1579599" y="87363"/>
                </a:lnTo>
                <a:lnTo>
                  <a:pt x="1543365" y="57585"/>
                </a:lnTo>
                <a:lnTo>
                  <a:pt x="1502607" y="33332"/>
                </a:lnTo>
                <a:lnTo>
                  <a:pt x="1457963" y="15232"/>
                </a:lnTo>
                <a:lnTo>
                  <a:pt x="1410070" y="3912"/>
                </a:lnTo>
                <a:lnTo>
                  <a:pt x="1359565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6110" y="2510182"/>
            <a:ext cx="1670685" cy="593090"/>
          </a:xfrm>
          <a:custGeom>
            <a:avLst/>
            <a:gdLst/>
            <a:ahLst/>
            <a:cxnLst/>
            <a:rect l="l" t="t" r="r" b="b"/>
            <a:pathLst>
              <a:path w="1670685" h="593089">
                <a:moveTo>
                  <a:pt x="311066" y="0"/>
                </a:moveTo>
                <a:lnTo>
                  <a:pt x="1359565" y="0"/>
                </a:lnTo>
                <a:lnTo>
                  <a:pt x="1410070" y="3912"/>
                </a:lnTo>
                <a:lnTo>
                  <a:pt x="1457963" y="15232"/>
                </a:lnTo>
                <a:lnTo>
                  <a:pt x="1502607" y="33332"/>
                </a:lnTo>
                <a:lnTo>
                  <a:pt x="1543364" y="57585"/>
                </a:lnTo>
                <a:lnTo>
                  <a:pt x="1579599" y="87363"/>
                </a:lnTo>
                <a:lnTo>
                  <a:pt x="1610673" y="122040"/>
                </a:lnTo>
                <a:lnTo>
                  <a:pt x="1635951" y="160986"/>
                </a:lnTo>
                <a:lnTo>
                  <a:pt x="1654795" y="203577"/>
                </a:lnTo>
                <a:lnTo>
                  <a:pt x="1666568" y="249183"/>
                </a:lnTo>
                <a:lnTo>
                  <a:pt x="1670634" y="297179"/>
                </a:lnTo>
                <a:lnTo>
                  <a:pt x="1666568" y="345130"/>
                </a:lnTo>
                <a:lnTo>
                  <a:pt x="1654795" y="390602"/>
                </a:lnTo>
                <a:lnTo>
                  <a:pt x="1635951" y="432991"/>
                </a:lnTo>
                <a:lnTo>
                  <a:pt x="1610673" y="471692"/>
                </a:lnTo>
                <a:lnTo>
                  <a:pt x="1579599" y="506099"/>
                </a:lnTo>
                <a:lnTo>
                  <a:pt x="1543364" y="535607"/>
                </a:lnTo>
                <a:lnTo>
                  <a:pt x="1502607" y="559612"/>
                </a:lnTo>
                <a:lnTo>
                  <a:pt x="1457963" y="577507"/>
                </a:lnTo>
                <a:lnTo>
                  <a:pt x="1410070" y="588688"/>
                </a:lnTo>
                <a:lnTo>
                  <a:pt x="1359565" y="592549"/>
                </a:lnTo>
                <a:lnTo>
                  <a:pt x="311066" y="592549"/>
                </a:lnTo>
                <a:lnTo>
                  <a:pt x="260561" y="588688"/>
                </a:lnTo>
                <a:lnTo>
                  <a:pt x="212668" y="577507"/>
                </a:lnTo>
                <a:lnTo>
                  <a:pt x="168025" y="559612"/>
                </a:lnTo>
                <a:lnTo>
                  <a:pt x="127268" y="535607"/>
                </a:lnTo>
                <a:lnTo>
                  <a:pt x="91034" y="506099"/>
                </a:lnTo>
                <a:lnTo>
                  <a:pt x="59960" y="471692"/>
                </a:lnTo>
                <a:lnTo>
                  <a:pt x="34682" y="432991"/>
                </a:lnTo>
                <a:lnTo>
                  <a:pt x="15839" y="390602"/>
                </a:lnTo>
                <a:lnTo>
                  <a:pt x="4065" y="345130"/>
                </a:lnTo>
                <a:lnTo>
                  <a:pt x="0" y="297179"/>
                </a:lnTo>
                <a:lnTo>
                  <a:pt x="4065" y="249183"/>
                </a:lnTo>
                <a:lnTo>
                  <a:pt x="15839" y="203577"/>
                </a:lnTo>
                <a:lnTo>
                  <a:pt x="34682" y="160986"/>
                </a:lnTo>
                <a:lnTo>
                  <a:pt x="59960" y="122040"/>
                </a:lnTo>
                <a:lnTo>
                  <a:pt x="91034" y="87363"/>
                </a:lnTo>
                <a:lnTo>
                  <a:pt x="127268" y="57585"/>
                </a:lnTo>
                <a:lnTo>
                  <a:pt x="168025" y="33332"/>
                </a:lnTo>
                <a:lnTo>
                  <a:pt x="212668" y="15232"/>
                </a:lnTo>
                <a:lnTo>
                  <a:pt x="260561" y="3912"/>
                </a:lnTo>
                <a:lnTo>
                  <a:pt x="311066" y="0"/>
                </a:lnTo>
                <a:close/>
              </a:path>
            </a:pathLst>
          </a:custGeom>
          <a:ln w="22008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0464" y="3587038"/>
            <a:ext cx="1487805" cy="554355"/>
          </a:xfrm>
          <a:custGeom>
            <a:avLst/>
            <a:gdLst/>
            <a:ahLst/>
            <a:cxnLst/>
            <a:rect l="l" t="t" r="r" b="b"/>
            <a:pathLst>
              <a:path w="1487805" h="554354">
                <a:moveTo>
                  <a:pt x="1176594" y="0"/>
                </a:moveTo>
                <a:lnTo>
                  <a:pt x="311069" y="0"/>
                </a:lnTo>
                <a:lnTo>
                  <a:pt x="260563" y="3645"/>
                </a:lnTo>
                <a:lnTo>
                  <a:pt x="212670" y="14193"/>
                </a:lnTo>
                <a:lnTo>
                  <a:pt x="168027" y="31060"/>
                </a:lnTo>
                <a:lnTo>
                  <a:pt x="127269" y="53661"/>
                </a:lnTo>
                <a:lnTo>
                  <a:pt x="91035" y="81414"/>
                </a:lnTo>
                <a:lnTo>
                  <a:pt x="59960" y="113734"/>
                </a:lnTo>
                <a:lnTo>
                  <a:pt x="34683" y="150037"/>
                </a:lnTo>
                <a:lnTo>
                  <a:pt x="15839" y="189741"/>
                </a:lnTo>
                <a:lnTo>
                  <a:pt x="4065" y="232260"/>
                </a:lnTo>
                <a:lnTo>
                  <a:pt x="0" y="277012"/>
                </a:lnTo>
                <a:lnTo>
                  <a:pt x="4065" y="322215"/>
                </a:lnTo>
                <a:lnTo>
                  <a:pt x="15839" y="364999"/>
                </a:lnTo>
                <a:lnTo>
                  <a:pt x="34683" y="404811"/>
                </a:lnTo>
                <a:lnTo>
                  <a:pt x="59960" y="441101"/>
                </a:lnTo>
                <a:lnTo>
                  <a:pt x="91035" y="473318"/>
                </a:lnTo>
                <a:lnTo>
                  <a:pt x="127269" y="500913"/>
                </a:lnTo>
                <a:lnTo>
                  <a:pt x="168027" y="523334"/>
                </a:lnTo>
                <a:lnTo>
                  <a:pt x="212670" y="540030"/>
                </a:lnTo>
                <a:lnTo>
                  <a:pt x="260563" y="550452"/>
                </a:lnTo>
                <a:lnTo>
                  <a:pt x="311069" y="554048"/>
                </a:lnTo>
                <a:lnTo>
                  <a:pt x="1176594" y="554048"/>
                </a:lnTo>
                <a:lnTo>
                  <a:pt x="1227100" y="550452"/>
                </a:lnTo>
                <a:lnTo>
                  <a:pt x="1274993" y="540030"/>
                </a:lnTo>
                <a:lnTo>
                  <a:pt x="1319636" y="523334"/>
                </a:lnTo>
                <a:lnTo>
                  <a:pt x="1360394" y="500913"/>
                </a:lnTo>
                <a:lnTo>
                  <a:pt x="1396628" y="473318"/>
                </a:lnTo>
                <a:lnTo>
                  <a:pt x="1427702" y="441101"/>
                </a:lnTo>
                <a:lnTo>
                  <a:pt x="1452980" y="404811"/>
                </a:lnTo>
                <a:lnTo>
                  <a:pt x="1471824" y="364999"/>
                </a:lnTo>
                <a:lnTo>
                  <a:pt x="1483597" y="322215"/>
                </a:lnTo>
                <a:lnTo>
                  <a:pt x="1487663" y="277012"/>
                </a:lnTo>
                <a:lnTo>
                  <a:pt x="1483597" y="232260"/>
                </a:lnTo>
                <a:lnTo>
                  <a:pt x="1471824" y="189741"/>
                </a:lnTo>
                <a:lnTo>
                  <a:pt x="1452980" y="150037"/>
                </a:lnTo>
                <a:lnTo>
                  <a:pt x="1427702" y="113734"/>
                </a:lnTo>
                <a:lnTo>
                  <a:pt x="1396628" y="81414"/>
                </a:lnTo>
                <a:lnTo>
                  <a:pt x="1360394" y="53661"/>
                </a:lnTo>
                <a:lnTo>
                  <a:pt x="1319636" y="31060"/>
                </a:lnTo>
                <a:lnTo>
                  <a:pt x="1274993" y="14193"/>
                </a:lnTo>
                <a:lnTo>
                  <a:pt x="1227100" y="3645"/>
                </a:lnTo>
                <a:lnTo>
                  <a:pt x="1176594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0464" y="3587038"/>
            <a:ext cx="1487805" cy="554355"/>
          </a:xfrm>
          <a:custGeom>
            <a:avLst/>
            <a:gdLst/>
            <a:ahLst/>
            <a:cxnLst/>
            <a:rect l="l" t="t" r="r" b="b"/>
            <a:pathLst>
              <a:path w="1487805" h="554354">
                <a:moveTo>
                  <a:pt x="311069" y="0"/>
                </a:moveTo>
                <a:lnTo>
                  <a:pt x="1176594" y="0"/>
                </a:lnTo>
                <a:lnTo>
                  <a:pt x="1227100" y="3645"/>
                </a:lnTo>
                <a:lnTo>
                  <a:pt x="1274993" y="14193"/>
                </a:lnTo>
                <a:lnTo>
                  <a:pt x="1319636" y="31060"/>
                </a:lnTo>
                <a:lnTo>
                  <a:pt x="1360394" y="53661"/>
                </a:lnTo>
                <a:lnTo>
                  <a:pt x="1396628" y="81414"/>
                </a:lnTo>
                <a:lnTo>
                  <a:pt x="1427702" y="113734"/>
                </a:lnTo>
                <a:lnTo>
                  <a:pt x="1452980" y="150037"/>
                </a:lnTo>
                <a:lnTo>
                  <a:pt x="1471824" y="189741"/>
                </a:lnTo>
                <a:lnTo>
                  <a:pt x="1483597" y="232260"/>
                </a:lnTo>
                <a:lnTo>
                  <a:pt x="1487663" y="277012"/>
                </a:lnTo>
                <a:lnTo>
                  <a:pt x="1483597" y="322215"/>
                </a:lnTo>
                <a:lnTo>
                  <a:pt x="1471824" y="364999"/>
                </a:lnTo>
                <a:lnTo>
                  <a:pt x="1452980" y="404811"/>
                </a:lnTo>
                <a:lnTo>
                  <a:pt x="1427702" y="441101"/>
                </a:lnTo>
                <a:lnTo>
                  <a:pt x="1396628" y="473318"/>
                </a:lnTo>
                <a:lnTo>
                  <a:pt x="1360394" y="500913"/>
                </a:lnTo>
                <a:lnTo>
                  <a:pt x="1319636" y="523334"/>
                </a:lnTo>
                <a:lnTo>
                  <a:pt x="1274993" y="540030"/>
                </a:lnTo>
                <a:lnTo>
                  <a:pt x="1227100" y="550452"/>
                </a:lnTo>
                <a:lnTo>
                  <a:pt x="1176594" y="554048"/>
                </a:lnTo>
                <a:lnTo>
                  <a:pt x="311069" y="554048"/>
                </a:lnTo>
                <a:lnTo>
                  <a:pt x="260563" y="550452"/>
                </a:lnTo>
                <a:lnTo>
                  <a:pt x="212670" y="540030"/>
                </a:lnTo>
                <a:lnTo>
                  <a:pt x="168027" y="523334"/>
                </a:lnTo>
                <a:lnTo>
                  <a:pt x="127269" y="500913"/>
                </a:lnTo>
                <a:lnTo>
                  <a:pt x="91035" y="473318"/>
                </a:lnTo>
                <a:lnTo>
                  <a:pt x="59960" y="441101"/>
                </a:lnTo>
                <a:lnTo>
                  <a:pt x="34683" y="404811"/>
                </a:lnTo>
                <a:lnTo>
                  <a:pt x="15839" y="364999"/>
                </a:lnTo>
                <a:lnTo>
                  <a:pt x="4065" y="322215"/>
                </a:lnTo>
                <a:lnTo>
                  <a:pt x="0" y="277012"/>
                </a:lnTo>
                <a:lnTo>
                  <a:pt x="4065" y="232260"/>
                </a:lnTo>
                <a:lnTo>
                  <a:pt x="15839" y="189741"/>
                </a:lnTo>
                <a:lnTo>
                  <a:pt x="34683" y="150037"/>
                </a:lnTo>
                <a:lnTo>
                  <a:pt x="59960" y="113734"/>
                </a:lnTo>
                <a:lnTo>
                  <a:pt x="91035" y="81414"/>
                </a:lnTo>
                <a:lnTo>
                  <a:pt x="127269" y="53661"/>
                </a:lnTo>
                <a:lnTo>
                  <a:pt x="168027" y="31060"/>
                </a:lnTo>
                <a:lnTo>
                  <a:pt x="212670" y="14193"/>
                </a:lnTo>
                <a:lnTo>
                  <a:pt x="260563" y="3645"/>
                </a:lnTo>
                <a:lnTo>
                  <a:pt x="311069" y="0"/>
                </a:lnTo>
                <a:close/>
              </a:path>
            </a:pathLst>
          </a:custGeom>
          <a:ln w="22008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98951" y="3610897"/>
            <a:ext cx="1279525" cy="521334"/>
          </a:xfrm>
          <a:custGeom>
            <a:avLst/>
            <a:gdLst/>
            <a:ahLst/>
            <a:cxnLst/>
            <a:rect l="l" t="t" r="r" b="b"/>
            <a:pathLst>
              <a:path w="1279525" h="521335">
                <a:moveTo>
                  <a:pt x="968036" y="0"/>
                </a:moveTo>
                <a:lnTo>
                  <a:pt x="310971" y="0"/>
                </a:lnTo>
                <a:lnTo>
                  <a:pt x="260480" y="3430"/>
                </a:lnTo>
                <a:lnTo>
                  <a:pt x="212602" y="13355"/>
                </a:lnTo>
                <a:lnTo>
                  <a:pt x="167972" y="29224"/>
                </a:lnTo>
                <a:lnTo>
                  <a:pt x="127227" y="50486"/>
                </a:lnTo>
                <a:lnTo>
                  <a:pt x="91004" y="76592"/>
                </a:lnTo>
                <a:lnTo>
                  <a:pt x="59940" y="106991"/>
                </a:lnTo>
                <a:lnTo>
                  <a:pt x="34671" y="141133"/>
                </a:lnTo>
                <a:lnTo>
                  <a:pt x="15833" y="178467"/>
                </a:lnTo>
                <a:lnTo>
                  <a:pt x="4064" y="218443"/>
                </a:lnTo>
                <a:lnTo>
                  <a:pt x="0" y="260511"/>
                </a:lnTo>
                <a:lnTo>
                  <a:pt x="4064" y="302573"/>
                </a:lnTo>
                <a:lnTo>
                  <a:pt x="15833" y="342544"/>
                </a:lnTo>
                <a:lnTo>
                  <a:pt x="34671" y="379874"/>
                </a:lnTo>
                <a:lnTo>
                  <a:pt x="59940" y="414012"/>
                </a:lnTo>
                <a:lnTo>
                  <a:pt x="91004" y="444409"/>
                </a:lnTo>
                <a:lnTo>
                  <a:pt x="127227" y="470513"/>
                </a:lnTo>
                <a:lnTo>
                  <a:pt x="167972" y="491775"/>
                </a:lnTo>
                <a:lnTo>
                  <a:pt x="212602" y="507643"/>
                </a:lnTo>
                <a:lnTo>
                  <a:pt x="260480" y="517568"/>
                </a:lnTo>
                <a:lnTo>
                  <a:pt x="310971" y="520998"/>
                </a:lnTo>
                <a:lnTo>
                  <a:pt x="968036" y="520998"/>
                </a:lnTo>
                <a:lnTo>
                  <a:pt x="1018527" y="517568"/>
                </a:lnTo>
                <a:lnTo>
                  <a:pt x="1066405" y="507643"/>
                </a:lnTo>
                <a:lnTo>
                  <a:pt x="1111035" y="491775"/>
                </a:lnTo>
                <a:lnTo>
                  <a:pt x="1151780" y="470513"/>
                </a:lnTo>
                <a:lnTo>
                  <a:pt x="1188003" y="444409"/>
                </a:lnTo>
                <a:lnTo>
                  <a:pt x="1219067" y="414012"/>
                </a:lnTo>
                <a:lnTo>
                  <a:pt x="1244336" y="379874"/>
                </a:lnTo>
                <a:lnTo>
                  <a:pt x="1263174" y="342544"/>
                </a:lnTo>
                <a:lnTo>
                  <a:pt x="1274943" y="302573"/>
                </a:lnTo>
                <a:lnTo>
                  <a:pt x="1279008" y="260511"/>
                </a:lnTo>
                <a:lnTo>
                  <a:pt x="1274943" y="218443"/>
                </a:lnTo>
                <a:lnTo>
                  <a:pt x="1263174" y="178467"/>
                </a:lnTo>
                <a:lnTo>
                  <a:pt x="1244336" y="141133"/>
                </a:lnTo>
                <a:lnTo>
                  <a:pt x="1219067" y="106991"/>
                </a:lnTo>
                <a:lnTo>
                  <a:pt x="1188003" y="76592"/>
                </a:lnTo>
                <a:lnTo>
                  <a:pt x="1151780" y="50486"/>
                </a:lnTo>
                <a:lnTo>
                  <a:pt x="1111035" y="29224"/>
                </a:lnTo>
                <a:lnTo>
                  <a:pt x="1066405" y="13355"/>
                </a:lnTo>
                <a:lnTo>
                  <a:pt x="1018527" y="3430"/>
                </a:lnTo>
                <a:lnTo>
                  <a:pt x="968036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98951" y="3610897"/>
            <a:ext cx="1279525" cy="521334"/>
          </a:xfrm>
          <a:custGeom>
            <a:avLst/>
            <a:gdLst/>
            <a:ahLst/>
            <a:cxnLst/>
            <a:rect l="l" t="t" r="r" b="b"/>
            <a:pathLst>
              <a:path w="1279525" h="521335">
                <a:moveTo>
                  <a:pt x="310971" y="0"/>
                </a:moveTo>
                <a:lnTo>
                  <a:pt x="968036" y="0"/>
                </a:lnTo>
                <a:lnTo>
                  <a:pt x="1018527" y="3430"/>
                </a:lnTo>
                <a:lnTo>
                  <a:pt x="1066405" y="13355"/>
                </a:lnTo>
                <a:lnTo>
                  <a:pt x="1111035" y="29224"/>
                </a:lnTo>
                <a:lnTo>
                  <a:pt x="1151780" y="50486"/>
                </a:lnTo>
                <a:lnTo>
                  <a:pt x="1188003" y="76592"/>
                </a:lnTo>
                <a:lnTo>
                  <a:pt x="1219067" y="106991"/>
                </a:lnTo>
                <a:lnTo>
                  <a:pt x="1244336" y="141133"/>
                </a:lnTo>
                <a:lnTo>
                  <a:pt x="1263174" y="178467"/>
                </a:lnTo>
                <a:lnTo>
                  <a:pt x="1274943" y="218443"/>
                </a:lnTo>
                <a:lnTo>
                  <a:pt x="1279008" y="260511"/>
                </a:lnTo>
                <a:lnTo>
                  <a:pt x="1274943" y="302573"/>
                </a:lnTo>
                <a:lnTo>
                  <a:pt x="1263174" y="342544"/>
                </a:lnTo>
                <a:lnTo>
                  <a:pt x="1244336" y="379874"/>
                </a:lnTo>
                <a:lnTo>
                  <a:pt x="1219067" y="414012"/>
                </a:lnTo>
                <a:lnTo>
                  <a:pt x="1188003" y="444409"/>
                </a:lnTo>
                <a:lnTo>
                  <a:pt x="1151780" y="470513"/>
                </a:lnTo>
                <a:lnTo>
                  <a:pt x="1111035" y="491775"/>
                </a:lnTo>
                <a:lnTo>
                  <a:pt x="1066405" y="507643"/>
                </a:lnTo>
                <a:lnTo>
                  <a:pt x="1018527" y="517568"/>
                </a:lnTo>
                <a:lnTo>
                  <a:pt x="968036" y="520998"/>
                </a:lnTo>
                <a:lnTo>
                  <a:pt x="310971" y="520998"/>
                </a:lnTo>
                <a:lnTo>
                  <a:pt x="260480" y="517568"/>
                </a:lnTo>
                <a:lnTo>
                  <a:pt x="212602" y="507643"/>
                </a:lnTo>
                <a:lnTo>
                  <a:pt x="167972" y="491775"/>
                </a:lnTo>
                <a:lnTo>
                  <a:pt x="127227" y="470513"/>
                </a:lnTo>
                <a:lnTo>
                  <a:pt x="91004" y="444409"/>
                </a:lnTo>
                <a:lnTo>
                  <a:pt x="59940" y="414012"/>
                </a:lnTo>
                <a:lnTo>
                  <a:pt x="34671" y="379874"/>
                </a:lnTo>
                <a:lnTo>
                  <a:pt x="15833" y="342544"/>
                </a:lnTo>
                <a:lnTo>
                  <a:pt x="4064" y="302573"/>
                </a:lnTo>
                <a:lnTo>
                  <a:pt x="0" y="260511"/>
                </a:lnTo>
                <a:lnTo>
                  <a:pt x="4064" y="218443"/>
                </a:lnTo>
                <a:lnTo>
                  <a:pt x="15833" y="178467"/>
                </a:lnTo>
                <a:lnTo>
                  <a:pt x="34671" y="141133"/>
                </a:lnTo>
                <a:lnTo>
                  <a:pt x="59940" y="106991"/>
                </a:lnTo>
                <a:lnTo>
                  <a:pt x="91004" y="76592"/>
                </a:lnTo>
                <a:lnTo>
                  <a:pt x="127227" y="50486"/>
                </a:lnTo>
                <a:lnTo>
                  <a:pt x="167972" y="29224"/>
                </a:lnTo>
                <a:lnTo>
                  <a:pt x="212602" y="13355"/>
                </a:lnTo>
                <a:lnTo>
                  <a:pt x="260480" y="3430"/>
                </a:lnTo>
                <a:lnTo>
                  <a:pt x="310971" y="0"/>
                </a:lnTo>
                <a:close/>
              </a:path>
            </a:pathLst>
          </a:custGeom>
          <a:ln w="22007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25497" y="3440294"/>
            <a:ext cx="2040255" cy="833119"/>
          </a:xfrm>
          <a:custGeom>
            <a:avLst/>
            <a:gdLst/>
            <a:ahLst/>
            <a:cxnLst/>
            <a:rect l="l" t="t" r="r" b="b"/>
            <a:pathLst>
              <a:path w="2040254" h="833120">
                <a:moveTo>
                  <a:pt x="1729246" y="0"/>
                </a:moveTo>
                <a:lnTo>
                  <a:pt x="310971" y="0"/>
                </a:lnTo>
                <a:lnTo>
                  <a:pt x="264972" y="3376"/>
                </a:lnTo>
                <a:lnTo>
                  <a:pt x="221084" y="13186"/>
                </a:lnTo>
                <a:lnTo>
                  <a:pt x="179785" y="28950"/>
                </a:lnTo>
                <a:lnTo>
                  <a:pt x="141554" y="50189"/>
                </a:lnTo>
                <a:lnTo>
                  <a:pt x="106868" y="76422"/>
                </a:lnTo>
                <a:lnTo>
                  <a:pt x="76207" y="107171"/>
                </a:lnTo>
                <a:lnTo>
                  <a:pt x="50047" y="141957"/>
                </a:lnTo>
                <a:lnTo>
                  <a:pt x="28869" y="180299"/>
                </a:lnTo>
                <a:lnTo>
                  <a:pt x="13149" y="221718"/>
                </a:lnTo>
                <a:lnTo>
                  <a:pt x="3367" y="265735"/>
                </a:lnTo>
                <a:lnTo>
                  <a:pt x="0" y="311870"/>
                </a:lnTo>
                <a:lnTo>
                  <a:pt x="0" y="519165"/>
                </a:lnTo>
                <a:lnTo>
                  <a:pt x="3367" y="565338"/>
                </a:lnTo>
                <a:lnTo>
                  <a:pt x="13149" y="609468"/>
                </a:lnTo>
                <a:lnTo>
                  <a:pt x="28869" y="651061"/>
                </a:lnTo>
                <a:lnTo>
                  <a:pt x="50047" y="689619"/>
                </a:lnTo>
                <a:lnTo>
                  <a:pt x="76207" y="724646"/>
                </a:lnTo>
                <a:lnTo>
                  <a:pt x="106868" y="755646"/>
                </a:lnTo>
                <a:lnTo>
                  <a:pt x="141554" y="782123"/>
                </a:lnTo>
                <a:lnTo>
                  <a:pt x="179785" y="803580"/>
                </a:lnTo>
                <a:lnTo>
                  <a:pt x="221084" y="819521"/>
                </a:lnTo>
                <a:lnTo>
                  <a:pt x="264972" y="829450"/>
                </a:lnTo>
                <a:lnTo>
                  <a:pt x="310971" y="832869"/>
                </a:lnTo>
                <a:lnTo>
                  <a:pt x="1729246" y="832869"/>
                </a:lnTo>
                <a:lnTo>
                  <a:pt x="1775245" y="829450"/>
                </a:lnTo>
                <a:lnTo>
                  <a:pt x="1819133" y="819521"/>
                </a:lnTo>
                <a:lnTo>
                  <a:pt x="1860432" y="803580"/>
                </a:lnTo>
                <a:lnTo>
                  <a:pt x="1898663" y="782123"/>
                </a:lnTo>
                <a:lnTo>
                  <a:pt x="1933349" y="755646"/>
                </a:lnTo>
                <a:lnTo>
                  <a:pt x="1964010" y="724646"/>
                </a:lnTo>
                <a:lnTo>
                  <a:pt x="1990169" y="689619"/>
                </a:lnTo>
                <a:lnTo>
                  <a:pt x="2011348" y="651061"/>
                </a:lnTo>
                <a:lnTo>
                  <a:pt x="2027068" y="609468"/>
                </a:lnTo>
                <a:lnTo>
                  <a:pt x="2036850" y="565338"/>
                </a:lnTo>
                <a:lnTo>
                  <a:pt x="2040217" y="519165"/>
                </a:lnTo>
                <a:lnTo>
                  <a:pt x="2040217" y="311870"/>
                </a:lnTo>
                <a:lnTo>
                  <a:pt x="2036850" y="265735"/>
                </a:lnTo>
                <a:lnTo>
                  <a:pt x="2027068" y="221718"/>
                </a:lnTo>
                <a:lnTo>
                  <a:pt x="2011348" y="180299"/>
                </a:lnTo>
                <a:lnTo>
                  <a:pt x="1990169" y="141957"/>
                </a:lnTo>
                <a:lnTo>
                  <a:pt x="1964010" y="107171"/>
                </a:lnTo>
                <a:lnTo>
                  <a:pt x="1933349" y="76422"/>
                </a:lnTo>
                <a:lnTo>
                  <a:pt x="1898663" y="50189"/>
                </a:lnTo>
                <a:lnTo>
                  <a:pt x="1860432" y="28950"/>
                </a:lnTo>
                <a:lnTo>
                  <a:pt x="1819133" y="13186"/>
                </a:lnTo>
                <a:lnTo>
                  <a:pt x="1775245" y="3376"/>
                </a:lnTo>
                <a:lnTo>
                  <a:pt x="1729246" y="0"/>
                </a:lnTo>
                <a:close/>
              </a:path>
            </a:pathLst>
          </a:custGeom>
          <a:solidFill>
            <a:srgbClr val="7ED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5497" y="3440294"/>
            <a:ext cx="2040255" cy="833119"/>
          </a:xfrm>
          <a:custGeom>
            <a:avLst/>
            <a:gdLst/>
            <a:ahLst/>
            <a:cxnLst/>
            <a:rect l="l" t="t" r="r" b="b"/>
            <a:pathLst>
              <a:path w="2040254" h="833120">
                <a:moveTo>
                  <a:pt x="310971" y="0"/>
                </a:moveTo>
                <a:lnTo>
                  <a:pt x="1729246" y="0"/>
                </a:lnTo>
                <a:lnTo>
                  <a:pt x="1775245" y="3376"/>
                </a:lnTo>
                <a:lnTo>
                  <a:pt x="1819133" y="13186"/>
                </a:lnTo>
                <a:lnTo>
                  <a:pt x="1860432" y="28950"/>
                </a:lnTo>
                <a:lnTo>
                  <a:pt x="1898663" y="50189"/>
                </a:lnTo>
                <a:lnTo>
                  <a:pt x="1933349" y="76422"/>
                </a:lnTo>
                <a:lnTo>
                  <a:pt x="1964010" y="107171"/>
                </a:lnTo>
                <a:lnTo>
                  <a:pt x="1990169" y="141957"/>
                </a:lnTo>
                <a:lnTo>
                  <a:pt x="2011348" y="180299"/>
                </a:lnTo>
                <a:lnTo>
                  <a:pt x="2027068" y="221718"/>
                </a:lnTo>
                <a:lnTo>
                  <a:pt x="2036850" y="265735"/>
                </a:lnTo>
                <a:lnTo>
                  <a:pt x="2040217" y="311870"/>
                </a:lnTo>
                <a:lnTo>
                  <a:pt x="2040217" y="519165"/>
                </a:lnTo>
                <a:lnTo>
                  <a:pt x="2036850" y="565338"/>
                </a:lnTo>
                <a:lnTo>
                  <a:pt x="2027068" y="609468"/>
                </a:lnTo>
                <a:lnTo>
                  <a:pt x="2011348" y="651061"/>
                </a:lnTo>
                <a:lnTo>
                  <a:pt x="1990169" y="689619"/>
                </a:lnTo>
                <a:lnTo>
                  <a:pt x="1964010" y="724646"/>
                </a:lnTo>
                <a:lnTo>
                  <a:pt x="1933349" y="755646"/>
                </a:lnTo>
                <a:lnTo>
                  <a:pt x="1898663" y="782123"/>
                </a:lnTo>
                <a:lnTo>
                  <a:pt x="1860432" y="803580"/>
                </a:lnTo>
                <a:lnTo>
                  <a:pt x="1819133" y="819521"/>
                </a:lnTo>
                <a:lnTo>
                  <a:pt x="1775245" y="829449"/>
                </a:lnTo>
                <a:lnTo>
                  <a:pt x="1729246" y="832869"/>
                </a:lnTo>
                <a:lnTo>
                  <a:pt x="310971" y="832869"/>
                </a:lnTo>
                <a:lnTo>
                  <a:pt x="264972" y="829449"/>
                </a:lnTo>
                <a:lnTo>
                  <a:pt x="221084" y="819521"/>
                </a:lnTo>
                <a:lnTo>
                  <a:pt x="179785" y="803580"/>
                </a:lnTo>
                <a:lnTo>
                  <a:pt x="141554" y="782123"/>
                </a:lnTo>
                <a:lnTo>
                  <a:pt x="106868" y="755646"/>
                </a:lnTo>
                <a:lnTo>
                  <a:pt x="76207" y="724646"/>
                </a:lnTo>
                <a:lnTo>
                  <a:pt x="50047" y="689619"/>
                </a:lnTo>
                <a:lnTo>
                  <a:pt x="28869" y="651061"/>
                </a:lnTo>
                <a:lnTo>
                  <a:pt x="13149" y="609468"/>
                </a:lnTo>
                <a:lnTo>
                  <a:pt x="3367" y="565338"/>
                </a:lnTo>
                <a:lnTo>
                  <a:pt x="0" y="519165"/>
                </a:lnTo>
                <a:lnTo>
                  <a:pt x="0" y="311870"/>
                </a:lnTo>
                <a:lnTo>
                  <a:pt x="3367" y="265735"/>
                </a:lnTo>
                <a:lnTo>
                  <a:pt x="13149" y="221718"/>
                </a:lnTo>
                <a:lnTo>
                  <a:pt x="28869" y="180299"/>
                </a:lnTo>
                <a:lnTo>
                  <a:pt x="50047" y="141957"/>
                </a:lnTo>
                <a:lnTo>
                  <a:pt x="76207" y="107171"/>
                </a:lnTo>
                <a:lnTo>
                  <a:pt x="106868" y="76422"/>
                </a:lnTo>
                <a:lnTo>
                  <a:pt x="141554" y="50189"/>
                </a:lnTo>
                <a:lnTo>
                  <a:pt x="179785" y="28950"/>
                </a:lnTo>
                <a:lnTo>
                  <a:pt x="221084" y="13186"/>
                </a:lnTo>
                <a:lnTo>
                  <a:pt x="264972" y="3376"/>
                </a:lnTo>
                <a:lnTo>
                  <a:pt x="310971" y="0"/>
                </a:lnTo>
                <a:close/>
              </a:path>
            </a:pathLst>
          </a:custGeom>
          <a:ln w="22007">
            <a:solidFill>
              <a:srgbClr val="7ED5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72354" y="2735835"/>
            <a:ext cx="3001010" cy="1082675"/>
          </a:xfrm>
          <a:custGeom>
            <a:avLst/>
            <a:gdLst/>
            <a:ahLst/>
            <a:cxnLst/>
            <a:rect l="l" t="t" r="r" b="b"/>
            <a:pathLst>
              <a:path w="3001010" h="1082675">
                <a:moveTo>
                  <a:pt x="3000961" y="1082356"/>
                </a:moveTo>
                <a:lnTo>
                  <a:pt x="3000961" y="0"/>
                </a:lnTo>
                <a:lnTo>
                  <a:pt x="0" y="0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401" y="2431293"/>
            <a:ext cx="2693636" cy="165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18436" y="3359573"/>
            <a:ext cx="5088771" cy="85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01359" y="3550346"/>
            <a:ext cx="144632" cy="154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69893" y="3552180"/>
            <a:ext cx="26034" cy="150495"/>
          </a:xfrm>
          <a:custGeom>
            <a:avLst/>
            <a:gdLst/>
            <a:ahLst/>
            <a:cxnLst/>
            <a:rect l="l" t="t" r="r" b="b"/>
            <a:pathLst>
              <a:path w="26035" h="150495">
                <a:moveTo>
                  <a:pt x="21950" y="47716"/>
                </a:moveTo>
                <a:lnTo>
                  <a:pt x="12682" y="49550"/>
                </a:lnTo>
                <a:lnTo>
                  <a:pt x="10975" y="49550"/>
                </a:lnTo>
                <a:lnTo>
                  <a:pt x="1707" y="51383"/>
                </a:lnTo>
                <a:lnTo>
                  <a:pt x="0" y="53217"/>
                </a:lnTo>
                <a:lnTo>
                  <a:pt x="1291" y="61295"/>
                </a:lnTo>
                <a:lnTo>
                  <a:pt x="2469" y="71095"/>
                </a:lnTo>
                <a:lnTo>
                  <a:pt x="3326" y="85712"/>
                </a:lnTo>
                <a:lnTo>
                  <a:pt x="3658" y="108243"/>
                </a:lnTo>
                <a:lnTo>
                  <a:pt x="3353" y="122551"/>
                </a:lnTo>
                <a:lnTo>
                  <a:pt x="2682" y="133244"/>
                </a:lnTo>
                <a:lnTo>
                  <a:pt x="2012" y="141525"/>
                </a:lnTo>
                <a:lnTo>
                  <a:pt x="1707" y="148601"/>
                </a:lnTo>
                <a:lnTo>
                  <a:pt x="1707" y="150435"/>
                </a:lnTo>
                <a:lnTo>
                  <a:pt x="23658" y="150435"/>
                </a:lnTo>
                <a:lnTo>
                  <a:pt x="23658" y="49550"/>
                </a:lnTo>
                <a:lnTo>
                  <a:pt x="21950" y="47716"/>
                </a:lnTo>
                <a:close/>
              </a:path>
              <a:path w="26035" h="150495">
                <a:moveTo>
                  <a:pt x="25609" y="0"/>
                </a:moveTo>
                <a:lnTo>
                  <a:pt x="12682" y="0"/>
                </a:lnTo>
                <a:lnTo>
                  <a:pt x="1707" y="1833"/>
                </a:lnTo>
                <a:lnTo>
                  <a:pt x="1707" y="22025"/>
                </a:lnTo>
                <a:lnTo>
                  <a:pt x="10975" y="22025"/>
                </a:lnTo>
                <a:lnTo>
                  <a:pt x="14633" y="20191"/>
                </a:lnTo>
                <a:lnTo>
                  <a:pt x="23658" y="20191"/>
                </a:lnTo>
                <a:lnTo>
                  <a:pt x="25609" y="18358"/>
                </a:lnTo>
                <a:lnTo>
                  <a:pt x="25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19161" y="3546679"/>
            <a:ext cx="24130" cy="156210"/>
          </a:xfrm>
          <a:custGeom>
            <a:avLst/>
            <a:gdLst/>
            <a:ahLst/>
            <a:cxnLst/>
            <a:rect l="l" t="t" r="r" b="b"/>
            <a:pathLst>
              <a:path w="24129" h="156210">
                <a:moveTo>
                  <a:pt x="21950" y="0"/>
                </a:moveTo>
                <a:lnTo>
                  <a:pt x="12926" y="1833"/>
                </a:lnTo>
                <a:lnTo>
                  <a:pt x="10975" y="3666"/>
                </a:lnTo>
                <a:lnTo>
                  <a:pt x="1951" y="3666"/>
                </a:lnTo>
                <a:lnTo>
                  <a:pt x="0" y="5500"/>
                </a:lnTo>
                <a:lnTo>
                  <a:pt x="1128" y="25084"/>
                </a:lnTo>
                <a:lnTo>
                  <a:pt x="1707" y="45183"/>
                </a:lnTo>
                <a:lnTo>
                  <a:pt x="1858" y="59629"/>
                </a:lnTo>
                <a:lnTo>
                  <a:pt x="1951" y="155935"/>
                </a:lnTo>
                <a:lnTo>
                  <a:pt x="21950" y="155935"/>
                </a:lnTo>
                <a:lnTo>
                  <a:pt x="23902" y="154102"/>
                </a:lnTo>
                <a:lnTo>
                  <a:pt x="23597" y="140548"/>
                </a:lnTo>
                <a:lnTo>
                  <a:pt x="22926" y="125440"/>
                </a:lnTo>
                <a:lnTo>
                  <a:pt x="22255" y="105858"/>
                </a:lnTo>
                <a:lnTo>
                  <a:pt x="22034" y="86242"/>
                </a:lnTo>
                <a:lnTo>
                  <a:pt x="21981" y="59629"/>
                </a:lnTo>
                <a:lnTo>
                  <a:pt x="22194" y="40368"/>
                </a:lnTo>
                <a:lnTo>
                  <a:pt x="22774" y="21101"/>
                </a:lnTo>
                <a:lnTo>
                  <a:pt x="23902" y="1833"/>
                </a:lnTo>
                <a:lnTo>
                  <a:pt x="2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37483" y="2460631"/>
            <a:ext cx="369507" cy="152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6992" y="4130062"/>
            <a:ext cx="3416300" cy="563245"/>
          </a:xfrm>
          <a:custGeom>
            <a:avLst/>
            <a:gdLst/>
            <a:ahLst/>
            <a:cxnLst/>
            <a:rect l="l" t="t" r="r" b="b"/>
            <a:pathLst>
              <a:path w="3416300" h="563245">
                <a:moveTo>
                  <a:pt x="3416297" y="62383"/>
                </a:moveTo>
                <a:lnTo>
                  <a:pt x="3416297" y="563207"/>
                </a:lnTo>
                <a:lnTo>
                  <a:pt x="0" y="563207"/>
                </a:lnTo>
                <a:lnTo>
                  <a:pt x="0" y="0"/>
                </a:lnTo>
              </a:path>
            </a:pathLst>
          </a:custGeom>
          <a:ln w="11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07596" y="4051184"/>
            <a:ext cx="102450" cy="166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38109" cy="564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TDD process</a:t>
            </a:r>
            <a:r>
              <a:rPr dirty="0" sz="2400" spc="20" b="1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Start by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identifying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increment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dirty="0" sz="2400" spc="-1005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required. This should normally be small and  implementable in 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few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lines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dirty="0" sz="24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355600" marR="9715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Write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this functionality and implement </a:t>
            </a:r>
            <a:r>
              <a:rPr dirty="0" sz="2400" spc="-52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as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an automated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  <a:p>
            <a:pPr marL="355600" marR="1936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Run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test,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along with all other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have </a:t>
            </a:r>
            <a:r>
              <a:rPr dirty="0" sz="2400" spc="-935">
                <a:solidFill>
                  <a:srgbClr val="46424D"/>
                </a:solidFill>
                <a:latin typeface="Arial"/>
                <a:cs typeface="Arial"/>
              </a:rPr>
              <a:t>been </a:t>
            </a:r>
            <a:r>
              <a:rPr dirty="0" sz="2400" spc="-6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implemented. 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Initially,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 have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implemented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 the new 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will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fail.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Implement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functionality 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re-run the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  <a:p>
            <a:pPr marL="355600" marR="10445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Once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run 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successfully,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you move </a:t>
            </a:r>
            <a:r>
              <a:rPr dirty="0" sz="2400" spc="-1060">
                <a:solidFill>
                  <a:srgbClr val="46424D"/>
                </a:solidFill>
                <a:latin typeface="Arial"/>
                <a:cs typeface="Arial"/>
              </a:rPr>
              <a:t>on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implementing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next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chunk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dirty="0" sz="24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functionality.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207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Benefits </a:t>
            </a:r>
            <a:r>
              <a:rPr dirty="0"/>
              <a:t>of test-driven</a:t>
            </a:r>
            <a:r>
              <a:rPr dirty="0" spc="-25"/>
              <a:t> </a:t>
            </a:r>
            <a:r>
              <a:rPr dirty="0" spc="-5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932420" cy="486664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Code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lvl="1" marL="756285" marR="12890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Every code segment that you write has at least one</a:t>
            </a:r>
            <a:r>
              <a:rPr dirty="0" sz="2000" spc="-2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associated  test so all code written has at least one</a:t>
            </a:r>
            <a:r>
              <a:rPr dirty="0" sz="2000" spc="-1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test.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Regression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regression test suite is developed incrementally as a</a:t>
            </a:r>
            <a:r>
              <a:rPr dirty="0" sz="2000" spc="-2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developed.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Simplified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debugging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When a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fails, it should be obvious where the problem</a:t>
            </a:r>
            <a:r>
              <a:rPr dirty="0" sz="2000" spc="-1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lies.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newly written code needs to be checked and</a:t>
            </a:r>
            <a:r>
              <a:rPr dirty="0" sz="2000" spc="-1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modified.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5">
                <a:latin typeface="Arial"/>
                <a:cs typeface="Arial"/>
              </a:rPr>
              <a:t> documentation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tests themselves are a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form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of documentation that</a:t>
            </a:r>
            <a:r>
              <a:rPr dirty="0" sz="2000" spc="-1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describe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what the code should be</a:t>
            </a:r>
            <a:r>
              <a:rPr dirty="0" sz="2000" spc="-10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doing.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7705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Regression</a:t>
            </a:r>
            <a:r>
              <a:rPr dirty="0" spc="-4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61959" cy="325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Regression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is testing the system 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check</a:t>
            </a:r>
            <a:r>
              <a:rPr dirty="0" sz="2400" spc="-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changes have not ‘broken’ previously working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manual testing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regression testing is  expensive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but,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with automated testing, it is simple and  straightforward. 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rerun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every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time 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change</a:t>
            </a:r>
            <a:r>
              <a:rPr dirty="0" sz="2400" spc="-7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made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the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355600" marR="101790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6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must run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‘successfully’ before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210">
                <a:solidFill>
                  <a:srgbClr val="46424D"/>
                </a:solidFill>
                <a:latin typeface="Arial"/>
                <a:cs typeface="Arial"/>
              </a:rPr>
              <a:t>change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committed.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2675635"/>
            <a:ext cx="2263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Release</a:t>
            </a:r>
            <a:r>
              <a:rPr dirty="0" spc="-55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554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Validation </a:t>
            </a:r>
            <a:r>
              <a:rPr dirty="0"/>
              <a:t>and </a:t>
            </a:r>
            <a:r>
              <a:rPr dirty="0" spc="-5"/>
              <a:t>defect</a:t>
            </a:r>
            <a:r>
              <a:rPr dirty="0" spc="-8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8065770" cy="276288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first </a:t>
            </a:r>
            <a:r>
              <a:rPr dirty="0" sz="2400" spc="-5">
                <a:latin typeface="Arial"/>
                <a:cs typeface="Arial"/>
              </a:rPr>
              <a:t>goal leads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validation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25019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60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expect the system to perform correctly using a given set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 test cases that reflect the </a:t>
            </a:r>
            <a:r>
              <a:rPr dirty="0" sz="2000" spc="-5">
                <a:latin typeface="Arial"/>
                <a:cs typeface="Arial"/>
              </a:rPr>
              <a:t>system’s expected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second goal leads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defect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The test cases are designed to expose defects. The test cases</a:t>
            </a:r>
            <a:r>
              <a:rPr dirty="0" sz="2000" spc="-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  defect testing can be deliberately obscure and need not reflect  how the system is normally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63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Release</a:t>
            </a:r>
            <a:r>
              <a:rPr dirty="0" spc="-5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8559" y="1625549"/>
            <a:ext cx="8435340" cy="424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is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particular </a:t>
            </a:r>
            <a:r>
              <a:rPr dirty="0" sz="2400" spc="-385">
                <a:solidFill>
                  <a:srgbClr val="46424D"/>
                </a:solidFill>
                <a:latin typeface="Arial"/>
                <a:cs typeface="Arial"/>
              </a:rPr>
              <a:t>release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that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intended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 outside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team.</a:t>
            </a:r>
            <a:endParaRPr sz="2400">
              <a:latin typeface="Arial"/>
              <a:cs typeface="Arial"/>
            </a:endParaRPr>
          </a:p>
          <a:p>
            <a:pPr marL="355600" marR="31305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primary goal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testing process is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convince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supplier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system that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good enough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lvl="1" marL="756285" marR="21590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Release testing, therefore, has to show that the system delivers</a:t>
            </a:r>
            <a:r>
              <a:rPr dirty="0" sz="2000" spc="-2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its  specified </a:t>
            </a:r>
            <a:r>
              <a:rPr dirty="0" sz="2000" spc="-10">
                <a:solidFill>
                  <a:srgbClr val="46424D"/>
                </a:solidFill>
                <a:latin typeface="Arial"/>
                <a:cs typeface="Arial"/>
              </a:rPr>
              <a:t>functionality,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performance and </a:t>
            </a:r>
            <a:r>
              <a:rPr dirty="0" sz="2000" spc="-10">
                <a:solidFill>
                  <a:srgbClr val="46424D"/>
                </a:solidFill>
                <a:latin typeface="Arial"/>
                <a:cs typeface="Arial"/>
              </a:rPr>
              <a:t>dependability,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and that it  does not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fail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during normal</a:t>
            </a:r>
            <a:r>
              <a:rPr dirty="0" sz="2000" spc="-10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355600" marR="163195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testing is usually a black-box testing process  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only derived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from the system</a:t>
            </a:r>
            <a:r>
              <a:rPr dirty="0" sz="2400" spc="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07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Release </a:t>
            </a:r>
            <a:r>
              <a:rPr dirty="0"/>
              <a:t>testing and </a:t>
            </a:r>
            <a:r>
              <a:rPr dirty="0" spc="-10"/>
              <a:t>system</a:t>
            </a:r>
            <a:r>
              <a:rPr dirty="0" spc="-2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72676"/>
            <a:ext cx="7912734" cy="338836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is a form of system</a:t>
            </a:r>
            <a:r>
              <a:rPr dirty="0" sz="2400" spc="-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Important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differences:</a:t>
            </a:r>
            <a:endParaRPr sz="2400">
              <a:latin typeface="Arial"/>
              <a:cs typeface="Arial"/>
            </a:endParaRPr>
          </a:p>
          <a:p>
            <a:pPr lvl="1" marL="756285" marR="704850" indent="-28638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separate team that has not been involved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dirty="0" sz="2000" spc="-30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  development, should be responsible for release</a:t>
            </a:r>
            <a:r>
              <a:rPr dirty="0" sz="2000" spc="-1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 testing by the development team should focus on  discovering bugs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 (defect testing). The objective</a:t>
            </a:r>
            <a:r>
              <a:rPr dirty="0" sz="2000" spc="-229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of  release testing is to check that the system meets its  requirements and is good enough for external use (validation  testing).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090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 based</a:t>
            </a:r>
            <a:r>
              <a:rPr dirty="0" spc="-1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66050" cy="2991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Requirements-based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involves examining</a:t>
            </a:r>
            <a:r>
              <a:rPr dirty="0" sz="2400" spc="1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430">
                <a:solidFill>
                  <a:srgbClr val="46424D"/>
                </a:solidFill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requirement and developing a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for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Mentcare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dirty="0" sz="2400" spc="-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If a patient is known to be allergic to any particular</a:t>
            </a:r>
            <a:r>
              <a:rPr dirty="0" sz="2000" spc="-1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medication,  then prescription of that medication shall result in a warning  message being issued to the system</a:t>
            </a:r>
            <a:r>
              <a:rPr dirty="0" sz="2000" spc="-1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6424D"/>
                </a:solidFill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lvl="1" marL="756285" marR="36830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If a prescriber chooses to ignore an allergy warning, they</a:t>
            </a:r>
            <a:r>
              <a:rPr dirty="0" sz="2000" spc="-229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shall  provide a reason why this has been</a:t>
            </a:r>
            <a:r>
              <a:rPr dirty="0" sz="2000" spc="-1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ignored.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855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</a:t>
            </a:r>
            <a:r>
              <a:rPr dirty="0" spc="-10"/>
              <a:t> </a:t>
            </a:r>
            <a:r>
              <a:rPr dirty="0" spc="-5"/>
              <a:t>tests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7073"/>
            <a:ext cx="8061959" cy="447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7147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Set up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patient record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no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known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allergies. Prescribe medication </a:t>
            </a:r>
            <a:r>
              <a:rPr dirty="0" sz="1800" spc="-705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1800" spc="-3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allergies that are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known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exist. Check that a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message is not  issued by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 system.</a:t>
            </a:r>
            <a:endParaRPr sz="1800">
              <a:latin typeface="Arial"/>
              <a:cs typeface="Arial"/>
            </a:endParaRPr>
          </a:p>
          <a:p>
            <a:pPr algn="just" marL="355600" marR="38862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Set up a patient record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with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known </a:t>
            </a:r>
            <a:r>
              <a:rPr dirty="0" sz="1800" spc="-25">
                <a:solidFill>
                  <a:srgbClr val="46424D"/>
                </a:solidFill>
                <a:latin typeface="Arial"/>
                <a:cs typeface="Arial"/>
              </a:rPr>
              <a:t>allergy.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Prescribe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60">
                <a:solidFill>
                  <a:srgbClr val="46424D"/>
                </a:solidFill>
                <a:latin typeface="Arial"/>
                <a:cs typeface="Arial"/>
              </a:rPr>
              <a:t>medication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patient is allergic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to,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and check that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is issued by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Set up a patient record in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allergies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two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or more drugs are </a:t>
            </a:r>
            <a:r>
              <a:rPr dirty="0" sz="1800" spc="-280">
                <a:solidFill>
                  <a:srgbClr val="46424D"/>
                </a:solidFill>
                <a:latin typeface="Arial"/>
                <a:cs typeface="Arial"/>
              </a:rPr>
              <a:t>recorded. 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Prescribe both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these drugs separately and check that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correct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 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each drug is</a:t>
            </a:r>
            <a:r>
              <a:rPr dirty="0" sz="18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issued.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Prescribe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two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drugs that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patient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allergic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to.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Check that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two</a:t>
            </a:r>
            <a:r>
              <a:rPr dirty="0" sz="1800" spc="1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warnings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correctly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 issued.</a:t>
            </a:r>
            <a:endParaRPr sz="1800">
              <a:latin typeface="Arial"/>
              <a:cs typeface="Arial"/>
            </a:endParaRPr>
          </a:p>
          <a:p>
            <a:pPr marL="355600" marR="16891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Prescribe a drug that issues a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and overrule that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warning.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Check  that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system requires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provide information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explaining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why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warning 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was</a:t>
            </a:r>
            <a:r>
              <a:rPr dirty="0" sz="1800" spc="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overruled.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129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 usage scenario for the Mentcare</a:t>
            </a:r>
            <a:r>
              <a:rPr dirty="0" spc="-25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96341" y="1527810"/>
            <a:ext cx="8253095" cy="4643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165">
              <a:lnSpc>
                <a:spcPct val="100000"/>
              </a:lnSpc>
              <a:spcBef>
                <a:spcPts val="95"/>
              </a:spcBef>
            </a:pP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80">
                <a:latin typeface="Arial"/>
                <a:cs typeface="Arial"/>
              </a:rPr>
              <a:t>nurse </a:t>
            </a:r>
            <a:r>
              <a:rPr dirty="0" sz="1600" spc="-40">
                <a:latin typeface="Arial"/>
                <a:cs typeface="Arial"/>
              </a:rPr>
              <a:t>who </a:t>
            </a:r>
            <a:r>
              <a:rPr dirty="0" sz="1600" spc="-95">
                <a:latin typeface="Arial"/>
                <a:cs typeface="Arial"/>
              </a:rPr>
              <a:t>specializes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50">
                <a:latin typeface="Arial"/>
                <a:cs typeface="Arial"/>
              </a:rPr>
              <a:t>mental </a:t>
            </a:r>
            <a:r>
              <a:rPr dirty="0" sz="1600" spc="-60">
                <a:latin typeface="Arial"/>
                <a:cs typeface="Arial"/>
              </a:rPr>
              <a:t>healthcare. </a:t>
            </a:r>
            <a:r>
              <a:rPr dirty="0" sz="1600" spc="-114">
                <a:latin typeface="Arial"/>
                <a:cs typeface="Arial"/>
              </a:rPr>
              <a:t>One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50">
                <a:latin typeface="Arial"/>
                <a:cs typeface="Arial"/>
              </a:rPr>
              <a:t>responsibilities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30">
                <a:latin typeface="Arial"/>
                <a:cs typeface="Arial"/>
              </a:rPr>
              <a:t>visit</a:t>
            </a:r>
            <a:r>
              <a:rPr dirty="0" sz="1600" spc="-32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patients  </a:t>
            </a:r>
            <a:r>
              <a:rPr dirty="0" sz="1600" spc="-25">
                <a:latin typeface="Arial"/>
                <a:cs typeface="Arial"/>
              </a:rPr>
              <a:t>at </a:t>
            </a:r>
            <a:r>
              <a:rPr dirty="0" sz="1600" spc="-70">
                <a:latin typeface="Arial"/>
                <a:cs typeface="Arial"/>
              </a:rPr>
              <a:t>home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100">
                <a:latin typeface="Arial"/>
                <a:cs typeface="Arial"/>
              </a:rPr>
              <a:t>check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10">
                <a:latin typeface="Arial"/>
                <a:cs typeface="Arial"/>
              </a:rPr>
              <a:t>their </a:t>
            </a:r>
            <a:r>
              <a:rPr dirty="0" sz="1600" spc="-25">
                <a:latin typeface="Arial"/>
                <a:cs typeface="Arial"/>
              </a:rPr>
              <a:t>treatment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45">
                <a:latin typeface="Arial"/>
                <a:cs typeface="Arial"/>
              </a:rPr>
              <a:t>effective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40">
                <a:latin typeface="Arial"/>
                <a:cs typeface="Arial"/>
              </a:rPr>
              <a:t>they </a:t>
            </a:r>
            <a:r>
              <a:rPr dirty="0" sz="1600" spc="-80">
                <a:latin typeface="Arial"/>
                <a:cs typeface="Arial"/>
              </a:rPr>
              <a:t>are </a:t>
            </a:r>
            <a:r>
              <a:rPr dirty="0" sz="1600" spc="-10">
                <a:latin typeface="Arial"/>
                <a:cs typeface="Arial"/>
              </a:rPr>
              <a:t>not </a:t>
            </a:r>
            <a:r>
              <a:rPr dirty="0" sz="1600" spc="-55">
                <a:latin typeface="Arial"/>
                <a:cs typeface="Arial"/>
              </a:rPr>
              <a:t>suffering </a:t>
            </a:r>
            <a:r>
              <a:rPr dirty="0" sz="1600" spc="-20">
                <a:latin typeface="Arial"/>
                <a:cs typeface="Arial"/>
              </a:rPr>
              <a:t>from </a:t>
            </a:r>
            <a:r>
              <a:rPr dirty="0" sz="1600" spc="-50">
                <a:latin typeface="Arial"/>
                <a:cs typeface="Arial"/>
              </a:rPr>
              <a:t>medication  </a:t>
            </a:r>
            <a:r>
              <a:rPr dirty="0" sz="1600" spc="-85">
                <a:latin typeface="Arial"/>
                <a:cs typeface="Arial"/>
              </a:rPr>
              <a:t>side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effects.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600" spc="-125">
                <a:latin typeface="Arial"/>
                <a:cs typeface="Arial"/>
              </a:rPr>
              <a:t>On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95">
                <a:latin typeface="Arial"/>
                <a:cs typeface="Arial"/>
              </a:rPr>
              <a:t>day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0">
                <a:latin typeface="Arial"/>
                <a:cs typeface="Arial"/>
              </a:rPr>
              <a:t>home </a:t>
            </a:r>
            <a:r>
              <a:rPr dirty="0" sz="1600" spc="-55">
                <a:latin typeface="Arial"/>
                <a:cs typeface="Arial"/>
              </a:rPr>
              <a:t>visits,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95">
                <a:latin typeface="Arial"/>
                <a:cs typeface="Arial"/>
              </a:rPr>
              <a:t>logs </a:t>
            </a:r>
            <a:r>
              <a:rPr dirty="0" sz="1600" spc="-5">
                <a:latin typeface="Arial"/>
                <a:cs typeface="Arial"/>
              </a:rPr>
              <a:t>into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5">
                <a:latin typeface="Arial"/>
                <a:cs typeface="Arial"/>
              </a:rPr>
              <a:t>Mentcare </a:t>
            </a:r>
            <a:r>
              <a:rPr dirty="0" sz="1600" spc="-95">
                <a:latin typeface="Arial"/>
                <a:cs typeface="Arial"/>
              </a:rPr>
              <a:t>system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30">
                <a:latin typeface="Arial"/>
                <a:cs typeface="Arial"/>
              </a:rPr>
              <a:t>uses </a:t>
            </a:r>
            <a:r>
              <a:rPr dirty="0" sz="1600" spc="50">
                <a:latin typeface="Arial"/>
                <a:cs typeface="Arial"/>
              </a:rPr>
              <a:t>it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print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85">
                <a:latin typeface="Arial"/>
                <a:cs typeface="Arial"/>
              </a:rPr>
              <a:t>schedule </a:t>
            </a:r>
            <a:r>
              <a:rPr dirty="0" sz="1600" spc="-10">
                <a:latin typeface="Arial"/>
                <a:cs typeface="Arial"/>
              </a:rPr>
              <a:t>of  </a:t>
            </a:r>
            <a:r>
              <a:rPr dirty="0" sz="1600" spc="-70">
                <a:latin typeface="Arial"/>
                <a:cs typeface="Arial"/>
              </a:rPr>
              <a:t>home </a:t>
            </a:r>
            <a:r>
              <a:rPr dirty="0" sz="1600" spc="-55">
                <a:latin typeface="Arial"/>
                <a:cs typeface="Arial"/>
              </a:rPr>
              <a:t>visits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114">
                <a:latin typeface="Arial"/>
                <a:cs typeface="Arial"/>
              </a:rPr>
              <a:t>day, </a:t>
            </a:r>
            <a:r>
              <a:rPr dirty="0" sz="1600" spc="-75">
                <a:latin typeface="Arial"/>
                <a:cs typeface="Arial"/>
              </a:rPr>
              <a:t>along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80">
                <a:latin typeface="Arial"/>
                <a:cs typeface="Arial"/>
              </a:rPr>
              <a:t>summary </a:t>
            </a:r>
            <a:r>
              <a:rPr dirty="0" sz="1600" spc="-30">
                <a:latin typeface="Arial"/>
                <a:cs typeface="Arial"/>
              </a:rPr>
              <a:t>information </a:t>
            </a:r>
            <a:r>
              <a:rPr dirty="0" sz="1600" spc="-40">
                <a:latin typeface="Arial"/>
                <a:cs typeface="Arial"/>
              </a:rPr>
              <a:t>about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patients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45">
                <a:latin typeface="Arial"/>
                <a:cs typeface="Arial"/>
              </a:rPr>
              <a:t>visited. </a:t>
            </a:r>
            <a:r>
              <a:rPr dirty="0" sz="1600" spc="-135">
                <a:latin typeface="Arial"/>
                <a:cs typeface="Arial"/>
              </a:rPr>
              <a:t>He  </a:t>
            </a:r>
            <a:r>
              <a:rPr dirty="0" sz="1600" spc="-75">
                <a:latin typeface="Arial"/>
                <a:cs typeface="Arial"/>
              </a:rPr>
              <a:t>requests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0">
                <a:latin typeface="Arial"/>
                <a:cs typeface="Arial"/>
              </a:rPr>
              <a:t>records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0">
                <a:latin typeface="Arial"/>
                <a:cs typeface="Arial"/>
              </a:rPr>
              <a:t>these </a:t>
            </a:r>
            <a:r>
              <a:rPr dirty="0" sz="1600" spc="-45">
                <a:latin typeface="Arial"/>
                <a:cs typeface="Arial"/>
              </a:rPr>
              <a:t>patients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60">
                <a:latin typeface="Arial"/>
                <a:cs typeface="Arial"/>
              </a:rPr>
              <a:t>downloaded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335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40">
                <a:latin typeface="Arial"/>
                <a:cs typeface="Arial"/>
              </a:rPr>
              <a:t>laptop. </a:t>
            </a:r>
            <a:r>
              <a:rPr dirty="0" sz="1600" spc="-135">
                <a:latin typeface="Arial"/>
                <a:cs typeface="Arial"/>
              </a:rPr>
              <a:t>He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40">
                <a:latin typeface="Arial"/>
                <a:cs typeface="Arial"/>
              </a:rPr>
              <a:t>prompted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110">
                <a:latin typeface="Arial"/>
                <a:cs typeface="Arial"/>
              </a:rPr>
              <a:t>key  </a:t>
            </a:r>
            <a:r>
              <a:rPr dirty="0" sz="1600" spc="-90">
                <a:latin typeface="Arial"/>
                <a:cs typeface="Arial"/>
              </a:rPr>
              <a:t>phrase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45">
                <a:latin typeface="Arial"/>
                <a:cs typeface="Arial"/>
              </a:rPr>
              <a:t>encrypt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0">
                <a:latin typeface="Arial"/>
                <a:cs typeface="Arial"/>
              </a:rPr>
              <a:t>records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229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laptop.</a:t>
            </a:r>
            <a:endParaRPr sz="1600">
              <a:latin typeface="Arial"/>
              <a:cs typeface="Arial"/>
            </a:endParaRPr>
          </a:p>
          <a:p>
            <a:pPr marL="12700" marR="21590">
              <a:lnSpc>
                <a:spcPct val="100000"/>
              </a:lnSpc>
              <a:spcBef>
                <a:spcPts val="600"/>
              </a:spcBef>
            </a:pPr>
            <a:r>
              <a:rPr dirty="0" sz="1600" spc="-114">
                <a:latin typeface="Arial"/>
                <a:cs typeface="Arial"/>
              </a:rPr>
              <a:t>One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patients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80">
                <a:latin typeface="Arial"/>
                <a:cs typeface="Arial"/>
              </a:rPr>
              <a:t>he </a:t>
            </a:r>
            <a:r>
              <a:rPr dirty="0" sz="1600" spc="-55">
                <a:latin typeface="Arial"/>
                <a:cs typeface="Arial"/>
              </a:rPr>
              <a:t>visits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100">
                <a:latin typeface="Arial"/>
                <a:cs typeface="Arial"/>
              </a:rPr>
              <a:t>Jim, </a:t>
            </a:r>
            <a:r>
              <a:rPr dirty="0" sz="1600" spc="-40">
                <a:latin typeface="Arial"/>
                <a:cs typeface="Arial"/>
              </a:rPr>
              <a:t>who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70">
                <a:latin typeface="Arial"/>
                <a:cs typeface="Arial"/>
              </a:rPr>
              <a:t>being </a:t>
            </a:r>
            <a:r>
              <a:rPr dirty="0" sz="1600" spc="-35">
                <a:latin typeface="Arial"/>
                <a:cs typeface="Arial"/>
              </a:rPr>
              <a:t>treated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50">
                <a:latin typeface="Arial"/>
                <a:cs typeface="Arial"/>
              </a:rPr>
              <a:t>medication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5">
                <a:latin typeface="Arial"/>
                <a:cs typeface="Arial"/>
              </a:rPr>
              <a:t>depression. </a:t>
            </a:r>
            <a:r>
              <a:rPr dirty="0" sz="1600" spc="-114">
                <a:latin typeface="Arial"/>
                <a:cs typeface="Arial"/>
              </a:rPr>
              <a:t>Jim  </a:t>
            </a:r>
            <a:r>
              <a:rPr dirty="0" sz="1600" spc="-75">
                <a:latin typeface="Arial"/>
                <a:cs typeface="Arial"/>
              </a:rPr>
              <a:t>feels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that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medication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is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helping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him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believes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that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has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side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effect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keeping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him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awake  </a:t>
            </a:r>
            <a:r>
              <a:rPr dirty="0" sz="1600" spc="-25">
                <a:latin typeface="Arial"/>
                <a:cs typeface="Arial"/>
              </a:rPr>
              <a:t>at </a:t>
            </a:r>
            <a:r>
              <a:rPr dirty="0" sz="1600" spc="-35">
                <a:latin typeface="Arial"/>
                <a:cs typeface="Arial"/>
              </a:rPr>
              <a:t>night.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75">
                <a:latin typeface="Arial"/>
                <a:cs typeface="Arial"/>
              </a:rPr>
              <a:t>looks </a:t>
            </a:r>
            <a:r>
              <a:rPr dirty="0" sz="1600" spc="-55">
                <a:latin typeface="Arial"/>
                <a:cs typeface="Arial"/>
              </a:rPr>
              <a:t>up </a:t>
            </a:r>
            <a:r>
              <a:rPr dirty="0" sz="1600" spc="-114">
                <a:latin typeface="Arial"/>
                <a:cs typeface="Arial"/>
              </a:rPr>
              <a:t>Jim’s </a:t>
            </a:r>
            <a:r>
              <a:rPr dirty="0" sz="1600" spc="-65">
                <a:latin typeface="Arial"/>
                <a:cs typeface="Arial"/>
              </a:rPr>
              <a:t>record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80">
                <a:latin typeface="Arial"/>
                <a:cs typeface="Arial"/>
              </a:rPr>
              <a:t>is </a:t>
            </a:r>
            <a:r>
              <a:rPr dirty="0" sz="1600" spc="-40">
                <a:latin typeface="Arial"/>
                <a:cs typeface="Arial"/>
              </a:rPr>
              <a:t>prompted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110">
                <a:latin typeface="Arial"/>
                <a:cs typeface="Arial"/>
              </a:rPr>
              <a:t>key </a:t>
            </a:r>
            <a:r>
              <a:rPr dirty="0" sz="1600" spc="-90">
                <a:latin typeface="Arial"/>
                <a:cs typeface="Arial"/>
              </a:rPr>
              <a:t>phrase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45">
                <a:latin typeface="Arial"/>
                <a:cs typeface="Arial"/>
              </a:rPr>
              <a:t>decrypt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record. </a:t>
            </a:r>
            <a:r>
              <a:rPr dirty="0" sz="1600" spc="-135">
                <a:latin typeface="Arial"/>
                <a:cs typeface="Arial"/>
              </a:rPr>
              <a:t>He  </a:t>
            </a:r>
            <a:r>
              <a:rPr dirty="0" sz="1600" spc="-114">
                <a:latin typeface="Arial"/>
                <a:cs typeface="Arial"/>
              </a:rPr>
              <a:t>checks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drug </a:t>
            </a:r>
            <a:r>
              <a:rPr dirty="0" sz="1600" spc="-65">
                <a:latin typeface="Arial"/>
                <a:cs typeface="Arial"/>
              </a:rPr>
              <a:t>prescribed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70">
                <a:latin typeface="Arial"/>
                <a:cs typeface="Arial"/>
              </a:rPr>
              <a:t>queries </a:t>
            </a:r>
            <a:r>
              <a:rPr dirty="0" sz="1600" spc="-25">
                <a:latin typeface="Arial"/>
                <a:cs typeface="Arial"/>
              </a:rPr>
              <a:t>its </a:t>
            </a:r>
            <a:r>
              <a:rPr dirty="0" sz="1600" spc="-85">
                <a:latin typeface="Arial"/>
                <a:cs typeface="Arial"/>
              </a:rPr>
              <a:t>side </a:t>
            </a:r>
            <a:r>
              <a:rPr dirty="0" sz="1600" spc="-55">
                <a:latin typeface="Arial"/>
                <a:cs typeface="Arial"/>
              </a:rPr>
              <a:t>effects. </a:t>
            </a:r>
            <a:r>
              <a:rPr dirty="0" sz="1600" spc="-120">
                <a:latin typeface="Arial"/>
                <a:cs typeface="Arial"/>
              </a:rPr>
              <a:t>Sleeplessness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5">
                <a:latin typeface="Arial"/>
                <a:cs typeface="Arial"/>
              </a:rPr>
              <a:t>known </a:t>
            </a:r>
            <a:r>
              <a:rPr dirty="0" sz="1600" spc="-85">
                <a:latin typeface="Arial"/>
                <a:cs typeface="Arial"/>
              </a:rPr>
              <a:t>side </a:t>
            </a:r>
            <a:r>
              <a:rPr dirty="0" sz="1600" spc="-40">
                <a:latin typeface="Arial"/>
                <a:cs typeface="Arial"/>
              </a:rPr>
              <a:t>effect </a:t>
            </a:r>
            <a:r>
              <a:rPr dirty="0" sz="1600" spc="-114">
                <a:latin typeface="Arial"/>
                <a:cs typeface="Arial"/>
              </a:rPr>
              <a:t>so </a:t>
            </a:r>
            <a:r>
              <a:rPr dirty="0" sz="1600" spc="-80">
                <a:latin typeface="Arial"/>
                <a:cs typeface="Arial"/>
              </a:rPr>
              <a:t>he  </a:t>
            </a:r>
            <a:r>
              <a:rPr dirty="0" sz="1600" spc="-65">
                <a:latin typeface="Arial"/>
                <a:cs typeface="Arial"/>
              </a:rPr>
              <a:t>notes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problem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120">
                <a:latin typeface="Arial"/>
                <a:cs typeface="Arial"/>
              </a:rPr>
              <a:t>Jim’s </a:t>
            </a:r>
            <a:r>
              <a:rPr dirty="0" sz="1600" spc="-65">
                <a:latin typeface="Arial"/>
                <a:cs typeface="Arial"/>
              </a:rPr>
              <a:t>record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14">
                <a:latin typeface="Arial"/>
                <a:cs typeface="Arial"/>
              </a:rPr>
              <a:t>suggests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80">
                <a:latin typeface="Arial"/>
                <a:cs typeface="Arial"/>
              </a:rPr>
              <a:t>he </a:t>
            </a:r>
            <a:r>
              <a:rPr dirty="0" sz="1600" spc="-55">
                <a:latin typeface="Arial"/>
                <a:cs typeface="Arial"/>
              </a:rPr>
              <a:t>visits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0">
                <a:latin typeface="Arial"/>
                <a:cs typeface="Arial"/>
              </a:rPr>
              <a:t>clinic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100">
                <a:latin typeface="Arial"/>
                <a:cs typeface="Arial"/>
              </a:rPr>
              <a:t>have </a:t>
            </a:r>
            <a:r>
              <a:rPr dirty="0" sz="1600" spc="-80">
                <a:latin typeface="Arial"/>
                <a:cs typeface="Arial"/>
              </a:rPr>
              <a:t>his </a:t>
            </a:r>
            <a:r>
              <a:rPr dirty="0" sz="1600" spc="-50">
                <a:latin typeface="Arial"/>
                <a:cs typeface="Arial"/>
              </a:rPr>
              <a:t>medication  </a:t>
            </a:r>
            <a:r>
              <a:rPr dirty="0" sz="1600" spc="-90">
                <a:latin typeface="Arial"/>
                <a:cs typeface="Arial"/>
              </a:rPr>
              <a:t>changed. </a:t>
            </a:r>
            <a:r>
              <a:rPr dirty="0" sz="1600" spc="-114">
                <a:latin typeface="Arial"/>
                <a:cs typeface="Arial"/>
              </a:rPr>
              <a:t>Jim </a:t>
            </a:r>
            <a:r>
              <a:rPr dirty="0" sz="1600" spc="-110">
                <a:latin typeface="Arial"/>
                <a:cs typeface="Arial"/>
              </a:rPr>
              <a:t>agrees </a:t>
            </a:r>
            <a:r>
              <a:rPr dirty="0" sz="1600" spc="-114">
                <a:latin typeface="Arial"/>
                <a:cs typeface="Arial"/>
              </a:rPr>
              <a:t>so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65">
                <a:latin typeface="Arial"/>
                <a:cs typeface="Arial"/>
              </a:rPr>
              <a:t>enters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25">
                <a:latin typeface="Arial"/>
                <a:cs typeface="Arial"/>
              </a:rPr>
              <a:t>prompt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65">
                <a:latin typeface="Arial"/>
                <a:cs typeface="Arial"/>
              </a:rPr>
              <a:t>call </a:t>
            </a:r>
            <a:r>
              <a:rPr dirty="0" sz="1600" spc="-35">
                <a:latin typeface="Arial"/>
                <a:cs typeface="Arial"/>
              </a:rPr>
              <a:t>him </a:t>
            </a:r>
            <a:r>
              <a:rPr dirty="0" sz="1600" spc="-55">
                <a:latin typeface="Arial"/>
                <a:cs typeface="Arial"/>
              </a:rPr>
              <a:t>when </a:t>
            </a:r>
            <a:r>
              <a:rPr dirty="0" sz="1600" spc="-80">
                <a:latin typeface="Arial"/>
                <a:cs typeface="Arial"/>
              </a:rPr>
              <a:t>he </a:t>
            </a:r>
            <a:r>
              <a:rPr dirty="0" sz="1600" spc="-90">
                <a:latin typeface="Arial"/>
                <a:cs typeface="Arial"/>
              </a:rPr>
              <a:t>gets </a:t>
            </a:r>
            <a:r>
              <a:rPr dirty="0" sz="1600" spc="-100">
                <a:latin typeface="Arial"/>
                <a:cs typeface="Arial"/>
              </a:rPr>
              <a:t>back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clinic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105">
                <a:latin typeface="Arial"/>
                <a:cs typeface="Arial"/>
              </a:rPr>
              <a:t>make 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40">
                <a:latin typeface="Arial"/>
                <a:cs typeface="Arial"/>
              </a:rPr>
              <a:t>appointment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75">
                <a:latin typeface="Arial"/>
                <a:cs typeface="Arial"/>
              </a:rPr>
              <a:t>physician.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95">
                <a:latin typeface="Arial"/>
                <a:cs typeface="Arial"/>
              </a:rPr>
              <a:t>ends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0">
                <a:latin typeface="Arial"/>
                <a:cs typeface="Arial"/>
              </a:rPr>
              <a:t>consultation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95">
                <a:latin typeface="Arial"/>
                <a:cs typeface="Arial"/>
              </a:rPr>
              <a:t>system </a:t>
            </a:r>
            <a:r>
              <a:rPr dirty="0" sz="1600" spc="-55">
                <a:latin typeface="Arial"/>
                <a:cs typeface="Arial"/>
              </a:rPr>
              <a:t>re-encrypts </a:t>
            </a:r>
            <a:r>
              <a:rPr dirty="0" sz="1600" spc="-120">
                <a:latin typeface="Arial"/>
                <a:cs typeface="Arial"/>
              </a:rPr>
              <a:t>Jim’s  </a:t>
            </a:r>
            <a:r>
              <a:rPr dirty="0" sz="1600" spc="-60">
                <a:latin typeface="Arial"/>
                <a:cs typeface="Arial"/>
              </a:rPr>
              <a:t>record.</a:t>
            </a:r>
            <a:endParaRPr sz="1600">
              <a:latin typeface="Arial"/>
              <a:cs typeface="Arial"/>
            </a:endParaRPr>
          </a:p>
          <a:p>
            <a:pPr marL="12700" marR="135890">
              <a:lnSpc>
                <a:spcPct val="100000"/>
              </a:lnSpc>
              <a:spcBef>
                <a:spcPts val="605"/>
              </a:spcBef>
            </a:pPr>
            <a:r>
              <a:rPr dirty="0" sz="1600" spc="-50">
                <a:latin typeface="Arial"/>
                <a:cs typeface="Arial"/>
              </a:rPr>
              <a:t>After, finishing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55">
                <a:latin typeface="Arial"/>
                <a:cs typeface="Arial"/>
              </a:rPr>
              <a:t>consultations,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45">
                <a:latin typeface="Arial"/>
                <a:cs typeface="Arial"/>
              </a:rPr>
              <a:t>returns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clinic </a:t>
            </a:r>
            <a:r>
              <a:rPr dirty="0" sz="1600" spc="-75">
                <a:latin typeface="Arial"/>
                <a:cs typeface="Arial"/>
              </a:rPr>
              <a:t>and uploads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80">
                <a:latin typeface="Arial"/>
                <a:cs typeface="Arial"/>
              </a:rPr>
              <a:t>records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 spc="-45">
                <a:latin typeface="Arial"/>
                <a:cs typeface="Arial"/>
              </a:rPr>
              <a:t>patients  visited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database. </a:t>
            </a:r>
            <a:r>
              <a:rPr dirty="0" sz="1600" spc="-120">
                <a:latin typeface="Arial"/>
                <a:cs typeface="Arial"/>
              </a:rPr>
              <a:t>The </a:t>
            </a:r>
            <a:r>
              <a:rPr dirty="0" sz="1600" spc="-95">
                <a:latin typeface="Arial"/>
                <a:cs typeface="Arial"/>
              </a:rPr>
              <a:t>system </a:t>
            </a:r>
            <a:r>
              <a:rPr dirty="0" sz="1600" spc="-85">
                <a:latin typeface="Arial"/>
                <a:cs typeface="Arial"/>
              </a:rPr>
              <a:t>generates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60">
                <a:latin typeface="Arial"/>
                <a:cs typeface="Arial"/>
              </a:rPr>
              <a:t>call </a:t>
            </a:r>
            <a:r>
              <a:rPr dirty="0" sz="1600" spc="-20">
                <a:latin typeface="Arial"/>
                <a:cs typeface="Arial"/>
              </a:rPr>
              <a:t>list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110">
                <a:latin typeface="Arial"/>
                <a:cs typeface="Arial"/>
              </a:rPr>
              <a:t>George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60">
                <a:latin typeface="Arial"/>
                <a:cs typeface="Arial"/>
              </a:rPr>
              <a:t>those </a:t>
            </a:r>
            <a:r>
              <a:rPr dirty="0" sz="1600" spc="-45">
                <a:latin typeface="Arial"/>
                <a:cs typeface="Arial"/>
              </a:rPr>
              <a:t>patients </a:t>
            </a:r>
            <a:r>
              <a:rPr dirty="0" sz="1600" spc="-40">
                <a:latin typeface="Arial"/>
                <a:cs typeface="Arial"/>
              </a:rPr>
              <a:t>who</a:t>
            </a:r>
            <a:r>
              <a:rPr dirty="0" sz="1600" spc="-310">
                <a:latin typeface="Arial"/>
                <a:cs typeface="Arial"/>
              </a:rPr>
              <a:t> </a:t>
            </a:r>
            <a:r>
              <a:rPr dirty="0" sz="1600" spc="-135">
                <a:latin typeface="Arial"/>
                <a:cs typeface="Arial"/>
              </a:rPr>
              <a:t>He </a:t>
            </a:r>
            <a:r>
              <a:rPr dirty="0" sz="1600" spc="-120">
                <a:latin typeface="Arial"/>
                <a:cs typeface="Arial"/>
              </a:rPr>
              <a:t>has </a:t>
            </a:r>
            <a:r>
              <a:rPr dirty="0" sz="1600" spc="15">
                <a:latin typeface="Arial"/>
                <a:cs typeface="Arial"/>
              </a:rPr>
              <a:t>to  </a:t>
            </a:r>
            <a:r>
              <a:rPr dirty="0" sz="1600" spc="-50">
                <a:latin typeface="Arial"/>
                <a:cs typeface="Arial"/>
              </a:rPr>
              <a:t>contact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30">
                <a:latin typeface="Arial"/>
                <a:cs typeface="Arial"/>
              </a:rPr>
              <a:t>follow-up information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05">
                <a:latin typeface="Arial"/>
                <a:cs typeface="Arial"/>
              </a:rPr>
              <a:t>make </a:t>
            </a:r>
            <a:r>
              <a:rPr dirty="0" sz="1600" spc="-45">
                <a:latin typeface="Arial"/>
                <a:cs typeface="Arial"/>
              </a:rPr>
              <a:t>clinic</a:t>
            </a:r>
            <a:r>
              <a:rPr dirty="0" sz="1600" spc="-30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appointments.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94015" cy="558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Features tested </a:t>
            </a:r>
            <a:r>
              <a:rPr dirty="0" sz="2400" spc="-10" b="1">
                <a:solidFill>
                  <a:srgbClr val="46424D"/>
                </a:solidFill>
                <a:latin typeface="Arial"/>
                <a:cs typeface="Arial"/>
              </a:rPr>
              <a:t>by</a:t>
            </a:r>
            <a:r>
              <a:rPr dirty="0" sz="2400" spc="15" b="1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scenario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Authentication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logging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on to the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1333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Downloading and uploading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specified patient </a:t>
            </a:r>
            <a:r>
              <a:rPr dirty="0" sz="2400" spc="-1145">
                <a:solidFill>
                  <a:srgbClr val="46424D"/>
                </a:solidFill>
                <a:latin typeface="Arial"/>
                <a:cs typeface="Arial"/>
              </a:rPr>
              <a:t>records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 laptop.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Home visit</a:t>
            </a:r>
            <a:r>
              <a:rPr dirty="0" sz="24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scheduling.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Encryption and decryption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patient records on a </a:t>
            </a:r>
            <a:r>
              <a:rPr dirty="0" sz="2400" spc="-505">
                <a:solidFill>
                  <a:srgbClr val="46424D"/>
                </a:solidFill>
                <a:latin typeface="Arial"/>
                <a:cs typeface="Arial"/>
              </a:rPr>
              <a:t>mobile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device.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Record retrieval and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modification.</a:t>
            </a:r>
            <a:endParaRPr sz="2400">
              <a:latin typeface="Arial"/>
              <a:cs typeface="Arial"/>
            </a:endParaRPr>
          </a:p>
          <a:p>
            <a:pPr marL="355600" marR="12573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Links with the drugs database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maintains </a:t>
            </a:r>
            <a:r>
              <a:rPr dirty="0" sz="2400" spc="-345">
                <a:solidFill>
                  <a:srgbClr val="46424D"/>
                </a:solidFill>
                <a:latin typeface="Arial"/>
                <a:cs typeface="Arial"/>
              </a:rPr>
              <a:t>side-effect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system 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call</a:t>
            </a:r>
            <a:r>
              <a:rPr dirty="0" sz="2400" spc="-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prompting.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08620" cy="512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Performance</a:t>
            </a:r>
            <a:r>
              <a:rPr dirty="0" sz="2400" spc="5" b="1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12128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release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may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involve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the </a:t>
            </a:r>
            <a:r>
              <a:rPr dirty="0" sz="2400" spc="-415">
                <a:solidFill>
                  <a:srgbClr val="46424D"/>
                </a:solidFill>
                <a:latin typeface="Arial"/>
                <a:cs typeface="Arial"/>
              </a:rPr>
              <a:t>emergent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properties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 system, such as performance and  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reliability.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5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reflect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profile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dirty="0" sz="2400" spc="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37274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Performance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usually involve planning a </a:t>
            </a:r>
            <a:r>
              <a:rPr dirty="0" sz="2400" spc="-919">
                <a:solidFill>
                  <a:srgbClr val="46424D"/>
                </a:solidFill>
                <a:latin typeface="Arial"/>
                <a:cs typeface="Arial"/>
              </a:rPr>
              <a:t>series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of  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load is steadily increased until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 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performance becomes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unacceptable.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Stress testing is a form of performance 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where </a:t>
            </a:r>
            <a:r>
              <a:rPr dirty="0" sz="2400" spc="-112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6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deliberately overloaded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test its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failure  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behaviour.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</a:t>
            </a:r>
            <a:r>
              <a:rPr dirty="0" spc="-65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788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</a:t>
            </a:r>
            <a:r>
              <a:rPr dirty="0" spc="-6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57515" cy="3342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968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customer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is a stage in the testing </a:t>
            </a:r>
            <a:r>
              <a:rPr dirty="0" sz="2400" spc="-459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  which users or customers provide input and advice on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5600" marR="6794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 testing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essential, even when </a:t>
            </a:r>
            <a:r>
              <a:rPr dirty="0" sz="2400" spc="-270">
                <a:solidFill>
                  <a:srgbClr val="46424D"/>
                </a:solidFill>
                <a:latin typeface="Arial"/>
                <a:cs typeface="Arial"/>
              </a:rPr>
              <a:t>comprehensive 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release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have been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carried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reason for this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influences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from the </a:t>
            </a:r>
            <a:r>
              <a:rPr dirty="0" sz="2000" spc="5">
                <a:solidFill>
                  <a:srgbClr val="46424D"/>
                </a:solidFill>
                <a:latin typeface="Arial"/>
                <a:cs typeface="Arial"/>
              </a:rPr>
              <a:t>user’s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working 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environment have a major </a:t>
            </a:r>
            <a:r>
              <a:rPr dirty="0" sz="2000" spc="-10">
                <a:solidFill>
                  <a:srgbClr val="46424D"/>
                </a:solidFill>
                <a:latin typeface="Arial"/>
                <a:cs typeface="Arial"/>
              </a:rPr>
              <a:t>effect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on the </a:t>
            </a:r>
            <a:r>
              <a:rPr dirty="0" sz="2000" spc="-15">
                <a:solidFill>
                  <a:srgbClr val="46424D"/>
                </a:solidFill>
                <a:latin typeface="Arial"/>
                <a:cs typeface="Arial"/>
              </a:rPr>
              <a:t>reliability,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performance,  usability and robustness of a system. These cannot be</a:t>
            </a:r>
            <a:r>
              <a:rPr dirty="0" sz="2000" spc="-2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replicated  in a testing</a:t>
            </a:r>
            <a:r>
              <a:rPr dirty="0" sz="2000" spc="-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067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Types </a:t>
            </a:r>
            <a:r>
              <a:rPr dirty="0"/>
              <a:t>of </a:t>
            </a:r>
            <a:r>
              <a:rPr dirty="0" spc="-5"/>
              <a:t>user</a:t>
            </a:r>
            <a:r>
              <a:rPr dirty="0" spc="-15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8053705" cy="427228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Alpha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Users of the software work with the development team to test</a:t>
            </a:r>
            <a:r>
              <a:rPr dirty="0" sz="2000" spc="-254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 software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at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developer’s</a:t>
            </a:r>
            <a:r>
              <a:rPr dirty="0" sz="2000" spc="-9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site.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Beta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304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release of the software is made available to users to allow  them to experiment and to raise problems that they discover</a:t>
            </a:r>
            <a:r>
              <a:rPr dirty="0" sz="2000" spc="-2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with  the system</a:t>
            </a:r>
            <a:r>
              <a:rPr dirty="0" sz="2000" spc="-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developers.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Acceptance</a:t>
            </a:r>
            <a:r>
              <a:rPr dirty="0" sz="24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27305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Customers test a system to decide whether or not it is ready</a:t>
            </a:r>
            <a:r>
              <a:rPr dirty="0" sz="2000" spc="-254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to  be accepted from the system developers and deployed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customer environment. Primarily for custom</a:t>
            </a:r>
            <a:r>
              <a:rPr dirty="0" sz="2000" spc="-1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200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Testing </a:t>
            </a:r>
            <a:r>
              <a:rPr dirty="0" spc="-5"/>
              <a:t>process</a:t>
            </a:r>
            <a:r>
              <a:rPr dirty="0" spc="5"/>
              <a:t> </a:t>
            </a:r>
            <a:r>
              <a:rPr dirty="0" spc="-5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88141"/>
            <a:ext cx="7906384" cy="352488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25">
                <a:latin typeface="Arial"/>
                <a:cs typeface="Arial"/>
              </a:rPr>
              <a:t>Validation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marR="108585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1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demonstrate to the developer and the system customer</a:t>
            </a:r>
            <a:r>
              <a:rPr dirty="0" sz="2000" spc="-1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that  the software meets its</a:t>
            </a:r>
            <a:r>
              <a:rPr dirty="0" sz="2000" spc="-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successful test shows that the system operates as</a:t>
            </a:r>
            <a:r>
              <a:rPr dirty="0" sz="2000" spc="-33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intended.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Defect testing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1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discover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faults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or defects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software where its behaviour  is incorrect or not in conformance with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its</a:t>
            </a:r>
            <a:r>
              <a:rPr dirty="0" sz="2000" spc="-1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successful test is a test that makes the system</a:t>
            </a:r>
            <a:r>
              <a:rPr dirty="0" sz="2000" spc="-3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perform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incorrectly and so exposes a defect in the</a:t>
            </a:r>
            <a:r>
              <a:rPr dirty="0" sz="2000" spc="-1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648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acceptance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32198" y="2941199"/>
            <a:ext cx="8744922" cy="153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6000750" cy="396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Stages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the acceptance </a:t>
            </a:r>
            <a:r>
              <a:rPr dirty="0" sz="2400" b="1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r>
              <a:rPr dirty="0" sz="2400" spc="-20" b="1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6424D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Define acceptance</a:t>
            </a:r>
            <a:r>
              <a:rPr dirty="0" sz="2400" spc="2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Plan acceptance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Derive acceptance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Run acceptance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Negotiate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</a:t>
            </a:r>
            <a:r>
              <a:rPr dirty="0" sz="2400" spc="2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Reject/accept 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580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Agile methods and acceptance</a:t>
            </a:r>
            <a:r>
              <a:rPr dirty="0" spc="1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62900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991869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agile methods,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user/customer 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112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6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team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and is responsible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making  decisions on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acceptability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dirty="0" sz="2400" spc="5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122936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5">
                <a:solidFill>
                  <a:srgbClr val="46424D"/>
                </a:solidFill>
                <a:latin typeface="Arial"/>
                <a:cs typeface="Arial"/>
              </a:rPr>
              <a:t>Tests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are defined by the user/customer and </a:t>
            </a:r>
            <a:r>
              <a:rPr dirty="0" sz="2400" spc="-116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2400" spc="-5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integrated with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other tests 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they are run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automatically when changes are</a:t>
            </a:r>
            <a:r>
              <a:rPr dirty="0" sz="2400" spc="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made.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There is no separate acceptance testing</a:t>
            </a:r>
            <a:r>
              <a:rPr dirty="0" sz="24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Main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problem here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whether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embedded </a:t>
            </a:r>
            <a:r>
              <a:rPr dirty="0" sz="2400" spc="-900">
                <a:solidFill>
                  <a:srgbClr val="46424D"/>
                </a:solidFill>
                <a:latin typeface="Arial"/>
                <a:cs typeface="Arial"/>
              </a:rPr>
              <a:t>user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 ‘typical’ and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can represent 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interests of all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stakeholders.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4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75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92415" cy="435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90233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4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only show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presence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errors </a:t>
            </a:r>
            <a:r>
              <a:rPr dirty="0" sz="2400" spc="-70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program.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cannot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demonstrate that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there are no  remaining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faults.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testing is the responsibility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dirty="0" sz="2400" spc="-409">
                <a:solidFill>
                  <a:srgbClr val="46424D"/>
                </a:solidFill>
                <a:latin typeface="Arial"/>
                <a:cs typeface="Arial"/>
              </a:rPr>
              <a:t>software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team. A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separate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team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be 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responsible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testing a system before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is released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 customers.</a:t>
            </a:r>
            <a:endParaRPr sz="2400">
              <a:latin typeface="Arial"/>
              <a:cs typeface="Arial"/>
            </a:endParaRPr>
          </a:p>
          <a:p>
            <a:pPr algn="just" marL="355600" marR="1219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includes unit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testing, 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which </a:t>
            </a:r>
            <a:r>
              <a:rPr dirty="0" sz="2400" spc="-1295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400" spc="-5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individual objects and methods component testing  in which you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related groups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objects and system  testing,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which you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partial or complete</a:t>
            </a:r>
            <a:r>
              <a:rPr dirty="0" sz="2400" spc="8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4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75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1179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14960" indent="-342900">
              <a:lnSpc>
                <a:spcPct val="100000"/>
              </a:lnSpc>
              <a:spcBef>
                <a:spcPts val="1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testing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software,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should try to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‘break’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the software </a:t>
            </a:r>
            <a:r>
              <a:rPr dirty="0" sz="2000" spc="-1060">
                <a:solidFill>
                  <a:srgbClr val="46424D"/>
                </a:solidFill>
                <a:latin typeface="Arial"/>
                <a:cs typeface="Arial"/>
              </a:rPr>
              <a:t>by </a:t>
            </a:r>
            <a:r>
              <a:rPr dirty="0" sz="2000" spc="-5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using experience and guidelines to choose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types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of test case</a:t>
            </a:r>
            <a:r>
              <a:rPr dirty="0" sz="2000" spc="-18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that  have been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effective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in discovering defects in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other</a:t>
            </a:r>
            <a:r>
              <a:rPr dirty="0" sz="2000" spc="-1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55600" marR="8191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Wherever possible, you should write automated tests. The tests </a:t>
            </a:r>
            <a:r>
              <a:rPr dirty="0" sz="2000" spc="-969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dirty="0" sz="2000" spc="-5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embedded in a program that can be run every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time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 change is  made to a</a:t>
            </a:r>
            <a:r>
              <a:rPr dirty="0" sz="2000" spc="-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55600" marR="25844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000" spc="-25">
                <a:solidFill>
                  <a:srgbClr val="46424D"/>
                </a:solidFill>
                <a:latin typeface="Arial"/>
                <a:cs typeface="Arial"/>
              </a:rPr>
              <a:t>Test-first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development is an approach to development where </a:t>
            </a:r>
            <a:r>
              <a:rPr dirty="0" sz="2000" spc="-850">
                <a:solidFill>
                  <a:srgbClr val="46424D"/>
                </a:solidFill>
                <a:latin typeface="Arial"/>
                <a:cs typeface="Arial"/>
              </a:rPr>
              <a:t>tests</a:t>
            </a:r>
            <a:r>
              <a:rPr dirty="0" sz="2000" spc="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are  written before the code to be</a:t>
            </a:r>
            <a:r>
              <a:rPr dirty="0" sz="2000" spc="-114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tested.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Scenario testing involves inventing a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typical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usage scenario</a:t>
            </a:r>
            <a:r>
              <a:rPr dirty="0" sz="2000" spc="-1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using this to derive test</a:t>
            </a:r>
            <a:r>
              <a:rPr dirty="0" sz="2000" spc="-9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cases.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Acceptance testing is a user testing process where the aim is to  decide if the software is good enough to be deployed and used in</a:t>
            </a:r>
            <a:r>
              <a:rPr dirty="0" sz="2000" spc="-2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6424D"/>
                </a:solidFill>
                <a:latin typeface="Arial"/>
                <a:cs typeface="Arial"/>
              </a:rPr>
              <a:t>its 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operational</a:t>
            </a:r>
            <a:r>
              <a:rPr dirty="0" sz="2000" spc="-3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6424D"/>
                </a:solidFill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063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 </a:t>
            </a:r>
            <a:r>
              <a:rPr dirty="0"/>
              <a:t>input-output </a:t>
            </a:r>
            <a:r>
              <a:rPr dirty="0" spc="-5"/>
              <a:t>model of program</a:t>
            </a:r>
            <a:r>
              <a:rPr dirty="0" spc="-75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2094862" y="1894492"/>
            <a:ext cx="4012996" cy="1739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7140" y="3664303"/>
            <a:ext cx="3891679" cy="2105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9918" y="2267443"/>
            <a:ext cx="1040481" cy="333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04419" y="2672714"/>
            <a:ext cx="76835" cy="130810"/>
          </a:xfrm>
          <a:custGeom>
            <a:avLst/>
            <a:gdLst/>
            <a:ahLst/>
            <a:cxnLst/>
            <a:rect l="l" t="t" r="r" b="b"/>
            <a:pathLst>
              <a:path w="76835" h="130810">
                <a:moveTo>
                  <a:pt x="16979" y="0"/>
                </a:moveTo>
                <a:lnTo>
                  <a:pt x="0" y="4500"/>
                </a:lnTo>
                <a:lnTo>
                  <a:pt x="946" y="16666"/>
                </a:lnTo>
                <a:lnTo>
                  <a:pt x="1432" y="28947"/>
                </a:lnTo>
                <a:lnTo>
                  <a:pt x="1554" y="104712"/>
                </a:lnTo>
                <a:lnTo>
                  <a:pt x="1432" y="112620"/>
                </a:lnTo>
                <a:lnTo>
                  <a:pt x="946" y="121538"/>
                </a:lnTo>
                <a:lnTo>
                  <a:pt x="0" y="128884"/>
                </a:lnTo>
                <a:lnTo>
                  <a:pt x="1636" y="130521"/>
                </a:lnTo>
                <a:lnTo>
                  <a:pt x="42859" y="129140"/>
                </a:lnTo>
                <a:lnTo>
                  <a:pt x="62622" y="118246"/>
                </a:lnTo>
                <a:lnTo>
                  <a:pt x="18411" y="118246"/>
                </a:lnTo>
                <a:lnTo>
                  <a:pt x="18411" y="62805"/>
                </a:lnTo>
                <a:lnTo>
                  <a:pt x="21480" y="61373"/>
                </a:lnTo>
                <a:lnTo>
                  <a:pt x="27617" y="56668"/>
                </a:lnTo>
                <a:lnTo>
                  <a:pt x="68162" y="56668"/>
                </a:lnTo>
                <a:lnTo>
                  <a:pt x="66564" y="53880"/>
                </a:lnTo>
                <a:lnTo>
                  <a:pt x="61955" y="50530"/>
                </a:lnTo>
                <a:lnTo>
                  <a:pt x="18411" y="50530"/>
                </a:lnTo>
                <a:lnTo>
                  <a:pt x="18411" y="1432"/>
                </a:lnTo>
                <a:lnTo>
                  <a:pt x="16979" y="0"/>
                </a:lnTo>
                <a:close/>
              </a:path>
              <a:path w="76835" h="130810">
                <a:moveTo>
                  <a:pt x="68162" y="56668"/>
                </a:moveTo>
                <a:lnTo>
                  <a:pt x="41529" y="56668"/>
                </a:lnTo>
                <a:lnTo>
                  <a:pt x="47666" y="59737"/>
                </a:lnTo>
                <a:lnTo>
                  <a:pt x="52167" y="62805"/>
                </a:lnTo>
                <a:lnTo>
                  <a:pt x="56872" y="68943"/>
                </a:lnTo>
                <a:lnTo>
                  <a:pt x="58304" y="73648"/>
                </a:lnTo>
                <a:lnTo>
                  <a:pt x="58188" y="85923"/>
                </a:lnTo>
                <a:lnTo>
                  <a:pt x="35161" y="117095"/>
                </a:lnTo>
                <a:lnTo>
                  <a:pt x="23117" y="118246"/>
                </a:lnTo>
                <a:lnTo>
                  <a:pt x="62622" y="118246"/>
                </a:lnTo>
                <a:lnTo>
                  <a:pt x="76716" y="84286"/>
                </a:lnTo>
                <a:lnTo>
                  <a:pt x="74009" y="66868"/>
                </a:lnTo>
                <a:lnTo>
                  <a:pt x="68162" y="56668"/>
                </a:lnTo>
                <a:close/>
              </a:path>
              <a:path w="76835" h="130810">
                <a:moveTo>
                  <a:pt x="41529" y="42961"/>
                </a:moveTo>
                <a:lnTo>
                  <a:pt x="29254" y="42961"/>
                </a:lnTo>
                <a:lnTo>
                  <a:pt x="21480" y="49098"/>
                </a:lnTo>
                <a:lnTo>
                  <a:pt x="18411" y="50530"/>
                </a:lnTo>
                <a:lnTo>
                  <a:pt x="61955" y="50530"/>
                </a:lnTo>
                <a:lnTo>
                  <a:pt x="55398" y="45764"/>
                </a:lnTo>
                <a:lnTo>
                  <a:pt x="41529" y="4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6479" y="2715675"/>
            <a:ext cx="75565" cy="89535"/>
          </a:xfrm>
          <a:custGeom>
            <a:avLst/>
            <a:gdLst/>
            <a:ahLst/>
            <a:cxnLst/>
            <a:rect l="l" t="t" r="r" b="b"/>
            <a:pathLst>
              <a:path w="75564" h="89535">
                <a:moveTo>
                  <a:pt x="39892" y="0"/>
                </a:moveTo>
                <a:lnTo>
                  <a:pt x="24597" y="2876"/>
                </a:lnTo>
                <a:lnTo>
                  <a:pt x="11891" y="11507"/>
                </a:lnTo>
                <a:lnTo>
                  <a:pt x="3212" y="25891"/>
                </a:lnTo>
                <a:lnTo>
                  <a:pt x="0" y="46030"/>
                </a:lnTo>
                <a:lnTo>
                  <a:pt x="3059" y="64394"/>
                </a:lnTo>
                <a:lnTo>
                  <a:pt x="11737" y="77867"/>
                </a:lnTo>
                <a:lnTo>
                  <a:pt x="25287" y="86162"/>
                </a:lnTo>
                <a:lnTo>
                  <a:pt x="42961" y="88991"/>
                </a:lnTo>
                <a:lnTo>
                  <a:pt x="52490" y="88262"/>
                </a:lnTo>
                <a:lnTo>
                  <a:pt x="60120" y="86536"/>
                </a:lnTo>
                <a:lnTo>
                  <a:pt x="65717" y="84503"/>
                </a:lnTo>
                <a:lnTo>
                  <a:pt x="69147" y="82854"/>
                </a:lnTo>
                <a:lnTo>
                  <a:pt x="70579" y="81422"/>
                </a:lnTo>
                <a:lnTo>
                  <a:pt x="70579" y="76717"/>
                </a:lnTo>
                <a:lnTo>
                  <a:pt x="39892" y="76717"/>
                </a:lnTo>
                <a:lnTo>
                  <a:pt x="29254" y="75284"/>
                </a:lnTo>
                <a:lnTo>
                  <a:pt x="23117" y="67510"/>
                </a:lnTo>
                <a:lnTo>
                  <a:pt x="18411" y="61373"/>
                </a:lnTo>
                <a:lnTo>
                  <a:pt x="16979" y="52167"/>
                </a:lnTo>
                <a:lnTo>
                  <a:pt x="16979" y="47462"/>
                </a:lnTo>
                <a:lnTo>
                  <a:pt x="73647" y="47462"/>
                </a:lnTo>
                <a:lnTo>
                  <a:pt x="75284" y="46030"/>
                </a:lnTo>
                <a:lnTo>
                  <a:pt x="75140" y="38972"/>
                </a:lnTo>
                <a:lnTo>
                  <a:pt x="74704" y="35187"/>
                </a:lnTo>
                <a:lnTo>
                  <a:pt x="16979" y="35187"/>
                </a:lnTo>
                <a:lnTo>
                  <a:pt x="19645" y="24530"/>
                </a:lnTo>
                <a:lnTo>
                  <a:pt x="24805" y="17440"/>
                </a:lnTo>
                <a:lnTo>
                  <a:pt x="31421" y="13495"/>
                </a:lnTo>
                <a:lnTo>
                  <a:pt x="38460" y="12274"/>
                </a:lnTo>
                <a:lnTo>
                  <a:pt x="66078" y="12274"/>
                </a:lnTo>
                <a:lnTo>
                  <a:pt x="61728" y="7767"/>
                </a:lnTo>
                <a:lnTo>
                  <a:pt x="55824" y="3835"/>
                </a:lnTo>
                <a:lnTo>
                  <a:pt x="48500" y="1054"/>
                </a:lnTo>
                <a:lnTo>
                  <a:pt x="39892" y="0"/>
                </a:lnTo>
                <a:close/>
              </a:path>
              <a:path w="75564" h="89535">
                <a:moveTo>
                  <a:pt x="70579" y="66078"/>
                </a:moveTo>
                <a:lnTo>
                  <a:pt x="64441" y="72216"/>
                </a:lnTo>
                <a:lnTo>
                  <a:pt x="58304" y="73648"/>
                </a:lnTo>
                <a:lnTo>
                  <a:pt x="53803" y="75284"/>
                </a:lnTo>
                <a:lnTo>
                  <a:pt x="49098" y="76717"/>
                </a:lnTo>
                <a:lnTo>
                  <a:pt x="70579" y="76717"/>
                </a:lnTo>
                <a:lnTo>
                  <a:pt x="70579" y="66078"/>
                </a:lnTo>
                <a:close/>
              </a:path>
              <a:path w="75564" h="89535">
                <a:moveTo>
                  <a:pt x="66078" y="12274"/>
                </a:moveTo>
                <a:lnTo>
                  <a:pt x="46029" y="12274"/>
                </a:lnTo>
                <a:lnTo>
                  <a:pt x="53803" y="16775"/>
                </a:lnTo>
                <a:lnTo>
                  <a:pt x="56864" y="24530"/>
                </a:lnTo>
                <a:lnTo>
                  <a:pt x="56872" y="29050"/>
                </a:lnTo>
                <a:lnTo>
                  <a:pt x="58304" y="32118"/>
                </a:lnTo>
                <a:lnTo>
                  <a:pt x="58304" y="35187"/>
                </a:lnTo>
                <a:lnTo>
                  <a:pt x="74704" y="35187"/>
                </a:lnTo>
                <a:lnTo>
                  <a:pt x="74133" y="30226"/>
                </a:lnTo>
                <a:lnTo>
                  <a:pt x="71400" y="20943"/>
                </a:lnTo>
                <a:lnTo>
                  <a:pt x="66078" y="1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8539" y="2672714"/>
            <a:ext cx="74295" cy="130810"/>
          </a:xfrm>
          <a:custGeom>
            <a:avLst/>
            <a:gdLst/>
            <a:ahLst/>
            <a:cxnLst/>
            <a:rect l="l" t="t" r="r" b="b"/>
            <a:pathLst>
              <a:path w="74295" h="130810">
                <a:moveTo>
                  <a:pt x="18616" y="0"/>
                </a:moveTo>
                <a:lnTo>
                  <a:pt x="10842" y="1432"/>
                </a:lnTo>
                <a:lnTo>
                  <a:pt x="7773" y="3068"/>
                </a:lnTo>
                <a:lnTo>
                  <a:pt x="0" y="4500"/>
                </a:lnTo>
                <a:lnTo>
                  <a:pt x="0" y="30686"/>
                </a:lnTo>
                <a:lnTo>
                  <a:pt x="946" y="40998"/>
                </a:lnTo>
                <a:lnTo>
                  <a:pt x="1432" y="51349"/>
                </a:lnTo>
                <a:lnTo>
                  <a:pt x="1552" y="58304"/>
                </a:lnTo>
                <a:lnTo>
                  <a:pt x="1636" y="72011"/>
                </a:lnTo>
                <a:lnTo>
                  <a:pt x="1380" y="92460"/>
                </a:lnTo>
                <a:lnTo>
                  <a:pt x="818" y="108247"/>
                </a:lnTo>
                <a:lnTo>
                  <a:pt x="255" y="120544"/>
                </a:lnTo>
                <a:lnTo>
                  <a:pt x="0" y="130521"/>
                </a:lnTo>
                <a:lnTo>
                  <a:pt x="18616" y="130521"/>
                </a:lnTo>
                <a:lnTo>
                  <a:pt x="20048" y="128884"/>
                </a:lnTo>
                <a:lnTo>
                  <a:pt x="19220" y="115411"/>
                </a:lnTo>
                <a:lnTo>
                  <a:pt x="18795" y="101650"/>
                </a:lnTo>
                <a:lnTo>
                  <a:pt x="18702" y="92460"/>
                </a:lnTo>
                <a:lnTo>
                  <a:pt x="18616" y="67510"/>
                </a:lnTo>
                <a:lnTo>
                  <a:pt x="23117" y="62805"/>
                </a:lnTo>
                <a:lnTo>
                  <a:pt x="30891" y="58304"/>
                </a:lnTo>
                <a:lnTo>
                  <a:pt x="69965" y="58304"/>
                </a:lnTo>
                <a:lnTo>
                  <a:pt x="69147" y="55236"/>
                </a:lnTo>
                <a:lnTo>
                  <a:pt x="68328" y="53599"/>
                </a:lnTo>
                <a:lnTo>
                  <a:pt x="18616" y="53599"/>
                </a:lnTo>
                <a:lnTo>
                  <a:pt x="18616" y="0"/>
                </a:lnTo>
                <a:close/>
              </a:path>
              <a:path w="74295" h="130810">
                <a:moveTo>
                  <a:pt x="69965" y="58304"/>
                </a:moveTo>
                <a:lnTo>
                  <a:pt x="47666" y="58304"/>
                </a:lnTo>
                <a:lnTo>
                  <a:pt x="52371" y="62805"/>
                </a:lnTo>
                <a:lnTo>
                  <a:pt x="55440" y="70579"/>
                </a:lnTo>
                <a:lnTo>
                  <a:pt x="55440" y="130521"/>
                </a:lnTo>
                <a:lnTo>
                  <a:pt x="72215" y="130521"/>
                </a:lnTo>
                <a:lnTo>
                  <a:pt x="73852" y="128884"/>
                </a:lnTo>
                <a:lnTo>
                  <a:pt x="72215" y="119678"/>
                </a:lnTo>
                <a:lnTo>
                  <a:pt x="72215" y="64442"/>
                </a:lnTo>
                <a:lnTo>
                  <a:pt x="70783" y="61373"/>
                </a:lnTo>
                <a:lnTo>
                  <a:pt x="69965" y="58304"/>
                </a:lnTo>
                <a:close/>
              </a:path>
              <a:path w="74295" h="130810">
                <a:moveTo>
                  <a:pt x="55440" y="44393"/>
                </a:moveTo>
                <a:lnTo>
                  <a:pt x="18616" y="53599"/>
                </a:lnTo>
                <a:lnTo>
                  <a:pt x="68328" y="53599"/>
                </a:lnTo>
                <a:lnTo>
                  <a:pt x="66078" y="49098"/>
                </a:lnTo>
                <a:lnTo>
                  <a:pt x="58509" y="46030"/>
                </a:lnTo>
                <a:lnTo>
                  <a:pt x="55440" y="4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79167" y="2715675"/>
            <a:ext cx="69215" cy="89535"/>
          </a:xfrm>
          <a:custGeom>
            <a:avLst/>
            <a:gdLst/>
            <a:ahLst/>
            <a:cxnLst/>
            <a:rect l="l" t="t" r="r" b="b"/>
            <a:pathLst>
              <a:path w="69215" h="89535">
                <a:moveTo>
                  <a:pt x="64559" y="13706"/>
                </a:moveTo>
                <a:lnTo>
                  <a:pt x="44597" y="13706"/>
                </a:lnTo>
                <a:lnTo>
                  <a:pt x="47666" y="16775"/>
                </a:lnTo>
                <a:lnTo>
                  <a:pt x="49098" y="19844"/>
                </a:lnTo>
                <a:lnTo>
                  <a:pt x="50735" y="21480"/>
                </a:lnTo>
                <a:lnTo>
                  <a:pt x="50735" y="29050"/>
                </a:lnTo>
                <a:lnTo>
                  <a:pt x="47666" y="30686"/>
                </a:lnTo>
                <a:lnTo>
                  <a:pt x="27876" y="33755"/>
                </a:lnTo>
                <a:lnTo>
                  <a:pt x="12862" y="39125"/>
                </a:lnTo>
                <a:lnTo>
                  <a:pt x="3333" y="47948"/>
                </a:lnTo>
                <a:lnTo>
                  <a:pt x="0" y="61373"/>
                </a:lnTo>
                <a:lnTo>
                  <a:pt x="2157" y="72852"/>
                </a:lnTo>
                <a:lnTo>
                  <a:pt x="8055" y="81550"/>
                </a:lnTo>
                <a:lnTo>
                  <a:pt x="16829" y="87064"/>
                </a:lnTo>
                <a:lnTo>
                  <a:pt x="27617" y="88991"/>
                </a:lnTo>
                <a:lnTo>
                  <a:pt x="39892" y="88991"/>
                </a:lnTo>
                <a:lnTo>
                  <a:pt x="47666" y="82854"/>
                </a:lnTo>
                <a:lnTo>
                  <a:pt x="50735" y="81422"/>
                </a:lnTo>
                <a:lnTo>
                  <a:pt x="68513" y="81422"/>
                </a:lnTo>
                <a:lnTo>
                  <a:pt x="68201" y="79207"/>
                </a:lnTo>
                <a:lnTo>
                  <a:pt x="67995" y="76717"/>
                </a:lnTo>
                <a:lnTo>
                  <a:pt x="16979" y="76717"/>
                </a:lnTo>
                <a:lnTo>
                  <a:pt x="16979" y="61373"/>
                </a:lnTo>
                <a:lnTo>
                  <a:pt x="19639" y="52199"/>
                </a:lnTo>
                <a:lnTo>
                  <a:pt x="26748" y="46746"/>
                </a:lnTo>
                <a:lnTo>
                  <a:pt x="37002" y="43594"/>
                </a:lnTo>
                <a:lnTo>
                  <a:pt x="49098" y="41324"/>
                </a:lnTo>
                <a:lnTo>
                  <a:pt x="67510" y="41324"/>
                </a:lnTo>
                <a:lnTo>
                  <a:pt x="67510" y="21480"/>
                </a:lnTo>
                <a:lnTo>
                  <a:pt x="66078" y="16775"/>
                </a:lnTo>
                <a:lnTo>
                  <a:pt x="64559" y="13706"/>
                </a:lnTo>
                <a:close/>
              </a:path>
              <a:path w="69215" h="89535">
                <a:moveTo>
                  <a:pt x="68513" y="81422"/>
                </a:moveTo>
                <a:lnTo>
                  <a:pt x="50735" y="81422"/>
                </a:lnTo>
                <a:lnTo>
                  <a:pt x="50735" y="87559"/>
                </a:lnTo>
                <a:lnTo>
                  <a:pt x="67510" y="87559"/>
                </a:lnTo>
                <a:lnTo>
                  <a:pt x="69147" y="85923"/>
                </a:lnTo>
                <a:lnTo>
                  <a:pt x="68513" y="81422"/>
                </a:lnTo>
                <a:close/>
              </a:path>
              <a:path w="69215" h="89535">
                <a:moveTo>
                  <a:pt x="67510" y="41324"/>
                </a:moveTo>
                <a:lnTo>
                  <a:pt x="50735" y="41324"/>
                </a:lnTo>
                <a:lnTo>
                  <a:pt x="50735" y="69147"/>
                </a:lnTo>
                <a:lnTo>
                  <a:pt x="49098" y="70579"/>
                </a:lnTo>
                <a:lnTo>
                  <a:pt x="42961" y="76717"/>
                </a:lnTo>
                <a:lnTo>
                  <a:pt x="67995" y="76717"/>
                </a:lnTo>
                <a:lnTo>
                  <a:pt x="67715" y="73315"/>
                </a:lnTo>
                <a:lnTo>
                  <a:pt x="67617" y="69147"/>
                </a:lnTo>
                <a:lnTo>
                  <a:pt x="67510" y="41324"/>
                </a:lnTo>
                <a:close/>
              </a:path>
              <a:path w="69215" h="89535">
                <a:moveTo>
                  <a:pt x="39892" y="0"/>
                </a:moveTo>
                <a:lnTo>
                  <a:pt x="32160" y="527"/>
                </a:lnTo>
                <a:lnTo>
                  <a:pt x="24830" y="1917"/>
                </a:lnTo>
                <a:lnTo>
                  <a:pt x="17769" y="3883"/>
                </a:lnTo>
                <a:lnTo>
                  <a:pt x="10842" y="6137"/>
                </a:lnTo>
                <a:lnTo>
                  <a:pt x="10842" y="7569"/>
                </a:lnTo>
                <a:lnTo>
                  <a:pt x="9205" y="10638"/>
                </a:lnTo>
                <a:lnTo>
                  <a:pt x="9205" y="18412"/>
                </a:lnTo>
                <a:lnTo>
                  <a:pt x="10842" y="19844"/>
                </a:lnTo>
                <a:lnTo>
                  <a:pt x="18411" y="16775"/>
                </a:lnTo>
                <a:lnTo>
                  <a:pt x="24549" y="13706"/>
                </a:lnTo>
                <a:lnTo>
                  <a:pt x="64559" y="13706"/>
                </a:lnTo>
                <a:lnTo>
                  <a:pt x="62217" y="8975"/>
                </a:lnTo>
                <a:lnTo>
                  <a:pt x="55900" y="3784"/>
                </a:lnTo>
                <a:lnTo>
                  <a:pt x="48126" y="895"/>
                </a:lnTo>
                <a:lnTo>
                  <a:pt x="39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45246" y="2717107"/>
            <a:ext cx="76835" cy="86360"/>
          </a:xfrm>
          <a:custGeom>
            <a:avLst/>
            <a:gdLst/>
            <a:ahLst/>
            <a:cxnLst/>
            <a:rect l="l" t="t" r="r" b="b"/>
            <a:pathLst>
              <a:path w="76834" h="86360">
                <a:moveTo>
                  <a:pt x="18411" y="0"/>
                </a:moveTo>
                <a:lnTo>
                  <a:pt x="10638" y="1636"/>
                </a:lnTo>
                <a:lnTo>
                  <a:pt x="1432" y="1636"/>
                </a:lnTo>
                <a:lnTo>
                  <a:pt x="0" y="3068"/>
                </a:lnTo>
                <a:lnTo>
                  <a:pt x="6878" y="23584"/>
                </a:lnTo>
                <a:lnTo>
                  <a:pt x="13604" y="43984"/>
                </a:lnTo>
                <a:lnTo>
                  <a:pt x="20023" y="64691"/>
                </a:lnTo>
                <a:lnTo>
                  <a:pt x="25981" y="86127"/>
                </a:lnTo>
                <a:lnTo>
                  <a:pt x="47462" y="86127"/>
                </a:lnTo>
                <a:lnTo>
                  <a:pt x="49098" y="84491"/>
                </a:lnTo>
                <a:lnTo>
                  <a:pt x="52526" y="73852"/>
                </a:lnTo>
                <a:lnTo>
                  <a:pt x="39892" y="73852"/>
                </a:lnTo>
                <a:lnTo>
                  <a:pt x="34343" y="55348"/>
                </a:lnTo>
                <a:lnTo>
                  <a:pt x="29254" y="37054"/>
                </a:lnTo>
                <a:lnTo>
                  <a:pt x="19844" y="1636"/>
                </a:lnTo>
                <a:lnTo>
                  <a:pt x="18411" y="0"/>
                </a:lnTo>
                <a:close/>
              </a:path>
              <a:path w="76834" h="86360">
                <a:moveTo>
                  <a:pt x="75079" y="0"/>
                </a:moveTo>
                <a:lnTo>
                  <a:pt x="68942" y="1636"/>
                </a:lnTo>
                <a:lnTo>
                  <a:pt x="59736" y="1636"/>
                </a:lnTo>
                <a:lnTo>
                  <a:pt x="58557" y="6431"/>
                </a:lnTo>
                <a:lnTo>
                  <a:pt x="56898" y="12377"/>
                </a:lnTo>
                <a:lnTo>
                  <a:pt x="54356" y="20624"/>
                </a:lnTo>
                <a:lnTo>
                  <a:pt x="50530" y="32323"/>
                </a:lnTo>
                <a:lnTo>
                  <a:pt x="48465" y="40538"/>
                </a:lnTo>
                <a:lnTo>
                  <a:pt x="41957" y="65637"/>
                </a:lnTo>
                <a:lnTo>
                  <a:pt x="39892" y="73852"/>
                </a:lnTo>
                <a:lnTo>
                  <a:pt x="52526" y="73852"/>
                </a:lnTo>
                <a:lnTo>
                  <a:pt x="55772" y="63777"/>
                </a:lnTo>
                <a:lnTo>
                  <a:pt x="62293" y="43063"/>
                </a:lnTo>
                <a:lnTo>
                  <a:pt x="69121" y="22350"/>
                </a:lnTo>
                <a:lnTo>
                  <a:pt x="76716" y="1636"/>
                </a:lnTo>
                <a:lnTo>
                  <a:pt x="67510" y="1636"/>
                </a:lnTo>
                <a:lnTo>
                  <a:pt x="59736" y="0"/>
                </a:lnTo>
                <a:lnTo>
                  <a:pt x="7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31168" y="2677215"/>
            <a:ext cx="20320" cy="126364"/>
          </a:xfrm>
          <a:custGeom>
            <a:avLst/>
            <a:gdLst/>
            <a:ahLst/>
            <a:cxnLst/>
            <a:rect l="l" t="t" r="r" b="b"/>
            <a:pathLst>
              <a:path w="20320" h="126364">
                <a:moveTo>
                  <a:pt x="18411" y="39892"/>
                </a:moveTo>
                <a:lnTo>
                  <a:pt x="10638" y="41529"/>
                </a:lnTo>
                <a:lnTo>
                  <a:pt x="7569" y="41529"/>
                </a:lnTo>
                <a:lnTo>
                  <a:pt x="1432" y="42961"/>
                </a:lnTo>
                <a:lnTo>
                  <a:pt x="0" y="44598"/>
                </a:lnTo>
                <a:lnTo>
                  <a:pt x="827" y="51358"/>
                </a:lnTo>
                <a:lnTo>
                  <a:pt x="1253" y="59557"/>
                </a:lnTo>
                <a:lnTo>
                  <a:pt x="1333" y="65810"/>
                </a:lnTo>
                <a:lnTo>
                  <a:pt x="1432" y="126020"/>
                </a:lnTo>
                <a:lnTo>
                  <a:pt x="19844" y="126020"/>
                </a:lnTo>
                <a:lnTo>
                  <a:pt x="19844" y="124383"/>
                </a:lnTo>
                <a:lnTo>
                  <a:pt x="19620" y="117041"/>
                </a:lnTo>
                <a:lnTo>
                  <a:pt x="19128" y="109066"/>
                </a:lnTo>
                <a:lnTo>
                  <a:pt x="18635" y="97600"/>
                </a:lnTo>
                <a:lnTo>
                  <a:pt x="18411" y="79785"/>
                </a:lnTo>
                <a:lnTo>
                  <a:pt x="18635" y="65810"/>
                </a:lnTo>
                <a:lnTo>
                  <a:pt x="19128" y="55440"/>
                </a:lnTo>
                <a:lnTo>
                  <a:pt x="19620" y="47679"/>
                </a:lnTo>
                <a:lnTo>
                  <a:pt x="19844" y="41529"/>
                </a:lnTo>
                <a:lnTo>
                  <a:pt x="18411" y="39892"/>
                </a:lnTo>
                <a:close/>
              </a:path>
              <a:path w="20320" h="126364">
                <a:moveTo>
                  <a:pt x="19844" y="0"/>
                </a:moveTo>
                <a:lnTo>
                  <a:pt x="10638" y="0"/>
                </a:lnTo>
                <a:lnTo>
                  <a:pt x="9205" y="1636"/>
                </a:lnTo>
                <a:lnTo>
                  <a:pt x="1432" y="1636"/>
                </a:lnTo>
                <a:lnTo>
                  <a:pt x="0" y="3068"/>
                </a:lnTo>
                <a:lnTo>
                  <a:pt x="0" y="18412"/>
                </a:lnTo>
                <a:lnTo>
                  <a:pt x="10638" y="18412"/>
                </a:lnTo>
                <a:lnTo>
                  <a:pt x="19844" y="16980"/>
                </a:lnTo>
                <a:lnTo>
                  <a:pt x="19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9468" y="2715675"/>
            <a:ext cx="80010" cy="89535"/>
          </a:xfrm>
          <a:custGeom>
            <a:avLst/>
            <a:gdLst/>
            <a:ahLst/>
            <a:cxnLst/>
            <a:rect l="l" t="t" r="r" b="b"/>
            <a:pathLst>
              <a:path w="80009" h="89535">
                <a:moveTo>
                  <a:pt x="41485" y="0"/>
                </a:moveTo>
                <a:lnTo>
                  <a:pt x="4530" y="20918"/>
                </a:lnTo>
                <a:lnTo>
                  <a:pt x="0" y="46030"/>
                </a:lnTo>
                <a:lnTo>
                  <a:pt x="125" y="50764"/>
                </a:lnTo>
                <a:lnTo>
                  <a:pt x="22485" y="85360"/>
                </a:lnTo>
                <a:lnTo>
                  <a:pt x="39849" y="88991"/>
                </a:lnTo>
                <a:lnTo>
                  <a:pt x="48479" y="88416"/>
                </a:lnTo>
                <a:lnTo>
                  <a:pt x="55959" y="86690"/>
                </a:lnTo>
                <a:lnTo>
                  <a:pt x="62288" y="83813"/>
                </a:lnTo>
                <a:lnTo>
                  <a:pt x="67467" y="79785"/>
                </a:lnTo>
                <a:lnTo>
                  <a:pt x="70535" y="76717"/>
                </a:lnTo>
                <a:lnTo>
                  <a:pt x="33711" y="76717"/>
                </a:lnTo>
                <a:lnTo>
                  <a:pt x="30643" y="75284"/>
                </a:lnTo>
                <a:lnTo>
                  <a:pt x="18368" y="29050"/>
                </a:lnTo>
                <a:lnTo>
                  <a:pt x="23073" y="22912"/>
                </a:lnTo>
                <a:lnTo>
                  <a:pt x="27574" y="13706"/>
                </a:lnTo>
                <a:lnTo>
                  <a:pt x="36780" y="12274"/>
                </a:lnTo>
                <a:lnTo>
                  <a:pt x="70535" y="12274"/>
                </a:lnTo>
                <a:lnTo>
                  <a:pt x="64299" y="7077"/>
                </a:lnTo>
                <a:lnTo>
                  <a:pt x="57161" y="3222"/>
                </a:lnTo>
                <a:lnTo>
                  <a:pt x="49448" y="824"/>
                </a:lnTo>
                <a:lnTo>
                  <a:pt x="41485" y="0"/>
                </a:lnTo>
                <a:close/>
              </a:path>
              <a:path w="80009" h="89535">
                <a:moveTo>
                  <a:pt x="70535" y="12274"/>
                </a:moveTo>
                <a:lnTo>
                  <a:pt x="49055" y="12274"/>
                </a:lnTo>
                <a:lnTo>
                  <a:pt x="55192" y="16775"/>
                </a:lnTo>
                <a:lnTo>
                  <a:pt x="61329" y="29050"/>
                </a:lnTo>
                <a:lnTo>
                  <a:pt x="62966" y="39892"/>
                </a:lnTo>
                <a:lnTo>
                  <a:pt x="62966" y="58304"/>
                </a:lnTo>
                <a:lnTo>
                  <a:pt x="58261" y="66078"/>
                </a:lnTo>
                <a:lnTo>
                  <a:pt x="53760" y="75284"/>
                </a:lnTo>
                <a:lnTo>
                  <a:pt x="45986" y="76717"/>
                </a:lnTo>
                <a:lnTo>
                  <a:pt x="70535" y="76717"/>
                </a:lnTo>
                <a:lnTo>
                  <a:pt x="73604" y="73648"/>
                </a:lnTo>
                <a:lnTo>
                  <a:pt x="76673" y="67510"/>
                </a:lnTo>
                <a:lnTo>
                  <a:pt x="78309" y="59941"/>
                </a:lnTo>
                <a:lnTo>
                  <a:pt x="79741" y="55236"/>
                </a:lnTo>
                <a:lnTo>
                  <a:pt x="79741" y="44393"/>
                </a:lnTo>
                <a:lnTo>
                  <a:pt x="79396" y="35491"/>
                </a:lnTo>
                <a:lnTo>
                  <a:pt x="78053" y="27183"/>
                </a:lnTo>
                <a:lnTo>
                  <a:pt x="75253" y="19450"/>
                </a:lnTo>
                <a:lnTo>
                  <a:pt x="70535" y="1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67621" y="2717107"/>
            <a:ext cx="73660" cy="87630"/>
          </a:xfrm>
          <a:custGeom>
            <a:avLst/>
            <a:gdLst/>
            <a:ahLst/>
            <a:cxnLst/>
            <a:rect l="l" t="t" r="r" b="b"/>
            <a:pathLst>
              <a:path w="73659" h="87630">
                <a:moveTo>
                  <a:pt x="18411" y="0"/>
                </a:moveTo>
                <a:lnTo>
                  <a:pt x="10842" y="1636"/>
                </a:lnTo>
                <a:lnTo>
                  <a:pt x="1636" y="1636"/>
                </a:lnTo>
                <a:lnTo>
                  <a:pt x="0" y="3068"/>
                </a:lnTo>
                <a:lnTo>
                  <a:pt x="100" y="10842"/>
                </a:lnTo>
                <a:lnTo>
                  <a:pt x="204" y="14269"/>
                </a:lnTo>
                <a:lnTo>
                  <a:pt x="690" y="22976"/>
                </a:lnTo>
                <a:lnTo>
                  <a:pt x="1636" y="36824"/>
                </a:lnTo>
                <a:lnTo>
                  <a:pt x="1714" y="52087"/>
                </a:lnTo>
                <a:lnTo>
                  <a:pt x="24549" y="87559"/>
                </a:lnTo>
                <a:lnTo>
                  <a:pt x="30686" y="87559"/>
                </a:lnTo>
                <a:lnTo>
                  <a:pt x="39269" y="86552"/>
                </a:lnTo>
                <a:lnTo>
                  <a:pt x="46413" y="84107"/>
                </a:lnTo>
                <a:lnTo>
                  <a:pt x="51831" y="81086"/>
                </a:lnTo>
                <a:lnTo>
                  <a:pt x="55235" y="78353"/>
                </a:lnTo>
                <a:lnTo>
                  <a:pt x="73647" y="78353"/>
                </a:lnTo>
                <a:lnTo>
                  <a:pt x="73495" y="73852"/>
                </a:lnTo>
                <a:lnTo>
                  <a:pt x="35391" y="73852"/>
                </a:lnTo>
                <a:lnTo>
                  <a:pt x="25575" y="71561"/>
                </a:lnTo>
                <a:lnTo>
                  <a:pt x="20534" y="65951"/>
                </a:lnTo>
                <a:lnTo>
                  <a:pt x="18677" y="58921"/>
                </a:lnTo>
                <a:lnTo>
                  <a:pt x="18411" y="52372"/>
                </a:lnTo>
                <a:lnTo>
                  <a:pt x="18411" y="0"/>
                </a:lnTo>
                <a:close/>
              </a:path>
              <a:path w="73659" h="87630">
                <a:moveTo>
                  <a:pt x="73647" y="78353"/>
                </a:moveTo>
                <a:lnTo>
                  <a:pt x="55235" y="78353"/>
                </a:lnTo>
                <a:lnTo>
                  <a:pt x="55235" y="86127"/>
                </a:lnTo>
                <a:lnTo>
                  <a:pt x="73647" y="86127"/>
                </a:lnTo>
                <a:lnTo>
                  <a:pt x="73647" y="78353"/>
                </a:lnTo>
                <a:close/>
              </a:path>
              <a:path w="73659" h="87630">
                <a:moveTo>
                  <a:pt x="72215" y="0"/>
                </a:moveTo>
                <a:lnTo>
                  <a:pt x="64441" y="1636"/>
                </a:lnTo>
                <a:lnTo>
                  <a:pt x="55235" y="1636"/>
                </a:lnTo>
                <a:lnTo>
                  <a:pt x="53803" y="3068"/>
                </a:lnTo>
                <a:lnTo>
                  <a:pt x="54631" y="9484"/>
                </a:lnTo>
                <a:lnTo>
                  <a:pt x="55056" y="16340"/>
                </a:lnTo>
                <a:lnTo>
                  <a:pt x="55118" y="20048"/>
                </a:lnTo>
                <a:lnTo>
                  <a:pt x="55235" y="66078"/>
                </a:lnTo>
                <a:lnTo>
                  <a:pt x="52167" y="69147"/>
                </a:lnTo>
                <a:lnTo>
                  <a:pt x="44597" y="73852"/>
                </a:lnTo>
                <a:lnTo>
                  <a:pt x="73495" y="73852"/>
                </a:lnTo>
                <a:lnTo>
                  <a:pt x="73413" y="71561"/>
                </a:lnTo>
                <a:lnTo>
                  <a:pt x="72931" y="63086"/>
                </a:lnTo>
                <a:lnTo>
                  <a:pt x="72452" y="52372"/>
                </a:lnTo>
                <a:lnTo>
                  <a:pt x="72239" y="39892"/>
                </a:lnTo>
                <a:lnTo>
                  <a:pt x="72345" y="22976"/>
                </a:lnTo>
                <a:lnTo>
                  <a:pt x="72394" y="20048"/>
                </a:lnTo>
                <a:lnTo>
                  <a:pt x="72820" y="10842"/>
                </a:lnTo>
                <a:lnTo>
                  <a:pt x="73647" y="1636"/>
                </a:lnTo>
                <a:lnTo>
                  <a:pt x="72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62750" y="2717107"/>
            <a:ext cx="43180" cy="86360"/>
          </a:xfrm>
          <a:custGeom>
            <a:avLst/>
            <a:gdLst/>
            <a:ahLst/>
            <a:cxnLst/>
            <a:rect l="l" t="t" r="r" b="b"/>
            <a:pathLst>
              <a:path w="43179" h="86360">
                <a:moveTo>
                  <a:pt x="18411" y="0"/>
                </a:moveTo>
                <a:lnTo>
                  <a:pt x="12274" y="1636"/>
                </a:lnTo>
                <a:lnTo>
                  <a:pt x="7773" y="1636"/>
                </a:lnTo>
                <a:lnTo>
                  <a:pt x="1636" y="3068"/>
                </a:lnTo>
                <a:lnTo>
                  <a:pt x="0" y="4705"/>
                </a:lnTo>
                <a:lnTo>
                  <a:pt x="946" y="11392"/>
                </a:lnTo>
                <a:lnTo>
                  <a:pt x="1390" y="18412"/>
                </a:lnTo>
                <a:lnTo>
                  <a:pt x="1489" y="22580"/>
                </a:lnTo>
                <a:lnTo>
                  <a:pt x="1586" y="28436"/>
                </a:lnTo>
                <a:lnTo>
                  <a:pt x="1636" y="86127"/>
                </a:lnTo>
                <a:lnTo>
                  <a:pt x="20048" y="86127"/>
                </a:lnTo>
                <a:lnTo>
                  <a:pt x="20144" y="36594"/>
                </a:lnTo>
                <a:lnTo>
                  <a:pt x="20815" y="28436"/>
                </a:lnTo>
                <a:lnTo>
                  <a:pt x="22637" y="22580"/>
                </a:lnTo>
                <a:lnTo>
                  <a:pt x="26185" y="18412"/>
                </a:lnTo>
                <a:lnTo>
                  <a:pt x="27617" y="18412"/>
                </a:lnTo>
                <a:lnTo>
                  <a:pt x="29254" y="16980"/>
                </a:lnTo>
                <a:lnTo>
                  <a:pt x="39892" y="16980"/>
                </a:lnTo>
                <a:lnTo>
                  <a:pt x="40329" y="15343"/>
                </a:lnTo>
                <a:lnTo>
                  <a:pt x="18411" y="15343"/>
                </a:lnTo>
                <a:lnTo>
                  <a:pt x="20048" y="1636"/>
                </a:lnTo>
                <a:lnTo>
                  <a:pt x="18411" y="0"/>
                </a:lnTo>
                <a:close/>
              </a:path>
              <a:path w="43179" h="86360">
                <a:moveTo>
                  <a:pt x="39892" y="16980"/>
                </a:moveTo>
                <a:lnTo>
                  <a:pt x="38460" y="16980"/>
                </a:lnTo>
                <a:lnTo>
                  <a:pt x="39892" y="18412"/>
                </a:lnTo>
                <a:lnTo>
                  <a:pt x="39892" y="16980"/>
                </a:lnTo>
                <a:close/>
              </a:path>
              <a:path w="43179" h="86360">
                <a:moveTo>
                  <a:pt x="42961" y="0"/>
                </a:moveTo>
                <a:lnTo>
                  <a:pt x="24549" y="0"/>
                </a:lnTo>
                <a:lnTo>
                  <a:pt x="20048" y="9206"/>
                </a:lnTo>
                <a:lnTo>
                  <a:pt x="18411" y="15343"/>
                </a:lnTo>
                <a:lnTo>
                  <a:pt x="40329" y="15343"/>
                </a:lnTo>
                <a:lnTo>
                  <a:pt x="41529" y="10842"/>
                </a:lnTo>
                <a:lnTo>
                  <a:pt x="41529" y="9206"/>
                </a:lnTo>
                <a:lnTo>
                  <a:pt x="42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8604" y="5077926"/>
            <a:ext cx="1129472" cy="540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8871" y="5120908"/>
            <a:ext cx="365171" cy="89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85523" y="5077926"/>
            <a:ext cx="18415" cy="130810"/>
          </a:xfrm>
          <a:custGeom>
            <a:avLst/>
            <a:gdLst/>
            <a:ahLst/>
            <a:cxnLst/>
            <a:rect l="l" t="t" r="r" b="b"/>
            <a:pathLst>
              <a:path w="18415" h="130810">
                <a:moveTo>
                  <a:pt x="18411" y="0"/>
                </a:moveTo>
                <a:lnTo>
                  <a:pt x="9205" y="1534"/>
                </a:lnTo>
                <a:lnTo>
                  <a:pt x="7773" y="1534"/>
                </a:lnTo>
                <a:lnTo>
                  <a:pt x="0" y="3068"/>
                </a:lnTo>
                <a:lnTo>
                  <a:pt x="0" y="4603"/>
                </a:lnTo>
                <a:lnTo>
                  <a:pt x="946" y="20318"/>
                </a:lnTo>
                <a:lnTo>
                  <a:pt x="1432" y="37036"/>
                </a:lnTo>
                <a:lnTo>
                  <a:pt x="1611" y="54042"/>
                </a:lnTo>
                <a:lnTo>
                  <a:pt x="1636" y="70620"/>
                </a:lnTo>
                <a:lnTo>
                  <a:pt x="1380" y="91601"/>
                </a:lnTo>
                <a:lnTo>
                  <a:pt x="818" y="107263"/>
                </a:lnTo>
                <a:lnTo>
                  <a:pt x="255" y="119185"/>
                </a:lnTo>
                <a:lnTo>
                  <a:pt x="0" y="128945"/>
                </a:lnTo>
                <a:lnTo>
                  <a:pt x="1636" y="130480"/>
                </a:lnTo>
                <a:lnTo>
                  <a:pt x="9205" y="128945"/>
                </a:lnTo>
                <a:lnTo>
                  <a:pt x="18411" y="128945"/>
                </a:lnTo>
                <a:lnTo>
                  <a:pt x="1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30" y="643254"/>
            <a:ext cx="3601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Verification </a:t>
            </a:r>
            <a:r>
              <a:rPr dirty="0" spc="-5"/>
              <a:t>vs</a:t>
            </a:r>
            <a:r>
              <a:rPr dirty="0" spc="-30"/>
              <a:t> </a:t>
            </a:r>
            <a:r>
              <a:rPr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330" y="1624965"/>
            <a:ext cx="7535545" cy="267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15">
                <a:latin typeface="Arial"/>
                <a:cs typeface="Arial"/>
              </a:rPr>
              <a:t>Verification</a:t>
            </a:r>
            <a:r>
              <a:rPr dirty="0" sz="2400" spc="-15">
                <a:solidFill>
                  <a:srgbClr val="46424D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"Are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building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product</a:t>
            </a:r>
            <a:r>
              <a:rPr dirty="0" sz="2400" spc="5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right”.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conform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to its</a:t>
            </a:r>
            <a:r>
              <a:rPr dirty="0" sz="2400" spc="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20">
                <a:latin typeface="Arial"/>
                <a:cs typeface="Arial"/>
              </a:rPr>
              <a:t>Validation</a:t>
            </a:r>
            <a:r>
              <a:rPr dirty="0" sz="2400" spc="-20">
                <a:solidFill>
                  <a:srgbClr val="46424D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"Are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building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right</a:t>
            </a:r>
            <a:r>
              <a:rPr dirty="0" sz="2400" spc="4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product”.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what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user really</a:t>
            </a:r>
            <a:r>
              <a:rPr dirty="0" sz="2400" spc="4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275">
                <a:solidFill>
                  <a:srgbClr val="46424D"/>
                </a:solidFill>
                <a:latin typeface="Arial"/>
                <a:cs typeface="Arial"/>
              </a:rPr>
              <a:t>requires.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512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 </a:t>
            </a:r>
            <a:r>
              <a:rPr dirty="0" spc="-5"/>
              <a:t>&amp; </a:t>
            </a:r>
            <a:r>
              <a:rPr dirty="0"/>
              <a:t>V</a:t>
            </a:r>
            <a:r>
              <a:rPr dirty="0" spc="-70"/>
              <a:t> </a:t>
            </a:r>
            <a:r>
              <a:rPr dirty="0" spc="-5"/>
              <a:t>confidence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3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1</a:t>
            </a:r>
            <a:r>
              <a:rPr dirty="0" spc="-55"/>
              <a:t>0</a:t>
            </a:r>
            <a:r>
              <a:rPr dirty="0" spc="130"/>
              <a:t>/</a:t>
            </a:r>
            <a:r>
              <a:rPr dirty="0" spc="-60"/>
              <a:t>2</a:t>
            </a:r>
            <a:r>
              <a:rPr dirty="0" spc="-55"/>
              <a:t>0</a:t>
            </a:r>
            <a:r>
              <a:rPr dirty="0" spc="-6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60"/>
              <a:t>Chapter 8 </a:t>
            </a:r>
            <a:r>
              <a:rPr dirty="0" spc="-50"/>
              <a:t>Software</a:t>
            </a:r>
            <a:r>
              <a:rPr dirty="0" spc="-125"/>
              <a:t> </a:t>
            </a:r>
            <a:r>
              <a:rPr dirty="0" spc="-8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pc="-6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88973"/>
            <a:ext cx="8041005" cy="406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Aim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of V &amp; V is to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establish confidence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that the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13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‘fit </a:t>
            </a:r>
            <a:r>
              <a:rPr dirty="0" sz="2400">
                <a:solidFill>
                  <a:srgbClr val="46424D"/>
                </a:solidFill>
                <a:latin typeface="Arial"/>
                <a:cs typeface="Arial"/>
              </a:rPr>
              <a:t>for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purpose’.</a:t>
            </a:r>
            <a:endParaRPr sz="2400">
              <a:latin typeface="Arial"/>
              <a:cs typeface="Arial"/>
            </a:endParaRPr>
          </a:p>
          <a:p>
            <a:pPr marL="355600" marR="429895" indent="-342900">
              <a:lnSpc>
                <a:spcPts val="2590"/>
              </a:lnSpc>
              <a:spcBef>
                <a:spcPts val="1240"/>
              </a:spcBef>
              <a:buFont typeface="Wingdings"/>
              <a:buChar char=""/>
              <a:tabLst>
                <a:tab pos="356235" algn="l"/>
              </a:tabLst>
            </a:pP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Depends on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system’s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purpose, user </a:t>
            </a:r>
            <a:r>
              <a:rPr dirty="0" sz="2400" spc="-10">
                <a:solidFill>
                  <a:srgbClr val="46424D"/>
                </a:solidFill>
                <a:latin typeface="Arial"/>
                <a:cs typeface="Arial"/>
              </a:rPr>
              <a:t>expectations </a:t>
            </a:r>
            <a:r>
              <a:rPr dirty="0" sz="2400" spc="-1335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dirty="0" sz="2400" spc="-56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6424D"/>
                </a:solidFill>
                <a:latin typeface="Arial"/>
                <a:cs typeface="Arial"/>
              </a:rPr>
              <a:t>marketing environment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Software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purpose</a:t>
            </a:r>
            <a:endParaRPr sz="2000">
              <a:latin typeface="Arial"/>
              <a:cs typeface="Arial"/>
            </a:endParaRPr>
          </a:p>
          <a:p>
            <a:pPr lvl="2" marL="1155700" marR="286385" indent="-228600">
              <a:lnSpc>
                <a:spcPts val="1939"/>
              </a:lnSpc>
              <a:spcBef>
                <a:spcPts val="77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level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confidence depends on how critical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an</a:t>
            </a:r>
            <a:r>
              <a:rPr dirty="0" sz="1800" spc="-15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organisation.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Users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have low expectations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certain kinds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of</a:t>
            </a:r>
            <a:r>
              <a:rPr dirty="0" sz="1800" spc="6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software.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Marketing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lvl="2" marL="1155700" marR="630555" indent="-228600">
              <a:lnSpc>
                <a:spcPts val="1939"/>
              </a:lnSpc>
              <a:spcBef>
                <a:spcPts val="77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Getting a product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market early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be more important than  finding defects in </a:t>
            </a:r>
            <a:r>
              <a:rPr dirty="0" sz="180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dirty="0" sz="1800" spc="1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6424D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2019-10-09T06:06:38Z</dcterms:created>
  <dcterms:modified xsi:type="dcterms:W3CDTF">2019-10-09T06:06:38Z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2019-10-09T00:00:00Z</vt:filetime>
  </property>
</Properties>
</file>