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31"/>
  </p:notesMasterIdLst>
  <p:sldIdLst>
    <p:sldId id="288" r:id="rId2"/>
    <p:sldId id="313" r:id="rId3"/>
    <p:sldId id="289" r:id="rId4"/>
    <p:sldId id="290" r:id="rId5"/>
    <p:sldId id="291" r:id="rId6"/>
    <p:sldId id="292" r:id="rId7"/>
    <p:sldId id="293" r:id="rId8"/>
    <p:sldId id="294" r:id="rId9"/>
    <p:sldId id="295" r:id="rId10"/>
    <p:sldId id="296" r:id="rId11"/>
    <p:sldId id="297" r:id="rId12"/>
    <p:sldId id="298" r:id="rId13"/>
    <p:sldId id="256" r:id="rId14"/>
    <p:sldId id="300" r:id="rId15"/>
    <p:sldId id="257" r:id="rId16"/>
    <p:sldId id="314" r:id="rId17"/>
    <p:sldId id="302" r:id="rId18"/>
    <p:sldId id="305" r:id="rId19"/>
    <p:sldId id="315" r:id="rId20"/>
    <p:sldId id="316" r:id="rId21"/>
    <p:sldId id="304" r:id="rId22"/>
    <p:sldId id="306" r:id="rId23"/>
    <p:sldId id="317" r:id="rId24"/>
    <p:sldId id="307" r:id="rId25"/>
    <p:sldId id="308" r:id="rId26"/>
    <p:sldId id="309" r:id="rId27"/>
    <p:sldId id="310" r:id="rId28"/>
    <p:sldId id="312" r:id="rId29"/>
    <p:sldId id="311" r:id="rId30"/>
  </p:sldIdLst>
  <p:sldSz cx="9144000" cy="5143500" type="screen16x9"/>
  <p:notesSz cx="6858000" cy="9144000"/>
  <p:embeddedFontLst>
    <p:embeddedFont>
      <p:font typeface="Lato Light" panose="020B060402020202020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C76461-67D9-4805-9A70-23C91CBAE969}">
  <a:tblStyle styleId="{57C76461-67D9-4805-9A70-23C91CBAE9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1038" autoAdjust="0"/>
  </p:normalViewPr>
  <p:slideViewPr>
    <p:cSldViewPr snapToGrid="0">
      <p:cViewPr varScale="1">
        <p:scale>
          <a:sx n="97" d="100"/>
          <a:sy n="97" d="100"/>
        </p:scale>
        <p:origin x="606" y="78"/>
      </p:cViewPr>
      <p:guideLst>
        <p:guide orient="horz" pos="92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uru99.com/junit-tutorial.html" TargetMode="External"/><Relationship Id="rId7" Type="http://schemas.openxmlformats.org/officeDocument/2006/relationships/hyperlink" Target="https://phpunit.de/"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mma.sourceforge.net/" TargetMode="External"/><Relationship Id="rId5" Type="http://schemas.openxmlformats.org/officeDocument/2006/relationships/hyperlink" Target="http://jmockit.github.io/index.html" TargetMode="External"/><Relationship Id="rId4" Type="http://schemas.openxmlformats.org/officeDocument/2006/relationships/hyperlink" Target="http://nunit.or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Đây đ</a:t>
            </a:r>
            <a:r>
              <a:rPr lang="vi-VN"/>
              <a:t>ư</a:t>
            </a:r>
            <a:r>
              <a:rPr lang="en-US"/>
              <a:t>ợc coi là nguyên nhân gốc rễ của việc gây ra lỗi phần mềm</a:t>
            </a:r>
          </a:p>
          <a:p>
            <a:r>
              <a:rPr lang="en-US"/>
              <a:t>Hiểu sai yêu cầu khác hàng.</a:t>
            </a:r>
          </a:p>
          <a:p>
            <a:r>
              <a:rPr lang="en-US"/>
              <a:t>Yêu cầu của khách hàng không đ</a:t>
            </a:r>
            <a:r>
              <a:rPr lang="vi-VN"/>
              <a:t>ư</a:t>
            </a:r>
            <a:r>
              <a:rPr lang="en-US"/>
              <a:t>ợc làm rõ.</a:t>
            </a:r>
          </a:p>
          <a:p>
            <a:r>
              <a:rPr lang="en-US"/>
              <a:t>Triển khai phần mềm thiếu yêu cầu khách hàng.</a:t>
            </a:r>
          </a:p>
          <a:p>
            <a:r>
              <a:rPr lang="en-US"/>
              <a:t>Khách hàng đ</a:t>
            </a:r>
            <a:r>
              <a:rPr lang="vi-VN"/>
              <a:t>ư</a:t>
            </a:r>
            <a:r>
              <a:rPr lang="en-US"/>
              <a:t>a ra quá nhiều yêu cầu không cần thiết và không liên quan.</a:t>
            </a:r>
          </a:p>
        </p:txBody>
      </p:sp>
    </p:spTree>
    <p:extLst>
      <p:ext uri="{BB962C8B-B14F-4D97-AF65-F5344CB8AC3E}">
        <p14:creationId xmlns:p14="http://schemas.microsoft.com/office/powerpoint/2010/main" val="3982112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100" b="1" i="0" u="sng" strike="noStrike" cap="none">
                <a:solidFill>
                  <a:srgbClr val="000000"/>
                </a:solidFill>
                <a:effectLst/>
                <a:ea typeface="Arial"/>
                <a:sym typeface="Arial"/>
              </a:rPr>
              <a:t>Giới thiệu kiểm thử giao diện</a:t>
            </a:r>
          </a:p>
          <a:p>
            <a:r>
              <a:rPr lang="vi-VN" sz="1100" b="0" i="0" u="none" strike="noStrike" cap="none">
                <a:solidFill>
                  <a:srgbClr val="000000"/>
                </a:solidFill>
                <a:effectLst/>
                <a:ea typeface="Arial"/>
                <a:sym typeface="Arial"/>
              </a:rPr>
              <a:t>Khi một ứng dụng hoặc một phần mềm hoặc một trang web được phát triển, thì có một số thành phần của nó. Những thành phần đó có thể là máy chủ, cơ sở dữ liệu, v.v.</a:t>
            </a:r>
          </a:p>
          <a:p>
            <a:r>
              <a:rPr lang="vi-VN" sz="1100" b="0" i="0" u="none" strike="noStrike" cap="none">
                <a:solidFill>
                  <a:srgbClr val="000000"/>
                </a:solidFill>
                <a:effectLst/>
                <a:ea typeface="Arial"/>
                <a:sym typeface="Arial"/>
              </a:rPr>
              <a:t>Kết nối tích hợp và tạo điều kiện cho việc giao tiếp giữa các thành phần này được gọi là Giao diện.</a:t>
            </a:r>
          </a:p>
          <a:p>
            <a:r>
              <a:rPr lang="vi-VN" sz="1100" b="0" i="0" u="none" strike="noStrike" cap="none">
                <a:solidFill>
                  <a:srgbClr val="000000"/>
                </a:solidFill>
                <a:effectLst/>
                <a:ea typeface="Arial"/>
                <a:sym typeface="Arial"/>
              </a:rPr>
              <a:t>Nói một cách đơn giản, giao diện là một phần mềm bao gồm một bộ lệnh, thông điệp, v.v.</a:t>
            </a:r>
          </a:p>
          <a:p>
            <a:endParaRPr lang="en-US"/>
          </a:p>
        </p:txBody>
      </p:sp>
    </p:spTree>
    <p:extLst>
      <p:ext uri="{BB962C8B-B14F-4D97-AF65-F5344CB8AC3E}">
        <p14:creationId xmlns:p14="http://schemas.microsoft.com/office/powerpoint/2010/main" val="302429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08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756285" marR="5080" lvl="1" indent="-286385">
              <a:lnSpc>
                <a:spcPct val="100000"/>
              </a:lnSpc>
              <a:spcBef>
                <a:spcPts val="580"/>
              </a:spcBef>
              <a:buChar char="–"/>
              <a:tabLst>
                <a:tab pos="756920" algn="l"/>
              </a:tabLst>
            </a:pPr>
            <a:r>
              <a:rPr lang="vi-VN" sz="2400">
                <a:latin typeface="Segoe UI" panose="020B0502040204020203" pitchFamily="34" charset="0"/>
                <a:cs typeface="Segoe UI" panose="020B0502040204020203" pitchFamily="34" charset="0"/>
              </a:rPr>
              <a:t>Xác minh </a:t>
            </a:r>
            <a:r>
              <a:rPr lang="vi-VN" sz="2400" spc="-5">
                <a:latin typeface="Segoe UI" panose="020B0502040204020203" pitchFamily="34" charset="0"/>
                <a:cs typeface="Segoe UI" panose="020B0502040204020203" pitchFamily="34" charset="0"/>
              </a:rPr>
              <a:t>quan </a:t>
            </a:r>
            <a:r>
              <a:rPr lang="vi-VN" sz="2400">
                <a:latin typeface="Segoe UI" panose="020B0502040204020203" pitchFamily="34" charset="0"/>
                <a:cs typeface="Segoe UI" panose="020B0502040204020203" pitchFamily="34" charset="0"/>
              </a:rPr>
              <a:t>tâm tới việc </a:t>
            </a:r>
            <a:r>
              <a:rPr lang="vi-VN" sz="2400" spc="-5">
                <a:latin typeface="Segoe UI" panose="020B0502040204020203" pitchFamily="34" charset="0"/>
                <a:cs typeface="Segoe UI" panose="020B0502040204020203" pitchFamily="34" charset="0"/>
              </a:rPr>
              <a:t>ngăn </a:t>
            </a:r>
            <a:r>
              <a:rPr lang="vi-VN" sz="2400">
                <a:latin typeface="Segoe UI" panose="020B0502040204020203" pitchFamily="34" charset="0"/>
                <a:cs typeface="Segoe UI" panose="020B0502040204020203" pitchFamily="34" charset="0"/>
              </a:rPr>
              <a:t>chặn </a:t>
            </a:r>
            <a:r>
              <a:rPr lang="vi-VN" sz="2400" spc="-5">
                <a:latin typeface="Segoe UI" panose="020B0502040204020203" pitchFamily="34" charset="0"/>
                <a:cs typeface="Segoe UI" panose="020B0502040204020203" pitchFamily="34" charset="0"/>
              </a:rPr>
              <a:t>lỗi giữa </a:t>
            </a:r>
            <a:r>
              <a:rPr lang="vi-VN" sz="2400">
                <a:latin typeface="Segoe UI" panose="020B0502040204020203" pitchFamily="34" charset="0"/>
                <a:cs typeface="Segoe UI" panose="020B0502040204020203" pitchFamily="34" charset="0"/>
              </a:rPr>
              <a:t>các công  </a:t>
            </a:r>
            <a:r>
              <a:rPr lang="vi-VN" sz="2400" spc="-5">
                <a:latin typeface="Segoe UI" panose="020B0502040204020203" pitchFamily="34" charset="0"/>
                <a:cs typeface="Segoe UI" panose="020B0502040204020203" pitchFamily="34" charset="0"/>
              </a:rPr>
              <a:t>đoạn</a:t>
            </a:r>
            <a:endParaRPr lang="vi-VN" sz="2400">
              <a:latin typeface="Segoe UI" panose="020B0502040204020203" pitchFamily="34" charset="0"/>
              <a:cs typeface="Segoe UI" panose="020B0502040204020203" pitchFamily="34" charset="0"/>
            </a:endParaRPr>
          </a:p>
          <a:p>
            <a:pPr marL="756285" marR="379730" lvl="1" indent="-286385">
              <a:lnSpc>
                <a:spcPct val="100000"/>
              </a:lnSpc>
              <a:spcBef>
                <a:spcPts val="580"/>
              </a:spcBef>
              <a:buChar char="–"/>
              <a:tabLst>
                <a:tab pos="756920" algn="l"/>
              </a:tabLst>
            </a:pPr>
            <a:r>
              <a:rPr lang="vi-VN" sz="2400">
                <a:latin typeface="Segoe UI" panose="020B0502040204020203" pitchFamily="34" charset="0"/>
                <a:cs typeface="Segoe UI" panose="020B0502040204020203" pitchFamily="34" charset="0"/>
              </a:rPr>
              <a:t>Xác minh thường </a:t>
            </a:r>
            <a:r>
              <a:rPr lang="vi-VN" sz="2400" spc="-5">
                <a:latin typeface="Segoe UI" panose="020B0502040204020203" pitchFamily="34" charset="0"/>
                <a:cs typeface="Segoe UI" panose="020B0502040204020203" pitchFamily="34" charset="0"/>
              </a:rPr>
              <a:t>là hoạt động </a:t>
            </a:r>
            <a:r>
              <a:rPr lang="vi-VN" sz="2400">
                <a:latin typeface="Segoe UI" panose="020B0502040204020203" pitchFamily="34" charset="0"/>
                <a:cs typeface="Segoe UI" panose="020B0502040204020203" pitchFamily="34" charset="0"/>
              </a:rPr>
              <a:t>kỹ </a:t>
            </a:r>
            <a:r>
              <a:rPr lang="vi-VN" sz="2400" spc="-5">
                <a:latin typeface="Segoe UI" panose="020B0502040204020203" pitchFamily="34" charset="0"/>
                <a:cs typeface="Segoe UI" panose="020B0502040204020203" pitchFamily="34" charset="0"/>
              </a:rPr>
              <a:t>thuật </a:t>
            </a:r>
            <a:r>
              <a:rPr lang="vi-VN" sz="2400">
                <a:latin typeface="Segoe UI" panose="020B0502040204020203" pitchFamily="34" charset="0"/>
                <a:cs typeface="Segoe UI" panose="020B0502040204020203" pitchFamily="34" charset="0"/>
              </a:rPr>
              <a:t>và </a:t>
            </a:r>
            <a:r>
              <a:rPr lang="vi-VN" sz="2400" spc="-5">
                <a:latin typeface="Segoe UI" panose="020B0502040204020203" pitchFamily="34" charset="0"/>
                <a:cs typeface="Segoe UI" panose="020B0502040204020203" pitchFamily="34" charset="0"/>
              </a:rPr>
              <a:t>nó </a:t>
            </a:r>
            <a:r>
              <a:rPr lang="vi-VN" sz="2400">
                <a:latin typeface="Segoe UI" panose="020B0502040204020203" pitchFamily="34" charset="0"/>
                <a:cs typeface="Segoe UI" panose="020B0502040204020203" pitchFamily="34" charset="0"/>
              </a:rPr>
              <a:t>có sử  </a:t>
            </a:r>
            <a:r>
              <a:rPr lang="vi-VN" sz="2400" spc="-5">
                <a:latin typeface="Segoe UI" panose="020B0502040204020203" pitchFamily="34" charset="0"/>
                <a:cs typeface="Segoe UI" panose="020B0502040204020203" pitchFamily="34" charset="0"/>
              </a:rPr>
              <a:t>dụng </a:t>
            </a:r>
            <a:r>
              <a:rPr lang="vi-VN" sz="2400">
                <a:latin typeface="Segoe UI" panose="020B0502040204020203" pitchFamily="34" charset="0"/>
                <a:cs typeface="Segoe UI" panose="020B0502040204020203" pitchFamily="34" charset="0"/>
              </a:rPr>
              <a:t>các kiến thức về các yêu cầu, các </a:t>
            </a:r>
            <a:r>
              <a:rPr lang="vi-VN" sz="2400" spc="-5">
                <a:latin typeface="Segoe UI" panose="020B0502040204020203" pitchFamily="34" charset="0"/>
                <a:cs typeface="Segoe UI" panose="020B0502040204020203" pitchFamily="34" charset="0"/>
              </a:rPr>
              <a:t>đặc </a:t>
            </a:r>
            <a:r>
              <a:rPr lang="vi-VN" sz="2400">
                <a:latin typeface="Segoe UI" panose="020B0502040204020203" pitchFamily="34" charset="0"/>
                <a:cs typeface="Segoe UI" panose="020B0502040204020203" pitchFamily="34" charset="0"/>
              </a:rPr>
              <a:t>tả rời</a:t>
            </a:r>
            <a:r>
              <a:rPr lang="vi-VN" sz="2400" spc="-65">
                <a:latin typeface="Segoe UI" panose="020B0502040204020203" pitchFamily="34" charset="0"/>
                <a:cs typeface="Segoe UI" panose="020B0502040204020203" pitchFamily="34" charset="0"/>
              </a:rPr>
              <a:t> </a:t>
            </a:r>
            <a:r>
              <a:rPr lang="vi-VN" sz="2400" spc="-5">
                <a:latin typeface="Segoe UI" panose="020B0502040204020203" pitchFamily="34" charset="0"/>
                <a:cs typeface="Segoe UI" panose="020B0502040204020203" pitchFamily="34" charset="0"/>
              </a:rPr>
              <a:t>rạc </a:t>
            </a:r>
            <a:r>
              <a:rPr lang="vi-VN" sz="2400">
                <a:latin typeface="Segoe UI" panose="020B0502040204020203" pitchFamily="34" charset="0"/>
                <a:cs typeface="Segoe UI" panose="020B0502040204020203" pitchFamily="34" charset="0"/>
              </a:rPr>
              <a:t>của </a:t>
            </a:r>
            <a:r>
              <a:rPr lang="vi-VN" sz="2400" spc="-5">
                <a:latin typeface="Segoe UI" panose="020B0502040204020203" pitchFamily="34" charset="0"/>
                <a:cs typeface="Segoe UI" panose="020B0502040204020203" pitchFamily="34" charset="0"/>
              </a:rPr>
              <a:t>phần</a:t>
            </a:r>
            <a:r>
              <a:rPr lang="vi-VN" sz="2400" spc="5">
                <a:latin typeface="Segoe UI" panose="020B0502040204020203" pitchFamily="34" charset="0"/>
                <a:cs typeface="Segoe UI" panose="020B0502040204020203" pitchFamily="34" charset="0"/>
              </a:rPr>
              <a:t> </a:t>
            </a:r>
            <a:r>
              <a:rPr lang="vi-VN" sz="2400">
                <a:latin typeface="Segoe UI" panose="020B0502040204020203" pitchFamily="34" charset="0"/>
                <a:cs typeface="Segoe UI" panose="020B0502040204020203" pitchFamily="34" charset="0"/>
              </a:rPr>
              <a:t>mềm</a:t>
            </a:r>
          </a:p>
          <a:p>
            <a:pPr marL="756285" marR="1053465" lvl="1" indent="-286385">
              <a:lnSpc>
                <a:spcPct val="100000"/>
              </a:lnSpc>
              <a:spcBef>
                <a:spcPts val="575"/>
              </a:spcBef>
              <a:buChar char="–"/>
              <a:tabLst>
                <a:tab pos="756920" algn="l"/>
              </a:tabLst>
            </a:pPr>
            <a:r>
              <a:rPr lang="vi-VN" sz="2400" spc="-5">
                <a:latin typeface="Segoe UI" panose="020B0502040204020203" pitchFamily="34" charset="0"/>
                <a:cs typeface="Segoe UI" panose="020B0502040204020203" pitchFamily="34" charset="0"/>
              </a:rPr>
              <a:t>Các hoạt động </a:t>
            </a:r>
            <a:r>
              <a:rPr lang="vi-VN" sz="2400">
                <a:latin typeface="Segoe UI" panose="020B0502040204020203" pitchFamily="34" charset="0"/>
                <a:cs typeface="Segoe UI" panose="020B0502040204020203" pitchFamily="34" charset="0"/>
              </a:rPr>
              <a:t>của </a:t>
            </a:r>
            <a:r>
              <a:rPr lang="vi-VN" sz="2400" spc="-10">
                <a:latin typeface="Segoe UI" panose="020B0502040204020203" pitchFamily="34" charset="0"/>
                <a:cs typeface="Segoe UI" panose="020B0502040204020203" pitchFamily="34" charset="0"/>
              </a:rPr>
              <a:t>xác </a:t>
            </a:r>
            <a:r>
              <a:rPr lang="vi-VN" sz="2400">
                <a:latin typeface="Segoe UI" panose="020B0502040204020203" pitchFamily="34" charset="0"/>
                <a:cs typeface="Segoe UI" panose="020B0502040204020203" pitchFamily="34" charset="0"/>
              </a:rPr>
              <a:t>minh </a:t>
            </a:r>
            <a:r>
              <a:rPr lang="vi-VN" sz="2400" spc="-5">
                <a:latin typeface="Segoe UI" panose="020B0502040204020203" pitchFamily="34" charset="0"/>
                <a:cs typeface="Segoe UI" panose="020B0502040204020203" pitchFamily="34" charset="0"/>
              </a:rPr>
              <a:t>bao gồm: Kiểm </a:t>
            </a:r>
            <a:r>
              <a:rPr lang="vi-VN" sz="2400">
                <a:latin typeface="Segoe UI" panose="020B0502040204020203" pitchFamily="34" charset="0"/>
                <a:cs typeface="Segoe UI" panose="020B0502040204020203" pitchFamily="34" charset="0"/>
              </a:rPr>
              <a:t>thử (Testing) và </a:t>
            </a:r>
            <a:r>
              <a:rPr lang="vi-VN" sz="2400" spc="-5">
                <a:latin typeface="Segoe UI" panose="020B0502040204020203" pitchFamily="34" charset="0"/>
                <a:cs typeface="Segoe UI" panose="020B0502040204020203" pitchFamily="34" charset="0"/>
              </a:rPr>
              <a:t>Rà </a:t>
            </a:r>
            <a:r>
              <a:rPr lang="vi-VN" sz="2400">
                <a:latin typeface="Segoe UI" panose="020B0502040204020203" pitchFamily="34" charset="0"/>
                <a:cs typeface="Segoe UI" panose="020B0502040204020203" pitchFamily="34" charset="0"/>
              </a:rPr>
              <a:t>soát </a:t>
            </a:r>
            <a:r>
              <a:rPr lang="vi-VN" sz="2400" spc="-5">
                <a:latin typeface="Segoe UI" panose="020B0502040204020203" pitchFamily="34" charset="0"/>
                <a:cs typeface="Segoe UI" panose="020B0502040204020203" pitchFamily="34" charset="0"/>
              </a:rPr>
              <a:t>loại</a:t>
            </a:r>
            <a:r>
              <a:rPr lang="vi-VN" sz="2400">
                <a:latin typeface="Segoe UI" panose="020B0502040204020203" pitchFamily="34" charset="0"/>
                <a:cs typeface="Segoe UI" panose="020B0502040204020203" pitchFamily="34" charset="0"/>
              </a:rPr>
              <a:t> </a:t>
            </a:r>
            <a:r>
              <a:rPr lang="vi-VN" sz="2400" spc="-5">
                <a:latin typeface="Segoe UI" panose="020B0502040204020203" pitchFamily="34" charset="0"/>
                <a:cs typeface="Segoe UI" panose="020B0502040204020203" pitchFamily="34" charset="0"/>
              </a:rPr>
              <a:t>(Review)</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926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69900" marR="5080" lvl="1" indent="0">
              <a:lnSpc>
                <a:spcPct val="100000"/>
              </a:lnSpc>
              <a:spcBef>
                <a:spcPts val="580"/>
              </a:spcBef>
              <a:buNone/>
              <a:tabLst>
                <a:tab pos="756920" algn="l"/>
              </a:tabLst>
            </a:pP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1826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1" i="0" u="sng" strike="noStrike" cap="none">
                <a:solidFill>
                  <a:srgbClr val="000000"/>
                </a:solidFill>
                <a:effectLst/>
                <a:ea typeface="Arial"/>
                <a:sym typeface="Arial"/>
              </a:rPr>
              <a:t>Lợi ích</a:t>
            </a:r>
          </a:p>
          <a:p>
            <a:pPr lvl="1"/>
            <a:r>
              <a:rPr lang="en-US" sz="1100" b="0" i="0" u="none" strike="noStrike" cap="none">
                <a:solidFill>
                  <a:srgbClr val="000000"/>
                </a:solidFill>
                <a:effectLst/>
                <a:latin typeface="Segoe UI" panose="020B0502040204020203" pitchFamily="34" charset="0"/>
                <a:cs typeface="Segoe UI" panose="020B0502040204020203" pitchFamily="34" charset="0"/>
                <a:sym typeface="Arial"/>
              </a:rPr>
              <a:t>Tuy </a:t>
            </a:r>
            <a:r>
              <a:rPr lang="vi-VN" sz="1100" b="0" i="0" u="none" strike="noStrike" cap="none">
                <a:solidFill>
                  <a:srgbClr val="000000"/>
                </a:solidFill>
                <a:effectLst/>
                <a:latin typeface="Segoe UI" panose="020B0502040204020203" pitchFamily="34" charset="0"/>
                <a:cs typeface="Segoe UI" panose="020B0502040204020203" pitchFamily="34" charset="0"/>
                <a:sym typeface="Arial"/>
              </a:rPr>
              <a:t>việc viết Unit Test có thể mất nhiều thời gian hơn</a:t>
            </a:r>
            <a:r>
              <a:rPr lang="en-US" sz="1100" b="0" i="0" u="none" strike="noStrike" cap="none">
                <a:solidFill>
                  <a:srgbClr val="000000"/>
                </a:solidFill>
                <a:effectLst/>
                <a:latin typeface="Segoe UI" panose="020B0502040204020203" pitchFamily="34" charset="0"/>
                <a:cs typeface="Segoe UI" panose="020B0502040204020203" pitchFamily="34" charset="0"/>
                <a:sym typeface="Arial"/>
              </a:rPr>
              <a:t>,</a:t>
            </a:r>
            <a:r>
              <a:rPr lang="vi-VN" sz="1100" b="0" i="0" u="none" strike="noStrike" cap="none">
                <a:solidFill>
                  <a:srgbClr val="000000"/>
                </a:solidFill>
                <a:effectLst/>
                <a:latin typeface="Segoe UI" panose="020B0502040204020203" pitchFamily="34" charset="0"/>
                <a:cs typeface="Segoe UI" panose="020B0502040204020203" pitchFamily="34" charset="0"/>
                <a:sym typeface="Arial"/>
              </a:rPr>
              <a:t> code rất nhiều nhưng lại có lợi ích sau:</a:t>
            </a:r>
          </a:p>
          <a:p>
            <a:pPr lvl="2"/>
            <a:r>
              <a:rPr lang="vi-VN" sz="1100" b="0" i="0" u="none" strike="noStrike" cap="none">
                <a:solidFill>
                  <a:srgbClr val="000000"/>
                </a:solidFill>
                <a:effectLst/>
                <a:latin typeface="Segoe UI" panose="020B0502040204020203" pitchFamily="34" charset="0"/>
                <a:cs typeface="Segoe UI" panose="020B0502040204020203" pitchFamily="34" charset="0"/>
                <a:sym typeface="Arial"/>
              </a:rPr>
              <a:t>Tạo ra môi trường lý tưởng để kiểm tra bất kỳ đoạn code nào, có khả năng thăm dò và phát hiện lỗi chính xác, duy trì sự ổn định của toàn bộ PM và giúp tiết kiệm thời gian so với công việc gỡ rối truyền thống.</a:t>
            </a:r>
          </a:p>
          <a:p>
            <a:pPr lvl="2"/>
            <a:r>
              <a:rPr lang="vi-VN" sz="1100" b="0" i="0" u="none" strike="noStrike" cap="none">
                <a:solidFill>
                  <a:srgbClr val="000000"/>
                </a:solidFill>
                <a:effectLst/>
                <a:latin typeface="Segoe UI" panose="020B0502040204020203" pitchFamily="34" charset="0"/>
                <a:cs typeface="Segoe UI" panose="020B0502040204020203" pitchFamily="34" charset="0"/>
                <a:sym typeface="Arial"/>
              </a:rPr>
              <a:t>Phát hiện các thuật toán thực thi không hiệu quả, các thủ tục chạy vượt quá giới hạn thời gian.</a:t>
            </a:r>
          </a:p>
          <a:p>
            <a:pPr lvl="2"/>
            <a:r>
              <a:rPr lang="vi-VN" sz="1100" b="0" i="0" u="none" strike="noStrike" cap="none">
                <a:solidFill>
                  <a:srgbClr val="000000"/>
                </a:solidFill>
                <a:effectLst/>
                <a:latin typeface="Segoe UI" panose="020B0502040204020203" pitchFamily="34" charset="0"/>
                <a:cs typeface="Segoe UI" panose="020B0502040204020203" pitchFamily="34" charset="0"/>
                <a:sym typeface="Arial"/>
              </a:rPr>
              <a:t>Phát hiện các vấn đề về thiết kế, xử lý hệ thống, thậm chí các mô hình thiết kế.</a:t>
            </a:r>
          </a:p>
          <a:p>
            <a:pPr lvl="2"/>
            <a:r>
              <a:rPr lang="vi-VN" sz="1100" b="0" i="0" u="none" strike="noStrike" cap="none">
                <a:solidFill>
                  <a:srgbClr val="000000"/>
                </a:solidFill>
                <a:effectLst/>
                <a:latin typeface="Segoe UI" panose="020B0502040204020203" pitchFamily="34" charset="0"/>
                <a:cs typeface="Segoe UI" panose="020B0502040204020203" pitchFamily="34" charset="0"/>
                <a:sym typeface="Arial"/>
              </a:rPr>
              <a:t>Phát hiện các lỗi nghiêm trọng có thể xảy ra trong những tình huống rất hẹp.</a:t>
            </a:r>
          </a:p>
          <a:p>
            <a:pPr lvl="2"/>
            <a:r>
              <a:rPr lang="vi-VN" sz="1100" b="0" i="0" u="none" strike="noStrike" cap="none">
                <a:solidFill>
                  <a:srgbClr val="000000"/>
                </a:solidFill>
                <a:effectLst/>
                <a:latin typeface="Segoe UI" panose="020B0502040204020203" pitchFamily="34" charset="0"/>
                <a:cs typeface="Segoe UI" panose="020B0502040204020203" pitchFamily="34" charset="0"/>
                <a:sym typeface="Arial"/>
              </a:rPr>
              <a:t>Tạo hàng rào an toàn cho các khối mã: Bất kỳ sự thay đổi nào cũng có thể tác động đến hàng rào này và thông báo những nguy hiểm tiềm tàng.</a:t>
            </a:r>
          </a:p>
          <a:p>
            <a:endParaRPr lang="en-US"/>
          </a:p>
        </p:txBody>
      </p:sp>
    </p:spTree>
    <p:extLst>
      <p:ext uri="{BB962C8B-B14F-4D97-AF65-F5344CB8AC3E}">
        <p14:creationId xmlns:p14="http://schemas.microsoft.com/office/powerpoint/2010/main" val="2328523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a:solidFill>
                  <a:srgbClr val="000000"/>
                </a:solidFill>
                <a:effectLst/>
                <a:ea typeface="Arial"/>
                <a:sym typeface="Arial"/>
                <a:hlinkClick r:id="rId3"/>
              </a:rPr>
              <a:t>Junit</a:t>
            </a:r>
            <a:r>
              <a:rPr lang="en-US" sz="1100" b="0" i="0" u="none" strike="noStrike" cap="none">
                <a:solidFill>
                  <a:srgbClr val="000000"/>
                </a:solidFill>
                <a:effectLst/>
                <a:ea typeface="Arial"/>
                <a:sym typeface="Arial"/>
              </a:rPr>
              <a:t>: Junit is a free to use testing tool used for Java programming language.  It provides assertions to identify test method. This tool test data first and then inserted in the piece of code.</a:t>
            </a:r>
          </a:p>
          <a:p>
            <a:r>
              <a:rPr lang="en-US" sz="1100" b="0" i="0" u="none" strike="noStrike" cap="none">
                <a:solidFill>
                  <a:srgbClr val="000000"/>
                </a:solidFill>
                <a:effectLst/>
                <a:ea typeface="Arial"/>
                <a:sym typeface="Arial"/>
                <a:hlinkClick r:id="rId4"/>
              </a:rPr>
              <a:t>NUnit</a:t>
            </a:r>
            <a:r>
              <a:rPr lang="en-US" sz="1100" b="0" i="0" u="none" strike="noStrike" cap="none">
                <a:solidFill>
                  <a:srgbClr val="000000"/>
                </a:solidFill>
                <a:effectLst/>
                <a:ea typeface="Arial"/>
                <a:sym typeface="Arial"/>
              </a:rPr>
              <a:t>:  NUnit is widely used unit-testing framework use for all .net languages.  It is an open source tool which allows writing scripts manually. It supports data-driven tests which can run in parallel.</a:t>
            </a:r>
          </a:p>
          <a:p>
            <a:r>
              <a:rPr lang="en-US" sz="1100" b="0" i="0" u="none" strike="noStrike" cap="none">
                <a:solidFill>
                  <a:srgbClr val="000000"/>
                </a:solidFill>
                <a:effectLst/>
                <a:ea typeface="Arial"/>
                <a:sym typeface="Arial"/>
                <a:hlinkClick r:id="rId5"/>
              </a:rPr>
              <a:t>JMockit</a:t>
            </a:r>
            <a:r>
              <a:rPr lang="en-US" sz="1100" b="0" i="0" u="none" strike="noStrike" cap="none">
                <a:solidFill>
                  <a:srgbClr val="000000"/>
                </a:solidFill>
                <a:effectLst/>
                <a:ea typeface="Arial"/>
                <a:sym typeface="Arial"/>
              </a:rPr>
              <a:t>:  JMockit is open source Unit testing tool.  It is a code coverage tool with line and path metrics. It allows mocking API with recording and verification syntax. This tool offers Line coverage, Path Coverage, and Data Coverage.</a:t>
            </a:r>
          </a:p>
          <a:p>
            <a:r>
              <a:rPr lang="en-US" sz="1100" b="0" i="0" u="none" strike="noStrike" cap="none">
                <a:solidFill>
                  <a:srgbClr val="000000"/>
                </a:solidFill>
                <a:effectLst/>
                <a:ea typeface="Arial"/>
                <a:sym typeface="Arial"/>
                <a:hlinkClick r:id="rId6"/>
              </a:rPr>
              <a:t>EMMA</a:t>
            </a:r>
            <a:r>
              <a:rPr lang="en-US" sz="1100" b="0" i="0" u="none" strike="noStrike" cap="none">
                <a:solidFill>
                  <a:srgbClr val="000000"/>
                </a:solidFill>
                <a:effectLst/>
                <a:ea typeface="Arial"/>
                <a:sym typeface="Arial"/>
              </a:rPr>
              <a:t>:  EMMA is an open-source toolkit for analyzing and reporting code written in Java language. Emma support coverage types like method, line, basic block. It is Java-based so it is without external library dependencies and can access the source code.</a:t>
            </a:r>
          </a:p>
          <a:p>
            <a:r>
              <a:rPr lang="en-US" sz="1100" b="0" i="0" u="none" strike="noStrike" cap="none">
                <a:solidFill>
                  <a:srgbClr val="000000"/>
                </a:solidFill>
                <a:effectLst/>
                <a:ea typeface="Arial"/>
                <a:sym typeface="Arial"/>
                <a:hlinkClick r:id="rId7"/>
              </a:rPr>
              <a:t>PHPUnit</a:t>
            </a:r>
            <a:r>
              <a:rPr lang="en-US" sz="1100" b="0" i="0" u="none" strike="noStrike" cap="none">
                <a:solidFill>
                  <a:srgbClr val="000000"/>
                </a:solidFill>
                <a:effectLst/>
                <a:ea typeface="Arial"/>
                <a:sym typeface="Arial"/>
              </a:rPr>
              <a:t>: PHPUnit is a unit testing tool for PHP programmer. It takes small portions of code which is called units and test each of them separately.  The tool also allows developers to use pre-define assertion methods to assert that a system behave in a certain manner. </a:t>
            </a:r>
          </a:p>
          <a:p>
            <a:endParaRPr lang="en-US"/>
          </a:p>
        </p:txBody>
      </p:sp>
    </p:spTree>
    <p:extLst>
      <p:ext uri="{BB962C8B-B14F-4D97-AF65-F5344CB8AC3E}">
        <p14:creationId xmlns:p14="http://schemas.microsoft.com/office/powerpoint/2010/main" val="3200398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Phân vùng t</a:t>
            </a:r>
            <a:r>
              <a:rPr lang="vi-VN"/>
              <a:t>ư</a:t>
            </a:r>
            <a:r>
              <a:rPr lang="en-US"/>
              <a:t>ơng đ</a:t>
            </a:r>
            <a:r>
              <a:rPr lang="vi-VN"/>
              <a:t>ư</a:t>
            </a:r>
            <a:r>
              <a:rPr lang="en-US"/>
              <a:t>ơng (Equivalence partitions) viết tắt ECP</a:t>
            </a:r>
          </a:p>
          <a:p>
            <a:r>
              <a:rPr lang="en-US"/>
              <a:t>Là một kỹ thuật kiểm thử phần mềm phân chia dữ liệu kiểm thử đầu vào đ</a:t>
            </a:r>
            <a:r>
              <a:rPr lang="vi-VN"/>
              <a:t>ư</a:t>
            </a:r>
            <a:r>
              <a:rPr lang="en-US"/>
              <a:t>ợc kiểm thử trong mỗi phân vùng.</a:t>
            </a:r>
          </a:p>
          <a:p>
            <a:r>
              <a:rPr lang="en-US" b="1" i="0" u="sng"/>
              <a:t>Lợi ích</a:t>
            </a:r>
            <a:r>
              <a:rPr lang="en-US"/>
              <a:t> của ph</a:t>
            </a:r>
            <a:r>
              <a:rPr lang="vi-VN"/>
              <a:t>ư</a:t>
            </a:r>
            <a:r>
              <a:rPr lang="en-US"/>
              <a:t>ơng pháp này là nó giảm thời gian cần thiết để thực hiện kiểm thử phần mềm vì số l</a:t>
            </a:r>
            <a:r>
              <a:rPr lang="vi-VN"/>
              <a:t>ư</a:t>
            </a:r>
            <a:r>
              <a:rPr lang="en-US"/>
              <a:t>ợng kiểm thử ít. </a:t>
            </a:r>
          </a:p>
        </p:txBody>
      </p:sp>
    </p:spTree>
    <p:extLst>
      <p:ext uri="{BB962C8B-B14F-4D97-AF65-F5344CB8AC3E}">
        <p14:creationId xmlns:p14="http://schemas.microsoft.com/office/powerpoint/2010/main" val="357734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939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latin typeface="Segoe UI" panose="020B0502040204020203" pitchFamily="34" charset="0"/>
                <a:cs typeface="Segoe UI" panose="020B0502040204020203" pitchFamily="34" charset="0"/>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r>
              <a:rPr lang="en-US"/>
              <a:t>Click to edit Master title style</a:t>
            </a:r>
            <a:endParaRPr/>
          </a:p>
        </p:txBody>
      </p:sp>
    </p:spTree>
    <p:extLst>
      <p:ext uri="{BB962C8B-B14F-4D97-AF65-F5344CB8AC3E}">
        <p14:creationId xmlns:p14="http://schemas.microsoft.com/office/powerpoint/2010/main" val="336677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nyPPT.com">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226419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9900"/>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26;p3"/>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27;p3"/>
            <p:cNvSpPr/>
            <p:nvPr/>
          </p:nvSpPr>
          <p:spPr>
            <a:xfrm rot="9208606" flipH="1">
              <a:off x="7481789" y="4276913"/>
              <a:ext cx="408796" cy="1016449"/>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28;p3"/>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32;p3"/>
            <p:cNvSpPr/>
            <p:nvPr/>
          </p:nvSpPr>
          <p:spPr>
            <a:xfrm rot="-1591371" flipH="1">
              <a:off x="239463" y="-151890"/>
              <a:ext cx="434754" cy="1080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3" name="Google Shape;33;p3"/>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4" name="Google Shape;34;p3"/>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latin typeface="Segoe UI" panose="020B0502040204020203" pitchFamily="34" charset="0"/>
                <a:cs typeface="Segoe UI" panose="020B0502040204020203" pitchFamily="34" charset="0"/>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r>
              <a:rPr lang="en-US"/>
              <a:t>Click to edit Master title style</a:t>
            </a:r>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a:solidFill>
                  <a:srgbClr val="FFFFFF"/>
                </a:solidFill>
                <a:latin typeface="Segoe UI" panose="020B0502040204020203" pitchFamily="34" charset="0"/>
                <a:cs typeface="Segoe UI" panose="020B0502040204020203" pitchFamily="34" charset="0"/>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r>
              <a:rPr lang="en-US"/>
              <a:t>Click to edit Master subtitle style</a:t>
            </a:r>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872230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3796BF"/>
              </a:buClr>
              <a:buSzPts val="2400"/>
              <a:buFont typeface="Oswald"/>
              <a:buChar char="»"/>
              <a:defRPr sz="2400">
                <a:solidFill>
                  <a:srgbClr val="3796BF"/>
                </a:solidFill>
                <a:latin typeface="Segoe UI" panose="020B0502040204020203" pitchFamily="34" charset="0"/>
                <a:ea typeface="Segoe UI" panose="020B0502040204020203" pitchFamily="34" charset="0"/>
                <a:cs typeface="Segoe UI" panose="020B0502040204020203" pitchFamily="34" charset="0"/>
                <a:sym typeface="Oswald"/>
              </a:defRPr>
            </a:lvl1pPr>
            <a:lvl2pPr marL="914400" lvl="1"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marL="1371600" lvl="2"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marL="1828800" lvl="3"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marL="2286000" lvl="4"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marL="2743200" lvl="5"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marL="3200400" lvl="6"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marL="3657600" lvl="7"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marL="4114800" lvl="8" indent="-3810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a:pPr lvl="0"/>
            <a:r>
              <a:rPr lang="en-US"/>
              <a:t>Click to edit Master text styles</a:t>
            </a: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Segoe UI" panose="020B0502040204020203" pitchFamily="34" charset="0"/>
                <a:ea typeface="Segoe UI" panose="020B0502040204020203" pitchFamily="34" charset="0"/>
                <a:cs typeface="Segoe UI" panose="020B0502040204020203" pitchFamily="34" charset="0"/>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636584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Segoe UI" panose="020B0502040204020203" pitchFamily="34" charset="0"/>
                <a:cs typeface="Segoe UI" panose="020B0502040204020203"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atin typeface="Segoe UI" panose="020B0502040204020203" pitchFamily="34" charset="0"/>
                <a:cs typeface="Segoe UI" panose="020B0502040204020203" pitchFamily="34" charset="0"/>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n-US"/>
              <a:t>Click to edit Master text styles</a:t>
            </a: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829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Segoe UI" panose="020B0502040204020203" pitchFamily="34" charset="0"/>
                <a:cs typeface="Segoe UI" panose="020B0502040204020203"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atin typeface="Segoe UI" panose="020B0502040204020203" pitchFamily="34" charset="0"/>
                <a:cs typeface="Segoe UI" panose="020B0502040204020203" pitchFamily="34" charset="0"/>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atin typeface="Segoe UI" panose="020B0502040204020203" pitchFamily="34" charset="0"/>
                <a:cs typeface="Segoe UI" panose="020B0502040204020203" pitchFamily="34" charset="0"/>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949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08" name="Google Shape;108;p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09" name="Google Shape;109;p8"/>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0" name="Google Shape;110;p8"/>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4" name="Google Shape;114;p8"/>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5" name="Google Shape;115;p8"/>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6" name="Google Shape;116;p8"/>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atin typeface="Segoe UI" panose="020B0502040204020203" pitchFamily="34" charset="0"/>
                <a:cs typeface="Segoe UI" panose="020B0502040204020203" pitchFamily="34" charset="0"/>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267142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0"/>
        <p:cNvGrpSpPr/>
        <p:nvPr/>
      </p:nvGrpSpPr>
      <p:grpSpPr>
        <a:xfrm>
          <a:off x="0" y="0"/>
          <a:ext cx="0" cy="0"/>
          <a:chOff x="0" y="0"/>
          <a:chExt cx="0" cy="0"/>
        </a:xfrm>
      </p:grpSpPr>
      <p:grpSp>
        <p:nvGrpSpPr>
          <p:cNvPr id="121" name="Google Shape;121;p9"/>
          <p:cNvGrpSpPr/>
          <p:nvPr/>
        </p:nvGrpSpPr>
        <p:grpSpPr>
          <a:xfrm>
            <a:off x="-32" y="-228027"/>
            <a:ext cx="2163561" cy="1347300"/>
            <a:chOff x="-32" y="-215963"/>
            <a:chExt cx="2163561" cy="1347300"/>
          </a:xfrm>
        </p:grpSpPr>
        <p:sp>
          <p:nvSpPr>
            <p:cNvPr id="122" name="Google Shape;122;p9"/>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3" name="Google Shape;123;p9"/>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4" name="Google Shape;124;p9"/>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5" name="Google Shape;125;p9"/>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26" name="Google Shape;126;p9"/>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27" name="Google Shape;127;p9"/>
          <p:cNvSpPr txBox="1">
            <a:spLocks noGrp="1"/>
          </p:cNvSpPr>
          <p:nvPr>
            <p:ph type="body" idx="1"/>
          </p:nvPr>
        </p:nvSpPr>
        <p:spPr>
          <a:xfrm>
            <a:off x="1097775" y="4025300"/>
            <a:ext cx="69486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atin typeface="Segoe UI" panose="020B0502040204020203" pitchFamily="34" charset="0"/>
                <a:cs typeface="Segoe UI" panose="020B0502040204020203" pitchFamily="34" charset="0"/>
              </a:defRPr>
            </a:lvl1pPr>
          </a:lstStyle>
          <a:p>
            <a:pPr lvl="0"/>
            <a:r>
              <a:rPr lang="en-US"/>
              <a:t>Click to edit Master text styles</a:t>
            </a:r>
          </a:p>
        </p:txBody>
      </p:sp>
      <p:grpSp>
        <p:nvGrpSpPr>
          <p:cNvPr id="128" name="Google Shape;128;p9"/>
          <p:cNvGrpSpPr/>
          <p:nvPr/>
        </p:nvGrpSpPr>
        <p:grpSpPr>
          <a:xfrm>
            <a:off x="6791633" y="3181575"/>
            <a:ext cx="2352143" cy="2284388"/>
            <a:chOff x="6172200" y="2656118"/>
            <a:chExt cx="2971754" cy="2886151"/>
          </a:xfrm>
        </p:grpSpPr>
        <p:sp>
          <p:nvSpPr>
            <p:cNvPr id="129" name="Google Shape;129;p9"/>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0" name="Google Shape;130;p9"/>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1" name="Google Shape;131;p9"/>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2" name="Google Shape;132;p9"/>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33" name="Google Shape;133;p9"/>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sp>
        <p:nvSpPr>
          <p:cNvPr id="134" name="Google Shape;134;p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78033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parent Shapes">
  <p:cSld name="Transparent Shapes">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200226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273"/>
        <p:cNvGrpSpPr/>
        <p:nvPr/>
      </p:nvGrpSpPr>
      <p:grpSpPr>
        <a:xfrm>
          <a:off x="0" y="0"/>
          <a:ext cx="0" cy="0"/>
          <a:chOff x="0" y="0"/>
          <a:chExt cx="0" cy="0"/>
        </a:xfrm>
      </p:grpSpPr>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0807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Segoe UI" panose="020B0502040204020203" pitchFamily="34" charset="0"/>
                <a:ea typeface="Segoe UI" panose="020B0502040204020203" pitchFamily="34" charset="0"/>
                <a:cs typeface="Segoe UI" panose="020B0502040204020203" pitchFamily="34" charset="0"/>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7175808"/>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70" r:id="rId6"/>
    <p:sldLayoutId id="2147483671" r:id="rId7"/>
    <p:sldLayoutId id="2147483673" r:id="rId8"/>
    <p:sldLayoutId id="2147483674" r:id="rId9"/>
    <p:sldLayoutId id="2147483675"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1B70-9100-4610-AE66-1F7BFEB01AAB}"/>
              </a:ext>
            </a:extLst>
          </p:cNvPr>
          <p:cNvSpPr>
            <a:spLocks noGrp="1"/>
          </p:cNvSpPr>
          <p:nvPr>
            <p:ph type="ctrTitle"/>
          </p:nvPr>
        </p:nvSpPr>
        <p:spPr>
          <a:xfrm>
            <a:off x="1736250" y="1735622"/>
            <a:ext cx="5671500" cy="836128"/>
          </a:xfrm>
        </p:spPr>
        <p:txBody>
          <a:bodyPr/>
          <a:lstStyle/>
          <a:p>
            <a:r>
              <a:rPr lang="en-US">
                <a:latin typeface="Segoe UI" panose="020B0502040204020203" pitchFamily="34" charset="0"/>
                <a:cs typeface="Segoe UI" panose="020B0502040204020203" pitchFamily="34" charset="0"/>
              </a:rPr>
              <a:t>Software testing</a:t>
            </a:r>
          </a:p>
        </p:txBody>
      </p:sp>
      <p:sp>
        <p:nvSpPr>
          <p:cNvPr id="3" name="Subtitle 2">
            <a:extLst>
              <a:ext uri="{FF2B5EF4-FFF2-40B4-BE49-F238E27FC236}">
                <a16:creationId xmlns:a16="http://schemas.microsoft.com/office/drawing/2014/main" id="{83DCD871-1397-4480-A9D4-77840D3EA4A3}"/>
              </a:ext>
            </a:extLst>
          </p:cNvPr>
          <p:cNvSpPr txBox="1">
            <a:spLocks/>
          </p:cNvSpPr>
          <p:nvPr/>
        </p:nvSpPr>
        <p:spPr>
          <a:xfrm>
            <a:off x="792353" y="3092860"/>
            <a:ext cx="3779647" cy="1427306"/>
          </a:xfrm>
          <a:prstGeom prst="rect">
            <a:avLst/>
          </a:prstGeom>
          <a:noFill/>
          <a:ln>
            <a:noFill/>
          </a:ln>
        </p:spPr>
        <p:txBody>
          <a:bodyPr wrap="square" anchor="t">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latin typeface="Segoe UI" panose="020B0502040204020203" pitchFamily="34" charset="0"/>
                <a:cs typeface="Segoe UI" panose="020B0502040204020203" pitchFamily="34" charset="0"/>
              </a:rPr>
              <a:t>Nhóm 1</a:t>
            </a:r>
          </a:p>
          <a:p>
            <a:r>
              <a:rPr lang="en-US" sz="1800">
                <a:latin typeface="Segoe UI" panose="020B0502040204020203" pitchFamily="34" charset="0"/>
                <a:cs typeface="Segoe UI" panose="020B0502040204020203" pitchFamily="34" charset="0"/>
              </a:rPr>
              <a:t>Phan Văn L</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ợm – 15520461</a:t>
            </a:r>
          </a:p>
          <a:p>
            <a:r>
              <a:rPr lang="en-US" sz="1800">
                <a:latin typeface="Segoe UI" panose="020B0502040204020203" pitchFamily="34" charset="0"/>
                <a:cs typeface="Segoe UI" panose="020B0502040204020203" pitchFamily="34" charset="0"/>
              </a:rPr>
              <a:t>Đoàn Văn Châu – 15520059</a:t>
            </a:r>
          </a:p>
          <a:p>
            <a:r>
              <a:rPr lang="en-US" sz="1800">
                <a:latin typeface="Segoe UI" panose="020B0502040204020203" pitchFamily="34" charset="0"/>
                <a:cs typeface="Segoe UI" panose="020B0502040204020203" pitchFamily="34" charset="0"/>
              </a:rPr>
              <a:t>Nguyễn Duy Hùng – 15520278</a:t>
            </a:r>
          </a:p>
        </p:txBody>
      </p:sp>
    </p:spTree>
    <p:extLst>
      <p:ext uri="{BB962C8B-B14F-4D97-AF65-F5344CB8AC3E}">
        <p14:creationId xmlns:p14="http://schemas.microsoft.com/office/powerpoint/2010/main" val="188075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794-E0A7-4730-8471-1FBF83FDCA4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Xác minh (Vertification)</a:t>
            </a:r>
          </a:p>
        </p:txBody>
      </p:sp>
      <p:sp>
        <p:nvSpPr>
          <p:cNvPr id="3" name="Text Placeholder 2">
            <a:extLst>
              <a:ext uri="{FF2B5EF4-FFF2-40B4-BE49-F238E27FC236}">
                <a16:creationId xmlns:a16="http://schemas.microsoft.com/office/drawing/2014/main" id="{699849C0-AF13-4844-BECE-A88D0E118E78}"/>
              </a:ext>
            </a:extLst>
          </p:cNvPr>
          <p:cNvSpPr>
            <a:spLocks noGrp="1"/>
          </p:cNvSpPr>
          <p:nvPr>
            <p:ph type="body" idx="1"/>
          </p:nvPr>
        </p:nvSpPr>
        <p:spPr>
          <a:xfrm>
            <a:off x="1031425" y="1830425"/>
            <a:ext cx="5760300" cy="2521200"/>
          </a:xfrm>
        </p:spPr>
        <p:txBody>
          <a:bodyPr/>
          <a:lstStyle/>
          <a:p>
            <a:r>
              <a:rPr lang="en-US" spc="-5">
                <a:latin typeface="Segoe UI" panose="020B0502040204020203" pitchFamily="34" charset="0"/>
                <a:cs typeface="Segoe UI" panose="020B0502040204020203" pitchFamily="34" charset="0"/>
              </a:rPr>
              <a:t>Xác minh </a:t>
            </a:r>
            <a:r>
              <a:rPr lang="vi-VN" spc="-5">
                <a:latin typeface="Segoe UI" panose="020B0502040204020203" pitchFamily="34" charset="0"/>
                <a:cs typeface="Segoe UI" panose="020B0502040204020203" pitchFamily="34" charset="0"/>
              </a:rPr>
              <a:t>là quy </a:t>
            </a:r>
            <a:r>
              <a:rPr lang="vi-VN" spc="20">
                <a:latin typeface="Segoe UI" panose="020B0502040204020203" pitchFamily="34" charset="0"/>
                <a:cs typeface="Segoe UI" panose="020B0502040204020203" pitchFamily="34" charset="0"/>
              </a:rPr>
              <a:t>trình </a:t>
            </a:r>
            <a:r>
              <a:rPr lang="vi-VN" spc="-10">
                <a:latin typeface="Segoe UI" panose="020B0502040204020203" pitchFamily="34" charset="0"/>
                <a:cs typeface="Segoe UI" panose="020B0502040204020203" pitchFamily="34" charset="0"/>
              </a:rPr>
              <a:t>xác </a:t>
            </a:r>
            <a:r>
              <a:rPr lang="vi-VN" spc="-5">
                <a:latin typeface="Segoe UI" panose="020B0502040204020203" pitchFamily="34" charset="0"/>
                <a:cs typeface="Segoe UI" panose="020B0502040204020203" pitchFamily="34" charset="0"/>
              </a:rPr>
              <a:t>định </a:t>
            </a:r>
            <a:r>
              <a:rPr lang="vi-VN" spc="-10">
                <a:latin typeface="Segoe UI" panose="020B0502040204020203" pitchFamily="34" charset="0"/>
                <a:cs typeface="Segoe UI" panose="020B0502040204020203" pitchFamily="34" charset="0"/>
              </a:rPr>
              <a:t>xem </a:t>
            </a:r>
            <a:r>
              <a:rPr lang="vi-VN">
                <a:latin typeface="Segoe UI" panose="020B0502040204020203" pitchFamily="34" charset="0"/>
                <a:cs typeface="Segoe UI" panose="020B0502040204020203" pitchFamily="34" charset="0"/>
              </a:rPr>
              <a:t>sản </a:t>
            </a:r>
            <a:r>
              <a:rPr lang="vi-VN" spc="-5">
                <a:latin typeface="Segoe UI" panose="020B0502040204020203" pitchFamily="34" charset="0"/>
                <a:cs typeface="Segoe UI" panose="020B0502040204020203" pitchFamily="34" charset="0"/>
              </a:rPr>
              <a:t>phẩm </a:t>
            </a:r>
            <a:r>
              <a:rPr lang="vi-VN">
                <a:latin typeface="Segoe UI" panose="020B0502040204020203" pitchFamily="34" charset="0"/>
                <a:cs typeface="Segoe UI" panose="020B0502040204020203" pitchFamily="34" charset="0"/>
              </a:rPr>
              <a:t>của một công </a:t>
            </a:r>
            <a:r>
              <a:rPr lang="vi-VN" spc="-5">
                <a:latin typeface="Segoe UI" panose="020B0502040204020203" pitchFamily="34" charset="0"/>
                <a:cs typeface="Segoe UI" panose="020B0502040204020203" pitchFamily="34" charset="0"/>
              </a:rPr>
              <a:t>đoạn trong quy </a:t>
            </a:r>
            <a:r>
              <a:rPr lang="vi-VN" spc="20">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phát triển phần </a:t>
            </a:r>
            <a:r>
              <a:rPr lang="vi-VN">
                <a:latin typeface="Segoe UI" panose="020B0502040204020203" pitchFamily="34" charset="0"/>
                <a:cs typeface="Segoe UI" panose="020B0502040204020203" pitchFamily="34" charset="0"/>
              </a:rPr>
              <a:t>mềm </a:t>
            </a:r>
            <a:r>
              <a:rPr lang="vi-VN" spc="-5">
                <a:latin typeface="Segoe UI" panose="020B0502040204020203" pitchFamily="34" charset="0"/>
                <a:cs typeface="Segoe UI" panose="020B0502040204020203" pitchFamily="34" charset="0"/>
              </a:rPr>
              <a:t>có thỏa mãn </a:t>
            </a:r>
            <a:r>
              <a:rPr lang="vi-VN">
                <a:latin typeface="Segoe UI" panose="020B0502040204020203" pitchFamily="34" charset="0"/>
                <a:cs typeface="Segoe UI" panose="020B0502040204020203" pitchFamily="34" charset="0"/>
              </a:rPr>
              <a:t>cá</a:t>
            </a:r>
            <a:r>
              <a:rPr lang="en-US">
                <a:latin typeface="Segoe UI" panose="020B0502040204020203" pitchFamily="34" charset="0"/>
                <a:cs typeface="Segoe UI" panose="020B0502040204020203" pitchFamily="34" charset="0"/>
              </a:rPr>
              <a:t>c</a:t>
            </a:r>
            <a:r>
              <a:rPr lang="vi-VN">
                <a:latin typeface="Segoe UI" panose="020B0502040204020203" pitchFamily="34" charset="0"/>
                <a:cs typeface="Segoe UI" panose="020B0502040204020203" pitchFamily="34" charset="0"/>
              </a:rPr>
              <a:t> yêu cầu </a:t>
            </a:r>
            <a:r>
              <a:rPr lang="vi-VN" spc="-5">
                <a:latin typeface="Segoe UI" panose="020B0502040204020203" pitchFamily="34" charset="0"/>
                <a:cs typeface="Segoe UI" panose="020B0502040204020203" pitchFamily="34" charset="0"/>
              </a:rPr>
              <a:t>đặt </a:t>
            </a:r>
            <a:r>
              <a:rPr lang="vi-VN">
                <a:latin typeface="Segoe UI" panose="020B0502040204020203" pitchFamily="34" charset="0"/>
                <a:cs typeface="Segoe UI" panose="020B0502040204020203" pitchFamily="34" charset="0"/>
              </a:rPr>
              <a:t>ra </a:t>
            </a:r>
            <a:r>
              <a:rPr lang="vi-VN" spc="-5">
                <a:latin typeface="Segoe UI" panose="020B0502040204020203" pitchFamily="34" charset="0"/>
                <a:cs typeface="Segoe UI" panose="020B0502040204020203" pitchFamily="34" charset="0"/>
              </a:rPr>
              <a:t>trong </a:t>
            </a:r>
            <a:r>
              <a:rPr lang="vi-VN">
                <a:latin typeface="Segoe UI" panose="020B0502040204020203" pitchFamily="34" charset="0"/>
                <a:cs typeface="Segoe UI" panose="020B0502040204020203" pitchFamily="34" charset="0"/>
              </a:rPr>
              <a:t>công </a:t>
            </a:r>
            <a:r>
              <a:rPr lang="vi-VN" spc="-5">
                <a:latin typeface="Segoe UI" panose="020B0502040204020203" pitchFamily="34" charset="0"/>
                <a:cs typeface="Segoe UI" panose="020B0502040204020203" pitchFamily="34" charset="0"/>
              </a:rPr>
              <a:t>đoạn trướ</a:t>
            </a:r>
            <a:r>
              <a:rPr lang="en-US" spc="-5">
                <a:latin typeface="Segoe UI" panose="020B0502040204020203" pitchFamily="34" charset="0"/>
                <a:cs typeface="Segoe UI" panose="020B0502040204020203" pitchFamily="34" charset="0"/>
              </a:rPr>
              <a:t>c</a:t>
            </a:r>
            <a:r>
              <a:rPr lang="vi-VN" spc="-5">
                <a:latin typeface="Segoe UI" panose="020B0502040204020203" pitchFamily="34" charset="0"/>
                <a:cs typeface="Segoe UI" panose="020B0502040204020203" pitchFamily="34" charset="0"/>
              </a:rPr>
              <a:t> hay không?(Ta </a:t>
            </a:r>
            <a:r>
              <a:rPr lang="vi-VN">
                <a:latin typeface="Segoe UI" panose="020B0502040204020203" pitchFamily="34" charset="0"/>
                <a:cs typeface="Segoe UI" panose="020B0502040204020203" pitchFamily="34" charset="0"/>
              </a:rPr>
              <a:t>có </a:t>
            </a:r>
            <a:r>
              <a:rPr lang="vi-VN" spc="-5">
                <a:latin typeface="Segoe UI" panose="020B0502040204020203" pitchFamily="34" charset="0"/>
                <a:cs typeface="Segoe UI" panose="020B0502040204020203" pitchFamily="34" charset="0"/>
              </a:rPr>
              <a:t>đang </a:t>
            </a:r>
            <a:r>
              <a:rPr lang="vi-VN" spc="-10">
                <a:latin typeface="Segoe UI" panose="020B0502040204020203" pitchFamily="34" charset="0"/>
                <a:cs typeface="Segoe UI" panose="020B0502040204020203" pitchFamily="34" charset="0"/>
              </a:rPr>
              <a:t>xây </a:t>
            </a:r>
            <a:r>
              <a:rPr lang="vi-VN" spc="-5">
                <a:latin typeface="Segoe UI" panose="020B0502040204020203" pitchFamily="34" charset="0"/>
                <a:cs typeface="Segoe UI" panose="020B0502040204020203" pitchFamily="34" charset="0"/>
              </a:rPr>
              <a:t>dựng đúng </a:t>
            </a:r>
            <a:r>
              <a:rPr lang="vi-VN">
                <a:latin typeface="Segoe UI" panose="020B0502040204020203" pitchFamily="34" charset="0"/>
                <a:cs typeface="Segoe UI" panose="020B0502040204020203" pitchFamily="34" charset="0"/>
              </a:rPr>
              <a:t>sản </a:t>
            </a:r>
            <a:r>
              <a:rPr lang="vi-VN" spc="-5">
                <a:latin typeface="Segoe UI" panose="020B0502040204020203" pitchFamily="34" charset="0"/>
                <a:cs typeface="Segoe UI" panose="020B0502040204020203" pitchFamily="34" charset="0"/>
              </a:rPr>
              <a:t>phẩm </a:t>
            </a:r>
            <a:r>
              <a:rPr lang="vi-VN">
                <a:latin typeface="Segoe UI" panose="020B0502040204020203" pitchFamily="34" charset="0"/>
                <a:cs typeface="Segoe UI" panose="020B0502040204020203" pitchFamily="34" charset="0"/>
              </a:rPr>
              <a:t>mà </a:t>
            </a:r>
            <a:r>
              <a:rPr lang="vi-VN" spc="-5">
                <a:latin typeface="Segoe UI" panose="020B0502040204020203" pitchFamily="34" charset="0"/>
                <a:cs typeface="Segoe UI" panose="020B0502040204020203" pitchFamily="34" charset="0"/>
              </a:rPr>
              <a:t>được đăc </a:t>
            </a:r>
            <a:r>
              <a:rPr lang="vi-VN">
                <a:latin typeface="Segoe UI" panose="020B0502040204020203" pitchFamily="34" charset="0"/>
                <a:cs typeface="Segoe UI" panose="020B0502040204020203" pitchFamily="34" charset="0"/>
              </a:rPr>
              <a:t>tả</a:t>
            </a:r>
            <a:r>
              <a:rPr lang="vi-VN" spc="-5">
                <a:latin typeface="Segoe UI" panose="020B0502040204020203" pitchFamily="34" charset="0"/>
                <a:cs typeface="Segoe UI" panose="020B0502040204020203" pitchFamily="34" charset="0"/>
              </a:rPr>
              <a:t> không?)</a:t>
            </a: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C237AE3-0D32-4EB1-ABCD-FF77D9555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10554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0794-E0A7-4730-8471-1FBF83FDCA4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Thẩm định (</a:t>
            </a:r>
            <a:r>
              <a:rPr lang="en-US" spc="-5">
                <a:latin typeface="Segoe UI" panose="020B0502040204020203" pitchFamily="34" charset="0"/>
                <a:cs typeface="Segoe UI" panose="020B0502040204020203" pitchFamily="34" charset="0"/>
              </a:rPr>
              <a:t>Validation</a:t>
            </a:r>
            <a:r>
              <a:rPr lang="en-US">
                <a:latin typeface="Segoe UI" panose="020B0502040204020203" pitchFamily="34" charset="0"/>
                <a:cs typeface="Segoe UI" panose="020B0502040204020203" pitchFamily="34" charset="0"/>
              </a:rPr>
              <a:t>)</a:t>
            </a:r>
          </a:p>
        </p:txBody>
      </p:sp>
      <p:sp>
        <p:nvSpPr>
          <p:cNvPr id="3" name="Text Placeholder 2">
            <a:extLst>
              <a:ext uri="{FF2B5EF4-FFF2-40B4-BE49-F238E27FC236}">
                <a16:creationId xmlns:a16="http://schemas.microsoft.com/office/drawing/2014/main" id="{699849C0-AF13-4844-BECE-A88D0E118E78}"/>
              </a:ext>
            </a:extLst>
          </p:cNvPr>
          <p:cNvSpPr>
            <a:spLocks noGrp="1"/>
          </p:cNvSpPr>
          <p:nvPr>
            <p:ph type="body" idx="1"/>
          </p:nvPr>
        </p:nvSpPr>
        <p:spPr>
          <a:xfrm>
            <a:off x="1031425" y="1777125"/>
            <a:ext cx="5760300" cy="2912862"/>
          </a:xfrm>
        </p:spPr>
        <p:txBody>
          <a:bodyPr/>
          <a:lstStyle/>
          <a:p>
            <a:pPr marL="355600" marR="5080" indent="-342900">
              <a:spcBef>
                <a:spcPts val="680"/>
              </a:spcBef>
              <a:buFont typeface="Courier New" panose="02070309020205020404" pitchFamily="49" charset="0"/>
              <a:buChar char="o"/>
              <a:tabLst>
                <a:tab pos="756920" algn="l"/>
              </a:tabLst>
            </a:pPr>
            <a:r>
              <a:rPr lang="vi-VN" spc="-5">
                <a:latin typeface="Segoe UI" panose="020B0502040204020203" pitchFamily="34" charset="0"/>
                <a:cs typeface="Segoe UI" panose="020B0502040204020203" pitchFamily="34" charset="0"/>
              </a:rPr>
              <a:t>Là tiến </a:t>
            </a:r>
            <a:r>
              <a:rPr lang="vi-VN" spc="25">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nhằm </a:t>
            </a:r>
            <a:r>
              <a:rPr lang="vi-VN">
                <a:latin typeface="Segoe UI" panose="020B0502040204020203" pitchFamily="34" charset="0"/>
                <a:cs typeface="Segoe UI" panose="020B0502040204020203" pitchFamily="34" charset="0"/>
              </a:rPr>
              <a:t>chỉ ra </a:t>
            </a:r>
            <a:r>
              <a:rPr lang="vi-VN" spc="-5">
                <a:latin typeface="Segoe UI" panose="020B0502040204020203" pitchFamily="34" charset="0"/>
                <a:cs typeface="Segoe UI" panose="020B0502040204020203" pitchFamily="34" charset="0"/>
              </a:rPr>
              <a:t>toàn </a:t>
            </a:r>
            <a:r>
              <a:rPr lang="vi-VN">
                <a:latin typeface="Segoe UI" panose="020B0502040204020203" pitchFamily="34" charset="0"/>
                <a:cs typeface="Segoe UI" panose="020B0502040204020203" pitchFamily="34" charset="0"/>
              </a:rPr>
              <a:t>bộ hệ</a:t>
            </a:r>
            <a:r>
              <a:rPr lang="en-US">
                <a:latin typeface="Segoe UI" panose="020B0502040204020203" pitchFamily="34" charset="0"/>
                <a:cs typeface="Segoe UI" panose="020B0502040204020203" pitchFamily="34" charset="0"/>
              </a:rPr>
              <a:t> </a:t>
            </a:r>
            <a:r>
              <a:rPr lang="vi-VN" spc="-5">
                <a:latin typeface="Segoe UI" panose="020B0502040204020203" pitchFamily="34" charset="0"/>
                <a:cs typeface="Segoe UI" panose="020B0502040204020203" pitchFamily="34" charset="0"/>
              </a:rPr>
              <a:t>thống đã phát triển xong phù hợp với tài liệu mô tả yêu cầu.</a:t>
            </a:r>
            <a:endParaRPr lang="en-US" spc="-5">
              <a:latin typeface="Segoe UI" panose="020B0502040204020203" pitchFamily="34" charset="0"/>
              <a:cs typeface="Segoe UI" panose="020B0502040204020203" pitchFamily="34" charset="0"/>
            </a:endParaRPr>
          </a:p>
          <a:p>
            <a:pPr marL="355600" marR="5080" indent="-342900">
              <a:spcBef>
                <a:spcPts val="680"/>
              </a:spcBef>
              <a:buFont typeface="Courier New" panose="02070309020205020404" pitchFamily="49" charset="0"/>
              <a:buChar char="o"/>
              <a:tabLst>
                <a:tab pos="756920" algn="l"/>
              </a:tabLst>
            </a:pPr>
            <a:r>
              <a:rPr lang="en-US" spc="-5">
                <a:latin typeface="Segoe UI" panose="020B0502040204020203" pitchFamily="34" charset="0"/>
                <a:cs typeface="Segoe UI" panose="020B0502040204020203" pitchFamily="34" charset="0"/>
              </a:rPr>
              <a:t>Là </a:t>
            </a:r>
            <a:r>
              <a:rPr lang="vi-VN" spc="-5">
                <a:latin typeface="Segoe UI" panose="020B0502040204020203" pitchFamily="34" charset="0"/>
                <a:cs typeface="Segoe UI" panose="020B0502040204020203" pitchFamily="34" charset="0"/>
              </a:rPr>
              <a:t>quá </a:t>
            </a:r>
            <a:r>
              <a:rPr lang="vi-VN" spc="25">
                <a:latin typeface="Segoe UI" panose="020B0502040204020203" pitchFamily="34" charset="0"/>
                <a:cs typeface="Segoe UI" panose="020B0502040204020203" pitchFamily="34" charset="0"/>
              </a:rPr>
              <a:t>trình </a:t>
            </a:r>
            <a:r>
              <a:rPr lang="vi-VN" spc="-5">
                <a:latin typeface="Segoe UI" panose="020B0502040204020203" pitchFamily="34" charset="0"/>
                <a:cs typeface="Segoe UI" panose="020B0502040204020203" pitchFamily="34" charset="0"/>
              </a:rPr>
              <a:t>kiểm chứng </a:t>
            </a:r>
            <a:r>
              <a:rPr lang="vi-VN">
                <a:latin typeface="Segoe UI" panose="020B0502040204020203" pitchFamily="34" charset="0"/>
                <a:cs typeface="Segoe UI" panose="020B0502040204020203" pitchFamily="34" charset="0"/>
              </a:rPr>
              <a:t>chúng </a:t>
            </a:r>
            <a:r>
              <a:rPr lang="vi-VN" spc="-5">
                <a:latin typeface="Segoe UI" panose="020B0502040204020203" pitchFamily="34" charset="0"/>
                <a:cs typeface="Segoe UI" panose="020B0502040204020203" pitchFamily="34" charset="0"/>
              </a:rPr>
              <a:t>ta xây dựng phầ</a:t>
            </a:r>
            <a:r>
              <a:rPr lang="en-US" spc="-5">
                <a:latin typeface="Segoe UI" panose="020B0502040204020203" pitchFamily="34" charset="0"/>
                <a:cs typeface="Segoe UI" panose="020B0502040204020203" pitchFamily="34" charset="0"/>
              </a:rPr>
              <a:t>n</a:t>
            </a:r>
            <a:r>
              <a:rPr lang="vi-VN" spc="-5">
                <a:latin typeface="Segoe UI" panose="020B0502040204020203" pitchFamily="34" charset="0"/>
                <a:cs typeface="Segoe UI" panose="020B0502040204020203" pitchFamily="34" charset="0"/>
              </a:rPr>
              <a:t> mềm có đúng theo </a:t>
            </a:r>
            <a:r>
              <a:rPr lang="vi-VN">
                <a:latin typeface="Segoe UI" panose="020B0502040204020203" pitchFamily="34" charset="0"/>
                <a:cs typeface="Segoe UI" panose="020B0502040204020203" pitchFamily="34" charset="0"/>
              </a:rPr>
              <a:t>yêu </a:t>
            </a:r>
            <a:r>
              <a:rPr lang="vi-VN" spc="-5">
                <a:latin typeface="Segoe UI" panose="020B0502040204020203" pitchFamily="34" charset="0"/>
                <a:cs typeface="Segoe UI" panose="020B0502040204020203" pitchFamily="34" charset="0"/>
              </a:rPr>
              <a:t>cầu khách hàng</a:t>
            </a:r>
            <a:r>
              <a:rPr lang="vi-VN" spc="10">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không?</a:t>
            </a:r>
          </a:p>
          <a:p>
            <a:pPr marL="355600" marR="236220" indent="-342900">
              <a:spcBef>
                <a:spcPts val="680"/>
              </a:spcBef>
              <a:buFont typeface="Courier New" panose="02070309020205020404" pitchFamily="49" charset="0"/>
              <a:buChar char="o"/>
              <a:tabLst>
                <a:tab pos="756920" algn="l"/>
              </a:tabLst>
            </a:pPr>
            <a:r>
              <a:rPr lang="vi-VN" spc="-5">
                <a:latin typeface="Segoe UI" panose="020B0502040204020203" pitchFamily="34" charset="0"/>
                <a:cs typeface="Segoe UI" panose="020B0502040204020203" pitchFamily="34" charset="0"/>
              </a:rPr>
              <a:t>Thẩm định </a:t>
            </a:r>
            <a:r>
              <a:rPr lang="vi-VN">
                <a:latin typeface="Segoe UI" panose="020B0502040204020203" pitchFamily="34" charset="0"/>
                <a:cs typeface="Segoe UI" panose="020B0502040204020203" pitchFamily="34" charset="0"/>
              </a:rPr>
              <a:t>chỉ </a:t>
            </a:r>
            <a:r>
              <a:rPr lang="vi-VN" spc="-5">
                <a:latin typeface="Segoe UI" panose="020B0502040204020203" pitchFamily="34" charset="0"/>
                <a:cs typeface="Segoe UI" panose="020B0502040204020203" pitchFamily="34" charset="0"/>
              </a:rPr>
              <a:t>quan tâm đến sản phẩm cuối cùng không còn</a:t>
            </a:r>
            <a:r>
              <a:rPr lang="vi-VN" spc="40">
                <a:latin typeface="Segoe UI" panose="020B0502040204020203" pitchFamily="34" charset="0"/>
                <a:cs typeface="Segoe UI" panose="020B0502040204020203" pitchFamily="34" charset="0"/>
              </a:rPr>
              <a:t> </a:t>
            </a:r>
            <a:r>
              <a:rPr lang="vi-VN" spc="-5">
                <a:latin typeface="Segoe UI" panose="020B0502040204020203" pitchFamily="34" charset="0"/>
                <a:cs typeface="Segoe UI" panose="020B0502040204020203" pitchFamily="34" charset="0"/>
              </a:rPr>
              <a:t>lỗi</a:t>
            </a:r>
            <a:r>
              <a:rPr lang="en-US" spc="-5">
                <a:latin typeface="Segoe UI" panose="020B0502040204020203" pitchFamily="34" charset="0"/>
                <a:cs typeface="Segoe UI" panose="020B0502040204020203" pitchFamily="34" charset="0"/>
              </a:rPr>
              <a:t>.</a:t>
            </a: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C237AE3-0D32-4EB1-ABCD-FF77D9555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08481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504E19-FD66-450C-9F46-C3C698725F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 name="Picture 2">
            <a:extLst>
              <a:ext uri="{FF2B5EF4-FFF2-40B4-BE49-F238E27FC236}">
                <a16:creationId xmlns:a16="http://schemas.microsoft.com/office/drawing/2014/main" id="{66F3E821-EE7F-41DD-8C8F-4DB36982D307}"/>
              </a:ext>
            </a:extLst>
          </p:cNvPr>
          <p:cNvPicPr>
            <a:picLocks noChangeAspect="1"/>
          </p:cNvPicPr>
          <p:nvPr/>
        </p:nvPicPr>
        <p:blipFill>
          <a:blip r:embed="rId2"/>
          <a:stretch>
            <a:fillRect/>
          </a:stretch>
        </p:blipFill>
        <p:spPr>
          <a:xfrm>
            <a:off x="1252537" y="1747837"/>
            <a:ext cx="6638925" cy="1647825"/>
          </a:xfrm>
          <a:prstGeom prst="rect">
            <a:avLst/>
          </a:prstGeom>
        </p:spPr>
      </p:pic>
      <p:sp>
        <p:nvSpPr>
          <p:cNvPr id="4" name="Title 1">
            <a:extLst>
              <a:ext uri="{FF2B5EF4-FFF2-40B4-BE49-F238E27FC236}">
                <a16:creationId xmlns:a16="http://schemas.microsoft.com/office/drawing/2014/main" id="{B57CAC5C-A47F-4079-84DB-9F3E6FB1115B}"/>
              </a:ext>
            </a:extLst>
          </p:cNvPr>
          <p:cNvSpPr txBox="1">
            <a:spLocks/>
          </p:cNvSpPr>
          <p:nvPr/>
        </p:nvSpPr>
        <p:spPr>
          <a:xfrm>
            <a:off x="1535603" y="811663"/>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latin typeface="Segoe UI" panose="020B0502040204020203" pitchFamily="34" charset="0"/>
                <a:cs typeface="Segoe UI" panose="020B0502040204020203" pitchFamily="34" charset="0"/>
              </a:rPr>
              <a:t>Mô hình của quy trình kiểm thử phần mềm</a:t>
            </a:r>
          </a:p>
        </p:txBody>
      </p:sp>
      <p:sp>
        <p:nvSpPr>
          <p:cNvPr id="5" name="TextBox 4">
            <a:extLst>
              <a:ext uri="{FF2B5EF4-FFF2-40B4-BE49-F238E27FC236}">
                <a16:creationId xmlns:a16="http://schemas.microsoft.com/office/drawing/2014/main" id="{9BAC6A03-5571-4EDE-AC09-FD929A4F881C}"/>
              </a:ext>
            </a:extLst>
          </p:cNvPr>
          <p:cNvSpPr txBox="1"/>
          <p:nvPr/>
        </p:nvSpPr>
        <p:spPr>
          <a:xfrm>
            <a:off x="346364" y="4585855"/>
            <a:ext cx="5500254" cy="276999"/>
          </a:xfrm>
          <a:prstGeom prst="rect">
            <a:avLst/>
          </a:prstGeom>
          <a:noFill/>
        </p:spPr>
        <p:txBody>
          <a:bodyPr wrap="square" rtlCol="0">
            <a:spAutoFit/>
          </a:bodyPr>
          <a:lstStyle/>
          <a:p>
            <a:r>
              <a:rPr lang="en-US" sz="1200" i="1">
                <a:latin typeface="Segoe UI" panose="020B0502040204020203" pitchFamily="34" charset="0"/>
                <a:cs typeface="Segoe UI" panose="020B0502040204020203" pitchFamily="34" charset="0"/>
              </a:rPr>
              <a:t>Source image: software engineering tenth edition ian sommerville</a:t>
            </a:r>
          </a:p>
        </p:txBody>
      </p:sp>
    </p:spTree>
    <p:extLst>
      <p:ext uri="{BB962C8B-B14F-4D97-AF65-F5344CB8AC3E}">
        <p14:creationId xmlns:p14="http://schemas.microsoft.com/office/powerpoint/2010/main" val="124274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Segoe UI" panose="020B0502040204020203" pitchFamily="34" charset="0"/>
                <a:cs typeface="Segoe UI" panose="020B0502040204020203" pitchFamily="34" charset="0"/>
              </a:rPr>
              <a:t>Development testing</a:t>
            </a:r>
            <a:endParaRPr sz="3600">
              <a:latin typeface="Segoe UI" panose="020B0502040204020203" pitchFamily="34" charset="0"/>
              <a:cs typeface="Segoe UI"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197F-D362-4A87-9FAE-A789BD0D971C}"/>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Development testing là gì?</a:t>
            </a:r>
          </a:p>
        </p:txBody>
      </p:sp>
      <p:sp>
        <p:nvSpPr>
          <p:cNvPr id="3" name="Text Placeholder 2">
            <a:extLst>
              <a:ext uri="{FF2B5EF4-FFF2-40B4-BE49-F238E27FC236}">
                <a16:creationId xmlns:a16="http://schemas.microsoft.com/office/drawing/2014/main" id="{FE3198B9-2F88-42A4-9007-9323771FD08F}"/>
              </a:ext>
            </a:extLst>
          </p:cNvPr>
          <p:cNvSpPr>
            <a:spLocks noGrp="1"/>
          </p:cNvSpPr>
          <p:nvPr>
            <p:ph type="body" idx="1"/>
          </p:nvPr>
        </p:nvSpPr>
        <p:spPr>
          <a:xfrm>
            <a:off x="1031425" y="1830425"/>
            <a:ext cx="5760300" cy="2521200"/>
          </a:xfrm>
        </p:spPr>
        <p:txBody>
          <a:bodyPr/>
          <a:lstStyle/>
          <a:p>
            <a:r>
              <a:rPr lang="en-US" sz="2400">
                <a:latin typeface="Segoe UI" panose="020B0502040204020203" pitchFamily="34" charset="0"/>
                <a:cs typeface="Segoe UI" panose="020B0502040204020203" pitchFamily="34" charset="0"/>
              </a:rPr>
              <a:t>Development testing bao gồm tất cả các hoạt động kiểm thử đ</a:t>
            </a:r>
            <a:r>
              <a:rPr lang="vi-VN" sz="2400">
                <a:latin typeface="Segoe UI" panose="020B0502040204020203" pitchFamily="34" charset="0"/>
                <a:cs typeface="Segoe UI" panose="020B0502040204020203" pitchFamily="34" charset="0"/>
              </a:rPr>
              <a:t>ư</a:t>
            </a:r>
            <a:r>
              <a:rPr lang="en-US" sz="2400">
                <a:latin typeface="Segoe UI" panose="020B0502040204020203" pitchFamily="34" charset="0"/>
                <a:cs typeface="Segoe UI" panose="020B0502040204020203" pitchFamily="34" charset="0"/>
              </a:rPr>
              <a:t>ợc thực hiện bởi nhóm phát triển hệ thống.</a:t>
            </a:r>
          </a:p>
        </p:txBody>
      </p:sp>
      <p:sp>
        <p:nvSpPr>
          <p:cNvPr id="4" name="Slide Number Placeholder 3">
            <a:extLst>
              <a:ext uri="{FF2B5EF4-FFF2-40B4-BE49-F238E27FC236}">
                <a16:creationId xmlns:a16="http://schemas.microsoft.com/office/drawing/2014/main" id="{A873F728-2437-4954-A93A-3EB71496B8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14832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Development testing</a:t>
            </a:r>
            <a:endParaRPr/>
          </a:p>
        </p:txBody>
      </p:sp>
      <p:sp>
        <p:nvSpPr>
          <p:cNvPr id="396" name="Google Shape;396;p16"/>
          <p:cNvSpPr txBox="1">
            <a:spLocks noGrp="1"/>
          </p:cNvSpPr>
          <p:nvPr>
            <p:ph type="body" idx="1"/>
          </p:nvPr>
        </p:nvSpPr>
        <p:spPr>
          <a:xfrm>
            <a:off x="2830925" y="1417850"/>
            <a:ext cx="2516400" cy="156665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a:solidFill>
                  <a:srgbClr val="4A5C65"/>
                </a:solidFill>
                <a:latin typeface="Segoe UI" panose="020B0502040204020203" pitchFamily="34" charset="0"/>
                <a:cs typeface="Segoe UI" panose="020B0502040204020203" pitchFamily="34" charset="0"/>
              </a:rPr>
              <a:t>Unit testing</a:t>
            </a:r>
            <a:endParaRPr sz="1200">
              <a:solidFill>
                <a:srgbClr val="4A5C65"/>
              </a:solidFill>
              <a:latin typeface="Segoe UI" panose="020B0502040204020203" pitchFamily="34" charset="0"/>
              <a:cs typeface="Segoe UI" panose="020B0502040204020203" pitchFamily="34" charset="0"/>
            </a:endParaRPr>
          </a:p>
          <a:p>
            <a:pPr marL="0" lvl="0" indent="0" algn="l" rtl="0">
              <a:spcBef>
                <a:spcPts val="600"/>
              </a:spcBef>
              <a:spcAft>
                <a:spcPts val="0"/>
              </a:spcAft>
              <a:buClr>
                <a:schemeClr val="dk1"/>
              </a:buClr>
              <a:buSzPts val="1100"/>
              <a:buFont typeface="Arial"/>
              <a:buNone/>
            </a:pPr>
            <a:r>
              <a:rPr lang="en-US" sz="1200">
                <a:latin typeface="Segoe UI" panose="020B0502040204020203" pitchFamily="34" charset="0"/>
                <a:cs typeface="Segoe UI" panose="020B0502040204020203" pitchFamily="34" charset="0"/>
              </a:rPr>
              <a:t>Là quá trình kiểm tra các thành phần ch</a:t>
            </a:r>
            <a:r>
              <a:rPr lang="vi-VN" sz="1200">
                <a:latin typeface="Segoe UI" panose="020B0502040204020203" pitchFamily="34" charset="0"/>
                <a:cs typeface="Segoe UI" panose="020B0502040204020203" pitchFamily="34" charset="0"/>
              </a:rPr>
              <a:t>ư</a:t>
            </a:r>
            <a:r>
              <a:rPr lang="en-US" sz="1200">
                <a:latin typeface="Segoe UI" panose="020B0502040204020203" pitchFamily="34" charset="0"/>
                <a:cs typeface="Segoe UI" panose="020B0502040204020203" pitchFamily="34" charset="0"/>
              </a:rPr>
              <a:t>ơng trình nh</a:t>
            </a:r>
            <a:r>
              <a:rPr lang="vi-VN" sz="1200">
                <a:latin typeface="Segoe UI" panose="020B0502040204020203" pitchFamily="34" charset="0"/>
                <a:cs typeface="Segoe UI" panose="020B0502040204020203" pitchFamily="34" charset="0"/>
              </a:rPr>
              <a:t>ư</a:t>
            </a:r>
            <a:r>
              <a:rPr lang="en-US" sz="1200">
                <a:latin typeface="Segoe UI" panose="020B0502040204020203" pitchFamily="34" charset="0"/>
                <a:cs typeface="Segoe UI" panose="020B0502040204020203" pitchFamily="34" charset="0"/>
              </a:rPr>
              <a:t> các hàm (Function), thủ tục (Procedure), các lớp đối t</a:t>
            </a:r>
            <a:r>
              <a:rPr lang="vi-VN" sz="1200">
                <a:latin typeface="Segoe UI" panose="020B0502040204020203" pitchFamily="34" charset="0"/>
                <a:cs typeface="Segoe UI" panose="020B0502040204020203" pitchFamily="34" charset="0"/>
              </a:rPr>
              <a:t>ư</a:t>
            </a:r>
            <a:r>
              <a:rPr lang="en-US" sz="1200">
                <a:latin typeface="Segoe UI" panose="020B0502040204020203" pitchFamily="34" charset="0"/>
                <a:cs typeface="Segoe UI" panose="020B0502040204020203" pitchFamily="34" charset="0"/>
              </a:rPr>
              <a:t>ợng hoặc các ph</a:t>
            </a:r>
            <a:r>
              <a:rPr lang="vi-VN" sz="1200">
                <a:latin typeface="Segoe UI" panose="020B0502040204020203" pitchFamily="34" charset="0"/>
                <a:cs typeface="Segoe UI" panose="020B0502040204020203" pitchFamily="34" charset="0"/>
              </a:rPr>
              <a:t>ư</a:t>
            </a:r>
            <a:r>
              <a:rPr lang="en-US" sz="1200">
                <a:latin typeface="Segoe UI" panose="020B0502040204020203" pitchFamily="34" charset="0"/>
                <a:cs typeface="Segoe UI" panose="020B0502040204020203" pitchFamily="34" charset="0"/>
              </a:rPr>
              <a:t>ơng thức (Method).</a:t>
            </a:r>
            <a:endParaRPr sz="1200">
              <a:latin typeface="Segoe UI" panose="020B0502040204020203" pitchFamily="34" charset="0"/>
              <a:cs typeface="Segoe UI" panose="020B0502040204020203" pitchFamily="34" charset="0"/>
            </a:endParaRPr>
          </a:p>
          <a:p>
            <a:pPr marL="0" lvl="0" indent="0" algn="l" rtl="0">
              <a:spcBef>
                <a:spcPts val="600"/>
              </a:spcBef>
              <a:spcAft>
                <a:spcPts val="0"/>
              </a:spcAft>
              <a:buClr>
                <a:schemeClr val="dk1"/>
              </a:buClr>
              <a:buSzPts val="1100"/>
              <a:buFont typeface="Arial"/>
              <a:buNone/>
            </a:pPr>
            <a:endParaRPr sz="1200">
              <a:latin typeface="Segoe UI" panose="020B0502040204020203" pitchFamily="34" charset="0"/>
              <a:cs typeface="Segoe UI" panose="020B0502040204020203" pitchFamily="34" charset="0"/>
            </a:endParaRPr>
          </a:p>
          <a:p>
            <a:pPr marL="0" lvl="0" indent="0" algn="l" rtl="0">
              <a:spcBef>
                <a:spcPts val="600"/>
              </a:spcBef>
              <a:spcAft>
                <a:spcPts val="1000"/>
              </a:spcAft>
              <a:buNone/>
            </a:pPr>
            <a:endParaRPr>
              <a:solidFill>
                <a:srgbClr val="4A5C65"/>
              </a:solidFill>
              <a:latin typeface="Segoe UI" panose="020B0502040204020203" pitchFamily="34" charset="0"/>
              <a:cs typeface="Segoe UI" panose="020B0502040204020203" pitchFamily="34" charset="0"/>
            </a:endParaRPr>
          </a:p>
        </p:txBody>
      </p:sp>
      <p:sp>
        <p:nvSpPr>
          <p:cNvPr id="397" name="Google Shape;397;p16"/>
          <p:cNvSpPr txBox="1">
            <a:spLocks noGrp="1"/>
          </p:cNvSpPr>
          <p:nvPr>
            <p:ph type="body" idx="2"/>
          </p:nvPr>
        </p:nvSpPr>
        <p:spPr>
          <a:xfrm>
            <a:off x="5423600" y="1417850"/>
            <a:ext cx="3051300" cy="17720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200" b="1">
                <a:solidFill>
                  <a:srgbClr val="4A5C65"/>
                </a:solidFill>
                <a:latin typeface="Segoe UI" panose="020B0502040204020203" pitchFamily="34" charset="0"/>
                <a:cs typeface="Segoe UI" panose="020B0502040204020203" pitchFamily="34" charset="0"/>
              </a:rPr>
              <a:t>Component testing</a:t>
            </a:r>
            <a:endParaRPr sz="1200">
              <a:solidFill>
                <a:srgbClr val="4A5C65"/>
              </a:solidFill>
              <a:latin typeface="Segoe UI" panose="020B0502040204020203" pitchFamily="34" charset="0"/>
              <a:cs typeface="Segoe UI" panose="020B0502040204020203" pitchFamily="34" charset="0"/>
            </a:endParaRPr>
          </a:p>
          <a:p>
            <a:pPr marL="0" lvl="0" indent="0" algn="l" rtl="0">
              <a:spcBef>
                <a:spcPts val="600"/>
              </a:spcBef>
              <a:spcAft>
                <a:spcPts val="0"/>
              </a:spcAft>
              <a:buClr>
                <a:schemeClr val="dk1"/>
              </a:buClr>
              <a:buSzPts val="1100"/>
              <a:buFont typeface="Arial"/>
              <a:buNone/>
            </a:pPr>
            <a:r>
              <a:rPr lang="en-US" sz="1200">
                <a:latin typeface="Segoe UI" panose="020B0502040204020203" pitchFamily="34" charset="0"/>
                <a:cs typeface="Segoe UI" panose="020B0502040204020203" pitchFamily="34" charset="0"/>
              </a:rPr>
              <a:t>Một số đ</a:t>
            </a:r>
            <a:r>
              <a:rPr lang="vi-VN" sz="1200">
                <a:latin typeface="Segoe UI" panose="020B0502040204020203" pitchFamily="34" charset="0"/>
                <a:cs typeface="Segoe UI" panose="020B0502040204020203" pitchFamily="34" charset="0"/>
              </a:rPr>
              <a:t>ơ</a:t>
            </a:r>
            <a:r>
              <a:rPr lang="en-US" sz="1200">
                <a:latin typeface="Segoe UI" panose="020B0502040204020203" pitchFamily="34" charset="0"/>
                <a:cs typeface="Segoe UI" panose="020B0502040204020203" pitchFamily="34" charset="0"/>
              </a:rPr>
              <a:t>n vị riêng lẻ đ</a:t>
            </a:r>
            <a:r>
              <a:rPr lang="vi-VN" sz="1200">
                <a:latin typeface="Segoe UI" panose="020B0502040204020203" pitchFamily="34" charset="0"/>
                <a:cs typeface="Segoe UI" panose="020B0502040204020203" pitchFamily="34" charset="0"/>
              </a:rPr>
              <a:t>ư</a:t>
            </a:r>
            <a:r>
              <a:rPr lang="en-US" sz="1200">
                <a:latin typeface="Segoe UI" panose="020B0502040204020203" pitchFamily="34" charset="0"/>
                <a:cs typeface="Segoe UI" panose="020B0502040204020203" pitchFamily="34" charset="0"/>
              </a:rPr>
              <a:t>ợc tích hợp để tạo nên nhiều thành phần.</a:t>
            </a:r>
            <a:r>
              <a:rPr lang="en" sz="1200">
                <a:latin typeface="Segoe UI" panose="020B0502040204020203" pitchFamily="34" charset="0"/>
                <a:cs typeface="Segoe UI" panose="020B0502040204020203" pitchFamily="34" charset="0"/>
              </a:rPr>
              <a:t> </a:t>
            </a:r>
            <a:endParaRPr lang="en-US" sz="1200">
              <a:latin typeface="Segoe UI" panose="020B0502040204020203" pitchFamily="34" charset="0"/>
              <a:cs typeface="Segoe UI" panose="020B0502040204020203" pitchFamily="34" charset="0"/>
            </a:endParaRPr>
          </a:p>
          <a:p>
            <a:pPr marL="0" lvl="0" indent="0" algn="l" rtl="0">
              <a:spcBef>
                <a:spcPts val="600"/>
              </a:spcBef>
              <a:spcAft>
                <a:spcPts val="0"/>
              </a:spcAft>
              <a:buClr>
                <a:schemeClr val="dk1"/>
              </a:buClr>
              <a:buSzPts val="1100"/>
              <a:buFont typeface="Arial"/>
              <a:buNone/>
            </a:pPr>
            <a:r>
              <a:rPr lang="en-US" sz="1200">
                <a:latin typeface="Segoe UI" panose="020B0502040204020203" pitchFamily="34" charset="0"/>
                <a:cs typeface="Segoe UI" panose="020B0502040204020203" pitchFamily="34" charset="0"/>
              </a:rPr>
              <a:t>Kiểm thử thành phần nên tập chung vào kiểm thử các giao diện thành phần.</a:t>
            </a:r>
            <a:endParaRPr sz="1200">
              <a:solidFill>
                <a:srgbClr val="4A5C65"/>
              </a:solidFill>
              <a:latin typeface="Segoe UI" panose="020B0502040204020203" pitchFamily="34" charset="0"/>
              <a:cs typeface="Segoe UI" panose="020B0502040204020203" pitchFamily="34" charset="0"/>
            </a:endParaRPr>
          </a:p>
        </p:txBody>
      </p:sp>
      <p:sp>
        <p:nvSpPr>
          <p:cNvPr id="398" name="Google Shape;39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9" name="Google Shape;396;p16">
            <a:extLst>
              <a:ext uri="{FF2B5EF4-FFF2-40B4-BE49-F238E27FC236}">
                <a16:creationId xmlns:a16="http://schemas.microsoft.com/office/drawing/2014/main" id="{3DE0F387-2650-4F5C-ACCA-8018B182A5C3}"/>
              </a:ext>
            </a:extLst>
          </p:cNvPr>
          <p:cNvSpPr txBox="1">
            <a:spLocks/>
          </p:cNvSpPr>
          <p:nvPr/>
        </p:nvSpPr>
        <p:spPr>
          <a:xfrm>
            <a:off x="2792825" y="2984501"/>
            <a:ext cx="2516400" cy="162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2"/>
              </a:buClr>
              <a:buSzPts val="1800"/>
              <a:buFont typeface="Lato Light"/>
              <a:buChar char="○"/>
              <a:defRPr sz="1800" b="0" i="0" u="none" strike="noStrike" cap="none">
                <a:solidFill>
                  <a:schemeClr val="dk1"/>
                </a:solidFill>
                <a:latin typeface="Arial" panose="020B0604020202020204" pitchFamily="34" charset="0"/>
                <a:ea typeface="Lato Light"/>
                <a:cs typeface="Arial" panose="020B0604020202020204" pitchFamily="34" charset="0"/>
                <a:sym typeface="Lato Light"/>
              </a:defRPr>
            </a:lvl1pPr>
            <a:lvl2pPr marL="914400" marR="0" lvl="1" indent="-342900" algn="l" rtl="0">
              <a:lnSpc>
                <a:spcPct val="100000"/>
              </a:lnSpc>
              <a:spcBef>
                <a:spcPts val="1000"/>
              </a:spcBef>
              <a:spcAft>
                <a:spcPts val="0"/>
              </a:spcAft>
              <a:buClr>
                <a:schemeClr val="dk2"/>
              </a:buClr>
              <a:buSzPts val="1800"/>
              <a:buFont typeface="Lato Light"/>
              <a:buChar char="◦"/>
              <a:defRPr sz="1800" b="0" i="0" u="none" strike="noStrike" cap="none">
                <a:solidFill>
                  <a:schemeClr val="dk1"/>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chemeClr val="dk2"/>
              </a:buClr>
              <a:buSzPts val="1800"/>
              <a:buFont typeface="Lato Light"/>
              <a:buChar char="◦"/>
              <a:defRPr sz="1800" b="0" i="0" u="none" strike="noStrike" cap="none">
                <a:solidFill>
                  <a:schemeClr val="dk1"/>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chemeClr val="dk1"/>
              </a:buClr>
              <a:buSzPts val="1800"/>
              <a:buFont typeface="Lato Light"/>
              <a:buChar char="◦"/>
              <a:defRPr sz="1800" b="0" i="0" u="none" strike="noStrike" cap="none">
                <a:solidFill>
                  <a:schemeClr val="dk1"/>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chemeClr val="dk1"/>
              </a:buClr>
              <a:buSzPts val="1800"/>
              <a:buFont typeface="Lato Light"/>
              <a:buChar char="◦"/>
              <a:defRPr sz="1800" b="0" i="0" u="none" strike="noStrike" cap="none">
                <a:solidFill>
                  <a:schemeClr val="dk1"/>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chemeClr val="dk1"/>
              </a:buClr>
              <a:buSzPts val="1800"/>
              <a:buFont typeface="Lato Light"/>
              <a:buChar char="◦"/>
              <a:defRPr sz="1800" b="0" i="0" u="none" strike="noStrike" cap="none">
                <a:solidFill>
                  <a:schemeClr val="dk1"/>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chemeClr val="dk1"/>
              </a:buClr>
              <a:buSzPts val="1800"/>
              <a:buFont typeface="Lato Light"/>
              <a:buChar char="◦"/>
              <a:defRPr sz="1800" b="0" i="0" u="none" strike="noStrike" cap="none">
                <a:solidFill>
                  <a:schemeClr val="dk1"/>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chemeClr val="dk1"/>
              </a:buClr>
              <a:buSzPts val="1800"/>
              <a:buFont typeface="Lato Light"/>
              <a:buChar char="◦"/>
              <a:defRPr sz="1800" b="0" i="0" u="none" strike="noStrike" cap="none">
                <a:solidFill>
                  <a:schemeClr val="dk1"/>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chemeClr val="dk1"/>
              </a:buClr>
              <a:buSzPts val="1800"/>
              <a:buFont typeface="Lato Light"/>
              <a:buChar char="◦"/>
              <a:defRPr sz="1800" b="0" i="0" u="none" strike="noStrike" cap="none">
                <a:solidFill>
                  <a:schemeClr val="dk1"/>
                </a:solidFill>
                <a:latin typeface="Lato Light"/>
                <a:ea typeface="Lato Light"/>
                <a:cs typeface="Lato Light"/>
                <a:sym typeface="Lato Light"/>
              </a:defRPr>
            </a:lvl9pPr>
          </a:lstStyle>
          <a:p>
            <a:pPr marL="0" indent="0">
              <a:buClr>
                <a:schemeClr val="dk1"/>
              </a:buClr>
              <a:buSzPts val="1100"/>
              <a:buFont typeface="Arial"/>
              <a:buNone/>
            </a:pPr>
            <a:r>
              <a:rPr lang="en-US" sz="1200" b="1">
                <a:solidFill>
                  <a:srgbClr val="4A5C65"/>
                </a:solidFill>
                <a:latin typeface="Segoe UI" panose="020B0502040204020203" pitchFamily="34" charset="0"/>
                <a:cs typeface="Segoe UI" panose="020B0502040204020203" pitchFamily="34" charset="0"/>
              </a:rPr>
              <a:t>System</a:t>
            </a:r>
            <a:r>
              <a:rPr lang="vi-VN" sz="1200" b="1">
                <a:solidFill>
                  <a:srgbClr val="4A5C65"/>
                </a:solidFill>
                <a:latin typeface="Segoe UI" panose="020B0502040204020203" pitchFamily="34" charset="0"/>
                <a:cs typeface="Segoe UI" panose="020B0502040204020203" pitchFamily="34" charset="0"/>
              </a:rPr>
              <a:t> testing</a:t>
            </a:r>
            <a:endParaRPr lang="vi-VN" sz="1200">
              <a:solidFill>
                <a:srgbClr val="4A5C65"/>
              </a:solidFill>
              <a:latin typeface="Segoe UI" panose="020B0502040204020203" pitchFamily="34" charset="0"/>
              <a:cs typeface="Segoe UI" panose="020B0502040204020203" pitchFamily="34" charset="0"/>
            </a:endParaRPr>
          </a:p>
          <a:p>
            <a:pPr marL="0" indent="0">
              <a:buClr>
                <a:schemeClr val="dk1"/>
              </a:buClr>
              <a:buSzPts val="1100"/>
              <a:buFont typeface="Arial"/>
              <a:buNone/>
            </a:pPr>
            <a:r>
              <a:rPr lang="en-US" sz="1200">
                <a:latin typeface="Segoe UI" panose="020B0502040204020203" pitchFamily="34" charset="0"/>
                <a:cs typeface="Segoe UI" panose="020B0502040204020203" pitchFamily="34" charset="0"/>
              </a:rPr>
              <a:t>Một vài hoặc tất cả các thành phần trong hệ thống đ</a:t>
            </a:r>
            <a:r>
              <a:rPr lang="vi-VN" sz="1200">
                <a:latin typeface="Segoe UI" panose="020B0502040204020203" pitchFamily="34" charset="0"/>
                <a:cs typeface="Segoe UI" panose="020B0502040204020203" pitchFamily="34" charset="0"/>
              </a:rPr>
              <a:t>ư</a:t>
            </a:r>
            <a:r>
              <a:rPr lang="en-US" sz="1200">
                <a:latin typeface="Segoe UI" panose="020B0502040204020203" pitchFamily="34" charset="0"/>
                <a:cs typeface="Segoe UI" panose="020B0502040204020203" pitchFamily="34" charset="0"/>
              </a:rPr>
              <a:t>ợc tích hợp và tất cả đ</a:t>
            </a:r>
            <a:r>
              <a:rPr lang="vi-VN" sz="1200">
                <a:latin typeface="Segoe UI" panose="020B0502040204020203" pitchFamily="34" charset="0"/>
                <a:cs typeface="Segoe UI" panose="020B0502040204020203" pitchFamily="34" charset="0"/>
              </a:rPr>
              <a:t>ư</a:t>
            </a:r>
            <a:r>
              <a:rPr lang="en-US" sz="1200">
                <a:latin typeface="Segoe UI" panose="020B0502040204020203" pitchFamily="34" charset="0"/>
                <a:cs typeface="Segoe UI" panose="020B0502040204020203" pitchFamily="34" charset="0"/>
              </a:rPr>
              <a:t>ợc kiểm thử.</a:t>
            </a:r>
          </a:p>
          <a:p>
            <a:pPr marL="0" indent="0">
              <a:buClr>
                <a:schemeClr val="dk1"/>
              </a:buClr>
              <a:buSzPts val="1100"/>
              <a:buFont typeface="Arial"/>
              <a:buNone/>
            </a:pPr>
            <a:r>
              <a:rPr lang="en-US" sz="1200">
                <a:latin typeface="Segoe UI" panose="020B0502040204020203" pitchFamily="34" charset="0"/>
                <a:cs typeface="Segoe UI" panose="020B0502040204020203" pitchFamily="34" charset="0"/>
              </a:rPr>
              <a:t>Kiểm thử hệ thống nên tập trung vào kiểm thử t</a:t>
            </a:r>
            <a:r>
              <a:rPr lang="vi-VN" sz="1200">
                <a:latin typeface="Segoe UI" panose="020B0502040204020203" pitchFamily="34" charset="0"/>
                <a:cs typeface="Segoe UI" panose="020B0502040204020203" pitchFamily="34" charset="0"/>
              </a:rPr>
              <a:t>ư</a:t>
            </a:r>
            <a:r>
              <a:rPr lang="en-US" sz="1200">
                <a:latin typeface="Segoe UI" panose="020B0502040204020203" pitchFamily="34" charset="0"/>
                <a:cs typeface="Segoe UI" panose="020B0502040204020203" pitchFamily="34" charset="0"/>
              </a:rPr>
              <a:t>ơng tác giữa các thành phần. </a:t>
            </a:r>
            <a:endParaRPr lang="vi-VN" sz="1200">
              <a:latin typeface="Segoe UI" panose="020B0502040204020203" pitchFamily="34" charset="0"/>
              <a:cs typeface="Segoe UI" panose="020B0502040204020203" pitchFamily="34" charset="0"/>
            </a:endParaRPr>
          </a:p>
          <a:p>
            <a:pPr marL="0" indent="0">
              <a:buClr>
                <a:schemeClr val="dk1"/>
              </a:buClr>
              <a:buSzPts val="1100"/>
              <a:buFont typeface="Arial"/>
              <a:buNone/>
            </a:pPr>
            <a:endParaRPr lang="vi-VN" sz="1200">
              <a:latin typeface="Segoe UI" panose="020B0502040204020203" pitchFamily="34" charset="0"/>
              <a:cs typeface="Segoe UI" panose="020B0502040204020203" pitchFamily="34" charset="0"/>
            </a:endParaRPr>
          </a:p>
          <a:p>
            <a:pPr marL="0" indent="0">
              <a:spcAft>
                <a:spcPts val="1000"/>
              </a:spcAft>
              <a:buFont typeface="Lato Light"/>
              <a:buNone/>
            </a:pPr>
            <a:endParaRPr lang="vi-VN">
              <a:solidFill>
                <a:srgbClr val="4A5C65"/>
              </a:solidFill>
              <a:latin typeface="Segoe UI" panose="020B0502040204020203" pitchFamily="34" charset="0"/>
              <a:cs typeface="Segoe UI"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F8A9-81BA-4279-9E11-1E90E36B573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Development testing</a:t>
            </a:r>
          </a:p>
        </p:txBody>
      </p:sp>
      <p:sp>
        <p:nvSpPr>
          <p:cNvPr id="3" name="Text Placeholder 2">
            <a:extLst>
              <a:ext uri="{FF2B5EF4-FFF2-40B4-BE49-F238E27FC236}">
                <a16:creationId xmlns:a16="http://schemas.microsoft.com/office/drawing/2014/main" id="{2A303EC6-E655-4753-86A9-8297C0268DAE}"/>
              </a:ext>
            </a:extLst>
          </p:cNvPr>
          <p:cNvSpPr>
            <a:spLocks noGrp="1"/>
          </p:cNvSpPr>
          <p:nvPr>
            <p:ph type="body" idx="1"/>
          </p:nvPr>
        </p:nvSpPr>
        <p:spPr/>
        <p:txBody>
          <a:bodyPr/>
          <a:lstStyle/>
          <a:p>
            <a:r>
              <a:rPr lang="en-US">
                <a:latin typeface="Segoe UI" panose="020B0502040204020203" pitchFamily="34" charset="0"/>
                <a:cs typeface="Segoe UI" panose="020B0502040204020203" pitchFamily="34" charset="0"/>
              </a:rPr>
              <a:t>Unit testing</a:t>
            </a:r>
          </a:p>
          <a:p>
            <a:r>
              <a:rPr lang="en-US">
                <a:latin typeface="Segoe UI" panose="020B0502040204020203" pitchFamily="34" charset="0"/>
                <a:cs typeface="Segoe UI" panose="020B0502040204020203" pitchFamily="34" charset="0"/>
              </a:rPr>
              <a:t>Component testing</a:t>
            </a:r>
          </a:p>
          <a:p>
            <a:r>
              <a:rPr lang="en-US">
                <a:latin typeface="Segoe UI" panose="020B0502040204020203" pitchFamily="34" charset="0"/>
                <a:cs typeface="Segoe UI" panose="020B0502040204020203" pitchFamily="34" charset="0"/>
              </a:rPr>
              <a:t>System testing</a:t>
            </a:r>
          </a:p>
        </p:txBody>
      </p:sp>
      <p:sp>
        <p:nvSpPr>
          <p:cNvPr id="4" name="Slide Number Placeholder 3">
            <a:extLst>
              <a:ext uri="{FF2B5EF4-FFF2-40B4-BE49-F238E27FC236}">
                <a16:creationId xmlns:a16="http://schemas.microsoft.com/office/drawing/2014/main" id="{227BFA4F-940A-46EB-9864-EF5F892209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402035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6CC1-3239-4238-8552-985D58FBC262}"/>
              </a:ext>
            </a:extLst>
          </p:cNvPr>
          <p:cNvSpPr>
            <a:spLocks noGrp="1"/>
          </p:cNvSpPr>
          <p:nvPr>
            <p:ph type="title"/>
          </p:nvPr>
        </p:nvSpPr>
        <p:spPr>
          <a:xfrm>
            <a:off x="312866" y="1260153"/>
            <a:ext cx="4544269" cy="619432"/>
          </a:xfrm>
        </p:spPr>
        <p:txBody>
          <a:bodyPr/>
          <a:lstStyle/>
          <a:p>
            <a:r>
              <a:rPr lang="en-US" sz="2400">
                <a:latin typeface="Segoe UI" panose="020B0502040204020203" pitchFamily="34" charset="0"/>
                <a:cs typeface="Segoe UI" panose="020B0502040204020203" pitchFamily="34" charset="0"/>
              </a:rPr>
              <a:t>Kiểm thử đ</a:t>
            </a:r>
            <a:r>
              <a:rPr lang="vi-VN" sz="2400">
                <a:latin typeface="Segoe UI" panose="020B0502040204020203" pitchFamily="34" charset="0"/>
                <a:cs typeface="Segoe UI" panose="020B0502040204020203" pitchFamily="34" charset="0"/>
              </a:rPr>
              <a:t>ơ</a:t>
            </a:r>
            <a:r>
              <a:rPr lang="en-US" sz="2400">
                <a:latin typeface="Segoe UI" panose="020B0502040204020203" pitchFamily="34" charset="0"/>
                <a:cs typeface="Segoe UI" panose="020B0502040204020203" pitchFamily="34" charset="0"/>
              </a:rPr>
              <a:t>n vị (Unit testing)</a:t>
            </a:r>
          </a:p>
        </p:txBody>
      </p:sp>
      <p:sp>
        <p:nvSpPr>
          <p:cNvPr id="4" name="Slide Number Placeholder 3">
            <a:extLst>
              <a:ext uri="{FF2B5EF4-FFF2-40B4-BE49-F238E27FC236}">
                <a16:creationId xmlns:a16="http://schemas.microsoft.com/office/drawing/2014/main" id="{A3FAFEEB-C808-42D4-92BF-0C733EC0D5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2" descr="Káº¿t quáº£ hÃ¬nh áº£nh cho unit test">
            <a:extLst>
              <a:ext uri="{FF2B5EF4-FFF2-40B4-BE49-F238E27FC236}">
                <a16:creationId xmlns:a16="http://schemas.microsoft.com/office/drawing/2014/main" id="{E6EC2FC5-79A1-43D1-B354-8753242C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2907" y="1260153"/>
            <a:ext cx="3738227" cy="373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10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Kiểm thử tự động (Automated testing)</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p:txBody>
          <a:bodyPr/>
          <a:lstStyle/>
          <a:p>
            <a:r>
              <a:rPr lang="vi-VN">
                <a:latin typeface="Segoe UI" panose="020B0502040204020203" pitchFamily="34" charset="0"/>
                <a:cs typeface="Segoe UI" panose="020B0502040204020203" pitchFamily="34" charset="0"/>
              </a:rPr>
              <a:t>Thực hiện một cách tự động các bước trong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kịch bản kiểm thử bằng cách dùng một công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cụ trợ giúp</a:t>
            </a:r>
            <a:r>
              <a:rPr lang="en-US">
                <a:latin typeface="Segoe UI" panose="020B0502040204020203" pitchFamily="34" charset="0"/>
                <a:cs typeface="Segoe UI" panose="020B0502040204020203" pitchFamily="34" charset="0"/>
              </a:rPr>
              <a:t>.</a:t>
            </a:r>
          </a:p>
          <a:p>
            <a:r>
              <a:rPr lang="vi-VN">
                <a:latin typeface="Segoe UI" panose="020B0502040204020203" pitchFamily="34" charset="0"/>
                <a:cs typeface="Segoe UI" panose="020B0502040204020203" pitchFamily="34" charset="0"/>
              </a:rPr>
              <a:t>Kiểm thử tự động nhằm tiết kiệm thời gian</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kiểm thử</a:t>
            </a:r>
            <a:r>
              <a:rPr lang="en-US">
                <a:latin typeface="Segoe UI" panose="020B0502040204020203" pitchFamily="34" charset="0"/>
                <a:cs typeface="Segoe UI" panose="020B0502040204020203" pitchFamily="34" charset="0"/>
              </a:rPr>
              <a:t>.</a:t>
            </a:r>
            <a:br>
              <a:rPr lang="vi-VN">
                <a:latin typeface="Segoe UI" panose="020B0502040204020203" pitchFamily="34" charset="0"/>
                <a:cs typeface="Segoe UI" panose="020B0502040204020203" pitchFamily="34" charset="0"/>
              </a:rPr>
            </a:br>
            <a:endParaRPr lang="en-US">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731462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ECD9-1007-4E84-BEC6-69B9B804EC90}"/>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Unit Testing Framework</a:t>
            </a:r>
          </a:p>
        </p:txBody>
      </p:sp>
      <p:sp>
        <p:nvSpPr>
          <p:cNvPr id="3" name="Text Placeholder 2">
            <a:extLst>
              <a:ext uri="{FF2B5EF4-FFF2-40B4-BE49-F238E27FC236}">
                <a16:creationId xmlns:a16="http://schemas.microsoft.com/office/drawing/2014/main" id="{B979D7EC-072A-406E-82C2-44C267F2DDB4}"/>
              </a:ext>
            </a:extLst>
          </p:cNvPr>
          <p:cNvSpPr>
            <a:spLocks noGrp="1"/>
          </p:cNvSpPr>
          <p:nvPr>
            <p:ph type="body" idx="1"/>
          </p:nvPr>
        </p:nvSpPr>
        <p:spPr/>
        <p:txBody>
          <a:bodyPr/>
          <a:lstStyle/>
          <a:p>
            <a:r>
              <a:rPr lang="en-US">
                <a:latin typeface="Segoe UI" panose="020B0502040204020203" pitchFamily="34" charset="0"/>
                <a:cs typeface="Segoe UI" panose="020B0502040204020203" pitchFamily="34" charset="0"/>
              </a:rPr>
              <a:t>JUnit</a:t>
            </a:r>
          </a:p>
          <a:p>
            <a:r>
              <a:rPr lang="en-US">
                <a:latin typeface="Segoe UI" panose="020B0502040204020203" pitchFamily="34" charset="0"/>
                <a:cs typeface="Segoe UI" panose="020B0502040204020203" pitchFamily="34" charset="0"/>
              </a:rPr>
              <a:t>NUnit</a:t>
            </a:r>
          </a:p>
          <a:p>
            <a:r>
              <a:rPr lang="en-US">
                <a:latin typeface="Segoe UI" panose="020B0502040204020203" pitchFamily="34" charset="0"/>
                <a:cs typeface="Segoe UI" panose="020B0502040204020203" pitchFamily="34" charset="0"/>
              </a:rPr>
              <a:t>Jmockit</a:t>
            </a:r>
          </a:p>
          <a:p>
            <a:r>
              <a:rPr lang="en-US">
                <a:latin typeface="Segoe UI" panose="020B0502040204020203" pitchFamily="34" charset="0"/>
                <a:cs typeface="Segoe UI" panose="020B0502040204020203" pitchFamily="34" charset="0"/>
              </a:rPr>
              <a:t>Mockito</a:t>
            </a:r>
          </a:p>
          <a:p>
            <a:r>
              <a:rPr lang="en-US">
                <a:latin typeface="Segoe UI" panose="020B0502040204020203" pitchFamily="34" charset="0"/>
                <a:cs typeface="Segoe UI" panose="020B0502040204020203" pitchFamily="34" charset="0"/>
              </a:rPr>
              <a:t>EMMA</a:t>
            </a:r>
          </a:p>
          <a:p>
            <a:r>
              <a:rPr lang="en-US">
                <a:latin typeface="Segoe UI" panose="020B0502040204020203" pitchFamily="34" charset="0"/>
                <a:cs typeface="Segoe UI" panose="020B0502040204020203" pitchFamily="34" charset="0"/>
              </a:rPr>
              <a:t>PHPUnit</a:t>
            </a:r>
          </a:p>
        </p:txBody>
      </p:sp>
      <p:sp>
        <p:nvSpPr>
          <p:cNvPr id="4" name="Slide Number Placeholder 3">
            <a:extLst>
              <a:ext uri="{FF2B5EF4-FFF2-40B4-BE49-F238E27FC236}">
                <a16:creationId xmlns:a16="http://schemas.microsoft.com/office/drawing/2014/main" id="{2825BFDB-0D24-4D37-AE50-4DD09545C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62933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27A3-CF1D-4838-B4DD-5D2FA59CE6D5}"/>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NỘI DUNG</a:t>
            </a:r>
          </a:p>
        </p:txBody>
      </p:sp>
      <p:sp>
        <p:nvSpPr>
          <p:cNvPr id="3" name="Text Placeholder 2">
            <a:extLst>
              <a:ext uri="{FF2B5EF4-FFF2-40B4-BE49-F238E27FC236}">
                <a16:creationId xmlns:a16="http://schemas.microsoft.com/office/drawing/2014/main" id="{001FF8AB-89F4-4F27-AA79-F15AEC730493}"/>
              </a:ext>
            </a:extLst>
          </p:cNvPr>
          <p:cNvSpPr>
            <a:spLocks noGrp="1"/>
          </p:cNvSpPr>
          <p:nvPr>
            <p:ph type="body" idx="1"/>
          </p:nvPr>
        </p:nvSpPr>
        <p:spPr/>
        <p:txBody>
          <a:bodyPr/>
          <a:lstStyle/>
          <a:p>
            <a:r>
              <a:rPr lang="en-US">
                <a:latin typeface="Segoe UI" panose="020B0502040204020203" pitchFamily="34" charset="0"/>
                <a:cs typeface="Segoe UI" panose="020B0502040204020203" pitchFamily="34" charset="0"/>
              </a:rPr>
              <a:t>Tổng quan về kiểm thử</a:t>
            </a:r>
          </a:p>
          <a:p>
            <a:r>
              <a:rPr lang="en-US">
                <a:latin typeface="Segoe UI" panose="020B0502040204020203" pitchFamily="34" charset="0"/>
                <a:cs typeface="Segoe UI" panose="020B0502040204020203" pitchFamily="34" charset="0"/>
              </a:rPr>
              <a:t>Development testing</a:t>
            </a:r>
          </a:p>
          <a:p>
            <a:r>
              <a:rPr lang="en-US">
                <a:latin typeface="Segoe UI" panose="020B0502040204020203" pitchFamily="34" charset="0"/>
                <a:cs typeface="Segoe UI" panose="020B0502040204020203" pitchFamily="34" charset="0"/>
              </a:rPr>
              <a:t>Test-driven testing</a:t>
            </a:r>
          </a:p>
          <a:p>
            <a:r>
              <a:rPr lang="en-US">
                <a:latin typeface="Segoe UI" panose="020B0502040204020203" pitchFamily="34" charset="0"/>
                <a:cs typeface="Segoe UI" panose="020B0502040204020203" pitchFamily="34" charset="0"/>
              </a:rPr>
              <a:t>Release testing</a:t>
            </a:r>
          </a:p>
          <a:p>
            <a:r>
              <a:rPr lang="en-US">
                <a:latin typeface="Segoe UI" panose="020B0502040204020203" pitchFamily="34" charset="0"/>
                <a:cs typeface="Segoe UI" panose="020B0502040204020203" pitchFamily="34" charset="0"/>
              </a:rPr>
              <a:t>User testing</a:t>
            </a:r>
          </a:p>
        </p:txBody>
      </p:sp>
      <p:sp>
        <p:nvSpPr>
          <p:cNvPr id="4" name="Slide Number Placeholder 3">
            <a:extLst>
              <a:ext uri="{FF2B5EF4-FFF2-40B4-BE49-F238E27FC236}">
                <a16:creationId xmlns:a16="http://schemas.microsoft.com/office/drawing/2014/main" id="{AE79569C-872F-4D03-B9A1-5F16AE670B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650123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D20C-E01E-4C0E-93E8-9114FE7C5640}"/>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Automation Testing Tool</a:t>
            </a:r>
          </a:p>
        </p:txBody>
      </p:sp>
      <p:sp>
        <p:nvSpPr>
          <p:cNvPr id="3" name="Text Placeholder 2">
            <a:extLst>
              <a:ext uri="{FF2B5EF4-FFF2-40B4-BE49-F238E27FC236}">
                <a16:creationId xmlns:a16="http://schemas.microsoft.com/office/drawing/2014/main" id="{A3140B30-10A0-43EB-9A9F-61D22F8D6012}"/>
              </a:ext>
            </a:extLst>
          </p:cNvPr>
          <p:cNvSpPr>
            <a:spLocks noGrp="1"/>
          </p:cNvSpPr>
          <p:nvPr>
            <p:ph type="body" idx="1"/>
          </p:nvPr>
        </p:nvSpPr>
        <p:spPr>
          <a:xfrm>
            <a:off x="1031424" y="1777123"/>
            <a:ext cx="5760300" cy="3080011"/>
          </a:xfrm>
        </p:spPr>
        <p:txBody>
          <a:bodyPr/>
          <a:lstStyle/>
          <a:p>
            <a:r>
              <a:rPr lang="en-US" sz="1400">
                <a:latin typeface="Segoe UI" panose="020B0502040204020203" pitchFamily="34" charset="0"/>
                <a:cs typeface="Segoe UI" panose="020B0502040204020203" pitchFamily="34" charset="0"/>
              </a:rPr>
              <a:t>Selenium</a:t>
            </a:r>
          </a:p>
          <a:p>
            <a:r>
              <a:rPr lang="en-US" sz="1400">
                <a:latin typeface="Segoe UI" panose="020B0502040204020203" pitchFamily="34" charset="0"/>
                <a:cs typeface="Segoe UI" panose="020B0502040204020203" pitchFamily="34" charset="0"/>
              </a:rPr>
              <a:t>Katalon Studio</a:t>
            </a:r>
          </a:p>
          <a:p>
            <a:r>
              <a:rPr lang="en-US" sz="1400">
                <a:latin typeface="Segoe UI" panose="020B0502040204020203" pitchFamily="34" charset="0"/>
                <a:cs typeface="Segoe UI" panose="020B0502040204020203" pitchFamily="34" charset="0"/>
              </a:rPr>
              <a:t>UFT (Unified Functional Testing)</a:t>
            </a:r>
          </a:p>
          <a:p>
            <a:r>
              <a:rPr lang="en-US" sz="1400">
                <a:latin typeface="Segoe UI" panose="020B0502040204020203" pitchFamily="34" charset="0"/>
                <a:cs typeface="Segoe UI" panose="020B0502040204020203" pitchFamily="34" charset="0"/>
              </a:rPr>
              <a:t>TestComplete</a:t>
            </a:r>
          </a:p>
          <a:p>
            <a:r>
              <a:rPr lang="en-US" sz="1400">
                <a:latin typeface="Segoe UI" panose="020B0502040204020203" pitchFamily="34" charset="0"/>
                <a:cs typeface="Segoe UI" panose="020B0502040204020203" pitchFamily="34" charset="0"/>
              </a:rPr>
              <a:t>SoapUI</a:t>
            </a:r>
          </a:p>
          <a:p>
            <a:r>
              <a:rPr lang="en-US" sz="1400">
                <a:latin typeface="Segoe UI" panose="020B0502040204020203" pitchFamily="34" charset="0"/>
                <a:cs typeface="Segoe UI" panose="020B0502040204020203" pitchFamily="34" charset="0"/>
              </a:rPr>
              <a:t>IBM Rational Functional Tester (RFT)</a:t>
            </a:r>
          </a:p>
          <a:p>
            <a:r>
              <a:rPr lang="en-US" sz="1400">
                <a:latin typeface="Segoe UI" panose="020B0502040204020203" pitchFamily="34" charset="0"/>
                <a:cs typeface="Segoe UI" panose="020B0502040204020203" pitchFamily="34" charset="0"/>
              </a:rPr>
              <a:t>Tricentis Tosca</a:t>
            </a:r>
          </a:p>
          <a:p>
            <a:r>
              <a:rPr lang="en-US" sz="1400">
                <a:latin typeface="Segoe UI" panose="020B0502040204020203" pitchFamily="34" charset="0"/>
                <a:cs typeface="Segoe UI" panose="020B0502040204020203" pitchFamily="34" charset="0"/>
              </a:rPr>
              <a:t>Ranorex</a:t>
            </a:r>
          </a:p>
          <a:p>
            <a:r>
              <a:rPr lang="en-US" sz="1400">
                <a:latin typeface="Segoe UI" panose="020B0502040204020203" pitchFamily="34" charset="0"/>
                <a:cs typeface="Segoe UI" panose="020B0502040204020203" pitchFamily="34" charset="0"/>
              </a:rPr>
              <a:t>Postman</a:t>
            </a:r>
          </a:p>
          <a:p>
            <a:r>
              <a:rPr lang="en-US" sz="1400">
                <a:latin typeface="Segoe UI" panose="020B0502040204020203" pitchFamily="34" charset="0"/>
                <a:cs typeface="Segoe UI" panose="020B0502040204020203" pitchFamily="34" charset="0"/>
              </a:rPr>
              <a:t>Apache JMeter</a:t>
            </a:r>
          </a:p>
        </p:txBody>
      </p:sp>
      <p:sp>
        <p:nvSpPr>
          <p:cNvPr id="4" name="Slide Number Placeholder 3">
            <a:extLst>
              <a:ext uri="{FF2B5EF4-FFF2-40B4-BE49-F238E27FC236}">
                <a16:creationId xmlns:a16="http://schemas.microsoft.com/office/drawing/2014/main" id="{F8CEAE1E-0712-4F35-9B46-26E3D01EC8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1838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Callout 4"/>
          <p:cNvSpPr/>
          <p:nvPr/>
        </p:nvSpPr>
        <p:spPr>
          <a:xfrm flipH="1">
            <a:off x="1856657" y="1916829"/>
            <a:ext cx="1707845" cy="1804916"/>
          </a:xfrm>
          <a:custGeom>
            <a:avLst/>
            <a:gdLst/>
            <a:ahLst/>
            <a:cxnLst>
              <a:cxn ang="0">
                <a:pos x="wd2" y="hd2"/>
              </a:cxn>
              <a:cxn ang="5400000">
                <a:pos x="wd2" y="hd2"/>
              </a:cxn>
              <a:cxn ang="10800000">
                <a:pos x="wd2" y="hd2"/>
              </a:cxn>
              <a:cxn ang="16200000">
                <a:pos x="wd2" y="hd2"/>
              </a:cxn>
            </a:cxnLst>
            <a:rect l="0" t="0" r="r" b="b"/>
            <a:pathLst>
              <a:path w="16924" h="19236" extrusionOk="0">
                <a:moveTo>
                  <a:pt x="1633" y="19236"/>
                </a:moveTo>
                <a:cubicBezTo>
                  <a:pt x="2292" y="18768"/>
                  <a:pt x="2755" y="18389"/>
                  <a:pt x="3127" y="17986"/>
                </a:cubicBezTo>
                <a:cubicBezTo>
                  <a:pt x="3499" y="17583"/>
                  <a:pt x="3781" y="17155"/>
                  <a:pt x="4076" y="16588"/>
                </a:cubicBezTo>
                <a:cubicBezTo>
                  <a:pt x="-1910" y="12804"/>
                  <a:pt x="-1149" y="3248"/>
                  <a:pt x="5348" y="613"/>
                </a:cubicBezTo>
                <a:cubicBezTo>
                  <a:pt x="12689" y="-2364"/>
                  <a:pt x="19690" y="6096"/>
                  <a:pt x="15823" y="13316"/>
                </a:cubicBezTo>
                <a:cubicBezTo>
                  <a:pt x="14046" y="16633"/>
                  <a:pt x="9569" y="17031"/>
                  <a:pt x="8326" y="17015"/>
                </a:cubicBezTo>
                <a:lnTo>
                  <a:pt x="1633" y="19236"/>
                </a:lnTo>
                <a:close/>
              </a:path>
            </a:pathLst>
          </a:custGeom>
          <a:gradFill>
            <a:gsLst>
              <a:gs pos="1890">
                <a:srgbClr val="FF2A70"/>
              </a:gs>
              <a:gs pos="64135">
                <a:srgbClr val="E1359B"/>
              </a:gs>
              <a:gs pos="98899">
                <a:srgbClr val="C23FC6"/>
              </a:gs>
            </a:gsLst>
            <a:lin ang="2089255"/>
          </a:gradFill>
          <a:ln w="12700">
            <a:miter lim="400000"/>
          </a:ln>
        </p:spPr>
        <p:txBody>
          <a:bodyPr lIns="34289" rIns="34289" anchor="ctr"/>
          <a:lstStyle/>
          <a:p>
            <a:endParaRPr sz="1050">
              <a:solidFill>
                <a:schemeClr val="bg1"/>
              </a:solidFill>
              <a:latin typeface="Segoe UI" panose="020B0502040204020203" pitchFamily="34" charset="0"/>
              <a:cs typeface="Segoe UI" panose="020B0502040204020203" pitchFamily="34" charset="0"/>
            </a:endParaRPr>
          </a:p>
        </p:txBody>
      </p:sp>
      <p:sp>
        <p:nvSpPr>
          <p:cNvPr id="23" name="Oval Callout 4"/>
          <p:cNvSpPr/>
          <p:nvPr/>
        </p:nvSpPr>
        <p:spPr>
          <a:xfrm rot="19038748">
            <a:off x="2500204" y="97073"/>
            <a:ext cx="2146367" cy="2496609"/>
          </a:xfrm>
          <a:custGeom>
            <a:avLst/>
            <a:gdLst/>
            <a:ahLst/>
            <a:cxnLst>
              <a:cxn ang="0">
                <a:pos x="wd2" y="hd2"/>
              </a:cxn>
              <a:cxn ang="5400000">
                <a:pos x="wd2" y="hd2"/>
              </a:cxn>
              <a:cxn ang="10800000">
                <a:pos x="wd2" y="hd2"/>
              </a:cxn>
              <a:cxn ang="16200000">
                <a:pos x="wd2" y="hd2"/>
              </a:cxn>
            </a:cxnLst>
            <a:rect l="0" t="0" r="r" b="b"/>
            <a:pathLst>
              <a:path w="18074" h="19764" extrusionOk="0">
                <a:moveTo>
                  <a:pt x="5167" y="19742"/>
                </a:moveTo>
                <a:cubicBezTo>
                  <a:pt x="6026" y="19217"/>
                  <a:pt x="6631" y="18792"/>
                  <a:pt x="7117" y="18339"/>
                </a:cubicBezTo>
                <a:cubicBezTo>
                  <a:pt x="7602" y="17886"/>
                  <a:pt x="7970" y="17406"/>
                  <a:pt x="8355" y="16770"/>
                </a:cubicBezTo>
                <a:cubicBezTo>
                  <a:pt x="-1112" y="16314"/>
                  <a:pt x="-2742" y="4853"/>
                  <a:pt x="4533" y="1100"/>
                </a:cubicBezTo>
                <a:cubicBezTo>
                  <a:pt x="9914" y="-1676"/>
                  <a:pt x="15929" y="1088"/>
                  <a:pt x="17643" y="6188"/>
                </a:cubicBezTo>
                <a:cubicBezTo>
                  <a:pt x="18858" y="9801"/>
                  <a:pt x="17492" y="13933"/>
                  <a:pt x="13664" y="17038"/>
                </a:cubicBezTo>
                <a:cubicBezTo>
                  <a:pt x="11308" y="18949"/>
                  <a:pt x="8272" y="19924"/>
                  <a:pt x="5167" y="19742"/>
                </a:cubicBezTo>
                <a:close/>
              </a:path>
            </a:pathLst>
          </a:custGeom>
          <a:gradFill>
            <a:gsLst>
              <a:gs pos="23892">
                <a:srgbClr val="21C885"/>
              </a:gs>
              <a:gs pos="50473">
                <a:srgbClr val="7FE478"/>
              </a:gs>
              <a:gs pos="100000">
                <a:srgbClr val="DEFF6B"/>
              </a:gs>
            </a:gsLst>
            <a:lin ang="2089255"/>
          </a:gradFill>
          <a:ln w="12700">
            <a:miter lim="400000"/>
          </a:ln>
        </p:spPr>
        <p:txBody>
          <a:bodyPr lIns="34289" rIns="34289" anchor="ctr"/>
          <a:lstStyle/>
          <a:p>
            <a:endParaRPr sz="1050">
              <a:solidFill>
                <a:schemeClr val="bg1"/>
              </a:solidFill>
              <a:latin typeface="Segoe UI" panose="020B0502040204020203" pitchFamily="34" charset="0"/>
              <a:cs typeface="Segoe UI" panose="020B0502040204020203" pitchFamily="34" charset="0"/>
            </a:endParaRPr>
          </a:p>
        </p:txBody>
      </p:sp>
      <p:sp>
        <p:nvSpPr>
          <p:cNvPr id="24" name="Oval Callout 4"/>
          <p:cNvSpPr/>
          <p:nvPr/>
        </p:nvSpPr>
        <p:spPr>
          <a:xfrm rot="20178823">
            <a:off x="4230237" y="213422"/>
            <a:ext cx="2274982" cy="2371006"/>
          </a:xfrm>
          <a:custGeom>
            <a:avLst/>
            <a:gdLst/>
            <a:ahLst/>
            <a:cxnLst>
              <a:cxn ang="0">
                <a:pos x="wd2" y="hd2"/>
              </a:cxn>
              <a:cxn ang="5400000">
                <a:pos x="wd2" y="hd2"/>
              </a:cxn>
              <a:cxn ang="10800000">
                <a:pos x="wd2" y="hd2"/>
              </a:cxn>
              <a:cxn ang="16200000">
                <a:pos x="wd2" y="hd2"/>
              </a:cxn>
            </a:cxnLst>
            <a:rect l="0" t="0" r="r" b="b"/>
            <a:pathLst>
              <a:path w="17089" h="17380" extrusionOk="0">
                <a:moveTo>
                  <a:pt x="2528" y="17380"/>
                </a:moveTo>
                <a:cubicBezTo>
                  <a:pt x="3159" y="16954"/>
                  <a:pt x="3602" y="16609"/>
                  <a:pt x="3959" y="16242"/>
                </a:cubicBezTo>
                <a:cubicBezTo>
                  <a:pt x="4315" y="15874"/>
                  <a:pt x="4585" y="15485"/>
                  <a:pt x="4868" y="14969"/>
                </a:cubicBezTo>
                <a:cubicBezTo>
                  <a:pt x="-986" y="12741"/>
                  <a:pt x="-1080" y="5614"/>
                  <a:pt x="2048" y="2524"/>
                </a:cubicBezTo>
                <a:cubicBezTo>
                  <a:pt x="8876" y="-4220"/>
                  <a:pt x="20520" y="3795"/>
                  <a:pt x="16122" y="11989"/>
                </a:cubicBezTo>
                <a:cubicBezTo>
                  <a:pt x="14581" y="14861"/>
                  <a:pt x="10577" y="15527"/>
                  <a:pt x="8940" y="15358"/>
                </a:cubicBezTo>
                <a:lnTo>
                  <a:pt x="2528" y="17380"/>
                </a:lnTo>
                <a:close/>
              </a:path>
            </a:pathLst>
          </a:custGeom>
          <a:gradFill>
            <a:gsLst>
              <a:gs pos="1890">
                <a:srgbClr val="3D8CF2"/>
              </a:gs>
              <a:gs pos="48412">
                <a:srgbClr val="1FA8CF"/>
              </a:gs>
              <a:gs pos="98899">
                <a:srgbClr val="00C4AC"/>
              </a:gs>
            </a:gsLst>
            <a:lin ang="2089255"/>
          </a:gradFill>
          <a:ln w="12700">
            <a:miter lim="400000"/>
          </a:ln>
        </p:spPr>
        <p:txBody>
          <a:bodyPr lIns="34289" rIns="34289" anchor="ctr"/>
          <a:lstStyle/>
          <a:p>
            <a:endParaRPr sz="1050">
              <a:solidFill>
                <a:schemeClr val="bg1"/>
              </a:solidFill>
              <a:latin typeface="Segoe UI" panose="020B0502040204020203" pitchFamily="34" charset="0"/>
              <a:cs typeface="Segoe UI" panose="020B0502040204020203" pitchFamily="34" charset="0"/>
            </a:endParaRPr>
          </a:p>
        </p:txBody>
      </p:sp>
      <p:sp>
        <p:nvSpPr>
          <p:cNvPr id="25" name="Oval Callout 4"/>
          <p:cNvSpPr/>
          <p:nvPr/>
        </p:nvSpPr>
        <p:spPr>
          <a:xfrm rot="247267">
            <a:off x="5504682" y="1306124"/>
            <a:ext cx="1946869" cy="1938479"/>
          </a:xfrm>
          <a:custGeom>
            <a:avLst/>
            <a:gdLst/>
            <a:ahLst/>
            <a:cxnLst>
              <a:cxn ang="0">
                <a:pos x="wd2" y="hd2"/>
              </a:cxn>
              <a:cxn ang="5400000">
                <a:pos x="wd2" y="hd2"/>
              </a:cxn>
              <a:cxn ang="10800000">
                <a:pos x="wd2" y="hd2"/>
              </a:cxn>
              <a:cxn ang="16200000">
                <a:pos x="wd2" y="hd2"/>
              </a:cxn>
            </a:cxnLst>
            <a:rect l="0" t="0" r="r" b="b"/>
            <a:pathLst>
              <a:path w="17037" h="16714" extrusionOk="0">
                <a:moveTo>
                  <a:pt x="3068" y="16714"/>
                </a:moveTo>
                <a:cubicBezTo>
                  <a:pt x="3676" y="16317"/>
                  <a:pt x="4103" y="15996"/>
                  <a:pt x="4446" y="15654"/>
                </a:cubicBezTo>
                <a:cubicBezTo>
                  <a:pt x="4789" y="15313"/>
                  <a:pt x="5049" y="14950"/>
                  <a:pt x="5321" y="14470"/>
                </a:cubicBezTo>
                <a:cubicBezTo>
                  <a:pt x="-351" y="12737"/>
                  <a:pt x="-994" y="7041"/>
                  <a:pt x="1090" y="3961"/>
                </a:cubicBezTo>
                <a:cubicBezTo>
                  <a:pt x="7078" y="-4886"/>
                  <a:pt x="20606" y="2586"/>
                  <a:pt x="16155" y="11696"/>
                </a:cubicBezTo>
                <a:cubicBezTo>
                  <a:pt x="14825" y="14420"/>
                  <a:pt x="11293" y="15286"/>
                  <a:pt x="9241" y="14832"/>
                </a:cubicBezTo>
                <a:lnTo>
                  <a:pt x="3068" y="16714"/>
                </a:lnTo>
                <a:close/>
              </a:path>
            </a:pathLst>
          </a:custGeom>
          <a:gradFill>
            <a:gsLst>
              <a:gs pos="2419">
                <a:srgbClr val="FF8A00"/>
              </a:gs>
              <a:gs pos="29316">
                <a:srgbClr val="FFBA02"/>
              </a:gs>
              <a:gs pos="100000">
                <a:srgbClr val="FFEA03"/>
              </a:gs>
            </a:gsLst>
            <a:lin ang="2089255"/>
          </a:gradFill>
          <a:ln w="12700">
            <a:miter lim="400000"/>
          </a:ln>
        </p:spPr>
        <p:txBody>
          <a:bodyPr lIns="34289" rIns="34289" anchor="ctr"/>
          <a:lstStyle/>
          <a:p>
            <a:endParaRPr sz="1050">
              <a:solidFill>
                <a:schemeClr val="bg1"/>
              </a:solidFill>
              <a:latin typeface="Segoe UI" panose="020B0502040204020203" pitchFamily="34" charset="0"/>
              <a:cs typeface="Segoe UI" panose="020B0502040204020203" pitchFamily="34" charset="0"/>
            </a:endParaRPr>
          </a:p>
        </p:txBody>
      </p:sp>
      <p:sp>
        <p:nvSpPr>
          <p:cNvPr id="26" name="Oval Callout 4"/>
          <p:cNvSpPr/>
          <p:nvPr/>
        </p:nvSpPr>
        <p:spPr>
          <a:xfrm rot="1810320">
            <a:off x="5981205" y="2582537"/>
            <a:ext cx="1583175" cy="1689045"/>
          </a:xfrm>
          <a:custGeom>
            <a:avLst/>
            <a:gdLst/>
            <a:ahLst/>
            <a:cxnLst>
              <a:cxn ang="0">
                <a:pos x="wd2" y="hd2"/>
              </a:cxn>
              <a:cxn ang="5400000">
                <a:pos x="wd2" y="hd2"/>
              </a:cxn>
              <a:cxn ang="10800000">
                <a:pos x="wd2" y="hd2"/>
              </a:cxn>
              <a:cxn ang="16200000">
                <a:pos x="wd2" y="hd2"/>
              </a:cxn>
            </a:cxnLst>
            <a:rect l="0" t="0" r="r" b="b"/>
            <a:pathLst>
              <a:path w="16956" h="18941" extrusionOk="0">
                <a:moveTo>
                  <a:pt x="1661" y="18941"/>
                </a:moveTo>
                <a:cubicBezTo>
                  <a:pt x="2331" y="18499"/>
                  <a:pt x="2803" y="18141"/>
                  <a:pt x="3182" y="17760"/>
                </a:cubicBezTo>
                <a:cubicBezTo>
                  <a:pt x="3561" y="17379"/>
                  <a:pt x="3848" y="16974"/>
                  <a:pt x="4149" y="16439"/>
                </a:cubicBezTo>
                <a:cubicBezTo>
                  <a:pt x="-1784" y="12770"/>
                  <a:pt x="-1231" y="3653"/>
                  <a:pt x="5026" y="800"/>
                </a:cubicBezTo>
                <a:cubicBezTo>
                  <a:pt x="12614" y="-2659"/>
                  <a:pt x="19816" y="5797"/>
                  <a:pt x="15813" y="12783"/>
                </a:cubicBezTo>
                <a:cubicBezTo>
                  <a:pt x="15167" y="13911"/>
                  <a:pt x="14199" y="14745"/>
                  <a:pt x="13155" y="15378"/>
                </a:cubicBezTo>
                <a:cubicBezTo>
                  <a:pt x="11691" y="16267"/>
                  <a:pt x="10051" y="16778"/>
                  <a:pt x="8478" y="16843"/>
                </a:cubicBezTo>
                <a:lnTo>
                  <a:pt x="1661" y="18941"/>
                </a:lnTo>
                <a:close/>
              </a:path>
            </a:pathLst>
          </a:custGeom>
          <a:gradFill>
            <a:gsLst>
              <a:gs pos="29747">
                <a:srgbClr val="6A81BE"/>
              </a:gs>
              <a:gs pos="100000">
                <a:srgbClr val="303D4C"/>
              </a:gs>
            </a:gsLst>
            <a:lin ang="4455188"/>
          </a:gradFill>
          <a:ln w="12700">
            <a:miter lim="400000"/>
          </a:ln>
        </p:spPr>
        <p:txBody>
          <a:bodyPr lIns="34289" rIns="34289" anchor="ctr"/>
          <a:lstStyle/>
          <a:p>
            <a:endParaRPr sz="1050">
              <a:solidFill>
                <a:schemeClr val="bg1"/>
              </a:solidFill>
              <a:latin typeface="Segoe UI" panose="020B0502040204020203" pitchFamily="34" charset="0"/>
              <a:cs typeface="Segoe UI" panose="020B0502040204020203" pitchFamily="34" charset="0"/>
            </a:endParaRPr>
          </a:p>
        </p:txBody>
      </p:sp>
      <p:sp>
        <p:nvSpPr>
          <p:cNvPr id="27" name="TextBox 52"/>
          <p:cNvSpPr txBox="1"/>
          <p:nvPr/>
        </p:nvSpPr>
        <p:spPr>
          <a:xfrm>
            <a:off x="2287875" y="2646180"/>
            <a:ext cx="845408" cy="334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defRPr sz="2100"/>
            </a:lvl1pPr>
          </a:lstStyle>
          <a:p>
            <a:r>
              <a:rPr lang="en-US" sz="1575" b="1">
                <a:solidFill>
                  <a:schemeClr val="bg1"/>
                </a:solidFill>
                <a:latin typeface="Segoe UI" panose="020B0502040204020203" pitchFamily="34" charset="0"/>
                <a:cs typeface="Segoe UI" panose="020B0502040204020203" pitchFamily="34" charset="0"/>
              </a:rPr>
              <a:t>JUnit</a:t>
            </a:r>
          </a:p>
        </p:txBody>
      </p:sp>
      <p:sp>
        <p:nvSpPr>
          <p:cNvPr id="30" name="TextBox 52"/>
          <p:cNvSpPr txBox="1"/>
          <p:nvPr/>
        </p:nvSpPr>
        <p:spPr>
          <a:xfrm>
            <a:off x="3069431" y="1147723"/>
            <a:ext cx="845409" cy="334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defRPr sz="2100"/>
            </a:lvl1pPr>
          </a:lstStyle>
          <a:p>
            <a:r>
              <a:rPr lang="en-US" sz="1575" b="1">
                <a:solidFill>
                  <a:schemeClr val="bg1"/>
                </a:solidFill>
                <a:latin typeface="Segoe UI" panose="020B0502040204020203" pitchFamily="34" charset="0"/>
                <a:cs typeface="Segoe UI" panose="020B0502040204020203" pitchFamily="34" charset="0"/>
              </a:rPr>
              <a:t>NUnit</a:t>
            </a:r>
          </a:p>
        </p:txBody>
      </p:sp>
      <p:sp>
        <p:nvSpPr>
          <p:cNvPr id="33" name="TextBox 52"/>
          <p:cNvSpPr txBox="1"/>
          <p:nvPr/>
        </p:nvSpPr>
        <p:spPr>
          <a:xfrm>
            <a:off x="4779008" y="1147723"/>
            <a:ext cx="845408" cy="334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defRPr sz="2100"/>
            </a:lvl1pPr>
          </a:lstStyle>
          <a:p>
            <a:r>
              <a:rPr lang="en-US" sz="1575" b="1">
                <a:solidFill>
                  <a:schemeClr val="bg1"/>
                </a:solidFill>
                <a:latin typeface="Segoe UI" panose="020B0502040204020203" pitchFamily="34" charset="0"/>
                <a:cs typeface="Segoe UI" panose="020B0502040204020203" pitchFamily="34" charset="0"/>
              </a:rPr>
              <a:t>JMockit</a:t>
            </a:r>
            <a:endParaRPr sz="1575" b="1">
              <a:solidFill>
                <a:schemeClr val="bg1"/>
              </a:solidFill>
              <a:latin typeface="Segoe UI" panose="020B0502040204020203" pitchFamily="34" charset="0"/>
              <a:cs typeface="Segoe UI" panose="020B0502040204020203" pitchFamily="34" charset="0"/>
            </a:endParaRPr>
          </a:p>
        </p:txBody>
      </p:sp>
      <p:sp>
        <p:nvSpPr>
          <p:cNvPr id="36" name="TextBox 52"/>
          <p:cNvSpPr txBox="1"/>
          <p:nvPr/>
        </p:nvSpPr>
        <p:spPr>
          <a:xfrm>
            <a:off x="6143389" y="1896298"/>
            <a:ext cx="845408" cy="334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defRPr sz="2100"/>
            </a:lvl1pPr>
          </a:lstStyle>
          <a:p>
            <a:r>
              <a:rPr lang="en-US" sz="1575" b="1">
                <a:solidFill>
                  <a:schemeClr val="bg1"/>
                </a:solidFill>
                <a:latin typeface="Segoe UI" panose="020B0502040204020203" pitchFamily="34" charset="0"/>
                <a:cs typeface="Segoe UI" panose="020B0502040204020203" pitchFamily="34" charset="0"/>
              </a:rPr>
              <a:t>EMMA</a:t>
            </a:r>
            <a:endParaRPr sz="1575" b="1">
              <a:solidFill>
                <a:schemeClr val="bg1"/>
              </a:solidFill>
              <a:latin typeface="Segoe UI" panose="020B0502040204020203" pitchFamily="34" charset="0"/>
              <a:cs typeface="Segoe UI" panose="020B0502040204020203" pitchFamily="34" charset="0"/>
            </a:endParaRPr>
          </a:p>
        </p:txBody>
      </p:sp>
      <p:sp>
        <p:nvSpPr>
          <p:cNvPr id="37" name="TextBox 52"/>
          <p:cNvSpPr txBox="1"/>
          <p:nvPr/>
        </p:nvSpPr>
        <p:spPr>
          <a:xfrm>
            <a:off x="5966087" y="2140013"/>
            <a:ext cx="901822"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endParaRPr sz="1050">
              <a:solidFill>
                <a:schemeClr val="bg1"/>
              </a:solidFill>
              <a:latin typeface="Segoe UI" panose="020B0502040204020203" pitchFamily="34" charset="0"/>
              <a:cs typeface="Segoe UI" panose="020B0502040204020203" pitchFamily="34" charset="0"/>
            </a:endParaRPr>
          </a:p>
        </p:txBody>
      </p:sp>
      <p:sp>
        <p:nvSpPr>
          <p:cNvPr id="39" name="TextBox 52"/>
          <p:cNvSpPr txBox="1"/>
          <p:nvPr/>
        </p:nvSpPr>
        <p:spPr>
          <a:xfrm>
            <a:off x="6376583" y="3185238"/>
            <a:ext cx="901821" cy="334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100"/>
            </a:lvl1pPr>
          </a:lstStyle>
          <a:p>
            <a:r>
              <a:rPr lang="en-US" sz="1575" b="1">
                <a:solidFill>
                  <a:schemeClr val="bg1"/>
                </a:solidFill>
                <a:latin typeface="Segoe UI" panose="020B0502040204020203" pitchFamily="34" charset="0"/>
                <a:cs typeface="Segoe UI" panose="020B0502040204020203" pitchFamily="34" charset="0"/>
              </a:rPr>
              <a:t>PHPUnit</a:t>
            </a:r>
            <a:endParaRPr sz="1575" b="1">
              <a:solidFill>
                <a:schemeClr val="bg1"/>
              </a:solidFill>
              <a:latin typeface="Segoe UI" panose="020B0502040204020203" pitchFamily="34" charset="0"/>
              <a:cs typeface="Segoe UI" panose="020B0502040204020203" pitchFamily="34" charset="0"/>
            </a:endParaRPr>
          </a:p>
        </p:txBody>
      </p:sp>
      <p:sp>
        <p:nvSpPr>
          <p:cNvPr id="40" name="TextBox 52"/>
          <p:cNvSpPr txBox="1"/>
          <p:nvPr/>
        </p:nvSpPr>
        <p:spPr>
          <a:xfrm>
            <a:off x="6364145" y="3351255"/>
            <a:ext cx="90182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endParaRPr sz="1050">
              <a:solidFill>
                <a:schemeClr val="bg1"/>
              </a:solidFill>
              <a:latin typeface="Segoe UI" panose="020B0502040204020203" pitchFamily="34" charset="0"/>
              <a:cs typeface="Segoe UI" panose="020B0502040204020203" pitchFamily="34" charset="0"/>
            </a:endParaRPr>
          </a:p>
        </p:txBody>
      </p:sp>
      <p:sp>
        <p:nvSpPr>
          <p:cNvPr id="42" name="Shape"/>
          <p:cNvSpPr/>
          <p:nvPr/>
        </p:nvSpPr>
        <p:spPr>
          <a:xfrm>
            <a:off x="3966756" y="2231005"/>
            <a:ext cx="1750227" cy="2673869"/>
          </a:xfrm>
          <a:custGeom>
            <a:avLst/>
            <a:gdLst/>
            <a:ahLst/>
            <a:cxnLst>
              <a:cxn ang="0">
                <a:pos x="wd2" y="hd2"/>
              </a:cxn>
              <a:cxn ang="5400000">
                <a:pos x="wd2" y="hd2"/>
              </a:cxn>
              <a:cxn ang="10800000">
                <a:pos x="wd2" y="hd2"/>
              </a:cxn>
              <a:cxn ang="16200000">
                <a:pos x="wd2" y="hd2"/>
              </a:cxn>
            </a:cxnLst>
            <a:rect l="0" t="0" r="r" b="b"/>
            <a:pathLst>
              <a:path w="21532" h="21592" extrusionOk="0">
                <a:moveTo>
                  <a:pt x="7850" y="1"/>
                </a:moveTo>
                <a:cubicBezTo>
                  <a:pt x="7641" y="-8"/>
                  <a:pt x="7431" y="26"/>
                  <a:pt x="7252" y="122"/>
                </a:cubicBezTo>
                <a:cubicBezTo>
                  <a:pt x="7068" y="219"/>
                  <a:pt x="6987" y="360"/>
                  <a:pt x="6941" y="499"/>
                </a:cubicBezTo>
                <a:cubicBezTo>
                  <a:pt x="6890" y="653"/>
                  <a:pt x="6883" y="812"/>
                  <a:pt x="6925" y="975"/>
                </a:cubicBezTo>
                <a:lnTo>
                  <a:pt x="7152" y="2190"/>
                </a:lnTo>
                <a:lnTo>
                  <a:pt x="7068" y="4340"/>
                </a:lnTo>
                <a:lnTo>
                  <a:pt x="7312" y="6838"/>
                </a:lnTo>
                <a:cubicBezTo>
                  <a:pt x="7444" y="6983"/>
                  <a:pt x="7298" y="7163"/>
                  <a:pt x="7037" y="7176"/>
                </a:cubicBezTo>
                <a:cubicBezTo>
                  <a:pt x="6784" y="7189"/>
                  <a:pt x="6592" y="7032"/>
                  <a:pt x="6677" y="6880"/>
                </a:cubicBezTo>
                <a:lnTo>
                  <a:pt x="6582" y="5529"/>
                </a:lnTo>
                <a:lnTo>
                  <a:pt x="6087" y="3555"/>
                </a:lnTo>
                <a:lnTo>
                  <a:pt x="5927" y="1185"/>
                </a:lnTo>
                <a:cubicBezTo>
                  <a:pt x="5746" y="798"/>
                  <a:pt x="5101" y="579"/>
                  <a:pt x="4499" y="700"/>
                </a:cubicBezTo>
                <a:cubicBezTo>
                  <a:pt x="3976" y="807"/>
                  <a:pt x="3652" y="1143"/>
                  <a:pt x="3737" y="1491"/>
                </a:cubicBezTo>
                <a:lnTo>
                  <a:pt x="3813" y="3782"/>
                </a:lnTo>
                <a:lnTo>
                  <a:pt x="4064" y="5849"/>
                </a:lnTo>
                <a:lnTo>
                  <a:pt x="4751" y="7417"/>
                </a:lnTo>
                <a:cubicBezTo>
                  <a:pt x="4788" y="7571"/>
                  <a:pt x="4624" y="7716"/>
                  <a:pt x="4384" y="7742"/>
                </a:cubicBezTo>
                <a:cubicBezTo>
                  <a:pt x="4204" y="7760"/>
                  <a:pt x="4019" y="7706"/>
                  <a:pt x="3933" y="7603"/>
                </a:cubicBezTo>
                <a:cubicBezTo>
                  <a:pt x="3760" y="7231"/>
                  <a:pt x="3569" y="6863"/>
                  <a:pt x="3350" y="6501"/>
                </a:cubicBezTo>
                <a:cubicBezTo>
                  <a:pt x="3100" y="6089"/>
                  <a:pt x="2818" y="5689"/>
                  <a:pt x="2509" y="5293"/>
                </a:cubicBezTo>
                <a:lnTo>
                  <a:pt x="1930" y="3830"/>
                </a:lnTo>
                <a:cubicBezTo>
                  <a:pt x="1804" y="3441"/>
                  <a:pt x="1163" y="3223"/>
                  <a:pt x="590" y="3371"/>
                </a:cubicBezTo>
                <a:cubicBezTo>
                  <a:pt x="194" y="3472"/>
                  <a:pt x="-46" y="3731"/>
                  <a:pt x="7" y="4002"/>
                </a:cubicBezTo>
                <a:cubicBezTo>
                  <a:pt x="45" y="4332"/>
                  <a:pt x="121" y="4660"/>
                  <a:pt x="227" y="4984"/>
                </a:cubicBezTo>
                <a:cubicBezTo>
                  <a:pt x="348" y="5356"/>
                  <a:pt x="509" y="5724"/>
                  <a:pt x="717" y="6079"/>
                </a:cubicBezTo>
                <a:cubicBezTo>
                  <a:pt x="867" y="6548"/>
                  <a:pt x="1065" y="7007"/>
                  <a:pt x="1308" y="7459"/>
                </a:cubicBezTo>
                <a:cubicBezTo>
                  <a:pt x="1540" y="7889"/>
                  <a:pt x="1807" y="8313"/>
                  <a:pt x="2122" y="8721"/>
                </a:cubicBezTo>
                <a:cubicBezTo>
                  <a:pt x="2025" y="9675"/>
                  <a:pt x="1970" y="10626"/>
                  <a:pt x="1946" y="11573"/>
                </a:cubicBezTo>
                <a:cubicBezTo>
                  <a:pt x="1922" y="12465"/>
                  <a:pt x="1932" y="13370"/>
                  <a:pt x="2325" y="14236"/>
                </a:cubicBezTo>
                <a:cubicBezTo>
                  <a:pt x="2460" y="14535"/>
                  <a:pt x="2638" y="14824"/>
                  <a:pt x="2860" y="15100"/>
                </a:cubicBezTo>
                <a:lnTo>
                  <a:pt x="2469" y="17824"/>
                </a:lnTo>
                <a:lnTo>
                  <a:pt x="2102" y="20144"/>
                </a:lnTo>
                <a:lnTo>
                  <a:pt x="1894" y="21592"/>
                </a:lnTo>
                <a:lnTo>
                  <a:pt x="10048" y="21592"/>
                </a:lnTo>
                <a:lnTo>
                  <a:pt x="10172" y="19796"/>
                </a:lnTo>
                <a:cubicBezTo>
                  <a:pt x="10149" y="19080"/>
                  <a:pt x="10248" y="18363"/>
                  <a:pt x="10463" y="17661"/>
                </a:cubicBezTo>
                <a:cubicBezTo>
                  <a:pt x="10555" y="17361"/>
                  <a:pt x="10668" y="17067"/>
                  <a:pt x="10802" y="16774"/>
                </a:cubicBezTo>
                <a:cubicBezTo>
                  <a:pt x="11681" y="16395"/>
                  <a:pt x="12561" y="16016"/>
                  <a:pt x="13447" y="15642"/>
                </a:cubicBezTo>
                <a:cubicBezTo>
                  <a:pt x="14337" y="15267"/>
                  <a:pt x="15231" y="14895"/>
                  <a:pt x="16132" y="14532"/>
                </a:cubicBezTo>
                <a:cubicBezTo>
                  <a:pt x="17574" y="13952"/>
                  <a:pt x="19036" y="13394"/>
                  <a:pt x="20521" y="12861"/>
                </a:cubicBezTo>
                <a:cubicBezTo>
                  <a:pt x="20748" y="12825"/>
                  <a:pt x="20960" y="12756"/>
                  <a:pt x="21135" y="12662"/>
                </a:cubicBezTo>
                <a:cubicBezTo>
                  <a:pt x="21346" y="12549"/>
                  <a:pt x="21512" y="12396"/>
                  <a:pt x="21530" y="12209"/>
                </a:cubicBezTo>
                <a:cubicBezTo>
                  <a:pt x="21554" y="11966"/>
                  <a:pt x="21314" y="11756"/>
                  <a:pt x="20995" y="11641"/>
                </a:cubicBezTo>
                <a:cubicBezTo>
                  <a:pt x="20715" y="11540"/>
                  <a:pt x="20396" y="11514"/>
                  <a:pt x="20086" y="11515"/>
                </a:cubicBezTo>
                <a:cubicBezTo>
                  <a:pt x="19718" y="11517"/>
                  <a:pt x="19346" y="11566"/>
                  <a:pt x="18989" y="11659"/>
                </a:cubicBezTo>
                <a:lnTo>
                  <a:pt x="15526" y="12670"/>
                </a:lnTo>
                <a:cubicBezTo>
                  <a:pt x="14993" y="12795"/>
                  <a:pt x="14398" y="12737"/>
                  <a:pt x="13950" y="12516"/>
                </a:cubicBezTo>
                <a:cubicBezTo>
                  <a:pt x="13612" y="12347"/>
                  <a:pt x="13392" y="12098"/>
                  <a:pt x="13336" y="11827"/>
                </a:cubicBezTo>
                <a:cubicBezTo>
                  <a:pt x="13177" y="11137"/>
                  <a:pt x="13111" y="10440"/>
                  <a:pt x="13144" y="9743"/>
                </a:cubicBezTo>
                <a:cubicBezTo>
                  <a:pt x="13163" y="9345"/>
                  <a:pt x="13211" y="8947"/>
                  <a:pt x="13292" y="8554"/>
                </a:cubicBezTo>
                <a:lnTo>
                  <a:pt x="13838" y="6027"/>
                </a:lnTo>
                <a:lnTo>
                  <a:pt x="13679" y="2515"/>
                </a:lnTo>
                <a:cubicBezTo>
                  <a:pt x="13546" y="2099"/>
                  <a:pt x="12872" y="1850"/>
                  <a:pt x="12243" y="1983"/>
                </a:cubicBezTo>
                <a:cubicBezTo>
                  <a:pt x="11878" y="2060"/>
                  <a:pt x="11614" y="2266"/>
                  <a:pt x="11552" y="2510"/>
                </a:cubicBezTo>
                <a:lnTo>
                  <a:pt x="11281" y="5249"/>
                </a:lnTo>
                <a:cubicBezTo>
                  <a:pt x="11256" y="5633"/>
                  <a:pt x="11206" y="6015"/>
                  <a:pt x="11126" y="6396"/>
                </a:cubicBezTo>
                <a:cubicBezTo>
                  <a:pt x="11044" y="6784"/>
                  <a:pt x="10932" y="7170"/>
                  <a:pt x="10794" y="7551"/>
                </a:cubicBezTo>
                <a:cubicBezTo>
                  <a:pt x="10768" y="7695"/>
                  <a:pt x="10571" y="7804"/>
                  <a:pt x="10344" y="7797"/>
                </a:cubicBezTo>
                <a:cubicBezTo>
                  <a:pt x="10164" y="7791"/>
                  <a:pt x="10018" y="7717"/>
                  <a:pt x="9937" y="7624"/>
                </a:cubicBezTo>
                <a:cubicBezTo>
                  <a:pt x="9874" y="7553"/>
                  <a:pt x="9853" y="7470"/>
                  <a:pt x="9873" y="7386"/>
                </a:cubicBezTo>
                <a:lnTo>
                  <a:pt x="9857" y="5087"/>
                </a:lnTo>
                <a:cubicBezTo>
                  <a:pt x="9793" y="4733"/>
                  <a:pt x="9738" y="4385"/>
                  <a:pt x="9685" y="4031"/>
                </a:cubicBezTo>
                <a:cubicBezTo>
                  <a:pt x="9635" y="3696"/>
                  <a:pt x="9589" y="3358"/>
                  <a:pt x="9550" y="3023"/>
                </a:cubicBezTo>
                <a:lnTo>
                  <a:pt x="9171" y="771"/>
                </a:lnTo>
                <a:cubicBezTo>
                  <a:pt x="9064" y="489"/>
                  <a:pt x="8796" y="272"/>
                  <a:pt x="8453" y="135"/>
                </a:cubicBezTo>
                <a:cubicBezTo>
                  <a:pt x="8273" y="61"/>
                  <a:pt x="8059" y="10"/>
                  <a:pt x="7850" y="1"/>
                </a:cubicBezTo>
                <a:close/>
              </a:path>
            </a:pathLst>
          </a:custGeom>
          <a:gradFill>
            <a:gsLst>
              <a:gs pos="36767">
                <a:srgbClr val="FFB416"/>
              </a:gs>
              <a:gs pos="100000">
                <a:srgbClr val="FF700C"/>
              </a:gs>
            </a:gsLst>
            <a:lin ang="5400000"/>
          </a:gradFill>
          <a:ln w="12700">
            <a:miter lim="400000"/>
          </a:ln>
        </p:spPr>
        <p:txBody>
          <a:bodyPr lIns="34289" tIns="34289" rIns="34289" bIns="34289"/>
          <a:lstStyle/>
          <a:p>
            <a:endParaRPr sz="105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p:tmAbs val="0"/>
                                  </p:iterate>
                                  <p:childTnLst>
                                    <p:set>
                                      <p:cBhvr>
                                        <p:cTn id="6" fill="hold"/>
                                        <p:tgtEl>
                                          <p:spTgt spid="42"/>
                                        </p:tgtEl>
                                        <p:attrNameLst>
                                          <p:attrName>style.visibility</p:attrName>
                                        </p:attrNameLst>
                                      </p:cBhvr>
                                      <p:to>
                                        <p:strVal val="visible"/>
                                      </p:to>
                                    </p:set>
                                    <p:animEffect transition="in" filter="box(out)">
                                      <p:cBhvr>
                                        <p:cTn id="7" dur="6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iterate>
                                    <p:tmAbs val="0"/>
                                  </p:iterate>
                                  <p:childTnLst>
                                    <p:set>
                                      <p:cBhvr>
                                        <p:cTn id="11" fill="hold"/>
                                        <p:tgtEl>
                                          <p:spTgt spid="22"/>
                                        </p:tgtEl>
                                        <p:attrNameLst>
                                          <p:attrName>style.visibility</p:attrName>
                                        </p:attrNameLst>
                                      </p:cBhvr>
                                      <p:to>
                                        <p:strVal val="visible"/>
                                      </p:to>
                                    </p:set>
                                    <p:animEffect transition="in" filter="box(out)">
                                      <p:cBhvr>
                                        <p:cTn id="12" dur="600"/>
                                        <p:tgtEl>
                                          <p:spTgt spid="22"/>
                                        </p:tgtEl>
                                      </p:cBhvr>
                                    </p:animEffect>
                                  </p:childTnLst>
                                </p:cTn>
                              </p:par>
                            </p:childTnLst>
                          </p:cTn>
                        </p:par>
                        <p:par>
                          <p:cTn id="13" fill="hold">
                            <p:stCondLst>
                              <p:cond delay="600"/>
                            </p:stCondLst>
                            <p:childTnLst>
                              <p:par>
                                <p:cTn id="14" presetID="4" presetClass="entr" presetSubtype="32" fill="hold" grpId="0" nodeType="afterEffect">
                                  <p:stCondLst>
                                    <p:cond delay="0"/>
                                  </p:stCondLst>
                                  <p:iterate>
                                    <p:tmAbs val="0"/>
                                  </p:iterate>
                                  <p:childTnLst>
                                    <p:set>
                                      <p:cBhvr>
                                        <p:cTn id="15" fill="hold"/>
                                        <p:tgtEl>
                                          <p:spTgt spid="27"/>
                                        </p:tgtEl>
                                        <p:attrNameLst>
                                          <p:attrName>style.visibility</p:attrName>
                                        </p:attrNameLst>
                                      </p:cBhvr>
                                      <p:to>
                                        <p:strVal val="visible"/>
                                      </p:to>
                                    </p:set>
                                    <p:animEffect transition="in" filter="box(out)">
                                      <p:cBhvr>
                                        <p:cTn id="16" dur="6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iterate>
                                    <p:tmAbs val="0"/>
                                  </p:iterate>
                                  <p:childTnLst>
                                    <p:set>
                                      <p:cBhvr>
                                        <p:cTn id="20" fill="hold"/>
                                        <p:tgtEl>
                                          <p:spTgt spid="23"/>
                                        </p:tgtEl>
                                        <p:attrNameLst>
                                          <p:attrName>style.visibility</p:attrName>
                                        </p:attrNameLst>
                                      </p:cBhvr>
                                      <p:to>
                                        <p:strVal val="visible"/>
                                      </p:to>
                                    </p:set>
                                    <p:animEffect transition="in" filter="box(out)">
                                      <p:cBhvr>
                                        <p:cTn id="21" dur="600"/>
                                        <p:tgtEl>
                                          <p:spTgt spid="23"/>
                                        </p:tgtEl>
                                      </p:cBhvr>
                                    </p:animEffect>
                                  </p:childTnLst>
                                </p:cTn>
                              </p:par>
                            </p:childTnLst>
                          </p:cTn>
                        </p:par>
                        <p:par>
                          <p:cTn id="22" fill="hold">
                            <p:stCondLst>
                              <p:cond delay="600"/>
                            </p:stCondLst>
                            <p:childTnLst>
                              <p:par>
                                <p:cTn id="23" presetID="4" presetClass="entr" presetSubtype="32" fill="hold" grpId="0" nodeType="afterEffect">
                                  <p:stCondLst>
                                    <p:cond delay="0"/>
                                  </p:stCondLst>
                                  <p:iterate>
                                    <p:tmAbs val="0"/>
                                  </p:iterate>
                                  <p:childTnLst>
                                    <p:set>
                                      <p:cBhvr>
                                        <p:cTn id="24" fill="hold"/>
                                        <p:tgtEl>
                                          <p:spTgt spid="30"/>
                                        </p:tgtEl>
                                        <p:attrNameLst>
                                          <p:attrName>style.visibility</p:attrName>
                                        </p:attrNameLst>
                                      </p:cBhvr>
                                      <p:to>
                                        <p:strVal val="visible"/>
                                      </p:to>
                                    </p:set>
                                    <p:animEffect transition="in" filter="box(out)">
                                      <p:cBhvr>
                                        <p:cTn id="25" dur="6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iterate>
                                    <p:tmAbs val="0"/>
                                  </p:iterate>
                                  <p:childTnLst>
                                    <p:set>
                                      <p:cBhvr>
                                        <p:cTn id="29" fill="hold"/>
                                        <p:tgtEl>
                                          <p:spTgt spid="24"/>
                                        </p:tgtEl>
                                        <p:attrNameLst>
                                          <p:attrName>style.visibility</p:attrName>
                                        </p:attrNameLst>
                                      </p:cBhvr>
                                      <p:to>
                                        <p:strVal val="visible"/>
                                      </p:to>
                                    </p:set>
                                    <p:animEffect transition="in" filter="box(out)">
                                      <p:cBhvr>
                                        <p:cTn id="30" dur="600"/>
                                        <p:tgtEl>
                                          <p:spTgt spid="24"/>
                                        </p:tgtEl>
                                      </p:cBhvr>
                                    </p:animEffect>
                                  </p:childTnLst>
                                </p:cTn>
                              </p:par>
                            </p:childTnLst>
                          </p:cTn>
                        </p:par>
                        <p:par>
                          <p:cTn id="31" fill="hold">
                            <p:stCondLst>
                              <p:cond delay="600"/>
                            </p:stCondLst>
                            <p:childTnLst>
                              <p:par>
                                <p:cTn id="32" presetID="4" presetClass="entr" presetSubtype="32" fill="hold" grpId="0" nodeType="afterEffect">
                                  <p:stCondLst>
                                    <p:cond delay="0"/>
                                  </p:stCondLst>
                                  <p:iterate>
                                    <p:tmAbs val="0"/>
                                  </p:iterate>
                                  <p:childTnLst>
                                    <p:set>
                                      <p:cBhvr>
                                        <p:cTn id="33" fill="hold"/>
                                        <p:tgtEl>
                                          <p:spTgt spid="33"/>
                                        </p:tgtEl>
                                        <p:attrNameLst>
                                          <p:attrName>style.visibility</p:attrName>
                                        </p:attrNameLst>
                                      </p:cBhvr>
                                      <p:to>
                                        <p:strVal val="visible"/>
                                      </p:to>
                                    </p:set>
                                    <p:animEffect transition="in" filter="box(out)">
                                      <p:cBhvr>
                                        <p:cTn id="34" dur="6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iterate>
                                    <p:tmAbs val="0"/>
                                  </p:iterate>
                                  <p:childTnLst>
                                    <p:set>
                                      <p:cBhvr>
                                        <p:cTn id="38" fill="hold"/>
                                        <p:tgtEl>
                                          <p:spTgt spid="25"/>
                                        </p:tgtEl>
                                        <p:attrNameLst>
                                          <p:attrName>style.visibility</p:attrName>
                                        </p:attrNameLst>
                                      </p:cBhvr>
                                      <p:to>
                                        <p:strVal val="visible"/>
                                      </p:to>
                                    </p:set>
                                    <p:animEffect transition="in" filter="box(out)">
                                      <p:cBhvr>
                                        <p:cTn id="39" dur="600"/>
                                        <p:tgtEl>
                                          <p:spTgt spid="25"/>
                                        </p:tgtEl>
                                      </p:cBhvr>
                                    </p:animEffect>
                                  </p:childTnLst>
                                </p:cTn>
                              </p:par>
                            </p:childTnLst>
                          </p:cTn>
                        </p:par>
                        <p:par>
                          <p:cTn id="40" fill="hold">
                            <p:stCondLst>
                              <p:cond delay="600"/>
                            </p:stCondLst>
                            <p:childTnLst>
                              <p:par>
                                <p:cTn id="41" presetID="4" presetClass="entr" presetSubtype="32" fill="hold" grpId="0" nodeType="afterEffect">
                                  <p:stCondLst>
                                    <p:cond delay="0"/>
                                  </p:stCondLst>
                                  <p:iterate>
                                    <p:tmAbs val="0"/>
                                  </p:iterate>
                                  <p:childTnLst>
                                    <p:set>
                                      <p:cBhvr>
                                        <p:cTn id="42" fill="hold"/>
                                        <p:tgtEl>
                                          <p:spTgt spid="37"/>
                                        </p:tgtEl>
                                        <p:attrNameLst>
                                          <p:attrName>style.visibility</p:attrName>
                                        </p:attrNameLst>
                                      </p:cBhvr>
                                      <p:to>
                                        <p:strVal val="visible"/>
                                      </p:to>
                                    </p:set>
                                    <p:animEffect transition="in" filter="box(out)">
                                      <p:cBhvr>
                                        <p:cTn id="43" dur="600"/>
                                        <p:tgtEl>
                                          <p:spTgt spid="37"/>
                                        </p:tgtEl>
                                      </p:cBhvr>
                                    </p:animEffect>
                                  </p:childTnLst>
                                </p:cTn>
                              </p:par>
                            </p:childTnLst>
                          </p:cTn>
                        </p:par>
                        <p:par>
                          <p:cTn id="44" fill="hold">
                            <p:stCondLst>
                              <p:cond delay="1200"/>
                            </p:stCondLst>
                            <p:childTnLst>
                              <p:par>
                                <p:cTn id="45" presetID="4" presetClass="entr" presetSubtype="32" fill="hold" grpId="0" nodeType="afterEffect">
                                  <p:stCondLst>
                                    <p:cond delay="0"/>
                                  </p:stCondLst>
                                  <p:iterate>
                                    <p:tmAbs val="0"/>
                                  </p:iterate>
                                  <p:childTnLst>
                                    <p:set>
                                      <p:cBhvr>
                                        <p:cTn id="46" fill="hold"/>
                                        <p:tgtEl>
                                          <p:spTgt spid="36"/>
                                        </p:tgtEl>
                                        <p:attrNameLst>
                                          <p:attrName>style.visibility</p:attrName>
                                        </p:attrNameLst>
                                      </p:cBhvr>
                                      <p:to>
                                        <p:strVal val="visible"/>
                                      </p:to>
                                    </p:set>
                                    <p:animEffect transition="in" filter="box(out)">
                                      <p:cBhvr>
                                        <p:cTn id="47" dur="6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iterate>
                                    <p:tmAbs val="0"/>
                                  </p:iterate>
                                  <p:childTnLst>
                                    <p:set>
                                      <p:cBhvr>
                                        <p:cTn id="51" fill="hold"/>
                                        <p:tgtEl>
                                          <p:spTgt spid="26"/>
                                        </p:tgtEl>
                                        <p:attrNameLst>
                                          <p:attrName>style.visibility</p:attrName>
                                        </p:attrNameLst>
                                      </p:cBhvr>
                                      <p:to>
                                        <p:strVal val="visible"/>
                                      </p:to>
                                    </p:set>
                                    <p:animEffect transition="in" filter="box(out)">
                                      <p:cBhvr>
                                        <p:cTn id="52" dur="600"/>
                                        <p:tgtEl>
                                          <p:spTgt spid="26"/>
                                        </p:tgtEl>
                                      </p:cBhvr>
                                    </p:animEffect>
                                  </p:childTnLst>
                                </p:cTn>
                              </p:par>
                            </p:childTnLst>
                          </p:cTn>
                        </p:par>
                        <p:par>
                          <p:cTn id="53" fill="hold">
                            <p:stCondLst>
                              <p:cond delay="600"/>
                            </p:stCondLst>
                            <p:childTnLst>
                              <p:par>
                                <p:cTn id="54" presetID="4" presetClass="entr" presetSubtype="32" fill="hold" grpId="0" nodeType="afterEffect">
                                  <p:stCondLst>
                                    <p:cond delay="0"/>
                                  </p:stCondLst>
                                  <p:iterate>
                                    <p:tmAbs val="0"/>
                                  </p:iterate>
                                  <p:childTnLst>
                                    <p:set>
                                      <p:cBhvr>
                                        <p:cTn id="55" fill="hold"/>
                                        <p:tgtEl>
                                          <p:spTgt spid="40"/>
                                        </p:tgtEl>
                                        <p:attrNameLst>
                                          <p:attrName>style.visibility</p:attrName>
                                        </p:attrNameLst>
                                      </p:cBhvr>
                                      <p:to>
                                        <p:strVal val="visible"/>
                                      </p:to>
                                    </p:set>
                                    <p:animEffect transition="in" filter="box(out)">
                                      <p:cBhvr>
                                        <p:cTn id="56" dur="600"/>
                                        <p:tgtEl>
                                          <p:spTgt spid="40"/>
                                        </p:tgtEl>
                                      </p:cBhvr>
                                    </p:animEffect>
                                  </p:childTnLst>
                                </p:cTn>
                              </p:par>
                            </p:childTnLst>
                          </p:cTn>
                        </p:par>
                        <p:par>
                          <p:cTn id="57" fill="hold">
                            <p:stCondLst>
                              <p:cond delay="1200"/>
                            </p:stCondLst>
                            <p:childTnLst>
                              <p:par>
                                <p:cTn id="58" presetID="4" presetClass="entr" presetSubtype="32" fill="hold" grpId="0" nodeType="afterEffect">
                                  <p:stCondLst>
                                    <p:cond delay="0"/>
                                  </p:stCondLst>
                                  <p:iterate>
                                    <p:tmAbs val="0"/>
                                  </p:iterate>
                                  <p:childTnLst>
                                    <p:set>
                                      <p:cBhvr>
                                        <p:cTn id="59" fill="hold"/>
                                        <p:tgtEl>
                                          <p:spTgt spid="39"/>
                                        </p:tgtEl>
                                        <p:attrNameLst>
                                          <p:attrName>style.visibility</p:attrName>
                                        </p:attrNameLst>
                                      </p:cBhvr>
                                      <p:to>
                                        <p:strVal val="visible"/>
                                      </p:to>
                                    </p:set>
                                    <p:animEffect transition="in" filter="box(out)">
                                      <p:cBhvr>
                                        <p:cTn id="60" dur="6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dvAuto="0"/>
      <p:bldP spid="23" grpId="0" animBg="1" advAuto="0"/>
      <p:bldP spid="24" grpId="0" animBg="1" advAuto="0"/>
      <p:bldP spid="25" grpId="0" animBg="1" advAuto="0"/>
      <p:bldP spid="26" grpId="0" animBg="1" advAuto="0"/>
      <p:bldP spid="27" grpId="0" animBg="1" advAuto="0"/>
      <p:bldP spid="30" grpId="0" animBg="1" advAuto="0"/>
      <p:bldP spid="33" grpId="0" animBg="1" advAuto="0"/>
      <p:bldP spid="36" grpId="0" animBg="1" advAuto="0"/>
      <p:bldP spid="37" grpId="0" animBg="1" advAuto="0"/>
      <p:bldP spid="39" grpId="0" animBg="1" advAuto="0"/>
      <p:bldP spid="40" grpId="0" animBg="1" advAuto="0"/>
      <p:bldP spid="42"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a:xfrm>
            <a:off x="1031424" y="1149725"/>
            <a:ext cx="6273943" cy="680700"/>
          </a:xfrm>
        </p:spPr>
        <p:txBody>
          <a:bodyPr/>
          <a:lstStyle/>
          <a:p>
            <a:r>
              <a:rPr lang="en-US" sz="2400"/>
              <a:t>Chiến l</a:t>
            </a:r>
            <a:r>
              <a:rPr lang="vi-VN" sz="2400"/>
              <a:t>ư</a:t>
            </a:r>
            <a:r>
              <a:rPr lang="en-US" sz="2400"/>
              <a:t>ợc kiểm thử (Testing strategies)</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a:xfrm>
            <a:off x="1110084" y="1859273"/>
            <a:ext cx="6273942" cy="3111980"/>
          </a:xfrm>
        </p:spPr>
        <p:txBody>
          <a:bodyPr/>
          <a:lstStyle/>
          <a:p>
            <a:r>
              <a:rPr lang="vi-VN" sz="1400"/>
              <a:t>Là một tài liệu mô tả việc kiểm thử sẽ được thực</a:t>
            </a:r>
            <a:br>
              <a:rPr lang="vi-VN" sz="1400"/>
            </a:br>
            <a:r>
              <a:rPr lang="vi-VN" sz="1400"/>
              <a:t>hiện như thế nào</a:t>
            </a:r>
            <a:r>
              <a:rPr lang="en-US" sz="1400"/>
              <a:t>.</a:t>
            </a:r>
          </a:p>
          <a:p>
            <a:r>
              <a:rPr lang="vi-VN" sz="1400"/>
              <a:t>Trong chiến lược kiểm thử sẽ xác định các nội</a:t>
            </a:r>
            <a:br>
              <a:rPr lang="vi-VN" sz="1400"/>
            </a:br>
            <a:r>
              <a:rPr lang="vi-VN" sz="1400"/>
              <a:t>dung:</a:t>
            </a:r>
            <a:endParaRPr lang="en-US" sz="1400"/>
          </a:p>
          <a:p>
            <a:pPr lvl="1"/>
            <a:r>
              <a:rPr lang="vi-VN" sz="1400">
                <a:latin typeface="Segoe UI" panose="020B0502040204020203" pitchFamily="34" charset="0"/>
                <a:cs typeface="Segoe UI" panose="020B0502040204020203" pitchFamily="34" charset="0"/>
              </a:rPr>
              <a:t>Các loại kiểm thử: mỗi loại kiểm thử cụ thể cho</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từng loại yêu cầu của phần mềm</a:t>
            </a:r>
            <a:r>
              <a:rPr lang="en-US" sz="1400">
                <a:latin typeface="Segoe UI" panose="020B0502040204020203" pitchFamily="34" charset="0"/>
                <a:cs typeface="Segoe UI" panose="020B0502040204020203" pitchFamily="34" charset="0"/>
              </a:rPr>
              <a:t>.</a:t>
            </a:r>
          </a:p>
          <a:p>
            <a:pPr lvl="1"/>
            <a:r>
              <a:rPr lang="vi-VN" sz="1400">
                <a:latin typeface="Segoe UI" panose="020B0502040204020203" pitchFamily="34" charset="0"/>
                <a:cs typeface="Segoe UI" panose="020B0502040204020203" pitchFamily="34" charset="0"/>
              </a:rPr>
              <a:t>Các cấp độ kiểm thử: cấp độ kiểm thử nào sẽ</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được thực hiện và loại kiểm thử nào sẽ được</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thực hiện ở mỗi cấp độ</a:t>
            </a:r>
            <a:r>
              <a:rPr lang="en-US" sz="1400">
                <a:latin typeface="Segoe UI" panose="020B0502040204020203" pitchFamily="34" charset="0"/>
                <a:cs typeface="Segoe UI" panose="020B0502040204020203" pitchFamily="34" charset="0"/>
              </a:rPr>
              <a:t>.</a:t>
            </a:r>
          </a:p>
          <a:p>
            <a:pPr lvl="1"/>
            <a:r>
              <a:rPr lang="vi-VN" sz="1400">
                <a:latin typeface="Segoe UI" panose="020B0502040204020203" pitchFamily="34" charset="0"/>
                <a:cs typeface="Segoe UI" panose="020B0502040204020203" pitchFamily="34" charset="0"/>
              </a:rPr>
              <a:t>Công cụ kiểm thử: liệt kê đầy đủ các công cụ hỗ</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trợ kiễm thử</a:t>
            </a:r>
            <a:r>
              <a:rPr lang="en-US" sz="1400">
                <a:latin typeface="Segoe UI" panose="020B0502040204020203" pitchFamily="34" charset="0"/>
                <a:cs typeface="Segoe UI" panose="020B0502040204020203" pitchFamily="34" charset="0"/>
              </a:rPr>
              <a:t>.</a:t>
            </a:r>
            <a:br>
              <a:rPr lang="vi-VN"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297732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3751-C51F-4E1B-A30D-C38F996A30AA}"/>
              </a:ext>
            </a:extLst>
          </p:cNvPr>
          <p:cNvSpPr>
            <a:spLocks noGrp="1"/>
          </p:cNvSpPr>
          <p:nvPr>
            <p:ph type="title"/>
          </p:nvPr>
        </p:nvSpPr>
        <p:spPr>
          <a:xfrm>
            <a:off x="1031425" y="1149725"/>
            <a:ext cx="5929814" cy="680700"/>
          </a:xfrm>
        </p:spPr>
        <p:txBody>
          <a:bodyPr/>
          <a:lstStyle/>
          <a:p>
            <a:r>
              <a:rPr lang="en-US" sz="2400"/>
              <a:t>Chiến l</a:t>
            </a:r>
            <a:r>
              <a:rPr lang="vi-VN" sz="2400"/>
              <a:t>ư</a:t>
            </a:r>
            <a:r>
              <a:rPr lang="en-US" sz="2400"/>
              <a:t>ợc kiểm thử (Testing strategies)</a:t>
            </a:r>
          </a:p>
        </p:txBody>
      </p:sp>
      <p:sp>
        <p:nvSpPr>
          <p:cNvPr id="3" name="Text Placeholder 2">
            <a:extLst>
              <a:ext uri="{FF2B5EF4-FFF2-40B4-BE49-F238E27FC236}">
                <a16:creationId xmlns:a16="http://schemas.microsoft.com/office/drawing/2014/main" id="{AC416F03-84F7-4B3B-9355-CA3E67407BDF}"/>
              </a:ext>
            </a:extLst>
          </p:cNvPr>
          <p:cNvSpPr>
            <a:spLocks noGrp="1"/>
          </p:cNvSpPr>
          <p:nvPr>
            <p:ph type="body" idx="1"/>
          </p:nvPr>
        </p:nvSpPr>
        <p:spPr>
          <a:xfrm>
            <a:off x="1031424" y="1777125"/>
            <a:ext cx="5929813" cy="3001352"/>
          </a:xfrm>
        </p:spPr>
        <p:txBody>
          <a:bodyPr/>
          <a:lstStyle/>
          <a:p>
            <a:r>
              <a:rPr lang="vi-VN" sz="1400"/>
              <a:t>Có 2 chiến lược kiểm thử cơ bản:</a:t>
            </a:r>
            <a:endParaRPr lang="en-US" sz="1400"/>
          </a:p>
          <a:p>
            <a:pPr lvl="1"/>
            <a:r>
              <a:rPr lang="vi-VN" sz="1400" b="1">
                <a:latin typeface="Segoe UI" panose="020B0502040204020203" pitchFamily="34" charset="0"/>
                <a:cs typeface="Segoe UI" panose="020B0502040204020203" pitchFamily="34" charset="0"/>
              </a:rPr>
              <a:t>Kiểm thử Big bang </a:t>
            </a:r>
            <a:r>
              <a:rPr lang="vi-VN" sz="1400">
                <a:latin typeface="Segoe UI" panose="020B0502040204020203" pitchFamily="34" charset="0"/>
                <a:cs typeface="Segoe UI" panose="020B0502040204020203" pitchFamily="34" charset="0"/>
              </a:rPr>
              <a:t>(kiểm thử vụ nổ lớn): là chiến</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lược kiểm thử tích hợp hệ thống một lần duy nhất</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để được module chức năng (hay hệ thống hoàn</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chỉnh)</a:t>
            </a:r>
            <a:endParaRPr lang="en-US" sz="1400">
              <a:latin typeface="Segoe UI" panose="020B0502040204020203" pitchFamily="34" charset="0"/>
              <a:cs typeface="Segoe UI" panose="020B0502040204020203" pitchFamily="34" charset="0"/>
            </a:endParaRPr>
          </a:p>
          <a:p>
            <a:pPr lvl="1"/>
            <a:r>
              <a:rPr lang="vi-VN" sz="1400" b="1">
                <a:latin typeface="Segoe UI" panose="020B0502040204020203" pitchFamily="34" charset="0"/>
                <a:cs typeface="Segoe UI" panose="020B0502040204020203" pitchFamily="34" charset="0"/>
              </a:rPr>
              <a:t>Kiểm thử gia tăng</a:t>
            </a:r>
            <a:r>
              <a:rPr lang="vi-VN" sz="1400">
                <a:latin typeface="Segoe UI" panose="020B0502040204020203" pitchFamily="34" charset="0"/>
                <a:cs typeface="Segoe UI" panose="020B0502040204020203" pitchFamily="34" charset="0"/>
              </a:rPr>
              <a:t>: chiến lược kiểm thử từ thấp</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tới cao, bao gồm 4 mức:</a:t>
            </a:r>
            <a:endParaRPr lang="en-US" sz="1400">
              <a:latin typeface="Segoe UI" panose="020B0502040204020203" pitchFamily="34" charset="0"/>
              <a:cs typeface="Segoe UI" panose="020B0502040204020203" pitchFamily="34" charset="0"/>
            </a:endParaRPr>
          </a:p>
          <a:p>
            <a:pPr lvl="2"/>
            <a:r>
              <a:rPr lang="vi-VN" sz="1400">
                <a:latin typeface="Segoe UI" panose="020B0502040204020203" pitchFamily="34" charset="0"/>
                <a:cs typeface="Segoe UI" panose="020B0502040204020203" pitchFamily="34" charset="0"/>
              </a:rPr>
              <a:t>Kiểm thử đơn vị</a:t>
            </a:r>
            <a:endParaRPr lang="en-US" sz="1400">
              <a:latin typeface="Segoe UI" panose="020B0502040204020203" pitchFamily="34" charset="0"/>
              <a:cs typeface="Segoe UI" panose="020B0502040204020203" pitchFamily="34" charset="0"/>
            </a:endParaRPr>
          </a:p>
          <a:p>
            <a:pPr lvl="2"/>
            <a:r>
              <a:rPr lang="vi-VN" sz="1400">
                <a:latin typeface="Segoe UI" panose="020B0502040204020203" pitchFamily="34" charset="0"/>
                <a:cs typeface="Segoe UI" panose="020B0502040204020203" pitchFamily="34" charset="0"/>
              </a:rPr>
              <a:t>Kiểm thử tích hợp</a:t>
            </a:r>
            <a:endParaRPr lang="en-US" sz="1400">
              <a:latin typeface="Segoe UI" panose="020B0502040204020203" pitchFamily="34" charset="0"/>
              <a:cs typeface="Segoe UI" panose="020B0502040204020203" pitchFamily="34" charset="0"/>
            </a:endParaRPr>
          </a:p>
          <a:p>
            <a:pPr lvl="2"/>
            <a:r>
              <a:rPr lang="vi-VN" sz="1400">
                <a:latin typeface="Segoe UI" panose="020B0502040204020203" pitchFamily="34" charset="0"/>
                <a:cs typeface="Segoe UI" panose="020B0502040204020203" pitchFamily="34" charset="0"/>
              </a:rPr>
              <a:t>Kiểm thử hệ thống</a:t>
            </a:r>
            <a:endParaRPr lang="en-US" sz="1400">
              <a:latin typeface="Segoe UI" panose="020B0502040204020203" pitchFamily="34" charset="0"/>
              <a:cs typeface="Segoe UI" panose="020B0502040204020203" pitchFamily="34" charset="0"/>
            </a:endParaRPr>
          </a:p>
          <a:p>
            <a:pPr lvl="2"/>
            <a:r>
              <a:rPr lang="vi-VN" sz="1400">
                <a:latin typeface="Segoe UI" panose="020B0502040204020203" pitchFamily="34" charset="0"/>
                <a:cs typeface="Segoe UI" panose="020B0502040204020203" pitchFamily="34" charset="0"/>
              </a:rPr>
              <a:t>Kiểm thử chấp nhận </a:t>
            </a:r>
            <a:br>
              <a:rPr lang="vi-VN"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a:p>
            <a:endParaRPr lang="en-US"/>
          </a:p>
        </p:txBody>
      </p:sp>
      <p:sp>
        <p:nvSpPr>
          <p:cNvPr id="4" name="Slide Number Placeholder 3">
            <a:extLst>
              <a:ext uri="{FF2B5EF4-FFF2-40B4-BE49-F238E27FC236}">
                <a16:creationId xmlns:a16="http://schemas.microsoft.com/office/drawing/2014/main" id="{2F16F2D8-69FD-4607-97C5-857468479E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997012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1450-FB01-4E93-8CFF-2ED05A88F083}"/>
              </a:ext>
            </a:extLst>
          </p:cNvPr>
          <p:cNvSpPr>
            <a:spLocks noGrp="1"/>
          </p:cNvSpPr>
          <p:nvPr>
            <p:ph type="title"/>
          </p:nvPr>
        </p:nvSpPr>
        <p:spPr/>
        <p:txBody>
          <a:bodyPr/>
          <a:lstStyle/>
          <a:p>
            <a:pPr algn="ctr"/>
            <a:r>
              <a:rPr lang="en-US"/>
              <a:t>Chiến l</a:t>
            </a:r>
            <a:r>
              <a:rPr lang="vi-VN"/>
              <a:t>ư</a:t>
            </a:r>
            <a:r>
              <a:rPr lang="en-US"/>
              <a:t>ợc kiểm thử (Testing strategies)</a:t>
            </a:r>
          </a:p>
        </p:txBody>
      </p:sp>
      <p:sp>
        <p:nvSpPr>
          <p:cNvPr id="3" name="Text Placeholder 2">
            <a:extLst>
              <a:ext uri="{FF2B5EF4-FFF2-40B4-BE49-F238E27FC236}">
                <a16:creationId xmlns:a16="http://schemas.microsoft.com/office/drawing/2014/main" id="{E954E9D1-5077-487F-83F4-8234CC28A3B0}"/>
              </a:ext>
            </a:extLst>
          </p:cNvPr>
          <p:cNvSpPr>
            <a:spLocks noGrp="1"/>
          </p:cNvSpPr>
          <p:nvPr>
            <p:ph type="body" idx="1"/>
          </p:nvPr>
        </p:nvSpPr>
        <p:spPr>
          <a:xfrm>
            <a:off x="1780998" y="1830425"/>
            <a:ext cx="5292300" cy="3489037"/>
          </a:xfrm>
        </p:spPr>
        <p:txBody>
          <a:bodyPr/>
          <a:lstStyle/>
          <a:p>
            <a:r>
              <a:rPr lang="vi-VN" sz="1400"/>
              <a:t>Có 2 chiến lược kiểm thử cơ bản:</a:t>
            </a:r>
            <a:endParaRPr lang="en-US" sz="1400"/>
          </a:p>
          <a:p>
            <a:pPr lvl="1"/>
            <a:r>
              <a:rPr lang="vi-VN" sz="1400" b="1">
                <a:latin typeface="Segoe UI" panose="020B0502040204020203" pitchFamily="34" charset="0"/>
                <a:cs typeface="Segoe UI" panose="020B0502040204020203" pitchFamily="34" charset="0"/>
              </a:rPr>
              <a:t>Kiểm thử Big bang </a:t>
            </a:r>
            <a:r>
              <a:rPr lang="vi-VN" sz="1400">
                <a:latin typeface="Segoe UI" panose="020B0502040204020203" pitchFamily="34" charset="0"/>
                <a:cs typeface="Segoe UI" panose="020B0502040204020203" pitchFamily="34" charset="0"/>
              </a:rPr>
              <a:t>(kiểm thử vụ nổ lớn): là chiến</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lược kiểm thử tích hợp hệ thống một lần duy nhất</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để được module chức năng (hay hệ thống hoàn</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chỉnh)</a:t>
            </a:r>
            <a:endParaRPr lang="en-US" sz="1400">
              <a:latin typeface="Segoe UI" panose="020B0502040204020203" pitchFamily="34" charset="0"/>
              <a:cs typeface="Segoe UI" panose="020B0502040204020203" pitchFamily="34" charset="0"/>
            </a:endParaRPr>
          </a:p>
          <a:p>
            <a:pPr lvl="1"/>
            <a:r>
              <a:rPr lang="vi-VN" sz="1400" b="1">
                <a:latin typeface="Segoe UI" panose="020B0502040204020203" pitchFamily="34" charset="0"/>
                <a:cs typeface="Segoe UI" panose="020B0502040204020203" pitchFamily="34" charset="0"/>
              </a:rPr>
              <a:t>Kiểm thử gia tăng</a:t>
            </a:r>
            <a:r>
              <a:rPr lang="vi-VN" sz="1400">
                <a:latin typeface="Segoe UI" panose="020B0502040204020203" pitchFamily="34" charset="0"/>
                <a:cs typeface="Segoe UI" panose="020B0502040204020203" pitchFamily="34" charset="0"/>
              </a:rPr>
              <a:t>: chiến lược kiểm thử từ thấp</a:t>
            </a:r>
            <a:br>
              <a:rPr lang="vi-VN" sz="1400">
                <a:latin typeface="Segoe UI" panose="020B0502040204020203" pitchFamily="34" charset="0"/>
                <a:cs typeface="Segoe UI" panose="020B0502040204020203" pitchFamily="34" charset="0"/>
              </a:rPr>
            </a:br>
            <a:r>
              <a:rPr lang="vi-VN" sz="1400">
                <a:latin typeface="Segoe UI" panose="020B0502040204020203" pitchFamily="34" charset="0"/>
                <a:cs typeface="Segoe UI" panose="020B0502040204020203" pitchFamily="34" charset="0"/>
              </a:rPr>
              <a:t>tới cao, bao gồm 4 mức:</a:t>
            </a:r>
            <a:endParaRPr lang="en-US" sz="1400">
              <a:latin typeface="Segoe UI" panose="020B0502040204020203" pitchFamily="34" charset="0"/>
              <a:cs typeface="Segoe UI" panose="020B0502040204020203" pitchFamily="34" charset="0"/>
            </a:endParaRPr>
          </a:p>
          <a:p>
            <a:pPr lvl="2"/>
            <a:r>
              <a:rPr lang="vi-VN" sz="1400">
                <a:latin typeface="Segoe UI" panose="020B0502040204020203" pitchFamily="34" charset="0"/>
                <a:cs typeface="Segoe UI" panose="020B0502040204020203" pitchFamily="34" charset="0"/>
              </a:rPr>
              <a:t>Kiểm thử đơn vị</a:t>
            </a:r>
            <a:endParaRPr lang="en-US" sz="1400">
              <a:latin typeface="Segoe UI" panose="020B0502040204020203" pitchFamily="34" charset="0"/>
              <a:cs typeface="Segoe UI" panose="020B0502040204020203" pitchFamily="34" charset="0"/>
            </a:endParaRPr>
          </a:p>
          <a:p>
            <a:pPr lvl="2"/>
            <a:r>
              <a:rPr lang="vi-VN" sz="1400">
                <a:latin typeface="Segoe UI" panose="020B0502040204020203" pitchFamily="34" charset="0"/>
                <a:cs typeface="Segoe UI" panose="020B0502040204020203" pitchFamily="34" charset="0"/>
              </a:rPr>
              <a:t>Kiểm thử tích hợp</a:t>
            </a:r>
            <a:endParaRPr lang="en-US" sz="1400">
              <a:latin typeface="Segoe UI" panose="020B0502040204020203" pitchFamily="34" charset="0"/>
              <a:cs typeface="Segoe UI" panose="020B0502040204020203" pitchFamily="34" charset="0"/>
            </a:endParaRPr>
          </a:p>
          <a:p>
            <a:pPr lvl="2"/>
            <a:r>
              <a:rPr lang="vi-VN" sz="1400">
                <a:latin typeface="Segoe UI" panose="020B0502040204020203" pitchFamily="34" charset="0"/>
                <a:cs typeface="Segoe UI" panose="020B0502040204020203" pitchFamily="34" charset="0"/>
              </a:rPr>
              <a:t>Kiểm thử hệ thống</a:t>
            </a:r>
            <a:endParaRPr lang="en-US" sz="1400">
              <a:latin typeface="Segoe UI" panose="020B0502040204020203" pitchFamily="34" charset="0"/>
              <a:cs typeface="Segoe UI" panose="020B0502040204020203" pitchFamily="34" charset="0"/>
            </a:endParaRPr>
          </a:p>
          <a:p>
            <a:pPr lvl="2"/>
            <a:r>
              <a:rPr lang="vi-VN" sz="1400">
                <a:latin typeface="Segoe UI" panose="020B0502040204020203" pitchFamily="34" charset="0"/>
                <a:cs typeface="Segoe UI" panose="020B0502040204020203" pitchFamily="34" charset="0"/>
              </a:rPr>
              <a:t>Kiểm thử chấp nhận </a:t>
            </a:r>
            <a:br>
              <a:rPr lang="vi-VN"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133B58-4208-46AD-9C7B-395FC8503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652253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33E3C-44E2-4BE9-80EF-D37E0C9F3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4" name="Picture 3">
            <a:extLst>
              <a:ext uri="{FF2B5EF4-FFF2-40B4-BE49-F238E27FC236}">
                <a16:creationId xmlns:a16="http://schemas.microsoft.com/office/drawing/2014/main" id="{1CC62FB0-9DEB-4E90-85C6-62A7090353B2}"/>
              </a:ext>
            </a:extLst>
          </p:cNvPr>
          <p:cNvPicPr>
            <a:picLocks noChangeAspect="1"/>
          </p:cNvPicPr>
          <p:nvPr/>
        </p:nvPicPr>
        <p:blipFill>
          <a:blip r:embed="rId3"/>
          <a:stretch>
            <a:fillRect/>
          </a:stretch>
        </p:blipFill>
        <p:spPr>
          <a:xfrm>
            <a:off x="2595562" y="1171575"/>
            <a:ext cx="3952875" cy="2800350"/>
          </a:xfrm>
          <a:prstGeom prst="rect">
            <a:avLst/>
          </a:prstGeom>
        </p:spPr>
      </p:pic>
      <p:sp>
        <p:nvSpPr>
          <p:cNvPr id="5" name="TextBox 4">
            <a:extLst>
              <a:ext uri="{FF2B5EF4-FFF2-40B4-BE49-F238E27FC236}">
                <a16:creationId xmlns:a16="http://schemas.microsoft.com/office/drawing/2014/main" id="{8E424F56-CA8B-4B37-9DF7-DBFB1BF9D42A}"/>
              </a:ext>
            </a:extLst>
          </p:cNvPr>
          <p:cNvSpPr txBox="1"/>
          <p:nvPr/>
        </p:nvSpPr>
        <p:spPr>
          <a:xfrm>
            <a:off x="1994534" y="308610"/>
            <a:ext cx="515493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Equivalence partitions</a:t>
            </a:r>
          </a:p>
        </p:txBody>
      </p:sp>
      <p:sp>
        <p:nvSpPr>
          <p:cNvPr id="3" name="TextBox 2">
            <a:extLst>
              <a:ext uri="{FF2B5EF4-FFF2-40B4-BE49-F238E27FC236}">
                <a16:creationId xmlns:a16="http://schemas.microsoft.com/office/drawing/2014/main" id="{A8441A0F-0FA4-4AD8-9F8A-87A7B0329274}"/>
              </a:ext>
            </a:extLst>
          </p:cNvPr>
          <p:cNvSpPr txBox="1"/>
          <p:nvPr/>
        </p:nvSpPr>
        <p:spPr>
          <a:xfrm>
            <a:off x="401782" y="4627418"/>
            <a:ext cx="4738254" cy="276999"/>
          </a:xfrm>
          <a:prstGeom prst="rect">
            <a:avLst/>
          </a:prstGeom>
          <a:noFill/>
        </p:spPr>
        <p:txBody>
          <a:bodyPr wrap="square" rtlCol="0">
            <a:spAutoFit/>
          </a:bodyPr>
          <a:lstStyle/>
          <a:p>
            <a:r>
              <a:rPr lang="en-US" sz="1200" i="1">
                <a:latin typeface="Segoe UI" panose="020B0502040204020203" pitchFamily="34" charset="0"/>
                <a:cs typeface="Segoe UI" panose="020B0502040204020203" pitchFamily="34" charset="0"/>
              </a:rPr>
              <a:t>Source image: software engineering tenth edition ian sommerville</a:t>
            </a:r>
          </a:p>
        </p:txBody>
      </p:sp>
    </p:spTree>
    <p:extLst>
      <p:ext uri="{BB962C8B-B14F-4D97-AF65-F5344CB8AC3E}">
        <p14:creationId xmlns:p14="http://schemas.microsoft.com/office/powerpoint/2010/main" val="189126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33E3C-44E2-4BE9-80EF-D37E0C9F34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5" name="TextBox 4">
            <a:extLst>
              <a:ext uri="{FF2B5EF4-FFF2-40B4-BE49-F238E27FC236}">
                <a16:creationId xmlns:a16="http://schemas.microsoft.com/office/drawing/2014/main" id="{8E424F56-CA8B-4B37-9DF7-DBFB1BF9D42A}"/>
              </a:ext>
            </a:extLst>
          </p:cNvPr>
          <p:cNvSpPr txBox="1"/>
          <p:nvPr/>
        </p:nvSpPr>
        <p:spPr>
          <a:xfrm>
            <a:off x="1994534" y="308610"/>
            <a:ext cx="5154930" cy="400110"/>
          </a:xfrm>
          <a:prstGeom prst="rect">
            <a:avLst/>
          </a:prstGeom>
          <a:noFill/>
        </p:spPr>
        <p:txBody>
          <a:bodyPr wrap="square" rtlCol="0">
            <a:spAutoFit/>
          </a:bodyPr>
          <a:lstStyle/>
          <a:p>
            <a:pPr algn="ctr"/>
            <a:r>
              <a:rPr lang="en-US" sz="2000">
                <a:latin typeface="Segoe UI" panose="020B0502040204020203" pitchFamily="34" charset="0"/>
                <a:cs typeface="Segoe UI" panose="020B0502040204020203" pitchFamily="34" charset="0"/>
              </a:rPr>
              <a:t>Equivalence partitions</a:t>
            </a:r>
          </a:p>
        </p:txBody>
      </p:sp>
      <p:pic>
        <p:nvPicPr>
          <p:cNvPr id="3" name="Picture 2">
            <a:extLst>
              <a:ext uri="{FF2B5EF4-FFF2-40B4-BE49-F238E27FC236}">
                <a16:creationId xmlns:a16="http://schemas.microsoft.com/office/drawing/2014/main" id="{8B27116F-9479-412F-953E-DE07EECC9804}"/>
              </a:ext>
            </a:extLst>
          </p:cNvPr>
          <p:cNvPicPr>
            <a:picLocks noChangeAspect="1"/>
          </p:cNvPicPr>
          <p:nvPr/>
        </p:nvPicPr>
        <p:blipFill>
          <a:blip r:embed="rId2"/>
          <a:stretch>
            <a:fillRect/>
          </a:stretch>
        </p:blipFill>
        <p:spPr>
          <a:xfrm>
            <a:off x="2409824" y="1152525"/>
            <a:ext cx="4324350" cy="2838450"/>
          </a:xfrm>
          <a:prstGeom prst="rect">
            <a:avLst/>
          </a:prstGeom>
        </p:spPr>
      </p:pic>
      <p:sp>
        <p:nvSpPr>
          <p:cNvPr id="6" name="TextBox 5">
            <a:extLst>
              <a:ext uri="{FF2B5EF4-FFF2-40B4-BE49-F238E27FC236}">
                <a16:creationId xmlns:a16="http://schemas.microsoft.com/office/drawing/2014/main" id="{EB0DEB07-BF2C-4DC5-B796-807D7C4251D0}"/>
              </a:ext>
            </a:extLst>
          </p:cNvPr>
          <p:cNvSpPr txBox="1"/>
          <p:nvPr/>
        </p:nvSpPr>
        <p:spPr>
          <a:xfrm>
            <a:off x="401782" y="4627418"/>
            <a:ext cx="4738254" cy="276999"/>
          </a:xfrm>
          <a:prstGeom prst="rect">
            <a:avLst/>
          </a:prstGeom>
          <a:noFill/>
        </p:spPr>
        <p:txBody>
          <a:bodyPr wrap="square" rtlCol="0">
            <a:spAutoFit/>
          </a:bodyPr>
          <a:lstStyle/>
          <a:p>
            <a:r>
              <a:rPr lang="en-US" sz="1200" i="1">
                <a:latin typeface="Segoe UI" panose="020B0502040204020203" pitchFamily="34" charset="0"/>
                <a:cs typeface="Segoe UI" panose="020B0502040204020203" pitchFamily="34" charset="0"/>
              </a:rPr>
              <a:t>Source image: software engineering tenth edition ian sommerville</a:t>
            </a:r>
          </a:p>
        </p:txBody>
      </p:sp>
    </p:spTree>
    <p:extLst>
      <p:ext uri="{BB962C8B-B14F-4D97-AF65-F5344CB8AC3E}">
        <p14:creationId xmlns:p14="http://schemas.microsoft.com/office/powerpoint/2010/main" val="3278712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p:txBody>
          <a:bodyPr/>
          <a:lstStyle/>
          <a:p>
            <a:pPr algn="ctr"/>
            <a:r>
              <a:rPr lang="en-US"/>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p:txBody>
          <a:bodyPr/>
          <a:lstStyle/>
          <a:p>
            <a:r>
              <a:rPr lang="vi-VN" sz="1600">
                <a:solidFill>
                  <a:srgbClr val="000000"/>
                </a:solidFill>
                <a:ea typeface="Arial"/>
                <a:sym typeface="Arial"/>
              </a:rPr>
              <a:t>Khi một ứng dụng hoặc một phần mềm hoặc một trang web được phát triển, thì có một số thành phần của nó. Những thành phần đó có thể là máy chủ, cơ sở dữ liệu, v.v.</a:t>
            </a:r>
          </a:p>
          <a:p>
            <a:r>
              <a:rPr lang="vi-VN" sz="1600">
                <a:solidFill>
                  <a:srgbClr val="000000"/>
                </a:solidFill>
                <a:ea typeface="Arial"/>
                <a:sym typeface="Arial"/>
              </a:rPr>
              <a:t>Kết nối tích hợp và tạo điều kiện cho việc giao tiếp giữa các thành phần này được gọi là Giao diện.</a:t>
            </a:r>
          </a:p>
          <a:p>
            <a:r>
              <a:rPr lang="vi-VN" sz="1600">
                <a:solidFill>
                  <a:srgbClr val="000000"/>
                </a:solidFill>
                <a:ea typeface="Arial"/>
                <a:sym typeface="Arial"/>
              </a:rPr>
              <a:t>Nói một cách đơn giản, giao diện là một phần mềm bao gồm một bộ lệnh, thông điệp, v.v.</a:t>
            </a:r>
            <a:endParaRPr lang="en-US" sz="1600">
              <a:solidFill>
                <a:srgbClr val="000000"/>
              </a:solidFill>
              <a:ea typeface="Arial"/>
              <a:sym typeface="Arial"/>
            </a:endParaRP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347769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a:xfrm>
            <a:off x="1031425" y="1149725"/>
            <a:ext cx="5880652" cy="680700"/>
          </a:xfrm>
        </p:spPr>
        <p:txBody>
          <a:bodyPr/>
          <a:lstStyle/>
          <a:p>
            <a:r>
              <a:rPr lang="en-US"/>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p:txBody>
          <a:bodyPr/>
          <a:lstStyle/>
          <a:p>
            <a:r>
              <a:rPr lang="en-US" sz="1400" b="1"/>
              <a:t>Mục tiêu</a:t>
            </a:r>
            <a:r>
              <a:rPr lang="en-US" sz="1400"/>
              <a:t>: Kiểm tra giao diện của các chức năng trong một sản phẩm hệ thống hoạt động so với thiết kế.</a:t>
            </a:r>
          </a:p>
          <a:p>
            <a:r>
              <a:rPr lang="vi-VN" sz="1400"/>
              <a:t>Kiểm thử giao diện cần kiểm thử:</a:t>
            </a:r>
            <a:endParaRPr lang="en-US" sz="1400"/>
          </a:p>
          <a:p>
            <a:pPr lvl="1"/>
            <a:r>
              <a:rPr lang="vi-VN" sz="1400">
                <a:latin typeface="Segoe UI" panose="020B0502040204020203" pitchFamily="34" charset="0"/>
                <a:cs typeface="Segoe UI" panose="020B0502040204020203" pitchFamily="34" charset="0"/>
              </a:rPr>
              <a:t>Liên kết hay chuyển tiếp</a:t>
            </a:r>
            <a:endParaRPr lang="en-US" sz="1400">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Cách thức truy cập (sử dụng phím tab, chuột…)</a:t>
            </a:r>
            <a:endParaRPr lang="en-US" sz="1400">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Kiểm tra các đối tượng trên màn hình</a:t>
            </a:r>
            <a:endParaRPr lang="en-US" sz="1400">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Màu sắc</a:t>
            </a:r>
            <a:endParaRPr lang="en-US" sz="1400">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Vị trí</a:t>
            </a:r>
            <a:endParaRPr lang="en-US" sz="1400">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Kích thước chữ</a:t>
            </a:r>
            <a:endParaRPr lang="en-US" sz="1400">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Kiểu đối tượng </a:t>
            </a:r>
            <a:br>
              <a:rPr lang="vi-VN" sz="1400">
                <a:latin typeface="Segoe UI" panose="020B0502040204020203" pitchFamily="34" charset="0"/>
                <a:cs typeface="Segoe UI" panose="020B0502040204020203" pitchFamily="34" charset="0"/>
              </a:rPr>
            </a:br>
            <a:br>
              <a:rPr lang="en-US" sz="1400">
                <a:latin typeface="Segoe UI" panose="020B0502040204020203" pitchFamily="34" charset="0"/>
                <a:cs typeface="Segoe UI" panose="020B0502040204020203" pitchFamily="34" charset="0"/>
              </a:rPr>
            </a:br>
            <a:endParaRPr lang="en-US" sz="140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2609613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E2FC-1D08-46A9-8165-D0FB46C58419}"/>
              </a:ext>
            </a:extLst>
          </p:cNvPr>
          <p:cNvSpPr>
            <a:spLocks noGrp="1"/>
          </p:cNvSpPr>
          <p:nvPr>
            <p:ph type="title"/>
          </p:nvPr>
        </p:nvSpPr>
        <p:spPr/>
        <p:txBody>
          <a:bodyPr/>
          <a:lstStyle/>
          <a:p>
            <a:pPr algn="ctr"/>
            <a:r>
              <a:rPr lang="en-US"/>
              <a:t>Kiểm thử giao diện (Interface testing)</a:t>
            </a:r>
          </a:p>
        </p:txBody>
      </p:sp>
      <p:sp>
        <p:nvSpPr>
          <p:cNvPr id="4" name="Text Placeholder 3">
            <a:extLst>
              <a:ext uri="{FF2B5EF4-FFF2-40B4-BE49-F238E27FC236}">
                <a16:creationId xmlns:a16="http://schemas.microsoft.com/office/drawing/2014/main" id="{98EE65D6-496D-44CD-BC99-F84ED6EEE1EE}"/>
              </a:ext>
            </a:extLst>
          </p:cNvPr>
          <p:cNvSpPr>
            <a:spLocks noGrp="1"/>
          </p:cNvSpPr>
          <p:nvPr>
            <p:ph type="body" idx="1"/>
          </p:nvPr>
        </p:nvSpPr>
        <p:spPr/>
        <p:txBody>
          <a:bodyPr/>
          <a:lstStyle/>
          <a:p>
            <a:r>
              <a:rPr lang="vi-VN" sz="1600"/>
              <a:t>Để kiểm tra xem thực thi máy chủ có đúng không.</a:t>
            </a:r>
          </a:p>
          <a:p>
            <a:r>
              <a:rPr lang="vi-VN" sz="1600"/>
              <a:t>Xử lý lỗi được thực hiện đúng cách và các thông báo lỗi thích hợp được hiển thị cho các truy vấn được thực hiện bởi ứng dụng hoặc phần mềm.</a:t>
            </a:r>
          </a:p>
          <a:p>
            <a:r>
              <a:rPr lang="vi-VN" sz="1600"/>
              <a:t>Để kiểm tra kết quả khi kết nối với máy chủ được đặt lại.</a:t>
            </a:r>
          </a:p>
          <a:p>
            <a:r>
              <a:rPr lang="vi-VN" sz="1600"/>
              <a:t>Để kiểm tra khía cạnh bảo mật khi các thành phần giao tiếp với nhau.</a:t>
            </a:r>
          </a:p>
          <a:p>
            <a:r>
              <a:rPr lang="vi-VN" sz="1600"/>
              <a:t>Để kiểm tra tác động của thất bại mạng trên giao tiếp giữa các thành phần.</a:t>
            </a:r>
          </a:p>
        </p:txBody>
      </p:sp>
      <p:sp>
        <p:nvSpPr>
          <p:cNvPr id="3" name="Slide Number Placeholder 2">
            <a:extLst>
              <a:ext uri="{FF2B5EF4-FFF2-40B4-BE49-F238E27FC236}">
                <a16:creationId xmlns:a16="http://schemas.microsoft.com/office/drawing/2014/main" id="{2A5978B3-BA87-45FB-8B33-441DAD049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38754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BC1C-3CCD-4A77-B894-0642B33D85C2}"/>
              </a:ext>
            </a:extLst>
          </p:cNvPr>
          <p:cNvSpPr>
            <a:spLocks noGrp="1"/>
          </p:cNvSpPr>
          <p:nvPr>
            <p:ph type="title"/>
          </p:nvPr>
        </p:nvSpPr>
        <p:spPr/>
        <p:txBody>
          <a:bodyPr/>
          <a:lstStyle/>
          <a:p>
            <a:r>
              <a:rPr lang="en-US" sz="2400">
                <a:latin typeface="Segoe UI" panose="020B0502040204020203" pitchFamily="34" charset="0"/>
                <a:cs typeface="Segoe UI" panose="020B0502040204020203" pitchFamily="34" charset="0"/>
              </a:rPr>
              <a:t>Lỗi, sai sót và hỏng hóc phần mềm</a:t>
            </a:r>
          </a:p>
        </p:txBody>
      </p:sp>
      <p:sp>
        <p:nvSpPr>
          <p:cNvPr id="3" name="Text Placeholder 2">
            <a:extLst>
              <a:ext uri="{FF2B5EF4-FFF2-40B4-BE49-F238E27FC236}">
                <a16:creationId xmlns:a16="http://schemas.microsoft.com/office/drawing/2014/main" id="{6DD6CAD9-B4A9-4158-B5C2-9678AC6E8458}"/>
              </a:ext>
            </a:extLst>
          </p:cNvPr>
          <p:cNvSpPr>
            <a:spLocks noGrp="1"/>
          </p:cNvSpPr>
          <p:nvPr>
            <p:ph type="body" idx="1"/>
          </p:nvPr>
        </p:nvSpPr>
        <p:spPr/>
        <p:txBody>
          <a:bodyPr/>
          <a:lstStyle/>
          <a:p>
            <a:r>
              <a:rPr lang="en-US" sz="1800">
                <a:latin typeface="Segoe UI" panose="020B0502040204020203" pitchFamily="34" charset="0"/>
                <a:cs typeface="Segoe UI" panose="020B0502040204020203" pitchFamily="34" charset="0"/>
              </a:rPr>
              <a:t>Lỗi phần mềm</a:t>
            </a:r>
          </a:p>
          <a:p>
            <a:pPr lvl="1"/>
            <a:r>
              <a:rPr lang="en-US" sz="1800">
                <a:latin typeface="Segoe UI" panose="020B0502040204020203" pitchFamily="34" charset="0"/>
                <a:cs typeface="Segoe UI" panose="020B0502040204020203" pitchFamily="34" charset="0"/>
              </a:rPr>
              <a:t>Do con ng</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ời gây ra.</a:t>
            </a:r>
          </a:p>
          <a:p>
            <a:pPr lvl="1"/>
            <a:r>
              <a:rPr lang="en-US" sz="1800">
                <a:latin typeface="Segoe UI" panose="020B0502040204020203" pitchFamily="34" charset="0"/>
                <a:cs typeface="Segoe UI" panose="020B0502040204020203" pitchFamily="34" charset="0"/>
              </a:rPr>
              <a:t>Do lỗi cú pháp hoặc lỗi logic.</a:t>
            </a:r>
          </a:p>
          <a:p>
            <a:r>
              <a:rPr lang="en-US" sz="1800">
                <a:latin typeface="Segoe UI" panose="020B0502040204020203" pitchFamily="34" charset="0"/>
                <a:cs typeface="Segoe UI" panose="020B0502040204020203" pitchFamily="34" charset="0"/>
              </a:rPr>
              <a:t>Sai sót của phần mềm</a:t>
            </a:r>
          </a:p>
          <a:p>
            <a:pPr lvl="1"/>
            <a:r>
              <a:rPr lang="en-US" sz="1800">
                <a:latin typeface="Segoe UI" panose="020B0502040204020203" pitchFamily="34" charset="0"/>
                <a:cs typeface="Segoe UI" panose="020B0502040204020203" pitchFamily="34" charset="0"/>
              </a:rPr>
              <a:t>Do dư thừa hoặc bỏ sót yêu cầu phần mềm.</a:t>
            </a:r>
          </a:p>
          <a:p>
            <a:r>
              <a:rPr lang="en-US" sz="1800">
                <a:latin typeface="Segoe UI" panose="020B0502040204020203" pitchFamily="34" charset="0"/>
                <a:cs typeface="Segoe UI" panose="020B0502040204020203" pitchFamily="34" charset="0"/>
              </a:rPr>
              <a:t>Hỏng hóc phần mềm</a:t>
            </a:r>
          </a:p>
          <a:p>
            <a:pPr lvl="1"/>
            <a:r>
              <a:rPr lang="en-US" sz="1800">
                <a:latin typeface="Segoe UI" panose="020B0502040204020203" pitchFamily="34" charset="0"/>
                <a:cs typeface="Segoe UI" panose="020B0502040204020203" pitchFamily="34" charset="0"/>
              </a:rPr>
              <a:t>Sai sót phần mềm không đ</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ợc phát hiện</a:t>
            </a:r>
          </a:p>
        </p:txBody>
      </p:sp>
      <p:sp>
        <p:nvSpPr>
          <p:cNvPr id="4" name="Slide Number Placeholder 3">
            <a:extLst>
              <a:ext uri="{FF2B5EF4-FFF2-40B4-BE49-F238E27FC236}">
                <a16:creationId xmlns:a16="http://schemas.microsoft.com/office/drawing/2014/main" id="{988D91F5-31C4-4E23-89C0-14601AE910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8706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A3E7-83E8-4B98-A433-5134D58F0A5A}"/>
              </a:ext>
            </a:extLst>
          </p:cNvPr>
          <p:cNvSpPr>
            <a:spLocks noGrp="1"/>
          </p:cNvSpPr>
          <p:nvPr>
            <p:ph type="title"/>
          </p:nvPr>
        </p:nvSpPr>
        <p:spPr>
          <a:xfrm>
            <a:off x="1031425" y="1149725"/>
            <a:ext cx="6018304" cy="680700"/>
          </a:xfrm>
        </p:spPr>
        <p:txBody>
          <a:bodyPr/>
          <a:lstStyle/>
          <a:p>
            <a:r>
              <a:rPr lang="en-US" sz="2400">
                <a:latin typeface="Segoe UI" panose="020B0502040204020203" pitchFamily="34" charset="0"/>
                <a:cs typeface="Segoe UI" panose="020B0502040204020203" pitchFamily="34" charset="0"/>
              </a:rPr>
              <a:t>Các nguyên nhân gây ra lỗi phần mềm</a:t>
            </a:r>
          </a:p>
        </p:txBody>
      </p:sp>
      <p:sp>
        <p:nvSpPr>
          <p:cNvPr id="3" name="Text Placeholder 2">
            <a:extLst>
              <a:ext uri="{FF2B5EF4-FFF2-40B4-BE49-F238E27FC236}">
                <a16:creationId xmlns:a16="http://schemas.microsoft.com/office/drawing/2014/main" id="{DAE403E0-B901-46BA-9361-7065113BE417}"/>
              </a:ext>
            </a:extLst>
          </p:cNvPr>
          <p:cNvSpPr>
            <a:spLocks noGrp="1"/>
          </p:cNvSpPr>
          <p:nvPr>
            <p:ph type="body" idx="1"/>
          </p:nvPr>
        </p:nvSpPr>
        <p:spPr>
          <a:xfrm>
            <a:off x="1031424" y="1777125"/>
            <a:ext cx="7525359" cy="2893198"/>
          </a:xfrm>
        </p:spPr>
        <p:txBody>
          <a:bodyPr/>
          <a:lstStyle/>
          <a:p>
            <a:r>
              <a:rPr lang="en-US" sz="1600">
                <a:latin typeface="Segoe UI" panose="020B0502040204020203" pitchFamily="34" charset="0"/>
                <a:cs typeface="Segoe UI" panose="020B0502040204020203" pitchFamily="34" charset="0"/>
              </a:rPr>
              <a:t>Định nghĩa sai yêu cầu khách hàng.</a:t>
            </a:r>
          </a:p>
          <a:p>
            <a:r>
              <a:rPr lang="en-US" sz="1600">
                <a:latin typeface="Segoe UI" panose="020B0502040204020203" pitchFamily="34" charset="0"/>
                <a:cs typeface="Segoe UI" panose="020B0502040204020203" pitchFamily="34" charset="0"/>
              </a:rPr>
              <a:t>Thất bại trong việc giao tiếp giữa ng</a:t>
            </a:r>
            <a:r>
              <a:rPr lang="vi-VN" sz="1600">
                <a:latin typeface="Segoe UI" panose="020B0502040204020203" pitchFamily="34" charset="0"/>
                <a:cs typeface="Segoe UI" panose="020B0502040204020203" pitchFamily="34" charset="0"/>
              </a:rPr>
              <a:t>ư</a:t>
            </a:r>
            <a:r>
              <a:rPr lang="en-US" sz="1600">
                <a:latin typeface="Segoe UI" panose="020B0502040204020203" pitchFamily="34" charset="0"/>
                <a:cs typeface="Segoe UI" panose="020B0502040204020203" pitchFamily="34" charset="0"/>
              </a:rPr>
              <a:t>ời phát triển và khách hàng.</a:t>
            </a:r>
          </a:p>
          <a:p>
            <a:r>
              <a:rPr lang="en-US" sz="1600">
                <a:latin typeface="Segoe UI" panose="020B0502040204020203" pitchFamily="34" charset="0"/>
                <a:cs typeface="Segoe UI" panose="020B0502040204020203" pitchFamily="34" charset="0"/>
              </a:rPr>
              <a:t>Tạo </a:t>
            </a:r>
            <a:r>
              <a:rPr lang="en-US" sz="1600" spc="-5">
                <a:latin typeface="Segoe UI" panose="020B0502040204020203" pitchFamily="34" charset="0"/>
                <a:cs typeface="Segoe UI" panose="020B0502040204020203" pitchFamily="34" charset="0"/>
              </a:rPr>
              <a:t>ra </a:t>
            </a:r>
            <a:r>
              <a:rPr lang="en-US" sz="1600">
                <a:latin typeface="Segoe UI" panose="020B0502040204020203" pitchFamily="34" charset="0"/>
                <a:cs typeface="Segoe UI" panose="020B0502040204020203" pitchFamily="34" charset="0"/>
              </a:rPr>
              <a:t>độ lệch </a:t>
            </a:r>
            <a:r>
              <a:rPr lang="en-US" sz="1600" spc="-5">
                <a:latin typeface="Segoe UI" panose="020B0502040204020203" pitchFamily="34" charset="0"/>
                <a:cs typeface="Segoe UI" panose="020B0502040204020203" pitchFamily="34" charset="0"/>
              </a:rPr>
              <a:t>cố </a:t>
            </a:r>
            <a:r>
              <a:rPr lang="en-US" sz="1600">
                <a:latin typeface="Segoe UI" panose="020B0502040204020203" pitchFamily="34" charset="0"/>
                <a:cs typeface="Segoe UI" panose="020B0502040204020203" pitchFamily="34" charset="0"/>
              </a:rPr>
              <a:t>ý trong </a:t>
            </a:r>
            <a:r>
              <a:rPr lang="en-US" sz="1600" spc="-5">
                <a:latin typeface="Segoe UI" panose="020B0502040204020203" pitchFamily="34" charset="0"/>
                <a:cs typeface="Segoe UI" panose="020B0502040204020203" pitchFamily="34" charset="0"/>
              </a:rPr>
              <a:t>yêu cầu </a:t>
            </a:r>
            <a:r>
              <a:rPr lang="en-US" sz="1600">
                <a:latin typeface="Segoe UI" panose="020B0502040204020203" pitchFamily="34" charset="0"/>
                <a:cs typeface="Segoe UI" panose="020B0502040204020203" pitchFamily="34" charset="0"/>
              </a:rPr>
              <a:t>phần  </a:t>
            </a:r>
            <a:r>
              <a:rPr lang="en-US" sz="1600" spc="-5">
                <a:latin typeface="Segoe UI" panose="020B0502040204020203" pitchFamily="34" charset="0"/>
                <a:cs typeface="Segoe UI" panose="020B0502040204020203" pitchFamily="34" charset="0"/>
              </a:rPr>
              <a:t>mềm.</a:t>
            </a:r>
          </a:p>
          <a:p>
            <a:r>
              <a:rPr lang="en-US" sz="1600">
                <a:latin typeface="Segoe UI" panose="020B0502040204020203" pitchFamily="34" charset="0"/>
                <a:cs typeface="Segoe UI" panose="020B0502040204020203" pitchFamily="34" charset="0"/>
              </a:rPr>
              <a:t>Lỗi </a:t>
            </a:r>
            <a:r>
              <a:rPr lang="en-US" sz="1600" spc="-5">
                <a:latin typeface="Segoe UI" panose="020B0502040204020203" pitchFamily="34" charset="0"/>
                <a:cs typeface="Segoe UI" panose="020B0502040204020203" pitchFamily="34" charset="0"/>
              </a:rPr>
              <a:t>mã</a:t>
            </a:r>
            <a:r>
              <a:rPr lang="en-US" sz="1600" spc="-10">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hóa.</a:t>
            </a:r>
          </a:p>
          <a:p>
            <a:r>
              <a:rPr lang="en-US" sz="1600" spc="-5">
                <a:latin typeface="Segoe UI" panose="020B0502040204020203" pitchFamily="34" charset="0"/>
                <a:cs typeface="Segoe UI" panose="020B0502040204020203" pitchFamily="34" charset="0"/>
              </a:rPr>
              <a:t>Không </a:t>
            </a:r>
            <a:r>
              <a:rPr lang="en-US" sz="1600">
                <a:latin typeface="Segoe UI" panose="020B0502040204020203" pitchFamily="34" charset="0"/>
                <a:cs typeface="Segoe UI" panose="020B0502040204020203" pitchFamily="34" charset="0"/>
              </a:rPr>
              <a:t>tuân theo </a:t>
            </a:r>
            <a:r>
              <a:rPr lang="en-US" sz="1600" spc="-5">
                <a:latin typeface="Segoe UI" panose="020B0502040204020203" pitchFamily="34" charset="0"/>
                <a:cs typeface="Segoe UI" panose="020B0502040204020203" pitchFamily="34" charset="0"/>
              </a:rPr>
              <a:t>các </a:t>
            </a:r>
            <a:r>
              <a:rPr lang="en-US" sz="1600">
                <a:latin typeface="Segoe UI" panose="020B0502040204020203" pitchFamily="34" charset="0"/>
                <a:cs typeface="Segoe UI" panose="020B0502040204020203" pitchFamily="34" charset="0"/>
              </a:rPr>
              <a:t>tài liệu </a:t>
            </a:r>
            <a:r>
              <a:rPr lang="en-US" sz="1600" spc="-5">
                <a:latin typeface="Segoe UI" panose="020B0502040204020203" pitchFamily="34" charset="0"/>
                <a:cs typeface="Segoe UI" panose="020B0502040204020203" pitchFamily="34" charset="0"/>
              </a:rPr>
              <a:t>và cấu </a:t>
            </a:r>
            <a:r>
              <a:rPr lang="en-US" sz="1600">
                <a:latin typeface="Segoe UI" panose="020B0502040204020203" pitchFamily="34" charset="0"/>
                <a:cs typeface="Segoe UI" panose="020B0502040204020203" pitchFamily="34" charset="0"/>
              </a:rPr>
              <a:t>trúc</a:t>
            </a:r>
            <a:r>
              <a:rPr lang="en-US" sz="1600" spc="-75">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code.</a:t>
            </a:r>
          </a:p>
          <a:p>
            <a:r>
              <a:rPr lang="en-US" sz="1600" spc="-5">
                <a:latin typeface="Segoe UI" panose="020B0502040204020203" pitchFamily="34" charset="0"/>
                <a:cs typeface="Segoe UI" panose="020B0502040204020203" pitchFamily="34" charset="0"/>
              </a:rPr>
              <a:t>Rút ngắn </a:t>
            </a:r>
            <a:r>
              <a:rPr lang="en-US" sz="1600">
                <a:latin typeface="Segoe UI" panose="020B0502040204020203" pitchFamily="34" charset="0"/>
                <a:cs typeface="Segoe UI" panose="020B0502040204020203" pitchFamily="34" charset="0"/>
              </a:rPr>
              <a:t>quá trình </a:t>
            </a:r>
            <a:r>
              <a:rPr lang="en-US" sz="1600" spc="-5">
                <a:latin typeface="Segoe UI" panose="020B0502040204020203" pitchFamily="34" charset="0"/>
                <a:cs typeface="Segoe UI" panose="020B0502040204020203" pitchFamily="34" charset="0"/>
              </a:rPr>
              <a:t>kiểm </a:t>
            </a:r>
            <a:r>
              <a:rPr lang="en-US" sz="1600">
                <a:latin typeface="Segoe UI" panose="020B0502040204020203" pitchFamily="34" charset="0"/>
                <a:cs typeface="Segoe UI" panose="020B0502040204020203" pitchFamily="34" charset="0"/>
              </a:rPr>
              <a:t>thử </a:t>
            </a:r>
            <a:r>
              <a:rPr lang="en-US" sz="1600" spc="-5">
                <a:latin typeface="Segoe UI" panose="020B0502040204020203" pitchFamily="34" charset="0"/>
                <a:cs typeface="Segoe UI" panose="020B0502040204020203" pitchFamily="34" charset="0"/>
              </a:rPr>
              <a:t>phần</a:t>
            </a:r>
            <a:r>
              <a:rPr lang="en-US" sz="1600" spc="-80">
                <a:latin typeface="Segoe UI" panose="020B0502040204020203" pitchFamily="34" charset="0"/>
                <a:cs typeface="Segoe UI" panose="020B0502040204020203" pitchFamily="34" charset="0"/>
              </a:rPr>
              <a:t> </a:t>
            </a:r>
            <a:r>
              <a:rPr lang="en-US" sz="1600" spc="-5">
                <a:latin typeface="Segoe UI" panose="020B0502040204020203" pitchFamily="34" charset="0"/>
                <a:cs typeface="Segoe UI" panose="020B0502040204020203" pitchFamily="34" charset="0"/>
              </a:rPr>
              <a:t>mềm.</a:t>
            </a:r>
          </a:p>
          <a:p>
            <a:r>
              <a:rPr lang="en-US" sz="1600">
                <a:latin typeface="Segoe UI" panose="020B0502040204020203" pitchFamily="34" charset="0"/>
                <a:cs typeface="Segoe UI" panose="020B0502040204020203" pitchFamily="34" charset="0"/>
              </a:rPr>
              <a:t>Lỗi thủ</a:t>
            </a:r>
            <a:r>
              <a:rPr lang="en-US" sz="1600" spc="-25">
                <a:latin typeface="Segoe UI" panose="020B0502040204020203" pitchFamily="34" charset="0"/>
                <a:cs typeface="Segoe UI" panose="020B0502040204020203" pitchFamily="34" charset="0"/>
              </a:rPr>
              <a:t> </a:t>
            </a:r>
            <a:r>
              <a:rPr lang="en-US" sz="1600">
                <a:latin typeface="Segoe UI" panose="020B0502040204020203" pitchFamily="34" charset="0"/>
                <a:cs typeface="Segoe UI" panose="020B0502040204020203" pitchFamily="34" charset="0"/>
              </a:rPr>
              <a:t>tục.</a:t>
            </a:r>
          </a:p>
          <a:p>
            <a:r>
              <a:rPr lang="en-US" sz="1600" spc="-5">
                <a:latin typeface="Segoe UI" panose="020B0502040204020203" pitchFamily="34" charset="0"/>
                <a:cs typeface="Segoe UI" panose="020B0502040204020203" pitchFamily="34" charset="0"/>
              </a:rPr>
              <a:t>Lỗi </a:t>
            </a:r>
            <a:r>
              <a:rPr lang="en-US" sz="1600">
                <a:latin typeface="Segoe UI" panose="020B0502040204020203" pitchFamily="34" charset="0"/>
                <a:cs typeface="Segoe UI" panose="020B0502040204020203" pitchFamily="34" charset="0"/>
              </a:rPr>
              <a:t>tài</a:t>
            </a:r>
            <a:r>
              <a:rPr lang="en-US" sz="1600" spc="-15">
                <a:latin typeface="Segoe UI" panose="020B0502040204020203" pitchFamily="34" charset="0"/>
                <a:cs typeface="Segoe UI" panose="020B0502040204020203" pitchFamily="34" charset="0"/>
              </a:rPr>
              <a:t> </a:t>
            </a:r>
            <a:r>
              <a:rPr lang="en-US" sz="1600">
                <a:latin typeface="Segoe UI" panose="020B0502040204020203" pitchFamily="34" charset="0"/>
                <a:cs typeface="Segoe UI" panose="020B0502040204020203" pitchFamily="34" charset="0"/>
              </a:rPr>
              <a:t>liệu.</a:t>
            </a:r>
          </a:p>
        </p:txBody>
      </p:sp>
      <p:sp>
        <p:nvSpPr>
          <p:cNvPr id="4" name="Slide Number Placeholder 3">
            <a:extLst>
              <a:ext uri="{FF2B5EF4-FFF2-40B4-BE49-F238E27FC236}">
                <a16:creationId xmlns:a16="http://schemas.microsoft.com/office/drawing/2014/main" id="{0A1935BD-B74B-45AE-9E26-8CD99635C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36971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2C471-6932-4221-84F1-255E4E2FF2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object 2">
            <a:extLst>
              <a:ext uri="{FF2B5EF4-FFF2-40B4-BE49-F238E27FC236}">
                <a16:creationId xmlns:a16="http://schemas.microsoft.com/office/drawing/2014/main" id="{F598627F-EF19-49C2-B863-5EC29F6DD750}"/>
              </a:ext>
            </a:extLst>
          </p:cNvPr>
          <p:cNvSpPr/>
          <p:nvPr/>
        </p:nvSpPr>
        <p:spPr>
          <a:xfrm>
            <a:off x="1395032" y="307975"/>
            <a:ext cx="6353936" cy="473392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739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FD9A-57B0-4622-8E5A-3D15B79C4139}"/>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Kiểm thử là gì?</a:t>
            </a:r>
          </a:p>
        </p:txBody>
      </p:sp>
      <p:sp>
        <p:nvSpPr>
          <p:cNvPr id="3" name="Text Placeholder 2">
            <a:extLst>
              <a:ext uri="{FF2B5EF4-FFF2-40B4-BE49-F238E27FC236}">
                <a16:creationId xmlns:a16="http://schemas.microsoft.com/office/drawing/2014/main" id="{D749F712-DA94-45D2-9B48-880851CA82C9}"/>
              </a:ext>
            </a:extLst>
          </p:cNvPr>
          <p:cNvSpPr>
            <a:spLocks noGrp="1"/>
          </p:cNvSpPr>
          <p:nvPr>
            <p:ph type="body" idx="1"/>
          </p:nvPr>
        </p:nvSpPr>
        <p:spPr>
          <a:xfrm>
            <a:off x="1031424" y="1777125"/>
            <a:ext cx="7525359" cy="2521200"/>
          </a:xfrm>
        </p:spPr>
        <p:txBody>
          <a:bodyPr/>
          <a:lstStyle/>
          <a:p>
            <a:r>
              <a:rPr lang="en-US" sz="1400" spc="-5">
                <a:latin typeface="Segoe UI" panose="020B0502040204020203" pitchFamily="34" charset="0"/>
                <a:cs typeface="Segoe UI" panose="020B0502040204020203" pitchFamily="34" charset="0"/>
              </a:rPr>
              <a:t>Theo Glenford</a:t>
            </a:r>
            <a:r>
              <a:rPr lang="en-US" sz="1400">
                <a:latin typeface="Segoe UI" panose="020B0502040204020203" pitchFamily="34" charset="0"/>
                <a:cs typeface="Segoe UI" panose="020B0502040204020203" pitchFamily="34" charset="0"/>
              </a:rPr>
              <a:t> </a:t>
            </a:r>
            <a:r>
              <a:rPr lang="en-US" sz="1400" spc="-5">
                <a:latin typeface="Segoe UI" panose="020B0502040204020203" pitchFamily="34" charset="0"/>
                <a:cs typeface="Segoe UI" panose="020B0502040204020203" pitchFamily="34" charset="0"/>
              </a:rPr>
              <a:t>Myers: </a:t>
            </a:r>
            <a:r>
              <a:rPr lang="vi-VN" sz="1400" spc="-5">
                <a:latin typeface="Segoe UI" panose="020B0502040204020203" pitchFamily="34" charset="0"/>
                <a:cs typeface="Segoe UI" panose="020B0502040204020203" pitchFamily="34" charset="0"/>
              </a:rPr>
              <a:t>Kiểm thử là 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vận hành chương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để  </a:t>
            </a:r>
            <a:r>
              <a:rPr lang="vi-VN" sz="1400" spc="35">
                <a:latin typeface="Segoe UI" panose="020B0502040204020203" pitchFamily="34" charset="0"/>
                <a:cs typeface="Segoe UI" panose="020B0502040204020203" pitchFamily="34" charset="0"/>
              </a:rPr>
              <a:t>tìm </a:t>
            </a:r>
            <a:r>
              <a:rPr lang="vi-VN" sz="1400" spc="-5">
                <a:latin typeface="Segoe UI" panose="020B0502040204020203" pitchFamily="34" charset="0"/>
                <a:cs typeface="Segoe UI" panose="020B0502040204020203" pitchFamily="34" charset="0"/>
              </a:rPr>
              <a:t>ra</a:t>
            </a:r>
            <a:r>
              <a:rPr lang="vi-VN" sz="1400" spc="-45">
                <a:latin typeface="Segoe UI" panose="020B0502040204020203" pitchFamily="34" charset="0"/>
                <a:cs typeface="Segoe UI" panose="020B0502040204020203" pitchFamily="34" charset="0"/>
              </a:rPr>
              <a:t> </a:t>
            </a:r>
            <a:r>
              <a:rPr lang="vi-VN" sz="1400" spc="-10">
                <a:latin typeface="Segoe UI" panose="020B0502040204020203" pitchFamily="34" charset="0"/>
                <a:cs typeface="Segoe UI" panose="020B0502040204020203" pitchFamily="34" charset="0"/>
              </a:rPr>
              <a:t>lỗi</a:t>
            </a:r>
            <a:r>
              <a:rPr lang="en-US" sz="1400" spc="-10">
                <a:latin typeface="Segoe UI" panose="020B0502040204020203" pitchFamily="34" charset="0"/>
                <a:cs typeface="Segoe UI" panose="020B0502040204020203" pitchFamily="34" charset="0"/>
              </a:rPr>
              <a:t>.</a:t>
            </a:r>
          </a:p>
          <a:p>
            <a:r>
              <a:rPr lang="en-US" sz="1400">
                <a:latin typeface="Segoe UI" panose="020B0502040204020203" pitchFamily="34" charset="0"/>
                <a:cs typeface="Segoe UI" panose="020B0502040204020203" pitchFamily="34" charset="0"/>
              </a:rPr>
              <a:t>Theo IEEE: </a:t>
            </a:r>
          </a:p>
          <a:p>
            <a:pPr lvl="1"/>
            <a:r>
              <a:rPr lang="vi-VN" sz="1400">
                <a:latin typeface="Segoe UI" panose="020B0502040204020203" pitchFamily="34" charset="0"/>
                <a:cs typeface="Segoe UI" panose="020B0502040204020203" pitchFamily="34" charset="0"/>
              </a:rPr>
              <a:t>Là </a:t>
            </a:r>
            <a:r>
              <a:rPr lang="vi-VN" sz="1400" spc="-5">
                <a:latin typeface="Segoe UI" panose="020B0502040204020203" pitchFamily="34" charset="0"/>
                <a:cs typeface="Segoe UI" panose="020B0502040204020203" pitchFamily="34" charset="0"/>
              </a:rPr>
              <a:t>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vận hành hệ thống hoặc thành phần dưới những điều kiện xác định, quan sát hoặc ghi nhận kết quả và </a:t>
            </a:r>
            <a:r>
              <a:rPr lang="vi-VN" sz="1400" spc="-10">
                <a:latin typeface="Segoe UI" panose="020B0502040204020203" pitchFamily="34" charset="0"/>
                <a:cs typeface="Segoe UI" panose="020B0502040204020203" pitchFamily="34" charset="0"/>
              </a:rPr>
              <a:t>đưa </a:t>
            </a:r>
            <a:r>
              <a:rPr lang="vi-VN" sz="1400" spc="-5">
                <a:latin typeface="Segoe UI" panose="020B0502040204020203" pitchFamily="34" charset="0"/>
                <a:cs typeface="Segoe UI" panose="020B0502040204020203" pitchFamily="34" charset="0"/>
              </a:rPr>
              <a:t>ra đánh giá về </a:t>
            </a:r>
            <a:r>
              <a:rPr lang="vi-VN" sz="1400" spc="-10">
                <a:latin typeface="Segoe UI" panose="020B0502040204020203" pitchFamily="34" charset="0"/>
                <a:cs typeface="Segoe UI" panose="020B0502040204020203" pitchFamily="34" charset="0"/>
              </a:rPr>
              <a:t>hệ </a:t>
            </a:r>
            <a:r>
              <a:rPr lang="vi-VN" sz="1400" spc="-5">
                <a:latin typeface="Segoe UI" panose="020B0502040204020203" pitchFamily="34" charset="0"/>
                <a:cs typeface="Segoe UI" panose="020B0502040204020203" pitchFamily="34" charset="0"/>
              </a:rPr>
              <a:t>thống hoặc thành phần</a:t>
            </a:r>
            <a:r>
              <a:rPr lang="vi-VN" sz="1400" spc="10">
                <a:latin typeface="Segoe UI" panose="020B0502040204020203" pitchFamily="34" charset="0"/>
                <a:cs typeface="Segoe UI" panose="020B0502040204020203" pitchFamily="34" charset="0"/>
              </a:rPr>
              <a:t> </a:t>
            </a:r>
            <a:r>
              <a:rPr lang="vi-VN" sz="1400" spc="-5">
                <a:latin typeface="Segoe UI" panose="020B0502040204020203" pitchFamily="34" charset="0"/>
                <a:cs typeface="Segoe UI" panose="020B0502040204020203" pitchFamily="34" charset="0"/>
              </a:rPr>
              <a:t>đó.</a:t>
            </a:r>
            <a:endParaRPr lang="en-US" sz="1400" spc="-5">
              <a:latin typeface="Segoe UI" panose="020B0502040204020203" pitchFamily="34" charset="0"/>
              <a:cs typeface="Segoe UI" panose="020B0502040204020203" pitchFamily="34" charset="0"/>
            </a:endParaRPr>
          </a:p>
          <a:p>
            <a:pPr lvl="1"/>
            <a:r>
              <a:rPr lang="vi-VN" sz="1400">
                <a:latin typeface="Segoe UI" panose="020B0502040204020203" pitchFamily="34" charset="0"/>
                <a:cs typeface="Segoe UI" panose="020B0502040204020203" pitchFamily="34" charset="0"/>
              </a:rPr>
              <a:t>Là </a:t>
            </a:r>
            <a:r>
              <a:rPr lang="vi-VN" sz="1400" spc="-5">
                <a:latin typeface="Segoe UI" panose="020B0502040204020203" pitchFamily="34" charset="0"/>
                <a:cs typeface="Segoe UI" panose="020B0502040204020203" pitchFamily="34" charset="0"/>
              </a:rPr>
              <a:t>quá </a:t>
            </a:r>
            <a:r>
              <a:rPr lang="vi-VN" sz="1400" spc="25">
                <a:latin typeface="Segoe UI" panose="020B0502040204020203" pitchFamily="34" charset="0"/>
                <a:cs typeface="Segoe UI" panose="020B0502040204020203" pitchFamily="34" charset="0"/>
              </a:rPr>
              <a:t>trình </a:t>
            </a:r>
            <a:r>
              <a:rPr lang="vi-VN" sz="1400" spc="-5">
                <a:latin typeface="Segoe UI" panose="020B0502040204020203" pitchFamily="34" charset="0"/>
                <a:cs typeface="Segoe UI" panose="020B0502040204020203" pitchFamily="34" charset="0"/>
              </a:rPr>
              <a:t>phân </a:t>
            </a:r>
            <a:r>
              <a:rPr lang="vi-VN" sz="1400">
                <a:latin typeface="Segoe UI" panose="020B0502040204020203" pitchFamily="34" charset="0"/>
                <a:cs typeface="Segoe UI" panose="020B0502040204020203" pitchFamily="34" charset="0"/>
              </a:rPr>
              <a:t>tích </a:t>
            </a:r>
            <a:r>
              <a:rPr lang="vi-VN" sz="1400" spc="-5">
                <a:latin typeface="Segoe UI" panose="020B0502040204020203" pitchFamily="34" charset="0"/>
                <a:cs typeface="Segoe UI" panose="020B0502040204020203" pitchFamily="34" charset="0"/>
              </a:rPr>
              <a:t>phần mềm để </a:t>
            </a:r>
            <a:r>
              <a:rPr lang="vi-VN" sz="1400" spc="35">
                <a:latin typeface="Segoe UI" panose="020B0502040204020203" pitchFamily="34" charset="0"/>
                <a:cs typeface="Segoe UI" panose="020B0502040204020203" pitchFamily="34" charset="0"/>
              </a:rPr>
              <a:t>tìm </a:t>
            </a:r>
            <a:r>
              <a:rPr lang="vi-VN" sz="1400" spc="-5">
                <a:latin typeface="Segoe UI" panose="020B0502040204020203" pitchFamily="34" charset="0"/>
                <a:cs typeface="Segoe UI" panose="020B0502040204020203" pitchFamily="34" charset="0"/>
              </a:rPr>
              <a:t>ra sự khác biệt giữa điều kiện thực tế và điều kiện yêu cầu </a:t>
            </a:r>
            <a:r>
              <a:rPr lang="vi-VN" sz="1400">
                <a:latin typeface="Segoe UI" panose="020B0502040204020203" pitchFamily="34" charset="0"/>
                <a:cs typeface="Segoe UI" panose="020B0502040204020203" pitchFamily="34" charset="0"/>
              </a:rPr>
              <a:t>và </a:t>
            </a:r>
            <a:r>
              <a:rPr lang="vi-VN" sz="1400" spc="-10">
                <a:latin typeface="Segoe UI" panose="020B0502040204020203" pitchFamily="34" charset="0"/>
                <a:cs typeface="Segoe UI" panose="020B0502040204020203" pitchFamily="34" charset="0"/>
              </a:rPr>
              <a:t>dựa </a:t>
            </a:r>
            <a:r>
              <a:rPr lang="vi-VN" sz="1400" spc="-5">
                <a:latin typeface="Segoe UI" panose="020B0502040204020203" pitchFamily="34" charset="0"/>
                <a:cs typeface="Segoe UI" panose="020B0502040204020203" pitchFamily="34" charset="0"/>
              </a:rPr>
              <a:t>vào điểm khác biệt đó để đánh</a:t>
            </a:r>
            <a:r>
              <a:rPr lang="vi-VN" sz="1400" spc="120">
                <a:latin typeface="Segoe UI" panose="020B0502040204020203" pitchFamily="34" charset="0"/>
                <a:cs typeface="Segoe UI" panose="020B0502040204020203" pitchFamily="34" charset="0"/>
              </a:rPr>
              <a:t> </a:t>
            </a:r>
            <a:r>
              <a:rPr lang="vi-VN" sz="1400" spc="-5">
                <a:latin typeface="Segoe UI" panose="020B0502040204020203" pitchFamily="34" charset="0"/>
                <a:cs typeface="Segoe UI" panose="020B0502040204020203" pitchFamily="34" charset="0"/>
              </a:rPr>
              <a:t>giá</a:t>
            </a:r>
            <a:r>
              <a:rPr lang="en-US" sz="1400" spc="-5">
                <a:latin typeface="Segoe UI" panose="020B0502040204020203" pitchFamily="34" charset="0"/>
                <a:cs typeface="Segoe UI" panose="020B0502040204020203" pitchFamily="34" charset="0"/>
              </a:rPr>
              <a:t> tính năng phần mềm.</a:t>
            </a:r>
          </a:p>
          <a:p>
            <a:r>
              <a:rPr lang="en-US" sz="1400">
                <a:latin typeface="Segoe UI" panose="020B0502040204020203" pitchFamily="34" charset="0"/>
                <a:cs typeface="Segoe UI" panose="020B0502040204020203" pitchFamily="34" charset="0"/>
              </a:rPr>
              <a:t>Theo Sommerville: Kiểm thử </a:t>
            </a:r>
            <a:r>
              <a:rPr lang="vi-VN" sz="1400">
                <a:latin typeface="Segoe UI" panose="020B0502040204020203" pitchFamily="34" charset="0"/>
                <a:cs typeface="Segoe UI" panose="020B0502040204020203" pitchFamily="34" charset="0"/>
              </a:rPr>
              <a:t>nhằm mục đích chỉ ra rằng một chương trình thực hiện những gì nó dự định làm và phát hiện ra các khiếm khuyết của chương trình trước khi đưa vào sử dụng.</a:t>
            </a:r>
            <a:endParaRPr lang="en-US" sz="14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70425196-5733-4C70-910E-E9E6118007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07505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F626-6929-44E4-A3DE-3764D285E46C}"/>
              </a:ext>
            </a:extLst>
          </p:cNvPr>
          <p:cNvSpPr>
            <a:spLocks noGrp="1"/>
          </p:cNvSpPr>
          <p:nvPr>
            <p:ph type="title"/>
          </p:nvPr>
        </p:nvSpPr>
        <p:spPr/>
        <p:txBody>
          <a:bodyPr/>
          <a:lstStyle/>
          <a:p>
            <a:r>
              <a:rPr lang="en-US">
                <a:latin typeface="Segoe UI" panose="020B0502040204020203" pitchFamily="34" charset="0"/>
                <a:cs typeface="Segoe UI" panose="020B0502040204020203" pitchFamily="34" charset="0"/>
              </a:rPr>
              <a:t>Mục tiêu của kiểm thử</a:t>
            </a:r>
          </a:p>
        </p:txBody>
      </p:sp>
      <p:sp>
        <p:nvSpPr>
          <p:cNvPr id="3" name="Text Placeholder 2">
            <a:extLst>
              <a:ext uri="{FF2B5EF4-FFF2-40B4-BE49-F238E27FC236}">
                <a16:creationId xmlns:a16="http://schemas.microsoft.com/office/drawing/2014/main" id="{3157F9C2-2D98-4BDB-B4EF-900A1AE0AFB6}"/>
              </a:ext>
            </a:extLst>
          </p:cNvPr>
          <p:cNvSpPr>
            <a:spLocks noGrp="1"/>
          </p:cNvSpPr>
          <p:nvPr>
            <p:ph type="body" idx="1"/>
          </p:nvPr>
        </p:nvSpPr>
        <p:spPr/>
        <p:txBody>
          <a:bodyPr/>
          <a:lstStyle/>
          <a:p>
            <a:r>
              <a:rPr lang="en-US" sz="1800">
                <a:latin typeface="Segoe UI" panose="020B0502040204020203" pitchFamily="34" charset="0"/>
                <a:cs typeface="Segoe UI" panose="020B0502040204020203" pitchFamily="34" charset="0"/>
              </a:rPr>
              <a:t>Tìm ra càng nhiều lỗi càng tốt trong điều kiện về thời gian đã định và nguồn lực sẵn có.</a:t>
            </a:r>
          </a:p>
          <a:p>
            <a:r>
              <a:rPr lang="en-US" sz="1800">
                <a:latin typeface="Segoe UI" panose="020B0502040204020203" pitchFamily="34" charset="0"/>
                <a:cs typeface="Segoe UI" panose="020B0502040204020203" pitchFamily="34" charset="0"/>
              </a:rPr>
              <a:t>Chứng minh rằng sản phẩm phần mềm phù hợp với các đặc tả của nó.</a:t>
            </a:r>
          </a:p>
          <a:p>
            <a:r>
              <a:rPr lang="en-US" sz="1800">
                <a:latin typeface="Segoe UI" panose="020B0502040204020203" pitchFamily="34" charset="0"/>
                <a:cs typeface="Segoe UI" panose="020B0502040204020203" pitchFamily="34" charset="0"/>
              </a:rPr>
              <a:t>Xác thực chất l</a:t>
            </a:r>
            <a:r>
              <a:rPr lang="vi-VN" sz="1800">
                <a:latin typeface="Segoe UI" panose="020B0502040204020203" pitchFamily="34" charset="0"/>
                <a:cs typeface="Segoe UI" panose="020B0502040204020203" pitchFamily="34" charset="0"/>
              </a:rPr>
              <a:t>ư</a:t>
            </a:r>
            <a:r>
              <a:rPr lang="en-US" sz="1800">
                <a:latin typeface="Segoe UI" panose="020B0502040204020203" pitchFamily="34" charset="0"/>
                <a:cs typeface="Segoe UI" panose="020B0502040204020203" pitchFamily="34" charset="0"/>
              </a:rPr>
              <a:t>ợng kiểm thử phần mềm.</a:t>
            </a:r>
          </a:p>
          <a:p>
            <a:r>
              <a:rPr lang="vi-VN" sz="1800" spc="-5">
                <a:latin typeface="Segoe UI" panose="020B0502040204020203" pitchFamily="34" charset="0"/>
                <a:cs typeface="Segoe UI" panose="020B0502040204020203" pitchFamily="34" charset="0"/>
              </a:rPr>
              <a:t>Thiết </a:t>
            </a:r>
            <a:r>
              <a:rPr lang="vi-VN" sz="1800">
                <a:latin typeface="Segoe UI" panose="020B0502040204020203" pitchFamily="34" charset="0"/>
                <a:cs typeface="Segoe UI" panose="020B0502040204020203" pitchFamily="34" charset="0"/>
              </a:rPr>
              <a:t>kế </a:t>
            </a:r>
            <a:r>
              <a:rPr lang="vi-VN" sz="1800" spc="-10">
                <a:latin typeface="Segoe UI" panose="020B0502040204020203" pitchFamily="34" charset="0"/>
                <a:cs typeface="Segoe UI" panose="020B0502040204020203" pitchFamily="34" charset="0"/>
              </a:rPr>
              <a:t>tài </a:t>
            </a:r>
            <a:r>
              <a:rPr lang="vi-VN" sz="1800" spc="-5">
                <a:latin typeface="Segoe UI" panose="020B0502040204020203" pitchFamily="34" charset="0"/>
                <a:cs typeface="Segoe UI" panose="020B0502040204020203" pitchFamily="34" charset="0"/>
              </a:rPr>
              <a:t>liệu </a:t>
            </a:r>
            <a:r>
              <a:rPr lang="vi-VN" sz="1800">
                <a:latin typeface="Segoe UI" panose="020B0502040204020203" pitchFamily="34" charset="0"/>
                <a:cs typeface="Segoe UI" panose="020B0502040204020203" pitchFamily="34" charset="0"/>
              </a:rPr>
              <a:t>kiểm thử một cách có </a:t>
            </a:r>
            <a:r>
              <a:rPr lang="vi-VN" sz="1800" spc="-5">
                <a:latin typeface="Segoe UI" panose="020B0502040204020203" pitchFamily="34" charset="0"/>
                <a:cs typeface="Segoe UI" panose="020B0502040204020203" pitchFamily="34" charset="0"/>
              </a:rPr>
              <a:t>hệ  </a:t>
            </a:r>
            <a:r>
              <a:rPr lang="vi-VN" sz="1800">
                <a:latin typeface="Segoe UI" panose="020B0502040204020203" pitchFamily="34" charset="0"/>
                <a:cs typeface="Segoe UI" panose="020B0502040204020203" pitchFamily="34" charset="0"/>
              </a:rPr>
              <a:t>thống và </a:t>
            </a:r>
            <a:r>
              <a:rPr lang="vi-VN" sz="1800" spc="-5">
                <a:latin typeface="Segoe UI" panose="020B0502040204020203" pitchFamily="34" charset="0"/>
                <a:cs typeface="Segoe UI" panose="020B0502040204020203" pitchFamily="34" charset="0"/>
              </a:rPr>
              <a:t>thực hiện nó </a:t>
            </a:r>
            <a:r>
              <a:rPr lang="vi-VN" sz="1800">
                <a:latin typeface="Segoe UI" panose="020B0502040204020203" pitchFamily="34" charset="0"/>
                <a:cs typeface="Segoe UI" panose="020B0502040204020203" pitchFamily="34" charset="0"/>
              </a:rPr>
              <a:t>sao cho có </a:t>
            </a:r>
            <a:r>
              <a:rPr lang="vi-VN" sz="1800" spc="-5">
                <a:latin typeface="Segoe UI" panose="020B0502040204020203" pitchFamily="34" charset="0"/>
                <a:cs typeface="Segoe UI" panose="020B0502040204020203" pitchFamily="34" charset="0"/>
              </a:rPr>
              <a:t>hiệu</a:t>
            </a:r>
            <a:r>
              <a:rPr lang="vi-VN" sz="1800" spc="-145">
                <a:latin typeface="Segoe UI" panose="020B0502040204020203" pitchFamily="34" charset="0"/>
                <a:cs typeface="Segoe UI" panose="020B0502040204020203" pitchFamily="34" charset="0"/>
              </a:rPr>
              <a:t> </a:t>
            </a:r>
            <a:r>
              <a:rPr lang="vi-VN" sz="1800" spc="-5">
                <a:latin typeface="Segoe UI" panose="020B0502040204020203" pitchFamily="34" charset="0"/>
                <a:cs typeface="Segoe UI" panose="020B0502040204020203" pitchFamily="34" charset="0"/>
              </a:rPr>
              <a:t>quả,  </a:t>
            </a:r>
            <a:r>
              <a:rPr lang="vi-VN" sz="1800">
                <a:latin typeface="Segoe UI" panose="020B0502040204020203" pitchFamily="34" charset="0"/>
                <a:cs typeface="Segoe UI" panose="020B0502040204020203" pitchFamily="34" charset="0"/>
              </a:rPr>
              <a:t>tiết kiệm </a:t>
            </a:r>
            <a:r>
              <a:rPr lang="vi-VN" sz="1800" spc="-5">
                <a:latin typeface="Segoe UI" panose="020B0502040204020203" pitchFamily="34" charset="0"/>
                <a:cs typeface="Segoe UI" panose="020B0502040204020203" pitchFamily="34" charset="0"/>
              </a:rPr>
              <a:t>được </a:t>
            </a:r>
            <a:r>
              <a:rPr lang="vi-VN" sz="1800">
                <a:latin typeface="Segoe UI" panose="020B0502040204020203" pitchFamily="34" charset="0"/>
                <a:cs typeface="Segoe UI" panose="020B0502040204020203" pitchFamily="34" charset="0"/>
              </a:rPr>
              <a:t>thời </a:t>
            </a:r>
            <a:r>
              <a:rPr lang="vi-VN" sz="1800" spc="-5">
                <a:latin typeface="Segoe UI" panose="020B0502040204020203" pitchFamily="34" charset="0"/>
                <a:cs typeface="Segoe UI" panose="020B0502040204020203" pitchFamily="34" charset="0"/>
              </a:rPr>
              <a:t>gian </a:t>
            </a:r>
            <a:r>
              <a:rPr lang="vi-VN" sz="1800">
                <a:latin typeface="Segoe UI" panose="020B0502040204020203" pitchFamily="34" charset="0"/>
                <a:cs typeface="Segoe UI" panose="020B0502040204020203" pitchFamily="34" charset="0"/>
              </a:rPr>
              <a:t>công</a:t>
            </a:r>
            <a:r>
              <a:rPr lang="vi-VN" sz="1800" spc="-65">
                <a:latin typeface="Segoe UI" panose="020B0502040204020203" pitchFamily="34" charset="0"/>
                <a:cs typeface="Segoe UI" panose="020B0502040204020203" pitchFamily="34" charset="0"/>
              </a:rPr>
              <a:t> </a:t>
            </a:r>
            <a:r>
              <a:rPr lang="vi-VN" sz="1800">
                <a:latin typeface="Segoe UI" panose="020B0502040204020203" pitchFamily="34" charset="0"/>
                <a:cs typeface="Segoe UI" panose="020B0502040204020203" pitchFamily="34" charset="0"/>
              </a:rPr>
              <a:t>sức.</a:t>
            </a:r>
            <a:endParaRPr lang="en-US" sz="180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38EF4D43-5E80-475D-8C31-CB7F0FBF6E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25009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6467E-111A-42CD-AD2C-A9EB70826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object 3">
            <a:extLst>
              <a:ext uri="{FF2B5EF4-FFF2-40B4-BE49-F238E27FC236}">
                <a16:creationId xmlns:a16="http://schemas.microsoft.com/office/drawing/2014/main" id="{29F01B82-C9C0-43CB-A58B-F51DDD5D3299}"/>
              </a:ext>
            </a:extLst>
          </p:cNvPr>
          <p:cNvSpPr/>
          <p:nvPr/>
        </p:nvSpPr>
        <p:spPr>
          <a:xfrm>
            <a:off x="1762124" y="1355725"/>
            <a:ext cx="5619750" cy="338137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AE373B9C-0563-408F-8FE6-13B2C2C5F639}"/>
              </a:ext>
            </a:extLst>
          </p:cNvPr>
          <p:cNvSpPr txBox="1">
            <a:spLocks/>
          </p:cNvSpPr>
          <p:nvPr/>
        </p:nvSpPr>
        <p:spPr>
          <a:xfrm>
            <a:off x="1762125" y="318194"/>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latin typeface="Segoe UI" panose="020B0502040204020203" pitchFamily="34" charset="0"/>
                <a:cs typeface="Segoe UI" panose="020B0502040204020203" pitchFamily="34" charset="0"/>
              </a:rPr>
              <a:t>Tầm quan trọng</a:t>
            </a:r>
          </a:p>
        </p:txBody>
      </p:sp>
    </p:spTree>
    <p:extLst>
      <p:ext uri="{BB962C8B-B14F-4D97-AF65-F5344CB8AC3E}">
        <p14:creationId xmlns:p14="http://schemas.microsoft.com/office/powerpoint/2010/main" val="410687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6467E-111A-42CD-AD2C-A9EB70826C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Title 1">
            <a:extLst>
              <a:ext uri="{FF2B5EF4-FFF2-40B4-BE49-F238E27FC236}">
                <a16:creationId xmlns:a16="http://schemas.microsoft.com/office/drawing/2014/main" id="{AE373B9C-0563-408F-8FE6-13B2C2C5F639}"/>
              </a:ext>
            </a:extLst>
          </p:cNvPr>
          <p:cNvSpPr txBox="1">
            <a:spLocks/>
          </p:cNvSpPr>
          <p:nvPr/>
        </p:nvSpPr>
        <p:spPr>
          <a:xfrm>
            <a:off x="1762125" y="318194"/>
            <a:ext cx="6355859" cy="5933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a:latin typeface="Segoe UI" panose="020B0502040204020203" pitchFamily="34" charset="0"/>
                <a:cs typeface="Segoe UI" panose="020B0502040204020203" pitchFamily="34" charset="0"/>
              </a:rPr>
              <a:t>Tầm quan trọng</a:t>
            </a:r>
          </a:p>
        </p:txBody>
      </p:sp>
      <p:sp>
        <p:nvSpPr>
          <p:cNvPr id="5" name="object 3">
            <a:extLst>
              <a:ext uri="{FF2B5EF4-FFF2-40B4-BE49-F238E27FC236}">
                <a16:creationId xmlns:a16="http://schemas.microsoft.com/office/drawing/2014/main" id="{8C1F8E5A-51EC-4442-A1A0-9272357C4142}"/>
              </a:ext>
            </a:extLst>
          </p:cNvPr>
          <p:cNvSpPr/>
          <p:nvPr/>
        </p:nvSpPr>
        <p:spPr>
          <a:xfrm>
            <a:off x="1409700" y="966787"/>
            <a:ext cx="6324600" cy="3209925"/>
          </a:xfrm>
          <a:prstGeom prst="rect">
            <a:avLst/>
          </a:prstGeom>
          <a:blipFill>
            <a:blip r:embed="rId2" cstate="print"/>
            <a:stretch>
              <a:fillRect/>
            </a:stretch>
          </a:blipFill>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3097170"/>
      </p:ext>
    </p:extLst>
  </p:cSld>
  <p:clrMapOvr>
    <a:masterClrMapping/>
  </p:clrMapOvr>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2189</TotalTime>
  <Words>1555</Words>
  <Application>Microsoft Office PowerPoint</Application>
  <PresentationFormat>On-screen Show (16:9)</PresentationFormat>
  <Paragraphs>191</Paragraphs>
  <Slides>29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Courier New</vt:lpstr>
      <vt:lpstr>Roboto Condensed</vt:lpstr>
      <vt:lpstr>Lato Light</vt:lpstr>
      <vt:lpstr>Segoe UI</vt:lpstr>
      <vt:lpstr>Oswald</vt:lpstr>
      <vt:lpstr>Wolsey template</vt:lpstr>
      <vt:lpstr>Software testing</vt:lpstr>
      <vt:lpstr>NỘI DUNG</vt:lpstr>
      <vt:lpstr>Lỗi, sai sót và hỏng hóc phần mềm</vt:lpstr>
      <vt:lpstr>Các nguyên nhân gây ra lỗi phần mềm</vt:lpstr>
      <vt:lpstr>PowerPoint Presentation</vt:lpstr>
      <vt:lpstr>Kiểm thử là gì?</vt:lpstr>
      <vt:lpstr>Mục tiêu của kiểm thử</vt:lpstr>
      <vt:lpstr>PowerPoint Presentation</vt:lpstr>
      <vt:lpstr>PowerPoint Presentation</vt:lpstr>
      <vt:lpstr>Xác minh (Vertification)</vt:lpstr>
      <vt:lpstr>Thẩm định (Validation)</vt:lpstr>
      <vt:lpstr>PowerPoint Presentation</vt:lpstr>
      <vt:lpstr>Development testing</vt:lpstr>
      <vt:lpstr>Development testing là gì?</vt:lpstr>
      <vt:lpstr>Development testing</vt:lpstr>
      <vt:lpstr>Development testing</vt:lpstr>
      <vt:lpstr>Kiểm thử đơn vị (Unit testing)</vt:lpstr>
      <vt:lpstr>Kiểm thử tự động (Automated testing)</vt:lpstr>
      <vt:lpstr>Unit Testing Framework</vt:lpstr>
      <vt:lpstr>Automation Testing Tool</vt:lpstr>
      <vt:lpstr>PowerPoint Presentation</vt:lpstr>
      <vt:lpstr>Chiến lược kiểm thử (Testing strategies)</vt:lpstr>
      <vt:lpstr>Chiến lược kiểm thử (Testing strategies)</vt:lpstr>
      <vt:lpstr>Chiến lược kiểm thử (Testing strategies)</vt:lpstr>
      <vt:lpstr>PowerPoint Presentation</vt:lpstr>
      <vt:lpstr>PowerPoint Presentation</vt:lpstr>
      <vt:lpstr>Kiểm thử giao diện (Interface testing)</vt:lpstr>
      <vt:lpstr>Kiểm thử giao diện (Interface testing)</vt:lpstr>
      <vt:lpstr>Kiểm thử giao diện (Interface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PHAN VĂN LƯỢM</dc:creator>
  <cp:lastModifiedBy>PHAN VĂN LƯỢM</cp:lastModifiedBy>
  <cp:revision>140</cp:revision>
  <dcterms:created xsi:type="dcterms:W3CDTF">2019-10-08T08:31:21Z</dcterms:created>
  <dcterms:modified xsi:type="dcterms:W3CDTF">2019-10-20T04:31:46Z</dcterms:modified>
</cp:coreProperties>
</file>