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1" r:id="rId3"/>
    <p:sldId id="260" r:id="rId4"/>
    <p:sldId id="259" r:id="rId5"/>
    <p:sldId id="258" r:id="rId6"/>
    <p:sldId id="257" r:id="rId7"/>
    <p:sldId id="265"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685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78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245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651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405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1029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72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57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91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3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07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19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59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32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98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02851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77297" y="815546"/>
            <a:ext cx="7356389" cy="495094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5" name="TextBox 4"/>
          <p:cNvSpPr txBox="1"/>
          <p:nvPr/>
        </p:nvSpPr>
        <p:spPr>
          <a:xfrm>
            <a:off x="4497859" y="2265405"/>
            <a:ext cx="4085968" cy="2585323"/>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Test Driven </a:t>
            </a:r>
            <a:r>
              <a:rPr lang="en-US" sz="5400" b="1" dirty="0" smtClean="0">
                <a:latin typeface="Times New Roman" panose="02020603050405020304" pitchFamily="18" charset="0"/>
                <a:cs typeface="Times New Roman" panose="02020603050405020304" pitchFamily="18" charset="0"/>
              </a:rPr>
              <a:t>Development</a:t>
            </a:r>
          </a:p>
          <a:p>
            <a:pPr algn="ctr"/>
            <a:r>
              <a:rPr lang="en-US" sz="5400" b="1" dirty="0" smtClean="0">
                <a:latin typeface="Times New Roman" panose="02020603050405020304" pitchFamily="18" charset="0"/>
                <a:cs typeface="Times New Roman" panose="02020603050405020304" pitchFamily="18" charset="0"/>
              </a:rPr>
              <a:t>(TDD)</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108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83027" y="243017"/>
            <a:ext cx="8353168" cy="5684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8" name="Rounded Rectangle 7"/>
          <p:cNvSpPr/>
          <p:nvPr/>
        </p:nvSpPr>
        <p:spPr>
          <a:xfrm>
            <a:off x="2183027" y="1013255"/>
            <a:ext cx="8353168" cy="56841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9" name="Rounded Rectangle 8"/>
          <p:cNvSpPr/>
          <p:nvPr/>
        </p:nvSpPr>
        <p:spPr>
          <a:xfrm>
            <a:off x="2183027" y="2575354"/>
            <a:ext cx="8353168" cy="56841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10" name="Rounded Rectangle 9"/>
          <p:cNvSpPr/>
          <p:nvPr/>
        </p:nvSpPr>
        <p:spPr>
          <a:xfrm>
            <a:off x="2183027" y="1796881"/>
            <a:ext cx="8353168" cy="56841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11" name="Rounded Rectangle 10"/>
          <p:cNvSpPr/>
          <p:nvPr/>
        </p:nvSpPr>
        <p:spPr>
          <a:xfrm>
            <a:off x="2183027" y="3356919"/>
            <a:ext cx="8353168" cy="56841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12" name="Rounded Rectangle 11"/>
          <p:cNvSpPr/>
          <p:nvPr/>
        </p:nvSpPr>
        <p:spPr>
          <a:xfrm>
            <a:off x="2183027" y="4127157"/>
            <a:ext cx="8353168" cy="56841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13" name="Rounded Rectangle 12"/>
          <p:cNvSpPr/>
          <p:nvPr/>
        </p:nvSpPr>
        <p:spPr>
          <a:xfrm>
            <a:off x="2183027" y="4917990"/>
            <a:ext cx="8353168" cy="56841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Times New Roman" panose="02020603050405020304" pitchFamily="18" charset="0"/>
              <a:cs typeface="Times New Roman" panose="02020603050405020304" pitchFamily="18" charset="0"/>
            </a:endParaRPr>
          </a:p>
        </p:txBody>
      </p:sp>
      <p:sp>
        <p:nvSpPr>
          <p:cNvPr id="15" name="TextBox 14"/>
          <p:cNvSpPr txBox="1"/>
          <p:nvPr/>
        </p:nvSpPr>
        <p:spPr>
          <a:xfrm>
            <a:off x="3303373" y="243017"/>
            <a:ext cx="6664409"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Test </a:t>
            </a:r>
            <a:r>
              <a:rPr lang="en-US" sz="2800" b="1" dirty="0">
                <a:latin typeface="Times New Roman" panose="02020603050405020304" pitchFamily="18" charset="0"/>
                <a:cs typeface="Times New Roman" panose="02020603050405020304" pitchFamily="18" charset="0"/>
              </a:rPr>
              <a:t>Driven Development (TDD</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550510" y="1021490"/>
            <a:ext cx="5404020" cy="954107"/>
          </a:xfrm>
          <a:prstGeom prst="rect">
            <a:avLst/>
          </a:prstGeom>
          <a:noFill/>
        </p:spPr>
        <p:txBody>
          <a:bodyPr wrap="square" rtlCol="0">
            <a:spAutoFit/>
          </a:bodyPr>
          <a:lstStyle/>
          <a:p>
            <a:pPr algn="ctr"/>
            <a:r>
              <a:rPr lang="en-US" sz="2800" b="1" dirty="0" err="1" smtClean="0">
                <a:latin typeface="Times New Roman" panose="02020603050405020304" pitchFamily="18" charset="0"/>
                <a:cs typeface="Times New Roman" panose="02020603050405020304" pitchFamily="18" charset="0"/>
              </a:rPr>
              <a:t>Quá</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TDD </a:t>
            </a:r>
            <a:r>
              <a:rPr lang="en-US" sz="2800" b="1" dirty="0" err="1" smtClean="0">
                <a:latin typeface="Times New Roman" panose="02020603050405020304" pitchFamily="18" charset="0"/>
                <a:cs typeface="Times New Roman" panose="02020603050405020304" pitchFamily="18" charset="0"/>
              </a:rPr>
              <a:t>diễn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ra</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739082" y="1829944"/>
            <a:ext cx="7026876"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TDD vs </a:t>
            </a:r>
            <a:r>
              <a:rPr lang="en-US" sz="2800" b="1" dirty="0">
                <a:latin typeface="Times New Roman" panose="02020603050405020304" pitchFamily="18" charset="0"/>
                <a:cs typeface="Times New Roman" panose="02020603050405020304" pitchFamily="18" charset="0"/>
              </a:rPr>
              <a:t>Traditional Testing</a:t>
            </a:r>
          </a:p>
          <a:p>
            <a:endParaRPr lang="en-US" sz="28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613190" y="2526263"/>
            <a:ext cx="4481384"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Hai </a:t>
            </a:r>
            <a:r>
              <a:rPr lang="en-US" sz="2800" b="1" dirty="0" err="1" smtClean="0">
                <a:latin typeface="Times New Roman" panose="02020603050405020304" pitchFamily="18" charset="0"/>
                <a:cs typeface="Times New Roman" panose="02020603050405020304" pitchFamily="18" charset="0"/>
              </a:rPr>
              <a:t>cấp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độ</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TDD</a:t>
            </a:r>
            <a:endParaRPr lang="en-US" sz="28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5090984" y="3353827"/>
            <a:ext cx="352579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TDD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Agile</a:t>
            </a:r>
            <a:endParaRPr lang="en-US" sz="28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3987112" y="4127157"/>
            <a:ext cx="5173364"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Ưu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nhược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điểm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TDD</a:t>
            </a:r>
            <a:endParaRPr lang="en-US" sz="2800"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5263978" y="4963181"/>
            <a:ext cx="3830596"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Tổng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kết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83027" y="243017"/>
            <a:ext cx="8353168" cy="5684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484604" y="243017"/>
            <a:ext cx="6623221" cy="80021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Test Driven Development (TDD)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a:t>
            </a:r>
          </a:p>
          <a:p>
            <a:endParaRPr lang="en-US" dirty="0"/>
          </a:p>
        </p:txBody>
      </p:sp>
      <p:sp>
        <p:nvSpPr>
          <p:cNvPr id="4" name="TextBox 3"/>
          <p:cNvSpPr txBox="1"/>
          <p:nvPr/>
        </p:nvSpPr>
        <p:spPr>
          <a:xfrm>
            <a:off x="2108887" y="4191909"/>
            <a:ext cx="842730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Software </a:t>
            </a:r>
            <a:r>
              <a:rPr lang="en-US" sz="2000" dirty="0" smtClean="0">
                <a:latin typeface="Times New Roman" panose="02020603050405020304" pitchFamily="18" charset="0"/>
                <a:cs typeface="Times New Roman" panose="02020603050405020304" pitchFamily="18" charset="0"/>
              </a:rPr>
              <a:t>Engineering TDD </a:t>
            </a:r>
            <a:r>
              <a:rPr lang="en-US" sz="2000" dirty="0" err="1" smtClean="0">
                <a:latin typeface="Times New Roman" panose="02020603050405020304" pitchFamily="18" charset="0"/>
                <a:cs typeface="Times New Roman" panose="02020603050405020304" pitchFamily="18" charset="0"/>
              </a:rPr>
              <a:t>đôi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Test </a:t>
            </a:r>
            <a:r>
              <a:rPr lang="en-US" sz="2000" dirty="0">
                <a:latin typeface="Times New Roman" panose="02020603050405020304" pitchFamily="18" charset="0"/>
                <a:cs typeface="Times New Roman" panose="02020603050405020304" pitchFamily="18" charset="0"/>
              </a:rPr>
              <a:t>First </a:t>
            </a:r>
            <a:r>
              <a:rPr lang="en-US" sz="2000" dirty="0" smtClean="0">
                <a:latin typeface="Times New Roman" panose="02020603050405020304" pitchFamily="18" charset="0"/>
                <a:cs typeface="Times New Roman" panose="02020603050405020304" pitchFamily="18" charset="0"/>
              </a:rPr>
              <a:t>Development.</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08887" y="2109741"/>
            <a:ext cx="8262551"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Test-driven </a:t>
            </a:r>
            <a:r>
              <a:rPr lang="vi-VN" sz="2000" dirty="0">
                <a:latin typeface="Times New Roman" panose="02020603050405020304" pitchFamily="18" charset="0"/>
                <a:cs typeface="Times New Roman" panose="02020603050405020304" pitchFamily="18" charset="0"/>
              </a:rPr>
              <a:t>development (TDD) là một cách tiếp </a:t>
            </a:r>
            <a:r>
              <a:rPr lang="vi-VN" sz="2000" dirty="0" smtClean="0">
                <a:latin typeface="Times New Roman" panose="02020603050405020304" pitchFamily="18" charset="0"/>
                <a:cs typeface="Times New Roman" panose="02020603050405020304" pitchFamily="18" charset="0"/>
              </a:rPr>
              <a:t>cận </a:t>
            </a:r>
            <a:r>
              <a:rPr lang="vi-VN" sz="2000" dirty="0">
                <a:latin typeface="Times New Roman" panose="02020603050405020304" pitchFamily="18" charset="0"/>
                <a:cs typeface="Times New Roman" panose="02020603050405020304" pitchFamily="18" charset="0"/>
              </a:rPr>
              <a:t>phát triển kết hợp test đầu tiên. Bạn sẽ viết test trước khi bạn viết đầy đủ code để hoàn thành việc test và refactoring.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01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66551" y="189471"/>
            <a:ext cx="8353168" cy="56841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041307" y="212066"/>
            <a:ext cx="3730445" cy="523220"/>
          </a:xfrm>
          <a:prstGeom prst="rect">
            <a:avLst/>
          </a:prstGeom>
        </p:spPr>
        <p:txBody>
          <a:bodyPr wrap="none">
            <a:spAutoFit/>
          </a:bodyPr>
          <a:lstStyle/>
          <a:p>
            <a:pPr algn="ctr"/>
            <a:r>
              <a:rPr lang="en-US" sz="2800" b="1" dirty="0" err="1">
                <a:latin typeface="Times New Roman" panose="02020603050405020304" pitchFamily="18" charset="0"/>
                <a:cs typeface="Times New Roman" panose="02020603050405020304" pitchFamily="18" charset="0"/>
              </a:rPr>
              <a:t>Quá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TDD </a:t>
            </a:r>
            <a:r>
              <a:rPr lang="en-US" sz="2800" b="1" dirty="0" err="1">
                <a:latin typeface="Times New Roman" panose="02020603050405020304" pitchFamily="18" charset="0"/>
                <a:cs typeface="Times New Roman" panose="02020603050405020304" pitchFamily="18" charset="0"/>
              </a:rPr>
              <a:t>diễn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082" y="922638"/>
            <a:ext cx="5280454" cy="5935362"/>
          </a:xfrm>
          <a:prstGeom prst="rect">
            <a:avLst/>
          </a:prstGeom>
        </p:spPr>
      </p:pic>
      <p:sp>
        <p:nvSpPr>
          <p:cNvPr id="5" name="TextBox 4"/>
          <p:cNvSpPr txBox="1"/>
          <p:nvPr/>
        </p:nvSpPr>
        <p:spPr>
          <a:xfrm>
            <a:off x="7488196" y="1779373"/>
            <a:ext cx="4580236" cy="190821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1 </a:t>
            </a:r>
            <a:r>
              <a:rPr lang="en-US" sz="2000" dirty="0">
                <a:latin typeface="Times New Roman" panose="02020603050405020304" pitchFamily="18" charset="0"/>
                <a:cs typeface="Times New Roman" panose="02020603050405020304" pitchFamily="18" charset="0"/>
              </a:rPr>
              <a:t>test.</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Chạy</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code.</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Refactor code.</a:t>
            </a: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TextBox 5"/>
          <p:cNvSpPr txBox="1"/>
          <p:nvPr/>
        </p:nvSpPr>
        <p:spPr>
          <a:xfrm>
            <a:off x="7257536" y="6427113"/>
            <a:ext cx="4333102" cy="430887"/>
          </a:xfrm>
          <a:prstGeom prst="rect">
            <a:avLst/>
          </a:prstGeom>
          <a:noFill/>
        </p:spPr>
        <p:txBody>
          <a:bodyPr wrap="square" rtlCol="0">
            <a:spAutoFit/>
          </a:bodyPr>
          <a:lstStyle/>
          <a:p>
            <a:r>
              <a:rPr lang="en-US" sz="1100" i="1" dirty="0" err="1" smtClean="0">
                <a:latin typeface="Times New Roman" panose="02020603050405020304" pitchFamily="18" charset="0"/>
                <a:cs typeface="Times New Roman" panose="02020603050405020304" pitchFamily="18" charset="0"/>
              </a:rPr>
              <a:t>Hình</a:t>
            </a:r>
            <a:r>
              <a:rPr lang="en-US" sz="1100" i="1" dirty="0" smtClean="0">
                <a:latin typeface="Times New Roman" panose="02020603050405020304" pitchFamily="18" charset="0"/>
                <a:cs typeface="Times New Roman" panose="02020603050405020304" pitchFamily="18" charset="0"/>
              </a:rPr>
              <a:t> 1: Introduction </a:t>
            </a:r>
            <a:r>
              <a:rPr lang="en-US" sz="1100" i="1" dirty="0">
                <a:latin typeface="Times New Roman" panose="02020603050405020304" pitchFamily="18" charset="0"/>
                <a:cs typeface="Times New Roman" panose="02020603050405020304" pitchFamily="18" charset="0"/>
              </a:rPr>
              <a:t>to Test Driven Development (TDD</a:t>
            </a:r>
            <a:r>
              <a:rPr lang="en-US" sz="1100" i="1" dirty="0" smtClean="0">
                <a:latin typeface="Times New Roman" panose="02020603050405020304" pitchFamily="18" charset="0"/>
                <a:cs typeface="Times New Roman" panose="02020603050405020304" pitchFamily="18" charset="0"/>
              </a:rPr>
              <a:t>) - </a:t>
            </a:r>
            <a:r>
              <a:rPr lang="en-US" sz="1100" i="1" dirty="0" err="1" smtClean="0">
                <a:latin typeface="Times New Roman" panose="02020603050405020304" pitchFamily="18" charset="0"/>
                <a:cs typeface="Times New Roman" panose="02020603050405020304" pitchFamily="18" charset="0"/>
              </a:rPr>
              <a:t>tác</a:t>
            </a:r>
            <a:r>
              <a:rPr lang="en-US" sz="1100" i="1" dirty="0" smtClean="0">
                <a:latin typeface="Times New Roman" panose="02020603050405020304" pitchFamily="18" charset="0"/>
                <a:cs typeface="Times New Roman" panose="02020603050405020304" pitchFamily="18" charset="0"/>
              </a:rPr>
              <a:t> </a:t>
            </a:r>
            <a:r>
              <a:rPr lang="en-US" sz="1100" i="1" dirty="0" err="1" smtClean="0">
                <a:latin typeface="Times New Roman" panose="02020603050405020304" pitchFamily="18" charset="0"/>
                <a:cs typeface="Times New Roman" panose="02020603050405020304" pitchFamily="18" charset="0"/>
              </a:rPr>
              <a:t>giả</a:t>
            </a:r>
            <a:r>
              <a:rPr lang="en-US" sz="1100" i="1" dirty="0">
                <a:latin typeface="Times New Roman" panose="02020603050405020304" pitchFamily="18" charset="0"/>
                <a:cs typeface="Times New Roman" panose="02020603050405020304" pitchFamily="18" charset="0"/>
              </a:rPr>
              <a:t> </a:t>
            </a:r>
            <a:r>
              <a:rPr lang="en-US" sz="1100" i="1" dirty="0" smtClean="0">
                <a:latin typeface="Times New Roman" panose="02020603050405020304" pitchFamily="18" charset="0"/>
                <a:cs typeface="Times New Roman" panose="02020603050405020304" pitchFamily="18" charset="0"/>
              </a:rPr>
              <a:t>Scott W. </a:t>
            </a:r>
            <a:r>
              <a:rPr lang="en-US" sz="1100" i="1" dirty="0">
                <a:latin typeface="Times New Roman" panose="02020603050405020304" pitchFamily="18" charset="0"/>
                <a:cs typeface="Times New Roman" panose="02020603050405020304" pitchFamily="18" charset="0"/>
              </a:rPr>
              <a:t>A</a:t>
            </a:r>
            <a:r>
              <a:rPr lang="en-US" sz="1100" i="1" dirty="0" smtClean="0">
                <a:latin typeface="Times New Roman" panose="02020603050405020304" pitchFamily="18" charset="0"/>
                <a:cs typeface="Times New Roman" panose="02020603050405020304" pitchFamily="18" charset="0"/>
              </a:rPr>
              <a:t>mbler</a:t>
            </a:r>
            <a:endParaRPr lang="en-US" sz="1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90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339546" y="157551"/>
            <a:ext cx="8353168" cy="56841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Times New Roman" panose="02020603050405020304" pitchFamily="18" charset="0"/>
                <a:cs typeface="Times New Roman" panose="02020603050405020304" pitchFamily="18" charset="0"/>
              </a:rPr>
              <a:t>TDD </a:t>
            </a:r>
            <a:r>
              <a:rPr lang="en-US" sz="2800" b="1" dirty="0">
                <a:solidFill>
                  <a:schemeClr val="tx1"/>
                </a:solidFill>
                <a:latin typeface="Times New Roman" panose="02020603050405020304" pitchFamily="18" charset="0"/>
                <a:cs typeface="Times New Roman" panose="02020603050405020304" pitchFamily="18" charset="0"/>
              </a:rPr>
              <a:t>vs Traditional Testing</a:t>
            </a:r>
          </a:p>
        </p:txBody>
      </p:sp>
      <p:sp>
        <p:nvSpPr>
          <p:cNvPr id="3" name="TextBox 2"/>
          <p:cNvSpPr txBox="1"/>
          <p:nvPr/>
        </p:nvSpPr>
        <p:spPr>
          <a:xfrm>
            <a:off x="3962400" y="469557"/>
            <a:ext cx="2677297" cy="617838"/>
          </a:xfrm>
          <a:prstGeom prst="rect">
            <a:avLst/>
          </a:prstGeom>
          <a:noFill/>
        </p:spPr>
        <p:txBody>
          <a:bodyPr wrap="square" rtlCol="0">
            <a:spAutoFit/>
          </a:bodyPr>
          <a:lstStyle/>
          <a:p>
            <a:endParaRPr lang="en-US" dirty="0"/>
          </a:p>
        </p:txBody>
      </p:sp>
      <p:sp>
        <p:nvSpPr>
          <p:cNvPr id="5" name="TextBox 4"/>
          <p:cNvSpPr txBox="1"/>
          <p:nvPr/>
        </p:nvSpPr>
        <p:spPr>
          <a:xfrm>
            <a:off x="2471352" y="1337008"/>
            <a:ext cx="818017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Với traditional testing, có thể xem như bạn test thành công là khi bạn tìm thấy một hoặc nhiều bug</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477530" y="2066320"/>
            <a:ext cx="7755925"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Điều này cũng tương tự với TDD; khi test failed, bạn đã đạt được tiến bộ bởi vì bây giờ bạn biết rằng bạn cần giải quyết vấn đề gì. Quan trọng hơn, bạn có một thước đo thành công rõ ràng khi các test case không còn failed nữa mà đã passed</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23984" y="4549950"/>
            <a:ext cx="7282249" cy="1015663"/>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TDD </a:t>
            </a:r>
            <a:r>
              <a:rPr lang="vi-VN" sz="2000" dirty="0">
                <a:latin typeface="Times New Roman" panose="02020603050405020304" pitchFamily="18" charset="0"/>
                <a:cs typeface="Times New Roman" panose="02020603050405020304" pitchFamily="18" charset="0"/>
              </a:rPr>
              <a:t>làm tăng sự tự tin của bạn rằng hệ thống của bạn thực sự đáp ứng các yêu cầu được xác định cho nó, rằng hệ thống của bạn thực sự hoạt động và do đó bạn có thể code với sự tự tin to lớn.</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12541" y="5762071"/>
            <a:ext cx="7105136"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TDD </a:t>
            </a:r>
            <a:r>
              <a:rPr lang="vi-VN" sz="2000" dirty="0">
                <a:latin typeface="Times New Roman" panose="02020603050405020304" pitchFamily="18" charset="0"/>
                <a:cs typeface="Times New Roman" panose="02020603050405020304" pitchFamily="18" charset="0"/>
              </a:rPr>
              <a:t>là bạn có thể đạt được 100% test coverage - mỗi dòng code đều được test - điều mà traditional testing không thể đảm </a:t>
            </a:r>
            <a:r>
              <a:rPr lang="vi-VN" sz="2000" dirty="0"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423984" y="3389759"/>
            <a:ext cx="6940378"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TDD </a:t>
            </a:r>
            <a:r>
              <a:rPr lang="vi-VN" sz="2000" dirty="0">
                <a:latin typeface="Times New Roman" panose="02020603050405020304" pitchFamily="18" charset="0"/>
                <a:cs typeface="Times New Roman" panose="02020603050405020304" pitchFamily="18" charset="0"/>
              </a:rPr>
              <a:t>không thay thế traditional testing, thay vào đó, nó xác định và đảm bảo được cách chứng minh unit test đã hoạt động hiệu quả trên source code.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7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1838" y="145192"/>
            <a:ext cx="8353168" cy="56841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41340" y="145192"/>
            <a:ext cx="395416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Hai </a:t>
            </a:r>
            <a:r>
              <a:rPr lang="en-US" sz="2800" b="1" dirty="0" err="1" smtClean="0">
                <a:latin typeface="Times New Roman" panose="02020603050405020304" pitchFamily="18" charset="0"/>
                <a:cs typeface="Times New Roman" panose="02020603050405020304" pitchFamily="18" charset="0"/>
              </a:rPr>
              <a:t>cấp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độ</a:t>
            </a:r>
            <a:r>
              <a:rPr lang="en-US" sz="2800" b="1" dirty="0" smtClean="0">
                <a:latin typeface="Times New Roman" panose="02020603050405020304" pitchFamily="18" charset="0"/>
                <a:cs typeface="Times New Roman" panose="02020603050405020304" pitchFamily="18" charset="0"/>
              </a:rPr>
              <a:t> TDD</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364259" y="1285102"/>
            <a:ext cx="8517925"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Acceptance TDD (ATDD)</a:t>
            </a:r>
            <a:r>
              <a:rPr lang="vi-VN" sz="2000" dirty="0">
                <a:latin typeface="Times New Roman" panose="02020603050405020304" pitchFamily="18" charset="0"/>
                <a:cs typeface="Times New Roman" panose="02020603050405020304" pitchFamily="18" charset="0"/>
              </a:rPr>
              <a:t> . Với ATDD, bạn viết một bộ acceptance test case duy nhất hoặc đặc tả hành vi (behavior specìfication) tùy thuộc vào thuật ngữ ưa thích của bạn và sau đó chỉ cần code đủ để thực hiện thử nghiệm đó. Mục tiêu của ATDD là xác định các yêu cầu chi tiết, thực hiện các yêu cầu của bạn trên cơ sở just-in-time (JIT). ATDD còn được gọi là Behavior-Driven Development (BDD).</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364259" y="3665838"/>
            <a:ext cx="7372866" cy="193899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Developer </a:t>
            </a:r>
            <a:r>
              <a:rPr lang="vi-VN" sz="2000" b="1" dirty="0">
                <a:latin typeface="Times New Roman" panose="02020603050405020304" pitchFamily="18" charset="0"/>
                <a:cs typeface="Times New Roman" panose="02020603050405020304" pitchFamily="18" charset="0"/>
              </a:rPr>
              <a:t>TDD</a:t>
            </a:r>
            <a:r>
              <a:rPr lang="vi-VN" sz="2000" dirty="0">
                <a:latin typeface="Times New Roman" panose="02020603050405020304" pitchFamily="18" charset="0"/>
                <a:cs typeface="Times New Roman" panose="02020603050405020304" pitchFamily="18" charset="0"/>
              </a:rPr>
              <a:t> . Với TDD của Developer, bạn viết bộ test case dành cho developer, đôi khi được gọi không chính xác là unit test, và sau đó chỉ code đủ để thực hiện pass tất cả những test case đó. Mục tiêu của nhà phát triển TDD là làm rõ một thiết kế chi tiết và có thể thực hiện được thiết kế cho yêu cầu của bạn trên cơ sở JIT. Developer TDD thường được gọi đơn giản là TDD.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09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46637" y="78260"/>
            <a:ext cx="8353168" cy="56841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41556" y="123451"/>
            <a:ext cx="277615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TDD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Agile</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18487" y="1408670"/>
            <a:ext cx="8007178"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TDD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niệm</a:t>
            </a:r>
            <a:r>
              <a:rPr lang="en-US" sz="2000" dirty="0">
                <a:latin typeface="Times New Roman" panose="02020603050405020304" pitchFamily="18" charset="0"/>
                <a:cs typeface="Times New Roman" panose="02020603050405020304" pitchFamily="18" charset="0"/>
              </a:rPr>
              <a:t> “Test-First Programming”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eXtreme</a:t>
            </a:r>
            <a:r>
              <a:rPr lang="en-US" sz="2000" dirty="0">
                <a:latin typeface="Times New Roman" panose="02020603050405020304" pitchFamily="18" charset="0"/>
                <a:cs typeface="Times New Roman" panose="02020603050405020304" pitchFamily="18" charset="0"/>
              </a:rPr>
              <a:t> Programming “XP” </a:t>
            </a:r>
            <a:r>
              <a:rPr lang="en-US" sz="2000" dirty="0" err="1">
                <a:latin typeface="Times New Roman" panose="02020603050405020304" pitchFamily="18" charset="0"/>
                <a:cs typeface="Times New Roman" panose="02020603050405020304" pitchFamily="18" charset="0"/>
              </a:rPr>
              <a:t>thuần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túy</a:t>
            </a:r>
            <a:r>
              <a:rPr lang="en-US" sz="2000" dirty="0">
                <a:latin typeface="Times New Roman" panose="02020603050405020304" pitchFamily="18" charset="0"/>
                <a:cs typeface="Times New Roman" panose="02020603050405020304" pitchFamily="18" charset="0"/>
              </a:rPr>
              <a:t> Agile. </a:t>
            </a:r>
          </a:p>
        </p:txBody>
      </p:sp>
      <p:sp>
        <p:nvSpPr>
          <p:cNvPr id="5" name="TextBox 4"/>
          <p:cNvSpPr txBox="1"/>
          <p:nvPr/>
        </p:nvSpPr>
        <p:spPr>
          <a:xfrm>
            <a:off x="2718487" y="2850292"/>
            <a:ext cx="8007178"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TDD đáp ứng “Tuyên ngôn về Agile” khi bản thân quy trình TDD thúc đẩy tính thực tiễn của sản phẩm, tương tác với người dùng. Để phát huy tối đa những lợi ích mà TDD mang lại, độ lớn của 1 đơn vị tính năng phần mềm (unit of function) cần đủ nhỏ để kịch bản kiểm thử dễ dàng được xây dựng và đọc hiểu, công sức debug kịch bản kiểm thử khi chạy thất bại cũng giảm thiểu hơn.</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776152" y="4940665"/>
            <a:ext cx="8361406"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Thực tế cho thấy một số sự kết hợp giữa TDD và mô hình Agile khác như Scrum có thể hỗ trợ và tối ưu lợi ích của nhau. Ví dụ, việc chia nhỏ Backlog thành các User Story của Scrum khiến việc xây dựng kịch bản kiểm thử hướng TDD trở nên dễ dàng và thuận tiện.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736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51221" y="148281"/>
            <a:ext cx="8353168" cy="56841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76584" y="148281"/>
            <a:ext cx="4670854" cy="52322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Ưu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nhược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điểm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vủa</a:t>
            </a:r>
            <a:r>
              <a:rPr lang="en-US" sz="2800" b="1" dirty="0" smtClean="0">
                <a:latin typeface="Times New Roman" panose="02020603050405020304" pitchFamily="18" charset="0"/>
                <a:cs typeface="Times New Roman" panose="02020603050405020304" pitchFamily="18" charset="0"/>
              </a:rPr>
              <a:t> TDD </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19632" y="1169773"/>
            <a:ext cx="8402595" cy="224676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Unit </a:t>
            </a:r>
            <a:r>
              <a:rPr lang="vi-VN" sz="2000" dirty="0">
                <a:latin typeface="Times New Roman" panose="02020603050405020304" pitchFamily="18" charset="0"/>
                <a:cs typeface="Times New Roman" panose="02020603050405020304" pitchFamily="18" charset="0"/>
              </a:rPr>
              <a:t>test chứng minh rằng source code thực sự hoạt động</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Có </a:t>
            </a:r>
            <a:r>
              <a:rPr lang="vi-VN" sz="2000" dirty="0">
                <a:latin typeface="Times New Roman" panose="02020603050405020304" pitchFamily="18" charset="0"/>
                <a:cs typeface="Times New Roman" panose="02020603050405020304" pitchFamily="18" charset="0"/>
              </a:rPr>
              <a:t>thể dễ dàng thiết kế lại code của chương trình</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Tái </a:t>
            </a:r>
            <a:r>
              <a:rPr lang="vi-VN" sz="2000" dirty="0">
                <a:latin typeface="Times New Roman" panose="02020603050405020304" pitchFamily="18" charset="0"/>
                <a:cs typeface="Times New Roman" panose="02020603050405020304" pitchFamily="18" charset="0"/>
              </a:rPr>
              <a:t>cấu trúc cho phép cải thiện thiết kế code</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Sẽ </a:t>
            </a:r>
            <a:r>
              <a:rPr lang="vi-VN" sz="2000" dirty="0">
                <a:latin typeface="Times New Roman" panose="02020603050405020304" pitchFamily="18" charset="0"/>
                <a:cs typeface="Times New Roman" panose="02020603050405020304" pitchFamily="18" charset="0"/>
              </a:rPr>
              <a:t>chuẩn bị được một bộ unit test case có thể dùng để regression nhiều lần</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Giảm </a:t>
            </a:r>
            <a:r>
              <a:rPr lang="vi-VN" sz="2000" dirty="0">
                <a:latin typeface="Times New Roman" panose="02020603050405020304" pitchFamily="18" charset="0"/>
                <a:cs typeface="Times New Roman" panose="02020603050405020304" pitchFamily="18" charset="0"/>
              </a:rPr>
              <a:t>chi phí của các lỗi khi nó được phát hiện sớm</a:t>
            </a:r>
          </a:p>
          <a:p>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19632" y="3818035"/>
            <a:ext cx="8460260" cy="2554545"/>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Developer </a:t>
            </a:r>
            <a:r>
              <a:rPr lang="vi-VN" sz="2000" dirty="0">
                <a:latin typeface="Times New Roman" panose="02020603050405020304" pitchFamily="18" charset="0"/>
                <a:cs typeface="Times New Roman" panose="02020603050405020304" pitchFamily="18" charset="0"/>
              </a:rPr>
              <a:t>có thể coi đó là một sự lãng phí thời gian</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Test </a:t>
            </a:r>
            <a:r>
              <a:rPr lang="vi-VN" sz="2000" dirty="0">
                <a:latin typeface="Times New Roman" panose="02020603050405020304" pitchFamily="18" charset="0"/>
                <a:cs typeface="Times New Roman" panose="02020603050405020304" pitchFamily="18" charset="0"/>
              </a:rPr>
              <a:t>case có thể giúp xác minh đuợc các mục tiêu class và method chứ không phải dựa trên những gì code thực sự nên làm</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Test </a:t>
            </a:r>
            <a:r>
              <a:rPr lang="vi-VN" sz="2000" dirty="0">
                <a:latin typeface="Times New Roman" panose="02020603050405020304" pitchFamily="18" charset="0"/>
                <a:cs typeface="Times New Roman" panose="02020603050405020304" pitchFamily="18" charset="0"/>
              </a:rPr>
              <a:t>trở thành một phần của chi phí bảo trì dự án (vì phải viết test trước rồi mới code sau)</a:t>
            </a:r>
          </a:p>
          <a:p>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Phải </a:t>
            </a:r>
            <a:r>
              <a:rPr lang="vi-VN" sz="2000" dirty="0">
                <a:latin typeface="Times New Roman" panose="02020603050405020304" pitchFamily="18" charset="0"/>
                <a:cs typeface="Times New Roman" panose="02020603050405020304" pitchFamily="18" charset="0"/>
              </a:rPr>
              <a:t>update lại các test case khi requirement thay đổi</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209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249" y="205946"/>
            <a:ext cx="2339546" cy="6507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9881" y="205946"/>
            <a:ext cx="2005914" cy="80021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Summary</a:t>
            </a:r>
          </a:p>
          <a:p>
            <a:endParaRPr lang="en-US" dirty="0"/>
          </a:p>
        </p:txBody>
      </p:sp>
      <p:sp>
        <p:nvSpPr>
          <p:cNvPr id="4" name="TextBox 3"/>
          <p:cNvSpPr txBox="1"/>
          <p:nvPr/>
        </p:nvSpPr>
        <p:spPr>
          <a:xfrm>
            <a:off x="3455774" y="3061649"/>
            <a:ext cx="536695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a:t>
            </a:r>
            <a:r>
              <a:rPr lang="en-US" sz="2000" dirty="0" smtClean="0">
                <a:latin typeface="Times New Roman" panose="02020603050405020304" pitchFamily="18" charset="0"/>
                <a:cs typeface="Times New Roman" panose="02020603050405020304" pitchFamily="18" charset="0"/>
              </a:rPr>
              <a:t> TDD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code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code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pass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test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35611" y="4277562"/>
            <a:ext cx="5417494"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Software Engineering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TDD </a:t>
            </a:r>
            <a:r>
              <a:rPr lang="en-US" sz="2000" dirty="0" err="1" smtClean="0">
                <a:latin typeface="Times New Roman" panose="02020603050405020304" pitchFamily="18" charset="0"/>
                <a:cs typeface="Times New Roman" panose="02020603050405020304" pitchFamily="18" charset="0"/>
              </a:rPr>
              <a:t>đôi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"Test First Development."</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39249" y="5584092"/>
            <a:ext cx="523926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TDD code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371601" y="1118733"/>
            <a:ext cx="4868562"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Test-driven </a:t>
            </a:r>
            <a:r>
              <a:rPr lang="vi-VN" dirty="0">
                <a:latin typeface="Times New Roman" panose="02020603050405020304" pitchFamily="18" charset="0"/>
                <a:cs typeface="Times New Roman" panose="02020603050405020304" pitchFamily="18" charset="0"/>
              </a:rPr>
              <a:t>development (TDD) là một cách tiếp cận phát triển kết hợp test đầu tiên</a:t>
            </a:r>
            <a:endParaRPr lang="en-US" dirty="0"/>
          </a:p>
        </p:txBody>
      </p:sp>
      <p:sp>
        <p:nvSpPr>
          <p:cNvPr id="8" name="TextBox 7"/>
          <p:cNvSpPr txBox="1"/>
          <p:nvPr/>
        </p:nvSpPr>
        <p:spPr>
          <a:xfrm>
            <a:off x="2356022" y="2111578"/>
            <a:ext cx="5399902"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developer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test </a:t>
            </a:r>
            <a:r>
              <a:rPr lang="en-US" sz="2000" dirty="0" err="1" smtClean="0">
                <a:latin typeface="Times New Roman" panose="02020603050405020304" pitchFamily="18" charset="0"/>
                <a:cs typeface="Times New Roman" panose="02020603050405020304" pitchFamily="18" charset="0"/>
              </a:rPr>
              <a:t>trước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viết</a:t>
            </a:r>
            <a:r>
              <a:rPr lang="en-US" sz="2000" dirty="0" smtClean="0">
                <a:latin typeface="Times New Roman" panose="02020603050405020304" pitchFamily="18" charset="0"/>
                <a:cs typeface="Times New Roman" panose="02020603050405020304" pitchFamily="18" charset="0"/>
              </a:rPr>
              <a:t> code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096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410</TotalTime>
  <Words>672</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 Doan Van</dc:creator>
  <cp:lastModifiedBy>Lượm Phan Văn</cp:lastModifiedBy>
  <cp:revision>13</cp:revision>
  <dcterms:created xsi:type="dcterms:W3CDTF">2019-10-14T06:54:16Z</dcterms:created>
  <dcterms:modified xsi:type="dcterms:W3CDTF">2019-12-17T07:57:48Z</dcterms:modified>
</cp:coreProperties>
</file>