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notesMasterIdLst>
    <p:notesMasterId r:id="rId8"/>
  </p:notesMasterIdLst>
  <p:sldIdLst>
    <p:sldId id="262" r:id="rId2"/>
    <p:sldId id="258" r:id="rId3"/>
    <p:sldId id="259" r:id="rId4"/>
    <p:sldId id="260" r:id="rId5"/>
    <p:sldId id="261" r:id="rId6"/>
    <p:sldId id="27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499" autoAdjust="0"/>
  </p:normalViewPr>
  <p:slideViewPr>
    <p:cSldViewPr snapToGrid="0">
      <p:cViewPr varScale="1">
        <p:scale>
          <a:sx n="75" d="100"/>
          <a:sy n="75"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CD8A-E6DA-4DAF-A524-1C4F7D26BF99}" type="datetimeFigureOut">
              <a:rPr lang="en-US" smtClean="0"/>
              <a:t>12/16/2019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D6895-B7AC-4AB1-9CB7-2604792111A3}" type="slidenum">
              <a:rPr lang="en-US" smtClean="0"/>
              <a:t>‹#›</a:t>
            </a:fld>
            <a:endParaRPr lang="en-US"/>
          </a:p>
        </p:txBody>
      </p:sp>
    </p:spTree>
    <p:extLst>
      <p:ext uri="{BB962C8B-B14F-4D97-AF65-F5344CB8AC3E}">
        <p14:creationId xmlns:p14="http://schemas.microsoft.com/office/powerpoint/2010/main" val="144682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Alpha testing </a:t>
            </a:r>
            <a:r>
              <a:rPr lang="en-US" sz="1200" kern="1200">
                <a:solidFill>
                  <a:schemeClr val="tx1"/>
                </a:solidFill>
                <a:effectLst/>
                <a:latin typeface="+mn-lt"/>
                <a:ea typeface="+mn-ea"/>
                <a:cs typeface="+mn-cs"/>
              </a:rPr>
              <a:t>người dùng và nhà phát triển làm việc cùng nhau để kiểm tra hệ thống khi nó đang được phát triển. Điều này có nghĩa là người dùng có thể xác định các vấn đề và vấn đề không dễ thấy đối với nhóm thử nghiệm phát triển. </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tx1"/>
                </a:solidFill>
                <a:effectLst/>
                <a:latin typeface="+mn-lt"/>
                <a:ea typeface="+mn-ea"/>
                <a:cs typeface="+mn-cs"/>
              </a:rPr>
              <a:t>Beta testing</a:t>
            </a:r>
            <a:r>
              <a:rPr lang="en-US" sz="1200" kern="1200">
                <a:solidFill>
                  <a:schemeClr val="tx1"/>
                </a:solidFill>
                <a:effectLst/>
                <a:latin typeface="+mn-lt"/>
                <a:ea typeface="+mn-ea"/>
                <a:cs typeface="+mn-cs"/>
              </a:rPr>
              <a:t> diễn ra khi việc phát hành sớm, đôi khi chưa hoàn thành, một hệ thống phần mềm được cung cấp cho một nhóm lớn hơn của khách hàng và người dùng để đánh giá. Những người thử nghiệm bản beta có thể là một nhóm khách hàng được lựa chọn là những người sớm chấp nhận hệ thống.</a:t>
            </a:r>
          </a:p>
          <a:p>
            <a:endParaRPr lang="en-US"/>
          </a:p>
        </p:txBody>
      </p:sp>
      <p:sp>
        <p:nvSpPr>
          <p:cNvPr id="4" name="Slide Number Placeholder 3"/>
          <p:cNvSpPr>
            <a:spLocks noGrp="1"/>
          </p:cNvSpPr>
          <p:nvPr>
            <p:ph type="sldNum" sz="quarter" idx="5"/>
          </p:nvPr>
        </p:nvSpPr>
        <p:spPr/>
        <p:txBody>
          <a:bodyPr/>
          <a:lstStyle/>
          <a:p>
            <a:fld id="{501D6895-B7AC-4AB1-9CB7-2604792111A3}" type="slidenum">
              <a:rPr lang="en-US" smtClean="0"/>
              <a:t>3</a:t>
            </a:fld>
            <a:endParaRPr lang="en-US"/>
          </a:p>
        </p:txBody>
      </p:sp>
    </p:spTree>
    <p:extLst>
      <p:ext uri="{BB962C8B-B14F-4D97-AF65-F5344CB8AC3E}">
        <p14:creationId xmlns:p14="http://schemas.microsoft.com/office/powerpoint/2010/main" val="183032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17323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610855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32177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760875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67742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495989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658052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616314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Yellow">
  <p:cSld name="Blank Yellow">
    <p:spTree>
      <p:nvGrpSpPr>
        <p:cNvPr id="1" name="Shape 329"/>
        <p:cNvGrpSpPr/>
        <p:nvPr/>
      </p:nvGrpSpPr>
      <p:grpSpPr>
        <a:xfrm>
          <a:off x="0" y="0"/>
          <a:ext cx="0" cy="0"/>
          <a:chOff x="0" y="0"/>
          <a:chExt cx="0" cy="0"/>
        </a:xfrm>
      </p:grpSpPr>
      <p:sp>
        <p:nvSpPr>
          <p:cNvPr id="330" name="Google Shape;330;p13"/>
          <p:cNvSpPr/>
          <p:nvPr/>
        </p:nvSpPr>
        <p:spPr>
          <a:xfrm>
            <a:off x="542867" y="542767"/>
            <a:ext cx="11106400" cy="5772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3"/>
          <p:cNvSpPr/>
          <p:nvPr/>
        </p:nvSpPr>
        <p:spPr>
          <a:xfrm>
            <a:off x="-156367" y="1129676"/>
            <a:ext cx="807200" cy="8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290467" y="228333"/>
            <a:ext cx="1405600" cy="14056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13"/>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13"/>
          <p:cNvSpPr/>
          <p:nvPr/>
        </p:nvSpPr>
        <p:spPr>
          <a:xfrm>
            <a:off x="1862967" y="450019"/>
            <a:ext cx="182400" cy="1824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650837" y="17793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13"/>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13"/>
          <p:cNvSpPr/>
          <p:nvPr/>
        </p:nvSpPr>
        <p:spPr>
          <a:xfrm>
            <a:off x="11343325" y="3974861"/>
            <a:ext cx="1032800" cy="10328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13"/>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13"/>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13"/>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13"/>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13"/>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13"/>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4" name="Google Shape;344;p13"/>
          <p:cNvGrpSpPr/>
          <p:nvPr/>
        </p:nvGrpSpPr>
        <p:grpSpPr>
          <a:xfrm>
            <a:off x="10856501" y="5970098"/>
            <a:ext cx="678468" cy="63828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13"/>
          <p:cNvGrpSpPr/>
          <p:nvPr/>
        </p:nvGrpSpPr>
        <p:grpSpPr>
          <a:xfrm>
            <a:off x="727495" y="509853"/>
            <a:ext cx="531544" cy="84256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6" name="Google Shape;356;p13"/>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9759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34878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87743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01249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37649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638889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18476508"/>
      </p:ext>
    </p:extLst>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679183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810250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12/16/2019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75602678"/>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29">
            <a:extLst>
              <a:ext uri="{FF2B5EF4-FFF2-40B4-BE49-F238E27FC236}">
                <a16:creationId xmlns:a16="http://schemas.microsoft.com/office/drawing/2014/main"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586BA78E-398A-4F2D-8AEE-37F3C306800A}"/>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ctr"/>
            <a:r>
              <a:rPr lang="en-US" sz="5400"/>
              <a:t>User Testing</a:t>
            </a:r>
          </a:p>
        </p:txBody>
      </p:sp>
    </p:spTree>
    <p:extLst>
      <p:ext uri="{BB962C8B-B14F-4D97-AF65-F5344CB8AC3E}">
        <p14:creationId xmlns:p14="http://schemas.microsoft.com/office/powerpoint/2010/main" val="191306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4B05FC-7689-4979-BA9E-8EA1243215E1}"/>
              </a:ext>
            </a:extLst>
          </p:cNvPr>
          <p:cNvSpPr>
            <a:spLocks noGrp="1"/>
          </p:cNvSpPr>
          <p:nvPr>
            <p:ph type="title"/>
          </p:nvPr>
        </p:nvSpPr>
        <p:spPr>
          <a:xfrm>
            <a:off x="643467" y="816638"/>
            <a:ext cx="3367359" cy="5224724"/>
          </a:xfrm>
        </p:spPr>
        <p:txBody>
          <a:bodyPr anchor="ctr">
            <a:normAutofit/>
          </a:bodyPr>
          <a:lstStyle/>
          <a:p>
            <a:r>
              <a:rPr lang="en-US" cap="none"/>
              <a:t>User testing</a:t>
            </a:r>
          </a:p>
        </p:txBody>
      </p:sp>
      <p:sp>
        <p:nvSpPr>
          <p:cNvPr id="3" name="Content Placeholder 2">
            <a:extLst>
              <a:ext uri="{FF2B5EF4-FFF2-40B4-BE49-F238E27FC236}">
                <a16:creationId xmlns:a16="http://schemas.microsoft.com/office/drawing/2014/main" id="{B7DE84CB-3DBA-4CE8-8FFC-5CB668BC173B}"/>
              </a:ext>
            </a:extLst>
          </p:cNvPr>
          <p:cNvSpPr>
            <a:spLocks noGrp="1"/>
          </p:cNvSpPr>
          <p:nvPr>
            <p:ph idx="1"/>
          </p:nvPr>
        </p:nvSpPr>
        <p:spPr>
          <a:xfrm>
            <a:off x="4654294" y="816638"/>
            <a:ext cx="5822111" cy="5701728"/>
          </a:xfrm>
        </p:spPr>
        <p:txBody>
          <a:bodyPr anchor="ctr">
            <a:normAutofit/>
          </a:bodyPr>
          <a:lstStyle/>
          <a:p>
            <a:pPr>
              <a:lnSpc>
                <a:spcPct val="90000"/>
              </a:lnSpc>
            </a:pPr>
            <a:r>
              <a:rPr lang="en-US" cap="none"/>
              <a:t>Kiểm thử người dùng hoặc khách hàng là một giai đoạn trong quy trình kiểm thử, trong đó người dùng hoặc khách hàng cung cấp đầu vào và tư vấn về kiểm thử hệ thống.</a:t>
            </a:r>
          </a:p>
          <a:p>
            <a:pPr>
              <a:lnSpc>
                <a:spcPct val="90000"/>
              </a:lnSpc>
            </a:pPr>
            <a:r>
              <a:rPr lang="en-US" cap="none"/>
              <a:t>Điều này có thể liên quan đến việc kiểm thử một hệ thống chính thức đã được ủy quyền từ một nhà cung cấp bên ngoài. </a:t>
            </a:r>
          </a:p>
          <a:p>
            <a:pPr>
              <a:lnSpc>
                <a:spcPct val="90000"/>
              </a:lnSpc>
            </a:pPr>
            <a:r>
              <a:rPr lang="en-US" cap="none"/>
              <a:t>Nó có thể là một quy trình không chính thức nơi người dùng thử nghiệm một sản phẩm phần mềm mới để xem họ có thích nó không và để kiểm tra xem nó có làm những gì họ cần không. </a:t>
            </a:r>
          </a:p>
          <a:p>
            <a:pPr>
              <a:lnSpc>
                <a:spcPct val="90000"/>
              </a:lnSpc>
            </a:pPr>
            <a:r>
              <a:rPr lang="en-US" cap="none"/>
              <a:t>Kiểm thử người dùng là điều cần thiết, ngay cả khi hệ thống toàn diện và kiểm tra phát hành đã được thực hiện. </a:t>
            </a:r>
          </a:p>
          <a:p>
            <a:pPr>
              <a:lnSpc>
                <a:spcPct val="90000"/>
              </a:lnSpc>
            </a:pPr>
            <a:r>
              <a:rPr lang="en-US" cap="none"/>
              <a:t>Ảnh hưởng từ môi trường làm việc của người dùng có thể có ảnh hưởng lớn đến độ tin cậy, hiệu suất, khả năng sử dụng và sự mạnh mẽ của một hệ thống.</a:t>
            </a:r>
          </a:p>
          <a:p>
            <a:pPr>
              <a:lnSpc>
                <a:spcPct val="90000"/>
              </a:lnSpc>
            </a:pPr>
            <a:endParaRPr lang="en-US" cap="none"/>
          </a:p>
        </p:txBody>
      </p:sp>
    </p:spTree>
    <p:extLst>
      <p:ext uri="{BB962C8B-B14F-4D97-AF65-F5344CB8AC3E}">
        <p14:creationId xmlns:p14="http://schemas.microsoft.com/office/powerpoint/2010/main" val="253541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A2B8A-9907-45A1-884E-F3A9AF9B2B1B}"/>
              </a:ext>
            </a:extLst>
          </p:cNvPr>
          <p:cNvSpPr>
            <a:spLocks noGrp="1"/>
          </p:cNvSpPr>
          <p:nvPr>
            <p:ph idx="1"/>
          </p:nvPr>
        </p:nvSpPr>
        <p:spPr>
          <a:xfrm>
            <a:off x="913775" y="796834"/>
            <a:ext cx="10364452" cy="5447211"/>
          </a:xfrm>
        </p:spPr>
        <p:txBody>
          <a:bodyPr>
            <a:normAutofit/>
          </a:bodyPr>
          <a:lstStyle/>
          <a:p>
            <a:r>
              <a:rPr lang="en-US" sz="2400" cap="none"/>
              <a:t>Có 3 loại user testing khác nhau:</a:t>
            </a:r>
          </a:p>
          <a:p>
            <a:pPr lvl="1">
              <a:buFont typeface="Wingdings" panose="05000000000000000000" pitchFamily="2" charset="2"/>
              <a:buChar char="q"/>
            </a:pPr>
            <a:r>
              <a:rPr lang="en-US" sz="2200" cap="none"/>
              <a:t> Alpha testing, trong đó một nhóm người dùng phần mềm được chọn làm việc chặt chẽ với nhóm phát triển để kiểm tra các bản phát hành sớm của phần mềm.</a:t>
            </a:r>
          </a:p>
          <a:p>
            <a:pPr lvl="1">
              <a:buFont typeface="Wingdings" panose="05000000000000000000" pitchFamily="2" charset="2"/>
              <a:buChar char="q"/>
            </a:pPr>
            <a:r>
              <a:rPr lang="en-US" sz="2200" cap="none"/>
              <a:t> Beta testing, trong đó bản phát hành phần mềm được cung cấp cho một nhóm người dùng lớn hơn để cho họ trải nghiệm và đưa ra các vấn đề mà họ phát hiện ra với các nhà phát triển hệ thống.</a:t>
            </a:r>
          </a:p>
          <a:p>
            <a:pPr lvl="1">
              <a:buFont typeface="Wingdings" panose="05000000000000000000" pitchFamily="2" charset="2"/>
              <a:buChar char="q"/>
            </a:pPr>
            <a:r>
              <a:rPr lang="en-US" sz="2200" cap="none"/>
              <a:t> Acceptance testing, trong đó khách hàng kiểm tra một hệ thống để quyết định xem nó có sẵn sàng được chấp nhận từ các nhà phát triển hệ thống và triển khai trong môi trường khách hàng hay không.</a:t>
            </a:r>
          </a:p>
        </p:txBody>
      </p:sp>
    </p:spTree>
    <p:extLst>
      <p:ext uri="{BB962C8B-B14F-4D97-AF65-F5344CB8AC3E}">
        <p14:creationId xmlns:p14="http://schemas.microsoft.com/office/powerpoint/2010/main" val="30520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7A6954-DB5A-4686-9BE4-86C3541073D6}"/>
              </a:ext>
            </a:extLst>
          </p:cNvPr>
          <p:cNvPicPr/>
          <p:nvPr/>
        </p:nvPicPr>
        <p:blipFill>
          <a:blip r:embed="rId2"/>
          <a:stretch>
            <a:fillRect/>
          </a:stretch>
        </p:blipFill>
        <p:spPr>
          <a:xfrm>
            <a:off x="2513934" y="4702629"/>
            <a:ext cx="7164131" cy="154028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BB655179-9529-4150-B5ED-E56249EA9ABA}"/>
              </a:ext>
            </a:extLst>
          </p:cNvPr>
          <p:cNvSpPr>
            <a:spLocks noGrp="1"/>
          </p:cNvSpPr>
          <p:nvPr>
            <p:ph idx="1"/>
          </p:nvPr>
        </p:nvSpPr>
        <p:spPr>
          <a:xfrm>
            <a:off x="1083212" y="457200"/>
            <a:ext cx="9988062" cy="4245429"/>
          </a:xfrm>
        </p:spPr>
        <p:txBody>
          <a:bodyPr>
            <a:normAutofit/>
          </a:bodyPr>
          <a:lstStyle/>
          <a:p>
            <a:pPr>
              <a:lnSpc>
                <a:spcPct val="110000"/>
              </a:lnSpc>
            </a:pPr>
            <a:r>
              <a:rPr lang="en-US" sz="1800" cap="none"/>
              <a:t>Trong kiểm thử alpha, người dùng và nhà phát triển làm việc cùng nhau để kiểm tra hệ thống khi nó đang được phát triển.</a:t>
            </a:r>
          </a:p>
          <a:p>
            <a:pPr>
              <a:lnSpc>
                <a:spcPct val="110000"/>
              </a:lnSpc>
            </a:pPr>
            <a:r>
              <a:rPr lang="en-US" sz="1800" cap="none"/>
              <a:t>Kiểm thử alpha thường được sử dụng khi phát triển các sản phẩm hoặc ứng dụng phần mềm.</a:t>
            </a:r>
          </a:p>
          <a:p>
            <a:pPr>
              <a:lnSpc>
                <a:spcPct val="110000"/>
              </a:lnSpc>
            </a:pPr>
            <a:r>
              <a:rPr lang="en-US" sz="1800" cap="none"/>
              <a:t>Kiểm thử beta diễn ra khi việc phát hành sớm, đôi khi chưa hoàn thành, một hệ thống phần mềm được cung cấp cho một nhóm lớn hơn của khách hàng và người dùng để đánh giá. Những người thử nghiệm bản beta có thể là một nhóm khách hàng được lựa chọn là những người sớm chấp nhận hệ thống.</a:t>
            </a:r>
          </a:p>
          <a:p>
            <a:pPr>
              <a:lnSpc>
                <a:spcPct val="110000"/>
              </a:lnSpc>
            </a:pPr>
            <a:r>
              <a:rPr lang="en-US" sz="1800" cap="none"/>
              <a:t>Kiểm thử beta chủ yếu được sử dụng cho các sản phẩm phần mềm được sử dụng trong nhiều cài đặt khác nhau. Điều này rất quan trọng vì, không giống như các nhà phát triển sản phẩm tùy chỉnh, không có cách nào để nhà phát triển sản phẩm giới hạn môi trường hoạt động của phần mềm.</a:t>
            </a:r>
          </a:p>
          <a:p>
            <a:pPr>
              <a:lnSpc>
                <a:spcPct val="110000"/>
              </a:lnSpc>
            </a:pPr>
            <a:endParaRPr lang="en-US" sz="1800" cap="none"/>
          </a:p>
        </p:txBody>
      </p:sp>
    </p:spTree>
    <p:extLst>
      <p:ext uri="{BB962C8B-B14F-4D97-AF65-F5344CB8AC3E}">
        <p14:creationId xmlns:p14="http://schemas.microsoft.com/office/powerpoint/2010/main" val="76775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B5DE4-27AC-41AC-85C5-DE7B83D97BD0}"/>
              </a:ext>
            </a:extLst>
          </p:cNvPr>
          <p:cNvSpPr>
            <a:spLocks noGrp="1"/>
          </p:cNvSpPr>
          <p:nvPr>
            <p:ph idx="1"/>
          </p:nvPr>
        </p:nvSpPr>
        <p:spPr>
          <a:xfrm>
            <a:off x="913775" y="809897"/>
            <a:ext cx="10364452" cy="5603966"/>
          </a:xfrm>
        </p:spPr>
        <p:txBody>
          <a:bodyPr>
            <a:noAutofit/>
          </a:bodyPr>
          <a:lstStyle/>
          <a:p>
            <a:endParaRPr lang="en-US" sz="1800" cap="none"/>
          </a:p>
          <a:p>
            <a:r>
              <a:rPr lang="en-US" sz="1800" cap="none"/>
              <a:t>Acceptance testing là một phần vốn có của phát triển hệ thống tùy chỉnh. Khách hàng kiểm tra một hệ thống, sử dụng dữ liệu của riêng họ và quyết định xem nó có được chấp nhận từ nhà phát triển hệ thống hay không. Chấp nhận ngụ ý rằng thanh toán cuối cùng nên được thực hiện cho phần mềm. Cho thấy đây là 6 giai đoạn trong quy trình acceptance testing:</a:t>
            </a:r>
          </a:p>
          <a:p>
            <a:pPr lvl="1">
              <a:buFont typeface="Wingdings" panose="05000000000000000000" pitchFamily="2" charset="2"/>
              <a:buChar char="q"/>
            </a:pPr>
            <a:r>
              <a:rPr lang="en-US" sz="1600" cap="none"/>
              <a:t>Define acceptance criteria, giai đoạn này lý tưởng nên diễn ra sớm trong quá trình trước khi hợp đồng cho hệ thống được ký kết</a:t>
            </a:r>
          </a:p>
          <a:p>
            <a:pPr lvl="1">
              <a:buFont typeface="Wingdings" panose="05000000000000000000" pitchFamily="2" charset="2"/>
              <a:buChar char="q"/>
            </a:pPr>
            <a:r>
              <a:rPr lang="en-US" sz="1600" cap="none"/>
              <a:t>Plan acceptance testing, giai đoạn này liên quan đến việc quyết định các nguồn lực, thời gian và ngân sách để thử nghiệm chấp nhận và thiết lập lịch thử nghiệm</a:t>
            </a:r>
          </a:p>
          <a:p>
            <a:pPr lvl="1">
              <a:buFont typeface="Wingdings" panose="05000000000000000000" pitchFamily="2" charset="2"/>
              <a:buChar char="q"/>
            </a:pPr>
            <a:r>
              <a:rPr lang="en-US" sz="1600" cap="none"/>
              <a:t>Derive acceptance tests, khi các tiêu chí chấp nhận đã được thiết lập, các kiểm thử phải được thiết kế để kiểm tra xem một hệ thống có được chấp nhận hay không</a:t>
            </a:r>
          </a:p>
          <a:p>
            <a:pPr lvl="1">
              <a:buFont typeface="Wingdings" panose="05000000000000000000" pitchFamily="2" charset="2"/>
              <a:buChar char="q"/>
            </a:pPr>
            <a:r>
              <a:rPr lang="en-US" sz="1600" cap="none"/>
              <a:t>Run acceptance tests, các kiểm thử được đồng ý được thực hiện trên hệ thống.</a:t>
            </a:r>
          </a:p>
          <a:p>
            <a:pPr lvl="1">
              <a:buFont typeface="Wingdings" panose="05000000000000000000" pitchFamily="2" charset="2"/>
              <a:buChar char="q"/>
            </a:pPr>
            <a:r>
              <a:rPr lang="en-US" sz="1600" cap="none"/>
              <a:t>Negotiate test results, rất khó có khả năng tất cả các bài kiểm thử chấp nhận được xác định sẽ vượt qua và sẽ không có vấn đề gì với hệ thống. </a:t>
            </a:r>
          </a:p>
          <a:p>
            <a:pPr lvl="1">
              <a:buFont typeface="Wingdings" panose="05000000000000000000" pitchFamily="2" charset="2"/>
              <a:buChar char="q"/>
            </a:pPr>
            <a:r>
              <a:rPr lang="en-US" sz="1600" cap="none"/>
              <a:t>Reject/accept system, giai đoạn này bao gồm một cuộc gặp mặt giữa các nhà phát triển và khách hàng quyết định xem có nên chấp nhận hệ thống hay không</a:t>
            </a:r>
          </a:p>
          <a:p>
            <a:endParaRPr lang="en-US" sz="1800" cap="none"/>
          </a:p>
        </p:txBody>
      </p:sp>
    </p:spTree>
    <p:extLst>
      <p:ext uri="{BB962C8B-B14F-4D97-AF65-F5344CB8AC3E}">
        <p14:creationId xmlns:p14="http://schemas.microsoft.com/office/powerpoint/2010/main" val="348535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914400" y="2009533"/>
            <a:ext cx="8791600" cy="1546400"/>
          </a:xfrm>
          <a:prstGeom prst="rect">
            <a:avLst/>
          </a:prstGeom>
        </p:spPr>
        <p:txBody>
          <a:bodyPr spcFirstLastPara="1" vert="horz" wrap="square" lIns="121900" tIns="121900" rIns="121900" bIns="121900" rtlCol="0" anchor="ctr" anchorCtr="0">
            <a:noAutofit/>
          </a:bodyPr>
          <a:lstStyle/>
          <a:p>
            <a:pPr>
              <a:spcBef>
                <a:spcPts val="0"/>
              </a:spcBef>
            </a:pPr>
            <a:r>
              <a:rPr lang="en" sz="8000">
                <a:solidFill>
                  <a:srgbClr val="FFFFFF"/>
                </a:solidFill>
                <a:latin typeface="Arial" panose="020B0604020202020204" pitchFamily="34" charset="0"/>
                <a:cs typeface="Arial" panose="020B0604020202020204" pitchFamily="34" charset="0"/>
              </a:rPr>
              <a:t>Thanks!</a:t>
            </a:r>
            <a:endParaRPr sz="8000">
              <a:solidFill>
                <a:srgbClr val="FFFFFF"/>
              </a:solidFill>
              <a:latin typeface="Arial" panose="020B0604020202020204" pitchFamily="34" charset="0"/>
              <a:cs typeface="Arial" panose="020B0604020202020204" pitchFamily="34" charset="0"/>
            </a:endParaRPr>
          </a:p>
        </p:txBody>
      </p:sp>
      <p:sp>
        <p:nvSpPr>
          <p:cNvPr id="594" name="Google Shape;594;p38"/>
          <p:cNvSpPr txBox="1">
            <a:spLocks noGrp="1"/>
          </p:cNvSpPr>
          <p:nvPr>
            <p:ph type="subTitle" idx="4294967295"/>
          </p:nvPr>
        </p:nvSpPr>
        <p:spPr>
          <a:xfrm>
            <a:off x="914400" y="3202627"/>
            <a:ext cx="8791600" cy="23596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sz="4800">
                <a:solidFill>
                  <a:srgbClr val="4A5C65"/>
                </a:solidFill>
                <a:latin typeface="Arial" panose="020B0604020202020204" pitchFamily="34" charset="0"/>
                <a:cs typeface="Arial" panose="020B0604020202020204" pitchFamily="34" charset="0"/>
              </a:rPr>
              <a:t>Any questions?</a:t>
            </a:r>
            <a:endParaRPr sz="4800">
              <a:solidFill>
                <a:srgbClr val="4A5C65"/>
              </a:solidFill>
              <a:latin typeface="Arial" panose="020B0604020202020204" pitchFamily="34" charset="0"/>
              <a:cs typeface="Arial" panose="020B0604020202020204" pitchFamily="34" charset="0"/>
            </a:endParaRPr>
          </a:p>
          <a:p>
            <a:pPr marL="0" indent="0">
              <a:spcBef>
                <a:spcPts val="1333"/>
              </a:spcBef>
              <a:buClr>
                <a:schemeClr val="dk1"/>
              </a:buClr>
              <a:buSzPts val="1100"/>
              <a:buNone/>
            </a:pPr>
            <a:r>
              <a:rPr lang="en">
                <a:solidFill>
                  <a:srgbClr val="4A5C65"/>
                </a:solidFill>
                <a:latin typeface="Arial" panose="020B0604020202020204" pitchFamily="34" charset="0"/>
                <a:cs typeface="Arial" panose="020B0604020202020204" pitchFamily="34" charset="0"/>
              </a:rPr>
              <a:t>You can find me at 15520461@</a:t>
            </a:r>
            <a:r>
              <a:rPr lang="en-US">
                <a:solidFill>
                  <a:srgbClr val="4A5C65"/>
                </a:solidFill>
                <a:latin typeface="Arial" panose="020B0604020202020204" pitchFamily="34" charset="0"/>
                <a:cs typeface="Arial" panose="020B0604020202020204" pitchFamily="34" charset="0"/>
              </a:rPr>
              <a:t>gm.uit.edu.vn</a:t>
            </a:r>
            <a:endParaRPr>
              <a:solidFill>
                <a:srgbClr val="4A5C65"/>
              </a:solidFill>
              <a:latin typeface="Arial" panose="020B0604020202020204" pitchFamily="34" charset="0"/>
              <a:cs typeface="Arial" panose="020B0604020202020204" pitchFamily="34" charset="0"/>
            </a:endParaRPr>
          </a:p>
          <a:p>
            <a:pPr marL="0" indent="0">
              <a:spcBef>
                <a:spcPts val="1333"/>
              </a:spcBef>
              <a:spcAft>
                <a:spcPts val="1333"/>
              </a:spcAft>
              <a:buClr>
                <a:schemeClr val="dk1"/>
              </a:buClr>
              <a:buSzPts val="1100"/>
              <a:buNone/>
            </a:pPr>
            <a:endParaRPr>
              <a:solidFill>
                <a:srgbClr val="4A5C65"/>
              </a:solidFill>
              <a:latin typeface="Arial" panose="020B0604020202020204" pitchFamily="34" charset="0"/>
              <a:cs typeface="Arial" panose="020B0604020202020204" pitchFamily="34" charset="0"/>
            </a:endParaRPr>
          </a:p>
        </p:txBody>
      </p:sp>
      <p:sp>
        <p:nvSpPr>
          <p:cNvPr id="595" name="Google Shape;595;p38"/>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TotalTime>
  <Words>860</Words>
  <Application>Microsoft Office PowerPoint</Application>
  <PresentationFormat>Widescreen</PresentationFormat>
  <Paragraphs>31</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Wingdings</vt:lpstr>
      <vt:lpstr>Wingdings 3</vt:lpstr>
      <vt:lpstr>Facet</vt:lpstr>
      <vt:lpstr>User Testing</vt:lpstr>
      <vt:lpstr>User testing</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PHAN VĂN LƯỢM</dc:creator>
  <cp:lastModifiedBy>Lượm Phan Văn</cp:lastModifiedBy>
  <cp:revision>41</cp:revision>
  <dcterms:created xsi:type="dcterms:W3CDTF">2019-09-29T00:41:39Z</dcterms:created>
  <dcterms:modified xsi:type="dcterms:W3CDTF">2019-12-16T14:11:09Z</dcterms:modified>
</cp:coreProperties>
</file>