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373126"/>
            <a:ext cx="80721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9740" y="3967040"/>
            <a:ext cx="8224519" cy="133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57CA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5250" y="6750842"/>
            <a:ext cx="8977630" cy="0"/>
          </a:xfrm>
          <a:custGeom>
            <a:avLst/>
            <a:gdLst/>
            <a:ahLst/>
            <a:cxnLst/>
            <a:rect l="l" t="t" r="r" b="b"/>
            <a:pathLst>
              <a:path w="8977630" h="0">
                <a:moveTo>
                  <a:pt x="0" y="0"/>
                </a:moveTo>
                <a:lnTo>
                  <a:pt x="8977376" y="0"/>
                </a:lnTo>
              </a:path>
            </a:pathLst>
          </a:custGeom>
          <a:ln w="55561">
            <a:solidFill>
              <a:srgbClr val="57B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6896100" y="1073975"/>
            <a:ext cx="2155825" cy="0"/>
          </a:xfrm>
          <a:custGeom>
            <a:avLst/>
            <a:gdLst/>
            <a:ahLst/>
            <a:cxnLst/>
            <a:rect l="l" t="t" r="r" b="b"/>
            <a:pathLst>
              <a:path w="2155825" h="0">
                <a:moveTo>
                  <a:pt x="0" y="0"/>
                </a:moveTo>
                <a:lnTo>
                  <a:pt x="2155825" y="0"/>
                </a:lnTo>
              </a:path>
            </a:pathLst>
          </a:custGeom>
          <a:ln w="524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8253856" y="419734"/>
            <a:ext cx="548640" cy="5486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4" y="1410715"/>
            <a:ext cx="8075930" cy="394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76742" y="6366249"/>
            <a:ext cx="1911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trucntt@uit.edu.vn" TargetMode="External"/><Relationship Id="rId3" Type="http://schemas.openxmlformats.org/officeDocument/2006/relationships/hyperlink" Target="mailto:t@uit.edu.vn" TargetMode="External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.jp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jp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0808" y="276859"/>
            <a:ext cx="50368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265" marR="5080" indent="-2032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ĐẠI HỌC CÔNG NGHỆ THÔNG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TIN 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KHOA CÔNG NGHỆ PHẦN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442335" marR="5080">
              <a:lnSpc>
                <a:spcPct val="119200"/>
              </a:lnSpc>
              <a:spcBef>
                <a:spcPts val="90"/>
              </a:spcBef>
            </a:pPr>
            <a:r>
              <a:rPr dirty="0"/>
              <a:t>GV: </a:t>
            </a:r>
            <a:r>
              <a:rPr dirty="0" spc="-5"/>
              <a:t>ThS. </a:t>
            </a:r>
            <a:r>
              <a:rPr dirty="0" spc="-10"/>
              <a:t>Nguyễn </a:t>
            </a:r>
            <a:r>
              <a:rPr dirty="0" spc="-5"/>
              <a:t>Thị Thanh </a:t>
            </a:r>
            <a:r>
              <a:rPr dirty="0"/>
              <a:t>Trúc  </a:t>
            </a:r>
            <a:r>
              <a:rPr dirty="0" spc="-5"/>
              <a:t>Khoa: Công nghệ Phần mềm  </a:t>
            </a:r>
            <a:r>
              <a:rPr dirty="0" spc="-90"/>
              <a:t>Email:</a:t>
            </a:r>
            <a:r>
              <a:rPr dirty="0" spc="-50"/>
              <a:t> </a:t>
            </a:r>
            <a:r>
              <a:rPr dirty="0" spc="-100">
                <a:hlinkClick r:id="rId2"/>
              </a:rPr>
              <a:t>trucnt</a:t>
            </a:r>
            <a:r>
              <a:rPr dirty="0" spc="-100">
                <a:hlinkClick r:id="rId3"/>
              </a:rPr>
              <a:t>t@uit.edu.vn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77364" y="2431542"/>
            <a:ext cx="5438775" cy="1007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4000" spc="-340" b="1">
                <a:solidFill>
                  <a:srgbClr val="357CA9"/>
                </a:solidFill>
                <a:latin typeface="Arial"/>
                <a:cs typeface="Arial"/>
              </a:rPr>
              <a:t>KIỂM </a:t>
            </a:r>
            <a:r>
              <a:rPr dirty="0" sz="4000" spc="-5" b="1">
                <a:solidFill>
                  <a:srgbClr val="357CA9"/>
                </a:solidFill>
                <a:latin typeface="Arial"/>
                <a:cs typeface="Arial"/>
              </a:rPr>
              <a:t>THỬ </a:t>
            </a:r>
            <a:r>
              <a:rPr dirty="0" sz="4000" spc="-10" b="1">
                <a:solidFill>
                  <a:srgbClr val="357CA9"/>
                </a:solidFill>
                <a:latin typeface="Arial"/>
                <a:cs typeface="Arial"/>
              </a:rPr>
              <a:t>PHẦN</a:t>
            </a:r>
            <a:r>
              <a:rPr dirty="0" sz="4000" spc="35" b="1">
                <a:solidFill>
                  <a:srgbClr val="357CA9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357CA9"/>
                </a:solidFill>
                <a:latin typeface="Arial"/>
                <a:cs typeface="Arial"/>
              </a:rPr>
              <a:t>MỀM</a:t>
            </a:r>
            <a:endParaRPr sz="40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50"/>
              </a:spcBef>
            </a:pPr>
            <a:r>
              <a:rPr dirty="0" sz="2400" b="1">
                <a:solidFill>
                  <a:srgbClr val="357CA9"/>
                </a:solidFill>
                <a:latin typeface="Arial"/>
                <a:cs typeface="Arial"/>
              </a:rPr>
              <a:t>(Software</a:t>
            </a:r>
            <a:r>
              <a:rPr dirty="0" sz="2400" spc="-20" b="1">
                <a:solidFill>
                  <a:srgbClr val="357CA9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57CA9"/>
                </a:solidFill>
                <a:latin typeface="Arial"/>
                <a:cs typeface="Arial"/>
              </a:rPr>
              <a:t>Testing)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4114800"/>
            <a:ext cx="3388741" cy="182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10400" y="381000"/>
            <a:ext cx="19812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3400" y="352425"/>
            <a:ext cx="828675" cy="714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546845" y="6366249"/>
            <a:ext cx="12128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1.1.1 Phần</a:t>
            </a:r>
            <a:r>
              <a:rPr dirty="0" spc="-60"/>
              <a:t> </a:t>
            </a:r>
            <a:r>
              <a:rPr dirty="0" spc="-5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6742" y="6366249"/>
            <a:ext cx="19177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917955"/>
            <a:ext cx="8630920" cy="548322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latin typeface="Arial"/>
                <a:cs typeface="Arial"/>
              </a:rPr>
              <a:t>Đặc </a:t>
            </a:r>
            <a:r>
              <a:rPr dirty="0" sz="3000" b="1">
                <a:latin typeface="Arial"/>
                <a:cs typeface="Arial"/>
              </a:rPr>
              <a:t>trưng </a:t>
            </a:r>
            <a:r>
              <a:rPr dirty="0" sz="3000" spc="-5" b="1">
                <a:latin typeface="Arial"/>
                <a:cs typeface="Arial"/>
              </a:rPr>
              <a:t>của </a:t>
            </a:r>
            <a:r>
              <a:rPr dirty="0" sz="3000" b="1">
                <a:latin typeface="Arial"/>
                <a:cs typeface="Arial"/>
              </a:rPr>
              <a:t>phần</a:t>
            </a:r>
            <a:r>
              <a:rPr dirty="0" sz="3000" spc="5" b="1">
                <a:latin typeface="Arial"/>
                <a:cs typeface="Arial"/>
              </a:rPr>
              <a:t> </a:t>
            </a:r>
            <a:r>
              <a:rPr dirty="0" sz="3000" spc="-5" b="1">
                <a:latin typeface="Arial"/>
                <a:cs typeface="Arial"/>
              </a:rPr>
              <a:t>mềm:</a:t>
            </a:r>
            <a:endParaRPr sz="3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 i="1">
                <a:latin typeface="Arial"/>
                <a:cs typeface="Arial"/>
              </a:rPr>
              <a:t>Có </a:t>
            </a:r>
            <a:r>
              <a:rPr dirty="0" sz="2400" i="1">
                <a:latin typeface="Arial"/>
                <a:cs typeface="Arial"/>
              </a:rPr>
              <a:t>tính </a:t>
            </a:r>
            <a:r>
              <a:rPr dirty="0" sz="2400" spc="-5" i="1">
                <a:latin typeface="Arial"/>
                <a:cs typeface="Arial"/>
              </a:rPr>
              <a:t>phức </a:t>
            </a:r>
            <a:r>
              <a:rPr dirty="0" sz="2400" i="1">
                <a:latin typeface="Arial"/>
                <a:cs typeface="Arial"/>
              </a:rPr>
              <a:t>tạp cao và </a:t>
            </a:r>
            <a:r>
              <a:rPr dirty="0" sz="2400" spc="-5" i="1">
                <a:latin typeface="Arial"/>
                <a:cs typeface="Arial"/>
              </a:rPr>
              <a:t>luôn </a:t>
            </a:r>
            <a:r>
              <a:rPr dirty="0" sz="2400" i="1">
                <a:latin typeface="Arial"/>
                <a:cs typeface="Arial"/>
              </a:rPr>
              <a:t>thay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đổi.</a:t>
            </a:r>
            <a:endParaRPr sz="24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Phần </a:t>
            </a:r>
            <a:r>
              <a:rPr dirty="0" sz="2400">
                <a:latin typeface="Arial"/>
                <a:cs typeface="Arial"/>
              </a:rPr>
              <a:t>mềm </a:t>
            </a:r>
            <a:r>
              <a:rPr dirty="0" sz="2400" spc="-5">
                <a:latin typeface="Arial"/>
                <a:cs typeface="Arial"/>
              </a:rPr>
              <a:t>là </a:t>
            </a:r>
            <a:r>
              <a:rPr dirty="0" sz="2400">
                <a:latin typeface="Arial"/>
                <a:cs typeface="Arial"/>
              </a:rPr>
              <a:t>một </a:t>
            </a:r>
            <a:r>
              <a:rPr dirty="0" sz="2400" spc="-5">
                <a:latin typeface="Arial"/>
                <a:cs typeface="Arial"/>
              </a:rPr>
              <a:t>hệ </a:t>
            </a:r>
            <a:r>
              <a:rPr dirty="0" sz="2400">
                <a:latin typeface="Arial"/>
                <a:cs typeface="Arial"/>
              </a:rPr>
              <a:t>thống </a:t>
            </a:r>
            <a:r>
              <a:rPr dirty="0" sz="2400" spc="-5">
                <a:latin typeface="Arial"/>
                <a:cs typeface="Arial"/>
              </a:rPr>
              <a:t>logic </a:t>
            </a:r>
            <a:r>
              <a:rPr dirty="0" sz="2400">
                <a:latin typeface="Arial"/>
                <a:cs typeface="Arial"/>
              </a:rPr>
              <a:t>với </a:t>
            </a:r>
            <a:r>
              <a:rPr dirty="0" sz="2400" spc="-5">
                <a:latin typeface="Arial"/>
                <a:cs typeface="Arial"/>
              </a:rPr>
              <a:t>nhiều </a:t>
            </a:r>
            <a:r>
              <a:rPr dirty="0" sz="2400">
                <a:latin typeface="Arial"/>
                <a:cs typeface="Arial"/>
              </a:rPr>
              <a:t>khái </a:t>
            </a:r>
            <a:r>
              <a:rPr dirty="0" sz="2400" spc="-5">
                <a:latin typeface="Arial"/>
                <a:cs typeface="Arial"/>
              </a:rPr>
              <a:t>niệm </a:t>
            </a:r>
            <a:r>
              <a:rPr dirty="0" sz="2400">
                <a:latin typeface="Arial"/>
                <a:cs typeface="Arial"/>
              </a:rPr>
              <a:t>và  các </a:t>
            </a:r>
            <a:r>
              <a:rPr dirty="0" sz="2400" spc="-5">
                <a:latin typeface="Arial"/>
                <a:cs typeface="Arial"/>
              </a:rPr>
              <a:t>mối </a:t>
            </a:r>
            <a:r>
              <a:rPr dirty="0" sz="2400" spc="-10">
                <a:latin typeface="Arial"/>
                <a:cs typeface="Arial"/>
              </a:rPr>
              <a:t>liên </a:t>
            </a:r>
            <a:r>
              <a:rPr dirty="0" sz="2400" spc="-5">
                <a:latin typeface="Arial"/>
                <a:cs typeface="Arial"/>
              </a:rPr>
              <a:t>hệ logic </a:t>
            </a:r>
            <a:r>
              <a:rPr dirty="0" sz="2400">
                <a:latin typeface="Arial"/>
                <a:cs typeface="Arial"/>
              </a:rPr>
              <a:t>khác </a:t>
            </a:r>
            <a:r>
              <a:rPr dirty="0" sz="2400" spc="-5">
                <a:latin typeface="Arial"/>
                <a:cs typeface="Arial"/>
              </a:rPr>
              <a:t>nhau </a:t>
            </a:r>
            <a:r>
              <a:rPr dirty="0" sz="2400">
                <a:latin typeface="Arial"/>
                <a:cs typeface="Arial"/>
              </a:rPr>
              <a:t>=&gt; mỗi </a:t>
            </a:r>
            <a:r>
              <a:rPr dirty="0" sz="2400" spc="-5">
                <a:latin typeface="Arial"/>
                <a:cs typeface="Arial"/>
              </a:rPr>
              <a:t>một vòng lặp </a:t>
            </a:r>
            <a:r>
              <a:rPr dirty="0" sz="2400">
                <a:latin typeface="Arial"/>
                <a:cs typeface="Arial"/>
              </a:rPr>
              <a:t>với  một </a:t>
            </a:r>
            <a:r>
              <a:rPr dirty="0" sz="2400" spc="-5">
                <a:latin typeface="Arial"/>
                <a:cs typeface="Arial"/>
              </a:rPr>
              <a:t>giá </a:t>
            </a:r>
            <a:r>
              <a:rPr dirty="0" sz="2400">
                <a:latin typeface="Arial"/>
                <a:cs typeface="Arial"/>
              </a:rPr>
              <a:t>trị khác </a:t>
            </a:r>
            <a:r>
              <a:rPr dirty="0" sz="2400" spc="-5">
                <a:latin typeface="Arial"/>
                <a:cs typeface="Arial"/>
              </a:rPr>
              <a:t>nhau là </a:t>
            </a:r>
            <a:r>
              <a:rPr dirty="0" sz="2400">
                <a:latin typeface="Arial"/>
                <a:cs typeface="Arial"/>
              </a:rPr>
              <a:t>cơ </a:t>
            </a:r>
            <a:r>
              <a:rPr dirty="0" sz="2400" spc="-5">
                <a:latin typeface="Arial"/>
                <a:cs typeface="Arial"/>
              </a:rPr>
              <a:t>hội để </a:t>
            </a:r>
            <a:r>
              <a:rPr dirty="0" sz="2400" spc="30">
                <a:latin typeface="Arial"/>
                <a:cs typeface="Arial"/>
              </a:rPr>
              <a:t>tìm </a:t>
            </a:r>
            <a:r>
              <a:rPr dirty="0" sz="2400">
                <a:latin typeface="Arial"/>
                <a:cs typeface="Arial"/>
              </a:rPr>
              <a:t>ra </a:t>
            </a:r>
            <a:r>
              <a:rPr dirty="0" sz="2400" spc="-5">
                <a:latin typeface="Arial"/>
                <a:cs typeface="Arial"/>
              </a:rPr>
              <a:t>lỗi </a:t>
            </a:r>
            <a:r>
              <a:rPr dirty="0" sz="2400">
                <a:latin typeface="Arial"/>
                <a:cs typeface="Arial"/>
              </a:rPr>
              <a:t>của </a:t>
            </a:r>
            <a:r>
              <a:rPr dirty="0" sz="2400" spc="-5">
                <a:latin typeface="Arial"/>
                <a:cs typeface="Arial"/>
              </a:rPr>
              <a:t>phần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mềm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Thay đổi </a:t>
            </a:r>
            <a:r>
              <a:rPr dirty="0" sz="2400">
                <a:latin typeface="Arial"/>
                <a:cs typeface="Arial"/>
              </a:rPr>
              <a:t>theo </a:t>
            </a:r>
            <a:r>
              <a:rPr dirty="0" sz="2400" spc="-5">
                <a:latin typeface="Arial"/>
                <a:cs typeface="Arial"/>
              </a:rPr>
              <a:t>nhu </a:t>
            </a:r>
            <a:r>
              <a:rPr dirty="0" sz="2400">
                <a:latin typeface="Arial"/>
                <a:cs typeface="Arial"/>
              </a:rPr>
              <a:t>cầu của </a:t>
            </a:r>
            <a:r>
              <a:rPr dirty="0" sz="2400" spc="-5">
                <a:latin typeface="Arial"/>
                <a:cs typeface="Arial"/>
              </a:rPr>
              <a:t>người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dùng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Thay đổi để đáp ứng </a:t>
            </a:r>
            <a:r>
              <a:rPr dirty="0" sz="2400">
                <a:latin typeface="Arial"/>
                <a:cs typeface="Arial"/>
              </a:rPr>
              <a:t>môi trường vận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hành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Phần </a:t>
            </a:r>
            <a:r>
              <a:rPr dirty="0" sz="2400">
                <a:latin typeface="Arial"/>
                <a:cs typeface="Arial"/>
              </a:rPr>
              <a:t>mềm </a:t>
            </a:r>
            <a:r>
              <a:rPr dirty="0" sz="2400" spc="-10">
                <a:latin typeface="Arial"/>
                <a:cs typeface="Arial"/>
              </a:rPr>
              <a:t>không </a:t>
            </a:r>
            <a:r>
              <a:rPr dirty="0" sz="2400" spc="20">
                <a:latin typeface="Arial"/>
                <a:cs typeface="Arial"/>
              </a:rPr>
              <a:t>nhìn </a:t>
            </a:r>
            <a:r>
              <a:rPr dirty="0" sz="2400">
                <a:latin typeface="Arial"/>
                <a:cs typeface="Arial"/>
              </a:rPr>
              <a:t>thấy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được</a:t>
            </a:r>
            <a:endParaRPr sz="2400">
              <a:latin typeface="Arial"/>
              <a:cs typeface="Arial"/>
            </a:endParaRPr>
          </a:p>
          <a:p>
            <a:pPr lvl="1" marL="756285" marR="91440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Phần </a:t>
            </a:r>
            <a:r>
              <a:rPr dirty="0" sz="2400">
                <a:latin typeface="Arial"/>
                <a:cs typeface="Arial"/>
              </a:rPr>
              <a:t>mềm </a:t>
            </a:r>
            <a:r>
              <a:rPr dirty="0" sz="2400" spc="-10">
                <a:latin typeface="Arial"/>
                <a:cs typeface="Arial"/>
              </a:rPr>
              <a:t>không </a:t>
            </a:r>
            <a:r>
              <a:rPr dirty="0" sz="2400" spc="20">
                <a:latin typeface="Arial"/>
                <a:cs typeface="Arial"/>
              </a:rPr>
              <a:t>nhìn </a:t>
            </a:r>
            <a:r>
              <a:rPr dirty="0" sz="2400">
                <a:latin typeface="Arial"/>
                <a:cs typeface="Arial"/>
              </a:rPr>
              <a:t>thấy </a:t>
            </a:r>
            <a:r>
              <a:rPr dirty="0" sz="2400" spc="-5">
                <a:latin typeface="Arial"/>
                <a:cs typeface="Arial"/>
              </a:rPr>
              <a:t>được </a:t>
            </a:r>
            <a:r>
              <a:rPr dirty="0" sz="2400">
                <a:latin typeface="Arial"/>
                <a:cs typeface="Arial"/>
              </a:rPr>
              <a:t>mà chỉ có </a:t>
            </a:r>
            <a:r>
              <a:rPr dirty="0" sz="2400" spc="-5">
                <a:latin typeface="Arial"/>
                <a:cs typeface="Arial"/>
              </a:rPr>
              <a:t>thể nhận biết  qua </a:t>
            </a:r>
            <a:r>
              <a:rPr dirty="0" sz="2400">
                <a:latin typeface="Arial"/>
                <a:cs typeface="Arial"/>
              </a:rPr>
              <a:t>sự mô tả từ </a:t>
            </a:r>
            <a:r>
              <a:rPr dirty="0" sz="2400" spc="-5">
                <a:latin typeface="Arial"/>
                <a:cs typeface="Arial"/>
              </a:rPr>
              <a:t>những </a:t>
            </a:r>
            <a:r>
              <a:rPr dirty="0" sz="2400">
                <a:latin typeface="Arial"/>
                <a:cs typeface="Arial"/>
              </a:rPr>
              <a:t>khía </a:t>
            </a:r>
            <a:r>
              <a:rPr dirty="0" sz="2400" spc="-5">
                <a:latin typeface="Arial"/>
                <a:cs typeface="Arial"/>
              </a:rPr>
              <a:t>cạnh </a:t>
            </a:r>
            <a:r>
              <a:rPr dirty="0" sz="2400">
                <a:latin typeface="Arial"/>
                <a:cs typeface="Arial"/>
              </a:rPr>
              <a:t>khác </a:t>
            </a:r>
            <a:r>
              <a:rPr dirty="0" sz="2400" spc="-5">
                <a:latin typeface="Arial"/>
                <a:cs typeface="Arial"/>
              </a:rPr>
              <a:t>nhau </a:t>
            </a:r>
            <a:r>
              <a:rPr dirty="0" sz="2400">
                <a:latin typeface="Arial"/>
                <a:cs typeface="Arial"/>
              </a:rPr>
              <a:t>(sơ </a:t>
            </a:r>
            <a:r>
              <a:rPr dirty="0" sz="2400" spc="-5">
                <a:latin typeface="Arial"/>
                <a:cs typeface="Arial"/>
              </a:rPr>
              <a:t>đồ điều  khiển, </a:t>
            </a:r>
            <a:r>
              <a:rPr dirty="0" sz="2400">
                <a:latin typeface="Arial"/>
                <a:cs typeface="Arial"/>
              </a:rPr>
              <a:t>mô </a:t>
            </a:r>
            <a:r>
              <a:rPr dirty="0" sz="2400" spc="20">
                <a:latin typeface="Arial"/>
                <a:cs typeface="Arial"/>
              </a:rPr>
              <a:t>hình </a:t>
            </a:r>
            <a:r>
              <a:rPr dirty="0" sz="2400" spc="-5">
                <a:latin typeface="Arial"/>
                <a:cs typeface="Arial"/>
              </a:rPr>
              <a:t>luồng dữ liệu, </a:t>
            </a:r>
            <a:r>
              <a:rPr dirty="0" sz="2400">
                <a:latin typeface="Arial"/>
                <a:cs typeface="Arial"/>
              </a:rPr>
              <a:t>mô </a:t>
            </a:r>
            <a:r>
              <a:rPr dirty="0" sz="2400" spc="20">
                <a:latin typeface="Arial"/>
                <a:cs typeface="Arial"/>
              </a:rPr>
              <a:t>hình </a:t>
            </a:r>
            <a:r>
              <a:rPr dirty="0" sz="2400">
                <a:latin typeface="Arial"/>
                <a:cs typeface="Arial"/>
              </a:rPr>
              <a:t>tương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tác…)</a:t>
            </a:r>
            <a:endParaRPr sz="2400">
              <a:latin typeface="Arial"/>
              <a:cs typeface="Arial"/>
            </a:endParaRPr>
          </a:p>
          <a:p>
            <a:pPr lvl="1" marL="756285" marR="7175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Do đặc trưng này nên </a:t>
            </a:r>
            <a:r>
              <a:rPr dirty="0" sz="2400">
                <a:latin typeface="Arial"/>
                <a:cs typeface="Arial"/>
              </a:rPr>
              <a:t>khả </a:t>
            </a:r>
            <a:r>
              <a:rPr dirty="0" sz="2400" spc="-5">
                <a:latin typeface="Arial"/>
                <a:cs typeface="Arial"/>
              </a:rPr>
              <a:t>năng </a:t>
            </a:r>
            <a:r>
              <a:rPr dirty="0" sz="2400" spc="30">
                <a:latin typeface="Arial"/>
                <a:cs typeface="Arial"/>
              </a:rPr>
              <a:t>tìm </a:t>
            </a:r>
            <a:r>
              <a:rPr dirty="0" sz="2400">
                <a:latin typeface="Arial"/>
                <a:cs typeface="Arial"/>
              </a:rPr>
              <a:t>ra </a:t>
            </a:r>
            <a:r>
              <a:rPr dirty="0" sz="2400" spc="-5">
                <a:latin typeface="Arial"/>
                <a:cs typeface="Arial"/>
              </a:rPr>
              <a:t>lỗi </a:t>
            </a:r>
            <a:r>
              <a:rPr dirty="0" sz="2400">
                <a:latin typeface="Arial"/>
                <a:cs typeface="Arial"/>
              </a:rPr>
              <a:t>một cách </a:t>
            </a:r>
            <a:r>
              <a:rPr dirty="0" sz="2400" spc="-5">
                <a:latin typeface="Arial"/>
                <a:cs typeface="Arial"/>
              </a:rPr>
              <a:t>nhanh  chóng là không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thể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0859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1.1.2 </a:t>
            </a:r>
            <a:r>
              <a:rPr dirty="0" spc="-105"/>
              <a:t>Khái </a:t>
            </a:r>
            <a:r>
              <a:rPr dirty="0" spc="-5"/>
              <a:t>niệm lỗi, sai </a:t>
            </a:r>
            <a:r>
              <a:rPr dirty="0"/>
              <a:t>sót,</a:t>
            </a:r>
            <a:r>
              <a:rPr dirty="0" spc="575"/>
              <a:t> </a:t>
            </a:r>
            <a:r>
              <a:rPr dirty="0" spc="-5"/>
              <a:t>hỏng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45235"/>
            <a:ext cx="8969375" cy="591566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 spc="-5" b="1">
                <a:latin typeface="Arial"/>
                <a:cs typeface="Arial"/>
              </a:rPr>
              <a:t>Lỗi phần mềm </a:t>
            </a:r>
            <a:r>
              <a:rPr dirty="0" sz="2300" b="1">
                <a:latin typeface="Arial"/>
                <a:cs typeface="Arial"/>
              </a:rPr>
              <a:t>(software</a:t>
            </a:r>
            <a:r>
              <a:rPr dirty="0" sz="2300" spc="-90" b="1">
                <a:latin typeface="Arial"/>
                <a:cs typeface="Arial"/>
              </a:rPr>
              <a:t> </a:t>
            </a:r>
            <a:r>
              <a:rPr dirty="0" sz="2300" b="1">
                <a:latin typeface="Arial"/>
                <a:cs typeface="Arial"/>
              </a:rPr>
              <a:t>error)</a:t>
            </a:r>
            <a:endParaRPr sz="23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50"/>
              </a:spcBef>
              <a:buChar char="–"/>
              <a:tabLst>
                <a:tab pos="756920" algn="l"/>
              </a:tabLst>
            </a:pPr>
            <a:r>
              <a:rPr dirty="0" sz="2300">
                <a:latin typeface="Arial"/>
                <a:cs typeface="Arial"/>
              </a:rPr>
              <a:t>Là </a:t>
            </a:r>
            <a:r>
              <a:rPr dirty="0" sz="2300" spc="-70">
                <a:latin typeface="Arial"/>
                <a:cs typeface="Arial"/>
              </a:rPr>
              <a:t>lỗi </a:t>
            </a:r>
            <a:r>
              <a:rPr dirty="0" sz="2300" spc="-5">
                <a:latin typeface="Arial"/>
                <a:cs typeface="Arial"/>
              </a:rPr>
              <a:t>do </a:t>
            </a:r>
            <a:r>
              <a:rPr dirty="0" sz="2300">
                <a:latin typeface="Arial"/>
                <a:cs typeface="Arial"/>
              </a:rPr>
              <a:t>con người </a:t>
            </a:r>
            <a:r>
              <a:rPr dirty="0" sz="2300" spc="-5">
                <a:latin typeface="Arial"/>
                <a:cs typeface="Arial"/>
              </a:rPr>
              <a:t>gây </a:t>
            </a:r>
            <a:r>
              <a:rPr dirty="0" sz="2300">
                <a:latin typeface="Arial"/>
                <a:cs typeface="Arial"/>
              </a:rPr>
              <a:t>ra (thường </a:t>
            </a:r>
            <a:r>
              <a:rPr dirty="0" sz="2300" spc="-5">
                <a:latin typeface="Arial"/>
                <a:cs typeface="Arial"/>
              </a:rPr>
              <a:t>là </a:t>
            </a:r>
            <a:r>
              <a:rPr dirty="0" sz="2300">
                <a:latin typeface="Arial"/>
                <a:cs typeface="Arial"/>
              </a:rPr>
              <a:t>các </a:t>
            </a:r>
            <a:r>
              <a:rPr dirty="0" sz="2300" spc="-165">
                <a:latin typeface="Arial"/>
                <a:cs typeface="Arial"/>
              </a:rPr>
              <a:t>lập </a:t>
            </a:r>
            <a:r>
              <a:rPr dirty="0" sz="2300" spc="-5">
                <a:latin typeface="Arial"/>
                <a:cs typeface="Arial"/>
              </a:rPr>
              <a:t>tr.nh</a:t>
            </a:r>
            <a:r>
              <a:rPr dirty="0" sz="2300" spc="-25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viên)</a:t>
            </a:r>
            <a:endParaRPr sz="23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dirty="0" sz="2300" spc="-5">
                <a:latin typeface="Arial"/>
                <a:cs typeface="Arial"/>
              </a:rPr>
              <a:t>Lỗi phần </a:t>
            </a:r>
            <a:r>
              <a:rPr dirty="0" sz="2300">
                <a:latin typeface="Arial"/>
                <a:cs typeface="Arial"/>
              </a:rPr>
              <a:t>mềm có thể </a:t>
            </a:r>
            <a:r>
              <a:rPr dirty="0" sz="2300" spc="-5">
                <a:latin typeface="Arial"/>
                <a:cs typeface="Arial"/>
              </a:rPr>
              <a:t>là </a:t>
            </a:r>
            <a:r>
              <a:rPr dirty="0" sz="2300" spc="-70">
                <a:latin typeface="Arial"/>
                <a:cs typeface="Arial"/>
              </a:rPr>
              <a:t>lỗi </a:t>
            </a:r>
            <a:r>
              <a:rPr dirty="0" sz="2300">
                <a:latin typeface="Arial"/>
                <a:cs typeface="Arial"/>
              </a:rPr>
              <a:t>cú </a:t>
            </a:r>
            <a:r>
              <a:rPr dirty="0" sz="2300" spc="-130">
                <a:latin typeface="Arial"/>
                <a:cs typeface="Arial"/>
              </a:rPr>
              <a:t>pháp </a:t>
            </a:r>
            <a:r>
              <a:rPr dirty="0" sz="2300" spc="-5">
                <a:latin typeface="Arial"/>
                <a:cs typeface="Arial"/>
              </a:rPr>
              <a:t>hoặc </a:t>
            </a:r>
            <a:r>
              <a:rPr dirty="0" sz="2300" spc="-70">
                <a:latin typeface="Arial"/>
                <a:cs typeface="Arial"/>
              </a:rPr>
              <a:t>lỗi</a:t>
            </a:r>
            <a:r>
              <a:rPr dirty="0" sz="2300" spc="355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logic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 b="1">
                <a:latin typeface="Arial"/>
                <a:cs typeface="Arial"/>
              </a:rPr>
              <a:t>Sai </a:t>
            </a:r>
            <a:r>
              <a:rPr dirty="0" sz="2300" spc="-5" b="1">
                <a:latin typeface="Arial"/>
                <a:cs typeface="Arial"/>
              </a:rPr>
              <a:t>sót của phần mềm (software</a:t>
            </a:r>
            <a:r>
              <a:rPr dirty="0" sz="2300" spc="-114" b="1">
                <a:latin typeface="Arial"/>
                <a:cs typeface="Arial"/>
              </a:rPr>
              <a:t> </a:t>
            </a:r>
            <a:r>
              <a:rPr dirty="0" sz="2300" b="1">
                <a:latin typeface="Arial"/>
                <a:cs typeface="Arial"/>
              </a:rPr>
              <a:t>fault)</a:t>
            </a:r>
            <a:endParaRPr sz="2300">
              <a:latin typeface="Arial"/>
              <a:cs typeface="Arial"/>
            </a:endParaRPr>
          </a:p>
          <a:p>
            <a:pPr lvl="1" marL="756285" marR="554355" indent="-286385">
              <a:lnSpc>
                <a:spcPct val="100000"/>
              </a:lnSpc>
              <a:spcBef>
                <a:spcPts val="550"/>
              </a:spcBef>
              <a:buChar char="–"/>
              <a:tabLst>
                <a:tab pos="756920" algn="l"/>
              </a:tabLst>
            </a:pPr>
            <a:r>
              <a:rPr dirty="0" sz="2300">
                <a:latin typeface="Arial"/>
                <a:cs typeface="Arial"/>
              </a:rPr>
              <a:t>Sai sót của </a:t>
            </a:r>
            <a:r>
              <a:rPr dirty="0" sz="2300" spc="-5">
                <a:latin typeface="Arial"/>
                <a:cs typeface="Arial"/>
              </a:rPr>
              <a:t>phần </a:t>
            </a:r>
            <a:r>
              <a:rPr dirty="0" sz="2300">
                <a:latin typeface="Arial"/>
                <a:cs typeface="Arial"/>
              </a:rPr>
              <a:t>mềm không phải lúc </a:t>
            </a:r>
            <a:r>
              <a:rPr dirty="0" sz="2300" spc="-5">
                <a:latin typeface="Arial"/>
                <a:cs typeface="Arial"/>
              </a:rPr>
              <a:t>nào </a:t>
            </a:r>
            <a:r>
              <a:rPr dirty="0" sz="2300">
                <a:latin typeface="Arial"/>
                <a:cs typeface="Arial"/>
              </a:rPr>
              <a:t>cung </a:t>
            </a:r>
            <a:r>
              <a:rPr dirty="0" sz="2300" spc="-5">
                <a:latin typeface="Arial"/>
                <a:cs typeface="Arial"/>
              </a:rPr>
              <a:t>do </a:t>
            </a:r>
            <a:r>
              <a:rPr dirty="0" sz="2300" spc="-70">
                <a:latin typeface="Arial"/>
                <a:cs typeface="Arial"/>
              </a:rPr>
              <a:t>lỗi </a:t>
            </a:r>
            <a:r>
              <a:rPr dirty="0" sz="2300" spc="-5">
                <a:latin typeface="Arial"/>
                <a:cs typeface="Arial"/>
              </a:rPr>
              <a:t>phần  </a:t>
            </a:r>
            <a:r>
              <a:rPr dirty="0" sz="2300">
                <a:latin typeface="Arial"/>
                <a:cs typeface="Arial"/>
              </a:rPr>
              <a:t>mềm</a:t>
            </a:r>
            <a:endParaRPr sz="23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dirty="0" sz="2300">
                <a:latin typeface="Arial"/>
                <a:cs typeface="Arial"/>
              </a:rPr>
              <a:t>Có thể có sai sót do dư thừa </a:t>
            </a:r>
            <a:r>
              <a:rPr dirty="0" sz="2300" spc="-5">
                <a:latin typeface="Arial"/>
                <a:cs typeface="Arial"/>
              </a:rPr>
              <a:t>hoặc bỏ </a:t>
            </a:r>
            <a:r>
              <a:rPr dirty="0" sz="2300">
                <a:latin typeface="Arial"/>
                <a:cs typeface="Arial"/>
              </a:rPr>
              <a:t>sót yêu cầu </a:t>
            </a:r>
            <a:r>
              <a:rPr dirty="0" sz="2300" spc="-5">
                <a:latin typeface="Arial"/>
                <a:cs typeface="Arial"/>
              </a:rPr>
              <a:t>phần </a:t>
            </a:r>
            <a:r>
              <a:rPr dirty="0" sz="2300">
                <a:latin typeface="Arial"/>
                <a:cs typeface="Arial"/>
              </a:rPr>
              <a:t>mềm  (từ khâu khảo sát, phân </a:t>
            </a:r>
            <a:r>
              <a:rPr dirty="0" sz="2300" spc="-5">
                <a:latin typeface="Arial"/>
                <a:cs typeface="Arial"/>
              </a:rPr>
              <a:t>tích, đưa </a:t>
            </a:r>
            <a:r>
              <a:rPr dirty="0" sz="2300">
                <a:latin typeface="Arial"/>
                <a:cs typeface="Arial"/>
              </a:rPr>
              <a:t>ra yêu cầu </a:t>
            </a:r>
            <a:r>
              <a:rPr dirty="0" sz="2300" spc="-5">
                <a:latin typeface="Arial"/>
                <a:cs typeface="Arial"/>
              </a:rPr>
              <a:t>phần </a:t>
            </a:r>
            <a:r>
              <a:rPr dirty="0" sz="2300">
                <a:latin typeface="Arial"/>
                <a:cs typeface="Arial"/>
              </a:rPr>
              <a:t>mềm </a:t>
            </a:r>
            <a:r>
              <a:rPr dirty="0" sz="2300" spc="-5">
                <a:latin typeface="Arial"/>
                <a:cs typeface="Arial"/>
              </a:rPr>
              <a:t>bị</a:t>
            </a:r>
            <a:r>
              <a:rPr dirty="0" sz="2300" spc="-240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thừa  </a:t>
            </a:r>
            <a:r>
              <a:rPr dirty="0" sz="2300" spc="-5">
                <a:latin typeface="Arial"/>
                <a:cs typeface="Arial"/>
              </a:rPr>
              <a:t>hoặc bị </a:t>
            </a:r>
            <a:r>
              <a:rPr dirty="0" sz="2300">
                <a:latin typeface="Arial"/>
                <a:cs typeface="Arial"/>
              </a:rPr>
              <a:t>sót so </a:t>
            </a:r>
            <a:r>
              <a:rPr dirty="0" sz="2300" spc="-5">
                <a:latin typeface="Arial"/>
                <a:cs typeface="Arial"/>
              </a:rPr>
              <a:t>với </a:t>
            </a:r>
            <a:r>
              <a:rPr dirty="0" sz="2300">
                <a:latin typeface="Arial"/>
                <a:cs typeface="Arial"/>
              </a:rPr>
              <a:t>yêu cầu của khách</a:t>
            </a:r>
            <a:r>
              <a:rPr dirty="0" sz="2300" spc="-125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hàng)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 spc="-5" b="1">
                <a:latin typeface="Arial"/>
                <a:cs typeface="Arial"/>
              </a:rPr>
              <a:t>Hỏng </a:t>
            </a:r>
            <a:r>
              <a:rPr dirty="0" sz="2300" b="1">
                <a:latin typeface="Arial"/>
                <a:cs typeface="Arial"/>
              </a:rPr>
              <a:t>hóc </a:t>
            </a:r>
            <a:r>
              <a:rPr dirty="0" sz="2300" spc="-5" b="1">
                <a:latin typeface="Arial"/>
                <a:cs typeface="Arial"/>
              </a:rPr>
              <a:t>của phần mềm(software</a:t>
            </a:r>
            <a:r>
              <a:rPr dirty="0" sz="2300" spc="-120" b="1">
                <a:latin typeface="Arial"/>
                <a:cs typeface="Arial"/>
              </a:rPr>
              <a:t> </a:t>
            </a:r>
            <a:r>
              <a:rPr dirty="0" sz="2300" spc="-5" b="1">
                <a:latin typeface="Arial"/>
                <a:cs typeface="Arial"/>
              </a:rPr>
              <a:t>failure)</a:t>
            </a:r>
            <a:endParaRPr sz="23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dirty="0" sz="2300">
                <a:latin typeface="Arial"/>
                <a:cs typeface="Arial"/>
              </a:rPr>
              <a:t>Một sai sót của </a:t>
            </a:r>
            <a:r>
              <a:rPr dirty="0" sz="2300" spc="-5">
                <a:latin typeface="Arial"/>
                <a:cs typeface="Arial"/>
              </a:rPr>
              <a:t>phần </a:t>
            </a:r>
            <a:r>
              <a:rPr dirty="0" sz="2300">
                <a:latin typeface="Arial"/>
                <a:cs typeface="Arial"/>
              </a:rPr>
              <a:t>mềm dẫn </a:t>
            </a:r>
            <a:r>
              <a:rPr dirty="0" sz="2300" spc="-5">
                <a:latin typeface="Arial"/>
                <a:cs typeface="Arial"/>
              </a:rPr>
              <a:t>đến hỏng </a:t>
            </a:r>
            <a:r>
              <a:rPr dirty="0" sz="2300">
                <a:latin typeface="Arial"/>
                <a:cs typeface="Arial"/>
              </a:rPr>
              <a:t>hóc khi nó sai sót</a:t>
            </a:r>
            <a:r>
              <a:rPr dirty="0" sz="2300" spc="-265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đó</a:t>
            </a:r>
            <a:endParaRPr sz="23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2300" spc="-5">
                <a:latin typeface="Arial"/>
                <a:cs typeface="Arial"/>
              </a:rPr>
              <a:t>bị phát</a:t>
            </a:r>
            <a:r>
              <a:rPr dirty="0" sz="2300" spc="-45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hiện</a:t>
            </a:r>
            <a:endParaRPr sz="2300">
              <a:latin typeface="Arial"/>
              <a:cs typeface="Arial"/>
            </a:endParaRPr>
          </a:p>
          <a:p>
            <a:pPr lvl="1" marL="756285" marR="105410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dirty="0" sz="2300">
                <a:latin typeface="Arial"/>
                <a:cs typeface="Arial"/>
              </a:rPr>
              <a:t>Một sai sót của </a:t>
            </a:r>
            <a:r>
              <a:rPr dirty="0" sz="2300" spc="-5">
                <a:latin typeface="Arial"/>
                <a:cs typeface="Arial"/>
              </a:rPr>
              <a:t>phần </a:t>
            </a:r>
            <a:r>
              <a:rPr dirty="0" sz="2300">
                <a:latin typeface="Arial"/>
                <a:cs typeface="Arial"/>
              </a:rPr>
              <a:t>mềm </a:t>
            </a:r>
            <a:r>
              <a:rPr dirty="0" sz="2300" spc="-5">
                <a:latin typeface="Arial"/>
                <a:cs typeface="Arial"/>
              </a:rPr>
              <a:t>nếu </a:t>
            </a:r>
            <a:r>
              <a:rPr dirty="0" sz="2300">
                <a:latin typeface="Arial"/>
                <a:cs typeface="Arial"/>
              </a:rPr>
              <a:t>không </a:t>
            </a:r>
            <a:r>
              <a:rPr dirty="0" sz="2300" spc="-5">
                <a:latin typeface="Arial"/>
                <a:cs typeface="Arial"/>
              </a:rPr>
              <a:t>bị phát hiện hoặc </a:t>
            </a:r>
            <a:r>
              <a:rPr dirty="0" sz="2300">
                <a:latin typeface="Arial"/>
                <a:cs typeface="Arial"/>
              </a:rPr>
              <a:t>ko</a:t>
            </a:r>
            <a:r>
              <a:rPr dirty="0" sz="2300" spc="-204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gây  </a:t>
            </a:r>
            <a:r>
              <a:rPr dirty="0" sz="2300">
                <a:latin typeface="Arial"/>
                <a:cs typeface="Arial"/>
              </a:rPr>
              <a:t>ảnh</a:t>
            </a:r>
            <a:r>
              <a:rPr dirty="0" sz="2300" spc="-25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h</a:t>
            </a:r>
            <a:r>
              <a:rPr dirty="0" sz="2300" spc="5">
                <a:latin typeface="Arial"/>
                <a:cs typeface="Arial"/>
              </a:rPr>
              <a:t>ư</a:t>
            </a:r>
            <a:r>
              <a:rPr dirty="0" sz="2300">
                <a:latin typeface="Arial"/>
                <a:cs typeface="Arial"/>
              </a:rPr>
              <a:t>ởng</a:t>
            </a:r>
            <a:r>
              <a:rPr dirty="0" sz="2300" spc="-35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tới</a:t>
            </a:r>
            <a:r>
              <a:rPr dirty="0" sz="2300" spc="-5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phâ</a:t>
            </a:r>
            <a:r>
              <a:rPr dirty="0" sz="2300" spc="5">
                <a:latin typeface="Arial"/>
                <a:cs typeface="Arial"/>
              </a:rPr>
              <a:t>̀</a:t>
            </a:r>
            <a:r>
              <a:rPr dirty="0" sz="2300">
                <a:latin typeface="Arial"/>
                <a:cs typeface="Arial"/>
              </a:rPr>
              <a:t>n</a:t>
            </a:r>
            <a:r>
              <a:rPr dirty="0" sz="2300" spc="-40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mềm</a:t>
            </a:r>
            <a:r>
              <a:rPr dirty="0" sz="2300" spc="-25">
                <a:latin typeface="Arial"/>
                <a:cs typeface="Arial"/>
              </a:rPr>
              <a:t> </a:t>
            </a:r>
            <a:r>
              <a:rPr dirty="0" sz="2300" spc="30">
                <a:latin typeface="Arial"/>
                <a:cs typeface="Arial"/>
              </a:rPr>
              <a:t>thì</a:t>
            </a:r>
            <a:r>
              <a:rPr dirty="0" sz="2300" spc="-10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sẽ</a:t>
            </a:r>
            <a:r>
              <a:rPr dirty="0" sz="2300" spc="-15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khô</a:t>
            </a:r>
            <a:r>
              <a:rPr dirty="0" sz="2300" spc="5">
                <a:latin typeface="Arial"/>
                <a:cs typeface="Arial"/>
              </a:rPr>
              <a:t>n</a:t>
            </a:r>
            <a:r>
              <a:rPr dirty="0" sz="2300">
                <a:latin typeface="Arial"/>
                <a:cs typeface="Arial"/>
              </a:rPr>
              <a:t>g</a:t>
            </a:r>
            <a:r>
              <a:rPr dirty="0" sz="2300" spc="-40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đ</a:t>
            </a:r>
            <a:r>
              <a:rPr dirty="0" sz="2300" spc="5">
                <a:latin typeface="Arial"/>
                <a:cs typeface="Arial"/>
              </a:rPr>
              <a:t>ư</a:t>
            </a:r>
            <a:r>
              <a:rPr dirty="0" sz="2300">
                <a:latin typeface="Arial"/>
                <a:cs typeface="Arial"/>
              </a:rPr>
              <a:t>ợc</a:t>
            </a:r>
            <a:r>
              <a:rPr dirty="0" sz="2300" spc="-30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coi</a:t>
            </a:r>
            <a:r>
              <a:rPr dirty="0" sz="2300" spc="-10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la</a:t>
            </a:r>
            <a:r>
              <a:rPr dirty="0" sz="2300">
                <a:latin typeface="Arial"/>
                <a:cs typeface="Arial"/>
              </a:rPr>
              <a:t>̀</a:t>
            </a:r>
            <a:r>
              <a:rPr dirty="0" sz="2300" spc="-15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hỏ</a:t>
            </a:r>
            <a:r>
              <a:rPr dirty="0" sz="2300" spc="5">
                <a:latin typeface="Arial"/>
                <a:cs typeface="Arial"/>
              </a:rPr>
              <a:t>n</a:t>
            </a:r>
            <a:r>
              <a:rPr dirty="0" sz="2300">
                <a:latin typeface="Arial"/>
                <a:cs typeface="Arial"/>
              </a:rPr>
              <a:t>g</a:t>
            </a:r>
            <a:r>
              <a:rPr dirty="0" sz="2300" spc="-40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hó</a:t>
            </a:r>
            <a:r>
              <a:rPr dirty="0" sz="2300" spc="-1080">
                <a:latin typeface="Arial"/>
                <a:cs typeface="Arial"/>
              </a:rPr>
              <a:t>c</a:t>
            </a:r>
            <a:r>
              <a:rPr dirty="0" baseline="-25000" sz="1500" spc="-15">
                <a:latin typeface="Arial"/>
                <a:cs typeface="Arial"/>
              </a:rPr>
              <a:t>11  </a:t>
            </a:r>
            <a:r>
              <a:rPr dirty="0" sz="2300">
                <a:latin typeface="Arial"/>
                <a:cs typeface="Arial"/>
              </a:rPr>
              <a:t>của</a:t>
            </a:r>
            <a:r>
              <a:rPr dirty="0" sz="2300" spc="-30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pm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0859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1.1.2 </a:t>
            </a:r>
            <a:r>
              <a:rPr dirty="0" spc="-105"/>
              <a:t>Khái </a:t>
            </a:r>
            <a:r>
              <a:rPr dirty="0" spc="-5"/>
              <a:t>niệm lỗi, sai </a:t>
            </a:r>
            <a:r>
              <a:rPr dirty="0"/>
              <a:t>sót,</a:t>
            </a:r>
            <a:r>
              <a:rPr dirty="0" spc="565"/>
              <a:t> </a:t>
            </a:r>
            <a:r>
              <a:rPr dirty="0" spc="-5"/>
              <a:t>hỏng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7249" y="2266950"/>
            <a:ext cx="6391275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664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ERROR, </a:t>
            </a:r>
            <a:r>
              <a:rPr dirty="0" spc="-5"/>
              <a:t>FAULT,</a:t>
            </a:r>
            <a:r>
              <a:rPr dirty="0" spc="-40"/>
              <a:t> </a:t>
            </a:r>
            <a:r>
              <a:rPr dirty="0" spc="-5"/>
              <a:t>FAILURE</a:t>
            </a:r>
          </a:p>
        </p:txBody>
      </p:sp>
      <p:sp>
        <p:nvSpPr>
          <p:cNvPr id="3" name="object 3"/>
          <p:cNvSpPr/>
          <p:nvPr/>
        </p:nvSpPr>
        <p:spPr>
          <a:xfrm>
            <a:off x="257556" y="1194816"/>
            <a:ext cx="2685288" cy="1313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9559" y="1466088"/>
            <a:ext cx="2683764" cy="839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1219200"/>
            <a:ext cx="25908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4800" y="1219200"/>
            <a:ext cx="2590800" cy="1219200"/>
          </a:xfrm>
          <a:prstGeom prst="rect">
            <a:avLst/>
          </a:prstGeom>
          <a:ln w="9525">
            <a:solidFill>
              <a:srgbClr val="794DC7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883285" marR="156845" indent="-718185">
              <a:lnSpc>
                <a:spcPct val="100000"/>
              </a:lnSpc>
            </a:pPr>
            <a:r>
              <a:rPr dirty="0" sz="1800">
                <a:solidFill>
                  <a:srgbClr val="9BD2E4"/>
                </a:solidFill>
                <a:latin typeface="Arial"/>
                <a:cs typeface="Arial"/>
              </a:rPr>
              <a:t>A </a:t>
            </a:r>
            <a:r>
              <a:rPr dirty="0" sz="1800" spc="-5">
                <a:solidFill>
                  <a:srgbClr val="9BD2E4"/>
                </a:solidFill>
                <a:latin typeface="Arial"/>
                <a:cs typeface="Arial"/>
              </a:rPr>
              <a:t>developer makes</a:t>
            </a:r>
            <a:r>
              <a:rPr dirty="0" sz="1800" spc="-14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9BD2E4"/>
                </a:solidFill>
                <a:latin typeface="Arial"/>
                <a:cs typeface="Arial"/>
              </a:rPr>
              <a:t>an  ERROR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6955" y="2871216"/>
            <a:ext cx="3447288" cy="1313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49523" y="3142488"/>
            <a:ext cx="3564635" cy="839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24200" y="2895600"/>
            <a:ext cx="3352800" cy="1219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24200" y="2895600"/>
            <a:ext cx="3352800" cy="1219200"/>
          </a:xfrm>
          <a:custGeom>
            <a:avLst/>
            <a:gdLst/>
            <a:ahLst/>
            <a:cxnLst/>
            <a:rect l="l" t="t" r="r" b="b"/>
            <a:pathLst>
              <a:path w="3352800" h="1219200">
                <a:moveTo>
                  <a:pt x="0" y="1219200"/>
                </a:moveTo>
                <a:lnTo>
                  <a:pt x="3352800" y="1219200"/>
                </a:lnTo>
                <a:lnTo>
                  <a:pt x="33528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9525">
            <a:solidFill>
              <a:srgbClr val="794D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17926" y="3212719"/>
            <a:ext cx="316738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9BD2E4"/>
                </a:solidFill>
                <a:latin typeface="Arial"/>
                <a:cs typeface="Arial"/>
              </a:rPr>
              <a:t>… </a:t>
            </a:r>
            <a:r>
              <a:rPr dirty="0" sz="1800" spc="-5">
                <a:solidFill>
                  <a:srgbClr val="9BD2E4"/>
                </a:solidFill>
                <a:latin typeface="Arial"/>
                <a:cs typeface="Arial"/>
              </a:rPr>
              <a:t>and injects a </a:t>
            </a:r>
            <a:r>
              <a:rPr dirty="0" sz="1800" spc="-50">
                <a:solidFill>
                  <a:srgbClr val="9BD2E4"/>
                </a:solidFill>
                <a:latin typeface="Arial"/>
                <a:cs typeface="Arial"/>
              </a:rPr>
              <a:t>FAULT </a:t>
            </a:r>
            <a:r>
              <a:rPr dirty="0" sz="1800" spc="-5">
                <a:solidFill>
                  <a:srgbClr val="9BD2E4"/>
                </a:solidFill>
                <a:latin typeface="Arial"/>
                <a:cs typeface="Arial"/>
              </a:rPr>
              <a:t>into</a:t>
            </a:r>
            <a:r>
              <a:rPr dirty="0" sz="1800" spc="5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9BD2E4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spc="-10">
                <a:solidFill>
                  <a:srgbClr val="9BD2E4"/>
                </a:solidFill>
                <a:latin typeface="Arial"/>
                <a:cs typeface="Arial"/>
              </a:rPr>
              <a:t>software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0555" y="2414016"/>
            <a:ext cx="1772412" cy="13213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47800" y="2438400"/>
            <a:ext cx="1676400" cy="1219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47800" y="2438400"/>
            <a:ext cx="1676400" cy="1219200"/>
          </a:xfrm>
          <a:custGeom>
            <a:avLst/>
            <a:gdLst/>
            <a:ahLst/>
            <a:cxnLst/>
            <a:rect l="l" t="t" r="r" b="b"/>
            <a:pathLst>
              <a:path w="1676400" h="1219200">
                <a:moveTo>
                  <a:pt x="304800" y="0"/>
                </a:moveTo>
                <a:lnTo>
                  <a:pt x="304800" y="762000"/>
                </a:lnTo>
                <a:lnTo>
                  <a:pt x="1371600" y="762000"/>
                </a:lnTo>
                <a:lnTo>
                  <a:pt x="1371600" y="609600"/>
                </a:lnTo>
                <a:lnTo>
                  <a:pt x="1676400" y="914400"/>
                </a:lnTo>
                <a:lnTo>
                  <a:pt x="1371600" y="1219200"/>
                </a:lnTo>
                <a:lnTo>
                  <a:pt x="1371600" y="1066800"/>
                </a:lnTo>
                <a:lnTo>
                  <a:pt x="0" y="1066800"/>
                </a:lnTo>
                <a:lnTo>
                  <a:pt x="0" y="0"/>
                </a:lnTo>
                <a:lnTo>
                  <a:pt x="304800" y="0"/>
                </a:lnTo>
                <a:close/>
              </a:path>
            </a:pathLst>
          </a:custGeom>
          <a:ln w="9525">
            <a:solidFill>
              <a:srgbClr val="794D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62955" y="4700015"/>
            <a:ext cx="3447288" cy="13898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10200" y="4724400"/>
            <a:ext cx="3352800" cy="1295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10200" y="4724400"/>
            <a:ext cx="3352800" cy="1295400"/>
          </a:xfrm>
          <a:custGeom>
            <a:avLst/>
            <a:gdLst/>
            <a:ahLst/>
            <a:cxnLst/>
            <a:rect l="l" t="t" r="r" b="b"/>
            <a:pathLst>
              <a:path w="3352800" h="1295400">
                <a:moveTo>
                  <a:pt x="0" y="1295400"/>
                </a:moveTo>
                <a:lnTo>
                  <a:pt x="3352800" y="1295400"/>
                </a:lnTo>
                <a:lnTo>
                  <a:pt x="33528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9525">
            <a:solidFill>
              <a:srgbClr val="794D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906515" y="5080253"/>
            <a:ext cx="23609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8140" marR="5080" indent="-34607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9BD2E4"/>
                </a:solidFill>
                <a:latin typeface="Arial"/>
                <a:cs typeface="Arial"/>
              </a:rPr>
              <a:t>… </a:t>
            </a:r>
            <a:r>
              <a:rPr dirty="0" sz="1800" spc="-5">
                <a:solidFill>
                  <a:srgbClr val="9BD2E4"/>
                </a:solidFill>
                <a:latin typeface="Arial"/>
                <a:cs typeface="Arial"/>
              </a:rPr>
              <a:t>and </a:t>
            </a:r>
            <a:r>
              <a:rPr dirty="0" sz="1800">
                <a:solidFill>
                  <a:srgbClr val="9BD2E4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9BD2E4"/>
                </a:solidFill>
                <a:latin typeface="Arial"/>
                <a:cs typeface="Arial"/>
              </a:rPr>
              <a:t>fault</a:t>
            </a:r>
            <a:r>
              <a:rPr dirty="0" sz="1800" spc="-65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9BD2E4"/>
                </a:solidFill>
                <a:latin typeface="Arial"/>
                <a:cs typeface="Arial"/>
              </a:rPr>
              <a:t>causes  </a:t>
            </a:r>
            <a:r>
              <a:rPr dirty="0" sz="1800" spc="-10">
                <a:solidFill>
                  <a:srgbClr val="9BD2E4"/>
                </a:solidFill>
                <a:latin typeface="Arial"/>
                <a:cs typeface="Arial"/>
              </a:rPr>
              <a:t>software </a:t>
            </a:r>
            <a:r>
              <a:rPr dirty="0" sz="1800">
                <a:solidFill>
                  <a:srgbClr val="9BD2E4"/>
                </a:solidFill>
                <a:latin typeface="Arial"/>
                <a:cs typeface="Arial"/>
              </a:rPr>
              <a:t>to</a:t>
            </a:r>
            <a:r>
              <a:rPr dirty="0" sz="1800" spc="2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9BD2E4"/>
                </a:solidFill>
                <a:latin typeface="Arial"/>
                <a:cs typeface="Arial"/>
              </a:rPr>
              <a:t>FAIL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86555" y="4090415"/>
            <a:ext cx="1772412" cy="17023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33800" y="4114800"/>
            <a:ext cx="1676400" cy="1600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33800" y="4114800"/>
            <a:ext cx="1676400" cy="1600200"/>
          </a:xfrm>
          <a:custGeom>
            <a:avLst/>
            <a:gdLst/>
            <a:ahLst/>
            <a:cxnLst/>
            <a:rect l="l" t="t" r="r" b="b"/>
            <a:pathLst>
              <a:path w="1676400" h="1600200">
                <a:moveTo>
                  <a:pt x="400050" y="0"/>
                </a:moveTo>
                <a:lnTo>
                  <a:pt x="400050" y="1000125"/>
                </a:lnTo>
                <a:lnTo>
                  <a:pt x="1276350" y="1000125"/>
                </a:lnTo>
                <a:lnTo>
                  <a:pt x="1276350" y="800100"/>
                </a:lnTo>
                <a:lnTo>
                  <a:pt x="1676400" y="1200150"/>
                </a:lnTo>
                <a:lnTo>
                  <a:pt x="1276350" y="1600200"/>
                </a:lnTo>
                <a:lnTo>
                  <a:pt x="1276350" y="1400175"/>
                </a:lnTo>
                <a:lnTo>
                  <a:pt x="0" y="1400175"/>
                </a:lnTo>
                <a:lnTo>
                  <a:pt x="0" y="0"/>
                </a:lnTo>
                <a:lnTo>
                  <a:pt x="400050" y="0"/>
                </a:lnTo>
                <a:close/>
              </a:path>
            </a:pathLst>
          </a:custGeom>
          <a:ln w="9525">
            <a:solidFill>
              <a:srgbClr val="794DC7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03606"/>
            <a:ext cx="84569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1.1.3 </a:t>
            </a:r>
            <a:r>
              <a:rPr dirty="0" sz="3200"/>
              <a:t>Các </a:t>
            </a:r>
            <a:r>
              <a:rPr dirty="0" sz="3200" spc="-5"/>
              <a:t>nguyên </a:t>
            </a:r>
            <a:r>
              <a:rPr dirty="0" sz="3200"/>
              <a:t>nhân gây </a:t>
            </a:r>
            <a:r>
              <a:rPr dirty="0" sz="3200" spc="-5"/>
              <a:t>ra </a:t>
            </a:r>
            <a:r>
              <a:rPr dirty="0" sz="3200" spc="-114"/>
              <a:t>lỗi </a:t>
            </a:r>
            <a:r>
              <a:rPr dirty="0" sz="3200" spc="-5"/>
              <a:t>phần</a:t>
            </a:r>
            <a:r>
              <a:rPr dirty="0" sz="3200" spc="390"/>
              <a:t> </a:t>
            </a:r>
            <a:r>
              <a:rPr dirty="0" sz="3200" spc="-5"/>
              <a:t>mềm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8052434" cy="441833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Arial"/>
                <a:cs typeface="Arial"/>
              </a:rPr>
              <a:t>1. </a:t>
            </a:r>
            <a:r>
              <a:rPr dirty="0" sz="3000" spc="-5" b="1">
                <a:latin typeface="Arial"/>
                <a:cs typeface="Arial"/>
              </a:rPr>
              <a:t>Định </a:t>
            </a:r>
            <a:r>
              <a:rPr dirty="0" sz="3000" b="1">
                <a:latin typeface="Arial"/>
                <a:cs typeface="Arial"/>
              </a:rPr>
              <a:t>nghĩa </a:t>
            </a:r>
            <a:r>
              <a:rPr dirty="0" sz="3000" spc="-5" b="1">
                <a:latin typeface="Arial"/>
                <a:cs typeface="Arial"/>
              </a:rPr>
              <a:t>sai yêu cầu của khách</a:t>
            </a:r>
            <a:r>
              <a:rPr dirty="0" sz="3000" spc="-20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hàng</a:t>
            </a:r>
            <a:endParaRPr sz="3000">
              <a:latin typeface="Arial"/>
              <a:cs typeface="Arial"/>
            </a:endParaRPr>
          </a:p>
          <a:p>
            <a:pPr lvl="1" marL="756285" marR="743585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dirty="0" sz="2800" spc="-10">
                <a:latin typeface="Arial"/>
                <a:cs typeface="Arial"/>
              </a:rPr>
              <a:t>Đây </a:t>
            </a:r>
            <a:r>
              <a:rPr dirty="0" sz="2800" spc="-5">
                <a:latin typeface="Arial"/>
                <a:cs typeface="Arial"/>
              </a:rPr>
              <a:t>được </a:t>
            </a:r>
            <a:r>
              <a:rPr dirty="0" sz="2800">
                <a:latin typeface="Arial"/>
                <a:cs typeface="Arial"/>
              </a:rPr>
              <a:t>coi là </a:t>
            </a:r>
            <a:r>
              <a:rPr dirty="0" sz="2800" spc="-10">
                <a:latin typeface="Arial"/>
                <a:cs typeface="Arial"/>
              </a:rPr>
              <a:t>gốc </a:t>
            </a:r>
            <a:r>
              <a:rPr dirty="0" sz="2800" spc="-5">
                <a:latin typeface="Arial"/>
                <a:cs typeface="Arial"/>
              </a:rPr>
              <a:t>rễ của việc </a:t>
            </a:r>
            <a:r>
              <a:rPr dirty="0" sz="2800" spc="-10">
                <a:latin typeface="Arial"/>
                <a:cs typeface="Arial"/>
              </a:rPr>
              <a:t>gây </a:t>
            </a:r>
            <a:r>
              <a:rPr dirty="0" sz="2800" spc="-5">
                <a:latin typeface="Arial"/>
                <a:cs typeface="Arial"/>
              </a:rPr>
              <a:t>ra lỗi  phần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mềm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dirty="0" sz="2800" spc="-10">
                <a:latin typeface="Arial"/>
                <a:cs typeface="Arial"/>
              </a:rPr>
              <a:t>Hiểu </a:t>
            </a:r>
            <a:r>
              <a:rPr dirty="0" sz="2800">
                <a:latin typeface="Arial"/>
                <a:cs typeface="Arial"/>
              </a:rPr>
              <a:t>sai </a:t>
            </a:r>
            <a:r>
              <a:rPr dirty="0" sz="2800" spc="-5">
                <a:latin typeface="Arial"/>
                <a:cs typeface="Arial"/>
              </a:rPr>
              <a:t>yêu cầu của khách</a:t>
            </a:r>
            <a:r>
              <a:rPr dirty="0" sz="2800" spc="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hàng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Yêu cầu của khách hàng không được làm</a:t>
            </a:r>
            <a:r>
              <a:rPr dirty="0" sz="2800" spc="1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rõ</a:t>
            </a:r>
            <a:endParaRPr sz="2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Triển khai phần mềm thiếu </a:t>
            </a:r>
            <a:r>
              <a:rPr dirty="0" sz="2800">
                <a:latin typeface="Arial"/>
                <a:cs typeface="Arial"/>
              </a:rPr>
              <a:t>yêu </a:t>
            </a:r>
            <a:r>
              <a:rPr dirty="0" sz="2800" spc="-5">
                <a:latin typeface="Arial"/>
                <a:cs typeface="Arial"/>
              </a:rPr>
              <a:t>cầu của </a:t>
            </a:r>
            <a:r>
              <a:rPr dirty="0" sz="2800">
                <a:latin typeface="Arial"/>
                <a:cs typeface="Arial"/>
              </a:rPr>
              <a:t>khách  hàng</a:t>
            </a:r>
            <a:endParaRPr sz="2800">
              <a:latin typeface="Arial"/>
              <a:cs typeface="Arial"/>
            </a:endParaRPr>
          </a:p>
          <a:p>
            <a:pPr lvl="1" marL="756285" marR="161290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Khách hàng </a:t>
            </a:r>
            <a:r>
              <a:rPr dirty="0" sz="2800" spc="-10">
                <a:latin typeface="Arial"/>
                <a:cs typeface="Arial"/>
              </a:rPr>
              <a:t>đưa </a:t>
            </a:r>
            <a:r>
              <a:rPr dirty="0" sz="2800" spc="-5">
                <a:latin typeface="Arial"/>
                <a:cs typeface="Arial"/>
              </a:rPr>
              <a:t>ra quá nhiều yêu cầu không  cần thiết và không liên</a:t>
            </a:r>
            <a:r>
              <a:rPr dirty="0" sz="2800" spc="4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quan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094" y="1438275"/>
            <a:ext cx="6353936" cy="473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18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4569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1.1.3 </a:t>
            </a:r>
            <a:r>
              <a:rPr dirty="0" sz="3200"/>
              <a:t>Các </a:t>
            </a:r>
            <a:r>
              <a:rPr dirty="0" sz="3200" spc="-5"/>
              <a:t>nguyên </a:t>
            </a:r>
            <a:r>
              <a:rPr dirty="0" sz="3200"/>
              <a:t>nhân gây </a:t>
            </a:r>
            <a:r>
              <a:rPr dirty="0" sz="3200" spc="-5"/>
              <a:t>ra </a:t>
            </a:r>
            <a:r>
              <a:rPr dirty="0" sz="3200" spc="-114"/>
              <a:t>lỗi </a:t>
            </a:r>
            <a:r>
              <a:rPr dirty="0" sz="3200" spc="-5"/>
              <a:t>phần</a:t>
            </a:r>
            <a:r>
              <a:rPr dirty="0" sz="3200" spc="395"/>
              <a:t> </a:t>
            </a:r>
            <a:r>
              <a:rPr dirty="0" sz="3200" spc="-5"/>
              <a:t>mềm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244853"/>
            <a:ext cx="7943215" cy="522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Arial"/>
                <a:cs typeface="Arial"/>
              </a:rPr>
              <a:t>2. Thất bại </a:t>
            </a:r>
            <a:r>
              <a:rPr dirty="0" sz="2400" b="1">
                <a:latin typeface="Arial"/>
                <a:cs typeface="Arial"/>
              </a:rPr>
              <a:t>trong </a:t>
            </a:r>
            <a:r>
              <a:rPr dirty="0" sz="2400" spc="-5" b="1">
                <a:latin typeface="Arial"/>
                <a:cs typeface="Arial"/>
              </a:rPr>
              <a:t>việc </a:t>
            </a:r>
            <a:r>
              <a:rPr dirty="0" sz="2400" b="1">
                <a:latin typeface="Arial"/>
                <a:cs typeface="Arial"/>
              </a:rPr>
              <a:t>giao tiếp giữa </a:t>
            </a:r>
            <a:r>
              <a:rPr dirty="0" sz="2400" spc="-5" b="1">
                <a:latin typeface="Arial"/>
                <a:cs typeface="Arial"/>
              </a:rPr>
              <a:t>người </a:t>
            </a:r>
            <a:r>
              <a:rPr dirty="0" sz="2400" b="1">
                <a:latin typeface="Arial"/>
                <a:cs typeface="Arial"/>
              </a:rPr>
              <a:t>phát</a:t>
            </a:r>
            <a:r>
              <a:rPr dirty="0" sz="2400" spc="-10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triển  và khách hàng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Có </a:t>
            </a:r>
            <a:r>
              <a:rPr dirty="0" sz="2400">
                <a:latin typeface="Arial"/>
                <a:cs typeface="Arial"/>
              </a:rPr>
              <a:t>sự </a:t>
            </a:r>
            <a:r>
              <a:rPr dirty="0" sz="2400" spc="-5">
                <a:latin typeface="Arial"/>
                <a:cs typeface="Arial"/>
              </a:rPr>
              <a:t>không hiểu </a:t>
            </a:r>
            <a:r>
              <a:rPr dirty="0" sz="2400">
                <a:latin typeface="Arial"/>
                <a:cs typeface="Arial"/>
              </a:rPr>
              <a:t>cấu trúc của </a:t>
            </a:r>
            <a:r>
              <a:rPr dirty="0" sz="2400" spc="-5">
                <a:latin typeface="Arial"/>
                <a:cs typeface="Arial"/>
              </a:rPr>
              <a:t>tài liệu </a:t>
            </a:r>
            <a:r>
              <a:rPr dirty="0" sz="2400">
                <a:latin typeface="Arial"/>
                <a:cs typeface="Arial"/>
              </a:rPr>
              <a:t>yêu cầu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phần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mềm</a:t>
            </a:r>
            <a:endParaRPr sz="2400">
              <a:latin typeface="Arial"/>
              <a:cs typeface="Arial"/>
            </a:endParaRPr>
          </a:p>
          <a:p>
            <a:pPr lvl="1" marL="756285" marR="2984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Không nắm bắt được những </a:t>
            </a:r>
            <a:r>
              <a:rPr dirty="0" sz="2400">
                <a:latin typeface="Arial"/>
                <a:cs typeface="Arial"/>
              </a:rPr>
              <a:t>thay </a:t>
            </a:r>
            <a:r>
              <a:rPr dirty="0" sz="2400" spc="-5">
                <a:latin typeface="Arial"/>
                <a:cs typeface="Arial"/>
              </a:rPr>
              <a:t>đổi được </a:t>
            </a:r>
            <a:r>
              <a:rPr dirty="0" sz="2400">
                <a:latin typeface="Arial"/>
                <a:cs typeface="Arial"/>
              </a:rPr>
              <a:t>viết trong  tài </a:t>
            </a:r>
            <a:r>
              <a:rPr dirty="0" sz="2400" spc="-5">
                <a:latin typeface="Arial"/>
                <a:cs typeface="Arial"/>
              </a:rPr>
              <a:t>liệu </a:t>
            </a:r>
            <a:r>
              <a:rPr dirty="0" sz="2400">
                <a:latin typeface="Arial"/>
                <a:cs typeface="Arial"/>
              </a:rPr>
              <a:t>yêu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cầu</a:t>
            </a:r>
            <a:endParaRPr sz="2400">
              <a:latin typeface="Arial"/>
              <a:cs typeface="Arial"/>
            </a:endParaRPr>
          </a:p>
          <a:p>
            <a:pPr lvl="1" marL="756285" marR="126364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Những </a:t>
            </a:r>
            <a:r>
              <a:rPr dirty="0" sz="2400">
                <a:latin typeface="Arial"/>
                <a:cs typeface="Arial"/>
              </a:rPr>
              <a:t>thay </a:t>
            </a:r>
            <a:r>
              <a:rPr dirty="0" sz="2400" spc="-5">
                <a:latin typeface="Arial"/>
                <a:cs typeface="Arial"/>
              </a:rPr>
              <a:t>đổi được </a:t>
            </a:r>
            <a:r>
              <a:rPr dirty="0" sz="2400">
                <a:latin typeface="Arial"/>
                <a:cs typeface="Arial"/>
              </a:rPr>
              <a:t>yêu cầu từ khách </a:t>
            </a:r>
            <a:r>
              <a:rPr dirty="0" sz="2400" spc="-5">
                <a:latin typeface="Arial"/>
                <a:cs typeface="Arial"/>
              </a:rPr>
              <a:t>hàng nhưng  </a:t>
            </a:r>
            <a:r>
              <a:rPr dirty="0" sz="2400">
                <a:latin typeface="Arial"/>
                <a:cs typeface="Arial"/>
              </a:rPr>
              <a:t>ko </a:t>
            </a:r>
            <a:r>
              <a:rPr dirty="0" sz="2400" spc="-5">
                <a:latin typeface="Arial"/>
                <a:cs typeface="Arial"/>
              </a:rPr>
              <a:t>được lưu dưới dạng </a:t>
            </a:r>
            <a:r>
              <a:rPr dirty="0" sz="2400">
                <a:latin typeface="Arial"/>
                <a:cs typeface="Arial"/>
              </a:rPr>
              <a:t>văn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bản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- </a:t>
            </a:r>
            <a:r>
              <a:rPr dirty="0" sz="2400" spc="-5">
                <a:latin typeface="Arial"/>
                <a:cs typeface="Arial"/>
              </a:rPr>
              <a:t>Thiếu </a:t>
            </a:r>
            <a:r>
              <a:rPr dirty="0" sz="2400">
                <a:latin typeface="Arial"/>
                <a:cs typeface="Arial"/>
              </a:rPr>
              <a:t>sự chú ý tới: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Thông điệp </a:t>
            </a:r>
            <a:r>
              <a:rPr dirty="0" sz="2400">
                <a:latin typeface="Arial"/>
                <a:cs typeface="Arial"/>
              </a:rPr>
              <a:t>của khách </a:t>
            </a:r>
            <a:r>
              <a:rPr dirty="0" sz="2400" spc="-5">
                <a:latin typeface="Arial"/>
                <a:cs typeface="Arial"/>
              </a:rPr>
              <a:t>hàng đề </a:t>
            </a:r>
            <a:r>
              <a:rPr dirty="0" sz="2400">
                <a:latin typeface="Arial"/>
                <a:cs typeface="Arial"/>
              </a:rPr>
              <a:t>cập tới </a:t>
            </a:r>
            <a:r>
              <a:rPr dirty="0" sz="2400" spc="-5">
                <a:latin typeface="Arial"/>
                <a:cs typeface="Arial"/>
              </a:rPr>
              <a:t>việc </a:t>
            </a:r>
            <a:r>
              <a:rPr dirty="0" sz="2400">
                <a:latin typeface="Arial"/>
                <a:cs typeface="Arial"/>
              </a:rPr>
              <a:t>thay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đổi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yêu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cầu</a:t>
            </a:r>
            <a:endParaRPr sz="2400">
              <a:latin typeface="Arial"/>
              <a:cs typeface="Arial"/>
            </a:endParaRPr>
          </a:p>
          <a:p>
            <a:pPr lvl="1" marL="756285" marR="108013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Trả </a:t>
            </a:r>
            <a:r>
              <a:rPr dirty="0" sz="2400" spc="-5">
                <a:latin typeface="Arial"/>
                <a:cs typeface="Arial"/>
              </a:rPr>
              <a:t>lời </a:t>
            </a:r>
            <a:r>
              <a:rPr dirty="0" sz="2400">
                <a:latin typeface="Arial"/>
                <a:cs typeface="Arial"/>
              </a:rPr>
              <a:t>của khách </a:t>
            </a:r>
            <a:r>
              <a:rPr dirty="0" sz="2400" spc="-5">
                <a:latin typeface="Arial"/>
                <a:cs typeface="Arial"/>
              </a:rPr>
              <a:t>hàng </a:t>
            </a:r>
            <a:r>
              <a:rPr dirty="0" sz="2400">
                <a:latin typeface="Arial"/>
                <a:cs typeface="Arial"/>
              </a:rPr>
              <a:t>tới </a:t>
            </a:r>
            <a:r>
              <a:rPr dirty="0" sz="2400" spc="-5">
                <a:latin typeface="Arial"/>
                <a:cs typeface="Arial"/>
              </a:rPr>
              <a:t>những </a:t>
            </a:r>
            <a:r>
              <a:rPr dirty="0" sz="2400">
                <a:latin typeface="Arial"/>
                <a:cs typeface="Arial"/>
              </a:rPr>
              <a:t>câu </a:t>
            </a:r>
            <a:r>
              <a:rPr dirty="0" sz="2400" spc="-5">
                <a:latin typeface="Arial"/>
                <a:cs typeface="Arial"/>
              </a:rPr>
              <a:t>hỏi </a:t>
            </a:r>
            <a:r>
              <a:rPr dirty="0" sz="2400">
                <a:latin typeface="Arial"/>
                <a:cs typeface="Arial"/>
              </a:rPr>
              <a:t>mà  </a:t>
            </a:r>
            <a:r>
              <a:rPr dirty="0" sz="2400" spc="-5">
                <a:latin typeface="Arial"/>
                <a:cs typeface="Arial"/>
              </a:rPr>
              <a:t>developer đặt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4569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1.1.3 </a:t>
            </a:r>
            <a:r>
              <a:rPr dirty="0" sz="3200"/>
              <a:t>Các </a:t>
            </a:r>
            <a:r>
              <a:rPr dirty="0" sz="3200" spc="-5"/>
              <a:t>nguyên </a:t>
            </a:r>
            <a:r>
              <a:rPr dirty="0" sz="3200"/>
              <a:t>nhân gây </a:t>
            </a:r>
            <a:r>
              <a:rPr dirty="0" sz="3200" spc="-5"/>
              <a:t>ra </a:t>
            </a:r>
            <a:r>
              <a:rPr dirty="0" sz="3200" spc="-114"/>
              <a:t>lỗi </a:t>
            </a:r>
            <a:r>
              <a:rPr dirty="0" sz="3200" spc="-5"/>
              <a:t>phần</a:t>
            </a:r>
            <a:r>
              <a:rPr dirty="0" sz="3200" spc="395"/>
              <a:t> </a:t>
            </a:r>
            <a:r>
              <a:rPr dirty="0" sz="3200" spc="-5"/>
              <a:t>mềm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929880" cy="4099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604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latin typeface="Arial"/>
                <a:cs typeface="Arial"/>
              </a:rPr>
              <a:t>3. </a:t>
            </a:r>
            <a:r>
              <a:rPr dirty="0" sz="3000" b="1">
                <a:latin typeface="Arial"/>
                <a:cs typeface="Arial"/>
              </a:rPr>
              <a:t>Tạo </a:t>
            </a:r>
            <a:r>
              <a:rPr dirty="0" sz="3000" spc="-5" b="1">
                <a:latin typeface="Arial"/>
                <a:cs typeface="Arial"/>
              </a:rPr>
              <a:t>ra </a:t>
            </a:r>
            <a:r>
              <a:rPr dirty="0" sz="3000" b="1">
                <a:latin typeface="Arial"/>
                <a:cs typeface="Arial"/>
              </a:rPr>
              <a:t>độ lệch </a:t>
            </a:r>
            <a:r>
              <a:rPr dirty="0" sz="3000" spc="-5" b="1">
                <a:latin typeface="Arial"/>
                <a:cs typeface="Arial"/>
              </a:rPr>
              <a:t>cố </a:t>
            </a:r>
            <a:r>
              <a:rPr dirty="0" sz="3000" b="1">
                <a:latin typeface="Arial"/>
                <a:cs typeface="Arial"/>
              </a:rPr>
              <a:t>ý trong </a:t>
            </a:r>
            <a:r>
              <a:rPr dirty="0" sz="3000" spc="-5" b="1">
                <a:latin typeface="Arial"/>
                <a:cs typeface="Arial"/>
              </a:rPr>
              <a:t>yêu cầu </a:t>
            </a:r>
            <a:r>
              <a:rPr dirty="0" sz="3000" b="1">
                <a:latin typeface="Arial"/>
                <a:cs typeface="Arial"/>
              </a:rPr>
              <a:t>phần  </a:t>
            </a:r>
            <a:r>
              <a:rPr dirty="0" sz="3000" spc="-5" b="1">
                <a:latin typeface="Arial"/>
                <a:cs typeface="Arial"/>
              </a:rPr>
              <a:t>mềm</a:t>
            </a:r>
            <a:endParaRPr sz="30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Lập </a:t>
            </a:r>
            <a:r>
              <a:rPr dirty="0" sz="2800" spc="25">
                <a:latin typeface="Arial"/>
                <a:cs typeface="Arial"/>
              </a:rPr>
              <a:t>trình </a:t>
            </a:r>
            <a:r>
              <a:rPr dirty="0" sz="2800">
                <a:latin typeface="Arial"/>
                <a:cs typeface="Arial"/>
              </a:rPr>
              <a:t>viên sử </a:t>
            </a:r>
            <a:r>
              <a:rPr dirty="0" sz="2800" spc="-5">
                <a:latin typeface="Arial"/>
                <a:cs typeface="Arial"/>
              </a:rPr>
              <a:t>dụng những module phần  mềm có sẵn </a:t>
            </a:r>
            <a:r>
              <a:rPr dirty="0" sz="2800">
                <a:latin typeface="Arial"/>
                <a:cs typeface="Arial"/>
              </a:rPr>
              <a:t>từ </a:t>
            </a:r>
            <a:r>
              <a:rPr dirty="0" sz="2800" spc="-5">
                <a:latin typeface="Arial"/>
                <a:cs typeface="Arial"/>
              </a:rPr>
              <a:t>những dự án trước mà không  </a:t>
            </a:r>
            <a:r>
              <a:rPr dirty="0" sz="2800">
                <a:latin typeface="Arial"/>
                <a:cs typeface="Arial"/>
              </a:rPr>
              <a:t>thay </a:t>
            </a:r>
            <a:r>
              <a:rPr dirty="0" sz="2800" spc="-10">
                <a:latin typeface="Arial"/>
                <a:cs typeface="Arial"/>
              </a:rPr>
              <a:t>đổi </a:t>
            </a:r>
            <a:r>
              <a:rPr dirty="0" sz="2800" spc="-5">
                <a:latin typeface="Arial"/>
                <a:cs typeface="Arial"/>
              </a:rPr>
              <a:t>cho phù </a:t>
            </a:r>
            <a:r>
              <a:rPr dirty="0" sz="2800">
                <a:latin typeface="Arial"/>
                <a:cs typeface="Arial"/>
              </a:rPr>
              <a:t>hợp </a:t>
            </a:r>
            <a:r>
              <a:rPr dirty="0" sz="2800" spc="-5">
                <a:latin typeface="Arial"/>
                <a:cs typeface="Arial"/>
              </a:rPr>
              <a:t>với yêu cầu của dự </a:t>
            </a:r>
            <a:r>
              <a:rPr dirty="0" sz="2800" spc="-10">
                <a:latin typeface="Arial"/>
                <a:cs typeface="Arial"/>
              </a:rPr>
              <a:t>án  </a:t>
            </a:r>
            <a:r>
              <a:rPr dirty="0" sz="2800" spc="-5">
                <a:latin typeface="Arial"/>
                <a:cs typeface="Arial"/>
              </a:rPr>
              <a:t>mới nhằm tiết kiệm </a:t>
            </a:r>
            <a:r>
              <a:rPr dirty="0" sz="2800">
                <a:latin typeface="Arial"/>
                <a:cs typeface="Arial"/>
              </a:rPr>
              <a:t>thời</a:t>
            </a:r>
            <a:r>
              <a:rPr dirty="0" sz="2800" spc="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gian</a:t>
            </a:r>
            <a:endParaRPr sz="2800">
              <a:latin typeface="Arial"/>
              <a:cs typeface="Arial"/>
            </a:endParaRPr>
          </a:p>
          <a:p>
            <a:pPr lvl="1" marL="756285" marR="120650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Bỏ qua một vài yêu cầu của phần mềm </a:t>
            </a:r>
            <a:r>
              <a:rPr dirty="0" sz="2800" spc="-10">
                <a:latin typeface="Arial"/>
                <a:cs typeface="Arial"/>
              </a:rPr>
              <a:t>do  </a:t>
            </a:r>
            <a:r>
              <a:rPr dirty="0" sz="2800" spc="-5">
                <a:latin typeface="Arial"/>
                <a:cs typeface="Arial"/>
              </a:rPr>
              <a:t>thời gian quá gấp hoặc chi phí không đủ đáp  </a:t>
            </a:r>
            <a:r>
              <a:rPr dirty="0" sz="2800" spc="-10">
                <a:latin typeface="Arial"/>
                <a:cs typeface="Arial"/>
              </a:rPr>
              <a:t>ứng.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4569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1.1.3 </a:t>
            </a:r>
            <a:r>
              <a:rPr dirty="0" sz="3200"/>
              <a:t>Các </a:t>
            </a:r>
            <a:r>
              <a:rPr dirty="0" sz="3200" spc="-5"/>
              <a:t>nguyên </a:t>
            </a:r>
            <a:r>
              <a:rPr dirty="0" sz="3200"/>
              <a:t>nhân gây </a:t>
            </a:r>
            <a:r>
              <a:rPr dirty="0" sz="3200" spc="-5"/>
              <a:t>ra </a:t>
            </a:r>
            <a:r>
              <a:rPr dirty="0" sz="3200" spc="-114"/>
              <a:t>lỗi </a:t>
            </a:r>
            <a:r>
              <a:rPr dirty="0" sz="3200" spc="-5"/>
              <a:t>phần</a:t>
            </a:r>
            <a:r>
              <a:rPr dirty="0" sz="3200" spc="395"/>
              <a:t> </a:t>
            </a:r>
            <a:r>
              <a:rPr dirty="0" sz="3200" spc="-5"/>
              <a:t>mềm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095501"/>
            <a:ext cx="7364730" cy="52933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Arial"/>
                <a:cs typeface="Arial"/>
              </a:rPr>
              <a:t>5. </a:t>
            </a:r>
            <a:r>
              <a:rPr dirty="0" sz="2400" b="1">
                <a:latin typeface="Arial"/>
                <a:cs typeface="Arial"/>
              </a:rPr>
              <a:t>Lỗi </a:t>
            </a:r>
            <a:r>
              <a:rPr dirty="0" sz="2400" spc="-5" b="1">
                <a:latin typeface="Arial"/>
                <a:cs typeface="Arial"/>
              </a:rPr>
              <a:t>mã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hóa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Lỗi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logic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Lỗi </a:t>
            </a:r>
            <a:r>
              <a:rPr dirty="0" sz="2400">
                <a:latin typeface="Arial"/>
                <a:cs typeface="Arial"/>
              </a:rPr>
              <a:t>cú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pháp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Lỗi </a:t>
            </a:r>
            <a:r>
              <a:rPr dirty="0" sz="2400">
                <a:latin typeface="Arial"/>
                <a:cs typeface="Arial"/>
              </a:rPr>
              <a:t>thời </a:t>
            </a:r>
            <a:r>
              <a:rPr dirty="0" sz="2400" spc="-5">
                <a:latin typeface="Arial"/>
                <a:cs typeface="Arial"/>
              </a:rPr>
              <a:t>gian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chạy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Arial"/>
                <a:cs typeface="Arial"/>
              </a:rPr>
              <a:t>6. Không </a:t>
            </a:r>
            <a:r>
              <a:rPr dirty="0" sz="2400" b="1">
                <a:latin typeface="Arial"/>
                <a:cs typeface="Arial"/>
              </a:rPr>
              <a:t>tuân theo </a:t>
            </a:r>
            <a:r>
              <a:rPr dirty="0" sz="2400" spc="-5" b="1">
                <a:latin typeface="Arial"/>
                <a:cs typeface="Arial"/>
              </a:rPr>
              <a:t>các </a:t>
            </a:r>
            <a:r>
              <a:rPr dirty="0" sz="2400" b="1">
                <a:latin typeface="Arial"/>
                <a:cs typeface="Arial"/>
              </a:rPr>
              <a:t>tài liệu </a:t>
            </a:r>
            <a:r>
              <a:rPr dirty="0" sz="2400" spc="-5" b="1">
                <a:latin typeface="Arial"/>
                <a:cs typeface="Arial"/>
              </a:rPr>
              <a:t>và cấu </a:t>
            </a:r>
            <a:r>
              <a:rPr dirty="0" sz="2400" b="1">
                <a:latin typeface="Arial"/>
                <a:cs typeface="Arial"/>
              </a:rPr>
              <a:t>trúc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Không </a:t>
            </a:r>
            <a:r>
              <a:rPr dirty="0" sz="2400">
                <a:latin typeface="Arial"/>
                <a:cs typeface="Arial"/>
              </a:rPr>
              <a:t>tuân theo các </a:t>
            </a:r>
            <a:r>
              <a:rPr dirty="0" sz="2400" spc="-5">
                <a:latin typeface="Arial"/>
                <a:cs typeface="Arial"/>
              </a:rPr>
              <a:t>chuẩn </a:t>
            </a:r>
            <a:r>
              <a:rPr dirty="0" sz="2400">
                <a:latin typeface="Arial"/>
                <a:cs typeface="Arial"/>
              </a:rPr>
              <a:t>tài </a:t>
            </a:r>
            <a:r>
              <a:rPr dirty="0" sz="2400" spc="-5">
                <a:latin typeface="Arial"/>
                <a:cs typeface="Arial"/>
              </a:rPr>
              <a:t>liệu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(templates…)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Không </a:t>
            </a:r>
            <a:r>
              <a:rPr dirty="0" sz="2400">
                <a:latin typeface="Arial"/>
                <a:cs typeface="Arial"/>
              </a:rPr>
              <a:t>tuân </a:t>
            </a:r>
            <a:r>
              <a:rPr dirty="0" sz="2400" spc="-5">
                <a:latin typeface="Arial"/>
                <a:cs typeface="Arial"/>
              </a:rPr>
              <a:t>theo </a:t>
            </a:r>
            <a:r>
              <a:rPr dirty="0" sz="2400">
                <a:latin typeface="Arial"/>
                <a:cs typeface="Arial"/>
              </a:rPr>
              <a:t>các cấu trúc mã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hóa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Arial"/>
                <a:cs typeface="Arial"/>
              </a:rPr>
              <a:t>7. Rút ngắn </a:t>
            </a:r>
            <a:r>
              <a:rPr dirty="0" sz="2400" b="1">
                <a:latin typeface="Arial"/>
                <a:cs typeface="Arial"/>
              </a:rPr>
              <a:t>quá trình </a:t>
            </a:r>
            <a:r>
              <a:rPr dirty="0" sz="2400" spc="-5" b="1">
                <a:latin typeface="Arial"/>
                <a:cs typeface="Arial"/>
              </a:rPr>
              <a:t>kiểm </a:t>
            </a:r>
            <a:r>
              <a:rPr dirty="0" sz="2400" b="1">
                <a:latin typeface="Arial"/>
                <a:cs typeface="Arial"/>
              </a:rPr>
              <a:t>thử </a:t>
            </a:r>
            <a:r>
              <a:rPr dirty="0" sz="2400" spc="-5" b="1">
                <a:latin typeface="Arial"/>
                <a:cs typeface="Arial"/>
              </a:rPr>
              <a:t>phần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Do áp lực </a:t>
            </a:r>
            <a:r>
              <a:rPr dirty="0" sz="2400">
                <a:latin typeface="Arial"/>
                <a:cs typeface="Arial"/>
              </a:rPr>
              <a:t>về </a:t>
            </a:r>
            <a:r>
              <a:rPr dirty="0" sz="2400" spc="-5">
                <a:latin typeface="Arial"/>
                <a:cs typeface="Arial"/>
              </a:rPr>
              <a:t>thời gian, </a:t>
            </a:r>
            <a:r>
              <a:rPr dirty="0" sz="2400">
                <a:latin typeface="Arial"/>
                <a:cs typeface="Arial"/>
              </a:rPr>
              <a:t>tiến </a:t>
            </a:r>
            <a:r>
              <a:rPr dirty="0" sz="2400" spc="-5">
                <a:latin typeface="Arial"/>
                <a:cs typeface="Arial"/>
              </a:rPr>
              <a:t>độ hoàn </a:t>
            </a:r>
            <a:r>
              <a:rPr dirty="0" sz="2400">
                <a:latin typeface="Arial"/>
                <a:cs typeface="Arial"/>
              </a:rPr>
              <a:t>thành </a:t>
            </a:r>
            <a:r>
              <a:rPr dirty="0" sz="2400" spc="-5">
                <a:latin typeface="Arial"/>
                <a:cs typeface="Arial"/>
              </a:rPr>
              <a:t>dự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án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Lập </a:t>
            </a:r>
            <a:r>
              <a:rPr dirty="0" sz="2400">
                <a:latin typeface="Arial"/>
                <a:cs typeface="Arial"/>
              </a:rPr>
              <a:t>kế </a:t>
            </a:r>
            <a:r>
              <a:rPr dirty="0" sz="2400" spc="-5">
                <a:latin typeface="Arial"/>
                <a:cs typeface="Arial"/>
              </a:rPr>
              <a:t>hoạch </a:t>
            </a:r>
            <a:r>
              <a:rPr dirty="0" sz="2400">
                <a:latin typeface="Arial"/>
                <a:cs typeface="Arial"/>
              </a:rPr>
              <a:t>kiểm thử </a:t>
            </a:r>
            <a:r>
              <a:rPr dirty="0" sz="2400" spc="-5">
                <a:latin typeface="Arial"/>
                <a:cs typeface="Arial"/>
              </a:rPr>
              <a:t>không đầy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đủ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Không báo </a:t>
            </a:r>
            <a:r>
              <a:rPr dirty="0" sz="2400">
                <a:latin typeface="Arial"/>
                <a:cs typeface="Arial"/>
              </a:rPr>
              <a:t>cáo </a:t>
            </a:r>
            <a:r>
              <a:rPr dirty="0" sz="2400" spc="-5">
                <a:latin typeface="Arial"/>
                <a:cs typeface="Arial"/>
              </a:rPr>
              <a:t>đầy đủ </a:t>
            </a:r>
            <a:r>
              <a:rPr dirty="0" sz="2400">
                <a:latin typeface="Arial"/>
                <a:cs typeface="Arial"/>
              </a:rPr>
              <a:t>các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lỗi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Báo cáo </a:t>
            </a:r>
            <a:r>
              <a:rPr dirty="0" sz="2400" spc="-5">
                <a:latin typeface="Arial"/>
                <a:cs typeface="Arial"/>
              </a:rPr>
              <a:t>không </a:t>
            </a:r>
            <a:r>
              <a:rPr dirty="0" sz="2400">
                <a:latin typeface="Arial"/>
                <a:cs typeface="Arial"/>
              </a:rPr>
              <a:t>chính </a:t>
            </a:r>
            <a:r>
              <a:rPr dirty="0" sz="2400" spc="-10">
                <a:latin typeface="Arial"/>
                <a:cs typeface="Arial"/>
              </a:rPr>
              <a:t>xác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lỗi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03606"/>
            <a:ext cx="84569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1.1.3 </a:t>
            </a:r>
            <a:r>
              <a:rPr dirty="0" sz="3200"/>
              <a:t>Các </a:t>
            </a:r>
            <a:r>
              <a:rPr dirty="0" sz="3200" spc="-5"/>
              <a:t>nguyên </a:t>
            </a:r>
            <a:r>
              <a:rPr dirty="0" sz="3200"/>
              <a:t>nhân gây </a:t>
            </a:r>
            <a:r>
              <a:rPr dirty="0" sz="3200" spc="-5"/>
              <a:t>ra </a:t>
            </a:r>
            <a:r>
              <a:rPr dirty="0" sz="3200" spc="-114"/>
              <a:t>lỗi </a:t>
            </a:r>
            <a:r>
              <a:rPr dirty="0" sz="3200" spc="-5"/>
              <a:t>phần</a:t>
            </a:r>
            <a:r>
              <a:rPr dirty="0" sz="3200" spc="390"/>
              <a:t> </a:t>
            </a:r>
            <a:r>
              <a:rPr dirty="0" sz="3200" spc="-5"/>
              <a:t>mềm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095501"/>
            <a:ext cx="7960995" cy="44888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Arial"/>
                <a:cs typeface="Arial"/>
              </a:rPr>
              <a:t>8. </a:t>
            </a:r>
            <a:r>
              <a:rPr dirty="0" sz="2400" b="1">
                <a:latin typeface="Arial"/>
                <a:cs typeface="Arial"/>
              </a:rPr>
              <a:t>Lỗi thủ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tục</a:t>
            </a:r>
            <a:endParaRPr sz="2400">
              <a:latin typeface="Arial"/>
              <a:cs typeface="Arial"/>
            </a:endParaRPr>
          </a:p>
          <a:p>
            <a:pPr marL="469900" marR="17907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Arial"/>
                <a:cs typeface="Arial"/>
              </a:rPr>
              <a:t>Chỉ dẫn </a:t>
            </a:r>
            <a:r>
              <a:rPr dirty="0" sz="2400">
                <a:latin typeface="Arial"/>
                <a:cs typeface="Arial"/>
              </a:rPr>
              <a:t>cho </a:t>
            </a:r>
            <a:r>
              <a:rPr dirty="0" sz="2400" spc="-5">
                <a:latin typeface="Arial"/>
                <a:cs typeface="Arial"/>
              </a:rPr>
              <a:t>người dùng những hoạt động </a:t>
            </a:r>
            <a:r>
              <a:rPr dirty="0" sz="2400">
                <a:latin typeface="Arial"/>
                <a:cs typeface="Arial"/>
              </a:rPr>
              <a:t>cần thiết ở  một </a:t>
            </a:r>
            <a:r>
              <a:rPr dirty="0" sz="2400" spc="-5">
                <a:latin typeface="Arial"/>
                <a:cs typeface="Arial"/>
              </a:rPr>
              <a:t>quá </a:t>
            </a:r>
            <a:r>
              <a:rPr dirty="0" sz="2400" spc="15">
                <a:latin typeface="Arial"/>
                <a:cs typeface="Arial"/>
              </a:rPr>
              <a:t>trình. </a:t>
            </a:r>
            <a:r>
              <a:rPr dirty="0" sz="2400" spc="-5">
                <a:latin typeface="Arial"/>
                <a:cs typeface="Arial"/>
              </a:rPr>
              <a:t>Nó quan trọng trong </a:t>
            </a:r>
            <a:r>
              <a:rPr dirty="0" sz="2400">
                <a:latin typeface="Arial"/>
                <a:cs typeface="Arial"/>
              </a:rPr>
              <a:t>các </a:t>
            </a:r>
            <a:r>
              <a:rPr dirty="0" sz="2400" spc="-5">
                <a:latin typeface="Arial"/>
                <a:cs typeface="Arial"/>
              </a:rPr>
              <a:t>hệ thống pm  phức </a:t>
            </a:r>
            <a:r>
              <a:rPr dirty="0" sz="2400">
                <a:latin typeface="Arial"/>
                <a:cs typeface="Arial"/>
              </a:rPr>
              <a:t>tạp khi </a:t>
            </a:r>
            <a:r>
              <a:rPr dirty="0" sz="2400" spc="-5">
                <a:latin typeface="Arial"/>
                <a:cs typeface="Arial"/>
              </a:rPr>
              <a:t>quá </a:t>
            </a:r>
            <a:r>
              <a:rPr dirty="0" sz="2400" spc="20">
                <a:latin typeface="Arial"/>
                <a:cs typeface="Arial"/>
              </a:rPr>
              <a:t>trình </a:t>
            </a:r>
            <a:r>
              <a:rPr dirty="0" sz="2400" spc="-10">
                <a:latin typeface="Arial"/>
                <a:cs typeface="Arial"/>
              </a:rPr>
              <a:t>xử </a:t>
            </a:r>
            <a:r>
              <a:rPr dirty="0" sz="2400" spc="-5">
                <a:latin typeface="Arial"/>
                <a:cs typeface="Arial"/>
              </a:rPr>
              <a:t>lý được thực hiện qua nhiều  bước. </a:t>
            </a:r>
            <a:r>
              <a:rPr dirty="0" sz="2400">
                <a:latin typeface="Arial"/>
                <a:cs typeface="Arial"/>
              </a:rPr>
              <a:t>Mỗi </a:t>
            </a:r>
            <a:r>
              <a:rPr dirty="0" sz="2400" spc="-5">
                <a:latin typeface="Arial"/>
                <a:cs typeface="Arial"/>
              </a:rPr>
              <a:t>bước </a:t>
            </a:r>
            <a:r>
              <a:rPr dirty="0" sz="2400">
                <a:latin typeface="Arial"/>
                <a:cs typeface="Arial"/>
              </a:rPr>
              <a:t>có </a:t>
            </a:r>
            <a:r>
              <a:rPr dirty="0" sz="2400" spc="-5">
                <a:latin typeface="Arial"/>
                <a:cs typeface="Arial"/>
              </a:rPr>
              <a:t>nhiều dạng dữ liệu </a:t>
            </a:r>
            <a:r>
              <a:rPr dirty="0" sz="2400">
                <a:latin typeface="Arial"/>
                <a:cs typeface="Arial"/>
              </a:rPr>
              <a:t>và cho </a:t>
            </a:r>
            <a:r>
              <a:rPr dirty="0" sz="2400" spc="-5">
                <a:latin typeface="Arial"/>
                <a:cs typeface="Arial"/>
              </a:rPr>
              <a:t>phép  </a:t>
            </a:r>
            <a:r>
              <a:rPr dirty="0" sz="2400">
                <a:latin typeface="Arial"/>
                <a:cs typeface="Arial"/>
              </a:rPr>
              <a:t>kiểm tra kết </a:t>
            </a:r>
            <a:r>
              <a:rPr dirty="0" sz="2400" spc="-5">
                <a:latin typeface="Arial"/>
                <a:cs typeface="Arial"/>
              </a:rPr>
              <a:t>quả </a:t>
            </a:r>
            <a:r>
              <a:rPr dirty="0" sz="2400">
                <a:latin typeface="Arial"/>
                <a:cs typeface="Arial"/>
              </a:rPr>
              <a:t>trung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gian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Arial"/>
                <a:cs typeface="Arial"/>
              </a:rPr>
              <a:t>9. Lỗi </a:t>
            </a:r>
            <a:r>
              <a:rPr dirty="0" sz="2400" b="1">
                <a:latin typeface="Arial"/>
                <a:cs typeface="Arial"/>
              </a:rPr>
              <a:t>tài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Sai </a:t>
            </a:r>
            <a:r>
              <a:rPr dirty="0" sz="2400">
                <a:latin typeface="Arial"/>
                <a:cs typeface="Arial"/>
              </a:rPr>
              <a:t>sót trong </a:t>
            </a:r>
            <a:r>
              <a:rPr dirty="0" sz="2400" spc="-5">
                <a:latin typeface="Arial"/>
                <a:cs typeface="Arial"/>
              </a:rPr>
              <a:t>hồ </a:t>
            </a:r>
            <a:r>
              <a:rPr dirty="0" sz="2400">
                <a:latin typeface="Arial"/>
                <a:cs typeface="Arial"/>
              </a:rPr>
              <a:t>sơ </a:t>
            </a:r>
            <a:r>
              <a:rPr dirty="0" sz="2400" spc="-5">
                <a:latin typeface="Arial"/>
                <a:cs typeface="Arial"/>
              </a:rPr>
              <a:t>thiết </a:t>
            </a:r>
            <a:r>
              <a:rPr dirty="0" sz="2400">
                <a:latin typeface="Arial"/>
                <a:cs typeface="Arial"/>
              </a:rPr>
              <a:t>kế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Sai </a:t>
            </a:r>
            <a:r>
              <a:rPr dirty="0" sz="2400">
                <a:latin typeface="Arial"/>
                <a:cs typeface="Arial"/>
              </a:rPr>
              <a:t>sót trong </a:t>
            </a:r>
            <a:r>
              <a:rPr dirty="0" sz="2400" spc="-5">
                <a:latin typeface="Arial"/>
                <a:cs typeface="Arial"/>
              </a:rPr>
              <a:t>việc lập </a:t>
            </a:r>
            <a:r>
              <a:rPr dirty="0" sz="2400">
                <a:latin typeface="Arial"/>
                <a:cs typeface="Arial"/>
              </a:rPr>
              <a:t>tài </a:t>
            </a:r>
            <a:r>
              <a:rPr dirty="0" sz="2400" spc="-5">
                <a:latin typeface="Arial"/>
                <a:cs typeface="Arial"/>
              </a:rPr>
              <a:t>liệu hướng dẫn </a:t>
            </a:r>
            <a:r>
              <a:rPr dirty="0" sz="2400">
                <a:latin typeface="Arial"/>
                <a:cs typeface="Arial"/>
              </a:rPr>
              <a:t>sử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dụng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Các danh </a:t>
            </a:r>
            <a:r>
              <a:rPr dirty="0" sz="2400">
                <a:latin typeface="Arial"/>
                <a:cs typeface="Arial"/>
              </a:rPr>
              <a:t>sách chức </a:t>
            </a:r>
            <a:r>
              <a:rPr dirty="0" sz="2400" spc="-5">
                <a:latin typeface="Arial"/>
                <a:cs typeface="Arial"/>
              </a:rPr>
              <a:t>năng không </a:t>
            </a:r>
            <a:r>
              <a:rPr dirty="0" sz="2400">
                <a:latin typeface="Arial"/>
                <a:cs typeface="Arial"/>
              </a:rPr>
              <a:t>có </a:t>
            </a:r>
            <a:r>
              <a:rPr dirty="0" sz="2400" spc="-5">
                <a:latin typeface="Arial"/>
                <a:cs typeface="Arial"/>
              </a:rPr>
              <a:t>trong phần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mềm</a:t>
            </a:r>
            <a:endParaRPr sz="2400">
              <a:latin typeface="Arial"/>
              <a:cs typeface="Arial"/>
            </a:endParaRPr>
          </a:p>
          <a:p>
            <a:pPr algn="ctr" marR="3016885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nhưng lại </a:t>
            </a:r>
            <a:r>
              <a:rPr dirty="0" sz="2400">
                <a:latin typeface="Arial"/>
                <a:cs typeface="Arial"/>
              </a:rPr>
              <a:t>có </a:t>
            </a:r>
            <a:r>
              <a:rPr dirty="0" sz="2400" spc="-5">
                <a:latin typeface="Arial"/>
                <a:cs typeface="Arial"/>
              </a:rPr>
              <a:t>trong tài </a:t>
            </a:r>
            <a:r>
              <a:rPr dirty="0" sz="2400" spc="-1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4637"/>
            <a:ext cx="401510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Tài </a:t>
            </a:r>
            <a:r>
              <a:rPr dirty="0" spc="-5"/>
              <a:t>liệu </a:t>
            </a:r>
            <a:r>
              <a:rPr dirty="0"/>
              <a:t>tham</a:t>
            </a:r>
            <a:r>
              <a:rPr dirty="0" spc="-85"/>
              <a:t> </a:t>
            </a:r>
            <a:r>
              <a:rPr dirty="0" spc="-5"/>
              <a:t>khảo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46845" y="6366249"/>
            <a:ext cx="12128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244853"/>
            <a:ext cx="8131809" cy="522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8130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[1]. </a:t>
            </a:r>
            <a:r>
              <a:rPr dirty="0" sz="2400" spc="-5">
                <a:latin typeface="Arial"/>
                <a:cs typeface="Arial"/>
              </a:rPr>
              <a:t>Roger </a:t>
            </a:r>
            <a:r>
              <a:rPr dirty="0" sz="2400">
                <a:latin typeface="Arial"/>
                <a:cs typeface="Arial"/>
              </a:rPr>
              <a:t>S. </a:t>
            </a:r>
            <a:r>
              <a:rPr dirty="0" sz="2400" spc="-5">
                <a:latin typeface="Arial"/>
                <a:cs typeface="Arial"/>
              </a:rPr>
              <a:t>Pressman. </a:t>
            </a:r>
            <a:r>
              <a:rPr dirty="0" sz="2400">
                <a:latin typeface="Arial"/>
                <a:cs typeface="Arial"/>
              </a:rPr>
              <a:t>Software </a:t>
            </a:r>
            <a:r>
              <a:rPr dirty="0" sz="2400" spc="-5">
                <a:latin typeface="Arial"/>
                <a:cs typeface="Arial"/>
              </a:rPr>
              <a:t>Engineering, 5</a:t>
            </a:r>
            <a:r>
              <a:rPr dirty="0" baseline="24305" sz="2400" spc="-7">
                <a:latin typeface="Arial"/>
                <a:cs typeface="Arial"/>
              </a:rPr>
              <a:t>th </a:t>
            </a:r>
            <a:r>
              <a:rPr dirty="0" sz="2400" spc="-5">
                <a:latin typeface="Arial"/>
                <a:cs typeface="Arial"/>
              </a:rPr>
              <a:t>edition.  USA, McGraw-Hill,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2003.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 spc="-5" b="1">
                <a:latin typeface="Arial"/>
                <a:cs typeface="Arial"/>
              </a:rPr>
              <a:t>Tài </a:t>
            </a:r>
            <a:r>
              <a:rPr dirty="0" sz="2400" b="1">
                <a:latin typeface="Arial"/>
                <a:cs typeface="Arial"/>
              </a:rPr>
              <a:t>liệu tham </a:t>
            </a:r>
            <a:r>
              <a:rPr dirty="0" sz="2400" spc="-5" b="1">
                <a:latin typeface="Arial"/>
                <a:cs typeface="Arial"/>
              </a:rPr>
              <a:t>khảo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chính:</a:t>
            </a:r>
            <a:endParaRPr sz="2400">
              <a:latin typeface="Arial"/>
              <a:cs typeface="Arial"/>
            </a:endParaRPr>
          </a:p>
          <a:p>
            <a:pPr marL="12700" marR="73723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Arial"/>
                <a:cs typeface="Arial"/>
              </a:rPr>
              <a:t>[2]. </a:t>
            </a:r>
            <a:r>
              <a:rPr dirty="0" sz="2400" spc="-5">
                <a:latin typeface="Arial"/>
                <a:cs typeface="Arial"/>
              </a:rPr>
              <a:t>Cem Kaner, </a:t>
            </a:r>
            <a:r>
              <a:rPr dirty="0" sz="2400">
                <a:latin typeface="Arial"/>
                <a:cs typeface="Arial"/>
              </a:rPr>
              <a:t>Jack Falk, </a:t>
            </a:r>
            <a:r>
              <a:rPr dirty="0" sz="2400" spc="-5">
                <a:latin typeface="Arial"/>
                <a:cs typeface="Arial"/>
              </a:rPr>
              <a:t>Hung </a:t>
            </a:r>
            <a:r>
              <a:rPr dirty="0" sz="2400">
                <a:latin typeface="Arial"/>
                <a:cs typeface="Arial"/>
              </a:rPr>
              <a:t>Q. </a:t>
            </a:r>
            <a:r>
              <a:rPr dirty="0" sz="2400" spc="-5">
                <a:latin typeface="Arial"/>
                <a:cs typeface="Arial"/>
              </a:rPr>
              <a:t>Nguyen. Testing  </a:t>
            </a:r>
            <a:r>
              <a:rPr dirty="0" sz="2400">
                <a:latin typeface="Arial"/>
                <a:cs typeface="Arial"/>
              </a:rPr>
              <a:t>Computer Software, </a:t>
            </a:r>
            <a:r>
              <a:rPr dirty="0" sz="2400" spc="-5">
                <a:latin typeface="Arial"/>
                <a:cs typeface="Arial"/>
              </a:rPr>
              <a:t>2nd edition. Canada, </a:t>
            </a:r>
            <a:r>
              <a:rPr dirty="0" sz="2400">
                <a:latin typeface="Arial"/>
                <a:cs typeface="Arial"/>
              </a:rPr>
              <a:t>Wiley,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1999.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Arial"/>
                <a:cs typeface="Arial"/>
              </a:rPr>
              <a:t>[3]. </a:t>
            </a:r>
            <a:r>
              <a:rPr dirty="0" sz="2400" spc="-5">
                <a:latin typeface="Arial"/>
                <a:cs typeface="Arial"/>
              </a:rPr>
              <a:t>Hung </a:t>
            </a:r>
            <a:r>
              <a:rPr dirty="0" sz="2400">
                <a:latin typeface="Arial"/>
                <a:cs typeface="Arial"/>
              </a:rPr>
              <a:t>Q. </a:t>
            </a:r>
            <a:r>
              <a:rPr dirty="0" sz="2400" spc="-5">
                <a:latin typeface="Arial"/>
                <a:cs typeface="Arial"/>
              </a:rPr>
              <a:t>Nguyen. Testing applications on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web. </a:t>
            </a:r>
            <a:r>
              <a:rPr dirty="0" sz="2400">
                <a:latin typeface="Arial"/>
                <a:cs typeface="Arial"/>
              </a:rPr>
              <a:t>USA,  </a:t>
            </a:r>
            <a:r>
              <a:rPr dirty="0" sz="2400" spc="-5">
                <a:latin typeface="Arial"/>
                <a:cs typeface="Arial"/>
              </a:rPr>
              <a:t>Wiley.</a:t>
            </a:r>
            <a:endParaRPr sz="2400">
              <a:latin typeface="Arial"/>
              <a:cs typeface="Arial"/>
            </a:endParaRPr>
          </a:p>
          <a:p>
            <a:pPr marL="12700" marR="1217295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Arial"/>
                <a:cs typeface="Arial"/>
              </a:rPr>
              <a:t>[4] </a:t>
            </a:r>
            <a:r>
              <a:rPr dirty="0" sz="2400" spc="-5">
                <a:latin typeface="Arial"/>
                <a:cs typeface="Arial"/>
              </a:rPr>
              <a:t>Paul </a:t>
            </a:r>
            <a:r>
              <a:rPr dirty="0" sz="2400">
                <a:latin typeface="Arial"/>
                <a:cs typeface="Arial"/>
              </a:rPr>
              <a:t>Ammann, Jeff Offutt </a:t>
            </a:r>
            <a:r>
              <a:rPr dirty="0" sz="2400" spc="-5">
                <a:latin typeface="Arial"/>
                <a:cs typeface="Arial"/>
              </a:rPr>
              <a:t>(2008): Introduction </a:t>
            </a:r>
            <a:r>
              <a:rPr dirty="0" sz="2400">
                <a:latin typeface="Arial"/>
                <a:cs typeface="Arial"/>
              </a:rPr>
              <a:t>to  Software Testing, Cambridge </a:t>
            </a:r>
            <a:r>
              <a:rPr dirty="0" sz="2400" spc="-5">
                <a:latin typeface="Arial"/>
                <a:cs typeface="Arial"/>
              </a:rPr>
              <a:t>University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Press.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Arial"/>
                <a:cs typeface="Arial"/>
              </a:rPr>
              <a:t>]5] </a:t>
            </a:r>
            <a:r>
              <a:rPr dirty="0" sz="2400">
                <a:latin typeface="Arial"/>
                <a:cs typeface="Arial"/>
              </a:rPr>
              <a:t>Glenford J. Myers </a:t>
            </a:r>
            <a:r>
              <a:rPr dirty="0" sz="2400" spc="-5">
                <a:latin typeface="Arial"/>
                <a:cs typeface="Arial"/>
              </a:rPr>
              <a:t>(2004): </a:t>
            </a:r>
            <a:r>
              <a:rPr dirty="0" sz="2400">
                <a:latin typeface="Arial"/>
                <a:cs typeface="Arial"/>
              </a:rPr>
              <a:t>The art of Software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Testing,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John Wiley </a:t>
            </a:r>
            <a:r>
              <a:rPr dirty="0" sz="2400">
                <a:latin typeface="Arial"/>
                <a:cs typeface="Arial"/>
              </a:rPr>
              <a:t>&amp;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Son.</a:t>
            </a:r>
            <a:endParaRPr sz="2400">
              <a:latin typeface="Arial"/>
              <a:cs typeface="Arial"/>
            </a:endParaRPr>
          </a:p>
          <a:p>
            <a:pPr marL="12700" marR="129794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Arial"/>
                <a:cs typeface="Arial"/>
              </a:rPr>
              <a:t>[6] </a:t>
            </a:r>
            <a:r>
              <a:rPr dirty="0" sz="2400" spc="-5">
                <a:latin typeface="Arial"/>
                <a:cs typeface="Arial"/>
              </a:rPr>
              <a:t>LogiGear (2009): Basic </a:t>
            </a:r>
            <a:r>
              <a:rPr dirty="0" sz="2400">
                <a:latin typeface="Arial"/>
                <a:cs typeface="Arial"/>
              </a:rPr>
              <a:t>Software </a:t>
            </a:r>
            <a:r>
              <a:rPr dirty="0" sz="2400" spc="-5">
                <a:latin typeface="Arial"/>
                <a:cs typeface="Arial"/>
              </a:rPr>
              <a:t>Testing Skills,  LogiGear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Corporation.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78701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1.1.4 Chất lượng phần mềm </a:t>
            </a:r>
            <a:r>
              <a:rPr dirty="0" sz="3200"/>
              <a:t>– quan</a:t>
            </a:r>
            <a:r>
              <a:rPr dirty="0" sz="3200" spc="-105"/>
              <a:t> </a:t>
            </a:r>
            <a:r>
              <a:rPr dirty="0" sz="3200" spc="-5"/>
              <a:t>điểm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8355330" cy="386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latin typeface="Arial"/>
                <a:cs typeface="Arial"/>
              </a:rPr>
              <a:t>Theo quan </a:t>
            </a:r>
            <a:r>
              <a:rPr dirty="0" sz="3000" spc="-5" b="1">
                <a:latin typeface="Arial"/>
                <a:cs typeface="Arial"/>
              </a:rPr>
              <a:t>điểm của </a:t>
            </a:r>
            <a:r>
              <a:rPr dirty="0" sz="3000" b="1">
                <a:latin typeface="Arial"/>
                <a:cs typeface="Arial"/>
              </a:rPr>
              <a:t>người </a:t>
            </a:r>
            <a:r>
              <a:rPr dirty="0" sz="3000" spc="5" b="1">
                <a:latin typeface="Arial"/>
                <a:cs typeface="Arial"/>
              </a:rPr>
              <a:t>dùng</a:t>
            </a:r>
            <a:r>
              <a:rPr dirty="0" sz="3000" spc="5">
                <a:latin typeface="Arial"/>
                <a:cs typeface="Arial"/>
              </a:rPr>
              <a:t>: </a:t>
            </a:r>
            <a:r>
              <a:rPr dirty="0" sz="3000">
                <a:latin typeface="Arial"/>
                <a:cs typeface="Arial"/>
              </a:rPr>
              <a:t>sản </a:t>
            </a:r>
            <a:r>
              <a:rPr dirty="0" sz="3000" spc="-5">
                <a:latin typeface="Arial"/>
                <a:cs typeface="Arial"/>
              </a:rPr>
              <a:t>phẩm  phù hợp </a:t>
            </a:r>
            <a:r>
              <a:rPr dirty="0" sz="3000">
                <a:latin typeface="Arial"/>
                <a:cs typeface="Arial"/>
              </a:rPr>
              <a:t>với mục </a:t>
            </a:r>
            <a:r>
              <a:rPr dirty="0" sz="3000" spc="-5">
                <a:latin typeface="Arial"/>
                <a:cs typeface="Arial"/>
              </a:rPr>
              <a:t>đích </a:t>
            </a:r>
            <a:r>
              <a:rPr dirty="0" sz="3000">
                <a:latin typeface="Arial"/>
                <a:cs typeface="Arial"/>
              </a:rPr>
              <a:t>sử </a:t>
            </a:r>
            <a:r>
              <a:rPr dirty="0" sz="3000" spc="-5">
                <a:latin typeface="Arial"/>
                <a:cs typeface="Arial"/>
              </a:rPr>
              <a:t>dụng </a:t>
            </a:r>
            <a:r>
              <a:rPr dirty="0" sz="3000">
                <a:latin typeface="Arial"/>
                <a:cs typeface="Arial"/>
              </a:rPr>
              <a:t>của </a:t>
            </a:r>
            <a:r>
              <a:rPr dirty="0" sz="3000" spc="-5">
                <a:latin typeface="Arial"/>
                <a:cs typeface="Arial"/>
              </a:rPr>
              <a:t>người</a:t>
            </a:r>
            <a:r>
              <a:rPr dirty="0" sz="3000" spc="-12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dùng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latin typeface="Arial"/>
                <a:cs typeface="Arial"/>
              </a:rPr>
              <a:t>Theo quan </a:t>
            </a:r>
            <a:r>
              <a:rPr dirty="0" sz="3000" spc="-5" b="1">
                <a:latin typeface="Arial"/>
                <a:cs typeface="Arial"/>
              </a:rPr>
              <a:t>điểm của </a:t>
            </a:r>
            <a:r>
              <a:rPr dirty="0" sz="3000" b="1">
                <a:latin typeface="Arial"/>
                <a:cs typeface="Arial"/>
              </a:rPr>
              <a:t>nhà </a:t>
            </a:r>
            <a:r>
              <a:rPr dirty="0" sz="3000" spc="-5" b="1">
                <a:latin typeface="Arial"/>
                <a:cs typeface="Arial"/>
              </a:rPr>
              <a:t>cung cấp</a:t>
            </a:r>
            <a:r>
              <a:rPr dirty="0" sz="3000" spc="5" b="1">
                <a:latin typeface="Arial"/>
                <a:cs typeface="Arial"/>
              </a:rPr>
              <a:t> </a:t>
            </a:r>
            <a:r>
              <a:rPr dirty="0" sz="3000" spc="-5" b="1">
                <a:latin typeface="Arial"/>
                <a:cs typeface="Arial"/>
              </a:rPr>
              <a:t>sản</a:t>
            </a:r>
            <a:endParaRPr sz="3000">
              <a:latin typeface="Arial"/>
              <a:cs typeface="Arial"/>
            </a:endParaRPr>
          </a:p>
          <a:p>
            <a:pPr marL="355600" marR="459740">
              <a:lnSpc>
                <a:spcPct val="100000"/>
              </a:lnSpc>
            </a:pPr>
            <a:r>
              <a:rPr dirty="0" sz="3000" b="1">
                <a:latin typeface="Arial"/>
                <a:cs typeface="Arial"/>
              </a:rPr>
              <a:t>phẩm</a:t>
            </a:r>
            <a:r>
              <a:rPr dirty="0" sz="3000">
                <a:latin typeface="Arial"/>
                <a:cs typeface="Arial"/>
              </a:rPr>
              <a:t>: sản </a:t>
            </a:r>
            <a:r>
              <a:rPr dirty="0" sz="3000" spc="-5">
                <a:latin typeface="Arial"/>
                <a:cs typeface="Arial"/>
              </a:rPr>
              <a:t>phẩm đạt được </a:t>
            </a:r>
            <a:r>
              <a:rPr dirty="0" sz="3000">
                <a:latin typeface="Arial"/>
                <a:cs typeface="Arial"/>
              </a:rPr>
              <a:t>các </a:t>
            </a:r>
            <a:r>
              <a:rPr dirty="0" sz="3000" spc="-10">
                <a:latin typeface="Arial"/>
                <a:cs typeface="Arial"/>
              </a:rPr>
              <a:t>tiêu </a:t>
            </a:r>
            <a:r>
              <a:rPr dirty="0" sz="3000">
                <a:latin typeface="Arial"/>
                <a:cs typeface="Arial"/>
              </a:rPr>
              <a:t>chí </a:t>
            </a:r>
            <a:r>
              <a:rPr dirty="0" sz="3000" spc="-5">
                <a:latin typeface="Arial"/>
                <a:cs typeface="Arial"/>
              </a:rPr>
              <a:t>đánh  giá do nhà </a:t>
            </a:r>
            <a:r>
              <a:rPr dirty="0" sz="3000">
                <a:latin typeface="Arial"/>
                <a:cs typeface="Arial"/>
              </a:rPr>
              <a:t>cung cấp </a:t>
            </a:r>
            <a:r>
              <a:rPr dirty="0" sz="3000" spc="-5">
                <a:latin typeface="Arial"/>
                <a:cs typeface="Arial"/>
              </a:rPr>
              <a:t>đề</a:t>
            </a:r>
            <a:r>
              <a:rPr dirty="0" sz="3000" spc="-6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ra</a:t>
            </a:r>
            <a:endParaRPr sz="3000">
              <a:latin typeface="Arial"/>
              <a:cs typeface="Arial"/>
            </a:endParaRPr>
          </a:p>
          <a:p>
            <a:pPr marL="355600" marR="41783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latin typeface="Arial"/>
                <a:cs typeface="Arial"/>
              </a:rPr>
              <a:t>Theo quan </a:t>
            </a:r>
            <a:r>
              <a:rPr dirty="0" sz="3000" spc="-5" b="1">
                <a:latin typeface="Arial"/>
                <a:cs typeface="Arial"/>
              </a:rPr>
              <a:t>điểm của </a:t>
            </a:r>
            <a:r>
              <a:rPr dirty="0" sz="3000" b="1">
                <a:latin typeface="Arial"/>
                <a:cs typeface="Arial"/>
              </a:rPr>
              <a:t>nhà </a:t>
            </a:r>
            <a:r>
              <a:rPr dirty="0" sz="3000" spc="-5" b="1">
                <a:latin typeface="Arial"/>
                <a:cs typeface="Arial"/>
              </a:rPr>
              <a:t>sản xuất </a:t>
            </a:r>
            <a:r>
              <a:rPr dirty="0" sz="3000" b="1">
                <a:latin typeface="Arial"/>
                <a:cs typeface="Arial"/>
              </a:rPr>
              <a:t>phần  </a:t>
            </a:r>
            <a:r>
              <a:rPr dirty="0" sz="3000" spc="-5" b="1">
                <a:latin typeface="Arial"/>
                <a:cs typeface="Arial"/>
              </a:rPr>
              <a:t>mềm</a:t>
            </a:r>
            <a:r>
              <a:rPr dirty="0" sz="3000" spc="-5">
                <a:latin typeface="Arial"/>
                <a:cs typeface="Arial"/>
              </a:rPr>
              <a:t>: </a:t>
            </a:r>
            <a:r>
              <a:rPr dirty="0" sz="3000">
                <a:latin typeface="Arial"/>
                <a:cs typeface="Arial"/>
              </a:rPr>
              <a:t>sản </a:t>
            </a:r>
            <a:r>
              <a:rPr dirty="0" sz="3000" spc="-5">
                <a:latin typeface="Arial"/>
                <a:cs typeface="Arial"/>
              </a:rPr>
              <a:t>phẩm đáp ứng đầy đủ </a:t>
            </a:r>
            <a:r>
              <a:rPr dirty="0" sz="3000">
                <a:latin typeface="Arial"/>
                <a:cs typeface="Arial"/>
              </a:rPr>
              <a:t>các tiêu</a:t>
            </a:r>
            <a:r>
              <a:rPr dirty="0" sz="3000" spc="-114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chí  </a:t>
            </a:r>
            <a:r>
              <a:rPr dirty="0" sz="3000" spc="-5">
                <a:latin typeface="Arial"/>
                <a:cs typeface="Arial"/>
              </a:rPr>
              <a:t>đề ra </a:t>
            </a:r>
            <a:r>
              <a:rPr dirty="0" sz="3000">
                <a:latin typeface="Arial"/>
                <a:cs typeface="Arial"/>
              </a:rPr>
              <a:t>trong </a:t>
            </a:r>
            <a:r>
              <a:rPr dirty="0" sz="3000" spc="-5">
                <a:latin typeface="Arial"/>
                <a:cs typeface="Arial"/>
              </a:rPr>
              <a:t>bản đặc</a:t>
            </a:r>
            <a:r>
              <a:rPr dirty="0" sz="3000" spc="-4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tả.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03606"/>
            <a:ext cx="78701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1.1.4 Chất lượng phần mềm </a:t>
            </a:r>
            <a:r>
              <a:rPr dirty="0" sz="3200"/>
              <a:t>– quan</a:t>
            </a:r>
            <a:r>
              <a:rPr dirty="0" sz="3200" spc="-105"/>
              <a:t> </a:t>
            </a:r>
            <a:r>
              <a:rPr dirty="0" sz="3200" spc="-5"/>
              <a:t>điểm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1140" y="945235"/>
            <a:ext cx="8660765" cy="563499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 spc="-5" b="1">
                <a:latin typeface="Arial"/>
                <a:cs typeface="Arial"/>
              </a:rPr>
              <a:t>Định nghĩa của</a:t>
            </a:r>
            <a:r>
              <a:rPr dirty="0" sz="2300" spc="-55" b="1">
                <a:latin typeface="Arial"/>
                <a:cs typeface="Arial"/>
              </a:rPr>
              <a:t> </a:t>
            </a:r>
            <a:r>
              <a:rPr dirty="0" sz="2300" b="1">
                <a:latin typeface="Arial"/>
                <a:cs typeface="Arial"/>
              </a:rPr>
              <a:t>IEEE</a:t>
            </a:r>
            <a:r>
              <a:rPr dirty="0" sz="2300"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300" spc="-5">
                <a:latin typeface="Arial"/>
                <a:cs typeface="Arial"/>
              </a:rPr>
              <a:t>Chất </a:t>
            </a:r>
            <a:r>
              <a:rPr dirty="0" sz="2300">
                <a:latin typeface="Arial"/>
                <a:cs typeface="Arial"/>
              </a:rPr>
              <a:t>lượng </a:t>
            </a:r>
            <a:r>
              <a:rPr dirty="0" sz="2300" spc="-5">
                <a:latin typeface="Arial"/>
                <a:cs typeface="Arial"/>
              </a:rPr>
              <a:t>phần </a:t>
            </a:r>
            <a:r>
              <a:rPr dirty="0" sz="2300">
                <a:latin typeface="Arial"/>
                <a:cs typeface="Arial"/>
              </a:rPr>
              <a:t>mềm</a:t>
            </a:r>
            <a:r>
              <a:rPr dirty="0" sz="2300" spc="-90">
                <a:latin typeface="Arial"/>
                <a:cs typeface="Arial"/>
              </a:rPr>
              <a:t> </a:t>
            </a:r>
            <a:r>
              <a:rPr dirty="0" sz="2300" spc="-85">
                <a:latin typeface="Arial"/>
                <a:cs typeface="Arial"/>
              </a:rPr>
              <a:t>là:</a:t>
            </a:r>
            <a:endParaRPr sz="2300">
              <a:latin typeface="Arial"/>
              <a:cs typeface="Arial"/>
            </a:endParaRPr>
          </a:p>
          <a:p>
            <a:pPr lvl="1" marL="756285" marR="506730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dirty="0" sz="2300">
                <a:latin typeface="Arial"/>
                <a:cs typeface="Arial"/>
              </a:rPr>
              <a:t>Mức </a:t>
            </a:r>
            <a:r>
              <a:rPr dirty="0" sz="2300" spc="-5">
                <a:latin typeface="Arial"/>
                <a:cs typeface="Arial"/>
              </a:rPr>
              <a:t>độ </a:t>
            </a:r>
            <a:r>
              <a:rPr dirty="0" sz="2300">
                <a:latin typeface="Arial"/>
                <a:cs typeface="Arial"/>
              </a:rPr>
              <a:t>mà một </a:t>
            </a:r>
            <a:r>
              <a:rPr dirty="0" sz="2300" spc="-5">
                <a:latin typeface="Arial"/>
                <a:cs typeface="Arial"/>
              </a:rPr>
              <a:t>hệ </a:t>
            </a:r>
            <a:r>
              <a:rPr dirty="0" sz="2300">
                <a:latin typeface="Arial"/>
                <a:cs typeface="Arial"/>
              </a:rPr>
              <a:t>thống, thành </a:t>
            </a:r>
            <a:r>
              <a:rPr dirty="0" sz="2300" spc="-5">
                <a:latin typeface="Arial"/>
                <a:cs typeface="Arial"/>
              </a:rPr>
              <a:t>phần hoặc quá </a:t>
            </a:r>
            <a:r>
              <a:rPr dirty="0" sz="2300" spc="20">
                <a:latin typeface="Arial"/>
                <a:cs typeface="Arial"/>
              </a:rPr>
              <a:t>trình</a:t>
            </a:r>
            <a:r>
              <a:rPr dirty="0" sz="2300" spc="-200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đáp  ứng yêu cầu </a:t>
            </a:r>
            <a:r>
              <a:rPr dirty="0" sz="2300" spc="-5">
                <a:latin typeface="Arial"/>
                <a:cs typeface="Arial"/>
              </a:rPr>
              <a:t>quy</a:t>
            </a:r>
            <a:r>
              <a:rPr dirty="0" sz="2300" spc="-90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định</a:t>
            </a:r>
            <a:endParaRPr sz="23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dirty="0" sz="2300">
                <a:latin typeface="Arial"/>
                <a:cs typeface="Arial"/>
              </a:rPr>
              <a:t>Mức </a:t>
            </a:r>
            <a:r>
              <a:rPr dirty="0" sz="2300" spc="-5">
                <a:latin typeface="Arial"/>
                <a:cs typeface="Arial"/>
              </a:rPr>
              <a:t>độ và </a:t>
            </a:r>
            <a:r>
              <a:rPr dirty="0" sz="2300">
                <a:latin typeface="Arial"/>
                <a:cs typeface="Arial"/>
              </a:rPr>
              <a:t>một </a:t>
            </a:r>
            <a:r>
              <a:rPr dirty="0" sz="2300" spc="-5">
                <a:latin typeface="Arial"/>
                <a:cs typeface="Arial"/>
              </a:rPr>
              <a:t>hệ </a:t>
            </a:r>
            <a:r>
              <a:rPr dirty="0" sz="2300">
                <a:latin typeface="Arial"/>
                <a:cs typeface="Arial"/>
              </a:rPr>
              <a:t>thống, thành </a:t>
            </a:r>
            <a:r>
              <a:rPr dirty="0" sz="2300" spc="-5">
                <a:latin typeface="Arial"/>
                <a:cs typeface="Arial"/>
              </a:rPr>
              <a:t>phần hoặc quá trính đáp</a:t>
            </a:r>
            <a:r>
              <a:rPr dirty="0" sz="2300" spc="-180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ứng  </a:t>
            </a:r>
            <a:r>
              <a:rPr dirty="0" sz="2300" spc="-5">
                <a:latin typeface="Arial"/>
                <a:cs typeface="Arial"/>
              </a:rPr>
              <a:t>nhu </a:t>
            </a:r>
            <a:r>
              <a:rPr dirty="0" sz="2300">
                <a:latin typeface="Arial"/>
                <a:cs typeface="Arial"/>
              </a:rPr>
              <a:t>cầu của người sử </a:t>
            </a:r>
            <a:r>
              <a:rPr dirty="0" sz="2300" spc="-5">
                <a:latin typeface="Arial"/>
                <a:cs typeface="Arial"/>
              </a:rPr>
              <a:t>dụng hoặc </a:t>
            </a:r>
            <a:r>
              <a:rPr dirty="0" sz="2300">
                <a:latin typeface="Arial"/>
                <a:cs typeface="Arial"/>
              </a:rPr>
              <a:t>mong </a:t>
            </a:r>
            <a:r>
              <a:rPr dirty="0" sz="2300" spc="-5">
                <a:latin typeface="Arial"/>
                <a:cs typeface="Arial"/>
              </a:rPr>
              <a:t>đợi </a:t>
            </a:r>
            <a:r>
              <a:rPr dirty="0" sz="2300">
                <a:latin typeface="Arial"/>
                <a:cs typeface="Arial"/>
              </a:rPr>
              <a:t>của khách</a:t>
            </a:r>
            <a:r>
              <a:rPr dirty="0" sz="2300" spc="-175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hàng.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300" b="1">
                <a:latin typeface="Arial"/>
                <a:cs typeface="Arial"/>
              </a:rPr>
              <a:t>Theo </a:t>
            </a:r>
            <a:r>
              <a:rPr dirty="0" sz="2300" spc="-5" b="1">
                <a:latin typeface="Arial"/>
                <a:cs typeface="Arial"/>
              </a:rPr>
              <a:t>cách </a:t>
            </a:r>
            <a:r>
              <a:rPr dirty="0" sz="2300" b="1">
                <a:latin typeface="Arial"/>
                <a:cs typeface="Arial"/>
              </a:rPr>
              <a:t>tiếp cận của</a:t>
            </a:r>
            <a:r>
              <a:rPr dirty="0" sz="2300" spc="-145" b="1">
                <a:latin typeface="Arial"/>
                <a:cs typeface="Arial"/>
              </a:rPr>
              <a:t> </a:t>
            </a:r>
            <a:r>
              <a:rPr dirty="0" sz="2300" b="1">
                <a:latin typeface="Arial"/>
                <a:cs typeface="Arial"/>
              </a:rPr>
              <a:t>ISO:</a:t>
            </a:r>
            <a:endParaRPr sz="2300">
              <a:latin typeface="Arial"/>
              <a:cs typeface="Arial"/>
            </a:endParaRPr>
          </a:p>
          <a:p>
            <a:pPr marL="355600" marR="2794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300" spc="-5">
                <a:latin typeface="Arial"/>
                <a:cs typeface="Arial"/>
              </a:rPr>
              <a:t>Chất </a:t>
            </a:r>
            <a:r>
              <a:rPr dirty="0" sz="2300">
                <a:latin typeface="Arial"/>
                <a:cs typeface="Arial"/>
              </a:rPr>
              <a:t>lượng toàn </a:t>
            </a:r>
            <a:r>
              <a:rPr dirty="0" sz="2300" spc="-5">
                <a:latin typeface="Arial"/>
                <a:cs typeface="Arial"/>
              </a:rPr>
              <a:t>diện </a:t>
            </a:r>
            <a:r>
              <a:rPr dirty="0" sz="2300">
                <a:latin typeface="Arial"/>
                <a:cs typeface="Arial"/>
              </a:rPr>
              <a:t>của </a:t>
            </a:r>
            <a:r>
              <a:rPr dirty="0" sz="2300" spc="-5">
                <a:latin typeface="Arial"/>
                <a:cs typeface="Arial"/>
              </a:rPr>
              <a:t>phần </a:t>
            </a:r>
            <a:r>
              <a:rPr dirty="0" sz="2300">
                <a:latin typeface="Arial"/>
                <a:cs typeface="Arial"/>
              </a:rPr>
              <a:t>mềm cần phải được quan</a:t>
            </a:r>
            <a:r>
              <a:rPr dirty="0" sz="2300" spc="-250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tâm  từ:</a:t>
            </a:r>
            <a:endParaRPr sz="23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50"/>
              </a:spcBef>
              <a:buChar char="–"/>
              <a:tabLst>
                <a:tab pos="756920" algn="l"/>
              </a:tabLst>
            </a:pPr>
            <a:r>
              <a:rPr dirty="0" sz="2300" spc="-5">
                <a:latin typeface="Arial"/>
                <a:cs typeface="Arial"/>
              </a:rPr>
              <a:t>Chất </a:t>
            </a:r>
            <a:r>
              <a:rPr dirty="0" sz="2300">
                <a:latin typeface="Arial"/>
                <a:cs typeface="Arial"/>
              </a:rPr>
              <a:t>lượng </a:t>
            </a:r>
            <a:r>
              <a:rPr dirty="0" sz="2300" spc="-5">
                <a:latin typeface="Arial"/>
                <a:cs typeface="Arial"/>
              </a:rPr>
              <a:t>quy</a:t>
            </a:r>
            <a:r>
              <a:rPr dirty="0" sz="2300" spc="-75">
                <a:latin typeface="Arial"/>
                <a:cs typeface="Arial"/>
              </a:rPr>
              <a:t> </a:t>
            </a:r>
            <a:r>
              <a:rPr dirty="0" sz="2300" spc="20">
                <a:latin typeface="Arial"/>
                <a:cs typeface="Arial"/>
              </a:rPr>
              <a:t>trình</a:t>
            </a:r>
            <a:endParaRPr sz="23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dirty="0" sz="2300" spc="-5">
                <a:latin typeface="Arial"/>
                <a:cs typeface="Arial"/>
              </a:rPr>
              <a:t>Chất </a:t>
            </a:r>
            <a:r>
              <a:rPr dirty="0" sz="2300">
                <a:latin typeface="Arial"/>
                <a:cs typeface="Arial"/>
              </a:rPr>
              <a:t>lượng </a:t>
            </a:r>
            <a:r>
              <a:rPr dirty="0" sz="2300" spc="-5">
                <a:latin typeface="Arial"/>
                <a:cs typeface="Arial"/>
              </a:rPr>
              <a:t>phần </a:t>
            </a:r>
            <a:r>
              <a:rPr dirty="0" sz="2300">
                <a:latin typeface="Arial"/>
                <a:cs typeface="Arial"/>
              </a:rPr>
              <a:t>mềm </a:t>
            </a:r>
            <a:r>
              <a:rPr dirty="0" sz="2300" spc="-5">
                <a:latin typeface="Arial"/>
                <a:cs typeface="Arial"/>
              </a:rPr>
              <a:t>nội bộ </a:t>
            </a:r>
            <a:r>
              <a:rPr dirty="0" sz="2300">
                <a:latin typeface="Arial"/>
                <a:cs typeface="Arial"/>
              </a:rPr>
              <a:t>(chất lượng</a:t>
            </a:r>
            <a:r>
              <a:rPr dirty="0" sz="2300" spc="-180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trong)</a:t>
            </a:r>
            <a:endParaRPr sz="2300">
              <a:latin typeface="Arial"/>
              <a:cs typeface="Arial"/>
            </a:endParaRPr>
          </a:p>
          <a:p>
            <a:pPr lvl="1" marL="756285" marR="540385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dirty="0" sz="2300" spc="-5">
                <a:latin typeface="Arial"/>
                <a:cs typeface="Arial"/>
              </a:rPr>
              <a:t>Chất </a:t>
            </a:r>
            <a:r>
              <a:rPr dirty="0" sz="2300">
                <a:latin typeface="Arial"/>
                <a:cs typeface="Arial"/>
              </a:rPr>
              <a:t>lượng </a:t>
            </a:r>
            <a:r>
              <a:rPr dirty="0" sz="2300" spc="-5">
                <a:latin typeface="Arial"/>
                <a:cs typeface="Arial"/>
              </a:rPr>
              <a:t>phần </a:t>
            </a:r>
            <a:r>
              <a:rPr dirty="0" sz="2300">
                <a:latin typeface="Arial"/>
                <a:cs typeface="Arial"/>
              </a:rPr>
              <a:t>mềm </a:t>
            </a:r>
            <a:r>
              <a:rPr dirty="0" sz="2300" spc="-5">
                <a:latin typeface="Arial"/>
                <a:cs typeface="Arial"/>
              </a:rPr>
              <a:t>đối chiếu với </a:t>
            </a:r>
            <a:r>
              <a:rPr dirty="0" sz="2300">
                <a:latin typeface="Arial"/>
                <a:cs typeface="Arial"/>
              </a:rPr>
              <a:t>yêu cầu người</a:t>
            </a:r>
            <a:r>
              <a:rPr dirty="0" sz="2300" spc="-145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dùng  (chất lượng</a:t>
            </a:r>
            <a:r>
              <a:rPr dirty="0" sz="2300" spc="-60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ngoài)</a:t>
            </a:r>
            <a:endParaRPr sz="23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50"/>
              </a:spcBef>
              <a:buChar char="–"/>
              <a:tabLst>
                <a:tab pos="756920" algn="l"/>
              </a:tabLst>
            </a:pPr>
            <a:r>
              <a:rPr dirty="0" sz="2300" spc="-5">
                <a:latin typeface="Arial"/>
                <a:cs typeface="Arial"/>
              </a:rPr>
              <a:t>C</a:t>
            </a:r>
            <a:r>
              <a:rPr dirty="0" sz="2300">
                <a:latin typeface="Arial"/>
                <a:cs typeface="Arial"/>
              </a:rPr>
              <a:t>h</a:t>
            </a:r>
            <a:r>
              <a:rPr dirty="0" sz="2300" spc="-5">
                <a:latin typeface="Arial"/>
                <a:cs typeface="Arial"/>
              </a:rPr>
              <a:t>ấ</a:t>
            </a:r>
            <a:r>
              <a:rPr dirty="0" sz="2300">
                <a:latin typeface="Arial"/>
                <a:cs typeface="Arial"/>
              </a:rPr>
              <a:t>t</a:t>
            </a:r>
            <a:r>
              <a:rPr dirty="0" sz="2300" spc="-30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l</a:t>
            </a:r>
            <a:r>
              <a:rPr dirty="0" sz="2300" spc="5">
                <a:latin typeface="Arial"/>
                <a:cs typeface="Arial"/>
              </a:rPr>
              <a:t>ư</a:t>
            </a:r>
            <a:r>
              <a:rPr dirty="0" sz="2300">
                <a:latin typeface="Arial"/>
                <a:cs typeface="Arial"/>
              </a:rPr>
              <a:t>ợng</a:t>
            </a:r>
            <a:r>
              <a:rPr dirty="0" sz="2300" spc="-25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phâ</a:t>
            </a:r>
            <a:r>
              <a:rPr dirty="0" sz="2300" spc="5">
                <a:latin typeface="Arial"/>
                <a:cs typeface="Arial"/>
              </a:rPr>
              <a:t>̀</a:t>
            </a:r>
            <a:r>
              <a:rPr dirty="0" sz="2300">
                <a:latin typeface="Arial"/>
                <a:cs typeface="Arial"/>
              </a:rPr>
              <a:t>n</a:t>
            </a:r>
            <a:r>
              <a:rPr dirty="0" sz="2300" spc="-40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mềm</a:t>
            </a:r>
            <a:r>
              <a:rPr dirty="0" sz="2300" spc="-25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trong</a:t>
            </a:r>
            <a:r>
              <a:rPr dirty="0" sz="2300" spc="-25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sử</a:t>
            </a:r>
            <a:r>
              <a:rPr dirty="0" sz="2300" spc="-10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dụ</a:t>
            </a:r>
            <a:r>
              <a:rPr dirty="0" sz="2300" spc="5">
                <a:latin typeface="Arial"/>
                <a:cs typeface="Arial"/>
              </a:rPr>
              <a:t>n</a:t>
            </a:r>
            <a:r>
              <a:rPr dirty="0" sz="2300">
                <a:latin typeface="Arial"/>
                <a:cs typeface="Arial"/>
              </a:rPr>
              <a:t>g</a:t>
            </a:r>
            <a:r>
              <a:rPr dirty="0" sz="2300" spc="-40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(chất</a:t>
            </a:r>
            <a:r>
              <a:rPr dirty="0" sz="2300" spc="-25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l</a:t>
            </a:r>
            <a:r>
              <a:rPr dirty="0" sz="2300" spc="5">
                <a:latin typeface="Arial"/>
                <a:cs typeface="Arial"/>
              </a:rPr>
              <a:t>ư</a:t>
            </a:r>
            <a:r>
              <a:rPr dirty="0" sz="2300">
                <a:latin typeface="Arial"/>
                <a:cs typeface="Arial"/>
              </a:rPr>
              <a:t>ợng</a:t>
            </a:r>
            <a:r>
              <a:rPr dirty="0" sz="2300" spc="-35">
                <a:latin typeface="Arial"/>
                <a:cs typeface="Arial"/>
              </a:rPr>
              <a:t> </a:t>
            </a:r>
            <a:r>
              <a:rPr dirty="0" sz="2300">
                <a:latin typeface="Arial"/>
                <a:cs typeface="Arial"/>
              </a:rPr>
              <a:t>sử</a:t>
            </a:r>
            <a:r>
              <a:rPr dirty="0" sz="2300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du</a:t>
            </a:r>
            <a:r>
              <a:rPr dirty="0" sz="2300">
                <a:latin typeface="Arial"/>
                <a:cs typeface="Arial"/>
              </a:rPr>
              <a:t>̣</a:t>
            </a:r>
            <a:r>
              <a:rPr dirty="0" sz="2300" spc="-5">
                <a:latin typeface="Arial"/>
                <a:cs typeface="Arial"/>
              </a:rPr>
              <a:t>n</a:t>
            </a:r>
            <a:r>
              <a:rPr dirty="0" sz="2300" spc="-425">
                <a:latin typeface="Arial"/>
                <a:cs typeface="Arial"/>
              </a:rPr>
              <a:t>g</a:t>
            </a:r>
            <a:r>
              <a:rPr dirty="0" baseline="5555" sz="1500" spc="-209">
                <a:latin typeface="Arial"/>
                <a:cs typeface="Arial"/>
              </a:rPr>
              <a:t>2</a:t>
            </a:r>
            <a:r>
              <a:rPr dirty="0" sz="2300" spc="-640">
                <a:latin typeface="Arial"/>
                <a:cs typeface="Arial"/>
              </a:rPr>
              <a:t>)</a:t>
            </a:r>
            <a:r>
              <a:rPr dirty="0" baseline="5555" sz="1500" spc="-15">
                <a:latin typeface="Arial"/>
                <a:cs typeface="Arial"/>
              </a:rPr>
              <a:t>1</a:t>
            </a:r>
            <a:endParaRPr baseline="5555"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714755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1.1.5 Đảm bảo chất lượng phần</a:t>
            </a:r>
            <a:r>
              <a:rPr dirty="0" sz="3200" spc="-90"/>
              <a:t> </a:t>
            </a:r>
            <a:r>
              <a:rPr dirty="0" sz="3200" spc="-5"/>
              <a:t>mềm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7340" y="1091844"/>
            <a:ext cx="8733790" cy="49796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500" spc="-10">
                <a:latin typeface="Arial"/>
                <a:cs typeface="Arial"/>
              </a:rPr>
              <a:t>Đảm </a:t>
            </a:r>
            <a:r>
              <a:rPr dirty="0" sz="2500" spc="-5">
                <a:latin typeface="Arial"/>
                <a:cs typeface="Arial"/>
              </a:rPr>
              <a:t>bảo chất </a:t>
            </a:r>
            <a:r>
              <a:rPr dirty="0" sz="2500" spc="-10">
                <a:latin typeface="Arial"/>
                <a:cs typeface="Arial"/>
              </a:rPr>
              <a:t>lượng </a:t>
            </a:r>
            <a:r>
              <a:rPr dirty="0" sz="2500" spc="-5">
                <a:latin typeface="Arial"/>
                <a:cs typeface="Arial"/>
              </a:rPr>
              <a:t>phần</a:t>
            </a:r>
            <a:r>
              <a:rPr dirty="0" sz="2500" spc="25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mềm:</a:t>
            </a:r>
            <a:endParaRPr sz="2500">
              <a:latin typeface="Arial"/>
              <a:cs typeface="Arial"/>
            </a:endParaRPr>
          </a:p>
          <a:p>
            <a:pPr algn="just" marL="355600" marR="153035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dirty="0" sz="2500" spc="-5">
                <a:latin typeface="Arial"/>
                <a:cs typeface="Arial"/>
              </a:rPr>
              <a:t>Thiết </a:t>
            </a:r>
            <a:r>
              <a:rPr dirty="0" sz="2500" spc="-10">
                <a:latin typeface="Arial"/>
                <a:cs typeface="Arial"/>
              </a:rPr>
              <a:t>lập </a:t>
            </a:r>
            <a:r>
              <a:rPr dirty="0" sz="2500" spc="-5">
                <a:latin typeface="Arial"/>
                <a:cs typeface="Arial"/>
              </a:rPr>
              <a:t>một </a:t>
            </a:r>
            <a:r>
              <a:rPr dirty="0" sz="2500" spc="-5" b="1">
                <a:latin typeface="Arial"/>
                <a:cs typeface="Arial"/>
              </a:rPr>
              <a:t>tập hợp </a:t>
            </a:r>
            <a:r>
              <a:rPr dirty="0" sz="2500" spc="-5">
                <a:latin typeface="Arial"/>
                <a:cs typeface="Arial"/>
              </a:rPr>
              <a:t>các họat động có chủ </a:t>
            </a:r>
            <a:r>
              <a:rPr dirty="0" sz="2500" spc="-10">
                <a:latin typeface="Arial"/>
                <a:cs typeface="Arial"/>
              </a:rPr>
              <a:t>đích </a:t>
            </a:r>
            <a:r>
              <a:rPr dirty="0" sz="2500" spc="-5">
                <a:latin typeface="Arial"/>
                <a:cs typeface="Arial"/>
              </a:rPr>
              <a:t>và có </a:t>
            </a:r>
            <a:r>
              <a:rPr dirty="0" sz="2500">
                <a:latin typeface="Arial"/>
                <a:cs typeface="Arial"/>
              </a:rPr>
              <a:t>hệ  thống </a:t>
            </a:r>
            <a:r>
              <a:rPr dirty="0" sz="2500" spc="-5">
                <a:latin typeface="Arial"/>
                <a:cs typeface="Arial"/>
              </a:rPr>
              <a:t>nhằm </a:t>
            </a:r>
            <a:r>
              <a:rPr dirty="0" sz="2500" spc="-10">
                <a:latin typeface="Arial"/>
                <a:cs typeface="Arial"/>
              </a:rPr>
              <a:t>mang </a:t>
            </a:r>
            <a:r>
              <a:rPr dirty="0" sz="2500" spc="-5">
                <a:latin typeface="Arial"/>
                <a:cs typeface="Arial"/>
              </a:rPr>
              <a:t>lại sự tin tưởng sẽ đạt được chất </a:t>
            </a:r>
            <a:r>
              <a:rPr dirty="0" sz="2500" spc="-10">
                <a:latin typeface="Arial"/>
                <a:cs typeface="Arial"/>
              </a:rPr>
              <a:t>lượng  </a:t>
            </a:r>
            <a:r>
              <a:rPr dirty="0" sz="2500" spc="-5">
                <a:latin typeface="Arial"/>
                <a:cs typeface="Arial"/>
              </a:rPr>
              <a:t>đúng theo yêu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cầu.</a:t>
            </a:r>
            <a:endParaRPr sz="2500">
              <a:latin typeface="Arial"/>
              <a:cs typeface="Arial"/>
            </a:endParaRPr>
          </a:p>
          <a:p>
            <a:pPr lvl="1" marL="756285" marR="234950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dirty="0" sz="2500" spc="-10">
                <a:latin typeface="Arial"/>
                <a:cs typeface="Arial"/>
              </a:rPr>
              <a:t>Đảm </a:t>
            </a:r>
            <a:r>
              <a:rPr dirty="0" sz="2500" spc="-5">
                <a:latin typeface="Arial"/>
                <a:cs typeface="Arial"/>
              </a:rPr>
              <a:t>bảo dự án phần mềm sẽ </a:t>
            </a:r>
            <a:r>
              <a:rPr dirty="0" sz="2500" spc="-145">
                <a:latin typeface="Arial"/>
                <a:cs typeface="Arial"/>
              </a:rPr>
              <a:t>hoàn </a:t>
            </a:r>
            <a:r>
              <a:rPr dirty="0" sz="2500" spc="-5">
                <a:latin typeface="Arial"/>
                <a:cs typeface="Arial"/>
              </a:rPr>
              <a:t>thành </a:t>
            </a:r>
            <a:r>
              <a:rPr dirty="0" sz="2500" spc="-10">
                <a:latin typeface="Arial"/>
                <a:cs typeface="Arial"/>
              </a:rPr>
              <a:t>đúng </a:t>
            </a:r>
            <a:r>
              <a:rPr dirty="0" sz="2500" spc="-165">
                <a:latin typeface="Arial"/>
                <a:cs typeface="Arial"/>
              </a:rPr>
              <a:t>đặc </a:t>
            </a:r>
            <a:r>
              <a:rPr dirty="0" sz="2500" spc="15">
                <a:latin typeface="Arial"/>
                <a:cs typeface="Arial"/>
              </a:rPr>
              <a:t>tả,  </a:t>
            </a:r>
            <a:r>
              <a:rPr dirty="0" sz="2500" spc="-5">
                <a:latin typeface="Arial"/>
                <a:cs typeface="Arial"/>
              </a:rPr>
              <a:t>theo chuẩn </a:t>
            </a:r>
            <a:r>
              <a:rPr dirty="0" sz="2500" spc="-10">
                <a:latin typeface="Arial"/>
                <a:cs typeface="Arial"/>
              </a:rPr>
              <a:t>mực định </a:t>
            </a:r>
            <a:r>
              <a:rPr dirty="0" sz="2500" spc="-5">
                <a:latin typeface="Arial"/>
                <a:cs typeface="Arial"/>
              </a:rPr>
              <a:t>trước và các chức năng đòi </a:t>
            </a:r>
            <a:r>
              <a:rPr dirty="0" sz="2500" spc="-10">
                <a:latin typeface="Arial"/>
                <a:cs typeface="Arial"/>
              </a:rPr>
              <a:t>hỏi,  </a:t>
            </a:r>
            <a:r>
              <a:rPr dirty="0" sz="2500" spc="-5">
                <a:latin typeface="Arial"/>
                <a:cs typeface="Arial"/>
              </a:rPr>
              <a:t>không có hỏng </a:t>
            </a:r>
            <a:r>
              <a:rPr dirty="0" sz="2500" spc="-10">
                <a:latin typeface="Arial"/>
                <a:cs typeface="Arial"/>
              </a:rPr>
              <a:t>hóc </a:t>
            </a:r>
            <a:r>
              <a:rPr dirty="0" sz="2500" spc="-5">
                <a:latin typeface="Arial"/>
                <a:cs typeface="Arial"/>
              </a:rPr>
              <a:t>và các vấn đề tiềm</a:t>
            </a:r>
            <a:r>
              <a:rPr dirty="0" sz="2500" spc="45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ẩn.</a:t>
            </a:r>
            <a:endParaRPr sz="25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05"/>
              </a:spcBef>
              <a:buChar char="–"/>
              <a:tabLst>
                <a:tab pos="756920" algn="l"/>
              </a:tabLst>
            </a:pPr>
            <a:r>
              <a:rPr dirty="0" sz="2500" spc="-10">
                <a:latin typeface="Arial"/>
                <a:cs typeface="Arial"/>
              </a:rPr>
              <a:t>Điều </a:t>
            </a:r>
            <a:r>
              <a:rPr dirty="0" sz="2500" spc="-5">
                <a:latin typeface="Arial"/>
                <a:cs typeface="Arial"/>
              </a:rPr>
              <a:t>khiển và cải tiến tiến </a:t>
            </a:r>
            <a:r>
              <a:rPr dirty="0" sz="2500" spc="20">
                <a:latin typeface="Arial"/>
                <a:cs typeface="Arial"/>
              </a:rPr>
              <a:t>trình </a:t>
            </a:r>
            <a:r>
              <a:rPr dirty="0" sz="2500" spc="-5">
                <a:latin typeface="Arial"/>
                <a:cs typeface="Arial"/>
              </a:rPr>
              <a:t>phát triển </a:t>
            </a:r>
            <a:r>
              <a:rPr dirty="0" sz="2500" spc="-145">
                <a:latin typeface="Arial"/>
                <a:cs typeface="Arial"/>
              </a:rPr>
              <a:t>phần </a:t>
            </a:r>
            <a:r>
              <a:rPr dirty="0" sz="2500" spc="-10">
                <a:latin typeface="Arial"/>
                <a:cs typeface="Arial"/>
              </a:rPr>
              <a:t>mềm  </a:t>
            </a:r>
            <a:r>
              <a:rPr dirty="0" sz="2500" spc="-5">
                <a:latin typeface="Arial"/>
                <a:cs typeface="Arial"/>
              </a:rPr>
              <a:t>ngay từ khi dự án bắt </a:t>
            </a:r>
            <a:r>
              <a:rPr dirty="0" sz="2500">
                <a:latin typeface="Arial"/>
                <a:cs typeface="Arial"/>
              </a:rPr>
              <a:t>đầu. </a:t>
            </a:r>
            <a:r>
              <a:rPr dirty="0" sz="2500" spc="-10">
                <a:latin typeface="Arial"/>
                <a:cs typeface="Arial"/>
              </a:rPr>
              <a:t>Nó </a:t>
            </a:r>
            <a:r>
              <a:rPr dirty="0" sz="2500" spc="-5">
                <a:latin typeface="Arial"/>
                <a:cs typeface="Arial"/>
              </a:rPr>
              <a:t>có tác dụng “phòng </a:t>
            </a:r>
            <a:r>
              <a:rPr dirty="0" sz="2500" spc="-10">
                <a:latin typeface="Arial"/>
                <a:cs typeface="Arial"/>
              </a:rPr>
              <a:t>ngừa”  </a:t>
            </a:r>
            <a:r>
              <a:rPr dirty="0" sz="2500" spc="-5">
                <a:latin typeface="Arial"/>
                <a:cs typeface="Arial"/>
              </a:rPr>
              <a:t>cái </a:t>
            </a:r>
            <a:r>
              <a:rPr dirty="0" sz="2500" spc="-10">
                <a:latin typeface="Arial"/>
                <a:cs typeface="Arial"/>
              </a:rPr>
              <a:t>xấu, </a:t>
            </a:r>
            <a:r>
              <a:rPr dirty="0" sz="2500" spc="-5">
                <a:latin typeface="Arial"/>
                <a:cs typeface="Arial"/>
              </a:rPr>
              <a:t>cái kém chất</a:t>
            </a:r>
            <a:r>
              <a:rPr dirty="0" sz="2500" spc="5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lượng.</a:t>
            </a:r>
            <a:endParaRPr sz="2500">
              <a:latin typeface="Arial"/>
              <a:cs typeface="Arial"/>
            </a:endParaRPr>
          </a:p>
          <a:p>
            <a:pPr lvl="1" marL="756285" marR="1064895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dirty="0" sz="2500" spc="-5">
                <a:latin typeface="Arial"/>
                <a:cs typeface="Arial"/>
              </a:rPr>
              <a:t>Mục tiêu: thỏa mãn khách hàng (Thời gian+Ngân  </a:t>
            </a:r>
            <a:r>
              <a:rPr dirty="0" sz="2500" spc="-35">
                <a:latin typeface="Arial"/>
                <a:cs typeface="Arial"/>
              </a:rPr>
              <a:t>sách+Chất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lượng)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22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2668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Tester &amp;</a:t>
            </a:r>
            <a:r>
              <a:rPr dirty="0" spc="-55"/>
              <a:t> </a:t>
            </a:r>
            <a:r>
              <a:rPr dirty="0" spc="-5"/>
              <a:t>QA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016253"/>
            <a:ext cx="8825865" cy="5293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KS </a:t>
            </a:r>
            <a:r>
              <a:rPr dirty="0" sz="2400">
                <a:latin typeface="Arial"/>
                <a:cs typeface="Arial"/>
              </a:rPr>
              <a:t>kiểm </a:t>
            </a:r>
            <a:r>
              <a:rPr dirty="0" sz="2400" spc="-5">
                <a:latin typeface="Arial"/>
                <a:cs typeface="Arial"/>
              </a:rPr>
              <a:t>định </a:t>
            </a:r>
            <a:r>
              <a:rPr dirty="0" sz="2400">
                <a:latin typeface="Arial"/>
                <a:cs typeface="Arial"/>
              </a:rPr>
              <a:t>(Tester) có </a:t>
            </a:r>
            <a:r>
              <a:rPr dirty="0" sz="2400" spc="-5">
                <a:latin typeface="Arial"/>
                <a:cs typeface="Arial"/>
              </a:rPr>
              <a:t>nhiệm </a:t>
            </a:r>
            <a:r>
              <a:rPr dirty="0" sz="2400">
                <a:latin typeface="Arial"/>
                <a:cs typeface="Arial"/>
              </a:rPr>
              <a:t>vụ khảo sát, chạy thử </a:t>
            </a:r>
            <a:r>
              <a:rPr dirty="0" sz="2400" spc="-5">
                <a:latin typeface="Arial"/>
                <a:cs typeface="Arial"/>
              </a:rPr>
              <a:t>để bảo  đảm </a:t>
            </a:r>
            <a:r>
              <a:rPr dirty="0" sz="2400">
                <a:latin typeface="Arial"/>
                <a:cs typeface="Arial"/>
              </a:rPr>
              <a:t>PM thỏa </a:t>
            </a:r>
            <a:r>
              <a:rPr dirty="0" sz="2400" spc="-5">
                <a:latin typeface="Arial"/>
                <a:cs typeface="Arial"/>
              </a:rPr>
              <a:t>mãn </a:t>
            </a:r>
            <a:r>
              <a:rPr dirty="0" sz="2400">
                <a:latin typeface="Arial"/>
                <a:cs typeface="Arial"/>
              </a:rPr>
              <a:t>các yêu cầu về chức </a:t>
            </a:r>
            <a:r>
              <a:rPr dirty="0" sz="2400" spc="-5">
                <a:latin typeface="Arial"/>
                <a:cs typeface="Arial"/>
              </a:rPr>
              <a:t>năng </a:t>
            </a:r>
            <a:r>
              <a:rPr dirty="0" sz="2400">
                <a:latin typeface="Arial"/>
                <a:cs typeface="Arial"/>
              </a:rPr>
              <a:t>và khả </a:t>
            </a:r>
            <a:r>
              <a:rPr dirty="0" sz="2400" spc="-5">
                <a:latin typeface="Arial"/>
                <a:cs typeface="Arial"/>
              </a:rPr>
              <a:t>năng </a:t>
            </a:r>
            <a:r>
              <a:rPr dirty="0" sz="2400">
                <a:latin typeface="Arial"/>
                <a:cs typeface="Arial"/>
              </a:rPr>
              <a:t>vận  </a:t>
            </a:r>
            <a:r>
              <a:rPr dirty="0" sz="2400" spc="-5">
                <a:latin typeface="Arial"/>
                <a:cs typeface="Arial"/>
              </a:rPr>
              <a:t>hành </a:t>
            </a:r>
            <a:r>
              <a:rPr dirty="0" sz="2400">
                <a:latin typeface="Arial"/>
                <a:cs typeface="Arial"/>
              </a:rPr>
              <a:t>mà </a:t>
            </a:r>
            <a:r>
              <a:rPr dirty="0" sz="2400" spc="-5">
                <a:latin typeface="Arial"/>
                <a:cs typeface="Arial"/>
              </a:rPr>
              <a:t>nó phải </a:t>
            </a:r>
            <a:r>
              <a:rPr dirty="0" sz="2400">
                <a:latin typeface="Arial"/>
                <a:cs typeface="Arial"/>
              </a:rPr>
              <a:t>có, </a:t>
            </a:r>
            <a:r>
              <a:rPr dirty="0" sz="2400" spc="-5">
                <a:latin typeface="Arial"/>
                <a:cs typeface="Arial"/>
              </a:rPr>
              <a:t>báo </a:t>
            </a:r>
            <a:r>
              <a:rPr dirty="0" sz="2400">
                <a:latin typeface="Arial"/>
                <a:cs typeface="Arial"/>
              </a:rPr>
              <a:t>cáo các </a:t>
            </a:r>
            <a:r>
              <a:rPr dirty="0" sz="2400" spc="-5">
                <a:latin typeface="Arial"/>
                <a:cs typeface="Arial"/>
              </a:rPr>
              <a:t>lỗi nếu </a:t>
            </a:r>
            <a:r>
              <a:rPr dirty="0" sz="2400">
                <a:latin typeface="Arial"/>
                <a:cs typeface="Arial"/>
              </a:rPr>
              <a:t>có </a:t>
            </a:r>
            <a:r>
              <a:rPr dirty="0" sz="2400" spc="-5">
                <a:latin typeface="Arial"/>
                <a:cs typeface="Arial"/>
              </a:rPr>
              <a:t>để </a:t>
            </a:r>
            <a:r>
              <a:rPr dirty="0" sz="2400">
                <a:latin typeface="Arial"/>
                <a:cs typeface="Arial"/>
              </a:rPr>
              <a:t>các </a:t>
            </a:r>
            <a:r>
              <a:rPr dirty="0" sz="2400" spc="-5">
                <a:latin typeface="Arial"/>
                <a:cs typeface="Arial"/>
              </a:rPr>
              <a:t>bộ phận  liên quan chỉnh </a:t>
            </a:r>
            <a:r>
              <a:rPr dirty="0" sz="2400">
                <a:latin typeface="Arial"/>
                <a:cs typeface="Arial"/>
              </a:rPr>
              <a:t>sửa. </a:t>
            </a:r>
            <a:r>
              <a:rPr dirty="0" sz="2400" spc="-5">
                <a:latin typeface="Arial"/>
                <a:cs typeface="Arial"/>
              </a:rPr>
              <a:t>Công việc </a:t>
            </a:r>
            <a:r>
              <a:rPr dirty="0" sz="2400">
                <a:latin typeface="Arial"/>
                <a:cs typeface="Arial"/>
              </a:rPr>
              <a:t>của KS kiểm </a:t>
            </a:r>
            <a:r>
              <a:rPr dirty="0" sz="2400" spc="-5">
                <a:latin typeface="Arial"/>
                <a:cs typeface="Arial"/>
              </a:rPr>
              <a:t>định liên quan  đến </a:t>
            </a:r>
            <a:r>
              <a:rPr dirty="0" sz="2400">
                <a:latin typeface="Arial"/>
                <a:cs typeface="Arial"/>
              </a:rPr>
              <a:t>sản </a:t>
            </a:r>
            <a:r>
              <a:rPr dirty="0" sz="2400" spc="-5">
                <a:latin typeface="Arial"/>
                <a:cs typeface="Arial"/>
              </a:rPr>
              <a:t>phẩm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(product).</a:t>
            </a:r>
            <a:endParaRPr sz="2400">
              <a:latin typeface="Arial"/>
              <a:cs typeface="Arial"/>
            </a:endParaRPr>
          </a:p>
          <a:p>
            <a:pPr marL="355600" marR="9207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KS </a:t>
            </a:r>
            <a:r>
              <a:rPr dirty="0" sz="2400">
                <a:latin typeface="Arial"/>
                <a:cs typeface="Arial"/>
              </a:rPr>
              <a:t>chất </a:t>
            </a:r>
            <a:r>
              <a:rPr dirty="0" sz="2400" spc="-5">
                <a:latin typeface="Arial"/>
                <a:cs typeface="Arial"/>
              </a:rPr>
              <a:t>lượng </a:t>
            </a:r>
            <a:r>
              <a:rPr dirty="0" sz="2400">
                <a:latin typeface="Arial"/>
                <a:cs typeface="Arial"/>
              </a:rPr>
              <a:t>(QA) có </a:t>
            </a:r>
            <a:r>
              <a:rPr dirty="0" sz="2400" spc="-5">
                <a:latin typeface="Arial"/>
                <a:cs typeface="Arial"/>
              </a:rPr>
              <a:t>nhiệm </a:t>
            </a:r>
            <a:r>
              <a:rPr dirty="0" sz="2400">
                <a:latin typeface="Arial"/>
                <a:cs typeface="Arial"/>
              </a:rPr>
              <a:t>vụ </a:t>
            </a:r>
            <a:r>
              <a:rPr dirty="0" sz="2400" spc="-5">
                <a:latin typeface="Arial"/>
                <a:cs typeface="Arial"/>
              </a:rPr>
              <a:t>giám </a:t>
            </a:r>
            <a:r>
              <a:rPr dirty="0" sz="2400">
                <a:latin typeface="Arial"/>
                <a:cs typeface="Arial"/>
              </a:rPr>
              <a:t>sát </a:t>
            </a:r>
            <a:r>
              <a:rPr dirty="0" sz="2400" spc="-5">
                <a:latin typeface="Arial"/>
                <a:cs typeface="Arial"/>
              </a:rPr>
              <a:t>để bảo đảm </a:t>
            </a:r>
            <a:r>
              <a:rPr dirty="0" sz="2400">
                <a:latin typeface="Arial"/>
                <a:cs typeface="Arial"/>
              </a:rPr>
              <a:t>các  tiêu </a:t>
            </a:r>
            <a:r>
              <a:rPr dirty="0" sz="2400" spc="-5">
                <a:latin typeface="Arial"/>
                <a:cs typeface="Arial"/>
              </a:rPr>
              <a:t>chuẩn </a:t>
            </a:r>
            <a:r>
              <a:rPr dirty="0" sz="2400">
                <a:latin typeface="Arial"/>
                <a:cs typeface="Arial"/>
              </a:rPr>
              <a:t>và </a:t>
            </a:r>
            <a:r>
              <a:rPr dirty="0" sz="2400" spc="-5">
                <a:latin typeface="Arial"/>
                <a:cs typeface="Arial"/>
              </a:rPr>
              <a:t>quy </a:t>
            </a:r>
            <a:r>
              <a:rPr dirty="0" sz="2400" spc="20">
                <a:latin typeface="Arial"/>
                <a:cs typeface="Arial"/>
              </a:rPr>
              <a:t>trình </a:t>
            </a:r>
            <a:r>
              <a:rPr dirty="0" sz="2400">
                <a:latin typeface="Arial"/>
                <a:cs typeface="Arial"/>
              </a:rPr>
              <a:t>sản </a:t>
            </a:r>
            <a:r>
              <a:rPr dirty="0" sz="2400" spc="-5">
                <a:latin typeface="Arial"/>
                <a:cs typeface="Arial"/>
              </a:rPr>
              <a:t>xuất </a:t>
            </a:r>
            <a:r>
              <a:rPr dirty="0" sz="2400">
                <a:latin typeface="Arial"/>
                <a:cs typeface="Arial"/>
              </a:rPr>
              <a:t>PM </a:t>
            </a:r>
            <a:r>
              <a:rPr dirty="0" sz="2400" spc="-5">
                <a:latin typeface="Arial"/>
                <a:cs typeface="Arial"/>
              </a:rPr>
              <a:t>được định </a:t>
            </a:r>
            <a:r>
              <a:rPr dirty="0" sz="2400" spc="-10">
                <a:latin typeface="Arial"/>
                <a:cs typeface="Arial"/>
              </a:rPr>
              <a:t>nghĩa </a:t>
            </a:r>
            <a:r>
              <a:rPr dirty="0" sz="2400">
                <a:latin typeface="Arial"/>
                <a:cs typeface="Arial"/>
              </a:rPr>
              <a:t>và tuân  thủ </a:t>
            </a:r>
            <a:r>
              <a:rPr dirty="0" sz="2400" spc="-10">
                <a:latin typeface="Arial"/>
                <a:cs typeface="Arial"/>
              </a:rPr>
              <a:t>nghiêm </a:t>
            </a:r>
            <a:r>
              <a:rPr dirty="0" sz="2400">
                <a:latin typeface="Arial"/>
                <a:cs typeface="Arial"/>
              </a:rPr>
              <a:t>túc, </a:t>
            </a:r>
            <a:r>
              <a:rPr dirty="0" sz="2400" spc="-5">
                <a:latin typeface="Arial"/>
                <a:cs typeface="Arial"/>
              </a:rPr>
              <a:t>hướng đến </a:t>
            </a:r>
            <a:r>
              <a:rPr dirty="0" sz="2400">
                <a:latin typeface="Arial"/>
                <a:cs typeface="Arial"/>
              </a:rPr>
              <a:t>mục tiêu các sản </a:t>
            </a:r>
            <a:r>
              <a:rPr dirty="0" sz="2400" spc="-5">
                <a:latin typeface="Arial"/>
                <a:cs typeface="Arial"/>
              </a:rPr>
              <a:t>phẩm (SP) trung  gian </a:t>
            </a:r>
            <a:r>
              <a:rPr dirty="0" sz="2400">
                <a:latin typeface="Arial"/>
                <a:cs typeface="Arial"/>
              </a:rPr>
              <a:t>cũng </a:t>
            </a:r>
            <a:r>
              <a:rPr dirty="0" sz="2400" spc="-5">
                <a:latin typeface="Arial"/>
                <a:cs typeface="Arial"/>
              </a:rPr>
              <a:t>như </a:t>
            </a:r>
            <a:r>
              <a:rPr dirty="0" sz="2400">
                <a:latin typeface="Arial"/>
                <a:cs typeface="Arial"/>
              </a:rPr>
              <a:t>SP sau cùng của </a:t>
            </a:r>
            <a:r>
              <a:rPr dirty="0" sz="2400" spc="-5">
                <a:latin typeface="Arial"/>
                <a:cs typeface="Arial"/>
              </a:rPr>
              <a:t>dự án </a:t>
            </a:r>
            <a:r>
              <a:rPr dirty="0" sz="2400">
                <a:latin typeface="Arial"/>
                <a:cs typeface="Arial"/>
              </a:rPr>
              <a:t>thỏa </a:t>
            </a:r>
            <a:r>
              <a:rPr dirty="0" sz="2400" spc="-5">
                <a:latin typeface="Arial"/>
                <a:cs typeface="Arial"/>
              </a:rPr>
              <a:t>mãn </a:t>
            </a:r>
            <a:r>
              <a:rPr dirty="0" sz="2400">
                <a:latin typeface="Arial"/>
                <a:cs typeface="Arial"/>
              </a:rPr>
              <a:t>các </a:t>
            </a:r>
            <a:r>
              <a:rPr dirty="0" sz="2400" spc="-5">
                <a:latin typeface="Arial"/>
                <a:cs typeface="Arial"/>
              </a:rPr>
              <a:t>tiêu  chuẩn </a:t>
            </a:r>
            <a:r>
              <a:rPr dirty="0" sz="2400">
                <a:latin typeface="Arial"/>
                <a:cs typeface="Arial"/>
              </a:rPr>
              <a:t>và yêu cầu </a:t>
            </a:r>
            <a:r>
              <a:rPr dirty="0" sz="2400" spc="-5">
                <a:latin typeface="Arial"/>
                <a:cs typeface="Arial"/>
              </a:rPr>
              <a:t>đã định trước đó. Công việc </a:t>
            </a:r>
            <a:r>
              <a:rPr dirty="0" sz="2400">
                <a:latin typeface="Arial"/>
                <a:cs typeface="Arial"/>
              </a:rPr>
              <a:t>của KS chất  </a:t>
            </a:r>
            <a:r>
              <a:rPr dirty="0" sz="2400" spc="-5">
                <a:latin typeface="Arial"/>
                <a:cs typeface="Arial"/>
              </a:rPr>
              <a:t>lượng liên quan đến quy </a:t>
            </a:r>
            <a:r>
              <a:rPr dirty="0" sz="2400" spc="20">
                <a:latin typeface="Arial"/>
                <a:cs typeface="Arial"/>
              </a:rPr>
              <a:t>trình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(process).</a:t>
            </a:r>
            <a:endParaRPr sz="2400">
              <a:latin typeface="Arial"/>
              <a:cs typeface="Arial"/>
            </a:endParaRPr>
          </a:p>
          <a:p>
            <a:pPr marL="355600" marR="7239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Ví </a:t>
            </a:r>
            <a:r>
              <a:rPr dirty="0" sz="2400" spc="-5">
                <a:latin typeface="Arial"/>
                <a:cs typeface="Arial"/>
              </a:rPr>
              <a:t>dụ: Kiểm </a:t>
            </a:r>
            <a:r>
              <a:rPr dirty="0" sz="2400">
                <a:latin typeface="Arial"/>
                <a:cs typeface="Arial"/>
              </a:rPr>
              <a:t>tra </a:t>
            </a:r>
            <a:r>
              <a:rPr dirty="0" sz="2400" spc="-5">
                <a:latin typeface="Arial"/>
                <a:cs typeface="Arial"/>
              </a:rPr>
              <a:t>để bảo đảm </a:t>
            </a:r>
            <a:r>
              <a:rPr dirty="0" sz="2400">
                <a:latin typeface="Arial"/>
                <a:cs typeface="Arial"/>
              </a:rPr>
              <a:t>các </a:t>
            </a:r>
            <a:r>
              <a:rPr dirty="0" sz="2400" spc="-10">
                <a:latin typeface="Arial"/>
                <a:cs typeface="Arial"/>
              </a:rPr>
              <a:t>giải </a:t>
            </a:r>
            <a:r>
              <a:rPr dirty="0" sz="2400">
                <a:latin typeface="Arial"/>
                <a:cs typeface="Arial"/>
              </a:rPr>
              <a:t>thuật khi viết code </a:t>
            </a:r>
            <a:r>
              <a:rPr dirty="0" sz="2400" spc="-5">
                <a:latin typeface="Arial"/>
                <a:cs typeface="Arial"/>
              </a:rPr>
              <a:t>phải  được </a:t>
            </a:r>
            <a:r>
              <a:rPr dirty="0" sz="2400">
                <a:latin typeface="Arial"/>
                <a:cs typeface="Arial"/>
              </a:rPr>
              <a:t>chú thích rõ ràng, các </a:t>
            </a:r>
            <a:r>
              <a:rPr dirty="0" sz="2400" spc="-5">
                <a:latin typeface="Arial"/>
                <a:cs typeface="Arial"/>
              </a:rPr>
              <a:t>Yêu </a:t>
            </a:r>
            <a:r>
              <a:rPr dirty="0" sz="2400">
                <a:latin typeface="Arial"/>
                <a:cs typeface="Arial"/>
              </a:rPr>
              <a:t>cầu khách </a:t>
            </a:r>
            <a:r>
              <a:rPr dirty="0" sz="2400" spc="-5">
                <a:latin typeface="Arial"/>
                <a:cs typeface="Arial"/>
              </a:rPr>
              <a:t>hàng được </a:t>
            </a:r>
            <a:r>
              <a:rPr dirty="0" sz="2400" spc="-10">
                <a:latin typeface="Arial"/>
                <a:cs typeface="Arial"/>
              </a:rPr>
              <a:t>xem  xét </a:t>
            </a:r>
            <a:r>
              <a:rPr dirty="0" sz="2400">
                <a:latin typeface="Arial"/>
                <a:cs typeface="Arial"/>
              </a:rPr>
              <a:t>cẩn thận và mọi </a:t>
            </a:r>
            <a:r>
              <a:rPr dirty="0" sz="2400" spc="-5">
                <a:latin typeface="Arial"/>
                <a:cs typeface="Arial"/>
              </a:rPr>
              <a:t>người hiểu giống nhau, </a:t>
            </a:r>
            <a:r>
              <a:rPr dirty="0" sz="2400">
                <a:latin typeface="Arial"/>
                <a:cs typeface="Arial"/>
              </a:rPr>
              <a:t>các tài </a:t>
            </a:r>
            <a:r>
              <a:rPr dirty="0" sz="2400" spc="-5">
                <a:latin typeface="Arial"/>
                <a:cs typeface="Arial"/>
              </a:rPr>
              <a:t>liệu đi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kèm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6284163"/>
            <a:ext cx="64782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SP </a:t>
            </a:r>
            <a:r>
              <a:rPr dirty="0" sz="2400" spc="-5">
                <a:latin typeface="Arial"/>
                <a:cs typeface="Arial"/>
              </a:rPr>
              <a:t>được </a:t>
            </a:r>
            <a:r>
              <a:rPr dirty="0" sz="2400">
                <a:latin typeface="Arial"/>
                <a:cs typeface="Arial"/>
              </a:rPr>
              <a:t>kiểm tra trước khi </a:t>
            </a:r>
            <a:r>
              <a:rPr dirty="0" sz="2400" spc="-5">
                <a:latin typeface="Arial"/>
                <a:cs typeface="Arial"/>
              </a:rPr>
              <a:t>gửi </a:t>
            </a:r>
            <a:r>
              <a:rPr dirty="0" sz="2400">
                <a:latin typeface="Arial"/>
                <a:cs typeface="Arial"/>
              </a:rPr>
              <a:t>cho khách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hàng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1114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1.2 </a:t>
            </a:r>
            <a:r>
              <a:rPr dirty="0" sz="3200"/>
              <a:t>Các </a:t>
            </a:r>
            <a:r>
              <a:rPr dirty="0" sz="3200" spc="-5"/>
              <a:t>yếu tố ảnh </a:t>
            </a:r>
            <a:r>
              <a:rPr dirty="0" sz="3200" spc="-165"/>
              <a:t>hưởng </a:t>
            </a:r>
            <a:r>
              <a:rPr dirty="0" sz="3200" spc="-5"/>
              <a:t>đến chất</a:t>
            </a:r>
            <a:r>
              <a:rPr dirty="0" sz="3200" spc="275"/>
              <a:t> </a:t>
            </a:r>
            <a:r>
              <a:rPr dirty="0" sz="3200" spc="-5"/>
              <a:t>lượng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470405"/>
            <a:ext cx="7952740" cy="2477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Arial"/>
                <a:cs typeface="Arial"/>
              </a:rPr>
              <a:t>Có ba </a:t>
            </a:r>
            <a:r>
              <a:rPr dirty="0" sz="3000">
                <a:latin typeface="Arial"/>
                <a:cs typeface="Arial"/>
              </a:rPr>
              <a:t>yếu </a:t>
            </a:r>
            <a:r>
              <a:rPr dirty="0" sz="3000" spc="-5">
                <a:latin typeface="Arial"/>
                <a:cs typeface="Arial"/>
              </a:rPr>
              <a:t>tố ảnh hưởng tới </a:t>
            </a:r>
            <a:r>
              <a:rPr dirty="0" sz="3000">
                <a:latin typeface="Arial"/>
                <a:cs typeface="Arial"/>
              </a:rPr>
              <a:t>chất </a:t>
            </a:r>
            <a:r>
              <a:rPr dirty="0" sz="3000" spc="-5">
                <a:latin typeface="Arial"/>
                <a:cs typeface="Arial"/>
              </a:rPr>
              <a:t>lượng phần  </a:t>
            </a:r>
            <a:r>
              <a:rPr dirty="0" sz="3000">
                <a:latin typeface="Arial"/>
                <a:cs typeface="Arial"/>
              </a:rPr>
              <a:t>mềm (tam </a:t>
            </a:r>
            <a:r>
              <a:rPr dirty="0" sz="3000" spc="-5">
                <a:latin typeface="Arial"/>
                <a:cs typeface="Arial"/>
              </a:rPr>
              <a:t>giác </a:t>
            </a:r>
            <a:r>
              <a:rPr dirty="0" sz="3000">
                <a:latin typeface="Arial"/>
                <a:cs typeface="Arial"/>
              </a:rPr>
              <a:t>chất</a:t>
            </a:r>
            <a:r>
              <a:rPr dirty="0" sz="3000" spc="-5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lượng)</a:t>
            </a:r>
            <a:endParaRPr sz="3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Con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người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Quy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25">
                <a:latin typeface="Arial"/>
                <a:cs typeface="Arial"/>
              </a:rPr>
              <a:t>trình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Công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cụ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0" y="2667000"/>
            <a:ext cx="2492396" cy="1910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26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7195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1.2</a:t>
            </a:r>
            <a:r>
              <a:rPr dirty="0" spc="-80"/>
              <a:t> </a:t>
            </a:r>
            <a:r>
              <a:rPr dirty="0" spc="-20"/>
              <a:t>Tiếp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26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774305" cy="4355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0607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Arial"/>
                <a:cs typeface="Arial"/>
              </a:rPr>
              <a:t>Khoảng cách </a:t>
            </a:r>
            <a:r>
              <a:rPr dirty="0" sz="3000" spc="-5">
                <a:latin typeface="Arial"/>
                <a:cs typeface="Arial"/>
              </a:rPr>
              <a:t>giữa </a:t>
            </a:r>
            <a:r>
              <a:rPr dirty="0" sz="3000">
                <a:latin typeface="Arial"/>
                <a:cs typeface="Arial"/>
              </a:rPr>
              <a:t>yêu cầu </a:t>
            </a:r>
            <a:r>
              <a:rPr dirty="0" sz="3000" spc="-5">
                <a:latin typeface="Arial"/>
                <a:cs typeface="Arial"/>
              </a:rPr>
              <a:t>người dùng</a:t>
            </a:r>
            <a:r>
              <a:rPr dirty="0" sz="3000" spc="-16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và  </a:t>
            </a:r>
            <a:r>
              <a:rPr dirty="0" sz="3000" spc="-5">
                <a:latin typeface="Arial"/>
                <a:cs typeface="Arial"/>
              </a:rPr>
              <a:t>bản đặc </a:t>
            </a:r>
            <a:r>
              <a:rPr dirty="0" sz="3000" spc="-10">
                <a:latin typeface="Arial"/>
                <a:cs typeface="Arial"/>
              </a:rPr>
              <a:t>tả </a:t>
            </a:r>
            <a:r>
              <a:rPr dirty="0" sz="3000">
                <a:latin typeface="Arial"/>
                <a:cs typeface="Arial"/>
              </a:rPr>
              <a:t>yêu cầu </a:t>
            </a:r>
            <a:r>
              <a:rPr dirty="0" sz="3000" spc="-5">
                <a:latin typeface="Arial"/>
                <a:cs typeface="Arial"/>
              </a:rPr>
              <a:t>hệ</a:t>
            </a:r>
            <a:r>
              <a:rPr dirty="0" sz="3000" spc="-2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thống:</a:t>
            </a:r>
            <a:endParaRPr sz="3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Không hiểu rõ </a:t>
            </a:r>
            <a:r>
              <a:rPr dirty="0" sz="2800">
                <a:latin typeface="Arial"/>
                <a:cs typeface="Arial"/>
              </a:rPr>
              <a:t>yêu </a:t>
            </a:r>
            <a:r>
              <a:rPr dirty="0" sz="2800" spc="-5">
                <a:latin typeface="Arial"/>
                <a:cs typeface="Arial"/>
              </a:rPr>
              <a:t>cầu của người</a:t>
            </a:r>
            <a:r>
              <a:rPr dirty="0" sz="2800" spc="4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dùng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Bỏ qua yêu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cầu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Thiếu yêu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cầu</a:t>
            </a:r>
            <a:endParaRPr sz="2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Không đồng bộ </a:t>
            </a:r>
            <a:r>
              <a:rPr dirty="0" sz="2800">
                <a:latin typeface="Arial"/>
                <a:cs typeface="Arial"/>
              </a:rPr>
              <a:t>về </a:t>
            </a:r>
            <a:r>
              <a:rPr dirty="0" sz="2800" spc="-5">
                <a:latin typeface="Arial"/>
                <a:cs typeface="Arial"/>
              </a:rPr>
              <a:t>các phiên bản của tài </a:t>
            </a:r>
            <a:r>
              <a:rPr dirty="0" sz="2800" spc="-10">
                <a:latin typeface="Arial"/>
                <a:cs typeface="Arial"/>
              </a:rPr>
              <a:t>liệu  </a:t>
            </a:r>
            <a:r>
              <a:rPr dirty="0" sz="2800" spc="-5">
                <a:latin typeface="Arial"/>
                <a:cs typeface="Arial"/>
              </a:rPr>
              <a:t>yêu cầu người dùng </a:t>
            </a:r>
            <a:r>
              <a:rPr dirty="0" sz="2800">
                <a:latin typeface="Arial"/>
                <a:cs typeface="Arial"/>
              </a:rPr>
              <a:t>và </a:t>
            </a:r>
            <a:r>
              <a:rPr dirty="0" sz="2800" spc="-5">
                <a:latin typeface="Arial"/>
                <a:cs typeface="Arial"/>
              </a:rPr>
              <a:t>tài liệu đặc</a:t>
            </a:r>
            <a:r>
              <a:rPr dirty="0" sz="2800" spc="6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tả</a:t>
            </a:r>
            <a:endParaRPr sz="2800">
              <a:latin typeface="Arial"/>
              <a:cs typeface="Arial"/>
            </a:endParaRPr>
          </a:p>
          <a:p>
            <a:pPr lvl="1" marL="756285" marR="401955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Bản đặc tả có thêm những yêu cầu không  xuất phát từ người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dùng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2895600"/>
            <a:ext cx="5676900" cy="1838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26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91844"/>
            <a:ext cx="8327390" cy="46748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Arial"/>
                <a:cs typeface="Arial"/>
              </a:rPr>
              <a:t>Khoảng cách </a:t>
            </a:r>
            <a:r>
              <a:rPr dirty="0" sz="2500" spc="-10">
                <a:latin typeface="Arial"/>
                <a:cs typeface="Arial"/>
              </a:rPr>
              <a:t>giữa </a:t>
            </a:r>
            <a:r>
              <a:rPr dirty="0" sz="2500" spc="-5">
                <a:latin typeface="Arial"/>
                <a:cs typeface="Arial"/>
              </a:rPr>
              <a:t>bản </a:t>
            </a:r>
            <a:r>
              <a:rPr dirty="0" sz="2500" spc="-10">
                <a:latin typeface="Arial"/>
                <a:cs typeface="Arial"/>
              </a:rPr>
              <a:t>đặc </a:t>
            </a:r>
            <a:r>
              <a:rPr dirty="0" sz="2500" spc="-5">
                <a:latin typeface="Arial"/>
                <a:cs typeface="Arial"/>
              </a:rPr>
              <a:t>tả và sản</a:t>
            </a:r>
            <a:r>
              <a:rPr dirty="0" sz="2500" spc="3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phẩm:</a:t>
            </a:r>
            <a:endParaRPr sz="2500">
              <a:latin typeface="Arial"/>
              <a:cs typeface="Arial"/>
            </a:endParaRPr>
          </a:p>
          <a:p>
            <a:pPr lvl="1" marL="756285" marR="12065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dirty="0" sz="2500" spc="-10">
                <a:latin typeface="Arial"/>
                <a:cs typeface="Arial"/>
              </a:rPr>
              <a:t>Hiểu </a:t>
            </a:r>
            <a:r>
              <a:rPr dirty="0" sz="2500" spc="-5">
                <a:latin typeface="Arial"/>
                <a:cs typeface="Arial"/>
              </a:rPr>
              <a:t>sai yêu cầu đặc </a:t>
            </a:r>
            <a:r>
              <a:rPr dirty="0" sz="2500">
                <a:latin typeface="Arial"/>
                <a:cs typeface="Arial"/>
              </a:rPr>
              <a:t>tả do </a:t>
            </a:r>
            <a:r>
              <a:rPr dirty="0" sz="2500" spc="-5">
                <a:latin typeface="Arial"/>
                <a:cs typeface="Arial"/>
              </a:rPr>
              <a:t>trong bản </a:t>
            </a:r>
            <a:r>
              <a:rPr dirty="0" sz="2500" spc="-10">
                <a:latin typeface="Arial"/>
                <a:cs typeface="Arial"/>
              </a:rPr>
              <a:t>đặc </a:t>
            </a:r>
            <a:r>
              <a:rPr dirty="0" sz="2500" spc="-5">
                <a:latin typeface="Arial"/>
                <a:cs typeface="Arial"/>
              </a:rPr>
              <a:t>tả có </a:t>
            </a:r>
            <a:r>
              <a:rPr dirty="0" sz="2500" spc="-10">
                <a:latin typeface="Arial"/>
                <a:cs typeface="Arial"/>
              </a:rPr>
              <a:t>những  </a:t>
            </a:r>
            <a:r>
              <a:rPr dirty="0" sz="2500" spc="-5">
                <a:latin typeface="Arial"/>
                <a:cs typeface="Arial"/>
              </a:rPr>
              <a:t>chỗ diễn đạt chưa rõ ràng cụ</a:t>
            </a:r>
            <a:r>
              <a:rPr dirty="0" sz="2500" spc="45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thể.</a:t>
            </a:r>
            <a:endParaRPr sz="2500">
              <a:latin typeface="Arial"/>
              <a:cs typeface="Arial"/>
            </a:endParaRPr>
          </a:p>
          <a:p>
            <a:pPr lvl="1" marL="756285" marR="325755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dirty="0" sz="2500" spc="-10">
                <a:latin typeface="Arial"/>
                <a:cs typeface="Arial"/>
              </a:rPr>
              <a:t>Có </a:t>
            </a:r>
            <a:r>
              <a:rPr dirty="0" sz="2500" spc="-5">
                <a:latin typeface="Arial"/>
                <a:cs typeface="Arial"/>
              </a:rPr>
              <a:t>các yêu cầu được đưa thêm vào trong quá </a:t>
            </a:r>
            <a:r>
              <a:rPr dirty="0" sz="2500" spc="20">
                <a:latin typeface="Arial"/>
                <a:cs typeface="Arial"/>
              </a:rPr>
              <a:t>trình  </a:t>
            </a:r>
            <a:r>
              <a:rPr dirty="0" sz="2500" spc="-5">
                <a:latin typeface="Arial"/>
                <a:cs typeface="Arial"/>
              </a:rPr>
              <a:t>phát triển nhưng không </a:t>
            </a:r>
            <a:r>
              <a:rPr dirty="0" sz="2500" spc="-10">
                <a:latin typeface="Arial"/>
                <a:cs typeface="Arial"/>
              </a:rPr>
              <a:t>được </a:t>
            </a:r>
            <a:r>
              <a:rPr dirty="0" sz="2500" spc="-5">
                <a:latin typeface="Arial"/>
                <a:cs typeface="Arial"/>
              </a:rPr>
              <a:t>thêm vào bản đặc</a:t>
            </a:r>
            <a:r>
              <a:rPr dirty="0" sz="2500" spc="60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tả.</a:t>
            </a:r>
            <a:endParaRPr sz="2500">
              <a:latin typeface="Arial"/>
              <a:cs typeface="Arial"/>
            </a:endParaRPr>
          </a:p>
          <a:p>
            <a:pPr lvl="1" marL="756285" marR="728345" indent="-286385">
              <a:lnSpc>
                <a:spcPct val="100000"/>
              </a:lnSpc>
              <a:spcBef>
                <a:spcPts val="605"/>
              </a:spcBef>
              <a:buChar char="–"/>
              <a:tabLst>
                <a:tab pos="756920" algn="l"/>
              </a:tabLst>
            </a:pPr>
            <a:r>
              <a:rPr dirty="0" sz="2500" spc="-10">
                <a:latin typeface="Arial"/>
                <a:cs typeface="Arial"/>
              </a:rPr>
              <a:t>Có </a:t>
            </a:r>
            <a:r>
              <a:rPr dirty="0" sz="2500" spc="-5">
                <a:latin typeface="Arial"/>
                <a:cs typeface="Arial"/>
              </a:rPr>
              <a:t>sự thay đổi yêu cầu trong quá </a:t>
            </a:r>
            <a:r>
              <a:rPr dirty="0" sz="2500" spc="20">
                <a:latin typeface="Arial"/>
                <a:cs typeface="Arial"/>
              </a:rPr>
              <a:t>trình </a:t>
            </a:r>
            <a:r>
              <a:rPr dirty="0" sz="2500" spc="-5">
                <a:latin typeface="Arial"/>
                <a:cs typeface="Arial"/>
              </a:rPr>
              <a:t>phát triển  </a:t>
            </a:r>
            <a:r>
              <a:rPr dirty="0" sz="2500" spc="-10">
                <a:latin typeface="Arial"/>
                <a:cs typeface="Arial"/>
              </a:rPr>
              <a:t>nhưng </a:t>
            </a:r>
            <a:r>
              <a:rPr dirty="0" sz="2500" spc="-5">
                <a:latin typeface="Arial"/>
                <a:cs typeface="Arial"/>
              </a:rPr>
              <a:t>không </a:t>
            </a:r>
            <a:r>
              <a:rPr dirty="0" sz="2500" spc="-10">
                <a:latin typeface="Arial"/>
                <a:cs typeface="Arial"/>
              </a:rPr>
              <a:t>được </a:t>
            </a:r>
            <a:r>
              <a:rPr dirty="0" sz="2500" spc="-5">
                <a:latin typeface="Arial"/>
                <a:cs typeface="Arial"/>
              </a:rPr>
              <a:t>cập nhật vào bản </a:t>
            </a:r>
            <a:r>
              <a:rPr dirty="0" sz="2500" spc="-10">
                <a:latin typeface="Arial"/>
                <a:cs typeface="Arial"/>
              </a:rPr>
              <a:t>đặc</a:t>
            </a:r>
            <a:r>
              <a:rPr dirty="0" sz="2500" spc="55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tả</a:t>
            </a:r>
            <a:endParaRPr sz="25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dirty="0" sz="2500" spc="-10">
                <a:latin typeface="Arial"/>
                <a:cs typeface="Arial"/>
              </a:rPr>
              <a:t>Các </a:t>
            </a:r>
            <a:r>
              <a:rPr dirty="0" sz="2500" spc="-5">
                <a:latin typeface="Arial"/>
                <a:cs typeface="Arial"/>
              </a:rPr>
              <a:t>tính năng </a:t>
            </a:r>
            <a:r>
              <a:rPr dirty="0" sz="2500" spc="-10">
                <a:latin typeface="Arial"/>
                <a:cs typeface="Arial"/>
              </a:rPr>
              <a:t>mới được </a:t>
            </a:r>
            <a:r>
              <a:rPr dirty="0" sz="2500" spc="-5">
                <a:latin typeface="Arial"/>
                <a:cs typeface="Arial"/>
              </a:rPr>
              <a:t>thêm vào </a:t>
            </a:r>
            <a:r>
              <a:rPr dirty="0" sz="2500" spc="-10">
                <a:latin typeface="Arial"/>
                <a:cs typeface="Arial"/>
              </a:rPr>
              <a:t>bởi </a:t>
            </a:r>
            <a:r>
              <a:rPr dirty="0" sz="2500" spc="-5">
                <a:latin typeface="Arial"/>
                <a:cs typeface="Arial"/>
              </a:rPr>
              <a:t>mục </a:t>
            </a:r>
            <a:r>
              <a:rPr dirty="0" sz="2500" spc="-10">
                <a:latin typeface="Arial"/>
                <a:cs typeface="Arial"/>
              </a:rPr>
              <a:t>đích </a:t>
            </a:r>
            <a:r>
              <a:rPr dirty="0" sz="2500" spc="-5">
                <a:latin typeface="Arial"/>
                <a:cs typeface="Arial"/>
              </a:rPr>
              <a:t>riêng  của </a:t>
            </a:r>
            <a:r>
              <a:rPr dirty="0" sz="2500" spc="-10">
                <a:latin typeface="Arial"/>
                <a:cs typeface="Arial"/>
              </a:rPr>
              <a:t>người </a:t>
            </a:r>
            <a:r>
              <a:rPr dirty="0" sz="2500" spc="-5">
                <a:latin typeface="Arial"/>
                <a:cs typeface="Arial"/>
              </a:rPr>
              <a:t>phát</a:t>
            </a:r>
            <a:r>
              <a:rPr dirty="0" sz="2500" spc="20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triển</a:t>
            </a:r>
            <a:endParaRPr sz="2500">
              <a:latin typeface="Arial"/>
              <a:cs typeface="Arial"/>
            </a:endParaRPr>
          </a:p>
          <a:p>
            <a:pPr lvl="1" marL="756285" marR="150495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dirty="0" sz="2500" spc="-5">
                <a:latin typeface="Arial"/>
                <a:cs typeface="Arial"/>
              </a:rPr>
              <a:t>Các yêu cầu có </a:t>
            </a:r>
            <a:r>
              <a:rPr dirty="0" sz="2500">
                <a:latin typeface="Arial"/>
                <a:cs typeface="Arial"/>
              </a:rPr>
              <a:t>trong </a:t>
            </a:r>
            <a:r>
              <a:rPr dirty="0" sz="2500" spc="-5">
                <a:latin typeface="Arial"/>
                <a:cs typeface="Arial"/>
              </a:rPr>
              <a:t>bản đặc tả nhưng </a:t>
            </a:r>
            <a:r>
              <a:rPr dirty="0" sz="2500">
                <a:latin typeface="Arial"/>
                <a:cs typeface="Arial"/>
              </a:rPr>
              <a:t>bị </a:t>
            </a:r>
            <a:r>
              <a:rPr dirty="0" sz="2500" spc="-5">
                <a:latin typeface="Arial"/>
                <a:cs typeface="Arial"/>
              </a:rPr>
              <a:t>bỏ qua </a:t>
            </a:r>
            <a:r>
              <a:rPr dirty="0" sz="2500" spc="-10">
                <a:latin typeface="Arial"/>
                <a:cs typeface="Arial"/>
              </a:rPr>
              <a:t>do  </a:t>
            </a:r>
            <a:r>
              <a:rPr dirty="0" sz="2500" spc="-5">
                <a:latin typeface="Arial"/>
                <a:cs typeface="Arial"/>
              </a:rPr>
              <a:t>quá khó để thực</a:t>
            </a:r>
            <a:r>
              <a:rPr dirty="0" sz="2500" spc="30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hiện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26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7195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1.2</a:t>
            </a:r>
            <a:r>
              <a:rPr dirty="0" spc="-80"/>
              <a:t> </a:t>
            </a:r>
            <a:r>
              <a:rPr dirty="0" spc="-20"/>
              <a:t>Tiếp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26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970520" cy="3331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2284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Arial"/>
                <a:cs typeface="Arial"/>
              </a:rPr>
              <a:t>Khoảng cách </a:t>
            </a:r>
            <a:r>
              <a:rPr dirty="0" sz="3000" spc="-5">
                <a:latin typeface="Arial"/>
                <a:cs typeface="Arial"/>
              </a:rPr>
              <a:t>giữa </a:t>
            </a:r>
            <a:r>
              <a:rPr dirty="0" sz="3000">
                <a:latin typeface="Arial"/>
                <a:cs typeface="Arial"/>
              </a:rPr>
              <a:t>yêu cầu </a:t>
            </a:r>
            <a:r>
              <a:rPr dirty="0" sz="3000" spc="-5">
                <a:latin typeface="Arial"/>
                <a:cs typeface="Arial"/>
              </a:rPr>
              <a:t>người dùng</a:t>
            </a:r>
            <a:r>
              <a:rPr dirty="0" sz="3000" spc="-16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và  sản</a:t>
            </a:r>
            <a:r>
              <a:rPr dirty="0" sz="3000" spc="-5">
                <a:latin typeface="Arial"/>
                <a:cs typeface="Arial"/>
              </a:rPr>
              <a:t> phẩm:</a:t>
            </a:r>
            <a:endParaRPr sz="3000">
              <a:latin typeface="Arial"/>
              <a:cs typeface="Arial"/>
            </a:endParaRPr>
          </a:p>
          <a:p>
            <a:pPr lvl="1" marL="756285" marR="81915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Khoảng cách này xuất hiện do </a:t>
            </a:r>
            <a:r>
              <a:rPr dirty="0" sz="2800">
                <a:latin typeface="Arial"/>
                <a:cs typeface="Arial"/>
              </a:rPr>
              <a:t>sản </a:t>
            </a:r>
            <a:r>
              <a:rPr dirty="0" sz="2800" spc="-5">
                <a:latin typeface="Arial"/>
                <a:cs typeface="Arial"/>
              </a:rPr>
              <a:t>phẩm </a:t>
            </a:r>
            <a:r>
              <a:rPr dirty="0" sz="2800" spc="-10">
                <a:latin typeface="Arial"/>
                <a:cs typeface="Arial"/>
              </a:rPr>
              <a:t>làm  </a:t>
            </a:r>
            <a:r>
              <a:rPr dirty="0" sz="2800" spc="-5">
                <a:latin typeface="Arial"/>
                <a:cs typeface="Arial"/>
              </a:rPr>
              <a:t>ra không thỏa mãn yêu cầu người</a:t>
            </a:r>
            <a:r>
              <a:rPr dirty="0" sz="2800" spc="7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dùng</a:t>
            </a:r>
            <a:endParaRPr sz="2800">
              <a:latin typeface="Arial"/>
              <a:cs typeface="Arial"/>
            </a:endParaRPr>
          </a:p>
          <a:p>
            <a:pPr lvl="1" marL="756285" marR="412750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Độ lệch này phụ thuộc vào hai cạnh còn lại  của </a:t>
            </a:r>
            <a:r>
              <a:rPr dirty="0" sz="2800">
                <a:latin typeface="Arial"/>
                <a:cs typeface="Arial"/>
              </a:rPr>
              <a:t>tam </a:t>
            </a:r>
            <a:r>
              <a:rPr dirty="0" sz="2800" spc="-5">
                <a:latin typeface="Arial"/>
                <a:cs typeface="Arial"/>
              </a:rPr>
              <a:t>giác chất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lượng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dirty="0" sz="2800" spc="-10">
                <a:latin typeface="Arial"/>
                <a:cs typeface="Arial"/>
              </a:rPr>
              <a:t>Đây </a:t>
            </a:r>
            <a:r>
              <a:rPr dirty="0" sz="2800" spc="-5">
                <a:latin typeface="Arial"/>
                <a:cs typeface="Arial"/>
              </a:rPr>
              <a:t>là độ lệch gây tốn kém nhất để sửa</a:t>
            </a:r>
            <a:r>
              <a:rPr dirty="0" sz="2800" spc="8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chữa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0304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1.3 </a:t>
            </a:r>
            <a:r>
              <a:rPr dirty="0" spc="-105"/>
              <a:t>Khái </a:t>
            </a:r>
            <a:r>
              <a:rPr dirty="0" spc="-5"/>
              <a:t>niệm kiểm</a:t>
            </a:r>
            <a:r>
              <a:rPr dirty="0" spc="52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996200"/>
            <a:ext cx="8571230" cy="522287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Arial"/>
                <a:cs typeface="Arial"/>
              </a:rPr>
              <a:t>Theo Glenford</a:t>
            </a:r>
            <a:r>
              <a:rPr dirty="0" sz="300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Myers:</a:t>
            </a:r>
            <a:endParaRPr sz="3000">
              <a:latin typeface="Arial"/>
              <a:cs typeface="Arial"/>
            </a:endParaRPr>
          </a:p>
          <a:p>
            <a:pPr lvl="1" marL="756285" marR="264795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Kiểm thử là quá </a:t>
            </a:r>
            <a:r>
              <a:rPr dirty="0" sz="2800" spc="25">
                <a:latin typeface="Arial"/>
                <a:cs typeface="Arial"/>
              </a:rPr>
              <a:t>trình </a:t>
            </a:r>
            <a:r>
              <a:rPr dirty="0" sz="2800" spc="-5">
                <a:latin typeface="Arial"/>
                <a:cs typeface="Arial"/>
              </a:rPr>
              <a:t>vận hành chương </a:t>
            </a:r>
            <a:r>
              <a:rPr dirty="0" sz="2800" spc="25">
                <a:latin typeface="Arial"/>
                <a:cs typeface="Arial"/>
              </a:rPr>
              <a:t>trình </a:t>
            </a:r>
            <a:r>
              <a:rPr dirty="0" sz="2800" spc="-5">
                <a:latin typeface="Arial"/>
                <a:cs typeface="Arial"/>
              </a:rPr>
              <a:t>để  </a:t>
            </a:r>
            <a:r>
              <a:rPr dirty="0" sz="2800" spc="35">
                <a:latin typeface="Arial"/>
                <a:cs typeface="Arial"/>
              </a:rPr>
              <a:t>tìm </a:t>
            </a:r>
            <a:r>
              <a:rPr dirty="0" sz="2800" spc="-5">
                <a:latin typeface="Arial"/>
                <a:cs typeface="Arial"/>
              </a:rPr>
              <a:t>ra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lỗi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Arial"/>
                <a:cs typeface="Arial"/>
              </a:rPr>
              <a:t>Theo </a:t>
            </a:r>
            <a:r>
              <a:rPr dirty="0" sz="3000">
                <a:latin typeface="Arial"/>
                <a:cs typeface="Arial"/>
              </a:rPr>
              <a:t>IEEE: </a:t>
            </a:r>
            <a:r>
              <a:rPr dirty="0" sz="3000" spc="-5">
                <a:latin typeface="Arial"/>
                <a:cs typeface="Arial"/>
              </a:rPr>
              <a:t>Kiểm </a:t>
            </a:r>
            <a:r>
              <a:rPr dirty="0" sz="3000">
                <a:latin typeface="Arial"/>
                <a:cs typeface="Arial"/>
              </a:rPr>
              <a:t>thử</a:t>
            </a:r>
            <a:r>
              <a:rPr dirty="0" sz="3000" spc="-1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là</a:t>
            </a:r>
            <a:endParaRPr sz="3000">
              <a:latin typeface="Arial"/>
              <a:cs typeface="Arial"/>
            </a:endParaRPr>
          </a:p>
          <a:p>
            <a:pPr lvl="1" marL="756285" marR="240665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(1) </a:t>
            </a:r>
            <a:r>
              <a:rPr dirty="0" sz="2800">
                <a:latin typeface="Arial"/>
                <a:cs typeface="Arial"/>
              </a:rPr>
              <a:t>Là </a:t>
            </a:r>
            <a:r>
              <a:rPr dirty="0" sz="2800" spc="-5">
                <a:latin typeface="Arial"/>
                <a:cs typeface="Arial"/>
              </a:rPr>
              <a:t>quá </a:t>
            </a:r>
            <a:r>
              <a:rPr dirty="0" sz="2800" spc="25">
                <a:latin typeface="Arial"/>
                <a:cs typeface="Arial"/>
              </a:rPr>
              <a:t>trình </a:t>
            </a:r>
            <a:r>
              <a:rPr dirty="0" sz="2800" spc="-5">
                <a:latin typeface="Arial"/>
                <a:cs typeface="Arial"/>
              </a:rPr>
              <a:t>vận hành hệ thống hoặc thành  phần dưới những điều kiện xác định, quan sát  hoặc ghi nhận kết quả và </a:t>
            </a:r>
            <a:r>
              <a:rPr dirty="0" sz="2800" spc="-10">
                <a:latin typeface="Arial"/>
                <a:cs typeface="Arial"/>
              </a:rPr>
              <a:t>đưa </a:t>
            </a:r>
            <a:r>
              <a:rPr dirty="0" sz="2800" spc="-5">
                <a:latin typeface="Arial"/>
                <a:cs typeface="Arial"/>
              </a:rPr>
              <a:t>ra đánh giá về </a:t>
            </a:r>
            <a:r>
              <a:rPr dirty="0" sz="2800" spc="-10">
                <a:latin typeface="Arial"/>
                <a:cs typeface="Arial"/>
              </a:rPr>
              <a:t>hệ  </a:t>
            </a:r>
            <a:r>
              <a:rPr dirty="0" sz="2800" spc="-5">
                <a:latin typeface="Arial"/>
                <a:cs typeface="Arial"/>
              </a:rPr>
              <a:t>thống hoặc thành phần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đó.</a:t>
            </a:r>
            <a:endParaRPr sz="2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(2) </a:t>
            </a:r>
            <a:r>
              <a:rPr dirty="0" sz="2800">
                <a:latin typeface="Arial"/>
                <a:cs typeface="Arial"/>
              </a:rPr>
              <a:t>Là </a:t>
            </a:r>
            <a:r>
              <a:rPr dirty="0" sz="2800" spc="-5">
                <a:latin typeface="Arial"/>
                <a:cs typeface="Arial"/>
              </a:rPr>
              <a:t>quá </a:t>
            </a:r>
            <a:r>
              <a:rPr dirty="0" sz="2800" spc="25">
                <a:latin typeface="Arial"/>
                <a:cs typeface="Arial"/>
              </a:rPr>
              <a:t>trình </a:t>
            </a:r>
            <a:r>
              <a:rPr dirty="0" sz="2800" spc="-5">
                <a:latin typeface="Arial"/>
                <a:cs typeface="Arial"/>
              </a:rPr>
              <a:t>phân </a:t>
            </a:r>
            <a:r>
              <a:rPr dirty="0" sz="2800">
                <a:latin typeface="Arial"/>
                <a:cs typeface="Arial"/>
              </a:rPr>
              <a:t>tích </a:t>
            </a:r>
            <a:r>
              <a:rPr dirty="0" sz="2800" spc="-5">
                <a:latin typeface="Arial"/>
                <a:cs typeface="Arial"/>
              </a:rPr>
              <a:t>phần mềm để </a:t>
            </a:r>
            <a:r>
              <a:rPr dirty="0" sz="2800" spc="35">
                <a:latin typeface="Arial"/>
                <a:cs typeface="Arial"/>
              </a:rPr>
              <a:t>tìm </a:t>
            </a:r>
            <a:r>
              <a:rPr dirty="0" sz="2800" spc="-5">
                <a:latin typeface="Arial"/>
                <a:cs typeface="Arial"/>
              </a:rPr>
              <a:t>ra sự  khác biệt giữa điều kiện thực tế và điều kiện yêu  cầu </a:t>
            </a:r>
            <a:r>
              <a:rPr dirty="0" sz="2800">
                <a:latin typeface="Arial"/>
                <a:cs typeface="Arial"/>
              </a:rPr>
              <a:t>và </a:t>
            </a:r>
            <a:r>
              <a:rPr dirty="0" sz="2800" spc="-10">
                <a:latin typeface="Arial"/>
                <a:cs typeface="Arial"/>
              </a:rPr>
              <a:t>dựa </a:t>
            </a:r>
            <a:r>
              <a:rPr dirty="0" sz="2800" spc="-5">
                <a:latin typeface="Arial"/>
                <a:cs typeface="Arial"/>
              </a:rPr>
              <a:t>vào điểm khác biệt đó để đánh</a:t>
            </a:r>
            <a:r>
              <a:rPr dirty="0" sz="2800" spc="1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giá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356" y="6194247"/>
            <a:ext cx="32893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tính năng phần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mềm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29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71983"/>
            <a:ext cx="40386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Nội dung môn</a:t>
            </a:r>
            <a:r>
              <a:rPr dirty="0" spc="-55"/>
              <a:t> </a:t>
            </a:r>
            <a:r>
              <a:rPr dirty="0" spc="-5"/>
              <a:t>học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46845" y="6366249"/>
            <a:ext cx="12128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218945"/>
            <a:ext cx="7181215" cy="34404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001F5F"/>
                </a:solidFill>
                <a:latin typeface="Arial"/>
                <a:cs typeface="Arial"/>
              </a:rPr>
              <a:t>Bài 1: Tổng </a:t>
            </a:r>
            <a:r>
              <a:rPr dirty="0" sz="3200" spc="-10">
                <a:solidFill>
                  <a:srgbClr val="001F5F"/>
                </a:solidFill>
                <a:latin typeface="Arial"/>
                <a:cs typeface="Arial"/>
              </a:rPr>
              <a:t>quan </a:t>
            </a:r>
            <a:r>
              <a:rPr dirty="0" sz="3200">
                <a:solidFill>
                  <a:srgbClr val="001F5F"/>
                </a:solidFill>
                <a:latin typeface="Arial"/>
                <a:cs typeface="Arial"/>
              </a:rPr>
              <a:t>kiểm </a:t>
            </a:r>
            <a:r>
              <a:rPr dirty="0" sz="3200" spc="-5">
                <a:solidFill>
                  <a:srgbClr val="001F5F"/>
                </a:solidFill>
                <a:latin typeface="Arial"/>
                <a:cs typeface="Arial"/>
              </a:rPr>
              <a:t>thử phần</a:t>
            </a:r>
            <a:r>
              <a:rPr dirty="0" sz="3200" spc="-6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1F5F"/>
                </a:solidFill>
                <a:latin typeface="Arial"/>
                <a:cs typeface="Arial"/>
              </a:rPr>
              <a:t>mềm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001F5F"/>
                </a:solidFill>
                <a:latin typeface="Arial"/>
                <a:cs typeface="Arial"/>
              </a:rPr>
              <a:t>Bài 2: </a:t>
            </a:r>
            <a:r>
              <a:rPr dirty="0" sz="3200">
                <a:solidFill>
                  <a:srgbClr val="001F5F"/>
                </a:solidFill>
                <a:latin typeface="Arial"/>
                <a:cs typeface="Arial"/>
              </a:rPr>
              <a:t>Quy </a:t>
            </a:r>
            <a:r>
              <a:rPr dirty="0" sz="3200" spc="25">
                <a:solidFill>
                  <a:srgbClr val="001F5F"/>
                </a:solidFill>
                <a:latin typeface="Arial"/>
                <a:cs typeface="Arial"/>
              </a:rPr>
              <a:t>trình </a:t>
            </a:r>
            <a:r>
              <a:rPr dirty="0" sz="3200">
                <a:solidFill>
                  <a:srgbClr val="001F5F"/>
                </a:solidFill>
                <a:latin typeface="Arial"/>
                <a:cs typeface="Arial"/>
              </a:rPr>
              <a:t>kiểm </a:t>
            </a:r>
            <a:r>
              <a:rPr dirty="0" sz="3200" spc="-5">
                <a:solidFill>
                  <a:srgbClr val="001F5F"/>
                </a:solidFill>
                <a:latin typeface="Arial"/>
                <a:cs typeface="Arial"/>
              </a:rPr>
              <a:t>thử phần</a:t>
            </a:r>
            <a:r>
              <a:rPr dirty="0" sz="3200" spc="-9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1F5F"/>
                </a:solidFill>
                <a:latin typeface="Arial"/>
                <a:cs typeface="Arial"/>
              </a:rPr>
              <a:t>mềm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001F5F"/>
                </a:solidFill>
                <a:latin typeface="Arial"/>
                <a:cs typeface="Arial"/>
              </a:rPr>
              <a:t>Bài 3: </a:t>
            </a:r>
            <a:r>
              <a:rPr dirty="0" sz="3200">
                <a:solidFill>
                  <a:srgbClr val="001F5F"/>
                </a:solidFill>
                <a:latin typeface="Arial"/>
                <a:cs typeface="Arial"/>
              </a:rPr>
              <a:t>Các cấp </a:t>
            </a:r>
            <a:r>
              <a:rPr dirty="0" sz="3200" spc="-10">
                <a:solidFill>
                  <a:srgbClr val="001F5F"/>
                </a:solidFill>
                <a:latin typeface="Arial"/>
                <a:cs typeface="Arial"/>
              </a:rPr>
              <a:t>độ </a:t>
            </a:r>
            <a:r>
              <a:rPr dirty="0" sz="3200">
                <a:solidFill>
                  <a:srgbClr val="001F5F"/>
                </a:solidFill>
                <a:latin typeface="Arial"/>
                <a:cs typeface="Arial"/>
              </a:rPr>
              <a:t>kiểm</a:t>
            </a:r>
            <a:r>
              <a:rPr dirty="0" sz="3200" spc="-4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1F5F"/>
                </a:solidFill>
                <a:latin typeface="Arial"/>
                <a:cs typeface="Arial"/>
              </a:rPr>
              <a:t>thử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001F5F"/>
                </a:solidFill>
                <a:latin typeface="Arial"/>
                <a:cs typeface="Arial"/>
              </a:rPr>
              <a:t>Bài 4: </a:t>
            </a:r>
            <a:r>
              <a:rPr dirty="0" sz="3200">
                <a:solidFill>
                  <a:srgbClr val="001F5F"/>
                </a:solidFill>
                <a:latin typeface="Arial"/>
                <a:cs typeface="Arial"/>
              </a:rPr>
              <a:t>Các </a:t>
            </a:r>
            <a:r>
              <a:rPr dirty="0" sz="3200" spc="-5">
                <a:solidFill>
                  <a:srgbClr val="001F5F"/>
                </a:solidFill>
                <a:latin typeface="Arial"/>
                <a:cs typeface="Arial"/>
              </a:rPr>
              <a:t>loại </a:t>
            </a:r>
            <a:r>
              <a:rPr dirty="0" sz="3200">
                <a:solidFill>
                  <a:srgbClr val="001F5F"/>
                </a:solidFill>
                <a:latin typeface="Arial"/>
                <a:cs typeface="Arial"/>
              </a:rPr>
              <a:t>kiểm</a:t>
            </a:r>
            <a:r>
              <a:rPr dirty="0" sz="3200" spc="-2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1F5F"/>
                </a:solidFill>
                <a:latin typeface="Arial"/>
                <a:cs typeface="Arial"/>
              </a:rPr>
              <a:t>thử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001F5F"/>
                </a:solidFill>
                <a:latin typeface="Arial"/>
                <a:cs typeface="Arial"/>
              </a:rPr>
              <a:t>Bài 5: </a:t>
            </a:r>
            <a:r>
              <a:rPr dirty="0" sz="3200">
                <a:solidFill>
                  <a:srgbClr val="001F5F"/>
                </a:solidFill>
                <a:latin typeface="Arial"/>
                <a:cs typeface="Arial"/>
              </a:rPr>
              <a:t>Các kỹ </a:t>
            </a:r>
            <a:r>
              <a:rPr dirty="0" sz="3200" spc="-5">
                <a:solidFill>
                  <a:srgbClr val="001F5F"/>
                </a:solidFill>
                <a:latin typeface="Arial"/>
                <a:cs typeface="Arial"/>
              </a:rPr>
              <a:t>thuật </a:t>
            </a:r>
            <a:r>
              <a:rPr dirty="0" sz="3200">
                <a:solidFill>
                  <a:srgbClr val="001F5F"/>
                </a:solidFill>
                <a:latin typeface="Arial"/>
                <a:cs typeface="Arial"/>
              </a:rPr>
              <a:t>kiểm</a:t>
            </a:r>
            <a:r>
              <a:rPr dirty="0" sz="3200" spc="-5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1F5F"/>
                </a:solidFill>
                <a:latin typeface="Arial"/>
                <a:cs typeface="Arial"/>
              </a:rPr>
              <a:t>thử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001F5F"/>
                </a:solidFill>
                <a:latin typeface="Arial"/>
                <a:cs typeface="Arial"/>
              </a:rPr>
              <a:t>Bài 6: </a:t>
            </a:r>
            <a:r>
              <a:rPr dirty="0" sz="3200">
                <a:solidFill>
                  <a:srgbClr val="001F5F"/>
                </a:solidFill>
                <a:latin typeface="Arial"/>
                <a:cs typeface="Arial"/>
              </a:rPr>
              <a:t>Kiểm </a:t>
            </a:r>
            <a:r>
              <a:rPr dirty="0" sz="3200" spc="-5">
                <a:solidFill>
                  <a:srgbClr val="001F5F"/>
                </a:solidFill>
                <a:latin typeface="Arial"/>
                <a:cs typeface="Arial"/>
              </a:rPr>
              <a:t>thử tự</a:t>
            </a:r>
            <a:r>
              <a:rPr dirty="0" sz="3200" spc="-1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001F5F"/>
                </a:solidFill>
                <a:latin typeface="Arial"/>
                <a:cs typeface="Arial"/>
              </a:rPr>
              <a:t>động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Bài 7: Quản lý </a:t>
            </a:r>
            <a:r>
              <a:rPr dirty="0" sz="3200">
                <a:latin typeface="Arial"/>
                <a:cs typeface="Arial"/>
              </a:rPr>
              <a:t>chất </a:t>
            </a:r>
            <a:r>
              <a:rPr dirty="0" sz="3200" spc="-5">
                <a:latin typeface="Arial"/>
                <a:cs typeface="Arial"/>
              </a:rPr>
              <a:t>lượng phần</a:t>
            </a:r>
            <a:r>
              <a:rPr dirty="0" sz="3200" spc="-8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mềm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6159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1.4 Mục tiêu của kiểm</a:t>
            </a:r>
            <a:r>
              <a:rPr dirty="0" spc="-6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861934" cy="4872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228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40">
                <a:latin typeface="Arial"/>
                <a:cs typeface="Arial"/>
              </a:rPr>
              <a:t>Tìm </a:t>
            </a:r>
            <a:r>
              <a:rPr dirty="0" sz="3000">
                <a:latin typeface="Arial"/>
                <a:cs typeface="Arial"/>
              </a:rPr>
              <a:t>ra </a:t>
            </a:r>
            <a:r>
              <a:rPr dirty="0" sz="3000" spc="-5">
                <a:latin typeface="Arial"/>
                <a:cs typeface="Arial"/>
              </a:rPr>
              <a:t>được </a:t>
            </a:r>
            <a:r>
              <a:rPr dirty="0" sz="3000">
                <a:latin typeface="Arial"/>
                <a:cs typeface="Arial"/>
              </a:rPr>
              <a:t>càng </a:t>
            </a:r>
            <a:r>
              <a:rPr dirty="0" sz="3000" spc="-5">
                <a:latin typeface="Arial"/>
                <a:cs typeface="Arial"/>
              </a:rPr>
              <a:t>nhiều lỗi </a:t>
            </a:r>
            <a:r>
              <a:rPr dirty="0" sz="3000">
                <a:latin typeface="Arial"/>
                <a:cs typeface="Arial"/>
              </a:rPr>
              <a:t>càng tốt </a:t>
            </a:r>
            <a:r>
              <a:rPr dirty="0" sz="3000" spc="-5">
                <a:latin typeface="Arial"/>
                <a:cs typeface="Arial"/>
              </a:rPr>
              <a:t>trong  điều </a:t>
            </a:r>
            <a:r>
              <a:rPr dirty="0" sz="3000">
                <a:latin typeface="Arial"/>
                <a:cs typeface="Arial"/>
              </a:rPr>
              <a:t>kiện về </a:t>
            </a:r>
            <a:r>
              <a:rPr dirty="0" sz="3000" spc="-10">
                <a:latin typeface="Arial"/>
                <a:cs typeface="Arial"/>
              </a:rPr>
              <a:t>thời </a:t>
            </a:r>
            <a:r>
              <a:rPr dirty="0" sz="3000" spc="-5">
                <a:latin typeface="Arial"/>
                <a:cs typeface="Arial"/>
              </a:rPr>
              <a:t>gian đã định </a:t>
            </a:r>
            <a:r>
              <a:rPr dirty="0" sz="3000">
                <a:latin typeface="Arial"/>
                <a:cs typeface="Arial"/>
              </a:rPr>
              <a:t>và </a:t>
            </a:r>
            <a:r>
              <a:rPr dirty="0" sz="3000" spc="-5">
                <a:latin typeface="Arial"/>
                <a:cs typeface="Arial"/>
              </a:rPr>
              <a:t>nguồn</a:t>
            </a:r>
            <a:r>
              <a:rPr dirty="0" sz="3000" spc="-11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lực  </a:t>
            </a:r>
            <a:r>
              <a:rPr dirty="0" sz="3000">
                <a:latin typeface="Arial"/>
                <a:cs typeface="Arial"/>
              </a:rPr>
              <a:t>sẵn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có</a:t>
            </a:r>
            <a:endParaRPr sz="3000">
              <a:latin typeface="Arial"/>
              <a:cs typeface="Arial"/>
            </a:endParaRPr>
          </a:p>
          <a:p>
            <a:pPr marL="355600" marR="11557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Arial"/>
                <a:cs typeface="Arial"/>
              </a:rPr>
              <a:t>Chứng </a:t>
            </a:r>
            <a:r>
              <a:rPr dirty="0" sz="3000">
                <a:latin typeface="Arial"/>
                <a:cs typeface="Arial"/>
              </a:rPr>
              <a:t>minh rằng sản </a:t>
            </a:r>
            <a:r>
              <a:rPr dirty="0" sz="3000" spc="-5">
                <a:latin typeface="Arial"/>
                <a:cs typeface="Arial"/>
              </a:rPr>
              <a:t>phẩm phần </a:t>
            </a:r>
            <a:r>
              <a:rPr dirty="0" sz="3000">
                <a:latin typeface="Arial"/>
                <a:cs typeface="Arial"/>
              </a:rPr>
              <a:t>mềm</a:t>
            </a:r>
            <a:r>
              <a:rPr dirty="0" sz="3000" spc="-15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phù  hợp </a:t>
            </a:r>
            <a:r>
              <a:rPr dirty="0" sz="3000">
                <a:latin typeface="Arial"/>
                <a:cs typeface="Arial"/>
              </a:rPr>
              <a:t>với các </a:t>
            </a:r>
            <a:r>
              <a:rPr dirty="0" sz="3000" spc="-5">
                <a:latin typeface="Arial"/>
                <a:cs typeface="Arial"/>
              </a:rPr>
              <a:t>đặc </a:t>
            </a:r>
            <a:r>
              <a:rPr dirty="0" sz="3000">
                <a:latin typeface="Arial"/>
                <a:cs typeface="Arial"/>
              </a:rPr>
              <a:t>tả của</a:t>
            </a:r>
            <a:r>
              <a:rPr dirty="0" sz="3000" spc="-35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nó.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Arial"/>
                <a:cs typeface="Arial"/>
              </a:rPr>
              <a:t>Xác </a:t>
            </a:r>
            <a:r>
              <a:rPr dirty="0" sz="3000" spc="-5">
                <a:latin typeface="Arial"/>
                <a:cs typeface="Arial"/>
              </a:rPr>
              <a:t>thực </a:t>
            </a:r>
            <a:r>
              <a:rPr dirty="0" sz="3000">
                <a:latin typeface="Arial"/>
                <a:cs typeface="Arial"/>
              </a:rPr>
              <a:t>chất </a:t>
            </a:r>
            <a:r>
              <a:rPr dirty="0" sz="3000" spc="-5">
                <a:latin typeface="Arial"/>
                <a:cs typeface="Arial"/>
              </a:rPr>
              <a:t>lượng </a:t>
            </a:r>
            <a:r>
              <a:rPr dirty="0" sz="3000">
                <a:latin typeface="Arial"/>
                <a:cs typeface="Arial"/>
              </a:rPr>
              <a:t>kiểm </a:t>
            </a:r>
            <a:r>
              <a:rPr dirty="0" sz="3000" spc="-10">
                <a:latin typeface="Arial"/>
                <a:cs typeface="Arial"/>
              </a:rPr>
              <a:t>thử </a:t>
            </a:r>
            <a:r>
              <a:rPr dirty="0" sz="3000" spc="-5">
                <a:latin typeface="Arial"/>
                <a:cs typeface="Arial"/>
              </a:rPr>
              <a:t>phần </a:t>
            </a:r>
            <a:r>
              <a:rPr dirty="0" sz="3000">
                <a:latin typeface="Arial"/>
                <a:cs typeface="Arial"/>
              </a:rPr>
              <a:t>mềm </a:t>
            </a:r>
            <a:r>
              <a:rPr dirty="0" sz="3000" spc="-5">
                <a:latin typeface="Arial"/>
                <a:cs typeface="Arial"/>
              </a:rPr>
              <a:t>đã  dùng </a:t>
            </a:r>
            <a:r>
              <a:rPr dirty="0" sz="3000">
                <a:latin typeface="Arial"/>
                <a:cs typeface="Arial"/>
              </a:rPr>
              <a:t>chi </a:t>
            </a:r>
            <a:r>
              <a:rPr dirty="0" sz="3000" spc="-5">
                <a:latin typeface="Arial"/>
                <a:cs typeface="Arial"/>
              </a:rPr>
              <a:t>phí </a:t>
            </a:r>
            <a:r>
              <a:rPr dirty="0" sz="3000">
                <a:latin typeface="Arial"/>
                <a:cs typeface="Arial"/>
              </a:rPr>
              <a:t>và </a:t>
            </a:r>
            <a:r>
              <a:rPr dirty="0" sz="3000" spc="-5">
                <a:latin typeface="Arial"/>
                <a:cs typeface="Arial"/>
              </a:rPr>
              <a:t>nỗ lực </a:t>
            </a:r>
            <a:r>
              <a:rPr dirty="0" sz="3000">
                <a:latin typeface="Arial"/>
                <a:cs typeface="Arial"/>
              </a:rPr>
              <a:t>tối</a:t>
            </a:r>
            <a:r>
              <a:rPr dirty="0" sz="3000" spc="-4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thiểu</a:t>
            </a:r>
            <a:endParaRPr sz="3000">
              <a:latin typeface="Arial"/>
              <a:cs typeface="Arial"/>
            </a:endParaRPr>
          </a:p>
          <a:p>
            <a:pPr marL="355600" marR="19875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Arial"/>
                <a:cs typeface="Arial"/>
              </a:rPr>
              <a:t>Thiết </a:t>
            </a:r>
            <a:r>
              <a:rPr dirty="0" sz="3000">
                <a:latin typeface="Arial"/>
                <a:cs typeface="Arial"/>
              </a:rPr>
              <a:t>kế </a:t>
            </a:r>
            <a:r>
              <a:rPr dirty="0" sz="3000" spc="-10">
                <a:latin typeface="Arial"/>
                <a:cs typeface="Arial"/>
              </a:rPr>
              <a:t>tài </a:t>
            </a:r>
            <a:r>
              <a:rPr dirty="0" sz="3000" spc="-5">
                <a:latin typeface="Arial"/>
                <a:cs typeface="Arial"/>
              </a:rPr>
              <a:t>liệu </a:t>
            </a:r>
            <a:r>
              <a:rPr dirty="0" sz="3000">
                <a:latin typeface="Arial"/>
                <a:cs typeface="Arial"/>
              </a:rPr>
              <a:t>kiểm thử một cách có </a:t>
            </a:r>
            <a:r>
              <a:rPr dirty="0" sz="3000" spc="-5">
                <a:latin typeface="Arial"/>
                <a:cs typeface="Arial"/>
              </a:rPr>
              <a:t>hệ  </a:t>
            </a:r>
            <a:r>
              <a:rPr dirty="0" sz="3000">
                <a:latin typeface="Arial"/>
                <a:cs typeface="Arial"/>
              </a:rPr>
              <a:t>thống và </a:t>
            </a:r>
            <a:r>
              <a:rPr dirty="0" sz="3000" spc="-5">
                <a:latin typeface="Arial"/>
                <a:cs typeface="Arial"/>
              </a:rPr>
              <a:t>thực hiện nó </a:t>
            </a:r>
            <a:r>
              <a:rPr dirty="0" sz="3000">
                <a:latin typeface="Arial"/>
                <a:cs typeface="Arial"/>
              </a:rPr>
              <a:t>sao cho có </a:t>
            </a:r>
            <a:r>
              <a:rPr dirty="0" sz="3000" spc="-5">
                <a:latin typeface="Arial"/>
                <a:cs typeface="Arial"/>
              </a:rPr>
              <a:t>hiệu</a:t>
            </a:r>
            <a:r>
              <a:rPr dirty="0" sz="3000" spc="-145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quả,  </a:t>
            </a:r>
            <a:r>
              <a:rPr dirty="0" sz="3000">
                <a:latin typeface="Arial"/>
                <a:cs typeface="Arial"/>
              </a:rPr>
              <a:t>tiết kiệm </a:t>
            </a:r>
            <a:r>
              <a:rPr dirty="0" sz="3000" spc="-5">
                <a:latin typeface="Arial"/>
                <a:cs typeface="Arial"/>
              </a:rPr>
              <a:t>được </a:t>
            </a:r>
            <a:r>
              <a:rPr dirty="0" sz="3000">
                <a:latin typeface="Arial"/>
                <a:cs typeface="Arial"/>
              </a:rPr>
              <a:t>thời </a:t>
            </a:r>
            <a:r>
              <a:rPr dirty="0" sz="3000" spc="-5">
                <a:latin typeface="Arial"/>
                <a:cs typeface="Arial"/>
              </a:rPr>
              <a:t>gian </a:t>
            </a:r>
            <a:r>
              <a:rPr dirty="0" sz="3000">
                <a:latin typeface="Arial"/>
                <a:cs typeface="Arial"/>
              </a:rPr>
              <a:t>công</a:t>
            </a:r>
            <a:r>
              <a:rPr dirty="0" sz="3000" spc="-6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sức.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73126"/>
            <a:ext cx="72161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1.5 Tầm </a:t>
            </a:r>
            <a:r>
              <a:rPr dirty="0"/>
              <a:t>quan </a:t>
            </a:r>
            <a:r>
              <a:rPr dirty="0" spc="-5"/>
              <a:t>trọng của kiểm</a:t>
            </a:r>
            <a:r>
              <a:rPr dirty="0" spc="-25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2147823"/>
            <a:ext cx="5619750" cy="338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2161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1.5 Tầm </a:t>
            </a:r>
            <a:r>
              <a:rPr dirty="0"/>
              <a:t>quan </a:t>
            </a:r>
            <a:r>
              <a:rPr dirty="0" spc="-5"/>
              <a:t>trọng của kiểm</a:t>
            </a:r>
            <a:r>
              <a:rPr dirty="0" spc="-4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/>
          <p:nvPr/>
        </p:nvSpPr>
        <p:spPr>
          <a:xfrm>
            <a:off x="1400175" y="2328798"/>
            <a:ext cx="6324600" cy="3209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03606"/>
            <a:ext cx="67925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Qui </a:t>
            </a:r>
            <a:r>
              <a:rPr dirty="0" sz="3200" spc="-5"/>
              <a:t>trình phát triển phần mềm</a:t>
            </a:r>
            <a:r>
              <a:rPr dirty="0" sz="3200" spc="-80"/>
              <a:t> </a:t>
            </a:r>
            <a:r>
              <a:rPr dirty="0" sz="3200"/>
              <a:t>RUP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119187" y="1762125"/>
            <a:ext cx="693420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2161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1.5 Tầm </a:t>
            </a:r>
            <a:r>
              <a:rPr dirty="0"/>
              <a:t>quan </a:t>
            </a:r>
            <a:r>
              <a:rPr dirty="0" spc="-5"/>
              <a:t>trọng của kiểm</a:t>
            </a:r>
            <a:r>
              <a:rPr dirty="0" spc="-4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/>
          <p:nvPr/>
        </p:nvSpPr>
        <p:spPr>
          <a:xfrm>
            <a:off x="555104" y="1444099"/>
            <a:ext cx="7436358" cy="4412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30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49453"/>
            <a:ext cx="28200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Cost </a:t>
            </a:r>
            <a:r>
              <a:rPr dirty="0" spc="-10"/>
              <a:t>of</a:t>
            </a:r>
            <a:r>
              <a:rPr dirty="0" spc="-80"/>
              <a:t> </a:t>
            </a:r>
            <a:r>
              <a:rPr dirty="0"/>
              <a:t>bugs</a:t>
            </a:r>
          </a:p>
        </p:txBody>
      </p:sp>
      <p:sp>
        <p:nvSpPr>
          <p:cNvPr id="3" name="object 3"/>
          <p:cNvSpPr/>
          <p:nvPr/>
        </p:nvSpPr>
        <p:spPr>
          <a:xfrm>
            <a:off x="856653" y="4802885"/>
            <a:ext cx="4540250" cy="1905"/>
          </a:xfrm>
          <a:custGeom>
            <a:avLst/>
            <a:gdLst/>
            <a:ahLst/>
            <a:cxnLst/>
            <a:rect l="l" t="t" r="r" b="b"/>
            <a:pathLst>
              <a:path w="4540250" h="1904">
                <a:moveTo>
                  <a:pt x="0" y="0"/>
                </a:moveTo>
                <a:lnTo>
                  <a:pt x="4540084" y="1396"/>
                </a:lnTo>
              </a:path>
            </a:pathLst>
          </a:custGeom>
          <a:ln w="12699">
            <a:solidFill>
              <a:srgbClr val="357C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59864" y="4805679"/>
            <a:ext cx="1905" cy="45720"/>
          </a:xfrm>
          <a:custGeom>
            <a:avLst/>
            <a:gdLst/>
            <a:ahLst/>
            <a:cxnLst/>
            <a:rect l="l" t="t" r="r" b="b"/>
            <a:pathLst>
              <a:path w="1905" h="45720">
                <a:moveTo>
                  <a:pt x="0" y="0"/>
                </a:moveTo>
                <a:lnTo>
                  <a:pt x="1397" y="45212"/>
                </a:lnTo>
              </a:path>
            </a:pathLst>
          </a:custGeom>
          <a:ln w="12700">
            <a:solidFill>
              <a:srgbClr val="357C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3176" y="4805679"/>
            <a:ext cx="1905" cy="45720"/>
          </a:xfrm>
          <a:custGeom>
            <a:avLst/>
            <a:gdLst/>
            <a:ahLst/>
            <a:cxnLst/>
            <a:rect l="l" t="t" r="r" b="b"/>
            <a:pathLst>
              <a:path w="1905" h="45720">
                <a:moveTo>
                  <a:pt x="0" y="0"/>
                </a:moveTo>
                <a:lnTo>
                  <a:pt x="1397" y="45212"/>
                </a:lnTo>
              </a:path>
            </a:pathLst>
          </a:custGeom>
          <a:ln w="12700">
            <a:solidFill>
              <a:srgbClr val="357C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74871" y="4805679"/>
            <a:ext cx="1905" cy="45720"/>
          </a:xfrm>
          <a:custGeom>
            <a:avLst/>
            <a:gdLst/>
            <a:ahLst/>
            <a:cxnLst/>
            <a:rect l="l" t="t" r="r" b="b"/>
            <a:pathLst>
              <a:path w="1904" h="45720">
                <a:moveTo>
                  <a:pt x="0" y="0"/>
                </a:moveTo>
                <a:lnTo>
                  <a:pt x="1397" y="45212"/>
                </a:lnTo>
              </a:path>
            </a:pathLst>
          </a:custGeom>
          <a:ln w="12700">
            <a:solidFill>
              <a:srgbClr val="357C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35042" y="4805679"/>
            <a:ext cx="1905" cy="45720"/>
          </a:xfrm>
          <a:custGeom>
            <a:avLst/>
            <a:gdLst/>
            <a:ahLst/>
            <a:cxnLst/>
            <a:rect l="l" t="t" r="r" b="b"/>
            <a:pathLst>
              <a:path w="1904" h="45720">
                <a:moveTo>
                  <a:pt x="0" y="0"/>
                </a:moveTo>
                <a:lnTo>
                  <a:pt x="1524" y="45212"/>
                </a:lnTo>
              </a:path>
            </a:pathLst>
          </a:custGeom>
          <a:ln w="12699">
            <a:solidFill>
              <a:srgbClr val="357C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96738" y="4805679"/>
            <a:ext cx="1905" cy="45720"/>
          </a:xfrm>
          <a:custGeom>
            <a:avLst/>
            <a:gdLst/>
            <a:ahLst/>
            <a:cxnLst/>
            <a:rect l="l" t="t" r="r" b="b"/>
            <a:pathLst>
              <a:path w="1904" h="45720">
                <a:moveTo>
                  <a:pt x="0" y="0"/>
                </a:moveTo>
                <a:lnTo>
                  <a:pt x="1524" y="45212"/>
                </a:lnTo>
              </a:path>
            </a:pathLst>
          </a:custGeom>
          <a:ln w="12699">
            <a:solidFill>
              <a:srgbClr val="357C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6653" y="4802885"/>
            <a:ext cx="4540250" cy="1905"/>
          </a:xfrm>
          <a:custGeom>
            <a:avLst/>
            <a:gdLst/>
            <a:ahLst/>
            <a:cxnLst/>
            <a:rect l="l" t="t" r="r" b="b"/>
            <a:pathLst>
              <a:path w="4540250" h="1904">
                <a:moveTo>
                  <a:pt x="0" y="0"/>
                </a:moveTo>
                <a:lnTo>
                  <a:pt x="4540084" y="1396"/>
                </a:lnTo>
              </a:path>
            </a:pathLst>
          </a:custGeom>
          <a:ln w="19049">
            <a:solidFill>
              <a:srgbClr val="357C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59864" y="4805679"/>
            <a:ext cx="1905" cy="45720"/>
          </a:xfrm>
          <a:custGeom>
            <a:avLst/>
            <a:gdLst/>
            <a:ahLst/>
            <a:cxnLst/>
            <a:rect l="l" t="t" r="r" b="b"/>
            <a:pathLst>
              <a:path w="1905" h="45720">
                <a:moveTo>
                  <a:pt x="0" y="0"/>
                </a:moveTo>
                <a:lnTo>
                  <a:pt x="1397" y="45212"/>
                </a:lnTo>
              </a:path>
            </a:pathLst>
          </a:custGeom>
          <a:ln w="19050">
            <a:solidFill>
              <a:srgbClr val="357C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13176" y="4805679"/>
            <a:ext cx="1905" cy="45720"/>
          </a:xfrm>
          <a:custGeom>
            <a:avLst/>
            <a:gdLst/>
            <a:ahLst/>
            <a:cxnLst/>
            <a:rect l="l" t="t" r="r" b="b"/>
            <a:pathLst>
              <a:path w="1905" h="45720">
                <a:moveTo>
                  <a:pt x="0" y="0"/>
                </a:moveTo>
                <a:lnTo>
                  <a:pt x="1397" y="45212"/>
                </a:lnTo>
              </a:path>
            </a:pathLst>
          </a:custGeom>
          <a:ln w="19050">
            <a:solidFill>
              <a:srgbClr val="357C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74871" y="4805679"/>
            <a:ext cx="1905" cy="45720"/>
          </a:xfrm>
          <a:custGeom>
            <a:avLst/>
            <a:gdLst/>
            <a:ahLst/>
            <a:cxnLst/>
            <a:rect l="l" t="t" r="r" b="b"/>
            <a:pathLst>
              <a:path w="1904" h="45720">
                <a:moveTo>
                  <a:pt x="0" y="0"/>
                </a:moveTo>
                <a:lnTo>
                  <a:pt x="1397" y="45212"/>
                </a:lnTo>
              </a:path>
            </a:pathLst>
          </a:custGeom>
          <a:ln w="19050">
            <a:solidFill>
              <a:srgbClr val="357C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35042" y="4805679"/>
            <a:ext cx="1905" cy="45720"/>
          </a:xfrm>
          <a:custGeom>
            <a:avLst/>
            <a:gdLst/>
            <a:ahLst/>
            <a:cxnLst/>
            <a:rect l="l" t="t" r="r" b="b"/>
            <a:pathLst>
              <a:path w="1904" h="45720">
                <a:moveTo>
                  <a:pt x="0" y="0"/>
                </a:moveTo>
                <a:lnTo>
                  <a:pt x="1524" y="45212"/>
                </a:lnTo>
              </a:path>
            </a:pathLst>
          </a:custGeom>
          <a:ln w="19049">
            <a:solidFill>
              <a:srgbClr val="357C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96738" y="4805679"/>
            <a:ext cx="1905" cy="45720"/>
          </a:xfrm>
          <a:custGeom>
            <a:avLst/>
            <a:gdLst/>
            <a:ahLst/>
            <a:cxnLst/>
            <a:rect l="l" t="t" r="r" b="b"/>
            <a:pathLst>
              <a:path w="1904" h="45720">
                <a:moveTo>
                  <a:pt x="0" y="0"/>
                </a:moveTo>
                <a:lnTo>
                  <a:pt x="1524" y="45212"/>
                </a:lnTo>
              </a:path>
            </a:pathLst>
          </a:custGeom>
          <a:ln w="19049">
            <a:solidFill>
              <a:srgbClr val="357C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47994" y="2132418"/>
            <a:ext cx="182245" cy="172720"/>
          </a:xfrm>
          <a:custGeom>
            <a:avLst/>
            <a:gdLst/>
            <a:ahLst/>
            <a:cxnLst/>
            <a:rect l="l" t="t" r="r" b="b"/>
            <a:pathLst>
              <a:path w="182245" h="172719">
                <a:moveTo>
                  <a:pt x="0" y="172377"/>
                </a:moveTo>
                <a:lnTo>
                  <a:pt x="182232" y="172377"/>
                </a:lnTo>
                <a:lnTo>
                  <a:pt x="182232" y="0"/>
                </a:lnTo>
                <a:lnTo>
                  <a:pt x="0" y="0"/>
                </a:lnTo>
                <a:lnTo>
                  <a:pt x="0" y="172377"/>
                </a:lnTo>
                <a:close/>
              </a:path>
            </a:pathLst>
          </a:custGeom>
          <a:solidFill>
            <a:srgbClr val="895B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403340" y="2098294"/>
            <a:ext cx="1076325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 indent="23622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000CC"/>
                </a:solidFill>
                <a:latin typeface="Tahoma"/>
                <a:cs typeface="Tahoma"/>
              </a:rPr>
              <a:t>%</a:t>
            </a:r>
            <a:r>
              <a:rPr dirty="0" sz="1400" spc="-95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00CC"/>
                </a:solidFill>
                <a:latin typeface="Tahoma"/>
                <a:cs typeface="Tahoma"/>
              </a:rPr>
              <a:t>Defects </a:t>
            </a:r>
            <a:r>
              <a:rPr dirty="0" sz="1400" spc="-5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00CC"/>
                </a:solidFill>
                <a:latin typeface="Tahoma"/>
                <a:cs typeface="Tahoma"/>
              </a:rPr>
              <a:t>Introduced</a:t>
            </a:r>
            <a:r>
              <a:rPr dirty="0" sz="1400" spc="-8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00CC"/>
                </a:solidFill>
                <a:latin typeface="Tahoma"/>
                <a:cs typeface="Tahoma"/>
              </a:rPr>
              <a:t>in </a:t>
            </a:r>
            <a:r>
              <a:rPr dirty="0" sz="140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00CC"/>
                </a:solidFill>
                <a:latin typeface="Tahoma"/>
                <a:cs typeface="Tahoma"/>
              </a:rPr>
              <a:t>this</a:t>
            </a:r>
            <a:r>
              <a:rPr dirty="0" sz="1400" spc="-75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00CC"/>
                </a:solidFill>
                <a:latin typeface="Tahoma"/>
                <a:cs typeface="Tahoma"/>
              </a:rPr>
              <a:t>phase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1363" y="4941823"/>
            <a:ext cx="6413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00CC"/>
                </a:solidFill>
                <a:latin typeface="Tahoma"/>
                <a:cs typeface="Tahoma"/>
              </a:rPr>
              <a:t>Coding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5576" y="4941823"/>
            <a:ext cx="38798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00CC"/>
                </a:solidFill>
                <a:latin typeface="Tahoma"/>
                <a:cs typeface="Tahoma"/>
              </a:rPr>
              <a:t>U</a:t>
            </a:r>
            <a:r>
              <a:rPr dirty="0" sz="1600" spc="-10">
                <a:solidFill>
                  <a:srgbClr val="0000CC"/>
                </a:solidFill>
                <a:latin typeface="Tahoma"/>
                <a:cs typeface="Tahoma"/>
              </a:rPr>
              <a:t>n</a:t>
            </a:r>
            <a:r>
              <a:rPr dirty="0" sz="1600" spc="-10">
                <a:solidFill>
                  <a:srgbClr val="0000CC"/>
                </a:solidFill>
                <a:latin typeface="Tahoma"/>
                <a:cs typeface="Tahoma"/>
              </a:rPr>
              <a:t>i</a:t>
            </a:r>
            <a:r>
              <a:rPr dirty="0" sz="1600" spc="-5">
                <a:solidFill>
                  <a:srgbClr val="0000CC"/>
                </a:solidFill>
                <a:latin typeface="Tahoma"/>
                <a:cs typeface="Tahoma"/>
              </a:rPr>
              <a:t>t  </a:t>
            </a:r>
            <a:r>
              <a:rPr dirty="0" sz="1600" spc="-170">
                <a:solidFill>
                  <a:srgbClr val="0000CC"/>
                </a:solidFill>
                <a:latin typeface="Tahoma"/>
                <a:cs typeface="Tahoma"/>
              </a:rPr>
              <a:t>T</a:t>
            </a:r>
            <a:r>
              <a:rPr dirty="0" sz="1600" spc="-10">
                <a:solidFill>
                  <a:srgbClr val="0000CC"/>
                </a:solidFill>
                <a:latin typeface="Tahoma"/>
                <a:cs typeface="Tahoma"/>
              </a:rPr>
              <a:t>est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11551" y="4941823"/>
            <a:ext cx="5162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00CC"/>
                </a:solidFill>
                <a:latin typeface="Tahoma"/>
                <a:cs typeface="Tahoma"/>
              </a:rPr>
              <a:t>Funct  </a:t>
            </a:r>
            <a:r>
              <a:rPr dirty="0" sz="1600" spc="-50">
                <a:solidFill>
                  <a:srgbClr val="0000CC"/>
                </a:solidFill>
                <a:latin typeface="Tahoma"/>
                <a:cs typeface="Tahoma"/>
              </a:rPr>
              <a:t>Test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70452" y="4943347"/>
            <a:ext cx="4406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00CC"/>
                </a:solidFill>
                <a:latin typeface="Tahoma"/>
                <a:cs typeface="Tahoma"/>
              </a:rPr>
              <a:t>F</a:t>
            </a:r>
            <a:r>
              <a:rPr dirty="0" sz="1600" spc="-20">
                <a:solidFill>
                  <a:srgbClr val="0000CC"/>
                </a:solidFill>
                <a:latin typeface="Tahoma"/>
                <a:cs typeface="Tahoma"/>
              </a:rPr>
              <a:t>i</a:t>
            </a:r>
            <a:r>
              <a:rPr dirty="0" sz="1600" spc="-10">
                <a:solidFill>
                  <a:srgbClr val="0000CC"/>
                </a:solidFill>
                <a:latin typeface="Tahoma"/>
                <a:cs typeface="Tahoma"/>
              </a:rPr>
              <a:t>e</a:t>
            </a:r>
            <a:r>
              <a:rPr dirty="0" sz="1600" spc="-15">
                <a:solidFill>
                  <a:srgbClr val="0000CC"/>
                </a:solidFill>
                <a:latin typeface="Tahoma"/>
                <a:cs typeface="Tahoma"/>
              </a:rPr>
              <a:t>l</a:t>
            </a:r>
            <a:r>
              <a:rPr dirty="0" sz="1600" spc="-5">
                <a:solidFill>
                  <a:srgbClr val="0000CC"/>
                </a:solidFill>
                <a:latin typeface="Tahoma"/>
                <a:cs typeface="Tahoma"/>
              </a:rPr>
              <a:t>d  </a:t>
            </a:r>
            <a:r>
              <a:rPr dirty="0" sz="1600" spc="-50">
                <a:solidFill>
                  <a:srgbClr val="0000CC"/>
                </a:solidFill>
                <a:latin typeface="Tahoma"/>
                <a:cs typeface="Tahoma"/>
              </a:rPr>
              <a:t>Test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08957" y="4941823"/>
            <a:ext cx="71120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5494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0000CC"/>
                </a:solidFill>
                <a:latin typeface="Tahoma"/>
                <a:cs typeface="Tahoma"/>
              </a:rPr>
              <a:t>Post  </a:t>
            </a:r>
            <a:r>
              <a:rPr dirty="0" sz="1600" spc="-25">
                <a:solidFill>
                  <a:srgbClr val="0000CC"/>
                </a:solidFill>
                <a:latin typeface="Tahoma"/>
                <a:cs typeface="Tahoma"/>
              </a:rPr>
              <a:t>R</a:t>
            </a:r>
            <a:r>
              <a:rPr dirty="0" sz="1600" spc="-10">
                <a:solidFill>
                  <a:srgbClr val="0000CC"/>
                </a:solidFill>
                <a:latin typeface="Tahoma"/>
                <a:cs typeface="Tahoma"/>
              </a:rPr>
              <a:t>e</a:t>
            </a:r>
            <a:r>
              <a:rPr dirty="0" sz="1600" spc="-15">
                <a:solidFill>
                  <a:srgbClr val="0000CC"/>
                </a:solidFill>
                <a:latin typeface="Tahoma"/>
                <a:cs typeface="Tahoma"/>
              </a:rPr>
              <a:t>l</a:t>
            </a:r>
            <a:r>
              <a:rPr dirty="0" sz="1600" spc="-10">
                <a:solidFill>
                  <a:srgbClr val="0000CC"/>
                </a:solidFill>
                <a:latin typeface="Tahoma"/>
                <a:cs typeface="Tahoma"/>
              </a:rPr>
              <a:t>ease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94791" y="1428750"/>
            <a:ext cx="0" cy="3406775"/>
          </a:xfrm>
          <a:custGeom>
            <a:avLst/>
            <a:gdLst/>
            <a:ahLst/>
            <a:cxnLst/>
            <a:rect l="l" t="t" r="r" b="b"/>
            <a:pathLst>
              <a:path w="0" h="3406775">
                <a:moveTo>
                  <a:pt x="0" y="3406648"/>
                </a:moveTo>
                <a:lnTo>
                  <a:pt x="0" y="0"/>
                </a:lnTo>
              </a:path>
            </a:pathLst>
          </a:custGeom>
          <a:ln w="19050">
            <a:solidFill>
              <a:srgbClr val="357C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4791" y="2368014"/>
            <a:ext cx="4490720" cy="2421255"/>
          </a:xfrm>
          <a:custGeom>
            <a:avLst/>
            <a:gdLst/>
            <a:ahLst/>
            <a:cxnLst/>
            <a:rect l="l" t="t" r="r" b="b"/>
            <a:pathLst>
              <a:path w="4490720" h="2421254">
                <a:moveTo>
                  <a:pt x="0" y="2420774"/>
                </a:moveTo>
                <a:lnTo>
                  <a:pt x="6562" y="2364477"/>
                </a:lnTo>
                <a:lnTo>
                  <a:pt x="13737" y="2295753"/>
                </a:lnTo>
                <a:lnTo>
                  <a:pt x="17553" y="2257131"/>
                </a:lnTo>
                <a:lnTo>
                  <a:pt x="21521" y="2215884"/>
                </a:lnTo>
                <a:lnTo>
                  <a:pt x="25641" y="2172169"/>
                </a:lnTo>
                <a:lnTo>
                  <a:pt x="29913" y="2126149"/>
                </a:lnTo>
                <a:lnTo>
                  <a:pt x="34335" y="2077982"/>
                </a:lnTo>
                <a:lnTo>
                  <a:pt x="38908" y="2027830"/>
                </a:lnTo>
                <a:lnTo>
                  <a:pt x="43631" y="1975852"/>
                </a:lnTo>
                <a:lnTo>
                  <a:pt x="48504" y="1922208"/>
                </a:lnTo>
                <a:lnTo>
                  <a:pt x="53527" y="1867058"/>
                </a:lnTo>
                <a:lnTo>
                  <a:pt x="58699" y="1810563"/>
                </a:lnTo>
                <a:lnTo>
                  <a:pt x="64020" y="1752882"/>
                </a:lnTo>
                <a:lnTo>
                  <a:pt x="69490" y="1694176"/>
                </a:lnTo>
                <a:lnTo>
                  <a:pt x="75107" y="1634604"/>
                </a:lnTo>
                <a:lnTo>
                  <a:pt x="80873" y="1574328"/>
                </a:lnTo>
                <a:lnTo>
                  <a:pt x="86787" y="1513506"/>
                </a:lnTo>
                <a:lnTo>
                  <a:pt x="92847" y="1452299"/>
                </a:lnTo>
                <a:lnTo>
                  <a:pt x="99055" y="1390868"/>
                </a:lnTo>
                <a:lnTo>
                  <a:pt x="105409" y="1329371"/>
                </a:lnTo>
                <a:lnTo>
                  <a:pt x="111909" y="1267970"/>
                </a:lnTo>
                <a:lnTo>
                  <a:pt x="118555" y="1206824"/>
                </a:lnTo>
                <a:lnTo>
                  <a:pt x="125347" y="1146094"/>
                </a:lnTo>
                <a:lnTo>
                  <a:pt x="132284" y="1085940"/>
                </a:lnTo>
                <a:lnTo>
                  <a:pt x="139365" y="1026521"/>
                </a:lnTo>
                <a:lnTo>
                  <a:pt x="146591" y="967998"/>
                </a:lnTo>
                <a:lnTo>
                  <a:pt x="153962" y="910530"/>
                </a:lnTo>
                <a:lnTo>
                  <a:pt x="161476" y="854279"/>
                </a:lnTo>
                <a:lnTo>
                  <a:pt x="169133" y="799404"/>
                </a:lnTo>
                <a:lnTo>
                  <a:pt x="176934" y="746065"/>
                </a:lnTo>
                <a:lnTo>
                  <a:pt x="184877" y="694422"/>
                </a:lnTo>
                <a:lnTo>
                  <a:pt x="192963" y="644636"/>
                </a:lnTo>
                <a:lnTo>
                  <a:pt x="201191" y="596866"/>
                </a:lnTo>
                <a:lnTo>
                  <a:pt x="209561" y="551273"/>
                </a:lnTo>
                <a:lnTo>
                  <a:pt x="218072" y="508016"/>
                </a:lnTo>
                <a:lnTo>
                  <a:pt x="226724" y="467256"/>
                </a:lnTo>
                <a:lnTo>
                  <a:pt x="235517" y="429153"/>
                </a:lnTo>
                <a:lnTo>
                  <a:pt x="253524" y="361558"/>
                </a:lnTo>
                <a:lnTo>
                  <a:pt x="287055" y="268127"/>
                </a:lnTo>
                <a:lnTo>
                  <a:pt x="313890" y="211336"/>
                </a:lnTo>
                <a:lnTo>
                  <a:pt x="342886" y="161798"/>
                </a:lnTo>
                <a:lnTo>
                  <a:pt x="373690" y="119296"/>
                </a:lnTo>
                <a:lnTo>
                  <a:pt x="405945" y="83616"/>
                </a:lnTo>
                <a:lnTo>
                  <a:pt x="439296" y="54542"/>
                </a:lnTo>
                <a:lnTo>
                  <a:pt x="473388" y="31859"/>
                </a:lnTo>
                <a:lnTo>
                  <a:pt x="507866" y="15351"/>
                </a:lnTo>
                <a:lnTo>
                  <a:pt x="576557" y="0"/>
                </a:lnTo>
                <a:lnTo>
                  <a:pt x="610061" y="725"/>
                </a:lnTo>
                <a:lnTo>
                  <a:pt x="673607" y="17900"/>
                </a:lnTo>
                <a:lnTo>
                  <a:pt x="730171" y="54607"/>
                </a:lnTo>
                <a:lnTo>
                  <a:pt x="776909" y="109120"/>
                </a:lnTo>
                <a:lnTo>
                  <a:pt x="801571" y="160022"/>
                </a:lnTo>
                <a:lnTo>
                  <a:pt x="822455" y="228765"/>
                </a:lnTo>
                <a:lnTo>
                  <a:pt x="831646" y="268991"/>
                </a:lnTo>
                <a:lnTo>
                  <a:pt x="840092" y="312676"/>
                </a:lnTo>
                <a:lnTo>
                  <a:pt x="847860" y="359483"/>
                </a:lnTo>
                <a:lnTo>
                  <a:pt x="855015" y="409081"/>
                </a:lnTo>
                <a:lnTo>
                  <a:pt x="861625" y="461133"/>
                </a:lnTo>
                <a:lnTo>
                  <a:pt x="867756" y="515306"/>
                </a:lnTo>
                <a:lnTo>
                  <a:pt x="873474" y="571266"/>
                </a:lnTo>
                <a:lnTo>
                  <a:pt x="878846" y="628678"/>
                </a:lnTo>
                <a:lnTo>
                  <a:pt x="883939" y="687208"/>
                </a:lnTo>
                <a:lnTo>
                  <a:pt x="888818" y="746523"/>
                </a:lnTo>
                <a:lnTo>
                  <a:pt x="893551" y="806287"/>
                </a:lnTo>
                <a:lnTo>
                  <a:pt x="898204" y="866166"/>
                </a:lnTo>
                <a:lnTo>
                  <a:pt x="902844" y="925827"/>
                </a:lnTo>
                <a:lnTo>
                  <a:pt x="907536" y="984935"/>
                </a:lnTo>
                <a:lnTo>
                  <a:pt x="912348" y="1043156"/>
                </a:lnTo>
                <a:lnTo>
                  <a:pt x="917346" y="1100156"/>
                </a:lnTo>
                <a:lnTo>
                  <a:pt x="922596" y="1155600"/>
                </a:lnTo>
                <a:lnTo>
                  <a:pt x="928166" y="1209154"/>
                </a:lnTo>
                <a:lnTo>
                  <a:pt x="934120" y="1260485"/>
                </a:lnTo>
                <a:lnTo>
                  <a:pt x="940527" y="1309257"/>
                </a:lnTo>
                <a:lnTo>
                  <a:pt x="947453" y="1355136"/>
                </a:lnTo>
                <a:lnTo>
                  <a:pt x="954963" y="1397789"/>
                </a:lnTo>
                <a:lnTo>
                  <a:pt x="966964" y="1460014"/>
                </a:lnTo>
                <a:lnTo>
                  <a:pt x="979043" y="1521435"/>
                </a:lnTo>
                <a:lnTo>
                  <a:pt x="991222" y="1581892"/>
                </a:lnTo>
                <a:lnTo>
                  <a:pt x="1003521" y="1641223"/>
                </a:lnTo>
                <a:lnTo>
                  <a:pt x="1015961" y="1699268"/>
                </a:lnTo>
                <a:lnTo>
                  <a:pt x="1028563" y="1755866"/>
                </a:lnTo>
                <a:lnTo>
                  <a:pt x="1041348" y="1810857"/>
                </a:lnTo>
                <a:lnTo>
                  <a:pt x="1054336" y="1864080"/>
                </a:lnTo>
                <a:lnTo>
                  <a:pt x="1067549" y="1915373"/>
                </a:lnTo>
                <a:lnTo>
                  <a:pt x="1081006" y="1964578"/>
                </a:lnTo>
                <a:lnTo>
                  <a:pt x="1094730" y="2011532"/>
                </a:lnTo>
                <a:lnTo>
                  <a:pt x="1108740" y="2056075"/>
                </a:lnTo>
                <a:lnTo>
                  <a:pt x="1123057" y="2098047"/>
                </a:lnTo>
                <a:lnTo>
                  <a:pt x="1137703" y="2137287"/>
                </a:lnTo>
                <a:lnTo>
                  <a:pt x="1152698" y="2173633"/>
                </a:lnTo>
                <a:lnTo>
                  <a:pt x="1183817" y="2237005"/>
                </a:lnTo>
                <a:lnTo>
                  <a:pt x="1218062" y="2287692"/>
                </a:lnTo>
                <a:lnTo>
                  <a:pt x="1253247" y="2321244"/>
                </a:lnTo>
                <a:lnTo>
                  <a:pt x="1289634" y="2341208"/>
                </a:lnTo>
                <a:lnTo>
                  <a:pt x="1327486" y="2351131"/>
                </a:lnTo>
                <a:lnTo>
                  <a:pt x="1367064" y="2354558"/>
                </a:lnTo>
                <a:lnTo>
                  <a:pt x="1408631" y="2355038"/>
                </a:lnTo>
                <a:lnTo>
                  <a:pt x="1452448" y="2356116"/>
                </a:lnTo>
                <a:lnTo>
                  <a:pt x="1498777" y="2361338"/>
                </a:lnTo>
                <a:lnTo>
                  <a:pt x="1540692" y="2367630"/>
                </a:lnTo>
                <a:lnTo>
                  <a:pt x="1582342" y="2371690"/>
                </a:lnTo>
                <a:lnTo>
                  <a:pt x="1624714" y="2373902"/>
                </a:lnTo>
                <a:lnTo>
                  <a:pt x="1668796" y="2374649"/>
                </a:lnTo>
                <a:lnTo>
                  <a:pt x="1715573" y="2374316"/>
                </a:lnTo>
                <a:lnTo>
                  <a:pt x="1766032" y="2373286"/>
                </a:lnTo>
                <a:lnTo>
                  <a:pt x="1821161" y="2371942"/>
                </a:lnTo>
                <a:lnTo>
                  <a:pt x="1881946" y="2370667"/>
                </a:lnTo>
                <a:lnTo>
                  <a:pt x="1949373" y="2369847"/>
                </a:lnTo>
                <a:lnTo>
                  <a:pt x="1991892" y="2369800"/>
                </a:lnTo>
                <a:lnTo>
                  <a:pt x="2038965" y="2370111"/>
                </a:lnTo>
                <a:lnTo>
                  <a:pt x="2089886" y="2370675"/>
                </a:lnTo>
                <a:lnTo>
                  <a:pt x="2143947" y="2371387"/>
                </a:lnTo>
                <a:lnTo>
                  <a:pt x="2200441" y="2372140"/>
                </a:lnTo>
                <a:lnTo>
                  <a:pt x="2258660" y="2372830"/>
                </a:lnTo>
                <a:lnTo>
                  <a:pt x="2317896" y="2373349"/>
                </a:lnTo>
                <a:lnTo>
                  <a:pt x="2377443" y="2373594"/>
                </a:lnTo>
                <a:lnTo>
                  <a:pt x="2436592" y="2373457"/>
                </a:lnTo>
                <a:lnTo>
                  <a:pt x="2494636" y="2372834"/>
                </a:lnTo>
                <a:lnTo>
                  <a:pt x="2550868" y="2371618"/>
                </a:lnTo>
                <a:lnTo>
                  <a:pt x="2604580" y="2369704"/>
                </a:lnTo>
                <a:lnTo>
                  <a:pt x="2655065" y="2366987"/>
                </a:lnTo>
                <a:lnTo>
                  <a:pt x="2701615" y="2363360"/>
                </a:lnTo>
                <a:lnTo>
                  <a:pt x="2743523" y="2358719"/>
                </a:lnTo>
                <a:lnTo>
                  <a:pt x="2837656" y="2336540"/>
                </a:lnTo>
                <a:lnTo>
                  <a:pt x="2878781" y="2314094"/>
                </a:lnTo>
                <a:lnTo>
                  <a:pt x="2907795" y="2287671"/>
                </a:lnTo>
                <a:lnTo>
                  <a:pt x="2946841" y="2231111"/>
                </a:lnTo>
                <a:lnTo>
                  <a:pt x="2965550" y="2205081"/>
                </a:lnTo>
                <a:lnTo>
                  <a:pt x="3023031" y="2167790"/>
                </a:lnTo>
                <a:lnTo>
                  <a:pt x="3066142" y="2157692"/>
                </a:lnTo>
                <a:lnTo>
                  <a:pt x="3114767" y="2150633"/>
                </a:lnTo>
                <a:lnTo>
                  <a:pt x="3167002" y="2146462"/>
                </a:lnTo>
                <a:lnTo>
                  <a:pt x="3220945" y="2145025"/>
                </a:lnTo>
                <a:lnTo>
                  <a:pt x="3274691" y="2146173"/>
                </a:lnTo>
                <a:lnTo>
                  <a:pt x="3326337" y="2149752"/>
                </a:lnTo>
                <a:lnTo>
                  <a:pt x="3373980" y="2155612"/>
                </a:lnTo>
                <a:lnTo>
                  <a:pt x="3415715" y="2163599"/>
                </a:lnTo>
                <a:lnTo>
                  <a:pt x="3467825" y="2193113"/>
                </a:lnTo>
                <a:lnTo>
                  <a:pt x="3496741" y="2236545"/>
                </a:lnTo>
                <a:lnTo>
                  <a:pt x="3514304" y="2259213"/>
                </a:lnTo>
                <a:lnTo>
                  <a:pt x="3579243" y="2297916"/>
                </a:lnTo>
                <a:lnTo>
                  <a:pt x="3636060" y="2310538"/>
                </a:lnTo>
                <a:lnTo>
                  <a:pt x="3711553" y="2317845"/>
                </a:lnTo>
                <a:lnTo>
                  <a:pt x="3757249" y="2320367"/>
                </a:lnTo>
                <a:lnTo>
                  <a:pt x="3807209" y="2322233"/>
                </a:lnTo>
                <a:lnTo>
                  <a:pt x="3860654" y="2323516"/>
                </a:lnTo>
                <a:lnTo>
                  <a:pt x="3916806" y="2324291"/>
                </a:lnTo>
                <a:lnTo>
                  <a:pt x="3974887" y="2324633"/>
                </a:lnTo>
                <a:lnTo>
                  <a:pt x="4034119" y="2324614"/>
                </a:lnTo>
                <a:lnTo>
                  <a:pt x="4093724" y="2324309"/>
                </a:lnTo>
                <a:lnTo>
                  <a:pt x="4152924" y="2323791"/>
                </a:lnTo>
                <a:lnTo>
                  <a:pt x="4210942" y="2323136"/>
                </a:lnTo>
                <a:lnTo>
                  <a:pt x="4266999" y="2322416"/>
                </a:lnTo>
                <a:lnTo>
                  <a:pt x="4320317" y="2321706"/>
                </a:lnTo>
                <a:lnTo>
                  <a:pt x="4370119" y="2321080"/>
                </a:lnTo>
                <a:lnTo>
                  <a:pt x="4415626" y="2320612"/>
                </a:lnTo>
                <a:lnTo>
                  <a:pt x="4456060" y="2320375"/>
                </a:lnTo>
                <a:lnTo>
                  <a:pt x="4490643" y="2320444"/>
                </a:lnTo>
              </a:path>
            </a:pathLst>
          </a:custGeom>
          <a:ln w="76200">
            <a:solidFill>
              <a:srgbClr val="895B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89139" y="3560730"/>
            <a:ext cx="4475480" cy="1211580"/>
          </a:xfrm>
          <a:custGeom>
            <a:avLst/>
            <a:gdLst/>
            <a:ahLst/>
            <a:cxnLst/>
            <a:rect l="l" t="t" r="r" b="b"/>
            <a:pathLst>
              <a:path w="4475480" h="1211579">
                <a:moveTo>
                  <a:pt x="0" y="1211040"/>
                </a:moveTo>
                <a:lnTo>
                  <a:pt x="61300" y="1207648"/>
                </a:lnTo>
                <a:lnTo>
                  <a:pt x="100121" y="1206556"/>
                </a:lnTo>
                <a:lnTo>
                  <a:pt x="143612" y="1205712"/>
                </a:lnTo>
                <a:lnTo>
                  <a:pt x="191191" y="1205003"/>
                </a:lnTo>
                <a:lnTo>
                  <a:pt x="242274" y="1204311"/>
                </a:lnTo>
                <a:lnTo>
                  <a:pt x="296278" y="1203523"/>
                </a:lnTo>
                <a:lnTo>
                  <a:pt x="352620" y="1202523"/>
                </a:lnTo>
                <a:lnTo>
                  <a:pt x="410718" y="1201196"/>
                </a:lnTo>
                <a:lnTo>
                  <a:pt x="469988" y="1199426"/>
                </a:lnTo>
                <a:lnTo>
                  <a:pt x="529848" y="1197099"/>
                </a:lnTo>
                <a:lnTo>
                  <a:pt x="589715" y="1194100"/>
                </a:lnTo>
                <a:lnTo>
                  <a:pt x="649005" y="1190312"/>
                </a:lnTo>
                <a:lnTo>
                  <a:pt x="707136" y="1185621"/>
                </a:lnTo>
                <a:lnTo>
                  <a:pt x="763524" y="1179912"/>
                </a:lnTo>
                <a:lnTo>
                  <a:pt x="817587" y="1173069"/>
                </a:lnTo>
                <a:lnTo>
                  <a:pt x="868743" y="1164978"/>
                </a:lnTo>
                <a:lnTo>
                  <a:pt x="916407" y="1155523"/>
                </a:lnTo>
                <a:lnTo>
                  <a:pt x="959997" y="1144588"/>
                </a:lnTo>
                <a:lnTo>
                  <a:pt x="998930" y="1132060"/>
                </a:lnTo>
                <a:lnTo>
                  <a:pt x="1071801" y="1093682"/>
                </a:lnTo>
                <a:lnTo>
                  <a:pt x="1103539" y="1064235"/>
                </a:lnTo>
                <a:lnTo>
                  <a:pt x="1128837" y="1030308"/>
                </a:lnTo>
                <a:lnTo>
                  <a:pt x="1148694" y="992729"/>
                </a:lnTo>
                <a:lnTo>
                  <a:pt x="1164111" y="952327"/>
                </a:lnTo>
                <a:lnTo>
                  <a:pt x="1176087" y="909930"/>
                </a:lnTo>
                <a:lnTo>
                  <a:pt x="1185622" y="866367"/>
                </a:lnTo>
                <a:lnTo>
                  <a:pt x="1193715" y="822466"/>
                </a:lnTo>
                <a:lnTo>
                  <a:pt x="1201367" y="779055"/>
                </a:lnTo>
                <a:lnTo>
                  <a:pt x="1209577" y="736963"/>
                </a:lnTo>
                <a:lnTo>
                  <a:pt x="1219345" y="697018"/>
                </a:lnTo>
                <a:lnTo>
                  <a:pt x="1231670" y="660049"/>
                </a:lnTo>
                <a:lnTo>
                  <a:pt x="1267993" y="598350"/>
                </a:lnTo>
                <a:lnTo>
                  <a:pt x="1330942" y="555521"/>
                </a:lnTo>
                <a:lnTo>
                  <a:pt x="1373906" y="541897"/>
                </a:lnTo>
                <a:lnTo>
                  <a:pt x="1421716" y="533413"/>
                </a:lnTo>
                <a:lnTo>
                  <a:pt x="1473206" y="529077"/>
                </a:lnTo>
                <a:lnTo>
                  <a:pt x="1527210" y="527897"/>
                </a:lnTo>
                <a:lnTo>
                  <a:pt x="1582562" y="528881"/>
                </a:lnTo>
                <a:lnTo>
                  <a:pt x="1638095" y="531038"/>
                </a:lnTo>
                <a:lnTo>
                  <a:pt x="1692644" y="533375"/>
                </a:lnTo>
                <a:lnTo>
                  <a:pt x="1745043" y="534901"/>
                </a:lnTo>
                <a:lnTo>
                  <a:pt x="1794125" y="534623"/>
                </a:lnTo>
                <a:lnTo>
                  <a:pt x="1838725" y="531549"/>
                </a:lnTo>
                <a:lnTo>
                  <a:pt x="1877676" y="524688"/>
                </a:lnTo>
                <a:lnTo>
                  <a:pt x="1939965" y="490816"/>
                </a:lnTo>
                <a:lnTo>
                  <a:pt x="1968465" y="429401"/>
                </a:lnTo>
                <a:lnTo>
                  <a:pt x="1973599" y="355726"/>
                </a:lnTo>
                <a:lnTo>
                  <a:pt x="1974543" y="318171"/>
                </a:lnTo>
                <a:lnTo>
                  <a:pt x="1978214" y="282205"/>
                </a:lnTo>
                <a:lnTo>
                  <a:pt x="2005160" y="221247"/>
                </a:lnTo>
                <a:lnTo>
                  <a:pt x="2068143" y="186143"/>
                </a:lnTo>
                <a:lnTo>
                  <a:pt x="2109825" y="176468"/>
                </a:lnTo>
                <a:lnTo>
                  <a:pt x="2157691" y="169753"/>
                </a:lnTo>
                <a:lnTo>
                  <a:pt x="2210238" y="165421"/>
                </a:lnTo>
                <a:lnTo>
                  <a:pt x="2265966" y="162893"/>
                </a:lnTo>
                <a:lnTo>
                  <a:pt x="2323372" y="161591"/>
                </a:lnTo>
                <a:lnTo>
                  <a:pt x="2380956" y="160938"/>
                </a:lnTo>
                <a:lnTo>
                  <a:pt x="2437216" y="160355"/>
                </a:lnTo>
                <a:lnTo>
                  <a:pt x="2490649" y="159263"/>
                </a:lnTo>
                <a:lnTo>
                  <a:pt x="2539756" y="157086"/>
                </a:lnTo>
                <a:lnTo>
                  <a:pt x="2583033" y="153245"/>
                </a:lnTo>
                <a:lnTo>
                  <a:pt x="2661970" y="131872"/>
                </a:lnTo>
                <a:lnTo>
                  <a:pt x="2700924" y="91387"/>
                </a:lnTo>
                <a:lnTo>
                  <a:pt x="2711515" y="69800"/>
                </a:lnTo>
                <a:lnTo>
                  <a:pt x="2725935" y="49721"/>
                </a:lnTo>
                <a:lnTo>
                  <a:pt x="2795511" y="21304"/>
                </a:lnTo>
                <a:lnTo>
                  <a:pt x="2876730" y="11681"/>
                </a:lnTo>
                <a:lnTo>
                  <a:pt x="2927192" y="7425"/>
                </a:lnTo>
                <a:lnTo>
                  <a:pt x="2982182" y="3886"/>
                </a:lnTo>
                <a:lnTo>
                  <a:pt x="3040171" y="1324"/>
                </a:lnTo>
                <a:lnTo>
                  <a:pt x="3099628" y="0"/>
                </a:lnTo>
                <a:lnTo>
                  <a:pt x="3159025" y="173"/>
                </a:lnTo>
                <a:lnTo>
                  <a:pt x="3216831" y="2103"/>
                </a:lnTo>
                <a:lnTo>
                  <a:pt x="3271517" y="6052"/>
                </a:lnTo>
                <a:lnTo>
                  <a:pt x="3321552" y="12279"/>
                </a:lnTo>
                <a:lnTo>
                  <a:pt x="3365408" y="21043"/>
                </a:lnTo>
                <a:lnTo>
                  <a:pt x="3442296" y="55237"/>
                </a:lnTo>
                <a:lnTo>
                  <a:pt x="3471117" y="83462"/>
                </a:lnTo>
                <a:lnTo>
                  <a:pt x="3490934" y="116653"/>
                </a:lnTo>
                <a:lnTo>
                  <a:pt x="3504663" y="154177"/>
                </a:lnTo>
                <a:lnTo>
                  <a:pt x="3515219" y="195405"/>
                </a:lnTo>
                <a:lnTo>
                  <a:pt x="3525517" y="239704"/>
                </a:lnTo>
                <a:lnTo>
                  <a:pt x="3538473" y="286444"/>
                </a:lnTo>
                <a:lnTo>
                  <a:pt x="3557003" y="334994"/>
                </a:lnTo>
                <a:lnTo>
                  <a:pt x="3581755" y="410580"/>
                </a:lnTo>
                <a:lnTo>
                  <a:pt x="3591690" y="454151"/>
                </a:lnTo>
                <a:lnTo>
                  <a:pt x="3601095" y="500136"/>
                </a:lnTo>
                <a:lnTo>
                  <a:pt x="3610796" y="547454"/>
                </a:lnTo>
                <a:lnTo>
                  <a:pt x="3621614" y="595026"/>
                </a:lnTo>
                <a:lnTo>
                  <a:pt x="3634375" y="641773"/>
                </a:lnTo>
                <a:lnTo>
                  <a:pt x="3649901" y="686614"/>
                </a:lnTo>
                <a:lnTo>
                  <a:pt x="3669017" y="728471"/>
                </a:lnTo>
                <a:lnTo>
                  <a:pt x="3692546" y="766265"/>
                </a:lnTo>
                <a:lnTo>
                  <a:pt x="3721312" y="798914"/>
                </a:lnTo>
                <a:lnTo>
                  <a:pt x="3756139" y="825341"/>
                </a:lnTo>
                <a:lnTo>
                  <a:pt x="3829985" y="855359"/>
                </a:lnTo>
                <a:lnTo>
                  <a:pt x="3875118" y="865840"/>
                </a:lnTo>
                <a:lnTo>
                  <a:pt x="3924465" y="873751"/>
                </a:lnTo>
                <a:lnTo>
                  <a:pt x="3977081" y="879429"/>
                </a:lnTo>
                <a:lnTo>
                  <a:pt x="4032021" y="883210"/>
                </a:lnTo>
                <a:lnTo>
                  <a:pt x="4088341" y="885432"/>
                </a:lnTo>
                <a:lnTo>
                  <a:pt x="4145096" y="886430"/>
                </a:lnTo>
                <a:lnTo>
                  <a:pt x="4201342" y="886542"/>
                </a:lnTo>
                <a:lnTo>
                  <a:pt x="4256133" y="886103"/>
                </a:lnTo>
                <a:lnTo>
                  <a:pt x="4308525" y="885451"/>
                </a:lnTo>
                <a:lnTo>
                  <a:pt x="4357574" y="884923"/>
                </a:lnTo>
                <a:lnTo>
                  <a:pt x="4402335" y="884855"/>
                </a:lnTo>
                <a:lnTo>
                  <a:pt x="4441863" y="885583"/>
                </a:lnTo>
                <a:lnTo>
                  <a:pt x="4475213" y="887444"/>
                </a:lnTo>
              </a:path>
            </a:pathLst>
          </a:custGeom>
          <a:ln w="76200">
            <a:solidFill>
              <a:srgbClr val="57B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47994" y="3081870"/>
            <a:ext cx="182245" cy="172720"/>
          </a:xfrm>
          <a:custGeom>
            <a:avLst/>
            <a:gdLst/>
            <a:ahLst/>
            <a:cxnLst/>
            <a:rect l="l" t="t" r="r" b="b"/>
            <a:pathLst>
              <a:path w="182245" h="172720">
                <a:moveTo>
                  <a:pt x="0" y="172377"/>
                </a:moveTo>
                <a:lnTo>
                  <a:pt x="182232" y="172377"/>
                </a:lnTo>
                <a:lnTo>
                  <a:pt x="182232" y="0"/>
                </a:lnTo>
                <a:lnTo>
                  <a:pt x="0" y="0"/>
                </a:lnTo>
                <a:lnTo>
                  <a:pt x="0" y="172377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047994" y="3081870"/>
            <a:ext cx="182245" cy="172720"/>
          </a:xfrm>
          <a:custGeom>
            <a:avLst/>
            <a:gdLst/>
            <a:ahLst/>
            <a:cxnLst/>
            <a:rect l="l" t="t" r="r" b="b"/>
            <a:pathLst>
              <a:path w="182245" h="172720">
                <a:moveTo>
                  <a:pt x="0" y="172377"/>
                </a:moveTo>
                <a:lnTo>
                  <a:pt x="182232" y="172377"/>
                </a:lnTo>
                <a:lnTo>
                  <a:pt x="182232" y="0"/>
                </a:lnTo>
                <a:lnTo>
                  <a:pt x="0" y="0"/>
                </a:lnTo>
                <a:lnTo>
                  <a:pt x="0" y="17237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420103" y="3046602"/>
            <a:ext cx="1019175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3220" marR="5080" indent="-22606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000CC"/>
                </a:solidFill>
                <a:latin typeface="Tahoma"/>
                <a:cs typeface="Tahoma"/>
              </a:rPr>
              <a:t>% </a:t>
            </a:r>
            <a:r>
              <a:rPr dirty="0" sz="1400" spc="-5">
                <a:solidFill>
                  <a:srgbClr val="0000CC"/>
                </a:solidFill>
                <a:latin typeface="Tahoma"/>
                <a:cs typeface="Tahoma"/>
              </a:rPr>
              <a:t>Defects  found</a:t>
            </a:r>
            <a:r>
              <a:rPr dirty="0" sz="1400" spc="-105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00CC"/>
                </a:solidFill>
                <a:latin typeface="Tahoma"/>
                <a:cs typeface="Tahoma"/>
              </a:rPr>
              <a:t>in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0000CC"/>
                </a:solidFill>
                <a:latin typeface="Tahoma"/>
                <a:cs typeface="Tahoma"/>
              </a:rPr>
              <a:t>in </a:t>
            </a:r>
            <a:r>
              <a:rPr dirty="0" sz="1400" spc="-5">
                <a:solidFill>
                  <a:srgbClr val="0000CC"/>
                </a:solidFill>
                <a:latin typeface="Tahoma"/>
                <a:cs typeface="Tahoma"/>
              </a:rPr>
              <a:t>this</a:t>
            </a:r>
            <a:r>
              <a:rPr dirty="0" sz="1400" spc="-8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00CC"/>
                </a:solidFill>
                <a:latin typeface="Tahoma"/>
                <a:cs typeface="Tahoma"/>
              </a:rPr>
              <a:t>phase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0530" y="2198196"/>
            <a:ext cx="332740" cy="219138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00CC"/>
                </a:solidFill>
                <a:latin typeface="Tahoma"/>
                <a:cs typeface="Tahoma"/>
              </a:rPr>
              <a:t>Percentage </a:t>
            </a:r>
            <a:r>
              <a:rPr dirty="0" sz="2000">
                <a:solidFill>
                  <a:srgbClr val="0000CC"/>
                </a:solidFill>
                <a:latin typeface="Tahoma"/>
                <a:cs typeface="Tahoma"/>
              </a:rPr>
              <a:t>of</a:t>
            </a:r>
            <a:r>
              <a:rPr dirty="0" sz="2000" spc="-6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00CC"/>
                </a:solidFill>
                <a:latin typeface="Tahoma"/>
                <a:cs typeface="Tahoma"/>
              </a:rPr>
              <a:t>Bugs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92479" y="2031873"/>
            <a:ext cx="5518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0000CC"/>
                </a:solidFill>
                <a:latin typeface="Tahoma"/>
                <a:cs typeface="Tahoma"/>
              </a:rPr>
              <a:t>85</a:t>
            </a:r>
            <a:r>
              <a:rPr dirty="0" sz="2000">
                <a:solidFill>
                  <a:srgbClr val="0000CC"/>
                </a:solidFill>
                <a:latin typeface="Tahoma"/>
                <a:cs typeface="Tahoma"/>
              </a:rPr>
              <a:t>%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67943" y="1536191"/>
            <a:ext cx="4580255" cy="3228975"/>
          </a:xfrm>
          <a:custGeom>
            <a:avLst/>
            <a:gdLst/>
            <a:ahLst/>
            <a:cxnLst/>
            <a:rect l="l" t="t" r="r" b="b"/>
            <a:pathLst>
              <a:path w="4580255" h="3228975">
                <a:moveTo>
                  <a:pt x="0" y="3214370"/>
                </a:moveTo>
                <a:lnTo>
                  <a:pt x="57469" y="3214975"/>
                </a:lnTo>
                <a:lnTo>
                  <a:pt x="127410" y="3217146"/>
                </a:lnTo>
                <a:lnTo>
                  <a:pt x="166704" y="3218610"/>
                </a:lnTo>
                <a:lnTo>
                  <a:pt x="208690" y="3220214"/>
                </a:lnTo>
                <a:lnTo>
                  <a:pt x="253226" y="3221877"/>
                </a:lnTo>
                <a:lnTo>
                  <a:pt x="300172" y="3223513"/>
                </a:lnTo>
                <a:lnTo>
                  <a:pt x="349384" y="3225040"/>
                </a:lnTo>
                <a:lnTo>
                  <a:pt x="400722" y="3226374"/>
                </a:lnTo>
                <a:lnTo>
                  <a:pt x="454043" y="3227432"/>
                </a:lnTo>
                <a:lnTo>
                  <a:pt x="509205" y="3228130"/>
                </a:lnTo>
                <a:lnTo>
                  <a:pt x="566067" y="3228385"/>
                </a:lnTo>
                <a:lnTo>
                  <a:pt x="624487" y="3228114"/>
                </a:lnTo>
                <a:lnTo>
                  <a:pt x="684322" y="3227232"/>
                </a:lnTo>
                <a:lnTo>
                  <a:pt x="745432" y="3225658"/>
                </a:lnTo>
                <a:lnTo>
                  <a:pt x="807673" y="3223306"/>
                </a:lnTo>
                <a:lnTo>
                  <a:pt x="870905" y="3220094"/>
                </a:lnTo>
                <a:lnTo>
                  <a:pt x="934985" y="3215939"/>
                </a:lnTo>
                <a:lnTo>
                  <a:pt x="999772" y="3210757"/>
                </a:lnTo>
                <a:lnTo>
                  <a:pt x="1065123" y="3204464"/>
                </a:lnTo>
                <a:lnTo>
                  <a:pt x="1106487" y="3200253"/>
                </a:lnTo>
                <a:lnTo>
                  <a:pt x="1149490" y="3196074"/>
                </a:lnTo>
                <a:lnTo>
                  <a:pt x="1194024" y="3191902"/>
                </a:lnTo>
                <a:lnTo>
                  <a:pt x="1239985" y="3187709"/>
                </a:lnTo>
                <a:lnTo>
                  <a:pt x="1287265" y="3183469"/>
                </a:lnTo>
                <a:lnTo>
                  <a:pt x="1335759" y="3179157"/>
                </a:lnTo>
                <a:lnTo>
                  <a:pt x="1385359" y="3174745"/>
                </a:lnTo>
                <a:lnTo>
                  <a:pt x="1435961" y="3170208"/>
                </a:lnTo>
                <a:lnTo>
                  <a:pt x="1487456" y="3165518"/>
                </a:lnTo>
                <a:lnTo>
                  <a:pt x="1539740" y="3160651"/>
                </a:lnTo>
                <a:lnTo>
                  <a:pt x="1592706" y="3155578"/>
                </a:lnTo>
                <a:lnTo>
                  <a:pt x="1646247" y="3150275"/>
                </a:lnTo>
                <a:lnTo>
                  <a:pt x="1700257" y="3144715"/>
                </a:lnTo>
                <a:lnTo>
                  <a:pt x="1754630" y="3138871"/>
                </a:lnTo>
                <a:lnTo>
                  <a:pt x="1809260" y="3132717"/>
                </a:lnTo>
                <a:lnTo>
                  <a:pt x="1864041" y="3126226"/>
                </a:lnTo>
                <a:lnTo>
                  <a:pt x="1918865" y="3119373"/>
                </a:lnTo>
                <a:lnTo>
                  <a:pt x="1973627" y="3112132"/>
                </a:lnTo>
                <a:lnTo>
                  <a:pt x="2028220" y="3104475"/>
                </a:lnTo>
                <a:lnTo>
                  <a:pt x="2082538" y="3096376"/>
                </a:lnTo>
                <a:lnTo>
                  <a:pt x="2136476" y="3087810"/>
                </a:lnTo>
                <a:lnTo>
                  <a:pt x="2189925" y="3078749"/>
                </a:lnTo>
                <a:lnTo>
                  <a:pt x="2242781" y="3069168"/>
                </a:lnTo>
                <a:lnTo>
                  <a:pt x="2294937" y="3059040"/>
                </a:lnTo>
                <a:lnTo>
                  <a:pt x="2346287" y="3048339"/>
                </a:lnTo>
                <a:lnTo>
                  <a:pt x="2396723" y="3037038"/>
                </a:lnTo>
                <a:lnTo>
                  <a:pt x="2446141" y="3025111"/>
                </a:lnTo>
                <a:lnTo>
                  <a:pt x="2494434" y="3012532"/>
                </a:lnTo>
                <a:lnTo>
                  <a:pt x="2541494" y="2999275"/>
                </a:lnTo>
                <a:lnTo>
                  <a:pt x="2587217" y="2985313"/>
                </a:lnTo>
                <a:lnTo>
                  <a:pt x="2631496" y="2970619"/>
                </a:lnTo>
                <a:lnTo>
                  <a:pt x="2674224" y="2955168"/>
                </a:lnTo>
                <a:lnTo>
                  <a:pt x="2715296" y="2938933"/>
                </a:lnTo>
                <a:lnTo>
                  <a:pt x="2754604" y="2921889"/>
                </a:lnTo>
                <a:lnTo>
                  <a:pt x="2803695" y="2898952"/>
                </a:lnTo>
                <a:lnTo>
                  <a:pt x="2850645" y="2875718"/>
                </a:lnTo>
                <a:lnTo>
                  <a:pt x="2895584" y="2852106"/>
                </a:lnTo>
                <a:lnTo>
                  <a:pt x="2938643" y="2828032"/>
                </a:lnTo>
                <a:lnTo>
                  <a:pt x="2979951" y="2803414"/>
                </a:lnTo>
                <a:lnTo>
                  <a:pt x="3019638" y="2778170"/>
                </a:lnTo>
                <a:lnTo>
                  <a:pt x="3057833" y="2752218"/>
                </a:lnTo>
                <a:lnTo>
                  <a:pt x="3094666" y="2725474"/>
                </a:lnTo>
                <a:lnTo>
                  <a:pt x="3130268" y="2697857"/>
                </a:lnTo>
                <a:lnTo>
                  <a:pt x="3164768" y="2669283"/>
                </a:lnTo>
                <a:lnTo>
                  <a:pt x="3198295" y="2639672"/>
                </a:lnTo>
                <a:lnTo>
                  <a:pt x="3230981" y="2608940"/>
                </a:lnTo>
                <a:lnTo>
                  <a:pt x="3262953" y="2577004"/>
                </a:lnTo>
                <a:lnTo>
                  <a:pt x="3294343" y="2543783"/>
                </a:lnTo>
                <a:lnTo>
                  <a:pt x="3325280" y="2509194"/>
                </a:lnTo>
                <a:lnTo>
                  <a:pt x="3355894" y="2473155"/>
                </a:lnTo>
                <a:lnTo>
                  <a:pt x="3386314" y="2435582"/>
                </a:lnTo>
                <a:lnTo>
                  <a:pt x="3416671" y="2396395"/>
                </a:lnTo>
                <a:lnTo>
                  <a:pt x="3447094" y="2355509"/>
                </a:lnTo>
                <a:lnTo>
                  <a:pt x="3477713" y="2312844"/>
                </a:lnTo>
                <a:lnTo>
                  <a:pt x="3508658" y="2268316"/>
                </a:lnTo>
                <a:lnTo>
                  <a:pt x="3540059" y="2221843"/>
                </a:lnTo>
                <a:lnTo>
                  <a:pt x="3572045" y="2173343"/>
                </a:lnTo>
                <a:lnTo>
                  <a:pt x="3604746" y="2122733"/>
                </a:lnTo>
                <a:lnTo>
                  <a:pt x="3638293" y="2069931"/>
                </a:lnTo>
                <a:lnTo>
                  <a:pt x="3672814" y="2014855"/>
                </a:lnTo>
                <a:lnTo>
                  <a:pt x="3693685" y="1980667"/>
                </a:lnTo>
                <a:lnTo>
                  <a:pt x="3714874" y="1944649"/>
                </a:lnTo>
                <a:lnTo>
                  <a:pt x="3736357" y="1906894"/>
                </a:lnTo>
                <a:lnTo>
                  <a:pt x="3758111" y="1867493"/>
                </a:lnTo>
                <a:lnTo>
                  <a:pt x="3780113" y="1826539"/>
                </a:lnTo>
                <a:lnTo>
                  <a:pt x="3802338" y="1784124"/>
                </a:lnTo>
                <a:lnTo>
                  <a:pt x="3824764" y="1740339"/>
                </a:lnTo>
                <a:lnTo>
                  <a:pt x="3847366" y="1695278"/>
                </a:lnTo>
                <a:lnTo>
                  <a:pt x="3870121" y="1649032"/>
                </a:lnTo>
                <a:lnTo>
                  <a:pt x="3893005" y="1601693"/>
                </a:lnTo>
                <a:lnTo>
                  <a:pt x="3915995" y="1553354"/>
                </a:lnTo>
                <a:lnTo>
                  <a:pt x="3939068" y="1504107"/>
                </a:lnTo>
                <a:lnTo>
                  <a:pt x="3962199" y="1454043"/>
                </a:lnTo>
                <a:lnTo>
                  <a:pt x="3985365" y="1403256"/>
                </a:lnTo>
                <a:lnTo>
                  <a:pt x="4008543" y="1351836"/>
                </a:lnTo>
                <a:lnTo>
                  <a:pt x="4031709" y="1299877"/>
                </a:lnTo>
                <a:lnTo>
                  <a:pt x="4054839" y="1247470"/>
                </a:lnTo>
                <a:lnTo>
                  <a:pt x="4077910" y="1194708"/>
                </a:lnTo>
                <a:lnTo>
                  <a:pt x="4100898" y="1141683"/>
                </a:lnTo>
                <a:lnTo>
                  <a:pt x="4123780" y="1088486"/>
                </a:lnTo>
                <a:lnTo>
                  <a:pt x="4146532" y="1035210"/>
                </a:lnTo>
                <a:lnTo>
                  <a:pt x="4169130" y="981948"/>
                </a:lnTo>
                <a:lnTo>
                  <a:pt x="4191551" y="928790"/>
                </a:lnTo>
                <a:lnTo>
                  <a:pt x="4213772" y="875831"/>
                </a:lnTo>
                <a:lnTo>
                  <a:pt x="4235768" y="823160"/>
                </a:lnTo>
                <a:lnTo>
                  <a:pt x="4257516" y="770872"/>
                </a:lnTo>
                <a:lnTo>
                  <a:pt x="4278993" y="719057"/>
                </a:lnTo>
                <a:lnTo>
                  <a:pt x="4300175" y="667808"/>
                </a:lnTo>
                <a:lnTo>
                  <a:pt x="4321038" y="617218"/>
                </a:lnTo>
                <a:lnTo>
                  <a:pt x="4341559" y="567378"/>
                </a:lnTo>
                <a:lnTo>
                  <a:pt x="4361715" y="518380"/>
                </a:lnTo>
                <a:lnTo>
                  <a:pt x="4381481" y="470317"/>
                </a:lnTo>
                <a:lnTo>
                  <a:pt x="4400834" y="423281"/>
                </a:lnTo>
                <a:lnTo>
                  <a:pt x="4419750" y="377363"/>
                </a:lnTo>
                <a:lnTo>
                  <a:pt x="4438207" y="332657"/>
                </a:lnTo>
                <a:lnTo>
                  <a:pt x="4456180" y="289253"/>
                </a:lnTo>
                <a:lnTo>
                  <a:pt x="4473645" y="247245"/>
                </a:lnTo>
                <a:lnTo>
                  <a:pt x="4490580" y="206725"/>
                </a:lnTo>
                <a:lnTo>
                  <a:pt x="4506960" y="167784"/>
                </a:lnTo>
                <a:lnTo>
                  <a:pt x="4522763" y="130515"/>
                </a:lnTo>
                <a:lnTo>
                  <a:pt x="4537964" y="95010"/>
                </a:lnTo>
                <a:lnTo>
                  <a:pt x="4566466" y="29660"/>
                </a:lnTo>
                <a:lnTo>
                  <a:pt x="4579721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26784" y="4087964"/>
            <a:ext cx="182245" cy="172720"/>
          </a:xfrm>
          <a:custGeom>
            <a:avLst/>
            <a:gdLst/>
            <a:ahLst/>
            <a:cxnLst/>
            <a:rect l="l" t="t" r="r" b="b"/>
            <a:pathLst>
              <a:path w="182245" h="172720">
                <a:moveTo>
                  <a:pt x="0" y="172377"/>
                </a:moveTo>
                <a:lnTo>
                  <a:pt x="182232" y="172377"/>
                </a:lnTo>
                <a:lnTo>
                  <a:pt x="182232" y="0"/>
                </a:lnTo>
                <a:lnTo>
                  <a:pt x="0" y="0"/>
                </a:lnTo>
                <a:lnTo>
                  <a:pt x="0" y="1723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26784" y="4087964"/>
            <a:ext cx="182245" cy="172720"/>
          </a:xfrm>
          <a:custGeom>
            <a:avLst/>
            <a:gdLst/>
            <a:ahLst/>
            <a:cxnLst/>
            <a:rect l="l" t="t" r="r" b="b"/>
            <a:pathLst>
              <a:path w="182245" h="172720">
                <a:moveTo>
                  <a:pt x="0" y="172377"/>
                </a:moveTo>
                <a:lnTo>
                  <a:pt x="182232" y="172377"/>
                </a:lnTo>
                <a:lnTo>
                  <a:pt x="182232" y="0"/>
                </a:lnTo>
                <a:lnTo>
                  <a:pt x="0" y="0"/>
                </a:lnTo>
                <a:lnTo>
                  <a:pt x="0" y="17237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398767" y="4051553"/>
            <a:ext cx="1019175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28765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00CC"/>
                </a:solidFill>
                <a:latin typeface="Tahoma"/>
                <a:cs typeface="Tahoma"/>
              </a:rPr>
              <a:t>$ Cost</a:t>
            </a:r>
            <a:r>
              <a:rPr dirty="0" sz="1400" spc="-11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00CC"/>
                </a:solidFill>
                <a:latin typeface="Tahoma"/>
                <a:cs typeface="Tahoma"/>
              </a:rPr>
              <a:t>to  repair</a:t>
            </a:r>
            <a:r>
              <a:rPr dirty="0" sz="1400" spc="-55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00CC"/>
                </a:solidFill>
                <a:latin typeface="Tahoma"/>
                <a:cs typeface="Tahoma"/>
              </a:rPr>
              <a:t>defect  </a:t>
            </a:r>
            <a:r>
              <a:rPr dirty="0" sz="1400">
                <a:solidFill>
                  <a:srgbClr val="0000CC"/>
                </a:solidFill>
                <a:latin typeface="Tahoma"/>
                <a:cs typeface="Tahoma"/>
              </a:rPr>
              <a:t>in </a:t>
            </a:r>
            <a:r>
              <a:rPr dirty="0" sz="1400" spc="-5">
                <a:solidFill>
                  <a:srgbClr val="0000CC"/>
                </a:solidFill>
                <a:latin typeface="Tahoma"/>
                <a:cs typeface="Tahoma"/>
              </a:rPr>
              <a:t>this</a:t>
            </a:r>
            <a:r>
              <a:rPr dirty="0" sz="1400" spc="-75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00CC"/>
                </a:solidFill>
                <a:latin typeface="Tahoma"/>
                <a:cs typeface="Tahoma"/>
              </a:rPr>
              <a:t>phase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55293" y="4362450"/>
            <a:ext cx="44195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3300"/>
                </a:solidFill>
                <a:latin typeface="Tahoma"/>
                <a:cs typeface="Tahoma"/>
              </a:rPr>
              <a:t>$25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16123" y="4191380"/>
            <a:ext cx="5803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3300"/>
                </a:solidFill>
                <a:latin typeface="Tahoma"/>
                <a:cs typeface="Tahoma"/>
              </a:rPr>
              <a:t>$250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08678" y="1510411"/>
            <a:ext cx="9321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FF0000"/>
                </a:solidFill>
                <a:latin typeface="Tahoma"/>
                <a:cs typeface="Tahoma"/>
              </a:rPr>
              <a:t>$14,000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64128" y="3710685"/>
            <a:ext cx="7188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0000"/>
                </a:solidFill>
                <a:latin typeface="Tahoma"/>
                <a:cs typeface="Tahoma"/>
              </a:rPr>
              <a:t>$1000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65985" y="4295902"/>
            <a:ext cx="5816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3300"/>
                </a:solidFill>
                <a:latin typeface="Tahoma"/>
                <a:cs typeface="Tahoma"/>
              </a:rPr>
              <a:t>$</a:t>
            </a:r>
            <a:r>
              <a:rPr dirty="0" sz="2000">
                <a:solidFill>
                  <a:srgbClr val="FF3300"/>
                </a:solidFill>
                <a:latin typeface="Tahoma"/>
                <a:cs typeface="Tahoma"/>
              </a:rPr>
              <a:t>130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88558" y="5270451"/>
            <a:ext cx="2943225" cy="619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0" marR="5080" indent="-749935">
              <a:lnSpc>
                <a:spcPct val="144400"/>
              </a:lnSpc>
              <a:spcBef>
                <a:spcPts val="95"/>
              </a:spcBef>
            </a:pPr>
            <a:r>
              <a:rPr dirty="0" sz="1350" spc="-35" i="1">
                <a:solidFill>
                  <a:srgbClr val="0000CC"/>
                </a:solidFill>
                <a:latin typeface="Tahoma"/>
                <a:cs typeface="Tahoma"/>
              </a:rPr>
              <a:t>Source: </a:t>
            </a:r>
            <a:r>
              <a:rPr dirty="0" sz="1350" spc="-25" i="1">
                <a:solidFill>
                  <a:srgbClr val="0000CC"/>
                </a:solidFill>
                <a:latin typeface="Tahoma"/>
                <a:cs typeface="Tahoma"/>
              </a:rPr>
              <a:t>Applied </a:t>
            </a:r>
            <a:r>
              <a:rPr dirty="0" sz="1350" spc="-35" i="1">
                <a:solidFill>
                  <a:srgbClr val="0000CC"/>
                </a:solidFill>
                <a:latin typeface="Tahoma"/>
                <a:cs typeface="Tahoma"/>
              </a:rPr>
              <a:t>Software Measurement,  </a:t>
            </a:r>
            <a:r>
              <a:rPr dirty="0" sz="1350" spc="-30" i="1">
                <a:solidFill>
                  <a:srgbClr val="0000CC"/>
                </a:solidFill>
                <a:latin typeface="Tahoma"/>
                <a:cs typeface="Tahoma"/>
              </a:rPr>
              <a:t>Capers Jones,</a:t>
            </a:r>
            <a:r>
              <a:rPr dirty="0" sz="1350" spc="-20" i="1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dirty="0" sz="1350" spc="-30" i="1">
                <a:solidFill>
                  <a:srgbClr val="0000CC"/>
                </a:solidFill>
                <a:latin typeface="Tahoma"/>
                <a:cs typeface="Tahoma"/>
              </a:rPr>
              <a:t>1996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36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447800"/>
            <a:ext cx="7239000" cy="4934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1530" y="6351219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57BDCC"/>
                </a:solidFill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776" y="228600"/>
            <a:ext cx="5170932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64252" y="228600"/>
            <a:ext cx="726948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540" y="348437"/>
            <a:ext cx="46037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Lỗi </a:t>
            </a:r>
            <a:r>
              <a:rPr dirty="0" spc="-5"/>
              <a:t>tăng </a:t>
            </a:r>
            <a:r>
              <a:rPr dirty="0"/>
              <a:t>lên </a:t>
            </a:r>
            <a:r>
              <a:rPr dirty="0" spc="-5"/>
              <a:t>khi</a:t>
            </a:r>
            <a:r>
              <a:rPr dirty="0" spc="-50"/>
              <a:t> </a:t>
            </a:r>
            <a:r>
              <a:rPr dirty="0"/>
              <a:t>nào?</a:t>
            </a:r>
          </a:p>
        </p:txBody>
      </p:sp>
      <p:sp>
        <p:nvSpPr>
          <p:cNvPr id="6" name="object 6"/>
          <p:cNvSpPr/>
          <p:nvPr/>
        </p:nvSpPr>
        <p:spPr>
          <a:xfrm>
            <a:off x="457200" y="1219136"/>
            <a:ext cx="7848600" cy="5107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2161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1.5 Tầm </a:t>
            </a:r>
            <a:r>
              <a:rPr dirty="0"/>
              <a:t>quan </a:t>
            </a:r>
            <a:r>
              <a:rPr dirty="0" spc="-5"/>
              <a:t>trọng của kiểm</a:t>
            </a:r>
            <a:r>
              <a:rPr dirty="0" spc="-4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4833"/>
            <a:ext cx="8338820" cy="463550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Những người phát triển phần </a:t>
            </a:r>
            <a:r>
              <a:rPr dirty="0" sz="2700">
                <a:latin typeface="Arial"/>
                <a:cs typeface="Arial"/>
              </a:rPr>
              <a:t>mềm cho</a:t>
            </a:r>
            <a:r>
              <a:rPr dirty="0" sz="2700" spc="-20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rằng:</a:t>
            </a:r>
            <a:endParaRPr sz="2700">
              <a:latin typeface="Arial"/>
              <a:cs typeface="Arial"/>
            </a:endParaRPr>
          </a:p>
          <a:p>
            <a:pPr lvl="1" marL="756285" marR="160020" indent="-286385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dirty="0" sz="2700">
                <a:latin typeface="Arial"/>
                <a:cs typeface="Arial"/>
              </a:rPr>
              <a:t>Kiểm thử chỉ </a:t>
            </a:r>
            <a:r>
              <a:rPr dirty="0" sz="2700" spc="-5">
                <a:latin typeface="Arial"/>
                <a:cs typeface="Arial"/>
              </a:rPr>
              <a:t>để chứng </a:t>
            </a:r>
            <a:r>
              <a:rPr dirty="0" sz="2700" spc="-10">
                <a:latin typeface="Arial"/>
                <a:cs typeface="Arial"/>
              </a:rPr>
              <a:t>minh </a:t>
            </a:r>
            <a:r>
              <a:rPr dirty="0" sz="2700" spc="-5">
                <a:latin typeface="Arial"/>
                <a:cs typeface="Arial"/>
              </a:rPr>
              <a:t>chương </a:t>
            </a:r>
            <a:r>
              <a:rPr dirty="0" sz="2700" spc="20">
                <a:latin typeface="Arial"/>
                <a:cs typeface="Arial"/>
              </a:rPr>
              <a:t>trình </a:t>
            </a:r>
            <a:r>
              <a:rPr dirty="0" sz="2700">
                <a:latin typeface="Arial"/>
                <a:cs typeface="Arial"/>
              </a:rPr>
              <a:t>không  có</a:t>
            </a:r>
            <a:r>
              <a:rPr dirty="0" sz="2700" spc="-5">
                <a:latin typeface="Arial"/>
                <a:cs typeface="Arial"/>
              </a:rPr>
              <a:t> lỗi</a:t>
            </a:r>
            <a:endParaRPr sz="27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dirty="0" sz="2700">
                <a:latin typeface="Arial"/>
                <a:cs typeface="Arial"/>
              </a:rPr>
              <a:t>Mục </a:t>
            </a:r>
            <a:r>
              <a:rPr dirty="0" sz="2700" spc="-5">
                <a:latin typeface="Arial"/>
                <a:cs typeface="Arial"/>
              </a:rPr>
              <a:t>đích </a:t>
            </a:r>
            <a:r>
              <a:rPr dirty="0" sz="2700">
                <a:latin typeface="Arial"/>
                <a:cs typeface="Arial"/>
              </a:rPr>
              <a:t>của kiểm thử </a:t>
            </a:r>
            <a:r>
              <a:rPr dirty="0" sz="2700" spc="-5">
                <a:latin typeface="Arial"/>
                <a:cs typeface="Arial"/>
              </a:rPr>
              <a:t>là </a:t>
            </a:r>
            <a:r>
              <a:rPr dirty="0" sz="2700">
                <a:latin typeface="Arial"/>
                <a:cs typeface="Arial"/>
              </a:rPr>
              <a:t>chỉ ra rằng </a:t>
            </a:r>
            <a:r>
              <a:rPr dirty="0" sz="2700" spc="-5">
                <a:latin typeface="Arial"/>
                <a:cs typeface="Arial"/>
              </a:rPr>
              <a:t>chương  </a:t>
            </a:r>
            <a:r>
              <a:rPr dirty="0" sz="2700" spc="20">
                <a:latin typeface="Arial"/>
                <a:cs typeface="Arial"/>
              </a:rPr>
              <a:t>trình </a:t>
            </a:r>
            <a:r>
              <a:rPr dirty="0" sz="2700" spc="-5">
                <a:latin typeface="Arial"/>
                <a:cs typeface="Arial"/>
              </a:rPr>
              <a:t>đã </a:t>
            </a:r>
            <a:r>
              <a:rPr dirty="0" sz="2700">
                <a:latin typeface="Arial"/>
                <a:cs typeface="Arial"/>
              </a:rPr>
              <a:t>thực </a:t>
            </a:r>
            <a:r>
              <a:rPr dirty="0" sz="2700" spc="-5">
                <a:latin typeface="Arial"/>
                <a:cs typeface="Arial"/>
              </a:rPr>
              <a:t>hiện đúng </a:t>
            </a:r>
            <a:r>
              <a:rPr dirty="0" sz="2700">
                <a:latin typeface="Arial"/>
                <a:cs typeface="Arial"/>
              </a:rPr>
              <a:t>các chức </a:t>
            </a:r>
            <a:r>
              <a:rPr dirty="0" sz="2700" spc="-5">
                <a:latin typeface="Arial"/>
                <a:cs typeface="Arial"/>
              </a:rPr>
              <a:t>năng đã đưa</a:t>
            </a:r>
            <a:r>
              <a:rPr dirty="0" sz="2700" spc="-70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ra.</a:t>
            </a:r>
            <a:endParaRPr sz="2700">
              <a:latin typeface="Arial"/>
              <a:cs typeface="Arial"/>
            </a:endParaRPr>
          </a:p>
          <a:p>
            <a:pPr lvl="1" marL="756285" marR="12065" indent="-286385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dirty="0" sz="2700">
                <a:latin typeface="Arial"/>
                <a:cs typeface="Arial"/>
              </a:rPr>
              <a:t>Kiểm thử </a:t>
            </a:r>
            <a:r>
              <a:rPr dirty="0" sz="2700" spc="-5">
                <a:latin typeface="Arial"/>
                <a:cs typeface="Arial"/>
              </a:rPr>
              <a:t>là quy </a:t>
            </a:r>
            <a:r>
              <a:rPr dirty="0" sz="2700" spc="20">
                <a:latin typeface="Arial"/>
                <a:cs typeface="Arial"/>
              </a:rPr>
              <a:t>trình </a:t>
            </a:r>
            <a:r>
              <a:rPr dirty="0" sz="2700">
                <a:latin typeface="Arial"/>
                <a:cs typeface="Arial"/>
              </a:rPr>
              <a:t>thực </a:t>
            </a:r>
            <a:r>
              <a:rPr dirty="0" sz="2700" spc="-10">
                <a:latin typeface="Arial"/>
                <a:cs typeface="Arial"/>
              </a:rPr>
              <a:t>hiện </a:t>
            </a:r>
            <a:r>
              <a:rPr dirty="0" sz="2700" spc="-5">
                <a:latin typeface="Arial"/>
                <a:cs typeface="Arial"/>
              </a:rPr>
              <a:t>để </a:t>
            </a:r>
            <a:r>
              <a:rPr dirty="0" sz="2700">
                <a:latin typeface="Arial"/>
                <a:cs typeface="Arial"/>
              </a:rPr>
              <a:t>chứng tỏ  chương </a:t>
            </a:r>
            <a:r>
              <a:rPr dirty="0" sz="2700" spc="20">
                <a:latin typeface="Arial"/>
                <a:cs typeface="Arial"/>
              </a:rPr>
              <a:t>trình </a:t>
            </a:r>
            <a:r>
              <a:rPr dirty="0" sz="2700" spc="-5">
                <a:latin typeface="Arial"/>
                <a:cs typeface="Arial"/>
              </a:rPr>
              <a:t>đã làm được </a:t>
            </a:r>
            <a:r>
              <a:rPr dirty="0" sz="2700">
                <a:latin typeface="Arial"/>
                <a:cs typeface="Arial"/>
              </a:rPr>
              <a:t>các chức </a:t>
            </a:r>
            <a:r>
              <a:rPr dirty="0" sz="2700" spc="-5">
                <a:latin typeface="Arial"/>
                <a:cs typeface="Arial"/>
              </a:rPr>
              <a:t>năng </a:t>
            </a:r>
            <a:r>
              <a:rPr dirty="0" sz="2700">
                <a:latin typeface="Arial"/>
                <a:cs typeface="Arial"/>
              </a:rPr>
              <a:t>cần</a:t>
            </a:r>
            <a:r>
              <a:rPr dirty="0" sz="2700" spc="-80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có.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Những </a:t>
            </a:r>
            <a:r>
              <a:rPr dirty="0" sz="2700">
                <a:latin typeface="Arial"/>
                <a:cs typeface="Arial"/>
              </a:rPr>
              <a:t>ý kiến trên về kiểm thử </a:t>
            </a:r>
            <a:r>
              <a:rPr dirty="0" sz="2700" spc="-5">
                <a:latin typeface="Arial"/>
                <a:cs typeface="Arial"/>
              </a:rPr>
              <a:t>đã đầy</a:t>
            </a:r>
            <a:r>
              <a:rPr dirty="0" sz="2700" spc="-40">
                <a:latin typeface="Arial"/>
                <a:cs typeface="Arial"/>
              </a:rPr>
              <a:t> </a:t>
            </a:r>
            <a:r>
              <a:rPr dirty="0" sz="2700" spc="-5">
                <a:latin typeface="Arial"/>
                <a:cs typeface="Arial"/>
              </a:rPr>
              <a:t>đủ?</a:t>
            </a:r>
            <a:endParaRPr sz="2700">
              <a:latin typeface="Arial"/>
              <a:cs typeface="Arial"/>
            </a:endParaRPr>
          </a:p>
          <a:p>
            <a:pPr lvl="1" marL="756285" marR="80645" indent="-286385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dirty="0" sz="2700">
                <a:latin typeface="Arial"/>
                <a:cs typeface="Arial"/>
              </a:rPr>
              <a:t>Kiểm thử còn </a:t>
            </a:r>
            <a:r>
              <a:rPr dirty="0" sz="2700" spc="-5">
                <a:latin typeface="Arial"/>
                <a:cs typeface="Arial"/>
              </a:rPr>
              <a:t>để </a:t>
            </a:r>
            <a:r>
              <a:rPr dirty="0" sz="2700" spc="35">
                <a:latin typeface="Arial"/>
                <a:cs typeface="Arial"/>
              </a:rPr>
              <a:t>tìm </a:t>
            </a:r>
            <a:r>
              <a:rPr dirty="0" sz="2700">
                <a:latin typeface="Arial"/>
                <a:cs typeface="Arial"/>
              </a:rPr>
              <a:t>ra </a:t>
            </a:r>
            <a:r>
              <a:rPr dirty="0" sz="2700" spc="-5">
                <a:latin typeface="Arial"/>
                <a:cs typeface="Arial"/>
              </a:rPr>
              <a:t>lỗi </a:t>
            </a:r>
            <a:r>
              <a:rPr dirty="0" sz="2700">
                <a:latin typeface="Arial"/>
                <a:cs typeface="Arial"/>
              </a:rPr>
              <a:t>và sửa chữa các </a:t>
            </a:r>
            <a:r>
              <a:rPr dirty="0" sz="2700" spc="-5">
                <a:latin typeface="Arial"/>
                <a:cs typeface="Arial"/>
              </a:rPr>
              <a:t>lỗi</a:t>
            </a:r>
            <a:r>
              <a:rPr dirty="0" sz="2700" spc="-105">
                <a:latin typeface="Arial"/>
                <a:cs typeface="Arial"/>
              </a:rPr>
              <a:t> </a:t>
            </a:r>
            <a:r>
              <a:rPr dirty="0" sz="2700" spc="-5">
                <a:latin typeface="Arial"/>
                <a:cs typeface="Arial"/>
              </a:rPr>
              <a:t>đó  nhằm tăng độ </a:t>
            </a:r>
            <a:r>
              <a:rPr dirty="0" sz="2700">
                <a:latin typeface="Arial"/>
                <a:cs typeface="Arial"/>
              </a:rPr>
              <a:t>tin cậy cho </a:t>
            </a:r>
            <a:r>
              <a:rPr dirty="0" sz="2700" spc="-5">
                <a:latin typeface="Arial"/>
                <a:cs typeface="Arial"/>
              </a:rPr>
              <a:t>phần</a:t>
            </a:r>
            <a:r>
              <a:rPr dirty="0" sz="2700" spc="-40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mềm.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38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63728"/>
            <a:ext cx="72161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1.5 Tầm </a:t>
            </a:r>
            <a:r>
              <a:rPr dirty="0"/>
              <a:t>quan </a:t>
            </a:r>
            <a:r>
              <a:rPr dirty="0" spc="-5"/>
              <a:t>trọng của kiểm</a:t>
            </a:r>
            <a:r>
              <a:rPr dirty="0" spc="-35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66901"/>
            <a:ext cx="8670290" cy="536702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Tại sao cần thực </a:t>
            </a:r>
            <a:r>
              <a:rPr dirty="0" sz="2400" spc="-5">
                <a:latin typeface="Arial"/>
                <a:cs typeface="Arial"/>
              </a:rPr>
              <a:t>hiện </a:t>
            </a:r>
            <a:r>
              <a:rPr dirty="0" sz="2400">
                <a:latin typeface="Arial"/>
                <a:cs typeface="Arial"/>
              </a:rPr>
              <a:t>kiểm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thử?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Để </a:t>
            </a:r>
            <a:r>
              <a:rPr dirty="0" sz="2400" spc="-10">
                <a:latin typeface="Arial"/>
                <a:cs typeface="Arial"/>
              </a:rPr>
              <a:t>xem xét </a:t>
            </a:r>
            <a:r>
              <a:rPr dirty="0" sz="2400">
                <a:latin typeface="Arial"/>
                <a:cs typeface="Arial"/>
              </a:rPr>
              <a:t>chất </a:t>
            </a:r>
            <a:r>
              <a:rPr dirty="0" sz="2400" spc="-5">
                <a:latin typeface="Arial"/>
                <a:cs typeface="Arial"/>
              </a:rPr>
              <a:t>lượng </a:t>
            </a:r>
            <a:r>
              <a:rPr dirty="0" sz="2400">
                <a:latin typeface="Arial"/>
                <a:cs typeface="Arial"/>
              </a:rPr>
              <a:t>sản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phẩm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Để phát hiện </a:t>
            </a:r>
            <a:r>
              <a:rPr dirty="0" sz="2400">
                <a:latin typeface="Arial"/>
                <a:cs typeface="Arial"/>
              </a:rPr>
              <a:t>ra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lỗi</a:t>
            </a:r>
            <a:endParaRPr sz="2400">
              <a:latin typeface="Arial"/>
              <a:cs typeface="Arial"/>
            </a:endParaRPr>
          </a:p>
          <a:p>
            <a:pPr marL="355600" marR="30162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Ví </a:t>
            </a:r>
            <a:r>
              <a:rPr dirty="0" sz="2400" spc="-5">
                <a:latin typeface="Arial"/>
                <a:cs typeface="Arial"/>
              </a:rPr>
              <a:t>dụ: Khách hàng </a:t>
            </a:r>
            <a:r>
              <a:rPr dirty="0" sz="2400">
                <a:latin typeface="Arial"/>
                <a:cs typeface="Arial"/>
              </a:rPr>
              <a:t>có thể rút tiền ở máy ATM </a:t>
            </a:r>
            <a:r>
              <a:rPr dirty="0" sz="2400" spc="-5">
                <a:latin typeface="Arial"/>
                <a:cs typeface="Arial"/>
              </a:rPr>
              <a:t>với </a:t>
            </a:r>
            <a:r>
              <a:rPr dirty="0" sz="2400">
                <a:latin typeface="Arial"/>
                <a:cs typeface="Arial"/>
              </a:rPr>
              <a:t>số </a:t>
            </a:r>
            <a:r>
              <a:rPr dirty="0" sz="2400" spc="-5">
                <a:latin typeface="Arial"/>
                <a:cs typeface="Arial"/>
              </a:rPr>
              <a:t>tiền tối  đa là 250$/1 giao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dịch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Người </a:t>
            </a:r>
            <a:r>
              <a:rPr dirty="0" sz="2400">
                <a:latin typeface="Arial"/>
                <a:cs typeface="Arial"/>
              </a:rPr>
              <a:t>kiểm thử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1:</a:t>
            </a:r>
            <a:endParaRPr sz="2400">
              <a:latin typeface="Arial"/>
              <a:cs typeface="Arial"/>
            </a:endParaRPr>
          </a:p>
          <a:p>
            <a:pPr lvl="1" marL="756285" marR="208279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Thử </a:t>
            </a:r>
            <a:r>
              <a:rPr dirty="0" sz="2400">
                <a:latin typeface="Arial"/>
                <a:cs typeface="Arial"/>
              </a:rPr>
              <a:t>3 </a:t>
            </a:r>
            <a:r>
              <a:rPr dirty="0" sz="2400" spc="-5">
                <a:latin typeface="Arial"/>
                <a:cs typeface="Arial"/>
              </a:rPr>
              <a:t>lần </a:t>
            </a:r>
            <a:r>
              <a:rPr dirty="0" sz="2400">
                <a:latin typeface="Arial"/>
                <a:cs typeface="Arial"/>
              </a:rPr>
              <a:t>với 3 yêu </a:t>
            </a:r>
            <a:r>
              <a:rPr dirty="0" sz="2400" spc="-5">
                <a:latin typeface="Arial"/>
                <a:cs typeface="Arial"/>
              </a:rPr>
              <a:t>cầu: 50$, 150$, 250$ </a:t>
            </a:r>
            <a:r>
              <a:rPr dirty="0" sz="2400">
                <a:latin typeface="Arial"/>
                <a:cs typeface="Arial"/>
              </a:rPr>
              <a:t>thấy máy </a:t>
            </a:r>
            <a:r>
              <a:rPr dirty="0" sz="2400" spc="-5">
                <a:latin typeface="Arial"/>
                <a:cs typeface="Arial"/>
              </a:rPr>
              <a:t>đều  nhả </a:t>
            </a:r>
            <a:r>
              <a:rPr dirty="0" sz="2400">
                <a:latin typeface="Arial"/>
                <a:cs typeface="Arial"/>
              </a:rPr>
              <a:t>ra số </a:t>
            </a:r>
            <a:r>
              <a:rPr dirty="0" sz="2400" spc="-5">
                <a:latin typeface="Arial"/>
                <a:cs typeface="Arial"/>
              </a:rPr>
              <a:t>tiền </a:t>
            </a:r>
            <a:r>
              <a:rPr dirty="0" sz="2400">
                <a:latin typeface="Arial"/>
                <a:cs typeface="Arial"/>
              </a:rPr>
              <a:t>chính </a:t>
            </a:r>
            <a:r>
              <a:rPr dirty="0" sz="2400" spc="-10">
                <a:latin typeface="Arial"/>
                <a:cs typeface="Arial"/>
              </a:rPr>
              <a:t>xác, </a:t>
            </a:r>
            <a:r>
              <a:rPr dirty="0" sz="2400">
                <a:latin typeface="Arial"/>
                <a:cs typeface="Arial"/>
              </a:rPr>
              <a:t>kết </a:t>
            </a:r>
            <a:r>
              <a:rPr dirty="0" sz="2400" spc="-5">
                <a:latin typeface="Arial"/>
                <a:cs typeface="Arial"/>
              </a:rPr>
              <a:t>luận </a:t>
            </a:r>
            <a:r>
              <a:rPr dirty="0" sz="2400">
                <a:latin typeface="Arial"/>
                <a:cs typeface="Arial"/>
              </a:rPr>
              <a:t>chức </a:t>
            </a:r>
            <a:r>
              <a:rPr dirty="0" sz="2400" spc="-5">
                <a:latin typeface="Arial"/>
                <a:cs typeface="Arial"/>
              </a:rPr>
              <a:t>năng </a:t>
            </a:r>
            <a:r>
              <a:rPr dirty="0" sz="2400">
                <a:latin typeface="Arial"/>
                <a:cs typeface="Arial"/>
              </a:rPr>
              <a:t>rút tiền </a:t>
            </a:r>
            <a:r>
              <a:rPr dirty="0" sz="2400" spc="-5">
                <a:latin typeface="Arial"/>
                <a:cs typeface="Arial"/>
              </a:rPr>
              <a:t>hoạt  động đúng </a:t>
            </a:r>
            <a:r>
              <a:rPr dirty="0" sz="2400">
                <a:latin typeface="Arial"/>
                <a:cs typeface="Arial"/>
              </a:rPr>
              <a:t>yêu cầu của khách </a:t>
            </a:r>
            <a:r>
              <a:rPr dirty="0" sz="2400" spc="-5">
                <a:latin typeface="Arial"/>
                <a:cs typeface="Arial"/>
              </a:rPr>
              <a:t>hàng là </a:t>
            </a:r>
            <a:r>
              <a:rPr dirty="0" sz="2400">
                <a:latin typeface="Arial"/>
                <a:cs typeface="Arial"/>
              </a:rPr>
              <a:t>yêu cầu rút </a:t>
            </a:r>
            <a:r>
              <a:rPr dirty="0" sz="2400" spc="-5">
                <a:latin typeface="Arial"/>
                <a:cs typeface="Arial"/>
              </a:rPr>
              <a:t>ra bao  nhiêu đều </a:t>
            </a:r>
            <a:r>
              <a:rPr dirty="0" sz="2400">
                <a:latin typeface="Arial"/>
                <a:cs typeface="Arial"/>
              </a:rPr>
              <a:t>trả về </a:t>
            </a:r>
            <a:r>
              <a:rPr dirty="0" sz="2400" spc="-5">
                <a:latin typeface="Arial"/>
                <a:cs typeface="Arial"/>
              </a:rPr>
              <a:t>đúng bây nhiêu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tiền.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Người </a:t>
            </a:r>
            <a:r>
              <a:rPr dirty="0" sz="2400">
                <a:latin typeface="Arial"/>
                <a:cs typeface="Arial"/>
              </a:rPr>
              <a:t>kiểm thử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2:</a:t>
            </a:r>
            <a:endParaRPr sz="24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Yêu </a:t>
            </a:r>
            <a:r>
              <a:rPr dirty="0" sz="2400">
                <a:latin typeface="Arial"/>
                <a:cs typeface="Arial"/>
              </a:rPr>
              <a:t>cầu số tiền </a:t>
            </a:r>
            <a:r>
              <a:rPr dirty="0" sz="2400" spc="-5">
                <a:latin typeface="Arial"/>
                <a:cs typeface="Arial"/>
              </a:rPr>
              <a:t>là 300$, </a:t>
            </a:r>
            <a:r>
              <a:rPr dirty="0" sz="2400">
                <a:latin typeface="Arial"/>
                <a:cs typeface="Arial"/>
              </a:rPr>
              <a:t>máy vẫn </a:t>
            </a:r>
            <a:r>
              <a:rPr dirty="0" sz="2400" spc="-5">
                <a:latin typeface="Arial"/>
                <a:cs typeface="Arial"/>
              </a:rPr>
              <a:t>nhả </a:t>
            </a:r>
            <a:r>
              <a:rPr dirty="0" sz="2400">
                <a:latin typeface="Arial"/>
                <a:cs typeface="Arial"/>
              </a:rPr>
              <a:t>ra </a:t>
            </a:r>
            <a:r>
              <a:rPr dirty="0" sz="2400" spc="-5">
                <a:latin typeface="Arial"/>
                <a:cs typeface="Arial"/>
              </a:rPr>
              <a:t>đúng 300$ </a:t>
            </a:r>
            <a:r>
              <a:rPr dirty="0" sz="2400">
                <a:latin typeface="Arial"/>
                <a:cs typeface="Arial"/>
              </a:rPr>
              <a:t>mà ko  </a:t>
            </a:r>
            <a:r>
              <a:rPr dirty="0" sz="2400" spc="-5">
                <a:latin typeface="Arial"/>
                <a:cs typeface="Arial"/>
              </a:rPr>
              <a:t>đưa </a:t>
            </a:r>
            <a:r>
              <a:rPr dirty="0" sz="2400">
                <a:latin typeface="Arial"/>
                <a:cs typeface="Arial"/>
              </a:rPr>
              <a:t>ra </a:t>
            </a:r>
            <a:r>
              <a:rPr dirty="0" sz="2400" spc="-5">
                <a:latin typeface="Arial"/>
                <a:cs typeface="Arial"/>
              </a:rPr>
              <a:t>thông báo </a:t>
            </a:r>
            <a:r>
              <a:rPr dirty="0" sz="2400">
                <a:latin typeface="Arial"/>
                <a:cs typeface="Arial"/>
              </a:rPr>
              <a:t>số tiền rút </a:t>
            </a:r>
            <a:r>
              <a:rPr dirty="0" sz="2400" spc="-5">
                <a:latin typeface="Arial"/>
                <a:cs typeface="Arial"/>
              </a:rPr>
              <a:t>bị quá hạn, như </a:t>
            </a:r>
            <a:r>
              <a:rPr dirty="0" sz="2400">
                <a:latin typeface="Arial"/>
                <a:cs typeface="Arial"/>
              </a:rPr>
              <a:t>vậy </a:t>
            </a:r>
            <a:r>
              <a:rPr dirty="0" sz="2400" spc="-5">
                <a:latin typeface="Arial"/>
                <a:cs typeface="Arial"/>
              </a:rPr>
              <a:t>là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lỗi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5156" y="6207963"/>
            <a:ext cx="50349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mà </a:t>
            </a:r>
            <a:r>
              <a:rPr dirty="0" sz="2400" spc="-5">
                <a:latin typeface="Arial"/>
                <a:cs typeface="Arial"/>
              </a:rPr>
              <a:t>người </a:t>
            </a:r>
            <a:r>
              <a:rPr dirty="0" sz="2400">
                <a:latin typeface="Arial"/>
                <a:cs typeface="Arial"/>
              </a:rPr>
              <a:t>kiểm thử 1 ko </a:t>
            </a:r>
            <a:r>
              <a:rPr dirty="0" sz="2400" spc="30">
                <a:latin typeface="Arial"/>
                <a:cs typeface="Arial"/>
              </a:rPr>
              <a:t>tìm </a:t>
            </a:r>
            <a:r>
              <a:rPr dirty="0" sz="2400">
                <a:latin typeface="Arial"/>
                <a:cs typeface="Arial"/>
              </a:rPr>
              <a:t>ra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được.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39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9250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HÌNH </a:t>
            </a:r>
            <a:r>
              <a:rPr dirty="0"/>
              <a:t>THỨC </a:t>
            </a:r>
            <a:r>
              <a:rPr dirty="0" spc="-5"/>
              <a:t>KIỂM</a:t>
            </a:r>
            <a:r>
              <a:rPr dirty="0" spc="-75"/>
              <a:t> </a:t>
            </a:r>
            <a:r>
              <a:rPr dirty="0" spc="-10"/>
              <a:t>TRA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46845" y="6366249"/>
            <a:ext cx="12128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82067"/>
            <a:ext cx="7485380" cy="296735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spc="-5" b="1">
                <a:latin typeface="Arial"/>
                <a:cs typeface="Arial"/>
              </a:rPr>
              <a:t>Hình </a:t>
            </a:r>
            <a:r>
              <a:rPr dirty="0" sz="3000" b="1">
                <a:latin typeface="Arial"/>
                <a:cs typeface="Arial"/>
              </a:rPr>
              <a:t>thức </a:t>
            </a:r>
            <a:r>
              <a:rPr dirty="0" sz="3000" spc="-5" b="1">
                <a:latin typeface="Arial"/>
                <a:cs typeface="Arial"/>
              </a:rPr>
              <a:t>kiểm tra: </a:t>
            </a:r>
            <a:r>
              <a:rPr dirty="0" sz="3000" spc="-5">
                <a:latin typeface="Arial"/>
                <a:cs typeface="Arial"/>
              </a:rPr>
              <a:t>(tỷ </a:t>
            </a:r>
            <a:r>
              <a:rPr dirty="0" sz="3000">
                <a:latin typeface="Arial"/>
                <a:cs typeface="Arial"/>
              </a:rPr>
              <a:t>lệ</a:t>
            </a:r>
            <a:r>
              <a:rPr dirty="0" sz="3000" spc="-1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100%)</a:t>
            </a:r>
            <a:endParaRPr sz="3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LÝ THUYẾT: 50% (trắc nghiệm + tự</a:t>
            </a:r>
            <a:r>
              <a:rPr dirty="0" sz="2800" spc="5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luận)</a:t>
            </a:r>
            <a:endParaRPr sz="2800">
              <a:latin typeface="Arial"/>
              <a:cs typeface="Arial"/>
            </a:endParaRPr>
          </a:p>
          <a:p>
            <a:pPr lvl="1" marL="756285" marR="256540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QUÁ TRÌNH : làm bài thu </a:t>
            </a:r>
            <a:r>
              <a:rPr dirty="0" sz="2800">
                <a:latin typeface="Arial"/>
                <a:cs typeface="Arial"/>
              </a:rPr>
              <a:t>hoạch </a:t>
            </a:r>
            <a:r>
              <a:rPr dirty="0" sz="2800" spc="-5">
                <a:latin typeface="Arial"/>
                <a:cs typeface="Arial"/>
              </a:rPr>
              <a:t>làm việc  </a:t>
            </a:r>
            <a:r>
              <a:rPr dirty="0" sz="2800">
                <a:latin typeface="Arial"/>
                <a:cs typeface="Arial"/>
              </a:rPr>
              <a:t>nhóm 50%</a:t>
            </a:r>
            <a:endParaRPr sz="2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855344" algn="l"/>
                <a:tab pos="855980" algn="l"/>
              </a:tabLst>
            </a:pPr>
            <a:r>
              <a:rPr dirty="0" sz="2800" spc="-5">
                <a:latin typeface="Arial"/>
                <a:cs typeface="Arial"/>
              </a:rPr>
              <a:t>Chuyên cần: 10% </a:t>
            </a:r>
            <a:r>
              <a:rPr dirty="0" sz="2800">
                <a:latin typeface="Arial"/>
                <a:cs typeface="Arial"/>
              </a:rPr>
              <a:t>chuyên </a:t>
            </a:r>
            <a:r>
              <a:rPr dirty="0" sz="2800" spc="-5">
                <a:latin typeface="Arial"/>
                <a:cs typeface="Arial"/>
              </a:rPr>
              <a:t>cần </a:t>
            </a:r>
            <a:r>
              <a:rPr dirty="0" sz="2800">
                <a:latin typeface="Arial"/>
                <a:cs typeface="Arial"/>
              </a:rPr>
              <a:t>và tích </a:t>
            </a:r>
            <a:r>
              <a:rPr dirty="0" sz="2800" spc="-5">
                <a:latin typeface="Arial"/>
                <a:cs typeface="Arial"/>
              </a:rPr>
              <a:t>cực  thảo luận diễn đàn </a:t>
            </a:r>
            <a:r>
              <a:rPr dirty="0" sz="2800">
                <a:latin typeface="Arial"/>
                <a:cs typeface="Arial"/>
              </a:rPr>
              <a:t>và </a:t>
            </a:r>
            <a:r>
              <a:rPr dirty="0" sz="2800" spc="-5">
                <a:latin typeface="Arial"/>
                <a:cs typeface="Arial"/>
              </a:rPr>
              <a:t>làm bài tập </a:t>
            </a:r>
            <a:r>
              <a:rPr dirty="0" sz="2800">
                <a:latin typeface="Arial"/>
                <a:cs typeface="Arial"/>
              </a:rPr>
              <a:t>cá</a:t>
            </a:r>
            <a:r>
              <a:rPr dirty="0" sz="2800" spc="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nhân.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175" y="228600"/>
            <a:ext cx="1286256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0975" y="228600"/>
            <a:ext cx="726948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77467" y="228600"/>
            <a:ext cx="121005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87067" y="228600"/>
            <a:ext cx="728471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15083" y="228600"/>
            <a:ext cx="1642871" cy="1011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57500" y="228600"/>
            <a:ext cx="725424" cy="1011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82467" y="228600"/>
            <a:ext cx="1362456" cy="1011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44467" y="228600"/>
            <a:ext cx="726948" cy="10119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5940" y="348437"/>
            <a:ext cx="35064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Vai trò </a:t>
            </a:r>
            <a:r>
              <a:rPr dirty="0" spc="-5"/>
              <a:t>kiểm</a:t>
            </a:r>
            <a:r>
              <a:rPr dirty="0" spc="-100"/>
              <a:t> </a:t>
            </a:r>
            <a:r>
              <a:rPr dirty="0"/>
              <a:t>thử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7505" marR="6350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  <a:tab pos="1099820" algn="l"/>
                <a:tab pos="1737995" algn="l"/>
                <a:tab pos="2734945" algn="l"/>
                <a:tab pos="3500120" algn="l"/>
                <a:tab pos="4561205" algn="l"/>
                <a:tab pos="5472430" algn="l"/>
                <a:tab pos="6280785" algn="l"/>
                <a:tab pos="7234555" algn="l"/>
              </a:tabLst>
            </a:pPr>
            <a:r>
              <a:rPr dirty="0" spc="-5"/>
              <a:t>V</a:t>
            </a:r>
            <a:r>
              <a:rPr dirty="0" spc="-15"/>
              <a:t>a</a:t>
            </a:r>
            <a:r>
              <a:rPr dirty="0" spc="-5"/>
              <a:t>i</a:t>
            </a:r>
            <a:r>
              <a:rPr dirty="0"/>
              <a:t>	t</a:t>
            </a:r>
            <a:r>
              <a:rPr dirty="0" spc="-10"/>
              <a:t>r</a:t>
            </a:r>
            <a:r>
              <a:rPr dirty="0"/>
              <a:t>ò	kiểm	thử	</a:t>
            </a:r>
            <a:r>
              <a:rPr dirty="0" spc="-5"/>
              <a:t>trong</a:t>
            </a:r>
            <a:r>
              <a:rPr dirty="0"/>
              <a:t>	suốt	</a:t>
            </a:r>
            <a:r>
              <a:rPr dirty="0" spc="-5"/>
              <a:t>quy</a:t>
            </a:r>
            <a:r>
              <a:rPr dirty="0"/>
              <a:t>	</a:t>
            </a:r>
            <a:r>
              <a:rPr dirty="0" spc="25"/>
              <a:t>trình</a:t>
            </a:r>
            <a:r>
              <a:rPr dirty="0"/>
              <a:t>	sống  của </a:t>
            </a:r>
            <a:r>
              <a:rPr dirty="0" spc="-5"/>
              <a:t>phần</a:t>
            </a:r>
            <a:r>
              <a:rPr dirty="0" spc="-30"/>
              <a:t> </a:t>
            </a:r>
            <a:r>
              <a:rPr dirty="0"/>
              <a:t>mềm</a:t>
            </a:r>
          </a:p>
          <a:p>
            <a:pPr lvl="1" marL="758190" indent="-286385">
              <a:lnSpc>
                <a:spcPct val="100000"/>
              </a:lnSpc>
              <a:spcBef>
                <a:spcPts val="1375"/>
              </a:spcBef>
              <a:buChar char="–"/>
              <a:tabLst>
                <a:tab pos="758825" algn="l"/>
              </a:tabLst>
            </a:pPr>
            <a:r>
              <a:rPr dirty="0" sz="2800" spc="-5">
                <a:latin typeface="Arial"/>
                <a:cs typeface="Arial"/>
              </a:rPr>
              <a:t>Kiểm thử </a:t>
            </a:r>
            <a:r>
              <a:rPr dirty="0" sz="2800">
                <a:solidFill>
                  <a:srgbClr val="0000FF"/>
                </a:solidFill>
                <a:latin typeface="Arial"/>
                <a:cs typeface="Arial"/>
              </a:rPr>
              <a:t>không </a:t>
            </a:r>
            <a:r>
              <a:rPr dirty="0" sz="2800" spc="-5">
                <a:solidFill>
                  <a:srgbClr val="0000FF"/>
                </a:solidFill>
                <a:latin typeface="Arial"/>
                <a:cs typeface="Arial"/>
              </a:rPr>
              <a:t>tồn tại độc</a:t>
            </a:r>
            <a:r>
              <a:rPr dirty="0" sz="2800" spc="5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Arial"/>
                <a:cs typeface="Arial"/>
              </a:rPr>
              <a:t>lập</a:t>
            </a:r>
            <a:r>
              <a:rPr dirty="0" sz="2800" spc="-5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lvl="1" marL="758190" marR="5080" indent="-286385">
              <a:lnSpc>
                <a:spcPct val="120100"/>
              </a:lnSpc>
              <a:spcBef>
                <a:spcPts val="670"/>
              </a:spcBef>
              <a:buChar char="–"/>
              <a:tabLst>
                <a:tab pos="758825" algn="l"/>
              </a:tabLst>
            </a:pPr>
            <a:r>
              <a:rPr dirty="0" sz="2800" spc="-10">
                <a:latin typeface="Arial"/>
                <a:cs typeface="Arial"/>
              </a:rPr>
              <a:t>Các </a:t>
            </a:r>
            <a:r>
              <a:rPr dirty="0" sz="2800">
                <a:latin typeface="Arial"/>
                <a:cs typeface="Arial"/>
              </a:rPr>
              <a:t>hoạt động </a:t>
            </a:r>
            <a:r>
              <a:rPr dirty="0" sz="2800" spc="-5">
                <a:latin typeface="Arial"/>
                <a:cs typeface="Arial"/>
              </a:rPr>
              <a:t>của kiểm thử luôn </a:t>
            </a:r>
            <a:r>
              <a:rPr dirty="0" sz="2800">
                <a:solidFill>
                  <a:srgbClr val="0000FF"/>
                </a:solidFill>
                <a:latin typeface="Arial"/>
                <a:cs typeface="Arial"/>
              </a:rPr>
              <a:t>gắn </a:t>
            </a:r>
            <a:r>
              <a:rPr dirty="0" sz="2800" spc="-5">
                <a:solidFill>
                  <a:srgbClr val="0000FF"/>
                </a:solidFill>
                <a:latin typeface="Arial"/>
                <a:cs typeface="Arial"/>
              </a:rPr>
              <a:t>liền </a:t>
            </a:r>
            <a:r>
              <a:rPr dirty="0" sz="2800" spc="-5">
                <a:latin typeface="Arial"/>
                <a:cs typeface="Arial"/>
              </a:rPr>
              <a:t>với  các </a:t>
            </a:r>
            <a:r>
              <a:rPr dirty="0" sz="2800" spc="-5">
                <a:solidFill>
                  <a:srgbClr val="0000FF"/>
                </a:solidFill>
                <a:latin typeface="Arial"/>
                <a:cs typeface="Arial"/>
              </a:rPr>
              <a:t>hoạt động phát triển phần</a:t>
            </a:r>
            <a:r>
              <a:rPr dirty="0" sz="2800" spc="5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Arial"/>
                <a:cs typeface="Arial"/>
              </a:rPr>
              <a:t>mềm</a:t>
            </a:r>
            <a:r>
              <a:rPr dirty="0" sz="2800" spc="-5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lvl="1" marL="758190" marR="7620" indent="-286385">
              <a:lnSpc>
                <a:spcPct val="120000"/>
              </a:lnSpc>
              <a:spcBef>
                <a:spcPts val="670"/>
              </a:spcBef>
              <a:buChar char="–"/>
              <a:tabLst>
                <a:tab pos="758825" algn="l"/>
              </a:tabLst>
            </a:pPr>
            <a:r>
              <a:rPr dirty="0" sz="2800" spc="-10">
                <a:latin typeface="Arial"/>
                <a:cs typeface="Arial"/>
              </a:rPr>
              <a:t>Các </a:t>
            </a:r>
            <a:r>
              <a:rPr dirty="0" sz="2800" spc="-10">
                <a:solidFill>
                  <a:srgbClr val="0000FF"/>
                </a:solidFill>
                <a:latin typeface="Arial"/>
                <a:cs typeface="Arial"/>
              </a:rPr>
              <a:t>mô </a:t>
            </a:r>
            <a:r>
              <a:rPr dirty="0" sz="2800" spc="25">
                <a:solidFill>
                  <a:srgbClr val="0000FF"/>
                </a:solidFill>
                <a:latin typeface="Arial"/>
                <a:cs typeface="Arial"/>
              </a:rPr>
              <a:t>hình </a:t>
            </a:r>
            <a:r>
              <a:rPr dirty="0" sz="2800">
                <a:latin typeface="Arial"/>
                <a:cs typeface="Arial"/>
              </a:rPr>
              <a:t>phát </a:t>
            </a:r>
            <a:r>
              <a:rPr dirty="0" sz="2800" spc="-5">
                <a:latin typeface="Arial"/>
                <a:cs typeface="Arial"/>
              </a:rPr>
              <a:t>triển </a:t>
            </a:r>
            <a:r>
              <a:rPr dirty="0" sz="2800">
                <a:solidFill>
                  <a:srgbClr val="0000FF"/>
                </a:solidFill>
                <a:latin typeface="Arial"/>
                <a:cs typeface="Arial"/>
              </a:rPr>
              <a:t>phần </a:t>
            </a:r>
            <a:r>
              <a:rPr dirty="0" sz="2800" spc="-5">
                <a:solidFill>
                  <a:srgbClr val="0000FF"/>
                </a:solidFill>
                <a:latin typeface="Arial"/>
                <a:cs typeface="Arial"/>
              </a:rPr>
              <a:t>mềm </a:t>
            </a:r>
            <a:r>
              <a:rPr dirty="0" sz="2800">
                <a:solidFill>
                  <a:srgbClr val="0000FF"/>
                </a:solidFill>
                <a:latin typeface="Arial"/>
                <a:cs typeface="Arial"/>
              </a:rPr>
              <a:t>khác nhau 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cần các </a:t>
            </a:r>
            <a:r>
              <a:rPr dirty="0" sz="2800">
                <a:latin typeface="Arial"/>
                <a:cs typeface="Arial"/>
              </a:rPr>
              <a:t>cách </a:t>
            </a:r>
            <a:r>
              <a:rPr dirty="0" sz="2800" spc="-5">
                <a:solidFill>
                  <a:srgbClr val="0000FF"/>
                </a:solidFill>
                <a:latin typeface="Arial"/>
                <a:cs typeface="Arial"/>
              </a:rPr>
              <a:t>tiếp cận kiểm thử </a:t>
            </a:r>
            <a:r>
              <a:rPr dirty="0" sz="2800">
                <a:solidFill>
                  <a:srgbClr val="0000FF"/>
                </a:solidFill>
                <a:latin typeface="Arial"/>
                <a:cs typeface="Arial"/>
              </a:rPr>
              <a:t>khác</a:t>
            </a:r>
            <a:r>
              <a:rPr dirty="0" sz="2800" spc="5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00FF"/>
                </a:solidFill>
                <a:latin typeface="Arial"/>
                <a:cs typeface="Arial"/>
              </a:rPr>
              <a:t>nhau</a:t>
            </a:r>
            <a:r>
              <a:rPr dirty="0" sz="280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5209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1.6 </a:t>
            </a:r>
            <a:r>
              <a:rPr dirty="0"/>
              <a:t>Các </a:t>
            </a:r>
            <a:r>
              <a:rPr dirty="0" spc="-5"/>
              <a:t>nguyên tắc </a:t>
            </a:r>
            <a:r>
              <a:rPr dirty="0"/>
              <a:t>trong </a:t>
            </a:r>
            <a:r>
              <a:rPr dirty="0" spc="-5"/>
              <a:t>kiểm</a:t>
            </a:r>
            <a:r>
              <a:rPr dirty="0" spc="-6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41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376578"/>
            <a:ext cx="8208009" cy="454977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Trong kiểm thử có 7 nguyên tắc cơ</a:t>
            </a:r>
            <a:r>
              <a:rPr dirty="0" sz="2800" spc="7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bản:</a:t>
            </a:r>
            <a:endParaRPr sz="2800">
              <a:latin typeface="Arial"/>
              <a:cs typeface="Arial"/>
            </a:endParaRPr>
          </a:p>
          <a:p>
            <a:pPr marL="12700" marR="39306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dirty="0" sz="2800" spc="-10">
                <a:latin typeface="Arial"/>
                <a:cs typeface="Arial"/>
              </a:rPr>
              <a:t>Kiểm </a:t>
            </a:r>
            <a:r>
              <a:rPr dirty="0" sz="2800" spc="-5">
                <a:latin typeface="Arial"/>
                <a:cs typeface="Arial"/>
              </a:rPr>
              <a:t>thử chỉ ra </a:t>
            </a:r>
            <a:r>
              <a:rPr dirty="0" sz="2800">
                <a:latin typeface="Arial"/>
                <a:cs typeface="Arial"/>
              </a:rPr>
              <a:t>sự </a:t>
            </a:r>
            <a:r>
              <a:rPr dirty="0" sz="2800" spc="-5">
                <a:latin typeface="Arial"/>
                <a:cs typeface="Arial"/>
              </a:rPr>
              <a:t>hiện </a:t>
            </a:r>
            <a:r>
              <a:rPr dirty="0" sz="2800">
                <a:latin typeface="Arial"/>
                <a:cs typeface="Arial"/>
              </a:rPr>
              <a:t>diện </a:t>
            </a:r>
            <a:r>
              <a:rPr dirty="0" sz="2800" spc="-5">
                <a:latin typeface="Arial"/>
                <a:cs typeface="Arial"/>
              </a:rPr>
              <a:t>của lỗi trong phần  mềm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8305" algn="l"/>
              </a:tabLst>
            </a:pPr>
            <a:r>
              <a:rPr dirty="0" sz="2800" spc="-10">
                <a:latin typeface="Arial"/>
                <a:cs typeface="Arial"/>
              </a:rPr>
              <a:t>Kiểm </a:t>
            </a:r>
            <a:r>
              <a:rPr dirty="0" sz="2800" spc="-5">
                <a:latin typeface="Arial"/>
                <a:cs typeface="Arial"/>
              </a:rPr>
              <a:t>thử tất cả các trường </a:t>
            </a:r>
            <a:r>
              <a:rPr dirty="0" sz="2800" spc="-10">
                <a:latin typeface="Arial"/>
                <a:cs typeface="Arial"/>
              </a:rPr>
              <a:t>hợp </a:t>
            </a:r>
            <a:r>
              <a:rPr dirty="0" sz="2800" spc="-5">
                <a:latin typeface="Arial"/>
                <a:cs typeface="Arial"/>
              </a:rPr>
              <a:t>là điều không</a:t>
            </a:r>
            <a:r>
              <a:rPr dirty="0" sz="2800" spc="16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thể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dirty="0" sz="2800" spc="-10">
                <a:latin typeface="Arial"/>
                <a:cs typeface="Arial"/>
              </a:rPr>
              <a:t>Nên </a:t>
            </a:r>
            <a:r>
              <a:rPr dirty="0" sz="2800" spc="-5">
                <a:latin typeface="Arial"/>
                <a:cs typeface="Arial"/>
              </a:rPr>
              <a:t>thực hiện kiểm thử càng sớm càng</a:t>
            </a:r>
            <a:r>
              <a:rPr dirty="0" sz="2800" spc="6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tốt</a:t>
            </a:r>
            <a:endParaRPr sz="2800">
              <a:latin typeface="Arial"/>
              <a:cs typeface="Arial"/>
            </a:endParaRPr>
          </a:p>
          <a:p>
            <a:pPr marL="408305" indent="-39560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940" algn="l"/>
              </a:tabLst>
            </a:pPr>
            <a:r>
              <a:rPr dirty="0" sz="2800" spc="-10">
                <a:latin typeface="Arial"/>
                <a:cs typeface="Arial"/>
              </a:rPr>
              <a:t>Sự </a:t>
            </a:r>
            <a:r>
              <a:rPr dirty="0" sz="2800" spc="-5">
                <a:latin typeface="Arial"/>
                <a:cs typeface="Arial"/>
              </a:rPr>
              <a:t>phân cụm của các</a:t>
            </a:r>
            <a:r>
              <a:rPr dirty="0" sz="2800" spc="4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lỗi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8305" algn="l"/>
              </a:tabLst>
            </a:pPr>
            <a:r>
              <a:rPr dirty="0" sz="2800" spc="-5">
                <a:latin typeface="Arial"/>
                <a:cs typeface="Arial"/>
              </a:rPr>
              <a:t>Nghịch lý thuốc </a:t>
            </a:r>
            <a:r>
              <a:rPr dirty="0" sz="2800">
                <a:latin typeface="Arial"/>
                <a:cs typeface="Arial"/>
              </a:rPr>
              <a:t>trừ</a:t>
            </a:r>
            <a:r>
              <a:rPr dirty="0" sz="2800" spc="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sâu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dirty="0" sz="2800" spc="-10">
                <a:latin typeface="Arial"/>
                <a:cs typeface="Arial"/>
              </a:rPr>
              <a:t>Kiểm </a:t>
            </a:r>
            <a:r>
              <a:rPr dirty="0" sz="2800" spc="-5">
                <a:latin typeface="Arial"/>
                <a:cs typeface="Arial"/>
              </a:rPr>
              <a:t>thử theo các ngữ cảnh độc</a:t>
            </a:r>
            <a:r>
              <a:rPr dirty="0" sz="2800" spc="4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lập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dirty="0" sz="2800" spc="-15">
                <a:latin typeface="Arial"/>
                <a:cs typeface="Arial"/>
              </a:rPr>
              <a:t>Sự </a:t>
            </a:r>
            <a:r>
              <a:rPr dirty="0" sz="2800" spc="-5">
                <a:latin typeface="Arial"/>
                <a:cs typeface="Arial"/>
              </a:rPr>
              <a:t>sai lầm về việc không </a:t>
            </a:r>
            <a:r>
              <a:rPr dirty="0" sz="2800">
                <a:latin typeface="Arial"/>
                <a:cs typeface="Arial"/>
              </a:rPr>
              <a:t>có</a:t>
            </a:r>
            <a:r>
              <a:rPr dirty="0" sz="2800" spc="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lỗi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8780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1.7 </a:t>
            </a:r>
            <a:r>
              <a:rPr dirty="0"/>
              <a:t>Phân </a:t>
            </a:r>
            <a:r>
              <a:rPr dirty="0" spc="-5"/>
              <a:t>loại kiểm</a:t>
            </a:r>
            <a:r>
              <a:rPr dirty="0" spc="-75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41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037070" cy="262572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Arial"/>
                <a:cs typeface="Arial"/>
              </a:rPr>
              <a:t>Phân </a:t>
            </a:r>
            <a:r>
              <a:rPr dirty="0" sz="3000" spc="-5">
                <a:latin typeface="Arial"/>
                <a:cs typeface="Arial"/>
              </a:rPr>
              <a:t>loại </a:t>
            </a:r>
            <a:r>
              <a:rPr dirty="0" sz="3000">
                <a:latin typeface="Arial"/>
                <a:cs typeface="Arial"/>
              </a:rPr>
              <a:t>kiểm thử </a:t>
            </a:r>
            <a:r>
              <a:rPr dirty="0" sz="3000" spc="-5">
                <a:latin typeface="Arial"/>
                <a:cs typeface="Arial"/>
              </a:rPr>
              <a:t>dựa </a:t>
            </a:r>
            <a:r>
              <a:rPr dirty="0" sz="3000">
                <a:latin typeface="Arial"/>
                <a:cs typeface="Arial"/>
              </a:rPr>
              <a:t>trên các yếu</a:t>
            </a:r>
            <a:r>
              <a:rPr dirty="0" sz="3000" spc="-13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tố:</a:t>
            </a:r>
            <a:endParaRPr sz="3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Mục đích kiểm</a:t>
            </a:r>
            <a:r>
              <a:rPr dirty="0" sz="2800" spc="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Chiến lược kiểm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Phương pháp kiểm</a:t>
            </a:r>
            <a:r>
              <a:rPr dirty="0" sz="2800" spc="4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Kỹ thuật kiểm thử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73126"/>
            <a:ext cx="719200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1.7.1 Dựa </a:t>
            </a:r>
            <a:r>
              <a:rPr dirty="0"/>
              <a:t>vào </a:t>
            </a:r>
            <a:r>
              <a:rPr dirty="0" spc="-5"/>
              <a:t>mục đích kiểm</a:t>
            </a:r>
            <a:r>
              <a:rPr dirty="0" spc="-4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91844"/>
            <a:ext cx="6139815" cy="55130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Arial"/>
                <a:cs typeface="Arial"/>
              </a:rPr>
              <a:t>Kiểm thử </a:t>
            </a:r>
            <a:r>
              <a:rPr dirty="0" sz="2500" spc="-10">
                <a:latin typeface="Arial"/>
                <a:cs typeface="Arial"/>
              </a:rPr>
              <a:t>đơn </a:t>
            </a:r>
            <a:r>
              <a:rPr dirty="0" sz="2500" spc="-5">
                <a:latin typeface="Arial"/>
                <a:cs typeface="Arial"/>
              </a:rPr>
              <a:t>vị,</a:t>
            </a:r>
            <a:r>
              <a:rPr dirty="0" sz="2500" spc="35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module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Arial"/>
                <a:cs typeface="Arial"/>
              </a:rPr>
              <a:t>Kiểm thử cấu</a:t>
            </a:r>
            <a:r>
              <a:rPr dirty="0" sz="2500" spc="30">
                <a:latin typeface="Arial"/>
                <a:cs typeface="Arial"/>
              </a:rPr>
              <a:t> </a:t>
            </a:r>
            <a:r>
              <a:rPr dirty="0" sz="2500" spc="25">
                <a:latin typeface="Arial"/>
                <a:cs typeface="Arial"/>
              </a:rPr>
              <a:t>hình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Arial"/>
                <a:cs typeface="Arial"/>
              </a:rPr>
              <a:t>Kiểm thử sơ </a:t>
            </a:r>
            <a:r>
              <a:rPr dirty="0" sz="2500" spc="-10">
                <a:latin typeface="Arial"/>
                <a:cs typeface="Arial"/>
              </a:rPr>
              <a:t>lược </a:t>
            </a:r>
            <a:r>
              <a:rPr dirty="0" sz="2500" spc="-5">
                <a:latin typeface="Arial"/>
                <a:cs typeface="Arial"/>
              </a:rPr>
              <a:t>(smoke</a:t>
            </a:r>
            <a:r>
              <a:rPr dirty="0" sz="2500" spc="75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testing)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Arial"/>
                <a:cs typeface="Arial"/>
              </a:rPr>
              <a:t>Kiểm thử chức</a:t>
            </a:r>
            <a:r>
              <a:rPr dirty="0" sz="2500" spc="30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năng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Arial"/>
                <a:cs typeface="Arial"/>
              </a:rPr>
              <a:t>Kiểm thử tích</a:t>
            </a:r>
            <a:r>
              <a:rPr dirty="0" sz="2500" spc="3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hợp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Arial"/>
                <a:cs typeface="Arial"/>
              </a:rPr>
              <a:t>Kiểm thử hồi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quy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Arial"/>
                <a:cs typeface="Arial"/>
              </a:rPr>
              <a:t>Kiểm thử hệ</a:t>
            </a:r>
            <a:r>
              <a:rPr dirty="0" sz="2500" spc="20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thống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Arial"/>
                <a:cs typeface="Arial"/>
              </a:rPr>
              <a:t>Kiểm thử tải </a:t>
            </a:r>
            <a:r>
              <a:rPr dirty="0" sz="2500">
                <a:latin typeface="Arial"/>
                <a:cs typeface="Arial"/>
              </a:rPr>
              <a:t>dữ </a:t>
            </a:r>
            <a:r>
              <a:rPr dirty="0" sz="2500" spc="-10">
                <a:latin typeface="Arial"/>
                <a:cs typeface="Arial"/>
              </a:rPr>
              <a:t>liệu (load</a:t>
            </a:r>
            <a:r>
              <a:rPr dirty="0" sz="2500" spc="50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testing)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Arial"/>
                <a:cs typeface="Arial"/>
              </a:rPr>
              <a:t>Kiểm thử tải trọng (stress</a:t>
            </a:r>
            <a:r>
              <a:rPr dirty="0" sz="2500" spc="95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testing)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Arial"/>
                <a:cs typeface="Arial"/>
              </a:rPr>
              <a:t>Kiểm thử </a:t>
            </a:r>
            <a:r>
              <a:rPr dirty="0" sz="2500" spc="-10">
                <a:latin typeface="Arial"/>
                <a:cs typeface="Arial"/>
              </a:rPr>
              <a:t>hiệu </a:t>
            </a:r>
            <a:r>
              <a:rPr dirty="0" sz="2500" spc="-5">
                <a:latin typeface="Arial"/>
                <a:cs typeface="Arial"/>
              </a:rPr>
              <a:t>suất (performance</a:t>
            </a:r>
            <a:r>
              <a:rPr dirty="0" sz="2500" spc="75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testing)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Arial"/>
                <a:cs typeface="Arial"/>
              </a:rPr>
              <a:t>Kiểm thử chấp </a:t>
            </a:r>
            <a:r>
              <a:rPr dirty="0" sz="2500" spc="-145">
                <a:latin typeface="Arial"/>
                <a:cs typeface="Arial"/>
              </a:rPr>
              <a:t>nhận</a:t>
            </a:r>
            <a:r>
              <a:rPr dirty="0" sz="2500" spc="105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(UAT)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Arial"/>
                <a:cs typeface="Arial"/>
              </a:rPr>
              <a:t>Kiểm thử bảo mật (security</a:t>
            </a:r>
            <a:r>
              <a:rPr dirty="0" sz="2500" spc="65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testing)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43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543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1.7.2 Dựa </a:t>
            </a:r>
            <a:r>
              <a:rPr dirty="0"/>
              <a:t>vào </a:t>
            </a:r>
            <a:r>
              <a:rPr dirty="0" spc="-5"/>
              <a:t>chiến lược kiểm</a:t>
            </a:r>
            <a:r>
              <a:rPr dirty="0" spc="-15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45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811770" cy="436943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latin typeface="Arial"/>
                <a:cs typeface="Arial"/>
              </a:rPr>
              <a:t>Kiểm </a:t>
            </a:r>
            <a:r>
              <a:rPr dirty="0" sz="3000" b="1">
                <a:latin typeface="Arial"/>
                <a:cs typeface="Arial"/>
              </a:rPr>
              <a:t>thử thủ công:</a:t>
            </a:r>
            <a:endParaRPr sz="3000">
              <a:latin typeface="Arial"/>
              <a:cs typeface="Arial"/>
            </a:endParaRPr>
          </a:p>
          <a:p>
            <a:pPr algn="just" lvl="1" marL="756285" marR="5080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Thực hiện kiểm thử mọi thứ bằng tay, từ viết  </a:t>
            </a:r>
            <a:r>
              <a:rPr dirty="0" sz="2800">
                <a:latin typeface="Arial"/>
                <a:cs typeface="Arial"/>
              </a:rPr>
              <a:t>test </a:t>
            </a:r>
            <a:r>
              <a:rPr dirty="0" sz="2800" spc="-5">
                <a:latin typeface="Arial"/>
                <a:cs typeface="Arial"/>
              </a:rPr>
              <a:t>case đến thực hiện</a:t>
            </a:r>
            <a:r>
              <a:rPr dirty="0" sz="2800" spc="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test.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latin typeface="Arial"/>
                <a:cs typeface="Arial"/>
              </a:rPr>
              <a:t>Kiểm </a:t>
            </a:r>
            <a:r>
              <a:rPr dirty="0" sz="3000" b="1">
                <a:latin typeface="Arial"/>
                <a:cs typeface="Arial"/>
              </a:rPr>
              <a:t>thử tự</a:t>
            </a:r>
            <a:r>
              <a:rPr dirty="0" sz="3000" spc="5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động</a:t>
            </a:r>
            <a:r>
              <a:rPr dirty="0" sz="3000"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  <a:p>
            <a:pPr algn="just" lvl="1" marL="756285" marR="40005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Thực hiện một cách tự động các bước trong  kịch bản kiểm thử bằng cách dùng một công  cụ trợ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giúp</a:t>
            </a:r>
            <a:endParaRPr sz="2800">
              <a:latin typeface="Arial"/>
              <a:cs typeface="Arial"/>
            </a:endParaRPr>
          </a:p>
          <a:p>
            <a:pPr lvl="1" marL="756285" marR="384810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Kiểm thử tự động </a:t>
            </a:r>
            <a:r>
              <a:rPr dirty="0" sz="2800">
                <a:latin typeface="Arial"/>
                <a:cs typeface="Arial"/>
              </a:rPr>
              <a:t>nhằm </a:t>
            </a:r>
            <a:r>
              <a:rPr dirty="0" sz="2800" spc="-5">
                <a:latin typeface="Arial"/>
                <a:cs typeface="Arial"/>
              </a:rPr>
              <a:t>tiết kiệm thời </a:t>
            </a:r>
            <a:r>
              <a:rPr dirty="0" sz="2800" spc="-10">
                <a:latin typeface="Arial"/>
                <a:cs typeface="Arial"/>
              </a:rPr>
              <a:t>gian  </a:t>
            </a:r>
            <a:r>
              <a:rPr dirty="0" sz="2800" spc="-5">
                <a:latin typeface="Arial"/>
                <a:cs typeface="Arial"/>
              </a:rPr>
              <a:t>kiểm thử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9038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1.7.3 Dựa </a:t>
            </a:r>
            <a:r>
              <a:rPr dirty="0"/>
              <a:t>vào </a:t>
            </a:r>
            <a:r>
              <a:rPr dirty="0" spc="-10"/>
              <a:t>pp </a:t>
            </a:r>
            <a:r>
              <a:rPr dirty="0"/>
              <a:t>tiến </a:t>
            </a:r>
            <a:r>
              <a:rPr dirty="0" spc="-5"/>
              <a:t>hành kiểm</a:t>
            </a:r>
            <a:r>
              <a:rPr dirty="0" spc="-25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45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9740" y="1095501"/>
            <a:ext cx="8357234" cy="52933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Arial"/>
                <a:cs typeface="Arial"/>
              </a:rPr>
              <a:t>Kiểm </a:t>
            </a:r>
            <a:r>
              <a:rPr dirty="0" sz="2400" b="1">
                <a:latin typeface="Arial"/>
                <a:cs typeface="Arial"/>
              </a:rPr>
              <a:t>thử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tĩnh:</a:t>
            </a:r>
            <a:endParaRPr sz="2400">
              <a:latin typeface="Arial"/>
              <a:cs typeface="Arial"/>
            </a:endParaRPr>
          </a:p>
          <a:p>
            <a:pPr lvl="1" marL="756285" marR="10350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Một </a:t>
            </a:r>
            <a:r>
              <a:rPr dirty="0" sz="2400" spc="20">
                <a:latin typeface="Arial"/>
                <a:cs typeface="Arial"/>
              </a:rPr>
              <a:t>hình </a:t>
            </a:r>
            <a:r>
              <a:rPr dirty="0" sz="2400">
                <a:latin typeface="Arial"/>
                <a:cs typeface="Arial"/>
              </a:rPr>
              <a:t>thức của kiểm thử mà </a:t>
            </a:r>
            <a:r>
              <a:rPr dirty="0" sz="2400" spc="-5">
                <a:latin typeface="Arial"/>
                <a:cs typeface="Arial"/>
              </a:rPr>
              <a:t>phần </a:t>
            </a:r>
            <a:r>
              <a:rPr dirty="0" sz="2400">
                <a:latin typeface="Arial"/>
                <a:cs typeface="Arial"/>
              </a:rPr>
              <a:t>mềm </a:t>
            </a:r>
            <a:r>
              <a:rPr dirty="0" sz="2400" spc="-10">
                <a:latin typeface="Arial"/>
                <a:cs typeface="Arial"/>
              </a:rPr>
              <a:t>không </a:t>
            </a:r>
            <a:r>
              <a:rPr dirty="0" sz="2400" spc="-5">
                <a:latin typeface="Arial"/>
                <a:cs typeface="Arial"/>
              </a:rPr>
              <a:t>được  </a:t>
            </a:r>
            <a:r>
              <a:rPr dirty="0" sz="2400">
                <a:latin typeface="Arial"/>
                <a:cs typeface="Arial"/>
              </a:rPr>
              <a:t>sử </a:t>
            </a:r>
            <a:r>
              <a:rPr dirty="0" sz="2400" spc="-5">
                <a:latin typeface="Arial"/>
                <a:cs typeface="Arial"/>
              </a:rPr>
              <a:t>dụng </a:t>
            </a:r>
            <a:r>
              <a:rPr dirty="0" sz="2400">
                <a:latin typeface="Arial"/>
                <a:cs typeface="Arial"/>
              </a:rPr>
              <a:t>thực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sự.</a:t>
            </a:r>
            <a:endParaRPr sz="2400">
              <a:latin typeface="Arial"/>
              <a:cs typeface="Arial"/>
            </a:endParaRPr>
          </a:p>
          <a:p>
            <a:pPr lvl="1" marL="756285" marR="509270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Thường không </a:t>
            </a:r>
            <a:r>
              <a:rPr dirty="0" sz="2400">
                <a:latin typeface="Arial"/>
                <a:cs typeface="Arial"/>
              </a:rPr>
              <a:t>kiểm thử chi </a:t>
            </a:r>
            <a:r>
              <a:rPr dirty="0" sz="2400" spc="-5">
                <a:latin typeface="Arial"/>
                <a:cs typeface="Arial"/>
              </a:rPr>
              <a:t>tiết </a:t>
            </a:r>
            <a:r>
              <a:rPr dirty="0" sz="2400">
                <a:latin typeface="Arial"/>
                <a:cs typeface="Arial"/>
              </a:rPr>
              <a:t>mà chủ yếu kiểm tra  tính </a:t>
            </a:r>
            <a:r>
              <a:rPr dirty="0" sz="2400" spc="-5">
                <a:latin typeface="Arial"/>
                <a:cs typeface="Arial"/>
              </a:rPr>
              <a:t>đúng đắn </a:t>
            </a:r>
            <a:r>
              <a:rPr dirty="0" sz="2400">
                <a:latin typeface="Arial"/>
                <a:cs typeface="Arial"/>
              </a:rPr>
              <a:t>của </a:t>
            </a:r>
            <a:r>
              <a:rPr dirty="0" sz="2400" spc="-5">
                <a:latin typeface="Arial"/>
                <a:cs typeface="Arial"/>
              </a:rPr>
              <a:t>code, </a:t>
            </a:r>
            <a:r>
              <a:rPr dirty="0" sz="2400">
                <a:latin typeface="Arial"/>
                <a:cs typeface="Arial"/>
              </a:rPr>
              <a:t>thuật toán </a:t>
            </a:r>
            <a:r>
              <a:rPr dirty="0" sz="2400" spc="-5">
                <a:latin typeface="Arial"/>
                <a:cs typeface="Arial"/>
              </a:rPr>
              <a:t>hoặc tài</a:t>
            </a:r>
            <a:r>
              <a:rPr dirty="0" sz="2400" spc="-10">
                <a:latin typeface="Arial"/>
                <a:cs typeface="Arial"/>
              </a:rPr>
              <a:t> liệu</a:t>
            </a:r>
            <a:endParaRPr sz="2400">
              <a:latin typeface="Arial"/>
              <a:cs typeface="Arial"/>
            </a:endParaRPr>
          </a:p>
          <a:p>
            <a:pPr lvl="1" marL="756285" marR="199390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Các hoạt động: Đi </a:t>
            </a:r>
            <a:r>
              <a:rPr dirty="0" sz="2400" spc="-10">
                <a:latin typeface="Arial"/>
                <a:cs typeface="Arial"/>
              </a:rPr>
              <a:t>xuyên </a:t>
            </a:r>
            <a:r>
              <a:rPr dirty="0" sz="2400">
                <a:latin typeface="Arial"/>
                <a:cs typeface="Arial"/>
              </a:rPr>
              <a:t>suốt </a:t>
            </a:r>
            <a:r>
              <a:rPr dirty="0" sz="2400" spc="-5">
                <a:latin typeface="Arial"/>
                <a:cs typeface="Arial"/>
              </a:rPr>
              <a:t>(walk through), thanh </a:t>
            </a:r>
            <a:r>
              <a:rPr dirty="0" sz="2400">
                <a:latin typeface="Arial"/>
                <a:cs typeface="Arial"/>
              </a:rPr>
              <a:t>tra  </a:t>
            </a:r>
            <a:r>
              <a:rPr dirty="0" sz="2400" spc="-5">
                <a:latin typeface="Arial"/>
                <a:cs typeface="Arial"/>
              </a:rPr>
              <a:t>(inspection)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Arial"/>
                <a:cs typeface="Arial"/>
              </a:rPr>
              <a:t>Kiểm </a:t>
            </a:r>
            <a:r>
              <a:rPr dirty="0" sz="2400" b="1">
                <a:latin typeface="Arial"/>
                <a:cs typeface="Arial"/>
              </a:rPr>
              <a:t>thử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động:</a:t>
            </a:r>
            <a:endParaRPr sz="2400">
              <a:latin typeface="Arial"/>
              <a:cs typeface="Arial"/>
            </a:endParaRPr>
          </a:p>
          <a:p>
            <a:pPr lvl="1" marL="756285" marR="489584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Một </a:t>
            </a:r>
            <a:r>
              <a:rPr dirty="0" sz="2400" spc="20">
                <a:latin typeface="Arial"/>
                <a:cs typeface="Arial"/>
              </a:rPr>
              <a:t>hình </a:t>
            </a:r>
            <a:r>
              <a:rPr dirty="0" sz="2400">
                <a:latin typeface="Arial"/>
                <a:cs typeface="Arial"/>
              </a:rPr>
              <a:t>thức kiểm thử </a:t>
            </a:r>
            <a:r>
              <a:rPr dirty="0" sz="2400" spc="-5">
                <a:latin typeface="Arial"/>
                <a:cs typeface="Arial"/>
              </a:rPr>
              <a:t>phần </a:t>
            </a:r>
            <a:r>
              <a:rPr dirty="0" sz="2400">
                <a:latin typeface="Arial"/>
                <a:cs typeface="Arial"/>
              </a:rPr>
              <a:t>mềm </a:t>
            </a:r>
            <a:r>
              <a:rPr dirty="0" sz="2400" spc="-5">
                <a:latin typeface="Arial"/>
                <a:cs typeface="Arial"/>
              </a:rPr>
              <a:t>chạy </a:t>
            </a:r>
            <a:r>
              <a:rPr dirty="0" sz="2400">
                <a:latin typeface="Arial"/>
                <a:cs typeface="Arial"/>
              </a:rPr>
              <a:t>mã </a:t>
            </a:r>
            <a:r>
              <a:rPr dirty="0" sz="2400" spc="-5">
                <a:latin typeface="Arial"/>
                <a:cs typeface="Arial"/>
              </a:rPr>
              <a:t>lập </a:t>
            </a:r>
            <a:r>
              <a:rPr dirty="0" sz="2400" spc="20">
                <a:latin typeface="Arial"/>
                <a:cs typeface="Arial"/>
              </a:rPr>
              <a:t>trình  </a:t>
            </a:r>
            <a:r>
              <a:rPr dirty="0" sz="2400">
                <a:latin typeface="Arial"/>
                <a:cs typeface="Arial"/>
              </a:rPr>
              <a:t>thực tế </a:t>
            </a:r>
            <a:r>
              <a:rPr dirty="0" sz="2400" spc="-5">
                <a:latin typeface="Arial"/>
                <a:cs typeface="Arial"/>
              </a:rPr>
              <a:t>trong </a:t>
            </a:r>
            <a:r>
              <a:rPr dirty="0" sz="2400">
                <a:latin typeface="Arial"/>
                <a:cs typeface="Arial"/>
              </a:rPr>
              <a:t>các </a:t>
            </a:r>
            <a:r>
              <a:rPr dirty="0" sz="2400" spc="25">
                <a:latin typeface="Arial"/>
                <a:cs typeface="Arial"/>
              </a:rPr>
              <a:t>tình </a:t>
            </a:r>
            <a:r>
              <a:rPr dirty="0" sz="2400" spc="-5">
                <a:latin typeface="Arial"/>
                <a:cs typeface="Arial"/>
              </a:rPr>
              <a:t>huống, diễn </a:t>
            </a:r>
            <a:r>
              <a:rPr dirty="0" sz="2400">
                <a:latin typeface="Arial"/>
                <a:cs typeface="Arial"/>
              </a:rPr>
              <a:t>ra khi </a:t>
            </a:r>
            <a:r>
              <a:rPr dirty="0" sz="2400" spc="-5">
                <a:latin typeface="Arial"/>
                <a:cs typeface="Arial"/>
              </a:rPr>
              <a:t>bản </a:t>
            </a:r>
            <a:r>
              <a:rPr dirty="0" sz="2400">
                <a:latin typeface="Arial"/>
                <a:cs typeface="Arial"/>
              </a:rPr>
              <a:t>thân  chương </a:t>
            </a:r>
            <a:r>
              <a:rPr dirty="0" sz="2400" spc="20">
                <a:latin typeface="Arial"/>
                <a:cs typeface="Arial"/>
              </a:rPr>
              <a:t>trình </a:t>
            </a:r>
            <a:r>
              <a:rPr dirty="0" sz="2400" spc="-5">
                <a:latin typeface="Arial"/>
                <a:cs typeface="Arial"/>
              </a:rPr>
              <a:t>đó đang được </a:t>
            </a:r>
            <a:r>
              <a:rPr dirty="0" sz="2400">
                <a:latin typeface="Arial"/>
                <a:cs typeface="Arial"/>
              </a:rPr>
              <a:t>sử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dụng</a:t>
            </a:r>
            <a:endParaRPr sz="24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Kiểm </a:t>
            </a:r>
            <a:r>
              <a:rPr dirty="0" sz="2400">
                <a:latin typeface="Arial"/>
                <a:cs typeface="Arial"/>
              </a:rPr>
              <a:t>thử </a:t>
            </a:r>
            <a:r>
              <a:rPr dirty="0" sz="2400" spc="-5">
                <a:latin typeface="Arial"/>
                <a:cs typeface="Arial"/>
              </a:rPr>
              <a:t>động </a:t>
            </a:r>
            <a:r>
              <a:rPr dirty="0" sz="2400">
                <a:latin typeface="Arial"/>
                <a:cs typeface="Arial"/>
              </a:rPr>
              <a:t>có thể </a:t>
            </a:r>
            <a:r>
              <a:rPr dirty="0" sz="2400" spc="-5">
                <a:latin typeface="Arial"/>
                <a:cs typeface="Arial"/>
              </a:rPr>
              <a:t>bắt đầu trước </a:t>
            </a:r>
            <a:r>
              <a:rPr dirty="0" sz="2400">
                <a:latin typeface="Arial"/>
                <a:cs typeface="Arial"/>
              </a:rPr>
              <a:t>khi chương </a:t>
            </a:r>
            <a:r>
              <a:rPr dirty="0" sz="2400" spc="20">
                <a:latin typeface="Arial"/>
                <a:cs typeface="Arial"/>
              </a:rPr>
              <a:t>trình </a:t>
            </a:r>
            <a:r>
              <a:rPr dirty="0" sz="2400" spc="-5">
                <a:latin typeface="Arial"/>
                <a:cs typeface="Arial"/>
              </a:rPr>
              <a:t>đã  hoàn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tất.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9373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1.7.4 Dựa </a:t>
            </a:r>
            <a:r>
              <a:rPr dirty="0"/>
              <a:t>vào </a:t>
            </a:r>
            <a:r>
              <a:rPr dirty="0" spc="-5"/>
              <a:t>kỹ </a:t>
            </a:r>
            <a:r>
              <a:rPr dirty="0"/>
              <a:t>thuật </a:t>
            </a:r>
            <a:r>
              <a:rPr dirty="0" spc="-5"/>
              <a:t>kiểm</a:t>
            </a:r>
            <a:r>
              <a:rPr dirty="0" spc="-55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46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171701"/>
            <a:ext cx="8329295" cy="50012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Arial"/>
                <a:cs typeface="Arial"/>
              </a:rPr>
              <a:t>Kiểm </a:t>
            </a:r>
            <a:r>
              <a:rPr dirty="0" sz="2400" b="1">
                <a:latin typeface="Arial"/>
                <a:cs typeface="Arial"/>
              </a:rPr>
              <a:t>thử hộp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trắng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Kiểm </a:t>
            </a:r>
            <a:r>
              <a:rPr dirty="0" sz="2400">
                <a:latin typeface="Arial"/>
                <a:cs typeface="Arial"/>
              </a:rPr>
              <a:t>thử theo </a:t>
            </a:r>
            <a:r>
              <a:rPr dirty="0" sz="2400" spc="-5">
                <a:latin typeface="Arial"/>
                <a:cs typeface="Arial"/>
              </a:rPr>
              <a:t>góc </a:t>
            </a:r>
            <a:r>
              <a:rPr dirty="0" sz="2400" spc="20">
                <a:latin typeface="Arial"/>
                <a:cs typeface="Arial"/>
              </a:rPr>
              <a:t>nhìn </a:t>
            </a:r>
            <a:r>
              <a:rPr dirty="0" sz="2400">
                <a:latin typeface="Arial"/>
                <a:cs typeface="Arial"/>
              </a:rPr>
              <a:t>thực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hiện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Cần </a:t>
            </a:r>
            <a:r>
              <a:rPr dirty="0" sz="2400">
                <a:latin typeface="Arial"/>
                <a:cs typeface="Arial"/>
              </a:rPr>
              <a:t>có </a:t>
            </a:r>
            <a:r>
              <a:rPr dirty="0" sz="2400" spc="-5">
                <a:latin typeface="Arial"/>
                <a:cs typeface="Arial"/>
              </a:rPr>
              <a:t>kiến </a:t>
            </a:r>
            <a:r>
              <a:rPr dirty="0" sz="2400">
                <a:latin typeface="Arial"/>
                <a:cs typeface="Arial"/>
              </a:rPr>
              <a:t>thức về chi tiết thiết kế và thực </a:t>
            </a:r>
            <a:r>
              <a:rPr dirty="0" sz="2400" spc="-5">
                <a:latin typeface="Arial"/>
                <a:cs typeface="Arial"/>
              </a:rPr>
              <a:t>hiện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bên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trong</a:t>
            </a:r>
            <a:endParaRPr sz="2400">
              <a:latin typeface="Arial"/>
              <a:cs typeface="Arial"/>
            </a:endParaRPr>
          </a:p>
          <a:p>
            <a:pPr lvl="1" marL="756285" marR="495934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Kiểm </a:t>
            </a:r>
            <a:r>
              <a:rPr dirty="0" sz="2400">
                <a:latin typeface="Arial"/>
                <a:cs typeface="Arial"/>
              </a:rPr>
              <a:t>thử </a:t>
            </a:r>
            <a:r>
              <a:rPr dirty="0" sz="2400" spc="-5">
                <a:latin typeface="Arial"/>
                <a:cs typeface="Arial"/>
              </a:rPr>
              <a:t>dựa </a:t>
            </a:r>
            <a:r>
              <a:rPr dirty="0" sz="2400">
                <a:latin typeface="Arial"/>
                <a:cs typeface="Arial"/>
              </a:rPr>
              <a:t>vào </a:t>
            </a:r>
            <a:r>
              <a:rPr dirty="0" sz="2400" spc="-5">
                <a:latin typeface="Arial"/>
                <a:cs typeface="Arial"/>
              </a:rPr>
              <a:t>phủ </a:t>
            </a:r>
            <a:r>
              <a:rPr dirty="0" sz="2400">
                <a:latin typeface="Arial"/>
                <a:cs typeface="Arial"/>
              </a:rPr>
              <a:t>các </a:t>
            </a:r>
            <a:r>
              <a:rPr dirty="0" sz="2400" spc="-5">
                <a:latin typeface="Arial"/>
                <a:cs typeface="Arial"/>
              </a:rPr>
              <a:t>lệnh, </a:t>
            </a:r>
            <a:r>
              <a:rPr dirty="0" sz="2400">
                <a:latin typeface="Arial"/>
                <a:cs typeface="Arial"/>
              </a:rPr>
              <a:t>các </a:t>
            </a:r>
            <a:r>
              <a:rPr dirty="0" sz="2400" spc="-5">
                <a:latin typeface="Arial"/>
                <a:cs typeface="Arial"/>
              </a:rPr>
              <a:t>nhánh, phủ </a:t>
            </a:r>
            <a:r>
              <a:rPr dirty="0" sz="2400">
                <a:latin typeface="Arial"/>
                <a:cs typeface="Arial"/>
              </a:rPr>
              <a:t>các  </a:t>
            </a:r>
            <a:r>
              <a:rPr dirty="0" sz="2400" spc="-5">
                <a:latin typeface="Arial"/>
                <a:cs typeface="Arial"/>
              </a:rPr>
              <a:t>điều kiện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latin typeface="Arial"/>
                <a:cs typeface="Arial"/>
              </a:rPr>
              <a:t>Kiểm </a:t>
            </a:r>
            <a:r>
              <a:rPr dirty="0" sz="2400" b="1">
                <a:latin typeface="Arial"/>
                <a:cs typeface="Arial"/>
              </a:rPr>
              <a:t>thử hộp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đen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Kiểm </a:t>
            </a:r>
            <a:r>
              <a:rPr dirty="0" sz="2400">
                <a:latin typeface="Arial"/>
                <a:cs typeface="Arial"/>
              </a:rPr>
              <a:t>thử theo </a:t>
            </a:r>
            <a:r>
              <a:rPr dirty="0" sz="2400" spc="-5">
                <a:latin typeface="Arial"/>
                <a:cs typeface="Arial"/>
              </a:rPr>
              <a:t>góc </a:t>
            </a:r>
            <a:r>
              <a:rPr dirty="0" sz="2400" spc="20">
                <a:latin typeface="Arial"/>
                <a:cs typeface="Arial"/>
              </a:rPr>
              <a:t>nhìn </a:t>
            </a:r>
            <a:r>
              <a:rPr dirty="0" sz="2400">
                <a:latin typeface="Arial"/>
                <a:cs typeface="Arial"/>
              </a:rPr>
              <a:t>sử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dụng</a:t>
            </a:r>
            <a:endParaRPr sz="24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Kiểm </a:t>
            </a:r>
            <a:r>
              <a:rPr dirty="0" sz="2400">
                <a:latin typeface="Arial"/>
                <a:cs typeface="Arial"/>
              </a:rPr>
              <a:t>thử </a:t>
            </a:r>
            <a:r>
              <a:rPr dirty="0" sz="2400" spc="-5">
                <a:latin typeface="Arial"/>
                <a:cs typeface="Arial"/>
              </a:rPr>
              <a:t>dựa </a:t>
            </a:r>
            <a:r>
              <a:rPr dirty="0" sz="2400">
                <a:latin typeface="Arial"/>
                <a:cs typeface="Arial"/>
              </a:rPr>
              <a:t>trên các yêu cầu và </a:t>
            </a:r>
            <a:r>
              <a:rPr dirty="0" sz="2400" spc="-5">
                <a:latin typeface="Arial"/>
                <a:cs typeface="Arial"/>
              </a:rPr>
              <a:t>đặc </a:t>
            </a:r>
            <a:r>
              <a:rPr dirty="0" sz="2400">
                <a:latin typeface="Arial"/>
                <a:cs typeface="Arial"/>
              </a:rPr>
              <a:t>tả sử </a:t>
            </a:r>
            <a:r>
              <a:rPr dirty="0" sz="2400" spc="-5">
                <a:latin typeface="Arial"/>
                <a:cs typeface="Arial"/>
              </a:rPr>
              <a:t>dụng </a:t>
            </a:r>
            <a:r>
              <a:rPr dirty="0" sz="2400">
                <a:latin typeface="Arial"/>
                <a:cs typeface="Arial"/>
              </a:rPr>
              <a:t>thành  </a:t>
            </a:r>
            <a:r>
              <a:rPr dirty="0" sz="2400" spc="-5">
                <a:latin typeface="Arial"/>
                <a:cs typeface="Arial"/>
              </a:rPr>
              <a:t>phần phần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mềm</a:t>
            </a:r>
            <a:endParaRPr sz="2400">
              <a:latin typeface="Arial"/>
              <a:cs typeface="Arial"/>
            </a:endParaRPr>
          </a:p>
          <a:p>
            <a:pPr lvl="1" marL="756285" marR="156845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Không đòi hỏi </a:t>
            </a:r>
            <a:r>
              <a:rPr dirty="0" sz="2400">
                <a:latin typeface="Arial"/>
                <a:cs typeface="Arial"/>
              </a:rPr>
              <a:t>kiến thức về chi tiết thiết kế và thực </a:t>
            </a:r>
            <a:r>
              <a:rPr dirty="0" sz="2400" spc="-10">
                <a:latin typeface="Arial"/>
                <a:cs typeface="Arial"/>
              </a:rPr>
              <a:t>hiện  </a:t>
            </a:r>
            <a:r>
              <a:rPr dirty="0" sz="2400">
                <a:latin typeface="Arial"/>
                <a:cs typeface="Arial"/>
              </a:rPr>
              <a:t>ở </a:t>
            </a:r>
            <a:r>
              <a:rPr dirty="0" sz="2400" spc="-5">
                <a:latin typeface="Arial"/>
                <a:cs typeface="Arial"/>
              </a:rPr>
              <a:t>bên trong </a:t>
            </a:r>
            <a:r>
              <a:rPr dirty="0" sz="2400">
                <a:latin typeface="Arial"/>
                <a:cs typeface="Arial"/>
              </a:rPr>
              <a:t>chương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20">
                <a:latin typeface="Arial"/>
                <a:cs typeface="Arial"/>
              </a:rPr>
              <a:t>trình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1.8 Một số </a:t>
            </a:r>
            <a:r>
              <a:rPr dirty="0" spc="-105"/>
              <a:t>khái </a:t>
            </a:r>
            <a:r>
              <a:rPr dirty="0" spc="-5"/>
              <a:t>niệm </a:t>
            </a:r>
            <a:r>
              <a:rPr dirty="0"/>
              <a:t>liên</a:t>
            </a:r>
            <a:r>
              <a:rPr dirty="0" spc="540"/>
              <a:t> </a:t>
            </a:r>
            <a:r>
              <a:rPr dirty="0"/>
              <a:t>quan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47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9740" y="1247901"/>
            <a:ext cx="8359775" cy="51473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Arial"/>
                <a:cs typeface="Arial"/>
              </a:rPr>
              <a:t>Xác </a:t>
            </a:r>
            <a:r>
              <a:rPr dirty="0" sz="2400" spc="-5" b="1">
                <a:latin typeface="Arial"/>
                <a:cs typeface="Arial"/>
              </a:rPr>
              <a:t>minh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(Verification)</a:t>
            </a:r>
            <a:endParaRPr sz="2400">
              <a:latin typeface="Arial"/>
              <a:cs typeface="Arial"/>
            </a:endParaRPr>
          </a:p>
          <a:p>
            <a:pPr lvl="1" marL="756285" marR="102870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b="1">
                <a:latin typeface="Arial"/>
                <a:cs typeface="Arial"/>
              </a:rPr>
              <a:t>Xác </a:t>
            </a:r>
            <a:r>
              <a:rPr dirty="0" sz="2400" spc="-5" b="1">
                <a:latin typeface="Arial"/>
                <a:cs typeface="Arial"/>
              </a:rPr>
              <a:t>minh </a:t>
            </a:r>
            <a:r>
              <a:rPr dirty="0" sz="2400" spc="-5">
                <a:latin typeface="Arial"/>
                <a:cs typeface="Arial"/>
              </a:rPr>
              <a:t>là quy </a:t>
            </a:r>
            <a:r>
              <a:rPr dirty="0" sz="2400" spc="20">
                <a:latin typeface="Arial"/>
                <a:cs typeface="Arial"/>
              </a:rPr>
              <a:t>trình </a:t>
            </a:r>
            <a:r>
              <a:rPr dirty="0" sz="2400" spc="-10">
                <a:latin typeface="Arial"/>
                <a:cs typeface="Arial"/>
              </a:rPr>
              <a:t>xác </a:t>
            </a:r>
            <a:r>
              <a:rPr dirty="0" sz="2400" spc="-5">
                <a:latin typeface="Arial"/>
                <a:cs typeface="Arial"/>
              </a:rPr>
              <a:t>định </a:t>
            </a:r>
            <a:r>
              <a:rPr dirty="0" sz="2400" spc="-10">
                <a:latin typeface="Arial"/>
                <a:cs typeface="Arial"/>
              </a:rPr>
              <a:t>xem </a:t>
            </a:r>
            <a:r>
              <a:rPr dirty="0" sz="2400">
                <a:latin typeface="Arial"/>
                <a:cs typeface="Arial"/>
              </a:rPr>
              <a:t>sản </a:t>
            </a:r>
            <a:r>
              <a:rPr dirty="0" sz="2400" spc="-5">
                <a:latin typeface="Arial"/>
                <a:cs typeface="Arial"/>
              </a:rPr>
              <a:t>phẩm </a:t>
            </a:r>
            <a:r>
              <a:rPr dirty="0" sz="2400">
                <a:latin typeface="Arial"/>
                <a:cs typeface="Arial"/>
              </a:rPr>
              <a:t>của một  công </a:t>
            </a:r>
            <a:r>
              <a:rPr dirty="0" sz="2400" spc="-5">
                <a:latin typeface="Arial"/>
                <a:cs typeface="Arial"/>
              </a:rPr>
              <a:t>đoạn trong quy </a:t>
            </a:r>
            <a:r>
              <a:rPr dirty="0" sz="2400" spc="20">
                <a:latin typeface="Arial"/>
                <a:cs typeface="Arial"/>
              </a:rPr>
              <a:t>trình </a:t>
            </a:r>
            <a:r>
              <a:rPr dirty="0" sz="2400" spc="-5">
                <a:latin typeface="Arial"/>
                <a:cs typeface="Arial"/>
              </a:rPr>
              <a:t>phát triển phần </a:t>
            </a:r>
            <a:r>
              <a:rPr dirty="0" sz="2400">
                <a:latin typeface="Arial"/>
                <a:cs typeface="Arial"/>
              </a:rPr>
              <a:t>mềm </a:t>
            </a:r>
            <a:r>
              <a:rPr dirty="0" sz="2400" spc="-5">
                <a:latin typeface="Arial"/>
                <a:cs typeface="Arial"/>
              </a:rPr>
              <a:t>có thỏa  mãn </a:t>
            </a:r>
            <a:r>
              <a:rPr dirty="0" sz="2400">
                <a:latin typeface="Arial"/>
                <a:cs typeface="Arial"/>
              </a:rPr>
              <a:t>các yêu cầu </a:t>
            </a:r>
            <a:r>
              <a:rPr dirty="0" sz="2400" spc="-5">
                <a:latin typeface="Arial"/>
                <a:cs typeface="Arial"/>
              </a:rPr>
              <a:t>đặt </a:t>
            </a:r>
            <a:r>
              <a:rPr dirty="0" sz="2400">
                <a:latin typeface="Arial"/>
                <a:cs typeface="Arial"/>
              </a:rPr>
              <a:t>ra </a:t>
            </a:r>
            <a:r>
              <a:rPr dirty="0" sz="2400" spc="-5">
                <a:latin typeface="Arial"/>
                <a:cs typeface="Arial"/>
              </a:rPr>
              <a:t>trong </a:t>
            </a:r>
            <a:r>
              <a:rPr dirty="0" sz="2400">
                <a:latin typeface="Arial"/>
                <a:cs typeface="Arial"/>
              </a:rPr>
              <a:t>công </a:t>
            </a:r>
            <a:r>
              <a:rPr dirty="0" sz="2400" spc="-5">
                <a:latin typeface="Arial"/>
                <a:cs typeface="Arial"/>
              </a:rPr>
              <a:t>đoạn trước hay  không?(Ta </a:t>
            </a:r>
            <a:r>
              <a:rPr dirty="0" sz="2400">
                <a:latin typeface="Arial"/>
                <a:cs typeface="Arial"/>
              </a:rPr>
              <a:t>có </a:t>
            </a:r>
            <a:r>
              <a:rPr dirty="0" sz="2400" spc="-5">
                <a:latin typeface="Arial"/>
                <a:cs typeface="Arial"/>
              </a:rPr>
              <a:t>đang </a:t>
            </a:r>
            <a:r>
              <a:rPr dirty="0" sz="2400" spc="-10">
                <a:latin typeface="Arial"/>
                <a:cs typeface="Arial"/>
              </a:rPr>
              <a:t>xây </a:t>
            </a:r>
            <a:r>
              <a:rPr dirty="0" sz="2400" spc="-5">
                <a:latin typeface="Arial"/>
                <a:cs typeface="Arial"/>
              </a:rPr>
              <a:t>dựng đúng </a:t>
            </a:r>
            <a:r>
              <a:rPr dirty="0" sz="2400">
                <a:latin typeface="Arial"/>
                <a:cs typeface="Arial"/>
              </a:rPr>
              <a:t>sản </a:t>
            </a:r>
            <a:r>
              <a:rPr dirty="0" sz="2400" spc="-5">
                <a:latin typeface="Arial"/>
                <a:cs typeface="Arial"/>
              </a:rPr>
              <a:t>phẩm </a:t>
            </a:r>
            <a:r>
              <a:rPr dirty="0" sz="2400">
                <a:latin typeface="Arial"/>
                <a:cs typeface="Arial"/>
              </a:rPr>
              <a:t>mà </a:t>
            </a:r>
            <a:r>
              <a:rPr dirty="0" sz="2400" spc="-5">
                <a:latin typeface="Arial"/>
                <a:cs typeface="Arial"/>
              </a:rPr>
              <a:t>được  đăc </a:t>
            </a:r>
            <a:r>
              <a:rPr dirty="0" sz="2400">
                <a:latin typeface="Arial"/>
                <a:cs typeface="Arial"/>
              </a:rPr>
              <a:t>tả</a:t>
            </a:r>
            <a:r>
              <a:rPr dirty="0" sz="2400" spc="-5">
                <a:latin typeface="Arial"/>
                <a:cs typeface="Arial"/>
              </a:rPr>
              <a:t> không?)</a:t>
            </a:r>
            <a:endParaRPr sz="24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Xác minh </a:t>
            </a:r>
            <a:r>
              <a:rPr dirty="0" sz="2400" spc="-5">
                <a:latin typeface="Arial"/>
                <a:cs typeface="Arial"/>
              </a:rPr>
              <a:t>quan </a:t>
            </a:r>
            <a:r>
              <a:rPr dirty="0" sz="2400">
                <a:latin typeface="Arial"/>
                <a:cs typeface="Arial"/>
              </a:rPr>
              <a:t>tâm tới việc </a:t>
            </a:r>
            <a:r>
              <a:rPr dirty="0" sz="2400" spc="-5">
                <a:latin typeface="Arial"/>
                <a:cs typeface="Arial"/>
              </a:rPr>
              <a:t>ngăn </a:t>
            </a:r>
            <a:r>
              <a:rPr dirty="0" sz="2400">
                <a:latin typeface="Arial"/>
                <a:cs typeface="Arial"/>
              </a:rPr>
              <a:t>chặn </a:t>
            </a:r>
            <a:r>
              <a:rPr dirty="0" sz="2400" spc="-5">
                <a:latin typeface="Arial"/>
                <a:cs typeface="Arial"/>
              </a:rPr>
              <a:t>lỗi giữa </a:t>
            </a:r>
            <a:r>
              <a:rPr dirty="0" sz="2400">
                <a:latin typeface="Arial"/>
                <a:cs typeface="Arial"/>
              </a:rPr>
              <a:t>các công  </a:t>
            </a:r>
            <a:r>
              <a:rPr dirty="0" sz="2400" spc="-5">
                <a:latin typeface="Arial"/>
                <a:cs typeface="Arial"/>
              </a:rPr>
              <a:t>đoạn</a:t>
            </a:r>
            <a:endParaRPr sz="2400">
              <a:latin typeface="Arial"/>
              <a:cs typeface="Arial"/>
            </a:endParaRPr>
          </a:p>
          <a:p>
            <a:pPr lvl="1" marL="756285" marR="379730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Xác minh thường </a:t>
            </a:r>
            <a:r>
              <a:rPr dirty="0" sz="2400" spc="-5">
                <a:latin typeface="Arial"/>
                <a:cs typeface="Arial"/>
              </a:rPr>
              <a:t>là hoạt động </a:t>
            </a:r>
            <a:r>
              <a:rPr dirty="0" sz="2400">
                <a:latin typeface="Arial"/>
                <a:cs typeface="Arial"/>
              </a:rPr>
              <a:t>kỹ </a:t>
            </a:r>
            <a:r>
              <a:rPr dirty="0" sz="2400" spc="-5">
                <a:latin typeface="Arial"/>
                <a:cs typeface="Arial"/>
              </a:rPr>
              <a:t>thuật </a:t>
            </a:r>
            <a:r>
              <a:rPr dirty="0" sz="2400">
                <a:latin typeface="Arial"/>
                <a:cs typeface="Arial"/>
              </a:rPr>
              <a:t>và </a:t>
            </a:r>
            <a:r>
              <a:rPr dirty="0" sz="2400" spc="-5">
                <a:latin typeface="Arial"/>
                <a:cs typeface="Arial"/>
              </a:rPr>
              <a:t>nó </a:t>
            </a:r>
            <a:r>
              <a:rPr dirty="0" sz="2400">
                <a:latin typeface="Arial"/>
                <a:cs typeface="Arial"/>
              </a:rPr>
              <a:t>có sử  </a:t>
            </a:r>
            <a:r>
              <a:rPr dirty="0" sz="2400" spc="-5">
                <a:latin typeface="Arial"/>
                <a:cs typeface="Arial"/>
              </a:rPr>
              <a:t>dụng </a:t>
            </a:r>
            <a:r>
              <a:rPr dirty="0" sz="2400">
                <a:latin typeface="Arial"/>
                <a:cs typeface="Arial"/>
              </a:rPr>
              <a:t>các kiến thức về các yêu cầu, các </a:t>
            </a:r>
            <a:r>
              <a:rPr dirty="0" sz="2400" spc="-5">
                <a:latin typeface="Arial"/>
                <a:cs typeface="Arial"/>
              </a:rPr>
              <a:t>đặc </a:t>
            </a:r>
            <a:r>
              <a:rPr dirty="0" sz="2400">
                <a:latin typeface="Arial"/>
                <a:cs typeface="Arial"/>
              </a:rPr>
              <a:t>tả rời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rạc  </a:t>
            </a:r>
            <a:r>
              <a:rPr dirty="0" sz="2400">
                <a:latin typeface="Arial"/>
                <a:cs typeface="Arial"/>
              </a:rPr>
              <a:t>của </a:t>
            </a:r>
            <a:r>
              <a:rPr dirty="0" sz="2400" spc="-5">
                <a:latin typeface="Arial"/>
                <a:cs typeface="Arial"/>
              </a:rPr>
              <a:t>phần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mềm</a:t>
            </a:r>
            <a:endParaRPr sz="2400">
              <a:latin typeface="Arial"/>
              <a:cs typeface="Arial"/>
            </a:endParaRPr>
          </a:p>
          <a:p>
            <a:pPr lvl="1" marL="756285" marR="105346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Các hoạt động </a:t>
            </a:r>
            <a:r>
              <a:rPr dirty="0" sz="2400">
                <a:latin typeface="Arial"/>
                <a:cs typeface="Arial"/>
              </a:rPr>
              <a:t>của </a:t>
            </a:r>
            <a:r>
              <a:rPr dirty="0" sz="2400" spc="-10">
                <a:latin typeface="Arial"/>
                <a:cs typeface="Arial"/>
              </a:rPr>
              <a:t>xác </a:t>
            </a:r>
            <a:r>
              <a:rPr dirty="0" sz="2400">
                <a:latin typeface="Arial"/>
                <a:cs typeface="Arial"/>
              </a:rPr>
              <a:t>minh </a:t>
            </a:r>
            <a:r>
              <a:rPr dirty="0" sz="2400" spc="-5">
                <a:latin typeface="Arial"/>
                <a:cs typeface="Arial"/>
              </a:rPr>
              <a:t>bao gồm: Kiểm </a:t>
            </a:r>
            <a:r>
              <a:rPr dirty="0" sz="2400">
                <a:latin typeface="Arial"/>
                <a:cs typeface="Arial"/>
              </a:rPr>
              <a:t>thử  (Testing) và </a:t>
            </a:r>
            <a:r>
              <a:rPr dirty="0" sz="2400" spc="-5">
                <a:latin typeface="Arial"/>
                <a:cs typeface="Arial"/>
              </a:rPr>
              <a:t>Rà </a:t>
            </a:r>
            <a:r>
              <a:rPr dirty="0" sz="2400">
                <a:latin typeface="Arial"/>
                <a:cs typeface="Arial"/>
              </a:rPr>
              <a:t>soát </a:t>
            </a:r>
            <a:r>
              <a:rPr dirty="0" sz="2400" spc="-5">
                <a:latin typeface="Arial"/>
                <a:cs typeface="Arial"/>
              </a:rPr>
              <a:t>loại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(Review)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1.8 Một số </a:t>
            </a:r>
            <a:r>
              <a:rPr dirty="0" spc="-105"/>
              <a:t>khái </a:t>
            </a:r>
            <a:r>
              <a:rPr dirty="0" spc="-5"/>
              <a:t>niệm </a:t>
            </a:r>
            <a:r>
              <a:rPr dirty="0"/>
              <a:t>liên</a:t>
            </a:r>
            <a:r>
              <a:rPr dirty="0" spc="535"/>
              <a:t> </a:t>
            </a:r>
            <a:r>
              <a:rPr dirty="0"/>
              <a:t>quan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47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927975" cy="3735704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latin typeface="Arial"/>
                <a:cs typeface="Arial"/>
              </a:rPr>
              <a:t>Thẩm định</a:t>
            </a:r>
            <a:r>
              <a:rPr dirty="0" sz="3000" spc="5" b="1">
                <a:latin typeface="Arial"/>
                <a:cs typeface="Arial"/>
              </a:rPr>
              <a:t> </a:t>
            </a:r>
            <a:r>
              <a:rPr dirty="0" sz="3000" spc="-5" b="1">
                <a:latin typeface="Arial"/>
                <a:cs typeface="Arial"/>
              </a:rPr>
              <a:t>(Validation)</a:t>
            </a:r>
            <a:endParaRPr sz="30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Là tiến </a:t>
            </a:r>
            <a:r>
              <a:rPr dirty="0" sz="2800" spc="25">
                <a:latin typeface="Arial"/>
                <a:cs typeface="Arial"/>
              </a:rPr>
              <a:t>trình </a:t>
            </a:r>
            <a:r>
              <a:rPr dirty="0" sz="2800" spc="-5">
                <a:latin typeface="Arial"/>
                <a:cs typeface="Arial"/>
              </a:rPr>
              <a:t>nhằm </a:t>
            </a:r>
            <a:r>
              <a:rPr dirty="0" sz="2800">
                <a:latin typeface="Arial"/>
                <a:cs typeface="Arial"/>
              </a:rPr>
              <a:t>chỉ ra </a:t>
            </a:r>
            <a:r>
              <a:rPr dirty="0" sz="2800" spc="-5">
                <a:latin typeface="Arial"/>
                <a:cs typeface="Arial"/>
              </a:rPr>
              <a:t>toàn </a:t>
            </a:r>
            <a:r>
              <a:rPr dirty="0" sz="2800">
                <a:latin typeface="Arial"/>
                <a:cs typeface="Arial"/>
              </a:rPr>
              <a:t>bộ hệ </a:t>
            </a:r>
            <a:r>
              <a:rPr dirty="0" sz="2800" spc="-5">
                <a:latin typeface="Arial"/>
                <a:cs typeface="Arial"/>
              </a:rPr>
              <a:t>thống đã  phát triển xong phù hợp với tài liệu mô tả yêu  cầu. Thẩm định là quá </a:t>
            </a:r>
            <a:r>
              <a:rPr dirty="0" sz="2800" spc="25">
                <a:latin typeface="Arial"/>
                <a:cs typeface="Arial"/>
              </a:rPr>
              <a:t>trình </a:t>
            </a:r>
            <a:r>
              <a:rPr dirty="0" sz="2800" spc="-5">
                <a:latin typeface="Arial"/>
                <a:cs typeface="Arial"/>
              </a:rPr>
              <a:t>kiểm chứng  </a:t>
            </a:r>
            <a:r>
              <a:rPr dirty="0" sz="2800">
                <a:latin typeface="Arial"/>
                <a:cs typeface="Arial"/>
              </a:rPr>
              <a:t>chúng </a:t>
            </a:r>
            <a:r>
              <a:rPr dirty="0" sz="2800" spc="-5">
                <a:latin typeface="Arial"/>
                <a:cs typeface="Arial"/>
              </a:rPr>
              <a:t>ta xây dựng phầm mềm có đúng theo  </a:t>
            </a:r>
            <a:r>
              <a:rPr dirty="0" sz="2800">
                <a:latin typeface="Arial"/>
                <a:cs typeface="Arial"/>
              </a:rPr>
              <a:t>yêu </a:t>
            </a:r>
            <a:r>
              <a:rPr dirty="0" sz="2800" spc="-5">
                <a:latin typeface="Arial"/>
                <a:cs typeface="Arial"/>
              </a:rPr>
              <a:t>cầu khách hàng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không?</a:t>
            </a:r>
            <a:endParaRPr sz="2800">
              <a:latin typeface="Arial"/>
              <a:cs typeface="Arial"/>
            </a:endParaRPr>
          </a:p>
          <a:p>
            <a:pPr lvl="1" marL="756285" marR="236220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Thẩm định </a:t>
            </a:r>
            <a:r>
              <a:rPr dirty="0" sz="2800">
                <a:latin typeface="Arial"/>
                <a:cs typeface="Arial"/>
              </a:rPr>
              <a:t>chỉ </a:t>
            </a:r>
            <a:r>
              <a:rPr dirty="0" sz="2800" spc="-5">
                <a:latin typeface="Arial"/>
                <a:cs typeface="Arial"/>
              </a:rPr>
              <a:t>quan tâm đến sản phẩm cuối  cùng không còn</a:t>
            </a:r>
            <a:r>
              <a:rPr dirty="0" sz="2800" spc="4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lỗi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1.8 Một số </a:t>
            </a:r>
            <a:r>
              <a:rPr dirty="0" spc="-105"/>
              <a:t>khái </a:t>
            </a:r>
            <a:r>
              <a:rPr dirty="0" spc="-5"/>
              <a:t>niệm </a:t>
            </a:r>
            <a:r>
              <a:rPr dirty="0"/>
              <a:t>liên</a:t>
            </a:r>
            <a:r>
              <a:rPr dirty="0" spc="535"/>
              <a:t> </a:t>
            </a:r>
            <a:r>
              <a:rPr dirty="0"/>
              <a:t>quan</a:t>
            </a:r>
          </a:p>
        </p:txBody>
      </p:sp>
      <p:sp>
        <p:nvSpPr>
          <p:cNvPr id="3" name="object 3"/>
          <p:cNvSpPr/>
          <p:nvPr/>
        </p:nvSpPr>
        <p:spPr>
          <a:xfrm>
            <a:off x="1004887" y="2195448"/>
            <a:ext cx="7134225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47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73126"/>
            <a:ext cx="11182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EBF6F9"/>
                </a:solidFill>
                <a:latin typeface="Arial"/>
                <a:cs typeface="Arial"/>
              </a:rPr>
              <a:t>Bài</a:t>
            </a:r>
            <a:r>
              <a:rPr dirty="0" sz="3600" spc="-100" b="1">
                <a:solidFill>
                  <a:srgbClr val="EBF6F9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EBF6F9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0644" y="2253747"/>
            <a:ext cx="6597650" cy="1854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16430" marR="5080" indent="-1904364">
              <a:lnSpc>
                <a:spcPct val="15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006FC0"/>
                </a:solidFill>
                <a:latin typeface="Arial"/>
                <a:cs typeface="Arial"/>
              </a:rPr>
              <a:t>TỔNG QUAN VỀ </a:t>
            </a:r>
            <a:r>
              <a:rPr dirty="0" sz="4000" spc="-340" b="1">
                <a:solidFill>
                  <a:srgbClr val="006FC0"/>
                </a:solidFill>
                <a:latin typeface="Arial"/>
                <a:cs typeface="Arial"/>
              </a:rPr>
              <a:t>KIỂM </a:t>
            </a:r>
            <a:r>
              <a:rPr dirty="0" sz="4000" spc="-10" b="1">
                <a:solidFill>
                  <a:srgbClr val="006FC0"/>
                </a:solidFill>
                <a:latin typeface="Arial"/>
                <a:cs typeface="Arial"/>
              </a:rPr>
              <a:t>THỬ  PHẦN</a:t>
            </a:r>
            <a:r>
              <a:rPr dirty="0" sz="4000" spc="-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006FC0"/>
                </a:solidFill>
                <a:latin typeface="Arial"/>
                <a:cs typeface="Arial"/>
              </a:rPr>
              <a:t>MỀM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4114800"/>
            <a:ext cx="3388741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546845" y="6366249"/>
            <a:ext cx="12128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1.8 Một số </a:t>
            </a:r>
            <a:r>
              <a:rPr dirty="0" spc="-105"/>
              <a:t>khái </a:t>
            </a:r>
            <a:r>
              <a:rPr dirty="0" spc="-5"/>
              <a:t>niệm </a:t>
            </a:r>
            <a:r>
              <a:rPr dirty="0"/>
              <a:t>liên</a:t>
            </a:r>
            <a:r>
              <a:rPr dirty="0" spc="535"/>
              <a:t> </a:t>
            </a:r>
            <a:r>
              <a:rPr dirty="0"/>
              <a:t>quan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65605"/>
            <a:ext cx="85566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Arial"/>
                <a:cs typeface="Arial"/>
              </a:rPr>
              <a:t>Xác </a:t>
            </a:r>
            <a:r>
              <a:rPr dirty="0" sz="3000" spc="-5">
                <a:latin typeface="Arial"/>
                <a:cs typeface="Arial"/>
              </a:rPr>
              <a:t>định </a:t>
            </a:r>
            <a:r>
              <a:rPr dirty="0" sz="3000">
                <a:latin typeface="Arial"/>
                <a:cs typeface="Arial"/>
              </a:rPr>
              <a:t>và </a:t>
            </a:r>
            <a:r>
              <a:rPr dirty="0" sz="3000" spc="-5">
                <a:latin typeface="Arial"/>
                <a:cs typeface="Arial"/>
              </a:rPr>
              <a:t>thẩm định (vertification </a:t>
            </a:r>
            <a:r>
              <a:rPr dirty="0" sz="3000">
                <a:latin typeface="Arial"/>
                <a:cs typeface="Arial"/>
              </a:rPr>
              <a:t>&amp;</a:t>
            </a:r>
            <a:r>
              <a:rPr dirty="0" sz="3000" spc="-1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Validation)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2819400"/>
            <a:ext cx="6692900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2355" y="1801367"/>
            <a:ext cx="3752088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3023" y="1615439"/>
            <a:ext cx="3842004" cy="1426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9600" y="1828800"/>
            <a:ext cx="3657600" cy="838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9600" y="1828800"/>
            <a:ext cx="3657600" cy="838200"/>
          </a:xfrm>
          <a:custGeom>
            <a:avLst/>
            <a:gdLst/>
            <a:ahLst/>
            <a:cxnLst/>
            <a:rect l="l" t="t" r="r" b="b"/>
            <a:pathLst>
              <a:path w="3657600" h="838200">
                <a:moveTo>
                  <a:pt x="0" y="139700"/>
                </a:moveTo>
                <a:lnTo>
                  <a:pt x="7122" y="95520"/>
                </a:lnTo>
                <a:lnTo>
                  <a:pt x="26954" y="57168"/>
                </a:lnTo>
                <a:lnTo>
                  <a:pt x="57195" y="26936"/>
                </a:lnTo>
                <a:lnTo>
                  <a:pt x="95544" y="7116"/>
                </a:lnTo>
                <a:lnTo>
                  <a:pt x="139700" y="0"/>
                </a:lnTo>
                <a:lnTo>
                  <a:pt x="3517900" y="0"/>
                </a:lnTo>
                <a:lnTo>
                  <a:pt x="3562030" y="7116"/>
                </a:lnTo>
                <a:lnTo>
                  <a:pt x="3600376" y="26936"/>
                </a:lnTo>
                <a:lnTo>
                  <a:pt x="3630627" y="57168"/>
                </a:lnTo>
                <a:lnTo>
                  <a:pt x="3650471" y="95520"/>
                </a:lnTo>
                <a:lnTo>
                  <a:pt x="3657600" y="139700"/>
                </a:lnTo>
                <a:lnTo>
                  <a:pt x="3657600" y="698500"/>
                </a:lnTo>
                <a:lnTo>
                  <a:pt x="3650471" y="742679"/>
                </a:lnTo>
                <a:lnTo>
                  <a:pt x="3630627" y="781031"/>
                </a:lnTo>
                <a:lnTo>
                  <a:pt x="3600376" y="811263"/>
                </a:lnTo>
                <a:lnTo>
                  <a:pt x="3562030" y="831083"/>
                </a:lnTo>
                <a:lnTo>
                  <a:pt x="3517900" y="838200"/>
                </a:lnTo>
                <a:lnTo>
                  <a:pt x="139700" y="838200"/>
                </a:lnTo>
                <a:lnTo>
                  <a:pt x="95544" y="831083"/>
                </a:lnTo>
                <a:lnTo>
                  <a:pt x="57195" y="811263"/>
                </a:lnTo>
                <a:lnTo>
                  <a:pt x="26954" y="781031"/>
                </a:lnTo>
                <a:lnTo>
                  <a:pt x="7122" y="742679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9525">
            <a:solidFill>
              <a:srgbClr val="794D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46836" y="1735658"/>
            <a:ext cx="3183255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905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8080"/>
                </a:solidFill>
                <a:latin typeface="Arial"/>
                <a:cs typeface="Arial"/>
              </a:rPr>
              <a:t>A we </a:t>
            </a:r>
            <a:r>
              <a:rPr dirty="0" sz="3200" spc="-5">
                <a:solidFill>
                  <a:srgbClr val="808080"/>
                </a:solidFill>
                <a:latin typeface="Arial"/>
                <a:cs typeface="Arial"/>
              </a:rPr>
              <a:t>producing  </a:t>
            </a:r>
            <a:r>
              <a:rPr dirty="0" sz="3200">
                <a:solidFill>
                  <a:srgbClr val="808080"/>
                </a:solidFill>
                <a:latin typeface="Arial"/>
                <a:cs typeface="Arial"/>
              </a:rPr>
              <a:t>the </a:t>
            </a:r>
            <a:r>
              <a:rPr dirty="0" sz="3200" spc="-5">
                <a:solidFill>
                  <a:srgbClr val="808080"/>
                </a:solidFill>
                <a:latin typeface="Arial"/>
                <a:cs typeface="Arial"/>
              </a:rPr>
              <a:t>product</a:t>
            </a:r>
            <a:r>
              <a:rPr dirty="0" sz="3200" spc="-9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808080"/>
                </a:solidFill>
                <a:latin typeface="Arial"/>
                <a:cs typeface="Arial"/>
              </a:rPr>
              <a:t>right?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7155" y="1821179"/>
            <a:ext cx="3752088" cy="9326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87823" y="1635251"/>
            <a:ext cx="3843528" cy="14264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24400" y="1848230"/>
            <a:ext cx="3657600" cy="838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24400" y="1848230"/>
            <a:ext cx="3657600" cy="838200"/>
          </a:xfrm>
          <a:custGeom>
            <a:avLst/>
            <a:gdLst/>
            <a:ahLst/>
            <a:cxnLst/>
            <a:rect l="l" t="t" r="r" b="b"/>
            <a:pathLst>
              <a:path w="3657600" h="838200">
                <a:moveTo>
                  <a:pt x="0" y="139700"/>
                </a:moveTo>
                <a:lnTo>
                  <a:pt x="7116" y="95520"/>
                </a:lnTo>
                <a:lnTo>
                  <a:pt x="26936" y="57168"/>
                </a:lnTo>
                <a:lnTo>
                  <a:pt x="57168" y="26936"/>
                </a:lnTo>
                <a:lnTo>
                  <a:pt x="95520" y="7116"/>
                </a:lnTo>
                <a:lnTo>
                  <a:pt x="139700" y="0"/>
                </a:lnTo>
                <a:lnTo>
                  <a:pt x="3517900" y="0"/>
                </a:lnTo>
                <a:lnTo>
                  <a:pt x="3562030" y="7116"/>
                </a:lnTo>
                <a:lnTo>
                  <a:pt x="3600376" y="26936"/>
                </a:lnTo>
                <a:lnTo>
                  <a:pt x="3630627" y="57168"/>
                </a:lnTo>
                <a:lnTo>
                  <a:pt x="3650471" y="95520"/>
                </a:lnTo>
                <a:lnTo>
                  <a:pt x="3657600" y="139700"/>
                </a:lnTo>
                <a:lnTo>
                  <a:pt x="3657600" y="698500"/>
                </a:lnTo>
                <a:lnTo>
                  <a:pt x="3650471" y="742630"/>
                </a:lnTo>
                <a:lnTo>
                  <a:pt x="3630627" y="780976"/>
                </a:lnTo>
                <a:lnTo>
                  <a:pt x="3600376" y="811227"/>
                </a:lnTo>
                <a:lnTo>
                  <a:pt x="3562030" y="831071"/>
                </a:lnTo>
                <a:lnTo>
                  <a:pt x="3517900" y="838200"/>
                </a:lnTo>
                <a:lnTo>
                  <a:pt x="139700" y="838200"/>
                </a:lnTo>
                <a:lnTo>
                  <a:pt x="95520" y="831071"/>
                </a:lnTo>
                <a:lnTo>
                  <a:pt x="57168" y="811227"/>
                </a:lnTo>
                <a:lnTo>
                  <a:pt x="26936" y="780976"/>
                </a:lnTo>
                <a:lnTo>
                  <a:pt x="7116" y="742630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9525">
            <a:solidFill>
              <a:srgbClr val="794D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962271" y="1755139"/>
            <a:ext cx="3183890" cy="10013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905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08080"/>
                </a:solidFill>
                <a:latin typeface="Arial"/>
                <a:cs typeface="Arial"/>
              </a:rPr>
              <a:t>A we </a:t>
            </a:r>
            <a:r>
              <a:rPr dirty="0" sz="3200" spc="-5">
                <a:solidFill>
                  <a:srgbClr val="808080"/>
                </a:solidFill>
                <a:latin typeface="Arial"/>
                <a:cs typeface="Arial"/>
              </a:rPr>
              <a:t>producing  </a:t>
            </a:r>
            <a:r>
              <a:rPr dirty="0" sz="3200">
                <a:solidFill>
                  <a:srgbClr val="808080"/>
                </a:solidFill>
                <a:latin typeface="Arial"/>
                <a:cs typeface="Arial"/>
              </a:rPr>
              <a:t>the </a:t>
            </a:r>
            <a:r>
              <a:rPr dirty="0" sz="3200" spc="-5">
                <a:solidFill>
                  <a:srgbClr val="808080"/>
                </a:solidFill>
                <a:latin typeface="Arial"/>
                <a:cs typeface="Arial"/>
              </a:rPr>
              <a:t>right</a:t>
            </a:r>
            <a:r>
              <a:rPr dirty="0" sz="3200" spc="-8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808080"/>
                </a:solidFill>
                <a:latin typeface="Arial"/>
                <a:cs typeface="Arial"/>
              </a:rPr>
              <a:t>product?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47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9122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Testing</a:t>
            </a:r>
            <a:r>
              <a:rPr dirty="0" spc="-30"/>
              <a:t> </a:t>
            </a:r>
            <a:r>
              <a:rPr dirty="0" spc="-5"/>
              <a:t>Approach</a:t>
            </a:r>
          </a:p>
        </p:txBody>
      </p:sp>
      <p:sp>
        <p:nvSpPr>
          <p:cNvPr id="3" name="object 3"/>
          <p:cNvSpPr/>
          <p:nvPr/>
        </p:nvSpPr>
        <p:spPr>
          <a:xfrm>
            <a:off x="3534155" y="2109216"/>
            <a:ext cx="1923288" cy="1237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06011" y="2228088"/>
            <a:ext cx="1263396" cy="1091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81400" y="2133600"/>
            <a:ext cx="18288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81400" y="2133600"/>
            <a:ext cx="1828800" cy="1143000"/>
          </a:xfrm>
          <a:custGeom>
            <a:avLst/>
            <a:gdLst/>
            <a:ahLst/>
            <a:cxnLst/>
            <a:rect l="l" t="t" r="r" b="b"/>
            <a:pathLst>
              <a:path w="1828800" h="1143000">
                <a:moveTo>
                  <a:pt x="0" y="571500"/>
                </a:moveTo>
                <a:lnTo>
                  <a:pt x="7125" y="499819"/>
                </a:lnTo>
                <a:lnTo>
                  <a:pt x="27930" y="430793"/>
                </a:lnTo>
                <a:lnTo>
                  <a:pt x="61556" y="364958"/>
                </a:lnTo>
                <a:lnTo>
                  <a:pt x="107147" y="302850"/>
                </a:lnTo>
                <a:lnTo>
                  <a:pt x="134161" y="273361"/>
                </a:lnTo>
                <a:lnTo>
                  <a:pt x="163845" y="245005"/>
                </a:lnTo>
                <a:lnTo>
                  <a:pt x="196091" y="217848"/>
                </a:lnTo>
                <a:lnTo>
                  <a:pt x="230793" y="191958"/>
                </a:lnTo>
                <a:lnTo>
                  <a:pt x="267843" y="167401"/>
                </a:lnTo>
                <a:lnTo>
                  <a:pt x="307133" y="144245"/>
                </a:lnTo>
                <a:lnTo>
                  <a:pt x="348557" y="122557"/>
                </a:lnTo>
                <a:lnTo>
                  <a:pt x="392008" y="102403"/>
                </a:lnTo>
                <a:lnTo>
                  <a:pt x="437378" y="83851"/>
                </a:lnTo>
                <a:lnTo>
                  <a:pt x="484561" y="66967"/>
                </a:lnTo>
                <a:lnTo>
                  <a:pt x="533448" y="51818"/>
                </a:lnTo>
                <a:lnTo>
                  <a:pt x="583934" y="38472"/>
                </a:lnTo>
                <a:lnTo>
                  <a:pt x="635910" y="26996"/>
                </a:lnTo>
                <a:lnTo>
                  <a:pt x="689269" y="17456"/>
                </a:lnTo>
                <a:lnTo>
                  <a:pt x="743905" y="9919"/>
                </a:lnTo>
                <a:lnTo>
                  <a:pt x="799710" y="4453"/>
                </a:lnTo>
                <a:lnTo>
                  <a:pt x="856578" y="1124"/>
                </a:lnTo>
                <a:lnTo>
                  <a:pt x="914400" y="0"/>
                </a:lnTo>
                <a:lnTo>
                  <a:pt x="972221" y="1124"/>
                </a:lnTo>
                <a:lnTo>
                  <a:pt x="1029089" y="4453"/>
                </a:lnTo>
                <a:lnTo>
                  <a:pt x="1084894" y="9919"/>
                </a:lnTo>
                <a:lnTo>
                  <a:pt x="1139530" y="17456"/>
                </a:lnTo>
                <a:lnTo>
                  <a:pt x="1192889" y="26996"/>
                </a:lnTo>
                <a:lnTo>
                  <a:pt x="1244865" y="38472"/>
                </a:lnTo>
                <a:lnTo>
                  <a:pt x="1295351" y="51818"/>
                </a:lnTo>
                <a:lnTo>
                  <a:pt x="1344238" y="66967"/>
                </a:lnTo>
                <a:lnTo>
                  <a:pt x="1391421" y="83851"/>
                </a:lnTo>
                <a:lnTo>
                  <a:pt x="1436791" y="102403"/>
                </a:lnTo>
                <a:lnTo>
                  <a:pt x="1480242" y="122557"/>
                </a:lnTo>
                <a:lnTo>
                  <a:pt x="1521666" y="144245"/>
                </a:lnTo>
                <a:lnTo>
                  <a:pt x="1560956" y="167401"/>
                </a:lnTo>
                <a:lnTo>
                  <a:pt x="1598006" y="191958"/>
                </a:lnTo>
                <a:lnTo>
                  <a:pt x="1632708" y="217848"/>
                </a:lnTo>
                <a:lnTo>
                  <a:pt x="1664954" y="245005"/>
                </a:lnTo>
                <a:lnTo>
                  <a:pt x="1694638" y="273361"/>
                </a:lnTo>
                <a:lnTo>
                  <a:pt x="1721652" y="302850"/>
                </a:lnTo>
                <a:lnTo>
                  <a:pt x="1745889" y="333405"/>
                </a:lnTo>
                <a:lnTo>
                  <a:pt x="1785605" y="397443"/>
                </a:lnTo>
                <a:lnTo>
                  <a:pt x="1812928" y="464941"/>
                </a:lnTo>
                <a:lnTo>
                  <a:pt x="1827000" y="535361"/>
                </a:lnTo>
                <a:lnTo>
                  <a:pt x="1828800" y="571500"/>
                </a:lnTo>
                <a:lnTo>
                  <a:pt x="1827000" y="607638"/>
                </a:lnTo>
                <a:lnTo>
                  <a:pt x="1812928" y="678058"/>
                </a:lnTo>
                <a:lnTo>
                  <a:pt x="1785605" y="745556"/>
                </a:lnTo>
                <a:lnTo>
                  <a:pt x="1745889" y="809594"/>
                </a:lnTo>
                <a:lnTo>
                  <a:pt x="1721652" y="840149"/>
                </a:lnTo>
                <a:lnTo>
                  <a:pt x="1694638" y="869638"/>
                </a:lnTo>
                <a:lnTo>
                  <a:pt x="1664954" y="897994"/>
                </a:lnTo>
                <a:lnTo>
                  <a:pt x="1632708" y="925151"/>
                </a:lnTo>
                <a:lnTo>
                  <a:pt x="1598006" y="951041"/>
                </a:lnTo>
                <a:lnTo>
                  <a:pt x="1560956" y="975598"/>
                </a:lnTo>
                <a:lnTo>
                  <a:pt x="1521666" y="998754"/>
                </a:lnTo>
                <a:lnTo>
                  <a:pt x="1480242" y="1020442"/>
                </a:lnTo>
                <a:lnTo>
                  <a:pt x="1436791" y="1040596"/>
                </a:lnTo>
                <a:lnTo>
                  <a:pt x="1391421" y="1059148"/>
                </a:lnTo>
                <a:lnTo>
                  <a:pt x="1344238" y="1076032"/>
                </a:lnTo>
                <a:lnTo>
                  <a:pt x="1295351" y="1091181"/>
                </a:lnTo>
                <a:lnTo>
                  <a:pt x="1244865" y="1104527"/>
                </a:lnTo>
                <a:lnTo>
                  <a:pt x="1192889" y="1116003"/>
                </a:lnTo>
                <a:lnTo>
                  <a:pt x="1139530" y="1125543"/>
                </a:lnTo>
                <a:lnTo>
                  <a:pt x="1084894" y="1133080"/>
                </a:lnTo>
                <a:lnTo>
                  <a:pt x="1029089" y="1138546"/>
                </a:lnTo>
                <a:lnTo>
                  <a:pt x="972221" y="1141875"/>
                </a:lnTo>
                <a:lnTo>
                  <a:pt x="914400" y="1143000"/>
                </a:lnTo>
                <a:lnTo>
                  <a:pt x="856578" y="1141875"/>
                </a:lnTo>
                <a:lnTo>
                  <a:pt x="799710" y="1138546"/>
                </a:lnTo>
                <a:lnTo>
                  <a:pt x="743905" y="1133080"/>
                </a:lnTo>
                <a:lnTo>
                  <a:pt x="689269" y="1125543"/>
                </a:lnTo>
                <a:lnTo>
                  <a:pt x="635910" y="1116003"/>
                </a:lnTo>
                <a:lnTo>
                  <a:pt x="583934" y="1104527"/>
                </a:lnTo>
                <a:lnTo>
                  <a:pt x="533448" y="1091181"/>
                </a:lnTo>
                <a:lnTo>
                  <a:pt x="484561" y="1076032"/>
                </a:lnTo>
                <a:lnTo>
                  <a:pt x="437378" y="1059148"/>
                </a:lnTo>
                <a:lnTo>
                  <a:pt x="392008" y="1040596"/>
                </a:lnTo>
                <a:lnTo>
                  <a:pt x="348557" y="1020442"/>
                </a:lnTo>
                <a:lnTo>
                  <a:pt x="307133" y="998754"/>
                </a:lnTo>
                <a:lnTo>
                  <a:pt x="267843" y="975598"/>
                </a:lnTo>
                <a:lnTo>
                  <a:pt x="230793" y="951041"/>
                </a:lnTo>
                <a:lnTo>
                  <a:pt x="196091" y="925151"/>
                </a:lnTo>
                <a:lnTo>
                  <a:pt x="163845" y="897994"/>
                </a:lnTo>
                <a:lnTo>
                  <a:pt x="134161" y="869638"/>
                </a:lnTo>
                <a:lnTo>
                  <a:pt x="107147" y="840149"/>
                </a:lnTo>
                <a:lnTo>
                  <a:pt x="82910" y="809594"/>
                </a:lnTo>
                <a:lnTo>
                  <a:pt x="43194" y="745556"/>
                </a:lnTo>
                <a:lnTo>
                  <a:pt x="15871" y="678058"/>
                </a:lnTo>
                <a:lnTo>
                  <a:pt x="1799" y="607638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794D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19117" y="2319654"/>
            <a:ext cx="7531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3820">
              <a:lnSpc>
                <a:spcPct val="100000"/>
              </a:lnSpc>
              <a:spcBef>
                <a:spcPts val="100"/>
              </a:spcBef>
            </a:pPr>
            <a:r>
              <a:rPr dirty="0" sz="2400" spc="-70">
                <a:solidFill>
                  <a:srgbClr val="9BD2E4"/>
                </a:solidFill>
                <a:latin typeface="Arial"/>
                <a:cs typeface="Arial"/>
              </a:rPr>
              <a:t>Test  </a:t>
            </a:r>
            <a:r>
              <a:rPr dirty="0" sz="2400" spc="-5">
                <a:solidFill>
                  <a:srgbClr val="9BD2E4"/>
                </a:solidFill>
                <a:latin typeface="Arial"/>
                <a:cs typeface="Arial"/>
              </a:rPr>
              <a:t>Lev</a:t>
            </a:r>
            <a:r>
              <a:rPr dirty="0" sz="2400" spc="-15">
                <a:solidFill>
                  <a:srgbClr val="9BD2E4"/>
                </a:solidFill>
                <a:latin typeface="Arial"/>
                <a:cs typeface="Arial"/>
              </a:rPr>
              <a:t>e</a:t>
            </a:r>
            <a:r>
              <a:rPr dirty="0" sz="2400" spc="-5">
                <a:solidFill>
                  <a:srgbClr val="9BD2E4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755" y="3099816"/>
            <a:ext cx="1923288" cy="12374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46832" y="3218688"/>
            <a:ext cx="1552956" cy="1091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67000" y="3124200"/>
            <a:ext cx="1828800" cy="1143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67000" y="3124200"/>
            <a:ext cx="1828800" cy="1143000"/>
          </a:xfrm>
          <a:custGeom>
            <a:avLst/>
            <a:gdLst/>
            <a:ahLst/>
            <a:cxnLst/>
            <a:rect l="l" t="t" r="r" b="b"/>
            <a:pathLst>
              <a:path w="1828800" h="1143000">
                <a:moveTo>
                  <a:pt x="0" y="571500"/>
                </a:moveTo>
                <a:lnTo>
                  <a:pt x="7125" y="499819"/>
                </a:lnTo>
                <a:lnTo>
                  <a:pt x="27930" y="430793"/>
                </a:lnTo>
                <a:lnTo>
                  <a:pt x="61556" y="364958"/>
                </a:lnTo>
                <a:lnTo>
                  <a:pt x="107147" y="302850"/>
                </a:lnTo>
                <a:lnTo>
                  <a:pt x="134161" y="273361"/>
                </a:lnTo>
                <a:lnTo>
                  <a:pt x="163845" y="245005"/>
                </a:lnTo>
                <a:lnTo>
                  <a:pt x="196091" y="217848"/>
                </a:lnTo>
                <a:lnTo>
                  <a:pt x="230793" y="191958"/>
                </a:lnTo>
                <a:lnTo>
                  <a:pt x="267842" y="167401"/>
                </a:lnTo>
                <a:lnTo>
                  <a:pt x="307133" y="144245"/>
                </a:lnTo>
                <a:lnTo>
                  <a:pt x="348557" y="122557"/>
                </a:lnTo>
                <a:lnTo>
                  <a:pt x="392008" y="102403"/>
                </a:lnTo>
                <a:lnTo>
                  <a:pt x="437378" y="83851"/>
                </a:lnTo>
                <a:lnTo>
                  <a:pt x="484561" y="66967"/>
                </a:lnTo>
                <a:lnTo>
                  <a:pt x="533448" y="51818"/>
                </a:lnTo>
                <a:lnTo>
                  <a:pt x="583934" y="38472"/>
                </a:lnTo>
                <a:lnTo>
                  <a:pt x="635910" y="26996"/>
                </a:lnTo>
                <a:lnTo>
                  <a:pt x="689269" y="17456"/>
                </a:lnTo>
                <a:lnTo>
                  <a:pt x="743905" y="9919"/>
                </a:lnTo>
                <a:lnTo>
                  <a:pt x="799710" y="4453"/>
                </a:lnTo>
                <a:lnTo>
                  <a:pt x="856578" y="1124"/>
                </a:lnTo>
                <a:lnTo>
                  <a:pt x="914400" y="0"/>
                </a:lnTo>
                <a:lnTo>
                  <a:pt x="972221" y="1124"/>
                </a:lnTo>
                <a:lnTo>
                  <a:pt x="1029089" y="4453"/>
                </a:lnTo>
                <a:lnTo>
                  <a:pt x="1084894" y="9919"/>
                </a:lnTo>
                <a:lnTo>
                  <a:pt x="1139530" y="17456"/>
                </a:lnTo>
                <a:lnTo>
                  <a:pt x="1192889" y="26996"/>
                </a:lnTo>
                <a:lnTo>
                  <a:pt x="1244865" y="38472"/>
                </a:lnTo>
                <a:lnTo>
                  <a:pt x="1295351" y="51818"/>
                </a:lnTo>
                <a:lnTo>
                  <a:pt x="1344238" y="66967"/>
                </a:lnTo>
                <a:lnTo>
                  <a:pt x="1391421" y="83851"/>
                </a:lnTo>
                <a:lnTo>
                  <a:pt x="1436791" y="102403"/>
                </a:lnTo>
                <a:lnTo>
                  <a:pt x="1480242" y="122557"/>
                </a:lnTo>
                <a:lnTo>
                  <a:pt x="1521666" y="144245"/>
                </a:lnTo>
                <a:lnTo>
                  <a:pt x="1560956" y="167401"/>
                </a:lnTo>
                <a:lnTo>
                  <a:pt x="1598006" y="191958"/>
                </a:lnTo>
                <a:lnTo>
                  <a:pt x="1632708" y="217848"/>
                </a:lnTo>
                <a:lnTo>
                  <a:pt x="1664954" y="245005"/>
                </a:lnTo>
                <a:lnTo>
                  <a:pt x="1694638" y="273361"/>
                </a:lnTo>
                <a:lnTo>
                  <a:pt x="1721652" y="302850"/>
                </a:lnTo>
                <a:lnTo>
                  <a:pt x="1745889" y="333405"/>
                </a:lnTo>
                <a:lnTo>
                  <a:pt x="1785605" y="397443"/>
                </a:lnTo>
                <a:lnTo>
                  <a:pt x="1812928" y="464941"/>
                </a:lnTo>
                <a:lnTo>
                  <a:pt x="1827000" y="535361"/>
                </a:lnTo>
                <a:lnTo>
                  <a:pt x="1828800" y="571500"/>
                </a:lnTo>
                <a:lnTo>
                  <a:pt x="1827000" y="607638"/>
                </a:lnTo>
                <a:lnTo>
                  <a:pt x="1812928" y="678058"/>
                </a:lnTo>
                <a:lnTo>
                  <a:pt x="1785605" y="745556"/>
                </a:lnTo>
                <a:lnTo>
                  <a:pt x="1745889" y="809594"/>
                </a:lnTo>
                <a:lnTo>
                  <a:pt x="1721652" y="840149"/>
                </a:lnTo>
                <a:lnTo>
                  <a:pt x="1694638" y="869638"/>
                </a:lnTo>
                <a:lnTo>
                  <a:pt x="1664954" y="897994"/>
                </a:lnTo>
                <a:lnTo>
                  <a:pt x="1632708" y="925151"/>
                </a:lnTo>
                <a:lnTo>
                  <a:pt x="1598006" y="951041"/>
                </a:lnTo>
                <a:lnTo>
                  <a:pt x="1560956" y="975598"/>
                </a:lnTo>
                <a:lnTo>
                  <a:pt x="1521666" y="998754"/>
                </a:lnTo>
                <a:lnTo>
                  <a:pt x="1480242" y="1020442"/>
                </a:lnTo>
                <a:lnTo>
                  <a:pt x="1436791" y="1040596"/>
                </a:lnTo>
                <a:lnTo>
                  <a:pt x="1391421" y="1059148"/>
                </a:lnTo>
                <a:lnTo>
                  <a:pt x="1344238" y="1076032"/>
                </a:lnTo>
                <a:lnTo>
                  <a:pt x="1295351" y="1091181"/>
                </a:lnTo>
                <a:lnTo>
                  <a:pt x="1244865" y="1104527"/>
                </a:lnTo>
                <a:lnTo>
                  <a:pt x="1192889" y="1116003"/>
                </a:lnTo>
                <a:lnTo>
                  <a:pt x="1139530" y="1125543"/>
                </a:lnTo>
                <a:lnTo>
                  <a:pt x="1084894" y="1133080"/>
                </a:lnTo>
                <a:lnTo>
                  <a:pt x="1029089" y="1138546"/>
                </a:lnTo>
                <a:lnTo>
                  <a:pt x="972221" y="1141875"/>
                </a:lnTo>
                <a:lnTo>
                  <a:pt x="914400" y="1143000"/>
                </a:lnTo>
                <a:lnTo>
                  <a:pt x="856578" y="1141875"/>
                </a:lnTo>
                <a:lnTo>
                  <a:pt x="799710" y="1138546"/>
                </a:lnTo>
                <a:lnTo>
                  <a:pt x="743905" y="1133080"/>
                </a:lnTo>
                <a:lnTo>
                  <a:pt x="689269" y="1125543"/>
                </a:lnTo>
                <a:lnTo>
                  <a:pt x="635910" y="1116003"/>
                </a:lnTo>
                <a:lnTo>
                  <a:pt x="583934" y="1104527"/>
                </a:lnTo>
                <a:lnTo>
                  <a:pt x="533448" y="1091181"/>
                </a:lnTo>
                <a:lnTo>
                  <a:pt x="484561" y="1076032"/>
                </a:lnTo>
                <a:lnTo>
                  <a:pt x="437378" y="1059148"/>
                </a:lnTo>
                <a:lnTo>
                  <a:pt x="392008" y="1040596"/>
                </a:lnTo>
                <a:lnTo>
                  <a:pt x="348557" y="1020442"/>
                </a:lnTo>
                <a:lnTo>
                  <a:pt x="307133" y="998754"/>
                </a:lnTo>
                <a:lnTo>
                  <a:pt x="267843" y="975598"/>
                </a:lnTo>
                <a:lnTo>
                  <a:pt x="230793" y="951041"/>
                </a:lnTo>
                <a:lnTo>
                  <a:pt x="196091" y="925151"/>
                </a:lnTo>
                <a:lnTo>
                  <a:pt x="163845" y="897994"/>
                </a:lnTo>
                <a:lnTo>
                  <a:pt x="134161" y="869638"/>
                </a:lnTo>
                <a:lnTo>
                  <a:pt x="107147" y="840149"/>
                </a:lnTo>
                <a:lnTo>
                  <a:pt x="82910" y="809594"/>
                </a:lnTo>
                <a:lnTo>
                  <a:pt x="43194" y="745556"/>
                </a:lnTo>
                <a:lnTo>
                  <a:pt x="15871" y="678058"/>
                </a:lnTo>
                <a:lnTo>
                  <a:pt x="1799" y="607638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794D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59938" y="3310204"/>
            <a:ext cx="1042669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70">
                <a:solidFill>
                  <a:srgbClr val="9BD2E4"/>
                </a:solidFill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400">
                <a:solidFill>
                  <a:srgbClr val="9BD2E4"/>
                </a:solidFill>
                <a:latin typeface="Arial"/>
                <a:cs typeface="Arial"/>
              </a:rPr>
              <a:t>Met</a:t>
            </a:r>
            <a:r>
              <a:rPr dirty="0" sz="2400" spc="-5">
                <a:solidFill>
                  <a:srgbClr val="9BD2E4"/>
                </a:solidFill>
                <a:latin typeface="Arial"/>
                <a:cs typeface="Arial"/>
              </a:rPr>
              <a:t>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48555" y="3099816"/>
            <a:ext cx="1923288" cy="12374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53940" y="3218688"/>
            <a:ext cx="1196339" cy="10911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95800" y="3124200"/>
            <a:ext cx="1828800" cy="1143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95800" y="3124200"/>
            <a:ext cx="1828800" cy="1143000"/>
          </a:xfrm>
          <a:custGeom>
            <a:avLst/>
            <a:gdLst/>
            <a:ahLst/>
            <a:cxnLst/>
            <a:rect l="l" t="t" r="r" b="b"/>
            <a:pathLst>
              <a:path w="1828800" h="1143000">
                <a:moveTo>
                  <a:pt x="0" y="571500"/>
                </a:moveTo>
                <a:lnTo>
                  <a:pt x="7125" y="499819"/>
                </a:lnTo>
                <a:lnTo>
                  <a:pt x="27930" y="430793"/>
                </a:lnTo>
                <a:lnTo>
                  <a:pt x="61556" y="364958"/>
                </a:lnTo>
                <a:lnTo>
                  <a:pt x="107147" y="302850"/>
                </a:lnTo>
                <a:lnTo>
                  <a:pt x="134161" y="273361"/>
                </a:lnTo>
                <a:lnTo>
                  <a:pt x="163845" y="245005"/>
                </a:lnTo>
                <a:lnTo>
                  <a:pt x="196091" y="217848"/>
                </a:lnTo>
                <a:lnTo>
                  <a:pt x="230793" y="191958"/>
                </a:lnTo>
                <a:lnTo>
                  <a:pt x="267843" y="167401"/>
                </a:lnTo>
                <a:lnTo>
                  <a:pt x="307133" y="144245"/>
                </a:lnTo>
                <a:lnTo>
                  <a:pt x="348557" y="122557"/>
                </a:lnTo>
                <a:lnTo>
                  <a:pt x="392008" y="102403"/>
                </a:lnTo>
                <a:lnTo>
                  <a:pt x="437378" y="83851"/>
                </a:lnTo>
                <a:lnTo>
                  <a:pt x="484561" y="66967"/>
                </a:lnTo>
                <a:lnTo>
                  <a:pt x="533448" y="51818"/>
                </a:lnTo>
                <a:lnTo>
                  <a:pt x="583934" y="38472"/>
                </a:lnTo>
                <a:lnTo>
                  <a:pt x="635910" y="26996"/>
                </a:lnTo>
                <a:lnTo>
                  <a:pt x="689269" y="17456"/>
                </a:lnTo>
                <a:lnTo>
                  <a:pt x="743905" y="9919"/>
                </a:lnTo>
                <a:lnTo>
                  <a:pt x="799710" y="4453"/>
                </a:lnTo>
                <a:lnTo>
                  <a:pt x="856578" y="1124"/>
                </a:lnTo>
                <a:lnTo>
                  <a:pt x="914400" y="0"/>
                </a:lnTo>
                <a:lnTo>
                  <a:pt x="972221" y="1124"/>
                </a:lnTo>
                <a:lnTo>
                  <a:pt x="1029089" y="4453"/>
                </a:lnTo>
                <a:lnTo>
                  <a:pt x="1084894" y="9919"/>
                </a:lnTo>
                <a:lnTo>
                  <a:pt x="1139530" y="17456"/>
                </a:lnTo>
                <a:lnTo>
                  <a:pt x="1192889" y="26996"/>
                </a:lnTo>
                <a:lnTo>
                  <a:pt x="1244865" y="38472"/>
                </a:lnTo>
                <a:lnTo>
                  <a:pt x="1295351" y="51818"/>
                </a:lnTo>
                <a:lnTo>
                  <a:pt x="1344238" y="66967"/>
                </a:lnTo>
                <a:lnTo>
                  <a:pt x="1391421" y="83851"/>
                </a:lnTo>
                <a:lnTo>
                  <a:pt x="1436791" y="102403"/>
                </a:lnTo>
                <a:lnTo>
                  <a:pt x="1480242" y="122557"/>
                </a:lnTo>
                <a:lnTo>
                  <a:pt x="1521666" y="144245"/>
                </a:lnTo>
                <a:lnTo>
                  <a:pt x="1560956" y="167401"/>
                </a:lnTo>
                <a:lnTo>
                  <a:pt x="1598006" y="191958"/>
                </a:lnTo>
                <a:lnTo>
                  <a:pt x="1632708" y="217848"/>
                </a:lnTo>
                <a:lnTo>
                  <a:pt x="1664954" y="245005"/>
                </a:lnTo>
                <a:lnTo>
                  <a:pt x="1694638" y="273361"/>
                </a:lnTo>
                <a:lnTo>
                  <a:pt x="1721652" y="302850"/>
                </a:lnTo>
                <a:lnTo>
                  <a:pt x="1745889" y="333405"/>
                </a:lnTo>
                <a:lnTo>
                  <a:pt x="1785605" y="397443"/>
                </a:lnTo>
                <a:lnTo>
                  <a:pt x="1812928" y="464941"/>
                </a:lnTo>
                <a:lnTo>
                  <a:pt x="1827000" y="535361"/>
                </a:lnTo>
                <a:lnTo>
                  <a:pt x="1828800" y="571500"/>
                </a:lnTo>
                <a:lnTo>
                  <a:pt x="1827000" y="607638"/>
                </a:lnTo>
                <a:lnTo>
                  <a:pt x="1812928" y="678058"/>
                </a:lnTo>
                <a:lnTo>
                  <a:pt x="1785605" y="745556"/>
                </a:lnTo>
                <a:lnTo>
                  <a:pt x="1745889" y="809594"/>
                </a:lnTo>
                <a:lnTo>
                  <a:pt x="1721652" y="840149"/>
                </a:lnTo>
                <a:lnTo>
                  <a:pt x="1694638" y="869638"/>
                </a:lnTo>
                <a:lnTo>
                  <a:pt x="1664954" y="897994"/>
                </a:lnTo>
                <a:lnTo>
                  <a:pt x="1632708" y="925151"/>
                </a:lnTo>
                <a:lnTo>
                  <a:pt x="1598006" y="951041"/>
                </a:lnTo>
                <a:lnTo>
                  <a:pt x="1560956" y="975598"/>
                </a:lnTo>
                <a:lnTo>
                  <a:pt x="1521666" y="998754"/>
                </a:lnTo>
                <a:lnTo>
                  <a:pt x="1480242" y="1020442"/>
                </a:lnTo>
                <a:lnTo>
                  <a:pt x="1436791" y="1040596"/>
                </a:lnTo>
                <a:lnTo>
                  <a:pt x="1391421" y="1059148"/>
                </a:lnTo>
                <a:lnTo>
                  <a:pt x="1344238" y="1076032"/>
                </a:lnTo>
                <a:lnTo>
                  <a:pt x="1295351" y="1091181"/>
                </a:lnTo>
                <a:lnTo>
                  <a:pt x="1244865" y="1104527"/>
                </a:lnTo>
                <a:lnTo>
                  <a:pt x="1192889" y="1116003"/>
                </a:lnTo>
                <a:lnTo>
                  <a:pt x="1139530" y="1125543"/>
                </a:lnTo>
                <a:lnTo>
                  <a:pt x="1084894" y="1133080"/>
                </a:lnTo>
                <a:lnTo>
                  <a:pt x="1029089" y="1138546"/>
                </a:lnTo>
                <a:lnTo>
                  <a:pt x="972221" y="1141875"/>
                </a:lnTo>
                <a:lnTo>
                  <a:pt x="914400" y="1143000"/>
                </a:lnTo>
                <a:lnTo>
                  <a:pt x="856578" y="1141875"/>
                </a:lnTo>
                <a:lnTo>
                  <a:pt x="799710" y="1138546"/>
                </a:lnTo>
                <a:lnTo>
                  <a:pt x="743905" y="1133080"/>
                </a:lnTo>
                <a:lnTo>
                  <a:pt x="689269" y="1125543"/>
                </a:lnTo>
                <a:lnTo>
                  <a:pt x="635910" y="1116003"/>
                </a:lnTo>
                <a:lnTo>
                  <a:pt x="583934" y="1104527"/>
                </a:lnTo>
                <a:lnTo>
                  <a:pt x="533448" y="1091181"/>
                </a:lnTo>
                <a:lnTo>
                  <a:pt x="484561" y="1076032"/>
                </a:lnTo>
                <a:lnTo>
                  <a:pt x="437378" y="1059148"/>
                </a:lnTo>
                <a:lnTo>
                  <a:pt x="392008" y="1040596"/>
                </a:lnTo>
                <a:lnTo>
                  <a:pt x="348557" y="1020442"/>
                </a:lnTo>
                <a:lnTo>
                  <a:pt x="307133" y="998754"/>
                </a:lnTo>
                <a:lnTo>
                  <a:pt x="267843" y="975598"/>
                </a:lnTo>
                <a:lnTo>
                  <a:pt x="230793" y="951041"/>
                </a:lnTo>
                <a:lnTo>
                  <a:pt x="196091" y="925151"/>
                </a:lnTo>
                <a:lnTo>
                  <a:pt x="163845" y="897994"/>
                </a:lnTo>
                <a:lnTo>
                  <a:pt x="134161" y="869638"/>
                </a:lnTo>
                <a:lnTo>
                  <a:pt x="107147" y="840149"/>
                </a:lnTo>
                <a:lnTo>
                  <a:pt x="82910" y="809594"/>
                </a:lnTo>
                <a:lnTo>
                  <a:pt x="43194" y="745556"/>
                </a:lnTo>
                <a:lnTo>
                  <a:pt x="15871" y="678058"/>
                </a:lnTo>
                <a:lnTo>
                  <a:pt x="1799" y="607638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794D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067427" y="3310204"/>
            <a:ext cx="68643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dirty="0" sz="2400" spc="-70">
                <a:solidFill>
                  <a:srgbClr val="9BD2E4"/>
                </a:solidFill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135">
                <a:solidFill>
                  <a:srgbClr val="9BD2E4"/>
                </a:solidFill>
                <a:latin typeface="Arial"/>
                <a:cs typeface="Arial"/>
              </a:rPr>
              <a:t>T</a:t>
            </a:r>
            <a:r>
              <a:rPr dirty="0" sz="2400" spc="-5">
                <a:solidFill>
                  <a:srgbClr val="9BD2E4"/>
                </a:solidFill>
                <a:latin typeface="Arial"/>
                <a:cs typeface="Arial"/>
              </a:rPr>
              <a:t>ype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47</a:t>
            </a:fld>
          </a:p>
        </p:txBody>
      </p:sp>
      <p:sp>
        <p:nvSpPr>
          <p:cNvPr id="18" name="object 18"/>
          <p:cNvSpPr txBox="1"/>
          <p:nvPr/>
        </p:nvSpPr>
        <p:spPr>
          <a:xfrm>
            <a:off x="5702046" y="1779778"/>
            <a:ext cx="1471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9BD2E4"/>
                </a:solidFill>
                <a:latin typeface="Arial"/>
                <a:cs typeface="Arial"/>
              </a:rPr>
              <a:t>Alpha</a:t>
            </a:r>
            <a:r>
              <a:rPr dirty="0" sz="1800" spc="-5" b="1">
                <a:solidFill>
                  <a:srgbClr val="9BD2E4"/>
                </a:solidFill>
                <a:latin typeface="Arial"/>
                <a:cs typeface="Arial"/>
              </a:rPr>
              <a:t> 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44844" y="2542159"/>
            <a:ext cx="20821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9BD2E4"/>
                </a:solidFill>
                <a:latin typeface="Arial"/>
                <a:cs typeface="Arial"/>
              </a:rPr>
              <a:t>Regression</a:t>
            </a:r>
            <a:r>
              <a:rPr dirty="0" sz="1800" spc="-30" b="1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7155" y="1703578"/>
            <a:ext cx="1333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9BD2E4"/>
                </a:solidFill>
                <a:latin typeface="Arial"/>
                <a:cs typeface="Arial"/>
              </a:rPr>
              <a:t>Beta</a:t>
            </a:r>
            <a:r>
              <a:rPr dirty="0" sz="1800" spc="-50" b="1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4525" y="2770759"/>
            <a:ext cx="18535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9BD2E4"/>
                </a:solidFill>
                <a:latin typeface="Arial"/>
                <a:cs typeface="Arial"/>
              </a:rPr>
              <a:t>Database</a:t>
            </a:r>
            <a:r>
              <a:rPr dirty="0" sz="1800" spc="-40" b="1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6412" y="4218813"/>
            <a:ext cx="1303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9BD2E4"/>
                </a:solidFill>
                <a:latin typeface="Arial"/>
                <a:cs typeface="Arial"/>
              </a:rPr>
              <a:t>SQL</a:t>
            </a:r>
            <a:r>
              <a:rPr dirty="0" sz="1800" spc="-100" b="1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78379" y="5438343"/>
            <a:ext cx="2043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9BD2E4"/>
                </a:solidFill>
                <a:latin typeface="Arial"/>
                <a:cs typeface="Arial"/>
              </a:rPr>
              <a:t>Installation</a:t>
            </a:r>
            <a:r>
              <a:rPr dirty="0" sz="1800" spc="-75" b="1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74485" y="4142613"/>
            <a:ext cx="1243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9BD2E4"/>
                </a:solidFill>
                <a:latin typeface="Arial"/>
                <a:cs typeface="Arial"/>
              </a:rPr>
              <a:t>GUI</a:t>
            </a:r>
            <a:r>
              <a:rPr dirty="0" sz="1800" spc="-55" b="1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07582" y="5362143"/>
            <a:ext cx="1384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9BD2E4"/>
                </a:solidFill>
                <a:latin typeface="Arial"/>
                <a:cs typeface="Arial"/>
              </a:rPr>
              <a:t>Load</a:t>
            </a:r>
            <a:r>
              <a:rPr dirty="0" sz="1800" spc="-65" b="1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70521" y="3456508"/>
            <a:ext cx="15367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9BD2E4"/>
                </a:solidFill>
                <a:latin typeface="Arial"/>
                <a:cs typeface="Arial"/>
              </a:rPr>
              <a:t>Stress</a:t>
            </a:r>
            <a:r>
              <a:rPr dirty="0" sz="1800" spc="-55" b="1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93609" y="4752213"/>
            <a:ext cx="152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9BD2E4"/>
                </a:solidFill>
                <a:latin typeface="Arial"/>
                <a:cs typeface="Arial"/>
              </a:rPr>
              <a:t>Sanity</a:t>
            </a:r>
            <a:r>
              <a:rPr dirty="0" sz="1800" spc="-45" b="1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09771" y="4752213"/>
            <a:ext cx="1586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9BD2E4"/>
                </a:solidFill>
                <a:latin typeface="Arial"/>
                <a:cs typeface="Arial"/>
              </a:rPr>
              <a:t>Smoke</a:t>
            </a:r>
            <a:r>
              <a:rPr dirty="0" sz="1800" spc="-50" b="1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25397" y="4904689"/>
            <a:ext cx="13169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9BD2E4"/>
                </a:solidFill>
                <a:latin typeface="Arial"/>
                <a:cs typeface="Arial"/>
              </a:rPr>
              <a:t>Web</a:t>
            </a:r>
            <a:r>
              <a:rPr dirty="0" sz="1800" spc="-60" b="1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54451" y="1551178"/>
            <a:ext cx="1562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9BD2E4"/>
                </a:solidFill>
                <a:latin typeface="Arial"/>
                <a:cs typeface="Arial"/>
              </a:rPr>
              <a:t>Mobile</a:t>
            </a:r>
            <a:r>
              <a:rPr dirty="0" sz="1800" spc="-65" b="1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7244" y="3532708"/>
            <a:ext cx="11423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9BD2E4"/>
                </a:solidFill>
                <a:latin typeface="Arial"/>
                <a:cs typeface="Arial"/>
              </a:rPr>
              <a:t>Re-testing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3872" y="5743143"/>
            <a:ext cx="1067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9BD2E4"/>
                </a:solidFill>
                <a:latin typeface="Arial"/>
                <a:cs typeface="Arial"/>
              </a:rPr>
              <a:t>…</a:t>
            </a:r>
            <a:r>
              <a:rPr dirty="0" sz="1800" spc="-60" b="1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1.8 Một số </a:t>
            </a:r>
            <a:r>
              <a:rPr dirty="0" spc="-105"/>
              <a:t>khái </a:t>
            </a:r>
            <a:r>
              <a:rPr dirty="0" spc="-5"/>
              <a:t>niệm </a:t>
            </a:r>
            <a:r>
              <a:rPr dirty="0"/>
              <a:t>liên</a:t>
            </a:r>
            <a:r>
              <a:rPr dirty="0" spc="545"/>
              <a:t> </a:t>
            </a:r>
            <a:r>
              <a:rPr dirty="0"/>
              <a:t>quan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47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398384" cy="3409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698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000" spc="-5" b="1">
                <a:latin typeface="Arial"/>
                <a:cs typeface="Arial"/>
              </a:rPr>
              <a:t>Dữ liệu kiểm </a:t>
            </a:r>
            <a:r>
              <a:rPr dirty="0" sz="3000" b="1">
                <a:latin typeface="Arial"/>
                <a:cs typeface="Arial"/>
              </a:rPr>
              <a:t>thử </a:t>
            </a:r>
            <a:r>
              <a:rPr dirty="0" sz="3000" spc="-5">
                <a:latin typeface="Arial"/>
                <a:cs typeface="Arial"/>
              </a:rPr>
              <a:t>(test data): Dữ liệu </a:t>
            </a:r>
            <a:r>
              <a:rPr dirty="0" sz="3000">
                <a:latin typeface="Arial"/>
                <a:cs typeface="Arial"/>
              </a:rPr>
              <a:t>cần  cung cấp </a:t>
            </a:r>
            <a:r>
              <a:rPr dirty="0" sz="3000" spc="-5">
                <a:latin typeface="Arial"/>
                <a:cs typeface="Arial"/>
              </a:rPr>
              <a:t>để phần </a:t>
            </a:r>
            <a:r>
              <a:rPr dirty="0" sz="3000">
                <a:latin typeface="Arial"/>
                <a:cs typeface="Arial"/>
              </a:rPr>
              <a:t>mềm có </a:t>
            </a:r>
            <a:r>
              <a:rPr dirty="0" sz="3000" spc="-10">
                <a:latin typeface="Arial"/>
                <a:cs typeface="Arial"/>
              </a:rPr>
              <a:t>thể </a:t>
            </a:r>
            <a:r>
              <a:rPr dirty="0" sz="3000">
                <a:latin typeface="Arial"/>
                <a:cs typeface="Arial"/>
              </a:rPr>
              <a:t>thực thi</a:t>
            </a:r>
            <a:r>
              <a:rPr dirty="0" sz="3000" spc="-95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để  </a:t>
            </a:r>
            <a:r>
              <a:rPr dirty="0" sz="3000">
                <a:latin typeface="Arial"/>
                <a:cs typeface="Arial"/>
              </a:rPr>
              <a:t>kiểm</a:t>
            </a:r>
            <a:r>
              <a:rPr dirty="0" sz="3000" spc="-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  <a:p>
            <a:pPr marL="355600" marR="30099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latin typeface="Arial"/>
                <a:cs typeface="Arial"/>
              </a:rPr>
              <a:t>Kịch </a:t>
            </a:r>
            <a:r>
              <a:rPr dirty="0" sz="3000" b="1">
                <a:latin typeface="Arial"/>
                <a:cs typeface="Arial"/>
              </a:rPr>
              <a:t>bản </a:t>
            </a:r>
            <a:r>
              <a:rPr dirty="0" sz="3000" spc="-5" b="1">
                <a:latin typeface="Arial"/>
                <a:cs typeface="Arial"/>
              </a:rPr>
              <a:t>kiểm </a:t>
            </a:r>
            <a:r>
              <a:rPr dirty="0" sz="3000" b="1">
                <a:latin typeface="Arial"/>
                <a:cs typeface="Arial"/>
              </a:rPr>
              <a:t>thử </a:t>
            </a:r>
            <a:r>
              <a:rPr dirty="0" sz="3000" spc="-5">
                <a:latin typeface="Arial"/>
                <a:cs typeface="Arial"/>
              </a:rPr>
              <a:t>(test </a:t>
            </a:r>
            <a:r>
              <a:rPr dirty="0" sz="3000">
                <a:latin typeface="Arial"/>
                <a:cs typeface="Arial"/>
              </a:rPr>
              <a:t>scenario): </a:t>
            </a:r>
            <a:r>
              <a:rPr dirty="0" sz="3000" spc="-5">
                <a:latin typeface="Arial"/>
                <a:cs typeface="Arial"/>
              </a:rPr>
              <a:t>Các  bước </a:t>
            </a:r>
            <a:r>
              <a:rPr dirty="0" sz="3000">
                <a:latin typeface="Arial"/>
                <a:cs typeface="Arial"/>
              </a:rPr>
              <a:t>thực </a:t>
            </a:r>
            <a:r>
              <a:rPr dirty="0" sz="3000" spc="-5">
                <a:latin typeface="Arial"/>
                <a:cs typeface="Arial"/>
              </a:rPr>
              <a:t>hiện </a:t>
            </a:r>
            <a:r>
              <a:rPr dirty="0" sz="3000">
                <a:latin typeface="Arial"/>
                <a:cs typeface="Arial"/>
              </a:rPr>
              <a:t>khi kiểm</a:t>
            </a:r>
            <a:r>
              <a:rPr dirty="0" sz="3000" spc="-4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000" spc="-5" b="1">
                <a:latin typeface="Arial"/>
                <a:cs typeface="Arial"/>
              </a:rPr>
              <a:t>Kỹ sư kiểm </a:t>
            </a:r>
            <a:r>
              <a:rPr dirty="0" sz="3000" b="1">
                <a:latin typeface="Arial"/>
                <a:cs typeface="Arial"/>
              </a:rPr>
              <a:t>thử </a:t>
            </a:r>
            <a:r>
              <a:rPr dirty="0" sz="3000" spc="-5">
                <a:latin typeface="Arial"/>
                <a:cs typeface="Arial"/>
              </a:rPr>
              <a:t>(tester): người thực hiện  </a:t>
            </a:r>
            <a:r>
              <a:rPr dirty="0" sz="3000">
                <a:latin typeface="Arial"/>
                <a:cs typeface="Arial"/>
              </a:rPr>
              <a:t>kiểm</a:t>
            </a:r>
            <a:r>
              <a:rPr dirty="0" sz="3000" spc="-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1.8 Một số </a:t>
            </a:r>
            <a:r>
              <a:rPr dirty="0" spc="-105"/>
              <a:t>khái </a:t>
            </a:r>
            <a:r>
              <a:rPr dirty="0" spc="-5"/>
              <a:t>niệm </a:t>
            </a:r>
            <a:r>
              <a:rPr dirty="0"/>
              <a:t>liên</a:t>
            </a:r>
            <a:r>
              <a:rPr dirty="0" spc="535"/>
              <a:t> </a:t>
            </a:r>
            <a:r>
              <a:rPr dirty="0"/>
              <a:t>quan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47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1243329"/>
            <a:ext cx="8449310" cy="447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 b="1">
                <a:latin typeface="Arial"/>
                <a:cs typeface="Arial"/>
              </a:rPr>
              <a:t>Ca kiểm thử </a:t>
            </a:r>
            <a:r>
              <a:rPr dirty="0" sz="2700">
                <a:latin typeface="Arial"/>
                <a:cs typeface="Arial"/>
              </a:rPr>
              <a:t>(test </a:t>
            </a:r>
            <a:r>
              <a:rPr dirty="0" sz="2700" spc="-5">
                <a:latin typeface="Arial"/>
                <a:cs typeface="Arial"/>
              </a:rPr>
              <a:t>case): </a:t>
            </a:r>
            <a:r>
              <a:rPr dirty="0" sz="2700">
                <a:latin typeface="Arial"/>
                <a:cs typeface="Arial"/>
              </a:rPr>
              <a:t>chứa các thông tin cần</a:t>
            </a:r>
            <a:r>
              <a:rPr dirty="0" sz="2700" spc="-95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thiết  </a:t>
            </a:r>
            <a:r>
              <a:rPr dirty="0" sz="2700" spc="-5">
                <a:latin typeface="Arial"/>
                <a:cs typeface="Arial"/>
              </a:rPr>
              <a:t>để </a:t>
            </a:r>
            <a:r>
              <a:rPr dirty="0" sz="2700">
                <a:latin typeface="Arial"/>
                <a:cs typeface="Arial"/>
              </a:rPr>
              <a:t>kiểm thử thành </a:t>
            </a:r>
            <a:r>
              <a:rPr dirty="0" sz="2700" spc="-5">
                <a:latin typeface="Arial"/>
                <a:cs typeface="Arial"/>
              </a:rPr>
              <a:t>phần phần </a:t>
            </a:r>
            <a:r>
              <a:rPr dirty="0" sz="2700">
                <a:latin typeface="Arial"/>
                <a:cs typeface="Arial"/>
              </a:rPr>
              <a:t>mềm theo </a:t>
            </a:r>
            <a:r>
              <a:rPr dirty="0" sz="2700" spc="-5">
                <a:latin typeface="Arial"/>
                <a:cs typeface="Arial"/>
              </a:rPr>
              <a:t>1 </a:t>
            </a:r>
            <a:r>
              <a:rPr dirty="0" sz="2700">
                <a:latin typeface="Arial"/>
                <a:cs typeface="Arial"/>
              </a:rPr>
              <a:t>mục </a:t>
            </a:r>
            <a:r>
              <a:rPr dirty="0" sz="2700" spc="-5">
                <a:latin typeface="Arial"/>
                <a:cs typeface="Arial"/>
              </a:rPr>
              <a:t>tiêu  </a:t>
            </a:r>
            <a:r>
              <a:rPr dirty="0" sz="2700">
                <a:latin typeface="Arial"/>
                <a:cs typeface="Arial"/>
              </a:rPr>
              <a:t>xác</a:t>
            </a:r>
            <a:r>
              <a:rPr dirty="0" sz="2700" spc="-20">
                <a:latin typeface="Arial"/>
                <a:cs typeface="Arial"/>
              </a:rPr>
              <a:t> </a:t>
            </a:r>
            <a:r>
              <a:rPr dirty="0" sz="2700" spc="-5">
                <a:latin typeface="Arial"/>
                <a:cs typeface="Arial"/>
              </a:rPr>
              <a:t>định.</a:t>
            </a:r>
            <a:endParaRPr sz="2700">
              <a:latin typeface="Arial"/>
              <a:cs typeface="Arial"/>
            </a:endParaRPr>
          </a:p>
          <a:p>
            <a:pPr marL="355600" marR="32766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Arial"/>
                <a:cs typeface="Arial"/>
              </a:rPr>
              <a:t>Test case </a:t>
            </a:r>
            <a:r>
              <a:rPr dirty="0" sz="2700" spc="-5">
                <a:latin typeface="Arial"/>
                <a:cs typeface="Arial"/>
              </a:rPr>
              <a:t>gồm bộ 3 </a:t>
            </a:r>
            <a:r>
              <a:rPr dirty="0" sz="2700">
                <a:latin typeface="Arial"/>
                <a:cs typeface="Arial"/>
              </a:rPr>
              <a:t>thông tin { tập </a:t>
            </a:r>
            <a:r>
              <a:rPr dirty="0" sz="2700" spc="-5">
                <a:latin typeface="Arial"/>
                <a:cs typeface="Arial"/>
              </a:rPr>
              <a:t>dữ liệu đầu vào,  </a:t>
            </a:r>
            <a:r>
              <a:rPr dirty="0" sz="2700">
                <a:latin typeface="Arial"/>
                <a:cs typeface="Arial"/>
              </a:rPr>
              <a:t>thứ tự thực </a:t>
            </a:r>
            <a:r>
              <a:rPr dirty="0" sz="2700" spc="-5">
                <a:latin typeface="Arial"/>
                <a:cs typeface="Arial"/>
              </a:rPr>
              <a:t>hiện, </a:t>
            </a:r>
            <a:r>
              <a:rPr dirty="0" sz="2700">
                <a:latin typeface="Arial"/>
                <a:cs typeface="Arial"/>
              </a:rPr>
              <a:t>tập kết </a:t>
            </a:r>
            <a:r>
              <a:rPr dirty="0" sz="2700" spc="-5">
                <a:latin typeface="Arial"/>
                <a:cs typeface="Arial"/>
              </a:rPr>
              <a:t>quả </a:t>
            </a:r>
            <a:r>
              <a:rPr dirty="0" sz="2700">
                <a:latin typeface="Arial"/>
                <a:cs typeface="Arial"/>
              </a:rPr>
              <a:t>kỳ</a:t>
            </a:r>
            <a:r>
              <a:rPr dirty="0" sz="2700" spc="-50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vọng}</a:t>
            </a:r>
            <a:endParaRPr sz="27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dirty="0" sz="2700">
                <a:latin typeface="Arial"/>
                <a:cs typeface="Arial"/>
              </a:rPr>
              <a:t>Tập </a:t>
            </a:r>
            <a:r>
              <a:rPr dirty="0" sz="2700" spc="-5">
                <a:latin typeface="Arial"/>
                <a:cs typeface="Arial"/>
              </a:rPr>
              <a:t>dữ liệu đầu </a:t>
            </a:r>
            <a:r>
              <a:rPr dirty="0" sz="2700">
                <a:latin typeface="Arial"/>
                <a:cs typeface="Arial"/>
              </a:rPr>
              <a:t>vào </a:t>
            </a:r>
            <a:r>
              <a:rPr dirty="0" sz="2700" spc="-5">
                <a:latin typeface="Arial"/>
                <a:cs typeface="Arial"/>
              </a:rPr>
              <a:t>(input): gồm các giá </a:t>
            </a:r>
            <a:r>
              <a:rPr dirty="0" sz="2700">
                <a:latin typeface="Arial"/>
                <a:cs typeface="Arial"/>
              </a:rPr>
              <a:t>trị </a:t>
            </a:r>
            <a:r>
              <a:rPr dirty="0" sz="2700" spc="-5">
                <a:latin typeface="Arial"/>
                <a:cs typeface="Arial"/>
              </a:rPr>
              <a:t>dữ liệu  </a:t>
            </a:r>
            <a:r>
              <a:rPr dirty="0" sz="2700">
                <a:latin typeface="Arial"/>
                <a:cs typeface="Arial"/>
              </a:rPr>
              <a:t>cần thiết </a:t>
            </a:r>
            <a:r>
              <a:rPr dirty="0" sz="2700" spc="-5">
                <a:latin typeface="Arial"/>
                <a:cs typeface="Arial"/>
              </a:rPr>
              <a:t>để thành phần phần </a:t>
            </a:r>
            <a:r>
              <a:rPr dirty="0" sz="2700">
                <a:latin typeface="Arial"/>
                <a:cs typeface="Arial"/>
              </a:rPr>
              <a:t>mềm </a:t>
            </a:r>
            <a:r>
              <a:rPr dirty="0" sz="2700" spc="-5">
                <a:latin typeface="Arial"/>
                <a:cs typeface="Arial"/>
              </a:rPr>
              <a:t>dùng </a:t>
            </a:r>
            <a:r>
              <a:rPr dirty="0" sz="2700">
                <a:latin typeface="Arial"/>
                <a:cs typeface="Arial"/>
              </a:rPr>
              <a:t>và xử</a:t>
            </a:r>
            <a:r>
              <a:rPr dirty="0" sz="2700" spc="-65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lý</a:t>
            </a:r>
            <a:endParaRPr sz="2700">
              <a:latin typeface="Arial"/>
              <a:cs typeface="Arial"/>
            </a:endParaRPr>
          </a:p>
          <a:p>
            <a:pPr lvl="1" marL="756285" marR="103505" indent="-286385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dirty="0" sz="2700">
                <a:latin typeface="Arial"/>
                <a:cs typeface="Arial"/>
              </a:rPr>
              <a:t>Tập kết </a:t>
            </a:r>
            <a:r>
              <a:rPr dirty="0" sz="2700" spc="-5">
                <a:latin typeface="Arial"/>
                <a:cs typeface="Arial"/>
              </a:rPr>
              <a:t>quả </a:t>
            </a:r>
            <a:r>
              <a:rPr dirty="0" sz="2700">
                <a:latin typeface="Arial"/>
                <a:cs typeface="Arial"/>
              </a:rPr>
              <a:t>kỳ vọng (output): kết </a:t>
            </a:r>
            <a:r>
              <a:rPr dirty="0" sz="2700" spc="-5">
                <a:latin typeface="Arial"/>
                <a:cs typeface="Arial"/>
              </a:rPr>
              <a:t>quả </a:t>
            </a:r>
            <a:r>
              <a:rPr dirty="0" sz="2700">
                <a:latin typeface="Arial"/>
                <a:cs typeface="Arial"/>
              </a:rPr>
              <a:t>mong</a:t>
            </a:r>
            <a:r>
              <a:rPr dirty="0" sz="2700" spc="-140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muốn  sau khi thành </a:t>
            </a:r>
            <a:r>
              <a:rPr dirty="0" sz="2700" spc="-5">
                <a:latin typeface="Arial"/>
                <a:cs typeface="Arial"/>
              </a:rPr>
              <a:t>phần phần mềm </a:t>
            </a:r>
            <a:r>
              <a:rPr dirty="0" sz="2700">
                <a:latin typeface="Arial"/>
                <a:cs typeface="Arial"/>
              </a:rPr>
              <a:t>xử </a:t>
            </a:r>
            <a:r>
              <a:rPr dirty="0" sz="2700" spc="-5">
                <a:latin typeface="Arial"/>
                <a:cs typeface="Arial"/>
              </a:rPr>
              <a:t>lý dữ liệu</a:t>
            </a:r>
            <a:r>
              <a:rPr dirty="0" sz="2700" spc="-55">
                <a:latin typeface="Arial"/>
                <a:cs typeface="Arial"/>
              </a:rPr>
              <a:t> </a:t>
            </a:r>
            <a:r>
              <a:rPr dirty="0" sz="2700" spc="-5">
                <a:latin typeface="Arial"/>
                <a:cs typeface="Arial"/>
              </a:rPr>
              <a:t>nhập</a:t>
            </a:r>
            <a:endParaRPr sz="27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dirty="0" sz="2700">
                <a:latin typeface="Arial"/>
                <a:cs typeface="Arial"/>
              </a:rPr>
              <a:t>Thứ tự thực</a:t>
            </a:r>
            <a:r>
              <a:rPr dirty="0" sz="2700" spc="5">
                <a:latin typeface="Arial"/>
                <a:cs typeface="Arial"/>
              </a:rPr>
              <a:t> </a:t>
            </a:r>
            <a:r>
              <a:rPr dirty="0" sz="2700" spc="-10">
                <a:latin typeface="Arial"/>
                <a:cs typeface="Arial"/>
              </a:rPr>
              <a:t>hiện: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1.8 Một số </a:t>
            </a:r>
            <a:r>
              <a:rPr dirty="0" spc="-105"/>
              <a:t>khái </a:t>
            </a:r>
            <a:r>
              <a:rPr dirty="0" spc="-5"/>
              <a:t>niệm </a:t>
            </a:r>
            <a:r>
              <a:rPr dirty="0"/>
              <a:t>liên</a:t>
            </a:r>
            <a:r>
              <a:rPr dirty="0" spc="535"/>
              <a:t> </a:t>
            </a:r>
            <a:r>
              <a:rPr dirty="0"/>
              <a:t>quan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47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3540" y="1167130"/>
            <a:ext cx="8481060" cy="5099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 b="1">
                <a:latin typeface="Arial"/>
                <a:cs typeface="Arial"/>
              </a:rPr>
              <a:t>Ca </a:t>
            </a:r>
            <a:r>
              <a:rPr dirty="0" sz="2600" spc="-5" b="1">
                <a:latin typeface="Arial"/>
                <a:cs typeface="Arial"/>
              </a:rPr>
              <a:t>kiểm </a:t>
            </a:r>
            <a:r>
              <a:rPr dirty="0" sz="2600" b="1">
                <a:latin typeface="Arial"/>
                <a:cs typeface="Arial"/>
              </a:rPr>
              <a:t>thử </a:t>
            </a:r>
            <a:r>
              <a:rPr dirty="0" sz="2600">
                <a:latin typeface="Arial"/>
                <a:cs typeface="Arial"/>
              </a:rPr>
              <a:t>(test case): chứa các thông tin cần thiết  </a:t>
            </a:r>
            <a:r>
              <a:rPr dirty="0" sz="2600" spc="-5">
                <a:latin typeface="Arial"/>
                <a:cs typeface="Arial"/>
              </a:rPr>
              <a:t>để </a:t>
            </a:r>
            <a:r>
              <a:rPr dirty="0" sz="2600">
                <a:latin typeface="Arial"/>
                <a:cs typeface="Arial"/>
              </a:rPr>
              <a:t>kiểm thử </a:t>
            </a:r>
            <a:r>
              <a:rPr dirty="0" sz="2600" spc="-5">
                <a:latin typeface="Arial"/>
                <a:cs typeface="Arial"/>
              </a:rPr>
              <a:t>thành </a:t>
            </a:r>
            <a:r>
              <a:rPr dirty="0" sz="2600" spc="-150">
                <a:latin typeface="Arial"/>
                <a:cs typeface="Arial"/>
              </a:rPr>
              <a:t>phần </a:t>
            </a:r>
            <a:r>
              <a:rPr dirty="0" sz="2600" spc="-5">
                <a:latin typeface="Arial"/>
                <a:cs typeface="Arial"/>
              </a:rPr>
              <a:t>phần </a:t>
            </a:r>
            <a:r>
              <a:rPr dirty="0" sz="2600">
                <a:latin typeface="Arial"/>
                <a:cs typeface="Arial"/>
              </a:rPr>
              <a:t>mềm theo 1 mục tiêu xác  </a:t>
            </a:r>
            <a:r>
              <a:rPr dirty="0" sz="2600" spc="-5">
                <a:latin typeface="Arial"/>
                <a:cs typeface="Arial"/>
              </a:rPr>
              <a:t>định.</a:t>
            </a:r>
            <a:endParaRPr sz="2600">
              <a:latin typeface="Arial"/>
              <a:cs typeface="Arial"/>
            </a:endParaRPr>
          </a:p>
          <a:p>
            <a:pPr marL="355600" marR="41275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Arial"/>
                <a:cs typeface="Arial"/>
              </a:rPr>
              <a:t>Test case gồm </a:t>
            </a:r>
            <a:r>
              <a:rPr dirty="0" sz="2600" spc="-5">
                <a:latin typeface="Arial"/>
                <a:cs typeface="Arial"/>
              </a:rPr>
              <a:t>bộ </a:t>
            </a:r>
            <a:r>
              <a:rPr dirty="0" sz="2600">
                <a:latin typeface="Arial"/>
                <a:cs typeface="Arial"/>
              </a:rPr>
              <a:t>3 thông tin { tập dữ </a:t>
            </a:r>
            <a:r>
              <a:rPr dirty="0" sz="2600" spc="-5">
                <a:latin typeface="Arial"/>
                <a:cs typeface="Arial"/>
              </a:rPr>
              <a:t>liệu đầu </a:t>
            </a:r>
            <a:r>
              <a:rPr dirty="0" sz="2600">
                <a:latin typeface="Arial"/>
                <a:cs typeface="Arial"/>
              </a:rPr>
              <a:t>vào, thứ  tự thực </a:t>
            </a:r>
            <a:r>
              <a:rPr dirty="0" sz="2600" spc="-5">
                <a:latin typeface="Arial"/>
                <a:cs typeface="Arial"/>
              </a:rPr>
              <a:t>hiện, </a:t>
            </a:r>
            <a:r>
              <a:rPr dirty="0" sz="2600">
                <a:latin typeface="Arial"/>
                <a:cs typeface="Arial"/>
              </a:rPr>
              <a:t>tập kết </a:t>
            </a:r>
            <a:r>
              <a:rPr dirty="0" sz="2600" spc="-5">
                <a:latin typeface="Arial"/>
                <a:cs typeface="Arial"/>
              </a:rPr>
              <a:t>quả </a:t>
            </a:r>
            <a:r>
              <a:rPr dirty="0" sz="2600">
                <a:latin typeface="Arial"/>
                <a:cs typeface="Arial"/>
              </a:rPr>
              <a:t>kỳ</a:t>
            </a:r>
            <a:r>
              <a:rPr dirty="0" sz="2600" spc="-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vọng}</a:t>
            </a:r>
            <a:endParaRPr sz="2600">
              <a:latin typeface="Arial"/>
              <a:cs typeface="Arial"/>
            </a:endParaRPr>
          </a:p>
          <a:p>
            <a:pPr lvl="1" marL="756285" marR="309880" indent="-286385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dirty="0" sz="2600">
                <a:latin typeface="Arial"/>
                <a:cs typeface="Arial"/>
              </a:rPr>
              <a:t>Tập dữ </a:t>
            </a:r>
            <a:r>
              <a:rPr dirty="0" sz="2600" spc="-5">
                <a:latin typeface="Arial"/>
                <a:cs typeface="Arial"/>
              </a:rPr>
              <a:t>liệu đầu </a:t>
            </a:r>
            <a:r>
              <a:rPr dirty="0" sz="2600">
                <a:latin typeface="Arial"/>
                <a:cs typeface="Arial"/>
              </a:rPr>
              <a:t>vào </a:t>
            </a:r>
            <a:r>
              <a:rPr dirty="0" sz="2600" spc="-5">
                <a:latin typeface="Arial"/>
                <a:cs typeface="Arial"/>
              </a:rPr>
              <a:t>(input): </a:t>
            </a:r>
            <a:r>
              <a:rPr dirty="0" sz="2600">
                <a:latin typeface="Arial"/>
                <a:cs typeface="Arial"/>
              </a:rPr>
              <a:t>gồm các </a:t>
            </a:r>
            <a:r>
              <a:rPr dirty="0" sz="2600" spc="-5">
                <a:latin typeface="Arial"/>
                <a:cs typeface="Arial"/>
              </a:rPr>
              <a:t>giá </a:t>
            </a:r>
            <a:r>
              <a:rPr dirty="0" sz="2600">
                <a:latin typeface="Arial"/>
                <a:cs typeface="Arial"/>
              </a:rPr>
              <a:t>trị dữ </a:t>
            </a:r>
            <a:r>
              <a:rPr dirty="0" sz="2600" spc="-5">
                <a:latin typeface="Arial"/>
                <a:cs typeface="Arial"/>
              </a:rPr>
              <a:t>liệu  </a:t>
            </a:r>
            <a:r>
              <a:rPr dirty="0" sz="2600">
                <a:latin typeface="Arial"/>
                <a:cs typeface="Arial"/>
              </a:rPr>
              <a:t>cần thiết </a:t>
            </a:r>
            <a:r>
              <a:rPr dirty="0" sz="2600" spc="-5">
                <a:latin typeface="Arial"/>
                <a:cs typeface="Arial"/>
              </a:rPr>
              <a:t>để thành phần phần </a:t>
            </a:r>
            <a:r>
              <a:rPr dirty="0" sz="2600">
                <a:latin typeface="Arial"/>
                <a:cs typeface="Arial"/>
              </a:rPr>
              <a:t>mềm </a:t>
            </a:r>
            <a:r>
              <a:rPr dirty="0" sz="2600" spc="-5">
                <a:latin typeface="Arial"/>
                <a:cs typeface="Arial"/>
              </a:rPr>
              <a:t>dùng </a:t>
            </a:r>
            <a:r>
              <a:rPr dirty="0" sz="2600">
                <a:latin typeface="Arial"/>
                <a:cs typeface="Arial"/>
              </a:rPr>
              <a:t>và xử</a:t>
            </a:r>
            <a:r>
              <a:rPr dirty="0" sz="2600" spc="6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lý</a:t>
            </a:r>
            <a:endParaRPr sz="2600">
              <a:latin typeface="Arial"/>
              <a:cs typeface="Arial"/>
            </a:endParaRPr>
          </a:p>
          <a:p>
            <a:pPr lvl="1" marL="756285" marR="398780" indent="-286385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dirty="0" sz="2600">
                <a:latin typeface="Arial"/>
                <a:cs typeface="Arial"/>
              </a:rPr>
              <a:t>Tập kết quả kỳ vọng (output): kết quả mong muốn  sau khi thành </a:t>
            </a:r>
            <a:r>
              <a:rPr dirty="0" sz="2600" spc="-5">
                <a:latin typeface="Arial"/>
                <a:cs typeface="Arial"/>
              </a:rPr>
              <a:t>phần phần </a:t>
            </a:r>
            <a:r>
              <a:rPr dirty="0" sz="2600">
                <a:latin typeface="Arial"/>
                <a:cs typeface="Arial"/>
              </a:rPr>
              <a:t>mềm xử </a:t>
            </a:r>
            <a:r>
              <a:rPr dirty="0" sz="2600" spc="-5">
                <a:latin typeface="Arial"/>
                <a:cs typeface="Arial"/>
              </a:rPr>
              <a:t>lý </a:t>
            </a:r>
            <a:r>
              <a:rPr dirty="0" sz="2600">
                <a:latin typeface="Arial"/>
                <a:cs typeface="Arial"/>
              </a:rPr>
              <a:t>dữ </a:t>
            </a:r>
            <a:r>
              <a:rPr dirty="0" sz="2600" spc="-5">
                <a:latin typeface="Arial"/>
                <a:cs typeface="Arial"/>
              </a:rPr>
              <a:t>liệu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nhập</a:t>
            </a:r>
            <a:endParaRPr sz="2600">
              <a:latin typeface="Arial"/>
              <a:cs typeface="Arial"/>
            </a:endParaRPr>
          </a:p>
          <a:p>
            <a:pPr lvl="1" marL="756285" marR="213995" indent="-286385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dirty="0" sz="2600">
                <a:latin typeface="Arial"/>
                <a:cs typeface="Arial"/>
              </a:rPr>
              <a:t>Thứ tự thực </a:t>
            </a:r>
            <a:r>
              <a:rPr dirty="0" sz="2600" spc="-5">
                <a:latin typeface="Arial"/>
                <a:cs typeface="Arial"/>
              </a:rPr>
              <a:t>hiện: </a:t>
            </a:r>
            <a:r>
              <a:rPr dirty="0" sz="2600">
                <a:latin typeface="Arial"/>
                <a:cs typeface="Arial"/>
              </a:rPr>
              <a:t>các bước </a:t>
            </a:r>
            <a:r>
              <a:rPr dirty="0" sz="2600" spc="-5">
                <a:latin typeface="Arial"/>
                <a:cs typeface="Arial"/>
              </a:rPr>
              <a:t>để hoàn </a:t>
            </a:r>
            <a:r>
              <a:rPr dirty="0" sz="2600">
                <a:latin typeface="Arial"/>
                <a:cs typeface="Arial"/>
              </a:rPr>
              <a:t>thành ca kiểm  thử </a:t>
            </a:r>
            <a:r>
              <a:rPr dirty="0" sz="2600" spc="-5">
                <a:latin typeface="Arial"/>
                <a:cs typeface="Arial"/>
              </a:rPr>
              <a:t>từ </a:t>
            </a:r>
            <a:r>
              <a:rPr dirty="0" sz="2600">
                <a:latin typeface="Arial"/>
                <a:cs typeface="Arial"/>
              </a:rPr>
              <a:t>lúc </a:t>
            </a:r>
            <a:r>
              <a:rPr dirty="0" sz="2600" spc="-5">
                <a:latin typeface="Arial"/>
                <a:cs typeface="Arial"/>
              </a:rPr>
              <a:t>nhập </a:t>
            </a:r>
            <a:r>
              <a:rPr dirty="0" sz="2600">
                <a:latin typeface="Arial"/>
                <a:cs typeface="Arial"/>
              </a:rPr>
              <a:t>dữ </a:t>
            </a:r>
            <a:r>
              <a:rPr dirty="0" sz="2600" spc="-5">
                <a:latin typeface="Arial"/>
                <a:cs typeface="Arial"/>
              </a:rPr>
              <a:t>liệu </a:t>
            </a:r>
            <a:r>
              <a:rPr dirty="0" sz="2600" spc="-185">
                <a:latin typeface="Arial"/>
                <a:cs typeface="Arial"/>
              </a:rPr>
              <a:t>đầu </a:t>
            </a:r>
            <a:r>
              <a:rPr dirty="0" sz="2600">
                <a:latin typeface="Arial"/>
                <a:cs typeface="Arial"/>
              </a:rPr>
              <a:t>vào </a:t>
            </a:r>
            <a:r>
              <a:rPr dirty="0" sz="2600" spc="-5">
                <a:latin typeface="Arial"/>
                <a:cs typeface="Arial"/>
              </a:rPr>
              <a:t>tới lúc </a:t>
            </a:r>
            <a:r>
              <a:rPr dirty="0" sz="2600" spc="-150">
                <a:latin typeface="Arial"/>
                <a:cs typeface="Arial"/>
              </a:rPr>
              <a:t>nhận </a:t>
            </a:r>
            <a:r>
              <a:rPr dirty="0" sz="2600" spc="-5">
                <a:latin typeface="Arial"/>
                <a:cs typeface="Arial"/>
              </a:rPr>
              <a:t>được  </a:t>
            </a:r>
            <a:r>
              <a:rPr dirty="0" sz="2600">
                <a:latin typeface="Arial"/>
                <a:cs typeface="Arial"/>
              </a:rPr>
              <a:t>kết quả đã qua xử </a:t>
            </a:r>
            <a:r>
              <a:rPr dirty="0" sz="2600" spc="-5">
                <a:latin typeface="Arial"/>
                <a:cs typeface="Arial"/>
              </a:rPr>
              <a:t>lý </a:t>
            </a:r>
            <a:r>
              <a:rPr dirty="0" sz="2600">
                <a:latin typeface="Arial"/>
                <a:cs typeface="Arial"/>
              </a:rPr>
              <a:t>của </a:t>
            </a:r>
            <a:r>
              <a:rPr dirty="0" sz="2600" spc="-5">
                <a:latin typeface="Arial"/>
                <a:cs typeface="Arial"/>
              </a:rPr>
              <a:t>phần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mềm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1.8 Một số </a:t>
            </a:r>
            <a:r>
              <a:rPr dirty="0" spc="-105"/>
              <a:t>khái </a:t>
            </a:r>
            <a:r>
              <a:rPr dirty="0" spc="-5"/>
              <a:t>niệm </a:t>
            </a:r>
            <a:r>
              <a:rPr dirty="0"/>
              <a:t>liên</a:t>
            </a:r>
            <a:r>
              <a:rPr dirty="0" spc="535"/>
              <a:t> </a:t>
            </a:r>
            <a:r>
              <a:rPr dirty="0"/>
              <a:t>quan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08303"/>
            <a:ext cx="8959850" cy="514731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Thiết kế các ca kiểm thử </a:t>
            </a:r>
            <a:r>
              <a:rPr dirty="0" sz="2000" spc="-5">
                <a:latin typeface="Arial"/>
                <a:cs typeface="Arial"/>
              </a:rPr>
              <a:t>dựa </a:t>
            </a:r>
            <a:r>
              <a:rPr dirty="0" sz="2000">
                <a:latin typeface="Arial"/>
                <a:cs typeface="Arial"/>
              </a:rPr>
              <a:t>trên thứ tự thực </a:t>
            </a:r>
            <a:r>
              <a:rPr dirty="0" sz="2000" spc="-5">
                <a:latin typeface="Arial"/>
                <a:cs typeface="Arial"/>
              </a:rPr>
              <a:t>hiện </a:t>
            </a:r>
            <a:r>
              <a:rPr dirty="0" sz="2000">
                <a:latin typeface="Arial"/>
                <a:cs typeface="Arial"/>
              </a:rPr>
              <a:t>các ca kiểm</a:t>
            </a:r>
            <a:r>
              <a:rPr dirty="0" sz="2000" spc="-2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thử: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latin typeface="Arial"/>
                <a:cs typeface="Arial"/>
              </a:rPr>
              <a:t>Kiểm </a:t>
            </a:r>
            <a:r>
              <a:rPr dirty="0" sz="2000" b="1">
                <a:latin typeface="Arial"/>
                <a:cs typeface="Arial"/>
              </a:rPr>
              <a:t>thử nối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tầng</a:t>
            </a:r>
            <a:endParaRPr sz="2000">
              <a:latin typeface="Arial"/>
              <a:cs typeface="Arial"/>
            </a:endParaRPr>
          </a:p>
          <a:p>
            <a:pPr lvl="1" marL="756285" marR="41783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Một ca kiểm thử </a:t>
            </a:r>
            <a:r>
              <a:rPr dirty="0" sz="2000" spc="-5">
                <a:latin typeface="Arial"/>
                <a:cs typeface="Arial"/>
              </a:rPr>
              <a:t>này </a:t>
            </a:r>
            <a:r>
              <a:rPr dirty="0" sz="2000">
                <a:latin typeface="Arial"/>
                <a:cs typeface="Arial"/>
              </a:rPr>
              <a:t>có thể được xây </a:t>
            </a:r>
            <a:r>
              <a:rPr dirty="0" sz="2000" spc="-5">
                <a:latin typeface="Arial"/>
                <a:cs typeface="Arial"/>
              </a:rPr>
              <a:t>dựng dựa </a:t>
            </a:r>
            <a:r>
              <a:rPr dirty="0" sz="2000">
                <a:latin typeface="Arial"/>
                <a:cs typeface="Arial"/>
              </a:rPr>
              <a:t>trên một ca kiểm</a:t>
            </a:r>
            <a:r>
              <a:rPr dirty="0" sz="2000" spc="-2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thử  khác.</a:t>
            </a:r>
            <a:endParaRPr sz="2000">
              <a:latin typeface="Arial"/>
              <a:cs typeface="Arial"/>
            </a:endParaRPr>
          </a:p>
          <a:p>
            <a:pPr lvl="1" marL="756285" marR="1593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Ưu </a:t>
            </a:r>
            <a:r>
              <a:rPr dirty="0" sz="2000" spc="-5">
                <a:latin typeface="Arial"/>
                <a:cs typeface="Arial"/>
              </a:rPr>
              <a:t>điểm </a:t>
            </a:r>
            <a:r>
              <a:rPr dirty="0" sz="2000">
                <a:latin typeface="Arial"/>
                <a:cs typeface="Arial"/>
              </a:rPr>
              <a:t>của phong cách </a:t>
            </a:r>
            <a:r>
              <a:rPr dirty="0" sz="2000" spc="-5">
                <a:latin typeface="Arial"/>
                <a:cs typeface="Arial"/>
              </a:rPr>
              <a:t>này là </a:t>
            </a:r>
            <a:r>
              <a:rPr dirty="0" sz="2000">
                <a:latin typeface="Arial"/>
                <a:cs typeface="Arial"/>
              </a:rPr>
              <a:t>mỗi ca kiểm thử sẽ trở </a:t>
            </a:r>
            <a:r>
              <a:rPr dirty="0" sz="2000" spc="-5">
                <a:latin typeface="Arial"/>
                <a:cs typeface="Arial"/>
              </a:rPr>
              <a:t>nên nhỏ </a:t>
            </a:r>
            <a:r>
              <a:rPr dirty="0" sz="2000">
                <a:latin typeface="Arial"/>
                <a:cs typeface="Arial"/>
              </a:rPr>
              <a:t>hơn</a:t>
            </a:r>
            <a:r>
              <a:rPr dirty="0" sz="2000" spc="-20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và  đơn </a:t>
            </a:r>
            <a:r>
              <a:rPr dirty="0" sz="2000" spc="-5">
                <a:latin typeface="Arial"/>
                <a:cs typeface="Arial"/>
              </a:rPr>
              <a:t>giản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hơn.</a:t>
            </a:r>
            <a:endParaRPr sz="2000">
              <a:latin typeface="Arial"/>
              <a:cs typeface="Arial"/>
            </a:endParaRPr>
          </a:p>
          <a:p>
            <a:pPr lvl="1" marL="756285" marR="61468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Nhược </a:t>
            </a:r>
            <a:r>
              <a:rPr dirty="0" sz="2000" spc="-5">
                <a:latin typeface="Arial"/>
                <a:cs typeface="Arial"/>
              </a:rPr>
              <a:t>điểm là nếu </a:t>
            </a:r>
            <a:r>
              <a:rPr dirty="0" sz="2000">
                <a:latin typeface="Arial"/>
                <a:cs typeface="Arial"/>
              </a:rPr>
              <a:t>một ca kiểm thử sai, sẽ </a:t>
            </a:r>
            <a:r>
              <a:rPr dirty="0" sz="2000" spc="-5">
                <a:latin typeface="Arial"/>
                <a:cs typeface="Arial"/>
              </a:rPr>
              <a:t>dẫn </a:t>
            </a:r>
            <a:r>
              <a:rPr dirty="0" sz="2000">
                <a:latin typeface="Arial"/>
                <a:cs typeface="Arial"/>
              </a:rPr>
              <a:t>tới ca kiểm thử</a:t>
            </a:r>
            <a:r>
              <a:rPr dirty="0" sz="2000" spc="-2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xây  </a:t>
            </a:r>
            <a:r>
              <a:rPr dirty="0" sz="2000" spc="-5">
                <a:latin typeface="Arial"/>
                <a:cs typeface="Arial"/>
              </a:rPr>
              <a:t>dựng dựa </a:t>
            </a:r>
            <a:r>
              <a:rPr dirty="0" sz="2000">
                <a:latin typeface="Arial"/>
                <a:cs typeface="Arial"/>
              </a:rPr>
              <a:t>trên ca kiểm thử </a:t>
            </a:r>
            <a:r>
              <a:rPr dirty="0" sz="2000" spc="-5">
                <a:latin typeface="Arial"/>
                <a:cs typeface="Arial"/>
              </a:rPr>
              <a:t>đó </a:t>
            </a:r>
            <a:r>
              <a:rPr dirty="0" sz="2000">
                <a:latin typeface="Arial"/>
                <a:cs typeface="Arial"/>
              </a:rPr>
              <a:t>sẽ sai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theo</a:t>
            </a:r>
            <a:endParaRPr sz="2000">
              <a:latin typeface="Arial"/>
              <a:cs typeface="Arial"/>
            </a:endParaRPr>
          </a:p>
          <a:p>
            <a:pPr marL="425450" indent="-41275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dirty="0" sz="2000" spc="-5" b="1">
                <a:latin typeface="Arial"/>
                <a:cs typeface="Arial"/>
              </a:rPr>
              <a:t>Kiểm </a:t>
            </a:r>
            <a:r>
              <a:rPr dirty="0" sz="2000" b="1">
                <a:latin typeface="Arial"/>
                <a:cs typeface="Arial"/>
              </a:rPr>
              <a:t>thử độc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lập</a:t>
            </a:r>
            <a:endParaRPr sz="20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Mỗi ca kiểm thử được xây </a:t>
            </a:r>
            <a:r>
              <a:rPr dirty="0" sz="2000" spc="-5">
                <a:latin typeface="Arial"/>
                <a:cs typeface="Arial"/>
              </a:rPr>
              <a:t>dựng độc lập, </a:t>
            </a:r>
            <a:r>
              <a:rPr dirty="0" sz="2000">
                <a:latin typeface="Arial"/>
                <a:cs typeface="Arial"/>
              </a:rPr>
              <a:t>không </a:t>
            </a:r>
            <a:r>
              <a:rPr dirty="0" sz="2000" spc="-5">
                <a:latin typeface="Arial"/>
                <a:cs typeface="Arial"/>
              </a:rPr>
              <a:t>dựa </a:t>
            </a:r>
            <a:r>
              <a:rPr dirty="0" sz="2000">
                <a:latin typeface="Arial"/>
                <a:cs typeface="Arial"/>
              </a:rPr>
              <a:t>vào các ca kiểm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thử  khác, và không đòi </a:t>
            </a:r>
            <a:r>
              <a:rPr dirty="0" sz="2000" spc="-5">
                <a:latin typeface="Arial"/>
                <a:cs typeface="Arial"/>
              </a:rPr>
              <a:t>hỏi </a:t>
            </a:r>
            <a:r>
              <a:rPr dirty="0" sz="2000">
                <a:latin typeface="Arial"/>
                <a:cs typeface="Arial"/>
              </a:rPr>
              <a:t>các ca kiểm thử khác </a:t>
            </a:r>
            <a:r>
              <a:rPr dirty="0" sz="2000" spc="-5">
                <a:latin typeface="Arial"/>
                <a:cs typeface="Arial"/>
              </a:rPr>
              <a:t>phải </a:t>
            </a:r>
            <a:r>
              <a:rPr dirty="0" sz="2000">
                <a:latin typeface="Arial"/>
                <a:cs typeface="Arial"/>
              </a:rPr>
              <a:t>thực </a:t>
            </a:r>
            <a:r>
              <a:rPr dirty="0" sz="2000" spc="-5">
                <a:latin typeface="Arial"/>
                <a:cs typeface="Arial"/>
              </a:rPr>
              <a:t>hiện </a:t>
            </a:r>
            <a:r>
              <a:rPr dirty="0" sz="2000">
                <a:latin typeface="Arial"/>
                <a:cs typeface="Arial"/>
              </a:rPr>
              <a:t>thành</a:t>
            </a:r>
            <a:r>
              <a:rPr dirty="0" sz="2000" spc="-2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công.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Ưu </a:t>
            </a:r>
            <a:r>
              <a:rPr dirty="0" sz="2000" spc="-5">
                <a:latin typeface="Arial"/>
                <a:cs typeface="Arial"/>
              </a:rPr>
              <a:t>điểm </a:t>
            </a:r>
            <a:r>
              <a:rPr dirty="0" sz="2000">
                <a:latin typeface="Arial"/>
                <a:cs typeface="Arial"/>
              </a:rPr>
              <a:t>của </a:t>
            </a:r>
            <a:r>
              <a:rPr dirty="0" sz="2000" spc="-5">
                <a:latin typeface="Arial"/>
                <a:cs typeface="Arial"/>
              </a:rPr>
              <a:t>phong </a:t>
            </a:r>
            <a:r>
              <a:rPr dirty="0" sz="2000">
                <a:latin typeface="Arial"/>
                <a:cs typeface="Arial"/>
              </a:rPr>
              <a:t>cách </a:t>
            </a:r>
            <a:r>
              <a:rPr dirty="0" sz="2000" spc="-5">
                <a:latin typeface="Arial"/>
                <a:cs typeface="Arial"/>
              </a:rPr>
              <a:t>này là một </a:t>
            </a:r>
            <a:r>
              <a:rPr dirty="0" sz="2000">
                <a:latin typeface="Arial"/>
                <a:cs typeface="Arial"/>
              </a:rPr>
              <a:t>ca kiểm thử có thể thực </a:t>
            </a:r>
            <a:r>
              <a:rPr dirty="0" sz="2000" spc="-5">
                <a:latin typeface="Arial"/>
                <a:cs typeface="Arial"/>
              </a:rPr>
              <a:t>hiện bất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cứ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lúc nào, </a:t>
            </a:r>
            <a:r>
              <a:rPr dirty="0" sz="2000">
                <a:latin typeface="Arial"/>
                <a:cs typeface="Arial"/>
              </a:rPr>
              <a:t>ko </a:t>
            </a:r>
            <a:r>
              <a:rPr dirty="0" sz="2000" spc="-5">
                <a:latin typeface="Arial"/>
                <a:cs typeface="Arial"/>
              </a:rPr>
              <a:t>phụ </a:t>
            </a:r>
            <a:r>
              <a:rPr dirty="0" sz="2000">
                <a:latin typeface="Arial"/>
                <a:cs typeface="Arial"/>
              </a:rPr>
              <a:t>thuộc vào thứ tự thực </a:t>
            </a:r>
            <a:r>
              <a:rPr dirty="0" sz="2000" spc="-5">
                <a:latin typeface="Arial"/>
                <a:cs typeface="Arial"/>
              </a:rPr>
              <a:t>hiện </a:t>
            </a:r>
            <a:r>
              <a:rPr dirty="0" sz="2000">
                <a:latin typeface="Arial"/>
                <a:cs typeface="Arial"/>
              </a:rPr>
              <a:t>các ca kiểm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thử.</a:t>
            </a:r>
            <a:endParaRPr sz="2000">
              <a:latin typeface="Arial"/>
              <a:cs typeface="Arial"/>
            </a:endParaRPr>
          </a:p>
          <a:p>
            <a:pPr lvl="1" marL="756285" marR="7810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Nhược </a:t>
            </a:r>
            <a:r>
              <a:rPr dirty="0" sz="2000" spc="-5">
                <a:latin typeface="Arial"/>
                <a:cs typeface="Arial"/>
              </a:rPr>
              <a:t>điểm </a:t>
            </a:r>
            <a:r>
              <a:rPr dirty="0" sz="2000">
                <a:latin typeface="Arial"/>
                <a:cs typeface="Arial"/>
              </a:rPr>
              <a:t>chính </a:t>
            </a:r>
            <a:r>
              <a:rPr dirty="0" sz="2000" spc="-5">
                <a:latin typeface="Arial"/>
                <a:cs typeface="Arial"/>
              </a:rPr>
              <a:t>là </a:t>
            </a:r>
            <a:r>
              <a:rPr dirty="0" sz="2000">
                <a:latin typeface="Arial"/>
                <a:cs typeface="Arial"/>
              </a:rPr>
              <a:t>mỗi ca kiểm thử sẽ trở </a:t>
            </a:r>
            <a:r>
              <a:rPr dirty="0" sz="2000" spc="-5">
                <a:latin typeface="Arial"/>
                <a:cs typeface="Arial"/>
              </a:rPr>
              <a:t>nên </a:t>
            </a:r>
            <a:r>
              <a:rPr dirty="0" sz="2000">
                <a:latin typeface="Arial"/>
                <a:cs typeface="Arial"/>
              </a:rPr>
              <a:t>cồng kềnh và </a:t>
            </a:r>
            <a:r>
              <a:rPr dirty="0" sz="2000" spc="-5">
                <a:latin typeface="Arial"/>
                <a:cs typeface="Arial"/>
              </a:rPr>
              <a:t>phức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tạp  hơn, và cũng </a:t>
            </a:r>
            <a:r>
              <a:rPr dirty="0" sz="2000" spc="-5">
                <a:latin typeface="Arial"/>
                <a:cs typeface="Arial"/>
              </a:rPr>
              <a:t>làm </a:t>
            </a:r>
            <a:r>
              <a:rPr dirty="0" sz="2000">
                <a:latin typeface="Arial"/>
                <a:cs typeface="Arial"/>
              </a:rPr>
              <a:t>cho </a:t>
            </a:r>
            <a:r>
              <a:rPr dirty="0" sz="2000" spc="-5">
                <a:latin typeface="Arial"/>
                <a:cs typeface="Arial"/>
              </a:rPr>
              <a:t>quá </a:t>
            </a:r>
            <a:r>
              <a:rPr dirty="0" sz="2000" spc="15">
                <a:latin typeface="Arial"/>
                <a:cs typeface="Arial"/>
              </a:rPr>
              <a:t>trình </a:t>
            </a:r>
            <a:r>
              <a:rPr dirty="0" sz="2000">
                <a:latin typeface="Arial"/>
                <a:cs typeface="Arial"/>
              </a:rPr>
              <a:t>thiết kế, thực </a:t>
            </a:r>
            <a:r>
              <a:rPr dirty="0" sz="2000" spc="-5">
                <a:latin typeface="Arial"/>
                <a:cs typeface="Arial"/>
              </a:rPr>
              <a:t>hiện và bảo </a:t>
            </a:r>
            <a:r>
              <a:rPr dirty="0" sz="2000" spc="25">
                <a:latin typeface="Arial"/>
                <a:cs typeface="Arial"/>
              </a:rPr>
              <a:t>trì </a:t>
            </a:r>
            <a:r>
              <a:rPr dirty="0" sz="2000">
                <a:latin typeface="Arial"/>
                <a:cs typeface="Arial"/>
              </a:rPr>
              <a:t>trở </a:t>
            </a:r>
            <a:r>
              <a:rPr dirty="0" sz="2000" spc="-5">
                <a:latin typeface="Arial"/>
                <a:cs typeface="Arial"/>
              </a:rPr>
              <a:t>nên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khó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452" y="6229299"/>
            <a:ext cx="11671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khăn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hơn.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55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2910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1.9 Đối </a:t>
            </a:r>
            <a:r>
              <a:rPr dirty="0" spc="-185"/>
              <a:t>tượng </a:t>
            </a:r>
            <a:r>
              <a:rPr dirty="0" spc="-5"/>
              <a:t>thực hiện kiểm</a:t>
            </a:r>
            <a:r>
              <a:rPr dirty="0" spc="445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57003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Arial"/>
                <a:cs typeface="Arial"/>
              </a:rPr>
              <a:t>Sơ </a:t>
            </a:r>
            <a:r>
              <a:rPr dirty="0" sz="3000" spc="-5">
                <a:latin typeface="Arial"/>
                <a:cs typeface="Arial"/>
              </a:rPr>
              <a:t>đồ tổ </a:t>
            </a:r>
            <a:r>
              <a:rPr dirty="0" sz="3000">
                <a:latin typeface="Arial"/>
                <a:cs typeface="Arial"/>
              </a:rPr>
              <a:t>chức </a:t>
            </a:r>
            <a:r>
              <a:rPr dirty="0" sz="3000" spc="-5">
                <a:latin typeface="Arial"/>
                <a:cs typeface="Arial"/>
              </a:rPr>
              <a:t>của đội </a:t>
            </a:r>
            <a:r>
              <a:rPr dirty="0" sz="3000">
                <a:latin typeface="Arial"/>
                <a:cs typeface="Arial"/>
              </a:rPr>
              <a:t>kiểm</a:t>
            </a:r>
            <a:r>
              <a:rPr dirty="0" sz="3000" spc="-7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9674" y="2511447"/>
            <a:ext cx="8308129" cy="3258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58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080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Các worker </a:t>
            </a:r>
            <a:r>
              <a:rPr dirty="0"/>
              <a:t>và qui</a:t>
            </a:r>
            <a:r>
              <a:rPr dirty="0" spc="-55"/>
              <a:t> </a:t>
            </a:r>
            <a:r>
              <a:rPr dirty="0" spc="-5"/>
              <a:t>trình</a:t>
            </a:r>
          </a:p>
        </p:txBody>
      </p:sp>
      <p:sp>
        <p:nvSpPr>
          <p:cNvPr id="3" name="object 3"/>
          <p:cNvSpPr/>
          <p:nvPr/>
        </p:nvSpPr>
        <p:spPr>
          <a:xfrm>
            <a:off x="1366774" y="1714500"/>
            <a:ext cx="6334125" cy="4181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58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4425" y="1857375"/>
            <a:ext cx="6953250" cy="387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58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9895" y="1438275"/>
            <a:ext cx="4204208" cy="473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58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73126"/>
            <a:ext cx="82848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BÀI </a:t>
            </a:r>
            <a:r>
              <a:rPr dirty="0" spc="-5"/>
              <a:t>1: Tổng </a:t>
            </a:r>
            <a:r>
              <a:rPr dirty="0"/>
              <a:t>quan </a:t>
            </a:r>
            <a:r>
              <a:rPr dirty="0" spc="-5"/>
              <a:t>kiểm thử phần</a:t>
            </a:r>
            <a:r>
              <a:rPr dirty="0" spc="-10"/>
              <a:t> </a:t>
            </a:r>
            <a:r>
              <a:rPr dirty="0" spc="-5"/>
              <a:t>mềm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04976"/>
            <a:ext cx="8272145" cy="557403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1.1 Phần mềm </a:t>
            </a:r>
            <a:r>
              <a:rPr dirty="0" sz="2800">
                <a:latin typeface="Arial"/>
                <a:cs typeface="Arial"/>
              </a:rPr>
              <a:t>và chất </a:t>
            </a:r>
            <a:r>
              <a:rPr dirty="0" sz="2800" spc="-5">
                <a:latin typeface="Arial"/>
                <a:cs typeface="Arial"/>
              </a:rPr>
              <a:t>lượng </a:t>
            </a:r>
            <a:r>
              <a:rPr dirty="0" sz="2800">
                <a:latin typeface="Arial"/>
                <a:cs typeface="Arial"/>
              </a:rPr>
              <a:t>phần </a:t>
            </a:r>
            <a:r>
              <a:rPr dirty="0" sz="2800" spc="-5">
                <a:latin typeface="Arial"/>
                <a:cs typeface="Arial"/>
              </a:rPr>
              <a:t>mềm,</a:t>
            </a:r>
            <a:r>
              <a:rPr dirty="0" sz="2800" spc="5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SQA</a:t>
            </a:r>
            <a:endParaRPr sz="2800">
              <a:latin typeface="Arial"/>
              <a:cs typeface="Arial"/>
            </a:endParaRPr>
          </a:p>
          <a:p>
            <a:pPr marL="355600" marR="34988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1.2 Các yếu </a:t>
            </a:r>
            <a:r>
              <a:rPr dirty="0" sz="2800">
                <a:latin typeface="Arial"/>
                <a:cs typeface="Arial"/>
              </a:rPr>
              <a:t>tố ảnh </a:t>
            </a:r>
            <a:r>
              <a:rPr dirty="0" sz="2800" spc="-5">
                <a:latin typeface="Arial"/>
                <a:cs typeface="Arial"/>
              </a:rPr>
              <a:t>hưởng đến </a:t>
            </a:r>
            <a:r>
              <a:rPr dirty="0" sz="2800">
                <a:latin typeface="Arial"/>
                <a:cs typeface="Arial"/>
              </a:rPr>
              <a:t>chất </a:t>
            </a:r>
            <a:r>
              <a:rPr dirty="0" sz="2800" spc="-5">
                <a:latin typeface="Arial"/>
                <a:cs typeface="Arial"/>
              </a:rPr>
              <a:t>lượng </a:t>
            </a:r>
            <a:r>
              <a:rPr dirty="0" sz="2800">
                <a:latin typeface="Arial"/>
                <a:cs typeface="Arial"/>
              </a:rPr>
              <a:t>phần  </a:t>
            </a:r>
            <a:r>
              <a:rPr dirty="0" sz="2800" spc="-5">
                <a:latin typeface="Arial"/>
                <a:cs typeface="Arial"/>
              </a:rPr>
              <a:t>mềm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1.3 Khái niệm kiểm thử </a:t>
            </a:r>
            <a:r>
              <a:rPr dirty="0" sz="2800">
                <a:latin typeface="Arial"/>
                <a:cs typeface="Arial"/>
              </a:rPr>
              <a:t>phần</a:t>
            </a:r>
            <a:r>
              <a:rPr dirty="0" sz="2800" spc="6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mềm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1.4 Mục tiêu kiểm</a:t>
            </a:r>
            <a:r>
              <a:rPr dirty="0" sz="2800" spc="3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thư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1.5 Tầm quan trọng của kiểm</a:t>
            </a:r>
            <a:r>
              <a:rPr dirty="0" sz="2800" spc="5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thư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1.6 Các </a:t>
            </a:r>
            <a:r>
              <a:rPr dirty="0" sz="2800">
                <a:latin typeface="Arial"/>
                <a:cs typeface="Arial"/>
              </a:rPr>
              <a:t>nguyên </a:t>
            </a:r>
            <a:r>
              <a:rPr dirty="0" sz="2800" spc="-5">
                <a:latin typeface="Arial"/>
                <a:cs typeface="Arial"/>
              </a:rPr>
              <a:t>tắc </a:t>
            </a:r>
            <a:r>
              <a:rPr dirty="0" sz="2800">
                <a:latin typeface="Arial"/>
                <a:cs typeface="Arial"/>
              </a:rPr>
              <a:t>trong </a:t>
            </a:r>
            <a:r>
              <a:rPr dirty="0" sz="2800" spc="-5">
                <a:latin typeface="Arial"/>
                <a:cs typeface="Arial"/>
              </a:rPr>
              <a:t>kiểm</a:t>
            </a:r>
            <a:r>
              <a:rPr dirty="0" sz="2800" spc="5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thư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1.7 Một </a:t>
            </a:r>
            <a:r>
              <a:rPr dirty="0" sz="2800">
                <a:latin typeface="Arial"/>
                <a:cs typeface="Arial"/>
              </a:rPr>
              <a:t>số khái </a:t>
            </a:r>
            <a:r>
              <a:rPr dirty="0" sz="2800" spc="-5">
                <a:latin typeface="Arial"/>
                <a:cs typeface="Arial"/>
              </a:rPr>
              <a:t>niệm liên</a:t>
            </a:r>
            <a:r>
              <a:rPr dirty="0" sz="2800" spc="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quan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1.8 Các đối tượng thực </a:t>
            </a:r>
            <a:r>
              <a:rPr dirty="0" sz="2800">
                <a:latin typeface="Arial"/>
                <a:cs typeface="Arial"/>
              </a:rPr>
              <a:t>hiện </a:t>
            </a:r>
            <a:r>
              <a:rPr dirty="0" sz="2800" spc="-5">
                <a:latin typeface="Arial"/>
                <a:cs typeface="Arial"/>
              </a:rPr>
              <a:t>kiểm</a:t>
            </a:r>
            <a:r>
              <a:rPr dirty="0" sz="2800" spc="6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thư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1.9 Các điểm cần </a:t>
            </a:r>
            <a:r>
              <a:rPr dirty="0" sz="2800" spc="-10">
                <a:latin typeface="Arial"/>
                <a:cs typeface="Arial"/>
              </a:rPr>
              <a:t>lưu </a:t>
            </a:r>
            <a:r>
              <a:rPr dirty="0" sz="2800" spc="-5">
                <a:latin typeface="Arial"/>
                <a:cs typeface="Arial"/>
              </a:rPr>
              <a:t>ý </a:t>
            </a:r>
            <a:r>
              <a:rPr dirty="0" sz="2800">
                <a:latin typeface="Arial"/>
                <a:cs typeface="Arial"/>
              </a:rPr>
              <a:t>khi </a:t>
            </a:r>
            <a:r>
              <a:rPr dirty="0" sz="2800" spc="-5">
                <a:latin typeface="Arial"/>
                <a:cs typeface="Arial"/>
              </a:rPr>
              <a:t>kiểm</a:t>
            </a:r>
            <a:r>
              <a:rPr dirty="0" sz="2800" spc="8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thư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  <a:tab pos="8188325" algn="l"/>
              </a:tabLst>
            </a:pPr>
            <a:r>
              <a:rPr dirty="0" sz="2800" spc="-5">
                <a:latin typeface="Arial"/>
                <a:cs typeface="Arial"/>
              </a:rPr>
              <a:t>1.</a:t>
            </a:r>
            <a:r>
              <a:rPr dirty="0" sz="2800" spc="5">
                <a:latin typeface="Arial"/>
                <a:cs typeface="Arial"/>
              </a:rPr>
              <a:t>1</a:t>
            </a:r>
            <a:r>
              <a:rPr dirty="0" sz="2800" spc="-5">
                <a:latin typeface="Arial"/>
                <a:cs typeface="Arial"/>
              </a:rPr>
              <a:t>0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Ca</a:t>
            </a:r>
            <a:r>
              <a:rPr dirty="0" sz="2800" spc="5">
                <a:latin typeface="Arial"/>
                <a:cs typeface="Arial"/>
              </a:rPr>
              <a:t>́</a:t>
            </a:r>
            <a:r>
              <a:rPr dirty="0" sz="2800" spc="-5">
                <a:latin typeface="Arial"/>
                <a:cs typeface="Arial"/>
              </a:rPr>
              <a:t>c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h</a:t>
            </a:r>
            <a:r>
              <a:rPr dirty="0" sz="2800" spc="-5">
                <a:latin typeface="Arial"/>
                <a:cs typeface="Arial"/>
              </a:rPr>
              <a:t>ạ</a:t>
            </a:r>
            <a:r>
              <a:rPr dirty="0" sz="2800" spc="-5">
                <a:latin typeface="Arial"/>
                <a:cs typeface="Arial"/>
              </a:rPr>
              <a:t>n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ch</a:t>
            </a:r>
            <a:r>
              <a:rPr dirty="0" sz="2800" spc="-5">
                <a:latin typeface="Arial"/>
                <a:cs typeface="Arial"/>
              </a:rPr>
              <a:t>ế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</a:t>
            </a:r>
            <a:r>
              <a:rPr dirty="0" sz="2800" spc="-5">
                <a:latin typeface="Arial"/>
                <a:cs typeface="Arial"/>
              </a:rPr>
              <a:t>ủ</a:t>
            </a:r>
            <a:r>
              <a:rPr dirty="0" sz="2800" spc="-5">
                <a:latin typeface="Arial"/>
                <a:cs typeface="Arial"/>
              </a:rPr>
              <a:t>a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k</a:t>
            </a:r>
            <a:r>
              <a:rPr dirty="0" sz="2800">
                <a:latin typeface="Arial"/>
                <a:cs typeface="Arial"/>
              </a:rPr>
              <a:t>i</a:t>
            </a:r>
            <a:r>
              <a:rPr dirty="0" sz="2800" spc="-5">
                <a:latin typeface="Arial"/>
                <a:cs typeface="Arial"/>
              </a:rPr>
              <a:t>ê</a:t>
            </a:r>
            <a:r>
              <a:rPr dirty="0" sz="2800" spc="10">
                <a:latin typeface="Arial"/>
                <a:cs typeface="Arial"/>
              </a:rPr>
              <a:t>̉</a:t>
            </a:r>
            <a:r>
              <a:rPr dirty="0" sz="2800" spc="-5">
                <a:latin typeface="Arial"/>
                <a:cs typeface="Arial"/>
              </a:rPr>
              <a:t>m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th</a:t>
            </a:r>
            <a:r>
              <a:rPr dirty="0" sz="2800">
                <a:latin typeface="Arial"/>
                <a:cs typeface="Arial"/>
              </a:rPr>
              <a:t>ư</a:t>
            </a:r>
            <a:r>
              <a:rPr dirty="0" sz="2800">
                <a:latin typeface="Arial"/>
                <a:cs typeface="Arial"/>
              </a:rPr>
              <a:t>̉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1000" spc="-5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73126"/>
            <a:ext cx="72910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1.9 Đối </a:t>
            </a:r>
            <a:r>
              <a:rPr dirty="0" spc="-185"/>
              <a:t>tượng </a:t>
            </a:r>
            <a:r>
              <a:rPr dirty="0" spc="-5"/>
              <a:t>thực hiện kiểm</a:t>
            </a:r>
            <a:r>
              <a:rPr dirty="0" spc="465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/>
          <p:nvPr/>
        </p:nvSpPr>
        <p:spPr>
          <a:xfrm>
            <a:off x="1733550" y="2105025"/>
            <a:ext cx="5676900" cy="3362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58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6170" y="1438275"/>
            <a:ext cx="5899239" cy="473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58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73126"/>
            <a:ext cx="80803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1.10 Các điểm </a:t>
            </a:r>
            <a:r>
              <a:rPr dirty="0"/>
              <a:t>cần </a:t>
            </a:r>
            <a:r>
              <a:rPr dirty="0" spc="-10"/>
              <a:t>lưu </a:t>
            </a:r>
            <a:r>
              <a:rPr dirty="0"/>
              <a:t>ý </a:t>
            </a:r>
            <a:r>
              <a:rPr dirty="0" spc="-5"/>
              <a:t>khi kiểm</a:t>
            </a:r>
            <a:r>
              <a:rPr dirty="0" spc="-15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58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3540" y="1167129"/>
            <a:ext cx="8369934" cy="5293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4335" algn="l"/>
              </a:tabLst>
            </a:pPr>
            <a:r>
              <a:rPr dirty="0" sz="2700" spc="-5">
                <a:latin typeface="Arial"/>
                <a:cs typeface="Arial"/>
              </a:rPr>
              <a:t>Chất lượng phần </a:t>
            </a:r>
            <a:r>
              <a:rPr dirty="0" sz="2700">
                <a:latin typeface="Arial"/>
                <a:cs typeface="Arial"/>
              </a:rPr>
              <a:t>mềm không </a:t>
            </a:r>
            <a:r>
              <a:rPr dirty="0" sz="2700" spc="-5">
                <a:latin typeface="Arial"/>
                <a:cs typeface="Arial"/>
              </a:rPr>
              <a:t>phải do khâu </a:t>
            </a:r>
            <a:r>
              <a:rPr dirty="0" sz="2700">
                <a:latin typeface="Arial"/>
                <a:cs typeface="Arial"/>
              </a:rPr>
              <a:t>kiểm thử  mà </a:t>
            </a:r>
            <a:r>
              <a:rPr dirty="0" sz="2700" spc="-5">
                <a:latin typeface="Arial"/>
                <a:cs typeface="Arial"/>
              </a:rPr>
              <a:t>do </a:t>
            </a:r>
            <a:r>
              <a:rPr dirty="0" sz="2700">
                <a:latin typeface="Arial"/>
                <a:cs typeface="Arial"/>
              </a:rPr>
              <a:t>khâu </a:t>
            </a:r>
            <a:r>
              <a:rPr dirty="0" sz="2700" spc="-5">
                <a:latin typeface="Arial"/>
                <a:cs typeface="Arial"/>
              </a:rPr>
              <a:t>thiết </a:t>
            </a:r>
            <a:r>
              <a:rPr dirty="0" sz="2700">
                <a:latin typeface="Arial"/>
                <a:cs typeface="Arial"/>
              </a:rPr>
              <a:t>kế </a:t>
            </a:r>
            <a:r>
              <a:rPr dirty="0" sz="2700" spc="-5">
                <a:latin typeface="Arial"/>
                <a:cs typeface="Arial"/>
              </a:rPr>
              <a:t>quyết</a:t>
            </a:r>
            <a:r>
              <a:rPr dirty="0" sz="2700" spc="-25">
                <a:latin typeface="Arial"/>
                <a:cs typeface="Arial"/>
              </a:rPr>
              <a:t> </a:t>
            </a:r>
            <a:r>
              <a:rPr dirty="0" sz="2700" spc="-5">
                <a:latin typeface="Arial"/>
                <a:cs typeface="Arial"/>
              </a:rPr>
              <a:t>định</a:t>
            </a:r>
            <a:endParaRPr sz="2700">
              <a:latin typeface="Arial"/>
              <a:cs typeface="Arial"/>
            </a:endParaRPr>
          </a:p>
          <a:p>
            <a:pPr marL="12700" marR="51689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94335" algn="l"/>
              </a:tabLst>
            </a:pPr>
            <a:r>
              <a:rPr dirty="0" sz="2700" spc="-5">
                <a:latin typeface="Arial"/>
                <a:cs typeface="Arial"/>
              </a:rPr>
              <a:t>Tính </a:t>
            </a:r>
            <a:r>
              <a:rPr dirty="0" sz="2700" spc="-10">
                <a:latin typeface="Arial"/>
                <a:cs typeface="Arial"/>
              </a:rPr>
              <a:t>dễ </a:t>
            </a:r>
            <a:r>
              <a:rPr dirty="0" sz="2700">
                <a:latin typeface="Arial"/>
                <a:cs typeface="Arial"/>
              </a:rPr>
              <a:t>kiểm thử </a:t>
            </a:r>
            <a:r>
              <a:rPr dirty="0" sz="2700" spc="-10">
                <a:latin typeface="Arial"/>
                <a:cs typeface="Arial"/>
              </a:rPr>
              <a:t>phụ </a:t>
            </a:r>
            <a:r>
              <a:rPr dirty="0" sz="2700">
                <a:latin typeface="Arial"/>
                <a:cs typeface="Arial"/>
              </a:rPr>
              <a:t>thuộc vào cấu trúc chương  tr.nh</a:t>
            </a:r>
            <a:endParaRPr sz="2700">
              <a:latin typeface="Arial"/>
              <a:cs typeface="Arial"/>
            </a:endParaRPr>
          </a:p>
          <a:p>
            <a:pPr marL="12700" marR="889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394335" algn="l"/>
              </a:tabLst>
            </a:pPr>
            <a:r>
              <a:rPr dirty="0" sz="2700" spc="-5">
                <a:latin typeface="Arial"/>
                <a:cs typeface="Arial"/>
              </a:rPr>
              <a:t>Người </a:t>
            </a:r>
            <a:r>
              <a:rPr dirty="0" sz="2700">
                <a:latin typeface="Arial"/>
                <a:cs typeface="Arial"/>
              </a:rPr>
              <a:t>kiểm thử </a:t>
            </a:r>
            <a:r>
              <a:rPr dirty="0" sz="2700" spc="-5">
                <a:latin typeface="Arial"/>
                <a:cs typeface="Arial"/>
              </a:rPr>
              <a:t>nên làm </a:t>
            </a:r>
            <a:r>
              <a:rPr dirty="0" sz="2700">
                <a:latin typeface="Arial"/>
                <a:cs typeface="Arial"/>
              </a:rPr>
              <a:t>việc </a:t>
            </a:r>
            <a:r>
              <a:rPr dirty="0" sz="2700" spc="-5">
                <a:latin typeface="Arial"/>
                <a:cs typeface="Arial"/>
              </a:rPr>
              <a:t>độc lập </a:t>
            </a:r>
            <a:r>
              <a:rPr dirty="0" sz="2700">
                <a:latin typeface="Arial"/>
                <a:cs typeface="Arial"/>
              </a:rPr>
              <a:t>với </a:t>
            </a:r>
            <a:r>
              <a:rPr dirty="0" sz="2700" spc="-5">
                <a:latin typeface="Arial"/>
                <a:cs typeface="Arial"/>
              </a:rPr>
              <a:t>người phát  </a:t>
            </a:r>
            <a:r>
              <a:rPr dirty="0" sz="2700">
                <a:latin typeface="Arial"/>
                <a:cs typeface="Arial"/>
              </a:rPr>
              <a:t>triển </a:t>
            </a:r>
            <a:r>
              <a:rPr dirty="0" sz="2700" spc="-5">
                <a:latin typeface="Arial"/>
                <a:cs typeface="Arial"/>
              </a:rPr>
              <a:t>phần</a:t>
            </a:r>
            <a:r>
              <a:rPr dirty="0" sz="2700" spc="-30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mềm</a:t>
            </a:r>
            <a:endParaRPr sz="2700">
              <a:latin typeface="Arial"/>
              <a:cs typeface="Arial"/>
            </a:endParaRPr>
          </a:p>
          <a:p>
            <a:pPr marL="12700" marR="17335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94335" algn="l"/>
              </a:tabLst>
            </a:pPr>
            <a:r>
              <a:rPr dirty="0" sz="2700" spc="-5">
                <a:latin typeface="Arial"/>
                <a:cs typeface="Arial"/>
              </a:rPr>
              <a:t>Dữ liệu </a:t>
            </a:r>
            <a:r>
              <a:rPr dirty="0" sz="2700">
                <a:latin typeface="Arial"/>
                <a:cs typeface="Arial"/>
              </a:rPr>
              <a:t>thử cho kết </a:t>
            </a:r>
            <a:r>
              <a:rPr dirty="0" sz="2700" spc="-5">
                <a:latin typeface="Arial"/>
                <a:cs typeface="Arial"/>
              </a:rPr>
              <a:t>quả </a:t>
            </a:r>
            <a:r>
              <a:rPr dirty="0" sz="2700" spc="25">
                <a:latin typeface="Arial"/>
                <a:cs typeface="Arial"/>
              </a:rPr>
              <a:t>bình </a:t>
            </a:r>
            <a:r>
              <a:rPr dirty="0" sz="2700">
                <a:latin typeface="Arial"/>
                <a:cs typeface="Arial"/>
              </a:rPr>
              <a:t>thường </a:t>
            </a:r>
            <a:r>
              <a:rPr dirty="0" sz="2700" spc="35">
                <a:latin typeface="Arial"/>
                <a:cs typeface="Arial"/>
              </a:rPr>
              <a:t>thì </a:t>
            </a:r>
            <a:r>
              <a:rPr dirty="0" sz="2700">
                <a:latin typeface="Arial"/>
                <a:cs typeface="Arial"/>
              </a:rPr>
              <a:t>không có</a:t>
            </a:r>
            <a:r>
              <a:rPr dirty="0" sz="2700" spc="-160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ý  </a:t>
            </a:r>
            <a:r>
              <a:rPr dirty="0" sz="2700" spc="-10">
                <a:latin typeface="Arial"/>
                <a:cs typeface="Arial"/>
              </a:rPr>
              <a:t>nghĩa </a:t>
            </a:r>
            <a:r>
              <a:rPr dirty="0" sz="2700" spc="-5">
                <a:latin typeface="Arial"/>
                <a:cs typeface="Arial"/>
              </a:rPr>
              <a:t>nhiều, </a:t>
            </a:r>
            <a:r>
              <a:rPr dirty="0" sz="2700">
                <a:latin typeface="Arial"/>
                <a:cs typeface="Arial"/>
              </a:rPr>
              <a:t>cần có </a:t>
            </a:r>
            <a:r>
              <a:rPr dirty="0" sz="2700" spc="-5">
                <a:latin typeface="Arial"/>
                <a:cs typeface="Arial"/>
              </a:rPr>
              <a:t>những dữ liệu </a:t>
            </a:r>
            <a:r>
              <a:rPr dirty="0" sz="2700">
                <a:latin typeface="Arial"/>
                <a:cs typeface="Arial"/>
              </a:rPr>
              <a:t>kiểm thử </a:t>
            </a:r>
            <a:r>
              <a:rPr dirty="0" sz="2700" spc="-5">
                <a:latin typeface="Arial"/>
                <a:cs typeface="Arial"/>
              </a:rPr>
              <a:t>để phát  hiện </a:t>
            </a:r>
            <a:r>
              <a:rPr dirty="0" sz="2700">
                <a:latin typeface="Arial"/>
                <a:cs typeface="Arial"/>
              </a:rPr>
              <a:t>ra</a:t>
            </a:r>
            <a:r>
              <a:rPr dirty="0" sz="2700" spc="-15">
                <a:latin typeface="Arial"/>
                <a:cs typeface="Arial"/>
              </a:rPr>
              <a:t> </a:t>
            </a:r>
            <a:r>
              <a:rPr dirty="0" sz="2700" spc="-5">
                <a:latin typeface="Arial"/>
                <a:cs typeface="Arial"/>
              </a:rPr>
              <a:t>lỗi</a:t>
            </a:r>
            <a:endParaRPr sz="2700">
              <a:latin typeface="Arial"/>
              <a:cs typeface="Arial"/>
            </a:endParaRPr>
          </a:p>
          <a:p>
            <a:pPr marL="12700" marR="351790">
              <a:lnSpc>
                <a:spcPct val="100000"/>
              </a:lnSpc>
              <a:spcBef>
                <a:spcPts val="655"/>
              </a:spcBef>
              <a:buAutoNum type="arabicPeriod"/>
              <a:tabLst>
                <a:tab pos="299720" algn="l"/>
              </a:tabLst>
            </a:pPr>
            <a:r>
              <a:rPr dirty="0" sz="2700" spc="-5">
                <a:latin typeface="Arial"/>
                <a:cs typeface="Arial"/>
              </a:rPr>
              <a:t>Khi phát </a:t>
            </a:r>
            <a:r>
              <a:rPr dirty="0" sz="2700">
                <a:latin typeface="Arial"/>
                <a:cs typeface="Arial"/>
              </a:rPr>
              <a:t>sinh thêm trường </a:t>
            </a:r>
            <a:r>
              <a:rPr dirty="0" sz="2700" spc="-5">
                <a:latin typeface="Arial"/>
                <a:cs typeface="Arial"/>
              </a:rPr>
              <a:t>hợp </a:t>
            </a:r>
            <a:r>
              <a:rPr dirty="0" sz="2700">
                <a:latin typeface="Arial"/>
                <a:cs typeface="Arial"/>
              </a:rPr>
              <a:t>thử </a:t>
            </a:r>
            <a:r>
              <a:rPr dirty="0" sz="2700" spc="35">
                <a:latin typeface="Arial"/>
                <a:cs typeface="Arial"/>
              </a:rPr>
              <a:t>thì </a:t>
            </a:r>
            <a:r>
              <a:rPr dirty="0" sz="2700" spc="-5">
                <a:latin typeface="Arial"/>
                <a:cs typeface="Arial"/>
              </a:rPr>
              <a:t>nên </a:t>
            </a:r>
            <a:r>
              <a:rPr dirty="0" sz="2700">
                <a:latin typeface="Arial"/>
                <a:cs typeface="Arial"/>
              </a:rPr>
              <a:t>thử </a:t>
            </a:r>
            <a:r>
              <a:rPr dirty="0" sz="2700" spc="-5">
                <a:latin typeface="Arial"/>
                <a:cs typeface="Arial"/>
              </a:rPr>
              <a:t>lại  những </a:t>
            </a:r>
            <a:r>
              <a:rPr dirty="0" sz="2700">
                <a:latin typeface="Arial"/>
                <a:cs typeface="Arial"/>
              </a:rPr>
              <a:t>trường </a:t>
            </a:r>
            <a:r>
              <a:rPr dirty="0" sz="2700" spc="-5">
                <a:latin typeface="Arial"/>
                <a:cs typeface="Arial"/>
              </a:rPr>
              <a:t>hợp </a:t>
            </a:r>
            <a:r>
              <a:rPr dirty="0" sz="2700">
                <a:latin typeface="Arial"/>
                <a:cs typeface="Arial"/>
              </a:rPr>
              <a:t>thử trước </a:t>
            </a:r>
            <a:r>
              <a:rPr dirty="0" sz="2700" spc="-5">
                <a:latin typeface="Arial"/>
                <a:cs typeface="Arial"/>
              </a:rPr>
              <a:t>đó để </a:t>
            </a:r>
            <a:r>
              <a:rPr dirty="0" sz="2700">
                <a:latin typeface="Arial"/>
                <a:cs typeface="Arial"/>
              </a:rPr>
              <a:t>tránh </a:t>
            </a:r>
            <a:r>
              <a:rPr dirty="0" sz="2700" spc="-5">
                <a:latin typeface="Arial"/>
                <a:cs typeface="Arial"/>
              </a:rPr>
              <a:t>ảnh hưởng  lan truyền</a:t>
            </a:r>
            <a:r>
              <a:rPr dirty="0" sz="2700" spc="-20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sóng.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827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1.11 </a:t>
            </a:r>
            <a:r>
              <a:rPr dirty="0" spc="-5"/>
              <a:t>Các hạn chế của kiểm</a:t>
            </a:r>
            <a:r>
              <a:rPr dirty="0" spc="5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63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243329"/>
            <a:ext cx="8182609" cy="4964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4160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Arial"/>
                <a:cs typeface="Arial"/>
              </a:rPr>
              <a:t>Không thể chắc chắn </a:t>
            </a:r>
            <a:r>
              <a:rPr dirty="0" sz="2700" spc="-5">
                <a:latin typeface="Arial"/>
                <a:cs typeface="Arial"/>
              </a:rPr>
              <a:t>đặc </a:t>
            </a:r>
            <a:r>
              <a:rPr dirty="0" sz="2700">
                <a:latin typeface="Arial"/>
                <a:cs typeface="Arial"/>
              </a:rPr>
              <a:t>tả </a:t>
            </a:r>
            <a:r>
              <a:rPr dirty="0" sz="2700" spc="-5">
                <a:latin typeface="Arial"/>
                <a:cs typeface="Arial"/>
              </a:rPr>
              <a:t>phần </a:t>
            </a:r>
            <a:r>
              <a:rPr dirty="0" sz="2700">
                <a:latin typeface="Arial"/>
                <a:cs typeface="Arial"/>
              </a:rPr>
              <a:t>mềm </a:t>
            </a:r>
            <a:r>
              <a:rPr dirty="0" sz="2700" spc="-5">
                <a:latin typeface="Arial"/>
                <a:cs typeface="Arial"/>
              </a:rPr>
              <a:t>đúng</a:t>
            </a:r>
            <a:r>
              <a:rPr dirty="0" sz="2700" spc="-125">
                <a:latin typeface="Arial"/>
                <a:cs typeface="Arial"/>
              </a:rPr>
              <a:t> </a:t>
            </a:r>
            <a:r>
              <a:rPr dirty="0" sz="2700" spc="-5">
                <a:latin typeface="Arial"/>
                <a:cs typeface="Arial"/>
              </a:rPr>
              <a:t>hoàn  </a:t>
            </a:r>
            <a:r>
              <a:rPr dirty="0" sz="2700">
                <a:latin typeface="Arial"/>
                <a:cs typeface="Arial"/>
              </a:rPr>
              <a:t>toàn</a:t>
            </a:r>
            <a:endParaRPr sz="2700">
              <a:latin typeface="Arial"/>
              <a:cs typeface="Arial"/>
            </a:endParaRPr>
          </a:p>
          <a:p>
            <a:pPr marL="355600" marR="8128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Không </a:t>
            </a:r>
            <a:r>
              <a:rPr dirty="0" sz="2700">
                <a:latin typeface="Arial"/>
                <a:cs typeface="Arial"/>
              </a:rPr>
              <a:t>thể chắc chắn </a:t>
            </a:r>
            <a:r>
              <a:rPr dirty="0" sz="2700" spc="-5">
                <a:latin typeface="Arial"/>
                <a:cs typeface="Arial"/>
              </a:rPr>
              <a:t>hệ </a:t>
            </a:r>
            <a:r>
              <a:rPr dirty="0" sz="2700">
                <a:latin typeface="Arial"/>
                <a:cs typeface="Arial"/>
              </a:rPr>
              <a:t>thống </a:t>
            </a:r>
            <a:r>
              <a:rPr dirty="0" sz="2700" spc="-5">
                <a:latin typeface="Arial"/>
                <a:cs typeface="Arial"/>
              </a:rPr>
              <a:t>hay </a:t>
            </a:r>
            <a:r>
              <a:rPr dirty="0" sz="2700">
                <a:latin typeface="Arial"/>
                <a:cs typeface="Arial"/>
              </a:rPr>
              <a:t>tool kiểm thử</a:t>
            </a:r>
            <a:r>
              <a:rPr dirty="0" sz="2700" spc="-105">
                <a:latin typeface="Arial"/>
                <a:cs typeface="Arial"/>
              </a:rPr>
              <a:t> </a:t>
            </a:r>
            <a:r>
              <a:rPr dirty="0" sz="2700" spc="-5">
                <a:latin typeface="Arial"/>
                <a:cs typeface="Arial"/>
              </a:rPr>
              <a:t>là  đúng</a:t>
            </a:r>
            <a:endParaRPr sz="2700">
              <a:latin typeface="Arial"/>
              <a:cs typeface="Arial"/>
            </a:endParaRPr>
          </a:p>
          <a:p>
            <a:pPr marL="355600" marR="792480" indent="-342900">
              <a:lnSpc>
                <a:spcPct val="1000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Không </a:t>
            </a:r>
            <a:r>
              <a:rPr dirty="0" sz="2700">
                <a:latin typeface="Arial"/>
                <a:cs typeface="Arial"/>
              </a:rPr>
              <a:t>có tool </a:t>
            </a:r>
            <a:r>
              <a:rPr dirty="0" sz="2700" spc="-5">
                <a:latin typeface="Arial"/>
                <a:cs typeface="Arial"/>
              </a:rPr>
              <a:t>kiểm </a:t>
            </a:r>
            <a:r>
              <a:rPr dirty="0" sz="2700">
                <a:latin typeface="Arial"/>
                <a:cs typeface="Arial"/>
              </a:rPr>
              <a:t>thử </a:t>
            </a:r>
            <a:r>
              <a:rPr dirty="0" sz="2700" spc="-5">
                <a:latin typeface="Arial"/>
                <a:cs typeface="Arial"/>
              </a:rPr>
              <a:t>nào </a:t>
            </a:r>
            <a:r>
              <a:rPr dirty="0" sz="2700">
                <a:latin typeface="Arial"/>
                <a:cs typeface="Arial"/>
              </a:rPr>
              <a:t>thích </a:t>
            </a:r>
            <a:r>
              <a:rPr dirty="0" sz="2700" spc="-5">
                <a:latin typeface="Arial"/>
                <a:cs typeface="Arial"/>
              </a:rPr>
              <a:t>hợp </a:t>
            </a:r>
            <a:r>
              <a:rPr dirty="0" sz="2700">
                <a:latin typeface="Arial"/>
                <a:cs typeface="Arial"/>
              </a:rPr>
              <a:t>cho </a:t>
            </a:r>
            <a:r>
              <a:rPr dirty="0" sz="2700" spc="-10">
                <a:latin typeface="Arial"/>
                <a:cs typeface="Arial"/>
              </a:rPr>
              <a:t>mọi  </a:t>
            </a:r>
            <a:r>
              <a:rPr dirty="0" sz="2700" spc="-5">
                <a:latin typeface="Arial"/>
                <a:cs typeface="Arial"/>
              </a:rPr>
              <a:t>phần</a:t>
            </a:r>
            <a:r>
              <a:rPr dirty="0" sz="2700" spc="-20">
                <a:latin typeface="Arial"/>
                <a:cs typeface="Arial"/>
              </a:rPr>
              <a:t> </a:t>
            </a:r>
            <a:r>
              <a:rPr dirty="0" sz="2700" spc="-10">
                <a:latin typeface="Arial"/>
                <a:cs typeface="Arial"/>
              </a:rPr>
              <a:t>mềm</a:t>
            </a:r>
            <a:endParaRPr sz="27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Arial"/>
                <a:cs typeface="Arial"/>
              </a:rPr>
              <a:t>Kỹ sư kiểm thử không chắc chắn </a:t>
            </a:r>
            <a:r>
              <a:rPr dirty="0" sz="2700" spc="-5">
                <a:latin typeface="Arial"/>
                <a:cs typeface="Arial"/>
              </a:rPr>
              <a:t>họ hiểu đầy đủ</a:t>
            </a:r>
            <a:r>
              <a:rPr dirty="0" sz="2700" spc="-105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về  sản</a:t>
            </a:r>
            <a:r>
              <a:rPr dirty="0" sz="2700" spc="-5">
                <a:latin typeface="Arial"/>
                <a:cs typeface="Arial"/>
              </a:rPr>
              <a:t> phẩm</a:t>
            </a:r>
            <a:endParaRPr sz="2700">
              <a:latin typeface="Arial"/>
              <a:cs typeface="Arial"/>
            </a:endParaRPr>
          </a:p>
          <a:p>
            <a:pPr marL="355600" marR="31115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Không </a:t>
            </a:r>
            <a:r>
              <a:rPr dirty="0" sz="2700">
                <a:latin typeface="Arial"/>
                <a:cs typeface="Arial"/>
              </a:rPr>
              <a:t>có tài </a:t>
            </a:r>
            <a:r>
              <a:rPr dirty="0" sz="2700" spc="-5">
                <a:latin typeface="Arial"/>
                <a:cs typeface="Arial"/>
              </a:rPr>
              <a:t>nguyên để </a:t>
            </a:r>
            <a:r>
              <a:rPr dirty="0" sz="2700">
                <a:latin typeface="Arial"/>
                <a:cs typeface="Arial"/>
              </a:rPr>
              <a:t>thực </a:t>
            </a:r>
            <a:r>
              <a:rPr dirty="0" sz="2700" spc="-10">
                <a:latin typeface="Arial"/>
                <a:cs typeface="Arial"/>
              </a:rPr>
              <a:t>hiện </a:t>
            </a:r>
            <a:r>
              <a:rPr dirty="0" sz="2700">
                <a:latin typeface="Arial"/>
                <a:cs typeface="Arial"/>
              </a:rPr>
              <a:t>tất cả các kiểm  thử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Không </a:t>
            </a:r>
            <a:r>
              <a:rPr dirty="0" sz="2700">
                <a:latin typeface="Arial"/>
                <a:cs typeface="Arial"/>
              </a:rPr>
              <a:t>thể </a:t>
            </a:r>
            <a:r>
              <a:rPr dirty="0" sz="2700" spc="35">
                <a:latin typeface="Arial"/>
                <a:cs typeface="Arial"/>
              </a:rPr>
              <a:t>tìm </a:t>
            </a:r>
            <a:r>
              <a:rPr dirty="0" sz="2700">
                <a:latin typeface="Arial"/>
                <a:cs typeface="Arial"/>
              </a:rPr>
              <a:t>ra </a:t>
            </a:r>
            <a:r>
              <a:rPr dirty="0" sz="2700" spc="-5">
                <a:latin typeface="Arial"/>
                <a:cs typeface="Arial"/>
              </a:rPr>
              <a:t>được </a:t>
            </a:r>
            <a:r>
              <a:rPr dirty="0" sz="2700">
                <a:latin typeface="Arial"/>
                <a:cs typeface="Arial"/>
              </a:rPr>
              <a:t>tất cả các</a:t>
            </a:r>
            <a:r>
              <a:rPr dirty="0" sz="2700" spc="-70">
                <a:latin typeface="Arial"/>
                <a:cs typeface="Arial"/>
              </a:rPr>
              <a:t> </a:t>
            </a:r>
            <a:r>
              <a:rPr dirty="0" sz="2700" spc="-5">
                <a:latin typeface="Arial"/>
                <a:cs typeface="Arial"/>
              </a:rPr>
              <a:t>lỗi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37134"/>
            <a:ext cx="67691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CHUYỆN </a:t>
            </a:r>
            <a:r>
              <a:rPr dirty="0" sz="2800" spc="-5"/>
              <a:t>VUI: VÒNG </a:t>
            </a:r>
            <a:r>
              <a:rPr dirty="0" sz="2800" spc="-10"/>
              <a:t>ĐỜI CHẤT</a:t>
            </a:r>
            <a:r>
              <a:rPr dirty="0" sz="2800" spc="35"/>
              <a:t> </a:t>
            </a:r>
            <a:r>
              <a:rPr dirty="0" sz="2800" spc="-10"/>
              <a:t>LƯỢNG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1140" y="1115314"/>
            <a:ext cx="8822055" cy="5293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1. </a:t>
            </a:r>
            <a:r>
              <a:rPr dirty="0" sz="1800" b="1">
                <a:latin typeface="Arial"/>
                <a:cs typeface="Arial"/>
              </a:rPr>
              <a:t>Lập trình </a:t>
            </a:r>
            <a:r>
              <a:rPr dirty="0" sz="1800" spc="-15" b="1">
                <a:latin typeface="Arial"/>
                <a:cs typeface="Arial"/>
              </a:rPr>
              <a:t>viên </a:t>
            </a:r>
            <a:r>
              <a:rPr dirty="0" sz="1800" b="1">
                <a:latin typeface="Arial"/>
                <a:cs typeface="Arial"/>
              </a:rPr>
              <a:t>đưa </a:t>
            </a:r>
            <a:r>
              <a:rPr dirty="0" sz="1800" spc="-5" b="1">
                <a:latin typeface="Arial"/>
                <a:cs typeface="Arial"/>
              </a:rPr>
              <a:t>ra </a:t>
            </a:r>
            <a:r>
              <a:rPr dirty="0" sz="1800" b="1">
                <a:latin typeface="Arial"/>
                <a:cs typeface="Arial"/>
              </a:rPr>
              <a:t>đoạn </a:t>
            </a:r>
            <a:r>
              <a:rPr dirty="0" sz="1800" spc="-5" b="1">
                <a:latin typeface="Arial"/>
                <a:cs typeface="Arial"/>
              </a:rPr>
              <a:t>mã mà </a:t>
            </a:r>
            <a:r>
              <a:rPr dirty="0" sz="1800" b="1">
                <a:latin typeface="Arial"/>
                <a:cs typeface="Arial"/>
              </a:rPr>
              <a:t>anh </a:t>
            </a:r>
            <a:r>
              <a:rPr dirty="0" sz="1800" spc="-5" b="1">
                <a:latin typeface="Arial"/>
                <a:cs typeface="Arial"/>
              </a:rPr>
              <a:t>ta </a:t>
            </a:r>
            <a:r>
              <a:rPr dirty="0" sz="1800" b="1">
                <a:latin typeface="Arial"/>
                <a:cs typeface="Arial"/>
              </a:rPr>
              <a:t>tin </a:t>
            </a:r>
            <a:r>
              <a:rPr dirty="0" sz="1800" spc="-5" b="1">
                <a:latin typeface="Arial"/>
                <a:cs typeface="Arial"/>
              </a:rPr>
              <a:t>rằng không </a:t>
            </a:r>
            <a:r>
              <a:rPr dirty="0" sz="1800" b="1">
                <a:latin typeface="Arial"/>
                <a:cs typeface="Arial"/>
              </a:rPr>
              <a:t>hề </a:t>
            </a:r>
            <a:r>
              <a:rPr dirty="0" sz="1800" spc="-5" b="1">
                <a:latin typeface="Arial"/>
                <a:cs typeface="Arial"/>
              </a:rPr>
              <a:t>có</a:t>
            </a:r>
            <a:r>
              <a:rPr dirty="0" sz="1800" spc="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lỗi.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2. </a:t>
            </a:r>
            <a:r>
              <a:rPr dirty="0" sz="1800">
                <a:latin typeface="Arial"/>
                <a:cs typeface="Arial"/>
              </a:rPr>
              <a:t>Kiểm tra chất </a:t>
            </a:r>
            <a:r>
              <a:rPr dirty="0" sz="1800" spc="-5">
                <a:latin typeface="Arial"/>
                <a:cs typeface="Arial"/>
              </a:rPr>
              <a:t>lượng </a:t>
            </a:r>
            <a:r>
              <a:rPr dirty="0" sz="1800">
                <a:latin typeface="Arial"/>
                <a:cs typeface="Arial"/>
              </a:rPr>
              <a:t>sản </a:t>
            </a:r>
            <a:r>
              <a:rPr dirty="0" sz="1800" spc="-10">
                <a:latin typeface="Arial"/>
                <a:cs typeface="Arial"/>
              </a:rPr>
              <a:t>phẩm, phát </a:t>
            </a:r>
            <a:r>
              <a:rPr dirty="0" sz="1800" spc="-5">
                <a:latin typeface="Arial"/>
                <a:cs typeface="Arial"/>
              </a:rPr>
              <a:t>hiện 20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lỗi.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1945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3. Lập </a:t>
            </a:r>
            <a:r>
              <a:rPr dirty="0" sz="1800" spc="15">
                <a:latin typeface="Arial"/>
                <a:cs typeface="Arial"/>
              </a:rPr>
              <a:t>trình </a:t>
            </a:r>
            <a:r>
              <a:rPr dirty="0" sz="1800" spc="-5">
                <a:latin typeface="Arial"/>
                <a:cs typeface="Arial"/>
              </a:rPr>
              <a:t>viên </a:t>
            </a:r>
            <a:r>
              <a:rPr dirty="0" sz="1800">
                <a:latin typeface="Arial"/>
                <a:cs typeface="Arial"/>
              </a:rPr>
              <a:t>sửa </a:t>
            </a:r>
            <a:r>
              <a:rPr dirty="0" sz="1800" spc="-5">
                <a:latin typeface="Arial"/>
                <a:cs typeface="Arial"/>
              </a:rPr>
              <a:t>10 lỗi </a:t>
            </a:r>
            <a:r>
              <a:rPr dirty="0" sz="1800">
                <a:latin typeface="Arial"/>
                <a:cs typeface="Arial"/>
              </a:rPr>
              <a:t>và </a:t>
            </a:r>
            <a:r>
              <a:rPr dirty="0" sz="1800" spc="-10">
                <a:latin typeface="Arial"/>
                <a:cs typeface="Arial"/>
              </a:rPr>
              <a:t>gửi </a:t>
            </a:r>
            <a:r>
              <a:rPr dirty="0" sz="1800" spc="-5">
                <a:latin typeface="Arial"/>
                <a:cs typeface="Arial"/>
              </a:rPr>
              <a:t>e-mail </a:t>
            </a:r>
            <a:r>
              <a:rPr dirty="0" sz="1800">
                <a:latin typeface="Arial"/>
                <a:cs typeface="Arial"/>
              </a:rPr>
              <a:t>tới </a:t>
            </a:r>
            <a:r>
              <a:rPr dirty="0" sz="1800" spc="-10">
                <a:latin typeface="Arial"/>
                <a:cs typeface="Arial"/>
              </a:rPr>
              <a:t>phòng </a:t>
            </a:r>
            <a:r>
              <a:rPr dirty="0" sz="1800">
                <a:latin typeface="Arial"/>
                <a:cs typeface="Arial"/>
              </a:rPr>
              <a:t>Thử </a:t>
            </a:r>
            <a:r>
              <a:rPr dirty="0" sz="1800" spc="-10">
                <a:latin typeface="Arial"/>
                <a:cs typeface="Arial"/>
              </a:rPr>
              <a:t>nghiệm </a:t>
            </a:r>
            <a:r>
              <a:rPr dirty="0" sz="1800">
                <a:latin typeface="Arial"/>
                <a:cs typeface="Arial"/>
              </a:rPr>
              <a:t>sản </a:t>
            </a:r>
            <a:r>
              <a:rPr dirty="0" sz="1800" spc="-10">
                <a:latin typeface="Arial"/>
                <a:cs typeface="Arial"/>
              </a:rPr>
              <a:t>phẩm </a:t>
            </a:r>
            <a:r>
              <a:rPr dirty="0" sz="1800">
                <a:latin typeface="Arial"/>
                <a:cs typeface="Arial"/>
              </a:rPr>
              <a:t>về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1945"/>
              </a:lnSpc>
            </a:pPr>
            <a:r>
              <a:rPr dirty="0" sz="1800">
                <a:latin typeface="Arial"/>
                <a:cs typeface="Arial"/>
              </a:rPr>
              <a:t>"vấn </a:t>
            </a:r>
            <a:r>
              <a:rPr dirty="0" sz="1800" spc="-5">
                <a:latin typeface="Arial"/>
                <a:cs typeface="Arial"/>
              </a:rPr>
              <a:t>đề" </a:t>
            </a:r>
            <a:r>
              <a:rPr dirty="0" sz="1800">
                <a:latin typeface="Arial"/>
                <a:cs typeface="Arial"/>
              </a:rPr>
              <a:t>còn </a:t>
            </a:r>
            <a:r>
              <a:rPr dirty="0" sz="1800" spc="-5">
                <a:latin typeface="Arial"/>
                <a:cs typeface="Arial"/>
              </a:rPr>
              <a:t>lại mà </a:t>
            </a:r>
            <a:r>
              <a:rPr dirty="0" sz="1800" spc="-10">
                <a:latin typeface="Arial"/>
                <a:cs typeface="Arial"/>
              </a:rPr>
              <a:t>anh </a:t>
            </a:r>
            <a:r>
              <a:rPr dirty="0" sz="1800">
                <a:latin typeface="Arial"/>
                <a:cs typeface="Arial"/>
              </a:rPr>
              <a:t>ta </a:t>
            </a:r>
            <a:r>
              <a:rPr dirty="0" sz="1800" spc="-10">
                <a:latin typeface="Arial"/>
                <a:cs typeface="Arial"/>
              </a:rPr>
              <a:t>nhất định </a:t>
            </a:r>
            <a:r>
              <a:rPr dirty="0" sz="1800" spc="-5">
                <a:latin typeface="Arial"/>
                <a:cs typeface="Arial"/>
              </a:rPr>
              <a:t>cho rằng không </a:t>
            </a:r>
            <a:r>
              <a:rPr dirty="0" sz="1800" spc="-10">
                <a:latin typeface="Arial"/>
                <a:cs typeface="Arial"/>
              </a:rPr>
              <a:t>phải </a:t>
            </a:r>
            <a:r>
              <a:rPr dirty="0" sz="1800" spc="-5">
                <a:latin typeface="Arial"/>
                <a:cs typeface="Arial"/>
              </a:rPr>
              <a:t>là</a:t>
            </a:r>
            <a:r>
              <a:rPr dirty="0" sz="1800" spc="1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lỗi.</a:t>
            </a:r>
            <a:endParaRPr sz="1800">
              <a:latin typeface="Arial"/>
              <a:cs typeface="Arial"/>
            </a:endParaRPr>
          </a:p>
          <a:p>
            <a:pPr marL="355600" marR="354965" indent="-342900">
              <a:lnSpc>
                <a:spcPct val="8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4. Phòng </a:t>
            </a:r>
            <a:r>
              <a:rPr dirty="0" sz="1800">
                <a:latin typeface="Arial"/>
                <a:cs typeface="Arial"/>
              </a:rPr>
              <a:t>thử </a:t>
            </a:r>
            <a:r>
              <a:rPr dirty="0" sz="1800" spc="-10">
                <a:latin typeface="Arial"/>
                <a:cs typeface="Arial"/>
              </a:rPr>
              <a:t>nghiệm </a:t>
            </a:r>
            <a:r>
              <a:rPr dirty="0" sz="1800">
                <a:latin typeface="Arial"/>
                <a:cs typeface="Arial"/>
              </a:rPr>
              <a:t>sản </a:t>
            </a:r>
            <a:r>
              <a:rPr dirty="0" sz="1800" spc="-10">
                <a:latin typeface="Arial"/>
                <a:cs typeface="Arial"/>
              </a:rPr>
              <a:t>phẩm </a:t>
            </a:r>
            <a:r>
              <a:rPr dirty="0" sz="1800" spc="-5">
                <a:latin typeface="Arial"/>
                <a:cs typeface="Arial"/>
              </a:rPr>
              <a:t>e-mail lại rằng 5 trong </a:t>
            </a:r>
            <a:r>
              <a:rPr dirty="0" sz="1800">
                <a:latin typeface="Arial"/>
                <a:cs typeface="Arial"/>
              </a:rPr>
              <a:t>số </a:t>
            </a:r>
            <a:r>
              <a:rPr dirty="0" sz="1800" spc="-5">
                <a:latin typeface="Arial"/>
                <a:cs typeface="Arial"/>
              </a:rPr>
              <a:t>10 </a:t>
            </a:r>
            <a:r>
              <a:rPr dirty="0" sz="1800" spc="-10">
                <a:latin typeface="Arial"/>
                <a:cs typeface="Arial"/>
              </a:rPr>
              <a:t>đoạn </a:t>
            </a:r>
            <a:r>
              <a:rPr dirty="0" sz="1800">
                <a:latin typeface="Arial"/>
                <a:cs typeface="Arial"/>
              </a:rPr>
              <a:t>sửa </a:t>
            </a:r>
            <a:r>
              <a:rPr dirty="0" sz="1800" spc="-5">
                <a:latin typeface="Arial"/>
                <a:cs typeface="Arial"/>
              </a:rPr>
              <a:t>lỗi không  </a:t>
            </a:r>
            <a:r>
              <a:rPr dirty="0" sz="1800" spc="-10">
                <a:latin typeface="Arial"/>
                <a:cs typeface="Arial"/>
              </a:rPr>
              <a:t>hoạt động </a:t>
            </a:r>
            <a:r>
              <a:rPr dirty="0" sz="1800">
                <a:latin typeface="Arial"/>
                <a:cs typeface="Arial"/>
              </a:rPr>
              <a:t>và </a:t>
            </a:r>
            <a:r>
              <a:rPr dirty="0" sz="1800" spc="-5">
                <a:latin typeface="Arial"/>
                <a:cs typeface="Arial"/>
              </a:rPr>
              <a:t>đính </a:t>
            </a:r>
            <a:r>
              <a:rPr dirty="0" sz="1800">
                <a:latin typeface="Arial"/>
                <a:cs typeface="Arial"/>
              </a:rPr>
              <a:t>kèm </a:t>
            </a:r>
            <a:r>
              <a:rPr dirty="0" sz="1800" spc="-5">
                <a:latin typeface="Arial"/>
                <a:cs typeface="Arial"/>
              </a:rPr>
              <a:t>danh </a:t>
            </a:r>
            <a:r>
              <a:rPr dirty="0" sz="1800">
                <a:latin typeface="Arial"/>
                <a:cs typeface="Arial"/>
              </a:rPr>
              <a:t>sách </a:t>
            </a:r>
            <a:r>
              <a:rPr dirty="0" sz="1800" spc="-5">
                <a:latin typeface="Arial"/>
                <a:cs typeface="Arial"/>
              </a:rPr>
              <a:t>15 lỗi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mới.</a:t>
            </a:r>
            <a:endParaRPr sz="1800">
              <a:latin typeface="Arial"/>
              <a:cs typeface="Arial"/>
            </a:endParaRPr>
          </a:p>
          <a:p>
            <a:pPr marL="355600" marR="155575" indent="-342900">
              <a:lnSpc>
                <a:spcPct val="8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5. Phòng </a:t>
            </a:r>
            <a:r>
              <a:rPr dirty="0" sz="1800">
                <a:latin typeface="Arial"/>
                <a:cs typeface="Arial"/>
              </a:rPr>
              <a:t>tiếp thị </a:t>
            </a:r>
            <a:r>
              <a:rPr dirty="0" sz="1800" spc="-5">
                <a:latin typeface="Arial"/>
                <a:cs typeface="Arial"/>
              </a:rPr>
              <a:t>gởi thông báo rằng họ đã </a:t>
            </a:r>
            <a:r>
              <a:rPr dirty="0" sz="1800" spc="-10">
                <a:latin typeface="Arial"/>
                <a:cs typeface="Arial"/>
              </a:rPr>
              <a:t>hoàn </a:t>
            </a:r>
            <a:r>
              <a:rPr dirty="0" sz="1800">
                <a:latin typeface="Arial"/>
                <a:cs typeface="Arial"/>
              </a:rPr>
              <a:t>tất </a:t>
            </a:r>
            <a:r>
              <a:rPr dirty="0" sz="1800" spc="-5">
                <a:latin typeface="Arial"/>
                <a:cs typeface="Arial"/>
              </a:rPr>
              <a:t>khâu </a:t>
            </a:r>
            <a:r>
              <a:rPr dirty="0" sz="1800" spc="-10">
                <a:latin typeface="Arial"/>
                <a:cs typeface="Arial"/>
              </a:rPr>
              <a:t>quảng </a:t>
            </a:r>
            <a:r>
              <a:rPr dirty="0" sz="1800" spc="-5">
                <a:latin typeface="Arial"/>
                <a:cs typeface="Arial"/>
              </a:rPr>
              <a:t>bá cho </a:t>
            </a:r>
            <a:r>
              <a:rPr dirty="0" sz="1800">
                <a:latin typeface="Arial"/>
                <a:cs typeface="Arial"/>
              </a:rPr>
              <a:t>sản </a:t>
            </a:r>
            <a:r>
              <a:rPr dirty="0" sz="1800" spc="-10">
                <a:latin typeface="Arial"/>
                <a:cs typeface="Arial"/>
              </a:rPr>
              <a:t>phẩm.  </a:t>
            </a:r>
            <a:r>
              <a:rPr dirty="0" sz="1800">
                <a:latin typeface="Arial"/>
                <a:cs typeface="Arial"/>
              </a:rPr>
              <a:t>Giám </a:t>
            </a:r>
            <a:r>
              <a:rPr dirty="0" sz="1800" spc="-5">
                <a:latin typeface="Arial"/>
                <a:cs typeface="Arial"/>
              </a:rPr>
              <a:t>đốc gọi điện xuống hỏi </a:t>
            </a:r>
            <a:r>
              <a:rPr dirty="0" sz="1800">
                <a:latin typeface="Arial"/>
                <a:cs typeface="Arial"/>
              </a:rPr>
              <a:t>về tiến </a:t>
            </a:r>
            <a:r>
              <a:rPr dirty="0" sz="1800" spc="-5">
                <a:latin typeface="Arial"/>
                <a:cs typeface="Arial"/>
              </a:rPr>
              <a:t>độ công việc </a:t>
            </a:r>
            <a:r>
              <a:rPr dirty="0" sz="1800">
                <a:latin typeface="Arial"/>
                <a:cs typeface="Arial"/>
              </a:rPr>
              <a:t>và </a:t>
            </a:r>
            <a:r>
              <a:rPr dirty="0" sz="1800" spc="-5">
                <a:latin typeface="Arial"/>
                <a:cs typeface="Arial"/>
              </a:rPr>
              <a:t>củng </a:t>
            </a:r>
            <a:r>
              <a:rPr dirty="0" sz="1800">
                <a:latin typeface="Arial"/>
                <a:cs typeface="Arial"/>
              </a:rPr>
              <a:t>cố </a:t>
            </a:r>
            <a:r>
              <a:rPr dirty="0" sz="1800" spc="-5">
                <a:latin typeface="Arial"/>
                <a:cs typeface="Arial"/>
              </a:rPr>
              <a:t>tinh </a:t>
            </a:r>
            <a:r>
              <a:rPr dirty="0" sz="1800">
                <a:latin typeface="Arial"/>
                <a:cs typeface="Arial"/>
              </a:rPr>
              <a:t>thần </a:t>
            </a:r>
            <a:r>
              <a:rPr dirty="0" sz="1800" spc="-5">
                <a:latin typeface="Arial"/>
                <a:cs typeface="Arial"/>
              </a:rPr>
              <a:t>"chiến </a:t>
            </a:r>
            <a:r>
              <a:rPr dirty="0" sz="1800" spc="-10">
                <a:latin typeface="Arial"/>
                <a:cs typeface="Arial"/>
              </a:rPr>
              <a:t>sỹ".  </a:t>
            </a:r>
            <a:r>
              <a:rPr dirty="0" sz="1800" spc="-5">
                <a:latin typeface="Arial"/>
                <a:cs typeface="Arial"/>
              </a:rPr>
              <a:t>Phòng </a:t>
            </a:r>
            <a:r>
              <a:rPr dirty="0" sz="1800" spc="-10">
                <a:latin typeface="Arial"/>
                <a:cs typeface="Arial"/>
              </a:rPr>
              <a:t>phát hành </a:t>
            </a:r>
            <a:r>
              <a:rPr dirty="0" sz="1800">
                <a:latin typeface="Arial"/>
                <a:cs typeface="Arial"/>
              </a:rPr>
              <a:t>cử </a:t>
            </a:r>
            <a:r>
              <a:rPr dirty="0" sz="1800" spc="-10">
                <a:latin typeface="Arial"/>
                <a:cs typeface="Arial"/>
              </a:rPr>
              <a:t>nhân </a:t>
            </a:r>
            <a:r>
              <a:rPr dirty="0" sz="1800" spc="-5">
                <a:latin typeface="Arial"/>
                <a:cs typeface="Arial"/>
              </a:rPr>
              <a:t>viên đến </a:t>
            </a:r>
            <a:r>
              <a:rPr dirty="0" sz="1800" spc="-10">
                <a:latin typeface="Arial"/>
                <a:cs typeface="Arial"/>
              </a:rPr>
              <a:t>nhận đĩa nguồn phần </a:t>
            </a:r>
            <a:r>
              <a:rPr dirty="0" sz="1800" spc="-5">
                <a:latin typeface="Arial"/>
                <a:cs typeface="Arial"/>
              </a:rPr>
              <a:t>mềm. Phòng </a:t>
            </a:r>
            <a:r>
              <a:rPr dirty="0" sz="1800">
                <a:latin typeface="Arial"/>
                <a:cs typeface="Arial"/>
              </a:rPr>
              <a:t>tiếp thị  </a:t>
            </a:r>
            <a:r>
              <a:rPr dirty="0" sz="1800" spc="-5">
                <a:latin typeface="Arial"/>
                <a:cs typeface="Arial"/>
              </a:rPr>
              <a:t>thông báo </a:t>
            </a:r>
            <a:r>
              <a:rPr dirty="0" sz="1800">
                <a:latin typeface="Arial"/>
                <a:cs typeface="Arial"/>
              </a:rPr>
              <a:t>trên </a:t>
            </a:r>
            <a:r>
              <a:rPr dirty="0" sz="1800" spc="-5">
                <a:latin typeface="Arial"/>
                <a:cs typeface="Arial"/>
              </a:rPr>
              <a:t>truyền </a:t>
            </a:r>
            <a:r>
              <a:rPr dirty="0" sz="1800" spc="15">
                <a:latin typeface="Arial"/>
                <a:cs typeface="Arial"/>
              </a:rPr>
              <a:t>hình </a:t>
            </a:r>
            <a:r>
              <a:rPr dirty="0" sz="1800" spc="-5">
                <a:latin typeface="Arial"/>
                <a:cs typeface="Arial"/>
              </a:rPr>
              <a:t>và báo chí về việc hoãn lại ngày </a:t>
            </a:r>
            <a:r>
              <a:rPr dirty="0" sz="1800" spc="-10">
                <a:latin typeface="Arial"/>
                <a:cs typeface="Arial"/>
              </a:rPr>
              <a:t>phát </a:t>
            </a:r>
            <a:r>
              <a:rPr dirty="0" sz="1800" spc="-5">
                <a:latin typeface="Arial"/>
                <a:cs typeface="Arial"/>
              </a:rPr>
              <a:t>hành sản </a:t>
            </a:r>
            <a:r>
              <a:rPr dirty="0" sz="1800" spc="-10">
                <a:latin typeface="Arial"/>
                <a:cs typeface="Arial"/>
              </a:rPr>
              <a:t>phẩm  </a:t>
            </a:r>
            <a:r>
              <a:rPr dirty="0" sz="1800">
                <a:latin typeface="Arial"/>
                <a:cs typeface="Arial"/>
              </a:rPr>
              <a:t>vài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tuần...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6. </a:t>
            </a:r>
            <a:r>
              <a:rPr dirty="0" sz="1800">
                <a:latin typeface="Arial"/>
                <a:cs typeface="Arial"/>
              </a:rPr>
              <a:t>Ơn </a:t>
            </a:r>
            <a:r>
              <a:rPr dirty="0" sz="1800" spc="-5">
                <a:latin typeface="Arial"/>
                <a:cs typeface="Arial"/>
              </a:rPr>
              <a:t>trời! Cuối cùng </a:t>
            </a:r>
            <a:r>
              <a:rPr dirty="0" sz="1800">
                <a:latin typeface="Arial"/>
                <a:cs typeface="Arial"/>
              </a:rPr>
              <a:t>sản </a:t>
            </a:r>
            <a:r>
              <a:rPr dirty="0" sz="1800" spc="-10">
                <a:latin typeface="Arial"/>
                <a:cs typeface="Arial"/>
              </a:rPr>
              <a:t>phẩm </a:t>
            </a:r>
            <a:r>
              <a:rPr dirty="0" sz="1800" spc="-5">
                <a:latin typeface="Arial"/>
                <a:cs typeface="Arial"/>
              </a:rPr>
              <a:t>cũng </a:t>
            </a:r>
            <a:r>
              <a:rPr dirty="0" sz="1800" spc="-10">
                <a:latin typeface="Arial"/>
                <a:cs typeface="Arial"/>
              </a:rPr>
              <a:t>được phát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hành.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7. Trong vòng </a:t>
            </a:r>
            <a:r>
              <a:rPr dirty="0" sz="1800">
                <a:latin typeface="Arial"/>
                <a:cs typeface="Arial"/>
              </a:rPr>
              <a:t>một </a:t>
            </a:r>
            <a:r>
              <a:rPr dirty="0" sz="1800" spc="-5">
                <a:latin typeface="Arial"/>
                <a:cs typeface="Arial"/>
              </a:rPr>
              <a:t>tuần, </a:t>
            </a:r>
            <a:r>
              <a:rPr dirty="0" sz="1800" spc="-10">
                <a:latin typeface="Arial"/>
                <a:cs typeface="Arial"/>
              </a:rPr>
              <a:t>người </a:t>
            </a:r>
            <a:r>
              <a:rPr dirty="0" sz="1800">
                <a:latin typeface="Arial"/>
                <a:cs typeface="Arial"/>
              </a:rPr>
              <a:t>sử </a:t>
            </a:r>
            <a:r>
              <a:rPr dirty="0" sz="1800" spc="-10">
                <a:latin typeface="Arial"/>
                <a:cs typeface="Arial"/>
              </a:rPr>
              <a:t>dụng phát </a:t>
            </a:r>
            <a:r>
              <a:rPr dirty="0" sz="1800" spc="-5">
                <a:latin typeface="Arial"/>
                <a:cs typeface="Arial"/>
              </a:rPr>
              <a:t>hiện ra 137 lỗi</a:t>
            </a:r>
            <a:r>
              <a:rPr dirty="0" sz="1800" spc="1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mới.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8. Lập </a:t>
            </a:r>
            <a:r>
              <a:rPr dirty="0" sz="1800" spc="15">
                <a:latin typeface="Arial"/>
                <a:cs typeface="Arial"/>
              </a:rPr>
              <a:t>trình </a:t>
            </a:r>
            <a:r>
              <a:rPr dirty="0" sz="1800" spc="-5">
                <a:latin typeface="Arial"/>
                <a:cs typeface="Arial"/>
              </a:rPr>
              <a:t>viên </a:t>
            </a:r>
            <a:r>
              <a:rPr dirty="0" sz="1800" spc="-10">
                <a:latin typeface="Arial"/>
                <a:cs typeface="Arial"/>
              </a:rPr>
              <a:t>phụ </a:t>
            </a:r>
            <a:r>
              <a:rPr dirty="0" sz="1800">
                <a:latin typeface="Arial"/>
                <a:cs typeface="Arial"/>
              </a:rPr>
              <a:t>trách </a:t>
            </a:r>
            <a:r>
              <a:rPr dirty="0" sz="1800" spc="-10">
                <a:latin typeface="Arial"/>
                <a:cs typeface="Arial"/>
              </a:rPr>
              <a:t>phát </a:t>
            </a:r>
            <a:r>
              <a:rPr dirty="0" sz="1800">
                <a:latin typeface="Arial"/>
                <a:cs typeface="Arial"/>
              </a:rPr>
              <a:t>triển sản </a:t>
            </a:r>
            <a:r>
              <a:rPr dirty="0" sz="1800" spc="-10">
                <a:latin typeface="Arial"/>
                <a:cs typeface="Arial"/>
              </a:rPr>
              <a:t>phẩm </a:t>
            </a:r>
            <a:r>
              <a:rPr dirty="0" sz="1800" spc="-5">
                <a:latin typeface="Arial"/>
                <a:cs typeface="Arial"/>
              </a:rPr>
              <a:t>đã </a:t>
            </a:r>
            <a:r>
              <a:rPr dirty="0" sz="1800" spc="-10">
                <a:latin typeface="Arial"/>
                <a:cs typeface="Arial"/>
              </a:rPr>
              <a:t>xin nghỉ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phép.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801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9. </a:t>
            </a:r>
            <a:r>
              <a:rPr dirty="0" sz="1800">
                <a:latin typeface="Arial"/>
                <a:cs typeface="Arial"/>
              </a:rPr>
              <a:t>Một </a:t>
            </a:r>
            <a:r>
              <a:rPr dirty="0" sz="1800" spc="-10">
                <a:latin typeface="Arial"/>
                <a:cs typeface="Arial"/>
              </a:rPr>
              <a:t>nhóm </a:t>
            </a:r>
            <a:r>
              <a:rPr dirty="0" sz="1800" spc="-5">
                <a:latin typeface="Arial"/>
                <a:cs typeface="Arial"/>
              </a:rPr>
              <a:t>"cứu nạn" </a:t>
            </a:r>
            <a:r>
              <a:rPr dirty="0" sz="1800" spc="-10">
                <a:latin typeface="Arial"/>
                <a:cs typeface="Arial"/>
              </a:rPr>
              <a:t>gồm </a:t>
            </a:r>
            <a:r>
              <a:rPr dirty="0" sz="1800" spc="-5">
                <a:latin typeface="Arial"/>
                <a:cs typeface="Arial"/>
              </a:rPr>
              <a:t>nhiều lập </a:t>
            </a:r>
            <a:r>
              <a:rPr dirty="0" sz="1800" spc="15">
                <a:latin typeface="Arial"/>
                <a:cs typeface="Arial"/>
              </a:rPr>
              <a:t>trình </a:t>
            </a:r>
            <a:r>
              <a:rPr dirty="0" sz="1800" spc="-5">
                <a:latin typeface="Arial"/>
                <a:cs typeface="Arial"/>
              </a:rPr>
              <a:t>viên </a:t>
            </a:r>
            <a:r>
              <a:rPr dirty="0" sz="1800">
                <a:latin typeface="Arial"/>
                <a:cs typeface="Arial"/>
              </a:rPr>
              <a:t>kỳ cựu </a:t>
            </a:r>
            <a:r>
              <a:rPr dirty="0" sz="1800" spc="-10">
                <a:latin typeface="Arial"/>
                <a:cs typeface="Arial"/>
              </a:rPr>
              <a:t>được </a:t>
            </a:r>
            <a:r>
              <a:rPr dirty="0" sz="1800" spc="-5">
                <a:latin typeface="Arial"/>
                <a:cs typeface="Arial"/>
              </a:rPr>
              <a:t>thành lập khẩn cấp.  Sau </a:t>
            </a:r>
            <a:r>
              <a:rPr dirty="0" sz="1800">
                <a:latin typeface="Arial"/>
                <a:cs typeface="Arial"/>
              </a:rPr>
              <a:t>một tuần </a:t>
            </a:r>
            <a:r>
              <a:rPr dirty="0" sz="1800" spc="-5">
                <a:latin typeface="Arial"/>
                <a:cs typeface="Arial"/>
              </a:rPr>
              <a:t>làm việc </a:t>
            </a:r>
            <a:r>
              <a:rPr dirty="0" sz="1800">
                <a:latin typeface="Arial"/>
                <a:cs typeface="Arial"/>
              </a:rPr>
              <a:t>cật </a:t>
            </a:r>
            <a:r>
              <a:rPr dirty="0" sz="1800" spc="-10">
                <a:latin typeface="Arial"/>
                <a:cs typeface="Arial"/>
              </a:rPr>
              <a:t>lực, </a:t>
            </a:r>
            <a:r>
              <a:rPr dirty="0" sz="1800" spc="-5">
                <a:latin typeface="Arial"/>
                <a:cs typeface="Arial"/>
              </a:rPr>
              <a:t>họ đã "thanh toán" hết </a:t>
            </a:r>
            <a:r>
              <a:rPr dirty="0" sz="1800" spc="-10">
                <a:latin typeface="Arial"/>
                <a:cs typeface="Arial"/>
              </a:rPr>
              <a:t>137 </a:t>
            </a:r>
            <a:r>
              <a:rPr dirty="0" sz="1800" spc="-5">
                <a:latin typeface="Arial"/>
                <a:cs typeface="Arial"/>
              </a:rPr>
              <a:t>lỗi, </a:t>
            </a:r>
            <a:r>
              <a:rPr dirty="0" sz="1800" spc="-10">
                <a:latin typeface="Arial"/>
                <a:cs typeface="Arial"/>
              </a:rPr>
              <a:t>nhưng </a:t>
            </a:r>
            <a:r>
              <a:rPr dirty="0" sz="1800" spc="-5">
                <a:latin typeface="Arial"/>
                <a:cs typeface="Arial"/>
              </a:rPr>
              <a:t>lại </a:t>
            </a:r>
            <a:r>
              <a:rPr dirty="0" sz="1800" spc="-10">
                <a:latin typeface="Arial"/>
                <a:cs typeface="Arial"/>
              </a:rPr>
              <a:t>được </a:t>
            </a:r>
            <a:r>
              <a:rPr dirty="0" sz="1800" spc="-5">
                <a:latin typeface="Arial"/>
                <a:cs typeface="Arial"/>
              </a:rPr>
              <a:t>thông  báo </a:t>
            </a:r>
            <a:r>
              <a:rPr dirty="0" sz="1800">
                <a:latin typeface="Arial"/>
                <a:cs typeface="Arial"/>
              </a:rPr>
              <a:t>về </a:t>
            </a:r>
            <a:r>
              <a:rPr dirty="0" sz="1800" spc="-5">
                <a:latin typeface="Arial"/>
                <a:cs typeface="Arial"/>
              </a:rPr>
              <a:t>456 lỗi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mới.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10. </a:t>
            </a:r>
            <a:r>
              <a:rPr dirty="0" sz="1800">
                <a:latin typeface="Arial"/>
                <a:cs typeface="Arial"/>
              </a:rPr>
              <a:t>Mọi </a:t>
            </a:r>
            <a:r>
              <a:rPr dirty="0" sz="1800" spc="-10">
                <a:latin typeface="Arial"/>
                <a:cs typeface="Arial"/>
              </a:rPr>
              <a:t>người </a:t>
            </a:r>
            <a:r>
              <a:rPr dirty="0" sz="1800" spc="-5">
                <a:latin typeface="Arial"/>
                <a:cs typeface="Arial"/>
              </a:rPr>
              <a:t>tổng </a:t>
            </a:r>
            <a:r>
              <a:rPr dirty="0" sz="1800">
                <a:latin typeface="Arial"/>
                <a:cs typeface="Arial"/>
              </a:rPr>
              <a:t>kết </a:t>
            </a:r>
            <a:r>
              <a:rPr dirty="0" sz="1800" spc="-10">
                <a:latin typeface="Arial"/>
                <a:cs typeface="Arial"/>
              </a:rPr>
              <a:t>được </a:t>
            </a:r>
            <a:r>
              <a:rPr dirty="0" sz="1800" spc="-5">
                <a:latin typeface="Arial"/>
                <a:cs typeface="Arial"/>
              </a:rPr>
              <a:t>783 lỗi trong chương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10">
                <a:latin typeface="Arial"/>
                <a:cs typeface="Arial"/>
              </a:rPr>
              <a:t>trình.</a:t>
            </a:r>
            <a:endParaRPr sz="1800">
              <a:latin typeface="Arial"/>
              <a:cs typeface="Arial"/>
            </a:endParaRPr>
          </a:p>
          <a:p>
            <a:pPr marL="355600" marR="468630" indent="-342900">
              <a:lnSpc>
                <a:spcPct val="8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13. </a:t>
            </a:r>
            <a:r>
              <a:rPr dirty="0" sz="1800">
                <a:latin typeface="Arial"/>
                <a:cs typeface="Arial"/>
              </a:rPr>
              <a:t>Giám </a:t>
            </a:r>
            <a:r>
              <a:rPr dirty="0" sz="1800" spc="-5">
                <a:latin typeface="Arial"/>
                <a:cs typeface="Arial"/>
              </a:rPr>
              <a:t>đốc </a:t>
            </a:r>
            <a:r>
              <a:rPr dirty="0" sz="1800" spc="-10">
                <a:latin typeface="Arial"/>
                <a:cs typeface="Arial"/>
              </a:rPr>
              <a:t>ngồi </a:t>
            </a:r>
            <a:r>
              <a:rPr dirty="0" sz="1800">
                <a:latin typeface="Arial"/>
                <a:cs typeface="Arial"/>
              </a:rPr>
              <a:t>tại </a:t>
            </a:r>
            <a:r>
              <a:rPr dirty="0" sz="1800" spc="-5">
                <a:latin typeface="Arial"/>
                <a:cs typeface="Arial"/>
              </a:rPr>
              <a:t>bàn giấy </a:t>
            </a:r>
            <a:r>
              <a:rPr dirty="0" sz="1800" spc="-10">
                <a:latin typeface="Arial"/>
                <a:cs typeface="Arial"/>
              </a:rPr>
              <a:t>xem xét </a:t>
            </a:r>
            <a:r>
              <a:rPr dirty="0" sz="1800">
                <a:latin typeface="Arial"/>
                <a:cs typeface="Arial"/>
              </a:rPr>
              <a:t>các </a:t>
            </a:r>
            <a:r>
              <a:rPr dirty="0" sz="1800" spc="-5">
                <a:latin typeface="Arial"/>
                <a:cs typeface="Arial"/>
              </a:rPr>
              <a:t>báo </a:t>
            </a:r>
            <a:r>
              <a:rPr dirty="0" sz="1800">
                <a:latin typeface="Arial"/>
                <a:cs typeface="Arial"/>
              </a:rPr>
              <a:t>cáo và </a:t>
            </a:r>
            <a:r>
              <a:rPr dirty="0" sz="1800" spc="-10">
                <a:latin typeface="Arial"/>
                <a:cs typeface="Arial"/>
              </a:rPr>
              <a:t>quyết </a:t>
            </a:r>
            <a:r>
              <a:rPr dirty="0" sz="1800" spc="-5">
                <a:latin typeface="Arial"/>
                <a:cs typeface="Arial"/>
              </a:rPr>
              <a:t>định thuê </a:t>
            </a:r>
            <a:r>
              <a:rPr dirty="0" sz="1800">
                <a:latin typeface="Arial"/>
                <a:cs typeface="Arial"/>
              </a:rPr>
              <a:t>một </a:t>
            </a:r>
            <a:r>
              <a:rPr dirty="0" sz="1800" spc="-5">
                <a:latin typeface="Arial"/>
                <a:cs typeface="Arial"/>
              </a:rPr>
              <a:t>lập  </a:t>
            </a:r>
            <a:r>
              <a:rPr dirty="0" sz="1800" spc="15">
                <a:latin typeface="Arial"/>
                <a:cs typeface="Arial"/>
              </a:rPr>
              <a:t>trình </a:t>
            </a:r>
            <a:r>
              <a:rPr dirty="0" sz="1800" spc="-5">
                <a:latin typeface="Arial"/>
                <a:cs typeface="Arial"/>
              </a:rPr>
              <a:t>viên </a:t>
            </a:r>
            <a:r>
              <a:rPr dirty="0" sz="1800">
                <a:latin typeface="Arial"/>
                <a:cs typeface="Arial"/>
              </a:rPr>
              <a:t>mới </a:t>
            </a:r>
            <a:r>
              <a:rPr dirty="0" sz="1800" spc="-5">
                <a:latin typeface="Arial"/>
                <a:cs typeface="Arial"/>
              </a:rPr>
              <a:t>toanh để </a:t>
            </a:r>
            <a:r>
              <a:rPr dirty="0" sz="1800" spc="-10">
                <a:latin typeface="Arial"/>
                <a:cs typeface="Arial"/>
              </a:rPr>
              <a:t>xây dựng </a:t>
            </a:r>
            <a:r>
              <a:rPr dirty="0" sz="1800" spc="-5">
                <a:latin typeface="Arial"/>
                <a:cs typeface="Arial"/>
              </a:rPr>
              <a:t>lại </a:t>
            </a:r>
            <a:r>
              <a:rPr dirty="0" sz="1800" spc="-10">
                <a:latin typeface="Arial"/>
                <a:cs typeface="Arial"/>
              </a:rPr>
              <a:t>phần </a:t>
            </a:r>
            <a:r>
              <a:rPr dirty="0" sz="1800">
                <a:latin typeface="Arial"/>
                <a:cs typeface="Arial"/>
              </a:rPr>
              <a:t>mềm từ </a:t>
            </a:r>
            <a:r>
              <a:rPr dirty="0" sz="1800" spc="-10">
                <a:latin typeface="Arial"/>
                <a:cs typeface="Arial"/>
              </a:rPr>
              <a:t>đống </a:t>
            </a:r>
            <a:r>
              <a:rPr dirty="0" sz="1800" spc="-5">
                <a:latin typeface="Arial"/>
                <a:cs typeface="Arial"/>
              </a:rPr>
              <a:t>đổ nát ban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đầu.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1NEW. Lập </a:t>
            </a:r>
            <a:r>
              <a:rPr dirty="0" sz="1800" b="1">
                <a:latin typeface="Arial"/>
                <a:cs typeface="Arial"/>
              </a:rPr>
              <a:t>trình </a:t>
            </a:r>
            <a:r>
              <a:rPr dirty="0" sz="1800" spc="-15" b="1">
                <a:latin typeface="Arial"/>
                <a:cs typeface="Arial"/>
              </a:rPr>
              <a:t>viên </a:t>
            </a:r>
            <a:r>
              <a:rPr dirty="0" sz="1800" spc="-5" b="1">
                <a:latin typeface="Arial"/>
                <a:cs typeface="Arial"/>
              </a:rPr>
              <a:t>mới đưa ra </a:t>
            </a:r>
            <a:r>
              <a:rPr dirty="0" sz="1800" b="1">
                <a:latin typeface="Arial"/>
                <a:cs typeface="Arial"/>
              </a:rPr>
              <a:t>đoạn </a:t>
            </a:r>
            <a:r>
              <a:rPr dirty="0" sz="1800" spc="-5" b="1">
                <a:latin typeface="Arial"/>
                <a:cs typeface="Arial"/>
              </a:rPr>
              <a:t>mã mà </a:t>
            </a:r>
            <a:r>
              <a:rPr dirty="0" sz="1800" b="1">
                <a:latin typeface="Arial"/>
                <a:cs typeface="Arial"/>
              </a:rPr>
              <a:t>anh </a:t>
            </a:r>
            <a:r>
              <a:rPr dirty="0" sz="1800" spc="-5" b="1">
                <a:latin typeface="Arial"/>
                <a:cs typeface="Arial"/>
              </a:rPr>
              <a:t>ta </a:t>
            </a:r>
            <a:r>
              <a:rPr dirty="0" sz="1800" b="1">
                <a:latin typeface="Arial"/>
                <a:cs typeface="Arial"/>
              </a:rPr>
              <a:t>tin </a:t>
            </a:r>
            <a:r>
              <a:rPr dirty="0" sz="1800" spc="-5" b="1">
                <a:latin typeface="Arial"/>
                <a:cs typeface="Arial"/>
              </a:rPr>
              <a:t>rằng không </a:t>
            </a:r>
            <a:r>
              <a:rPr dirty="0" sz="1800" b="1">
                <a:latin typeface="Arial"/>
                <a:cs typeface="Arial"/>
              </a:rPr>
              <a:t>hề </a:t>
            </a:r>
            <a:r>
              <a:rPr dirty="0" sz="1800" spc="-5" b="1">
                <a:latin typeface="Arial"/>
                <a:cs typeface="Arial"/>
              </a:rPr>
              <a:t>có</a:t>
            </a:r>
            <a:r>
              <a:rPr dirty="0" sz="1800" spc="10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lỗi.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7490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Yêu </a:t>
            </a:r>
            <a:r>
              <a:rPr dirty="0" spc="-5"/>
              <a:t>cầu </a:t>
            </a:r>
            <a:r>
              <a:rPr dirty="0" spc="-10"/>
              <a:t>với</a:t>
            </a:r>
            <a:r>
              <a:rPr dirty="0" spc="-85"/>
              <a:t> </a:t>
            </a:r>
            <a:r>
              <a:rPr dirty="0"/>
              <a:t>Lớp.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65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997965"/>
            <a:ext cx="8411210" cy="3891279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25">
                <a:latin typeface="Arial"/>
                <a:cs typeface="Arial"/>
              </a:rPr>
              <a:t>Hình </a:t>
            </a:r>
            <a:r>
              <a:rPr dirty="0" sz="3000">
                <a:latin typeface="Arial"/>
                <a:cs typeface="Arial"/>
              </a:rPr>
              <a:t>thành</a:t>
            </a:r>
            <a:r>
              <a:rPr dirty="0" sz="3000" spc="-5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nhóm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Arial"/>
                <a:cs typeface="Arial"/>
              </a:rPr>
              <a:t>Giới thiệu thành viên</a:t>
            </a:r>
            <a:r>
              <a:rPr dirty="0" sz="3000" spc="-7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nhóm</a:t>
            </a:r>
            <a:endParaRPr sz="3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45"/>
              </a:spcBef>
              <a:buChar char="–"/>
              <a:tabLst>
                <a:tab pos="756920" algn="l"/>
              </a:tabLst>
            </a:pPr>
            <a:r>
              <a:rPr dirty="0" sz="2800" spc="-10">
                <a:latin typeface="Arial"/>
                <a:cs typeface="Arial"/>
              </a:rPr>
              <a:t>Tự </a:t>
            </a:r>
            <a:r>
              <a:rPr dirty="0" sz="2800" spc="-5">
                <a:latin typeface="Arial"/>
                <a:cs typeface="Arial"/>
              </a:rPr>
              <a:t>giới thiệu thông tin cá</a:t>
            </a:r>
            <a:r>
              <a:rPr dirty="0" sz="2800" spc="5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nhân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Đề </a:t>
            </a:r>
            <a:r>
              <a:rPr dirty="0" sz="2800">
                <a:latin typeface="Arial"/>
                <a:cs typeface="Arial"/>
              </a:rPr>
              <a:t>xuất </a:t>
            </a:r>
            <a:r>
              <a:rPr dirty="0" sz="2800" spc="-5">
                <a:latin typeface="Arial"/>
                <a:cs typeface="Arial"/>
              </a:rPr>
              <a:t>phương tiện truyền thông &amp; họp</a:t>
            </a:r>
            <a:r>
              <a:rPr dirty="0" sz="2800" spc="10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nhóm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Arial"/>
                <a:cs typeface="Arial"/>
              </a:rPr>
              <a:t>Đăng </a:t>
            </a:r>
            <a:r>
              <a:rPr dirty="0" sz="3000">
                <a:latin typeface="Arial"/>
                <a:cs typeface="Arial"/>
              </a:rPr>
              <a:t>ký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nhóm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ts val="324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Arial"/>
                <a:cs typeface="Arial"/>
              </a:rPr>
              <a:t>Đăng ký đề </a:t>
            </a:r>
            <a:r>
              <a:rPr dirty="0" sz="3000">
                <a:latin typeface="Arial"/>
                <a:cs typeface="Arial"/>
              </a:rPr>
              <a:t>tài </a:t>
            </a:r>
            <a:r>
              <a:rPr dirty="0" sz="3000" spc="-5">
                <a:latin typeface="Arial"/>
                <a:cs typeface="Arial"/>
              </a:rPr>
              <a:t>dự án thực hiện của Nhóm trong  </a:t>
            </a:r>
            <a:r>
              <a:rPr dirty="0" sz="3000">
                <a:latin typeface="Arial"/>
                <a:cs typeface="Arial"/>
              </a:rPr>
              <a:t>suốt khóa</a:t>
            </a:r>
            <a:r>
              <a:rPr dirty="0" sz="3000" spc="-25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học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Arial"/>
                <a:cs typeface="Arial"/>
              </a:rPr>
              <a:t>Gửi danh </a:t>
            </a:r>
            <a:r>
              <a:rPr dirty="0" sz="3000">
                <a:latin typeface="Arial"/>
                <a:cs typeface="Arial"/>
              </a:rPr>
              <a:t>sách tất cả các </a:t>
            </a:r>
            <a:r>
              <a:rPr dirty="0" sz="3000" spc="-5">
                <a:latin typeface="Arial"/>
                <a:cs typeface="Arial"/>
              </a:rPr>
              <a:t>nhóm cho </a:t>
            </a:r>
            <a:r>
              <a:rPr dirty="0" sz="3000">
                <a:latin typeface="Arial"/>
                <a:cs typeface="Arial"/>
              </a:rPr>
              <a:t>lớp</a:t>
            </a:r>
            <a:r>
              <a:rPr dirty="0" sz="3000" spc="-6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trưởng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5270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Đề </a:t>
            </a:r>
            <a:r>
              <a:rPr dirty="0"/>
              <a:t>tài </a:t>
            </a:r>
            <a:r>
              <a:rPr dirty="0" spc="-5"/>
              <a:t>tiểu luận </a:t>
            </a:r>
            <a:r>
              <a:rPr dirty="0"/>
              <a:t>+ </a:t>
            </a:r>
            <a:r>
              <a:rPr dirty="0" spc="-5"/>
              <a:t>báo</a:t>
            </a:r>
            <a:r>
              <a:rPr dirty="0" spc="-55"/>
              <a:t> </a:t>
            </a:r>
            <a:r>
              <a:rPr dirty="0"/>
              <a:t>cáo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65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3540" y="932433"/>
            <a:ext cx="8583930" cy="539051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700">
                <a:latin typeface="Arial"/>
                <a:cs typeface="Arial"/>
              </a:rPr>
              <a:t>Mỗi </a:t>
            </a:r>
            <a:r>
              <a:rPr dirty="0" sz="2700" spc="-5">
                <a:latin typeface="Arial"/>
                <a:cs typeface="Arial"/>
              </a:rPr>
              <a:t>nhóm sinh </a:t>
            </a:r>
            <a:r>
              <a:rPr dirty="0" sz="2700">
                <a:latin typeface="Arial"/>
                <a:cs typeface="Arial"/>
              </a:rPr>
              <a:t>viên từ </a:t>
            </a:r>
            <a:r>
              <a:rPr dirty="0" sz="2700" spc="-5">
                <a:latin typeface="Arial"/>
                <a:cs typeface="Arial"/>
              </a:rPr>
              <a:t>2-3 người </a:t>
            </a:r>
            <a:r>
              <a:rPr dirty="0" sz="2700">
                <a:latin typeface="Arial"/>
                <a:cs typeface="Arial"/>
              </a:rPr>
              <a:t>chọn </a:t>
            </a:r>
            <a:r>
              <a:rPr dirty="0" sz="2700" spc="-5">
                <a:latin typeface="Arial"/>
                <a:cs typeface="Arial"/>
              </a:rPr>
              <a:t>1</a:t>
            </a:r>
            <a:r>
              <a:rPr dirty="0" sz="2700" spc="-20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Đề </a:t>
            </a:r>
            <a:r>
              <a:rPr dirty="0" sz="2700">
                <a:latin typeface="Arial"/>
                <a:cs typeface="Arial"/>
              </a:rPr>
              <a:t>tài </a:t>
            </a:r>
            <a:r>
              <a:rPr dirty="0" sz="2700" spc="-5">
                <a:latin typeface="Arial"/>
                <a:cs typeface="Arial"/>
              </a:rPr>
              <a:t>1: Hệ </a:t>
            </a:r>
            <a:r>
              <a:rPr dirty="0" sz="2700">
                <a:latin typeface="Arial"/>
                <a:cs typeface="Arial"/>
              </a:rPr>
              <a:t>thống </a:t>
            </a:r>
            <a:r>
              <a:rPr dirty="0" sz="2700" spc="-5">
                <a:latin typeface="Arial"/>
                <a:cs typeface="Arial"/>
              </a:rPr>
              <a:t>quản lý bug: Bugzilla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Đề tài 2: </a:t>
            </a:r>
            <a:r>
              <a:rPr dirty="0" sz="2700">
                <a:latin typeface="Arial"/>
                <a:cs typeface="Arial"/>
              </a:rPr>
              <a:t>Kiểm thử trên thiết </a:t>
            </a:r>
            <a:r>
              <a:rPr dirty="0" sz="2700" spc="-5">
                <a:latin typeface="Arial"/>
                <a:cs typeface="Arial"/>
              </a:rPr>
              <a:t>bị di động (mobile</a:t>
            </a:r>
            <a:r>
              <a:rPr dirty="0" sz="2700" spc="-30">
                <a:latin typeface="Arial"/>
                <a:cs typeface="Arial"/>
              </a:rPr>
              <a:t> </a:t>
            </a:r>
            <a:r>
              <a:rPr dirty="0" sz="2700" spc="-5">
                <a:latin typeface="Arial"/>
                <a:cs typeface="Arial"/>
              </a:rPr>
              <a:t>testing)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Đề </a:t>
            </a:r>
            <a:r>
              <a:rPr dirty="0" sz="2700">
                <a:latin typeface="Arial"/>
                <a:cs typeface="Arial"/>
              </a:rPr>
              <a:t>tài </a:t>
            </a:r>
            <a:r>
              <a:rPr dirty="0" sz="2700" spc="-5">
                <a:latin typeface="Arial"/>
                <a:cs typeface="Arial"/>
              </a:rPr>
              <a:t>3: Công </a:t>
            </a:r>
            <a:r>
              <a:rPr dirty="0" sz="2700">
                <a:latin typeface="Arial"/>
                <a:cs typeface="Arial"/>
              </a:rPr>
              <a:t>cụ kiểm thử tự </a:t>
            </a:r>
            <a:r>
              <a:rPr dirty="0" sz="2700" spc="-5">
                <a:latin typeface="Arial"/>
                <a:cs typeface="Arial"/>
              </a:rPr>
              <a:t>động:</a:t>
            </a:r>
            <a:r>
              <a:rPr dirty="0" sz="2700" spc="-20">
                <a:latin typeface="Arial"/>
                <a:cs typeface="Arial"/>
              </a:rPr>
              <a:t> </a:t>
            </a:r>
            <a:r>
              <a:rPr dirty="0" sz="2700" spc="-5">
                <a:latin typeface="Arial"/>
                <a:cs typeface="Arial"/>
              </a:rPr>
              <a:t>Selenium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Đề </a:t>
            </a:r>
            <a:r>
              <a:rPr dirty="0" sz="2700">
                <a:latin typeface="Arial"/>
                <a:cs typeface="Arial"/>
              </a:rPr>
              <a:t>tài </a:t>
            </a:r>
            <a:r>
              <a:rPr dirty="0" sz="2700" spc="-5">
                <a:latin typeface="Arial"/>
                <a:cs typeface="Arial"/>
              </a:rPr>
              <a:t>4: Công </a:t>
            </a:r>
            <a:r>
              <a:rPr dirty="0" sz="2700">
                <a:latin typeface="Arial"/>
                <a:cs typeface="Arial"/>
              </a:rPr>
              <a:t>cụ </a:t>
            </a:r>
            <a:r>
              <a:rPr dirty="0" sz="2700" spc="-5">
                <a:latin typeface="Arial"/>
                <a:cs typeface="Arial"/>
              </a:rPr>
              <a:t>hỗ </a:t>
            </a:r>
            <a:r>
              <a:rPr dirty="0" sz="2700">
                <a:latin typeface="Arial"/>
                <a:cs typeface="Arial"/>
              </a:rPr>
              <a:t>trợ kiểm thử tự </a:t>
            </a:r>
            <a:r>
              <a:rPr dirty="0" sz="2700" spc="-5">
                <a:latin typeface="Arial"/>
                <a:cs typeface="Arial"/>
              </a:rPr>
              <a:t>động:</a:t>
            </a:r>
            <a:r>
              <a:rPr dirty="0" sz="2700" spc="-50">
                <a:latin typeface="Arial"/>
                <a:cs typeface="Arial"/>
              </a:rPr>
              <a:t> </a:t>
            </a:r>
            <a:r>
              <a:rPr dirty="0" sz="2700" spc="-10">
                <a:latin typeface="Arial"/>
                <a:cs typeface="Arial"/>
              </a:rPr>
              <a:t>Robotium.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Đề tài 5: Công </a:t>
            </a:r>
            <a:r>
              <a:rPr dirty="0" sz="2700">
                <a:latin typeface="Arial"/>
                <a:cs typeface="Arial"/>
              </a:rPr>
              <a:t>cụ </a:t>
            </a:r>
            <a:r>
              <a:rPr dirty="0" sz="2700" spc="-5">
                <a:latin typeface="Arial"/>
                <a:cs typeface="Arial"/>
              </a:rPr>
              <a:t>hỗ </a:t>
            </a:r>
            <a:r>
              <a:rPr dirty="0" sz="2700">
                <a:latin typeface="Arial"/>
                <a:cs typeface="Arial"/>
              </a:rPr>
              <a:t>trợ kiểm thử tự </a:t>
            </a:r>
            <a:r>
              <a:rPr dirty="0" sz="2700" spc="-5">
                <a:latin typeface="Arial"/>
                <a:cs typeface="Arial"/>
              </a:rPr>
              <a:t>động:</a:t>
            </a:r>
            <a:r>
              <a:rPr dirty="0" sz="2700" spc="-25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AutoIT</a:t>
            </a:r>
            <a:endParaRPr sz="2700">
              <a:latin typeface="Arial"/>
              <a:cs typeface="Arial"/>
            </a:endParaRPr>
          </a:p>
          <a:p>
            <a:pPr marL="355600" marR="115760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Arial"/>
                <a:cs typeface="Arial"/>
              </a:rPr>
              <a:t>Đề </a:t>
            </a:r>
            <a:r>
              <a:rPr dirty="0" sz="2700">
                <a:latin typeface="Arial"/>
                <a:cs typeface="Arial"/>
              </a:rPr>
              <a:t>tài </a:t>
            </a:r>
            <a:r>
              <a:rPr dirty="0" sz="2800" spc="-5">
                <a:latin typeface="Arial"/>
                <a:cs typeface="Arial"/>
              </a:rPr>
              <a:t>6 </a:t>
            </a:r>
            <a:r>
              <a:rPr dirty="0" sz="2700">
                <a:latin typeface="Arial"/>
                <a:cs typeface="Arial"/>
              </a:rPr>
              <a:t>: </a:t>
            </a:r>
            <a:r>
              <a:rPr dirty="0" sz="2700" spc="-5">
                <a:latin typeface="Arial"/>
                <a:cs typeface="Arial"/>
              </a:rPr>
              <a:t>Công </a:t>
            </a:r>
            <a:r>
              <a:rPr dirty="0" sz="2700">
                <a:latin typeface="Arial"/>
                <a:cs typeface="Arial"/>
              </a:rPr>
              <a:t>cụ </a:t>
            </a:r>
            <a:r>
              <a:rPr dirty="0" sz="2700" spc="-5">
                <a:latin typeface="Arial"/>
                <a:cs typeface="Arial"/>
              </a:rPr>
              <a:t>hỗ </a:t>
            </a:r>
            <a:r>
              <a:rPr dirty="0" sz="2700">
                <a:latin typeface="Arial"/>
                <a:cs typeface="Arial"/>
              </a:rPr>
              <a:t>trợ kiểm thử </a:t>
            </a:r>
            <a:r>
              <a:rPr dirty="0" sz="2800" spc="-5">
                <a:latin typeface="Arial"/>
                <a:cs typeface="Arial"/>
              </a:rPr>
              <a:t>Mantis Bug  Tracker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Đề tài 7: </a:t>
            </a:r>
            <a:r>
              <a:rPr dirty="0" sz="2800" spc="-10">
                <a:latin typeface="Arial"/>
                <a:cs typeface="Arial"/>
              </a:rPr>
              <a:t>Công </a:t>
            </a:r>
            <a:r>
              <a:rPr dirty="0" sz="2800" spc="-5">
                <a:latin typeface="Arial"/>
                <a:cs typeface="Arial"/>
              </a:rPr>
              <a:t>cụ hỗ trợ kiểm thử</a:t>
            </a:r>
            <a:r>
              <a:rPr dirty="0" sz="2800" spc="7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Sahi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  <a:tab pos="1743075" algn="l"/>
              </a:tabLst>
            </a:pPr>
            <a:r>
              <a:rPr dirty="0" sz="2400" spc="-5">
                <a:latin typeface="Arial"/>
                <a:cs typeface="Arial"/>
              </a:rPr>
              <a:t>Đề tài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8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:	</a:t>
            </a:r>
            <a:r>
              <a:rPr dirty="0" sz="2400" spc="-5">
                <a:latin typeface="Arial"/>
                <a:cs typeface="Arial"/>
              </a:rPr>
              <a:t>Công </a:t>
            </a:r>
            <a:r>
              <a:rPr dirty="0" sz="2400">
                <a:latin typeface="Arial"/>
                <a:cs typeface="Arial"/>
              </a:rPr>
              <a:t>cụ </a:t>
            </a:r>
            <a:r>
              <a:rPr dirty="0" sz="2400" spc="-5">
                <a:latin typeface="Arial"/>
                <a:cs typeface="Arial"/>
              </a:rPr>
              <a:t>hỗ </a:t>
            </a:r>
            <a:r>
              <a:rPr dirty="0" sz="2400">
                <a:latin typeface="Arial"/>
                <a:cs typeface="Arial"/>
              </a:rPr>
              <a:t>trợ kiểm thử </a:t>
            </a:r>
            <a:r>
              <a:rPr dirty="0" sz="2400" spc="-5">
                <a:latin typeface="Arial"/>
                <a:cs typeface="Arial"/>
              </a:rPr>
              <a:t>Soap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UI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Đề tài </a:t>
            </a:r>
            <a:r>
              <a:rPr dirty="0" sz="2800">
                <a:latin typeface="Arial"/>
                <a:cs typeface="Arial"/>
              </a:rPr>
              <a:t>9: </a:t>
            </a:r>
            <a:r>
              <a:rPr dirty="0" sz="2800" spc="-10">
                <a:latin typeface="Arial"/>
                <a:cs typeface="Arial"/>
              </a:rPr>
              <a:t>Công </a:t>
            </a:r>
            <a:r>
              <a:rPr dirty="0" sz="2800" spc="-5">
                <a:latin typeface="Arial"/>
                <a:cs typeface="Arial"/>
              </a:rPr>
              <a:t>cụ hỗ </a:t>
            </a:r>
            <a:r>
              <a:rPr dirty="0" sz="2800">
                <a:latin typeface="Arial"/>
                <a:cs typeface="Arial"/>
              </a:rPr>
              <a:t>trợ </a:t>
            </a:r>
            <a:r>
              <a:rPr dirty="0" sz="2800" spc="-5">
                <a:latin typeface="Arial"/>
                <a:cs typeface="Arial"/>
              </a:rPr>
              <a:t>kiểm thử Behavior</a:t>
            </a:r>
            <a:r>
              <a:rPr dirty="0" sz="2800" spc="16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Testing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2310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Test</a:t>
            </a:r>
            <a:r>
              <a:rPr dirty="0" spc="-65"/>
              <a:t> </a:t>
            </a:r>
            <a:r>
              <a:rPr dirty="0" spc="-5"/>
              <a:t>Tools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65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93444" y="1380236"/>
            <a:ext cx="7608570" cy="39350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700">
                <a:latin typeface="Arial"/>
                <a:cs typeface="Arial"/>
              </a:rPr>
              <a:t>Test</a:t>
            </a:r>
            <a:r>
              <a:rPr dirty="0" sz="2700" spc="-5">
                <a:latin typeface="Arial"/>
                <a:cs typeface="Arial"/>
              </a:rPr>
              <a:t> tools:</a:t>
            </a:r>
            <a:endParaRPr sz="27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25"/>
              </a:spcBef>
              <a:buChar char="–"/>
              <a:tabLst>
                <a:tab pos="299720" algn="l"/>
              </a:tabLst>
            </a:pPr>
            <a:r>
              <a:rPr dirty="0" sz="2700">
                <a:latin typeface="Arial"/>
                <a:cs typeface="Arial"/>
              </a:rPr>
              <a:t>Defect tracking</a:t>
            </a:r>
            <a:r>
              <a:rPr dirty="0" sz="2700" spc="-15">
                <a:latin typeface="Arial"/>
                <a:cs typeface="Arial"/>
              </a:rPr>
              <a:t> </a:t>
            </a:r>
            <a:r>
              <a:rPr dirty="0" sz="2700" spc="-5">
                <a:latin typeface="Arial"/>
                <a:cs typeface="Arial"/>
              </a:rPr>
              <a:t>tool</a:t>
            </a:r>
            <a:endParaRPr sz="27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25"/>
              </a:spcBef>
              <a:buChar char="–"/>
              <a:tabLst>
                <a:tab pos="299720" algn="l"/>
              </a:tabLst>
            </a:pPr>
            <a:r>
              <a:rPr dirty="0" sz="2700" spc="-5">
                <a:latin typeface="Arial"/>
                <a:cs typeface="Arial"/>
              </a:rPr>
              <a:t>Test Effort </a:t>
            </a:r>
            <a:r>
              <a:rPr dirty="0" sz="2700">
                <a:latin typeface="Arial"/>
                <a:cs typeface="Arial"/>
              </a:rPr>
              <a:t>tracking</a:t>
            </a:r>
            <a:r>
              <a:rPr dirty="0" sz="2700" spc="-35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tool</a:t>
            </a:r>
            <a:endParaRPr sz="27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25"/>
              </a:spcBef>
              <a:buChar char="–"/>
              <a:tabLst>
                <a:tab pos="299720" algn="l"/>
              </a:tabLst>
            </a:pPr>
            <a:r>
              <a:rPr dirty="0" sz="2700">
                <a:latin typeface="Arial"/>
                <a:cs typeface="Arial"/>
              </a:rPr>
              <a:t>Test</a:t>
            </a:r>
            <a:r>
              <a:rPr dirty="0" sz="2700" spc="-5">
                <a:latin typeface="Arial"/>
                <a:cs typeface="Arial"/>
              </a:rPr>
              <a:t> </a:t>
            </a:r>
            <a:r>
              <a:rPr dirty="0" sz="2700">
                <a:latin typeface="Arial"/>
                <a:cs typeface="Arial"/>
              </a:rPr>
              <a:t>schedule</a:t>
            </a:r>
            <a:endParaRPr sz="27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25"/>
              </a:spcBef>
              <a:buChar char="–"/>
              <a:tabLst>
                <a:tab pos="299720" algn="l"/>
              </a:tabLst>
            </a:pPr>
            <a:r>
              <a:rPr dirty="0" sz="2700">
                <a:latin typeface="Arial"/>
                <a:cs typeface="Arial"/>
              </a:rPr>
              <a:t>Test </a:t>
            </a:r>
            <a:r>
              <a:rPr dirty="0" sz="2700" spc="-5">
                <a:latin typeface="Arial"/>
                <a:cs typeface="Arial"/>
              </a:rPr>
              <a:t>automation</a:t>
            </a:r>
            <a:r>
              <a:rPr dirty="0" sz="2700" spc="-20">
                <a:latin typeface="Arial"/>
                <a:cs typeface="Arial"/>
              </a:rPr>
              <a:t> </a:t>
            </a:r>
            <a:r>
              <a:rPr dirty="0" sz="2700" spc="-5">
                <a:latin typeface="Arial"/>
                <a:cs typeface="Arial"/>
              </a:rPr>
              <a:t>tools</a:t>
            </a:r>
            <a:endParaRPr sz="2700">
              <a:latin typeface="Arial"/>
              <a:cs typeface="Arial"/>
            </a:endParaRPr>
          </a:p>
          <a:p>
            <a:pPr marL="1155065" marR="5080" indent="-228600">
              <a:lnSpc>
                <a:spcPts val="2920"/>
              </a:lnSpc>
              <a:spcBef>
                <a:spcPts val="690"/>
              </a:spcBef>
            </a:pPr>
            <a:r>
              <a:rPr dirty="0" sz="2700">
                <a:latin typeface="Arial"/>
                <a:cs typeface="Arial"/>
              </a:rPr>
              <a:t>– </a:t>
            </a:r>
            <a:r>
              <a:rPr dirty="0" sz="2700" spc="-5" i="1">
                <a:latin typeface="Arial"/>
                <a:cs typeface="Arial"/>
              </a:rPr>
              <a:t>Rational Robot </a:t>
            </a:r>
            <a:r>
              <a:rPr dirty="0" sz="2700" i="1">
                <a:latin typeface="Arial"/>
                <a:cs typeface="Arial"/>
              </a:rPr>
              <a:t>(Functional &amp;</a:t>
            </a:r>
            <a:r>
              <a:rPr dirty="0" sz="2700" spc="-465" i="1">
                <a:latin typeface="Arial"/>
                <a:cs typeface="Arial"/>
              </a:rPr>
              <a:t> </a:t>
            </a:r>
            <a:r>
              <a:rPr dirty="0" sz="2700" spc="-5" i="1">
                <a:latin typeface="Arial"/>
                <a:cs typeface="Arial"/>
              </a:rPr>
              <a:t>Performance  </a:t>
            </a:r>
            <a:r>
              <a:rPr dirty="0" sz="2700" i="1">
                <a:latin typeface="Arial"/>
                <a:cs typeface="Arial"/>
              </a:rPr>
              <a:t>test)</a:t>
            </a:r>
            <a:endParaRPr sz="2700">
              <a:latin typeface="Arial"/>
              <a:cs typeface="Arial"/>
            </a:endParaRPr>
          </a:p>
          <a:p>
            <a:pPr marL="1155065" marR="728345" indent="-228600">
              <a:lnSpc>
                <a:spcPts val="2920"/>
              </a:lnSpc>
              <a:spcBef>
                <a:spcPts val="640"/>
              </a:spcBef>
            </a:pPr>
            <a:r>
              <a:rPr dirty="0" sz="2700">
                <a:latin typeface="Arial"/>
                <a:cs typeface="Arial"/>
              </a:rPr>
              <a:t>– </a:t>
            </a:r>
            <a:r>
              <a:rPr dirty="0" sz="2700" spc="-5" i="1">
                <a:latin typeface="Arial"/>
                <a:cs typeface="Arial"/>
              </a:rPr>
              <a:t>OpenSTA (Open </a:t>
            </a:r>
            <a:r>
              <a:rPr dirty="0" sz="2700" i="1">
                <a:latin typeface="Arial"/>
                <a:cs typeface="Arial"/>
              </a:rPr>
              <a:t>source), </a:t>
            </a:r>
            <a:r>
              <a:rPr dirty="0" sz="2700" spc="-5" i="1">
                <a:latin typeface="Arial"/>
                <a:cs typeface="Arial"/>
              </a:rPr>
              <a:t>Witir</a:t>
            </a:r>
            <a:r>
              <a:rPr dirty="0" sz="2700" spc="-459" i="1">
                <a:latin typeface="Arial"/>
                <a:cs typeface="Arial"/>
              </a:rPr>
              <a:t> </a:t>
            </a:r>
            <a:r>
              <a:rPr dirty="0" sz="2700" spc="-5" i="1">
                <a:latin typeface="Arial"/>
                <a:cs typeface="Arial"/>
              </a:rPr>
              <a:t>(Open  </a:t>
            </a:r>
            <a:r>
              <a:rPr dirty="0" sz="2700" i="1">
                <a:latin typeface="Arial"/>
                <a:cs typeface="Arial"/>
              </a:rPr>
              <a:t>source)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3978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Bài tập </a:t>
            </a:r>
            <a:r>
              <a:rPr dirty="0" spc="-5"/>
              <a:t>trên</a:t>
            </a:r>
            <a:r>
              <a:rPr dirty="0" spc="-110"/>
              <a:t> </a:t>
            </a:r>
            <a:r>
              <a:rPr dirty="0" spc="-5"/>
              <a:t>lớp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65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963534" cy="478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4508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3000">
                <a:latin typeface="Arial"/>
                <a:cs typeface="Arial"/>
              </a:rPr>
              <a:t>BT1: </a:t>
            </a:r>
            <a:r>
              <a:rPr dirty="0" sz="3000" spc="-5">
                <a:latin typeface="Arial"/>
                <a:cs typeface="Arial"/>
              </a:rPr>
              <a:t>Viết 5 </a:t>
            </a:r>
            <a:r>
              <a:rPr dirty="0" sz="3000">
                <a:latin typeface="Arial"/>
                <a:cs typeface="Arial"/>
              </a:rPr>
              <a:t>test </a:t>
            </a:r>
            <a:r>
              <a:rPr dirty="0" sz="3000" spc="-5">
                <a:latin typeface="Arial"/>
                <a:cs typeface="Arial"/>
              </a:rPr>
              <a:t>requirements cho phần </a:t>
            </a:r>
            <a:r>
              <a:rPr dirty="0" sz="3000">
                <a:latin typeface="Arial"/>
                <a:cs typeface="Arial"/>
              </a:rPr>
              <a:t>mềm  Mini-bank và </a:t>
            </a:r>
            <a:r>
              <a:rPr dirty="0" sz="3000" spc="-5">
                <a:latin typeface="Arial"/>
                <a:cs typeface="Arial"/>
              </a:rPr>
              <a:t>4 testcases </a:t>
            </a:r>
            <a:r>
              <a:rPr dirty="0" sz="3000">
                <a:latin typeface="Arial"/>
                <a:cs typeface="Arial"/>
              </a:rPr>
              <a:t>tương </a:t>
            </a:r>
            <a:r>
              <a:rPr dirty="0" sz="3000" spc="-5">
                <a:latin typeface="Arial"/>
                <a:cs typeface="Arial"/>
              </a:rPr>
              <a:t>ứng </a:t>
            </a:r>
            <a:r>
              <a:rPr dirty="0" sz="3000">
                <a:latin typeface="Arial"/>
                <a:cs typeface="Arial"/>
              </a:rPr>
              <a:t>cho</a:t>
            </a:r>
            <a:r>
              <a:rPr dirty="0" sz="3000" spc="-6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mỗi  </a:t>
            </a:r>
            <a:r>
              <a:rPr dirty="0" sz="3000" spc="-5">
                <a:latin typeface="Arial"/>
                <a:cs typeface="Arial"/>
              </a:rPr>
              <a:t>test requirement. </a:t>
            </a:r>
            <a:r>
              <a:rPr dirty="0" sz="3000" spc="-20">
                <a:latin typeface="Arial"/>
                <a:cs typeface="Arial"/>
              </a:rPr>
              <a:t>(Tuần </a:t>
            </a:r>
            <a:r>
              <a:rPr dirty="0" sz="3000" spc="-5">
                <a:latin typeface="Arial"/>
                <a:cs typeface="Arial"/>
              </a:rPr>
              <a:t>6)</a:t>
            </a:r>
            <a:endParaRPr sz="3000">
              <a:latin typeface="Arial"/>
              <a:cs typeface="Arial"/>
            </a:endParaRPr>
          </a:p>
          <a:p>
            <a:pPr marL="355600" marR="3048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Arial"/>
                <a:cs typeface="Arial"/>
              </a:rPr>
              <a:t>BT2: Thực thi kiểm thử sử </a:t>
            </a:r>
            <a:r>
              <a:rPr dirty="0" sz="3000" spc="-5">
                <a:latin typeface="Arial"/>
                <a:cs typeface="Arial"/>
              </a:rPr>
              <a:t>dụng bộ testcase  </a:t>
            </a:r>
            <a:r>
              <a:rPr dirty="0" sz="3000">
                <a:latin typeface="Arial"/>
                <a:cs typeface="Arial"/>
              </a:rPr>
              <a:t>ở </a:t>
            </a:r>
            <a:r>
              <a:rPr dirty="0" sz="3000" spc="-5">
                <a:latin typeface="Arial"/>
                <a:cs typeface="Arial"/>
              </a:rPr>
              <a:t>bài </a:t>
            </a:r>
            <a:r>
              <a:rPr dirty="0" sz="3000">
                <a:latin typeface="Arial"/>
                <a:cs typeface="Arial"/>
              </a:rPr>
              <a:t>tập </a:t>
            </a:r>
            <a:r>
              <a:rPr dirty="0" sz="3000" spc="-5">
                <a:latin typeface="Arial"/>
                <a:cs typeface="Arial"/>
              </a:rPr>
              <a:t>1 </a:t>
            </a:r>
            <a:r>
              <a:rPr dirty="0" sz="3000">
                <a:latin typeface="Arial"/>
                <a:cs typeface="Arial"/>
              </a:rPr>
              <a:t>và </a:t>
            </a:r>
            <a:r>
              <a:rPr dirty="0" sz="3000" spc="-5">
                <a:latin typeface="Arial"/>
                <a:cs typeface="Arial"/>
              </a:rPr>
              <a:t>báo </a:t>
            </a:r>
            <a:r>
              <a:rPr dirty="0" sz="3000">
                <a:latin typeface="Arial"/>
                <a:cs typeface="Arial"/>
              </a:rPr>
              <a:t>cáo kết </a:t>
            </a:r>
            <a:r>
              <a:rPr dirty="0" sz="3000" spc="-5">
                <a:latin typeface="Arial"/>
                <a:cs typeface="Arial"/>
              </a:rPr>
              <a:t>quả. Nếu</a:t>
            </a:r>
            <a:r>
              <a:rPr dirty="0" sz="3000" spc="-95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testcase  </a:t>
            </a:r>
            <a:r>
              <a:rPr dirty="0" sz="3000">
                <a:latin typeface="Arial"/>
                <a:cs typeface="Arial"/>
              </a:rPr>
              <a:t>failed, tiến </a:t>
            </a:r>
            <a:r>
              <a:rPr dirty="0" sz="3000" spc="-5">
                <a:latin typeface="Arial"/>
                <a:cs typeface="Arial"/>
              </a:rPr>
              <a:t>hành report bug. </a:t>
            </a:r>
            <a:r>
              <a:rPr dirty="0" sz="3000" spc="-20">
                <a:latin typeface="Arial"/>
                <a:cs typeface="Arial"/>
              </a:rPr>
              <a:t>(Tuần</a:t>
            </a:r>
            <a:r>
              <a:rPr dirty="0" sz="3000" spc="-75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9)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Arial"/>
                <a:cs typeface="Arial"/>
              </a:rPr>
              <a:t>BT3: Thực </a:t>
            </a:r>
            <a:r>
              <a:rPr dirty="0" sz="3000" spc="-5">
                <a:latin typeface="Arial"/>
                <a:cs typeface="Arial"/>
              </a:rPr>
              <a:t>hành áp dụng </a:t>
            </a:r>
            <a:r>
              <a:rPr dirty="0" sz="3000">
                <a:latin typeface="Arial"/>
                <a:cs typeface="Arial"/>
              </a:rPr>
              <a:t>các kỹ thuật </a:t>
            </a:r>
            <a:r>
              <a:rPr dirty="0" sz="3000" spc="-5">
                <a:latin typeface="Arial"/>
                <a:cs typeface="Arial"/>
              </a:rPr>
              <a:t>hỗ trợ  </a:t>
            </a:r>
            <a:r>
              <a:rPr dirty="0" sz="3000">
                <a:latin typeface="Arial"/>
                <a:cs typeface="Arial"/>
              </a:rPr>
              <a:t>thiết kế </a:t>
            </a:r>
            <a:r>
              <a:rPr dirty="0" sz="3000" spc="-5">
                <a:latin typeface="Arial"/>
                <a:cs typeface="Arial"/>
              </a:rPr>
              <a:t>testcase (white box) để </a:t>
            </a:r>
            <a:r>
              <a:rPr dirty="0" sz="3000">
                <a:latin typeface="Arial"/>
                <a:cs typeface="Arial"/>
              </a:rPr>
              <a:t>thiết kế test  </a:t>
            </a:r>
            <a:r>
              <a:rPr dirty="0" sz="3000" spc="-5">
                <a:latin typeface="Arial"/>
                <a:cs typeface="Arial"/>
              </a:rPr>
              <a:t>case cho </a:t>
            </a:r>
            <a:r>
              <a:rPr dirty="0" sz="3000">
                <a:latin typeface="Arial"/>
                <a:cs typeface="Arial"/>
              </a:rPr>
              <a:t>một </a:t>
            </a:r>
            <a:r>
              <a:rPr dirty="0" sz="3000" spc="-5">
                <a:latin typeface="Arial"/>
                <a:cs typeface="Arial"/>
              </a:rPr>
              <a:t>đoạn chương </a:t>
            </a:r>
            <a:r>
              <a:rPr dirty="0" sz="3000" spc="25">
                <a:latin typeface="Arial"/>
                <a:cs typeface="Arial"/>
              </a:rPr>
              <a:t>trình </a:t>
            </a:r>
            <a:r>
              <a:rPr dirty="0" sz="3000">
                <a:latin typeface="Arial"/>
                <a:cs typeface="Arial"/>
              </a:rPr>
              <a:t>cụ thể</a:t>
            </a:r>
            <a:r>
              <a:rPr dirty="0" sz="3000" spc="-8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(java  </a:t>
            </a:r>
            <a:r>
              <a:rPr dirty="0" sz="3000" spc="-5">
                <a:latin typeface="Arial"/>
                <a:cs typeface="Arial"/>
              </a:rPr>
              <a:t>hoặc </a:t>
            </a:r>
            <a:r>
              <a:rPr dirty="0" sz="3000">
                <a:latin typeface="Arial"/>
                <a:cs typeface="Arial"/>
              </a:rPr>
              <a:t>C/C++) </a:t>
            </a:r>
            <a:r>
              <a:rPr dirty="0" sz="3000" spc="-25">
                <a:latin typeface="Arial"/>
                <a:cs typeface="Arial"/>
              </a:rPr>
              <a:t>(Tuần </a:t>
            </a:r>
            <a:r>
              <a:rPr dirty="0" sz="3000" spc="-5">
                <a:latin typeface="Arial"/>
                <a:cs typeface="Arial"/>
              </a:rPr>
              <a:t>12)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77133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1.1 </a:t>
            </a:r>
            <a:r>
              <a:rPr dirty="0" sz="3200" spc="-5"/>
              <a:t>Phần mềm </a:t>
            </a:r>
            <a:r>
              <a:rPr dirty="0" sz="3200" spc="-10"/>
              <a:t>và </a:t>
            </a:r>
            <a:r>
              <a:rPr dirty="0" sz="3200" spc="-5"/>
              <a:t>chất lượng phần</a:t>
            </a:r>
            <a:r>
              <a:rPr dirty="0" sz="3200" spc="-70"/>
              <a:t> </a:t>
            </a:r>
            <a:r>
              <a:rPr dirty="0" sz="3200" spc="-5"/>
              <a:t>mềm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476742" y="6366249"/>
            <a:ext cx="19177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9568"/>
            <a:ext cx="6863715" cy="276987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Arial"/>
                <a:cs typeface="Arial"/>
              </a:rPr>
              <a:t>Phần </a:t>
            </a:r>
            <a:r>
              <a:rPr dirty="0" sz="3000" spc="-315">
                <a:latin typeface="Arial"/>
                <a:cs typeface="Arial"/>
              </a:rPr>
              <a:t>mềm </a:t>
            </a:r>
            <a:r>
              <a:rPr dirty="0" sz="3000" spc="-5">
                <a:latin typeface="Arial"/>
                <a:cs typeface="Arial"/>
              </a:rPr>
              <a:t>và </a:t>
            </a:r>
            <a:r>
              <a:rPr dirty="0" sz="3000">
                <a:latin typeface="Arial"/>
                <a:cs typeface="Arial"/>
              </a:rPr>
              <a:t>các </a:t>
            </a:r>
            <a:r>
              <a:rPr dirty="0" sz="3000" spc="-5">
                <a:latin typeface="Arial"/>
                <a:cs typeface="Arial"/>
              </a:rPr>
              <a:t>đặc</a:t>
            </a:r>
            <a:r>
              <a:rPr dirty="0" sz="3000" spc="6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trưng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Arial"/>
                <a:cs typeface="Arial"/>
              </a:rPr>
              <a:t>Các </a:t>
            </a:r>
            <a:r>
              <a:rPr dirty="0" sz="3000" spc="-5">
                <a:latin typeface="Arial"/>
                <a:cs typeface="Arial"/>
              </a:rPr>
              <a:t>khái niệm vễ </a:t>
            </a:r>
            <a:r>
              <a:rPr dirty="0" sz="3000">
                <a:latin typeface="Arial"/>
                <a:cs typeface="Arial"/>
              </a:rPr>
              <a:t>lỗi, </a:t>
            </a:r>
            <a:r>
              <a:rPr dirty="0" sz="3000" spc="-5">
                <a:latin typeface="Arial"/>
                <a:cs typeface="Arial"/>
              </a:rPr>
              <a:t>sai sót, hỏng</a:t>
            </a:r>
            <a:r>
              <a:rPr dirty="0" sz="3000" spc="-65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hóc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Arial"/>
                <a:cs typeface="Arial"/>
              </a:rPr>
              <a:t>Nguyên nhân gây ra </a:t>
            </a:r>
            <a:r>
              <a:rPr dirty="0" sz="3000">
                <a:latin typeface="Arial"/>
                <a:cs typeface="Arial"/>
              </a:rPr>
              <a:t>lỗi </a:t>
            </a:r>
            <a:r>
              <a:rPr dirty="0" sz="3000" spc="-5">
                <a:latin typeface="Arial"/>
                <a:cs typeface="Arial"/>
              </a:rPr>
              <a:t>phần</a:t>
            </a:r>
            <a:r>
              <a:rPr dirty="0" sz="3000" spc="484">
                <a:latin typeface="Arial"/>
                <a:cs typeface="Arial"/>
              </a:rPr>
              <a:t> </a:t>
            </a:r>
            <a:r>
              <a:rPr dirty="0" sz="3000" spc="-315">
                <a:latin typeface="Arial"/>
                <a:cs typeface="Arial"/>
              </a:rPr>
              <a:t>mềm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Arial"/>
                <a:cs typeface="Arial"/>
              </a:rPr>
              <a:t>Chất lượng phần</a:t>
            </a:r>
            <a:r>
              <a:rPr dirty="0" sz="3000" spc="80">
                <a:latin typeface="Arial"/>
                <a:cs typeface="Arial"/>
              </a:rPr>
              <a:t> </a:t>
            </a:r>
            <a:r>
              <a:rPr dirty="0" sz="3000" spc="-315">
                <a:latin typeface="Arial"/>
                <a:cs typeface="Arial"/>
              </a:rPr>
              <a:t>mềm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Arial"/>
                <a:cs typeface="Arial"/>
              </a:rPr>
              <a:t>Đảm </a:t>
            </a:r>
            <a:r>
              <a:rPr dirty="0" sz="3000" spc="-5">
                <a:latin typeface="Arial"/>
                <a:cs typeface="Arial"/>
              </a:rPr>
              <a:t>bảo chất lượng phần</a:t>
            </a:r>
            <a:r>
              <a:rPr dirty="0" sz="3000" spc="315">
                <a:latin typeface="Arial"/>
                <a:cs typeface="Arial"/>
              </a:rPr>
              <a:t> </a:t>
            </a:r>
            <a:r>
              <a:rPr dirty="0" sz="3000" spc="-315">
                <a:latin typeface="Arial"/>
                <a:cs typeface="Arial"/>
              </a:rPr>
              <a:t>mềm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1.1.1 Phần</a:t>
            </a:r>
            <a:r>
              <a:rPr dirty="0" spc="-50"/>
              <a:t> </a:t>
            </a:r>
            <a:r>
              <a:rPr dirty="0" spc="-5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6742" y="6366249"/>
            <a:ext cx="19177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1805"/>
            <a:ext cx="7877175" cy="4910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latin typeface="Arial"/>
                <a:cs typeface="Arial"/>
              </a:rPr>
              <a:t>Theo định nghĩa </a:t>
            </a:r>
            <a:r>
              <a:rPr dirty="0" sz="3000" spc="-5" b="1">
                <a:latin typeface="Arial"/>
                <a:cs typeface="Arial"/>
              </a:rPr>
              <a:t>của </a:t>
            </a:r>
            <a:r>
              <a:rPr dirty="0" sz="3000" b="1">
                <a:latin typeface="Arial"/>
                <a:cs typeface="Arial"/>
              </a:rPr>
              <a:t>IEEE: </a:t>
            </a:r>
            <a:r>
              <a:rPr dirty="0" sz="3000" spc="5" b="1">
                <a:latin typeface="Arial"/>
                <a:cs typeface="Arial"/>
              </a:rPr>
              <a:t>B</a:t>
            </a:r>
            <a:r>
              <a:rPr dirty="0" sz="3000" spc="5">
                <a:latin typeface="Arial"/>
                <a:cs typeface="Arial"/>
              </a:rPr>
              <a:t>ao </a:t>
            </a:r>
            <a:r>
              <a:rPr dirty="0" sz="3000" spc="-5">
                <a:latin typeface="Arial"/>
                <a:cs typeface="Arial"/>
              </a:rPr>
              <a:t>gồm </a:t>
            </a:r>
            <a:r>
              <a:rPr dirty="0" sz="3000">
                <a:latin typeface="Arial"/>
                <a:cs typeface="Arial"/>
              </a:rPr>
              <a:t>các  chương </a:t>
            </a:r>
            <a:r>
              <a:rPr dirty="0" sz="3000" spc="25">
                <a:latin typeface="Arial"/>
                <a:cs typeface="Arial"/>
              </a:rPr>
              <a:t>trình </a:t>
            </a:r>
            <a:r>
              <a:rPr dirty="0" sz="3000">
                <a:latin typeface="Arial"/>
                <a:cs typeface="Arial"/>
              </a:rPr>
              <a:t>máy </a:t>
            </a:r>
            <a:r>
              <a:rPr dirty="0" sz="3000" spc="-5">
                <a:latin typeface="Arial"/>
                <a:cs typeface="Arial"/>
              </a:rPr>
              <a:t>tính, </a:t>
            </a:r>
            <a:r>
              <a:rPr dirty="0" sz="3000">
                <a:latin typeface="Arial"/>
                <a:cs typeface="Arial"/>
              </a:rPr>
              <a:t>các thủ </a:t>
            </a:r>
            <a:r>
              <a:rPr dirty="0" sz="3000" spc="-10">
                <a:latin typeface="Arial"/>
                <a:cs typeface="Arial"/>
              </a:rPr>
              <a:t>tục, </a:t>
            </a:r>
            <a:r>
              <a:rPr dirty="0" sz="3000">
                <a:latin typeface="Arial"/>
                <a:cs typeface="Arial"/>
              </a:rPr>
              <a:t>các tài  </a:t>
            </a:r>
            <a:r>
              <a:rPr dirty="0" sz="3000" spc="-5">
                <a:latin typeface="Arial"/>
                <a:cs typeface="Arial"/>
              </a:rPr>
              <a:t>liệu </a:t>
            </a:r>
            <a:r>
              <a:rPr dirty="0" sz="3000">
                <a:latin typeface="Arial"/>
                <a:cs typeface="Arial"/>
              </a:rPr>
              <a:t>có thể </a:t>
            </a:r>
            <a:r>
              <a:rPr dirty="0" sz="3000" spc="-5">
                <a:latin typeface="Arial"/>
                <a:cs typeface="Arial"/>
              </a:rPr>
              <a:t>liên quan </a:t>
            </a:r>
            <a:r>
              <a:rPr dirty="0" sz="3000">
                <a:latin typeface="Arial"/>
                <a:cs typeface="Arial"/>
              </a:rPr>
              <a:t>và các </a:t>
            </a:r>
            <a:r>
              <a:rPr dirty="0" sz="3000" spc="-5">
                <a:latin typeface="Arial"/>
                <a:cs typeface="Arial"/>
              </a:rPr>
              <a:t>dữ liệu liên</a:t>
            </a:r>
            <a:r>
              <a:rPr dirty="0" sz="3000" spc="-14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quan  đến hoạt động </a:t>
            </a:r>
            <a:r>
              <a:rPr dirty="0" sz="3000">
                <a:latin typeface="Arial"/>
                <a:cs typeface="Arial"/>
              </a:rPr>
              <a:t>của </a:t>
            </a:r>
            <a:r>
              <a:rPr dirty="0" sz="3000" spc="-5">
                <a:latin typeface="Arial"/>
                <a:cs typeface="Arial"/>
              </a:rPr>
              <a:t>hệ </a:t>
            </a:r>
            <a:r>
              <a:rPr dirty="0" sz="3000" spc="-10">
                <a:latin typeface="Arial"/>
                <a:cs typeface="Arial"/>
              </a:rPr>
              <a:t>thống </a:t>
            </a:r>
            <a:r>
              <a:rPr dirty="0" sz="3000">
                <a:latin typeface="Arial"/>
                <a:cs typeface="Arial"/>
              </a:rPr>
              <a:t>máy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tính</a:t>
            </a:r>
            <a:endParaRPr sz="3000">
              <a:latin typeface="Arial"/>
              <a:cs typeface="Arial"/>
            </a:endParaRPr>
          </a:p>
          <a:p>
            <a:pPr marL="355600" marR="381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latin typeface="Arial"/>
                <a:cs typeface="Arial"/>
              </a:rPr>
              <a:t>Theo định nghĩa </a:t>
            </a:r>
            <a:r>
              <a:rPr dirty="0" sz="3000" spc="-5" b="1">
                <a:latin typeface="Arial"/>
                <a:cs typeface="Arial"/>
              </a:rPr>
              <a:t>của ISO: </a:t>
            </a:r>
            <a:r>
              <a:rPr dirty="0" sz="3000" spc="-5">
                <a:latin typeface="Arial"/>
                <a:cs typeface="Arial"/>
              </a:rPr>
              <a:t>4 </a:t>
            </a:r>
            <a:r>
              <a:rPr dirty="0" sz="3000">
                <a:latin typeface="Arial"/>
                <a:cs typeface="Arial"/>
              </a:rPr>
              <a:t>thành </a:t>
            </a:r>
            <a:r>
              <a:rPr dirty="0" sz="3000" spc="-5">
                <a:latin typeface="Arial"/>
                <a:cs typeface="Arial"/>
              </a:rPr>
              <a:t>phần </a:t>
            </a:r>
            <a:r>
              <a:rPr dirty="0" sz="3000">
                <a:latin typeface="Arial"/>
                <a:cs typeface="Arial"/>
              </a:rPr>
              <a:t>cơ  </a:t>
            </a:r>
            <a:r>
              <a:rPr dirty="0" sz="3000" spc="-5">
                <a:latin typeface="Arial"/>
                <a:cs typeface="Arial"/>
              </a:rPr>
              <a:t>bản </a:t>
            </a:r>
            <a:r>
              <a:rPr dirty="0" sz="3000">
                <a:latin typeface="Arial"/>
                <a:cs typeface="Arial"/>
              </a:rPr>
              <a:t>của </a:t>
            </a:r>
            <a:r>
              <a:rPr dirty="0" sz="3000" spc="-5">
                <a:latin typeface="Arial"/>
                <a:cs typeface="Arial"/>
              </a:rPr>
              <a:t>phần</a:t>
            </a:r>
            <a:r>
              <a:rPr dirty="0" sz="3000" spc="-4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mềm:</a:t>
            </a:r>
            <a:endParaRPr sz="3000">
              <a:latin typeface="Arial"/>
              <a:cs typeface="Arial"/>
            </a:endParaRPr>
          </a:p>
          <a:p>
            <a:pPr lvl="1" marL="855344" indent="-385445">
              <a:lnSpc>
                <a:spcPct val="100000"/>
              </a:lnSpc>
              <a:spcBef>
                <a:spcPts val="685"/>
              </a:spcBef>
              <a:buChar char="–"/>
              <a:tabLst>
                <a:tab pos="855344" algn="l"/>
                <a:tab pos="855980" algn="l"/>
              </a:tabLst>
            </a:pPr>
            <a:r>
              <a:rPr dirty="0" sz="2800" spc="-5">
                <a:latin typeface="Arial"/>
                <a:cs typeface="Arial"/>
              </a:rPr>
              <a:t>Chương </a:t>
            </a:r>
            <a:r>
              <a:rPr dirty="0" sz="2800" spc="25">
                <a:latin typeface="Arial"/>
                <a:cs typeface="Arial"/>
              </a:rPr>
              <a:t>trình </a:t>
            </a:r>
            <a:r>
              <a:rPr dirty="0" sz="2800" spc="-5">
                <a:latin typeface="Arial"/>
                <a:cs typeface="Arial"/>
              </a:rPr>
              <a:t>máy </a:t>
            </a:r>
            <a:r>
              <a:rPr dirty="0" sz="2800">
                <a:latin typeface="Arial"/>
                <a:cs typeface="Arial"/>
              </a:rPr>
              <a:t>tính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(code)</a:t>
            </a:r>
            <a:endParaRPr sz="2800">
              <a:latin typeface="Arial"/>
              <a:cs typeface="Arial"/>
            </a:endParaRPr>
          </a:p>
          <a:p>
            <a:pPr lvl="1" marL="855344" indent="-385445">
              <a:lnSpc>
                <a:spcPct val="100000"/>
              </a:lnSpc>
              <a:spcBef>
                <a:spcPts val="670"/>
              </a:spcBef>
              <a:buChar char="–"/>
              <a:tabLst>
                <a:tab pos="855344" algn="l"/>
                <a:tab pos="855980" algn="l"/>
              </a:tabLst>
            </a:pPr>
            <a:r>
              <a:rPr dirty="0" sz="2800" spc="-10">
                <a:latin typeface="Arial"/>
                <a:cs typeface="Arial"/>
              </a:rPr>
              <a:t>Các </a:t>
            </a:r>
            <a:r>
              <a:rPr dirty="0" sz="2800" spc="-5">
                <a:latin typeface="Arial"/>
                <a:cs typeface="Arial"/>
              </a:rPr>
              <a:t>thủ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tục</a:t>
            </a:r>
            <a:endParaRPr sz="2800">
              <a:latin typeface="Arial"/>
              <a:cs typeface="Arial"/>
            </a:endParaRPr>
          </a:p>
          <a:p>
            <a:pPr lvl="1" marL="855344" indent="-385445">
              <a:lnSpc>
                <a:spcPct val="100000"/>
              </a:lnSpc>
              <a:spcBef>
                <a:spcPts val="675"/>
              </a:spcBef>
              <a:buChar char="–"/>
              <a:tabLst>
                <a:tab pos="855344" algn="l"/>
                <a:tab pos="855980" algn="l"/>
              </a:tabLst>
            </a:pPr>
            <a:r>
              <a:rPr dirty="0" sz="2800" spc="-5">
                <a:latin typeface="Arial"/>
                <a:cs typeface="Arial"/>
              </a:rPr>
              <a:t>Tài liệu</a:t>
            </a:r>
            <a:endParaRPr sz="2800">
              <a:latin typeface="Arial"/>
              <a:cs typeface="Arial"/>
            </a:endParaRPr>
          </a:p>
          <a:p>
            <a:pPr lvl="1" marL="855344" indent="-385445">
              <a:lnSpc>
                <a:spcPct val="100000"/>
              </a:lnSpc>
              <a:spcBef>
                <a:spcPts val="670"/>
              </a:spcBef>
              <a:buChar char="–"/>
              <a:tabLst>
                <a:tab pos="855344" algn="l"/>
                <a:tab pos="855980" algn="l"/>
              </a:tabLst>
            </a:pPr>
            <a:r>
              <a:rPr dirty="0" sz="2800" spc="-10">
                <a:latin typeface="Arial"/>
                <a:cs typeface="Arial"/>
              </a:rPr>
              <a:t>Dữ </a:t>
            </a:r>
            <a:r>
              <a:rPr dirty="0" sz="2800" spc="-5">
                <a:latin typeface="Arial"/>
                <a:cs typeface="Arial"/>
              </a:rPr>
              <a:t>liệu cần thiết để vận hành phần</a:t>
            </a:r>
            <a:r>
              <a:rPr dirty="0" sz="2800" spc="6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mềm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1.1.1 Phần</a:t>
            </a:r>
            <a:r>
              <a:rPr dirty="0" spc="-60"/>
              <a:t> </a:t>
            </a:r>
            <a:r>
              <a:rPr dirty="0" spc="-5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6742" y="6366249"/>
            <a:ext cx="19177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933690" cy="382079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latin typeface="Arial"/>
                <a:cs typeface="Arial"/>
              </a:rPr>
              <a:t>Đặc </a:t>
            </a:r>
            <a:r>
              <a:rPr dirty="0" sz="3000" b="1">
                <a:latin typeface="Arial"/>
                <a:cs typeface="Arial"/>
              </a:rPr>
              <a:t>trưng </a:t>
            </a:r>
            <a:r>
              <a:rPr dirty="0" sz="3000" spc="-5" b="1">
                <a:latin typeface="Arial"/>
                <a:cs typeface="Arial"/>
              </a:rPr>
              <a:t>của </a:t>
            </a:r>
            <a:r>
              <a:rPr dirty="0" sz="3000" b="1">
                <a:latin typeface="Arial"/>
                <a:cs typeface="Arial"/>
              </a:rPr>
              <a:t>phần</a:t>
            </a:r>
            <a:r>
              <a:rPr dirty="0" sz="3000" spc="-5" b="1">
                <a:latin typeface="Arial"/>
                <a:cs typeface="Arial"/>
              </a:rPr>
              <a:t> mềm:</a:t>
            </a:r>
            <a:endParaRPr sz="3000">
              <a:latin typeface="Arial"/>
              <a:cs typeface="Arial"/>
            </a:endParaRPr>
          </a:p>
          <a:p>
            <a:pPr lvl="1" marL="756285" marR="507365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Phần mềm được thiết kế, chế tạo </a:t>
            </a:r>
            <a:r>
              <a:rPr dirty="0" sz="2800" spc="-10">
                <a:latin typeface="Arial"/>
                <a:cs typeface="Arial"/>
              </a:rPr>
              <a:t>như </a:t>
            </a:r>
            <a:r>
              <a:rPr dirty="0" sz="2800" spc="-5">
                <a:latin typeface="Arial"/>
                <a:cs typeface="Arial"/>
              </a:rPr>
              <a:t>các  loại sản phẩm công nghiệp khác, </a:t>
            </a:r>
            <a:r>
              <a:rPr dirty="0" sz="2800" spc="-10">
                <a:latin typeface="Arial"/>
                <a:cs typeface="Arial"/>
              </a:rPr>
              <a:t>nhưng  </a:t>
            </a:r>
            <a:r>
              <a:rPr dirty="0" sz="2800" spc="-10" b="1">
                <a:latin typeface="Arial"/>
                <a:cs typeface="Arial"/>
              </a:rPr>
              <a:t>không </a:t>
            </a:r>
            <a:r>
              <a:rPr dirty="0" sz="2800" spc="-5" b="1">
                <a:latin typeface="Arial"/>
                <a:cs typeface="Arial"/>
              </a:rPr>
              <a:t>được định hình</a:t>
            </a:r>
            <a:r>
              <a:rPr dirty="0" sz="2800" spc="4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trước</a:t>
            </a:r>
            <a:endParaRPr sz="2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Quá </a:t>
            </a:r>
            <a:r>
              <a:rPr dirty="0" sz="2800" spc="25">
                <a:latin typeface="Arial"/>
                <a:cs typeface="Arial"/>
              </a:rPr>
              <a:t>trình </a:t>
            </a:r>
            <a:r>
              <a:rPr dirty="0" sz="2800" spc="-5">
                <a:latin typeface="Arial"/>
                <a:cs typeface="Arial"/>
              </a:rPr>
              <a:t>phát triển phần mềm quyết </a:t>
            </a:r>
            <a:r>
              <a:rPr dirty="0" sz="2800" spc="-10">
                <a:latin typeface="Arial"/>
                <a:cs typeface="Arial"/>
              </a:rPr>
              <a:t>định </a:t>
            </a:r>
            <a:r>
              <a:rPr dirty="0" sz="2800" spc="-5">
                <a:latin typeface="Arial"/>
                <a:cs typeface="Arial"/>
              </a:rPr>
              <a:t>giá  thành và chất lượng của</a:t>
            </a:r>
            <a:r>
              <a:rPr dirty="0" sz="2800" spc="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nó</a:t>
            </a:r>
            <a:endParaRPr sz="2800">
              <a:latin typeface="Arial"/>
              <a:cs typeface="Arial"/>
            </a:endParaRPr>
          </a:p>
          <a:p>
            <a:pPr lvl="1" marL="756285" marR="463550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dirty="0" sz="2800" spc="-10">
                <a:latin typeface="Arial"/>
                <a:cs typeface="Arial"/>
              </a:rPr>
              <a:t>Các </a:t>
            </a:r>
            <a:r>
              <a:rPr dirty="0" sz="2800" spc="-5">
                <a:latin typeface="Arial"/>
                <a:cs typeface="Arial"/>
              </a:rPr>
              <a:t>phần mềm </a:t>
            </a:r>
            <a:r>
              <a:rPr dirty="0" sz="2800">
                <a:latin typeface="Arial"/>
                <a:cs typeface="Arial"/>
              </a:rPr>
              <a:t>chỉ </a:t>
            </a:r>
            <a:r>
              <a:rPr dirty="0" sz="2800" spc="-5">
                <a:latin typeface="Arial"/>
                <a:cs typeface="Arial"/>
              </a:rPr>
              <a:t>thực sự được </a:t>
            </a:r>
            <a:r>
              <a:rPr dirty="0" sz="2800" spc="35">
                <a:latin typeface="Arial"/>
                <a:cs typeface="Arial"/>
              </a:rPr>
              <a:t>tìm </a:t>
            </a:r>
            <a:r>
              <a:rPr dirty="0" sz="2800" spc="-5">
                <a:latin typeface="Arial"/>
                <a:cs typeface="Arial"/>
              </a:rPr>
              <a:t>ra lỗi  trong pha phát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triển.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57CA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viet duc</dc:creator>
  <dc:title>ThemeGallery PowerTemplate</dc:title>
  <dcterms:created xsi:type="dcterms:W3CDTF">2019-09-16T13:45:51Z</dcterms:created>
  <dcterms:modified xsi:type="dcterms:W3CDTF">2019-09-16T13:45:51Z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2019-09-16T00:00:00Z</vt:filetime>
  </property>
</Properties>
</file>