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22" r:id="rId61"/>
    <p:sldId id="257" r:id="rId6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5250" y="6750842"/>
            <a:ext cx="8977630" cy="0"/>
          </a:xfrm>
          <a:custGeom>
            <a:avLst/>
            <a:gdLst/>
            <a:ahLst/>
            <a:cxnLst/>
            <a:rect l="l" t="t" r="r" b="b"/>
            <a:pathLst>
              <a:path w="8977630">
                <a:moveTo>
                  <a:pt x="0" y="0"/>
                </a:moveTo>
                <a:lnTo>
                  <a:pt x="8977376" y="0"/>
                </a:lnTo>
              </a:path>
            </a:pathLst>
          </a:custGeom>
          <a:ln w="55561">
            <a:solidFill>
              <a:srgbClr val="57B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896100" y="1073975"/>
            <a:ext cx="2155825" cy="0"/>
          </a:xfrm>
          <a:custGeom>
            <a:avLst/>
            <a:gdLst/>
            <a:ahLst/>
            <a:cxnLst/>
            <a:rect l="l" t="t" r="r" b="b"/>
            <a:pathLst>
              <a:path w="2155825">
                <a:moveTo>
                  <a:pt x="0" y="0"/>
                </a:moveTo>
                <a:lnTo>
                  <a:pt x="2155825" y="0"/>
                </a:lnTo>
              </a:path>
            </a:pathLst>
          </a:custGeom>
          <a:ln w="52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4" y="1410715"/>
            <a:ext cx="8075930" cy="394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6742" y="6366249"/>
            <a:ext cx="1911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0808" y="276859"/>
            <a:ext cx="5036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265" marR="5080" indent="-2032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ĐẠI HỌC CÔNG NGHỆ THÔNG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TIN 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KHOA CÔNG NGHỆ PHẦN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MỀM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8079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42335" marR="5080">
              <a:lnSpc>
                <a:spcPct val="119200"/>
              </a:lnSpc>
              <a:spcBef>
                <a:spcPts val="90"/>
              </a:spcBef>
            </a:pPr>
            <a:r>
              <a:rPr dirty="0" smtClean="0"/>
              <a:t>GV</a:t>
            </a:r>
            <a:r>
              <a:rPr lang="en-US" dirty="0" smtClean="0"/>
              <a:t>HD</a:t>
            </a:r>
            <a:r>
              <a:rPr dirty="0" smtClean="0"/>
              <a:t>: </a:t>
            </a:r>
            <a:r>
              <a:rPr lang="en-US" spc="-5" dirty="0" err="1" smtClean="0"/>
              <a:t>Dương</a:t>
            </a:r>
            <a:r>
              <a:rPr lang="en-US" spc="-5" dirty="0" smtClean="0"/>
              <a:t> Minh </a:t>
            </a:r>
            <a:r>
              <a:rPr lang="en-US" spc="-5" dirty="0" err="1" smtClean="0"/>
              <a:t>Đức</a:t>
            </a:r>
            <a:endParaRPr lang="en-US" spc="-100" dirty="0"/>
          </a:p>
          <a:p>
            <a:pPr marL="3442335" marR="5080">
              <a:lnSpc>
                <a:spcPct val="119200"/>
              </a:lnSpc>
              <a:spcBef>
                <a:spcPts val="90"/>
              </a:spcBef>
            </a:pPr>
            <a:r>
              <a:rPr lang="en-US" spc="-100" dirty="0" smtClean="0"/>
              <a:t>15520059 – </a:t>
            </a:r>
            <a:r>
              <a:rPr lang="en-US" spc="-100" dirty="0" err="1" smtClean="0"/>
              <a:t>Đoàn</a:t>
            </a:r>
            <a:r>
              <a:rPr lang="en-US" spc="-100" dirty="0" smtClean="0"/>
              <a:t> </a:t>
            </a:r>
            <a:r>
              <a:rPr lang="en-US" spc="-100" dirty="0" err="1" smtClean="0"/>
              <a:t>Văn</a:t>
            </a:r>
            <a:r>
              <a:rPr lang="en-US" spc="-100" dirty="0" smtClean="0"/>
              <a:t> </a:t>
            </a:r>
            <a:r>
              <a:rPr lang="en-US" spc="-100" dirty="0" err="1" smtClean="0"/>
              <a:t>Châu</a:t>
            </a:r>
            <a:endParaRPr lang="en-US" spc="-100" dirty="0" smtClean="0"/>
          </a:p>
          <a:p>
            <a:pPr marL="3442335" marR="5080">
              <a:lnSpc>
                <a:spcPct val="119200"/>
              </a:lnSpc>
              <a:spcBef>
                <a:spcPts val="90"/>
              </a:spcBef>
            </a:pPr>
            <a:r>
              <a:rPr lang="en-US" spc="-100" dirty="0" smtClean="0"/>
              <a:t>15520278 – </a:t>
            </a:r>
            <a:r>
              <a:rPr lang="en-US" spc="-100" dirty="0" err="1" smtClean="0"/>
              <a:t>Nguyễn</a:t>
            </a:r>
            <a:r>
              <a:rPr lang="en-US" spc="-100" dirty="0" smtClean="0"/>
              <a:t> </a:t>
            </a:r>
            <a:r>
              <a:rPr lang="en-US" spc="-100" dirty="0" err="1" smtClean="0"/>
              <a:t>Duy</a:t>
            </a:r>
            <a:r>
              <a:rPr lang="en-US" spc="-100" dirty="0" smtClean="0"/>
              <a:t> </a:t>
            </a:r>
            <a:r>
              <a:rPr lang="en-US" spc="-100" dirty="0" err="1" smtClean="0"/>
              <a:t>Hùng</a:t>
            </a:r>
            <a:endParaRPr lang="en-US" spc="-100" dirty="0" smtClean="0"/>
          </a:p>
          <a:p>
            <a:pPr marL="3442335" marR="5080">
              <a:lnSpc>
                <a:spcPct val="119200"/>
              </a:lnSpc>
              <a:spcBef>
                <a:spcPts val="90"/>
              </a:spcBef>
            </a:pPr>
            <a:r>
              <a:rPr lang="en-US" spc="-100" dirty="0"/>
              <a:t>15520461 – Phan </a:t>
            </a:r>
            <a:r>
              <a:rPr lang="en-US" spc="-100" dirty="0" err="1"/>
              <a:t>Văn</a:t>
            </a:r>
            <a:r>
              <a:rPr lang="en-US" spc="-100" dirty="0"/>
              <a:t> </a:t>
            </a:r>
            <a:r>
              <a:rPr lang="en-US" spc="-100" dirty="0" err="1"/>
              <a:t>Lượm</a:t>
            </a:r>
            <a:endParaRPr lang="en-US" spc="-5" dirty="0" smtClean="0"/>
          </a:p>
        </p:txBody>
      </p:sp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352425"/>
            <a:ext cx="828675" cy="714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46845" y="6366249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64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ERROR, </a:t>
            </a:r>
            <a:r>
              <a:rPr spc="-5" dirty="0"/>
              <a:t>FAULT,</a:t>
            </a:r>
            <a:r>
              <a:rPr spc="-40" dirty="0"/>
              <a:t> </a:t>
            </a:r>
            <a:r>
              <a:rPr spc="-5" dirty="0"/>
              <a:t>FAILURE</a:t>
            </a:r>
          </a:p>
        </p:txBody>
      </p:sp>
      <p:sp>
        <p:nvSpPr>
          <p:cNvPr id="3" name="object 3"/>
          <p:cNvSpPr/>
          <p:nvPr/>
        </p:nvSpPr>
        <p:spPr>
          <a:xfrm>
            <a:off x="257556" y="1194816"/>
            <a:ext cx="2685288" cy="1313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559" y="1466088"/>
            <a:ext cx="2683764" cy="83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219200"/>
            <a:ext cx="2590800" cy="1219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800" y="1219200"/>
            <a:ext cx="2590800" cy="1219200"/>
          </a:xfrm>
          <a:prstGeom prst="rect">
            <a:avLst/>
          </a:prstGeom>
          <a:ln w="9525">
            <a:solidFill>
              <a:srgbClr val="794DC7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Times New Roman"/>
              <a:cs typeface="Times New Roman"/>
            </a:endParaRPr>
          </a:p>
          <a:p>
            <a:pPr marL="883285" marR="156845" indent="-718185">
              <a:lnSpc>
                <a:spcPct val="100000"/>
              </a:lnSpc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A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developer makes</a:t>
            </a:r>
            <a:r>
              <a:rPr sz="1800" spc="-14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  ERROR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6955" y="2871216"/>
            <a:ext cx="3447288" cy="1313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9523" y="3142488"/>
            <a:ext cx="3564635" cy="8397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0" y="2895600"/>
            <a:ext cx="3352800" cy="1219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4200" y="2895600"/>
            <a:ext cx="3352800" cy="1219200"/>
          </a:xfrm>
          <a:custGeom>
            <a:avLst/>
            <a:gdLst/>
            <a:ahLst/>
            <a:cxnLst/>
            <a:rect l="l" t="t" r="r" b="b"/>
            <a:pathLst>
              <a:path w="3352800" h="1219200">
                <a:moveTo>
                  <a:pt x="0" y="1219200"/>
                </a:moveTo>
                <a:lnTo>
                  <a:pt x="3352800" y="1219200"/>
                </a:lnTo>
                <a:lnTo>
                  <a:pt x="33528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7926" y="3212719"/>
            <a:ext cx="31673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and injects a </a:t>
            </a:r>
            <a:r>
              <a:rPr sz="1800" spc="-50" dirty="0">
                <a:solidFill>
                  <a:srgbClr val="9BD2E4"/>
                </a:solidFill>
                <a:latin typeface="Arial"/>
                <a:cs typeface="Arial"/>
              </a:rPr>
              <a:t>FAULT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into</a:t>
            </a:r>
            <a:r>
              <a:rPr sz="1800" spc="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9BD2E4"/>
                </a:solidFill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00555" y="2414016"/>
            <a:ext cx="1772412" cy="1321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7800" y="2438400"/>
            <a:ext cx="1676400" cy="1219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7800" y="2438400"/>
            <a:ext cx="1676400" cy="1219200"/>
          </a:xfrm>
          <a:custGeom>
            <a:avLst/>
            <a:gdLst/>
            <a:ahLst/>
            <a:cxnLst/>
            <a:rect l="l" t="t" r="r" b="b"/>
            <a:pathLst>
              <a:path w="1676400" h="1219200">
                <a:moveTo>
                  <a:pt x="304800" y="0"/>
                </a:moveTo>
                <a:lnTo>
                  <a:pt x="304800" y="762000"/>
                </a:lnTo>
                <a:lnTo>
                  <a:pt x="1371600" y="762000"/>
                </a:lnTo>
                <a:lnTo>
                  <a:pt x="1371600" y="609600"/>
                </a:lnTo>
                <a:lnTo>
                  <a:pt x="1676400" y="914400"/>
                </a:lnTo>
                <a:lnTo>
                  <a:pt x="1371600" y="1219200"/>
                </a:lnTo>
                <a:lnTo>
                  <a:pt x="1371600" y="1066800"/>
                </a:lnTo>
                <a:lnTo>
                  <a:pt x="0" y="1066800"/>
                </a:lnTo>
                <a:lnTo>
                  <a:pt x="0" y="0"/>
                </a:lnTo>
                <a:lnTo>
                  <a:pt x="304800" y="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62955" y="4700015"/>
            <a:ext cx="3447288" cy="13898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10200" y="4724400"/>
            <a:ext cx="3352800" cy="1295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10200" y="4724400"/>
            <a:ext cx="3352800" cy="1295400"/>
          </a:xfrm>
          <a:custGeom>
            <a:avLst/>
            <a:gdLst/>
            <a:ahLst/>
            <a:cxnLst/>
            <a:rect l="l" t="t" r="r" b="b"/>
            <a:pathLst>
              <a:path w="3352800" h="1295400">
                <a:moveTo>
                  <a:pt x="0" y="1295400"/>
                </a:moveTo>
                <a:lnTo>
                  <a:pt x="3352800" y="1295400"/>
                </a:lnTo>
                <a:lnTo>
                  <a:pt x="33528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06515" y="5080253"/>
            <a:ext cx="236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…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fault</a:t>
            </a:r>
            <a:r>
              <a:rPr sz="1800" spc="-6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causes  </a:t>
            </a:r>
            <a:r>
              <a:rPr sz="1800" spc="-10" dirty="0">
                <a:solidFill>
                  <a:srgbClr val="9BD2E4"/>
                </a:solidFill>
                <a:latin typeface="Arial"/>
                <a:cs typeface="Arial"/>
              </a:rPr>
              <a:t>software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to</a:t>
            </a:r>
            <a:r>
              <a:rPr sz="1800" spc="2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9BD2E4"/>
                </a:solidFill>
                <a:latin typeface="Arial"/>
                <a:cs typeface="Arial"/>
              </a:rPr>
              <a:t>FAIL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86555" y="4090415"/>
            <a:ext cx="1772412" cy="170230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4114800"/>
            <a:ext cx="1676400" cy="1600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33800" y="4114800"/>
            <a:ext cx="1676400" cy="1600200"/>
          </a:xfrm>
          <a:custGeom>
            <a:avLst/>
            <a:gdLst/>
            <a:ahLst/>
            <a:cxnLst/>
            <a:rect l="l" t="t" r="r" b="b"/>
            <a:pathLst>
              <a:path w="1676400" h="1600200">
                <a:moveTo>
                  <a:pt x="400050" y="0"/>
                </a:moveTo>
                <a:lnTo>
                  <a:pt x="400050" y="1000125"/>
                </a:lnTo>
                <a:lnTo>
                  <a:pt x="1276350" y="1000125"/>
                </a:lnTo>
                <a:lnTo>
                  <a:pt x="1276350" y="800100"/>
                </a:lnTo>
                <a:lnTo>
                  <a:pt x="1676400" y="1200150"/>
                </a:lnTo>
                <a:lnTo>
                  <a:pt x="1276350" y="1600200"/>
                </a:lnTo>
                <a:lnTo>
                  <a:pt x="1276350" y="1400175"/>
                </a:lnTo>
                <a:lnTo>
                  <a:pt x="0" y="1400175"/>
                </a:lnTo>
                <a:lnTo>
                  <a:pt x="0" y="0"/>
                </a:lnTo>
                <a:lnTo>
                  <a:pt x="400050" y="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1.</a:t>
            </a:r>
            <a:r>
              <a:rPr lang="en-US" sz="3200" spc="-5" dirty="0" smtClean="0"/>
              <a:t>3.</a:t>
            </a:r>
            <a:r>
              <a:rPr sz="3200" spc="-5" dirty="0" smtClean="0"/>
              <a:t>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0" dirty="0"/>
              <a:t> </a:t>
            </a:r>
            <a:r>
              <a:rPr sz="3200" spc="-5" dirty="0"/>
              <a:t>mềm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8052434" cy="4464043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b="1" spc="-5" dirty="0" err="1" smtClean="0">
                <a:latin typeface="Arial"/>
                <a:cs typeface="Arial"/>
              </a:rPr>
              <a:t>Định</a:t>
            </a:r>
            <a:r>
              <a:rPr sz="3000" b="1" spc="-5" dirty="0" smtClean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nghĩa </a:t>
            </a:r>
            <a:r>
              <a:rPr sz="3000" b="1" spc="-5" dirty="0">
                <a:latin typeface="Arial"/>
                <a:cs typeface="Arial"/>
              </a:rPr>
              <a:t>sai yêu cầu của khách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hàng</a:t>
            </a:r>
            <a:endParaRPr sz="3000" dirty="0">
              <a:latin typeface="Arial"/>
              <a:cs typeface="Arial"/>
            </a:endParaRPr>
          </a:p>
          <a:p>
            <a:pPr marL="756285" marR="7435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được </a:t>
            </a:r>
            <a:r>
              <a:rPr sz="2800" dirty="0">
                <a:latin typeface="Arial"/>
                <a:cs typeface="Arial"/>
              </a:rPr>
              <a:t>coi là </a:t>
            </a:r>
            <a:r>
              <a:rPr sz="2800" spc="-10" dirty="0">
                <a:latin typeface="Arial"/>
                <a:cs typeface="Arial"/>
              </a:rPr>
              <a:t>gốc </a:t>
            </a:r>
            <a:r>
              <a:rPr sz="2800" spc="-5" dirty="0">
                <a:latin typeface="Arial"/>
                <a:cs typeface="Arial"/>
              </a:rPr>
              <a:t>rễ của việc </a:t>
            </a:r>
            <a:r>
              <a:rPr sz="2800" spc="-10" dirty="0">
                <a:latin typeface="Arial"/>
                <a:cs typeface="Arial"/>
              </a:rPr>
              <a:t>gây </a:t>
            </a:r>
            <a:r>
              <a:rPr sz="2800" spc="-5" dirty="0">
                <a:latin typeface="Arial"/>
                <a:cs typeface="Arial"/>
              </a:rPr>
              <a:t>ra lỗi  phần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Hiểu </a:t>
            </a:r>
            <a:r>
              <a:rPr sz="2800" dirty="0">
                <a:latin typeface="Arial"/>
                <a:cs typeface="Arial"/>
              </a:rPr>
              <a:t>sai </a:t>
            </a:r>
            <a:r>
              <a:rPr sz="2800" spc="-5" dirty="0">
                <a:latin typeface="Arial"/>
                <a:cs typeface="Arial"/>
              </a:rPr>
              <a:t>yêu cầu của khách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hàng</a:t>
            </a: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Yêu cầu của khách hàng không được làm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rõ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Triển khai phần mềm thiếu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của </a:t>
            </a:r>
            <a:r>
              <a:rPr sz="2800" dirty="0">
                <a:latin typeface="Arial"/>
                <a:cs typeface="Arial"/>
              </a:rPr>
              <a:t>khách  hàng</a:t>
            </a:r>
          </a:p>
          <a:p>
            <a:pPr marL="756285" marR="16129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Khách hàng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quá nhiều yêu cầu không  cần thiết và không liên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094" y="1438275"/>
            <a:ext cx="6353936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1.3</a:t>
            </a:r>
            <a:r>
              <a:rPr lang="en-US" sz="3200" spc="-5" dirty="0" smtClean="0"/>
              <a:t>.</a:t>
            </a:r>
            <a:r>
              <a:rPr sz="3200" spc="-5" dirty="0" smtClean="0"/>
              <a:t>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4853"/>
            <a:ext cx="7943215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 err="1" smtClean="0">
                <a:latin typeface="Arial"/>
                <a:cs typeface="Arial"/>
              </a:rPr>
              <a:t>Thất</a:t>
            </a:r>
            <a:r>
              <a:rPr sz="2400" b="1" spc="-5" dirty="0" smtClean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bại </a:t>
            </a:r>
            <a:r>
              <a:rPr sz="2400" b="1" dirty="0">
                <a:latin typeface="Arial"/>
                <a:cs typeface="Arial"/>
              </a:rPr>
              <a:t>trong </a:t>
            </a:r>
            <a:r>
              <a:rPr sz="2400" b="1" spc="-5" dirty="0">
                <a:latin typeface="Arial"/>
                <a:cs typeface="Arial"/>
              </a:rPr>
              <a:t>việc </a:t>
            </a:r>
            <a:r>
              <a:rPr sz="2400" b="1" dirty="0">
                <a:latin typeface="Arial"/>
                <a:cs typeface="Arial"/>
              </a:rPr>
              <a:t>giao tiếp giữa </a:t>
            </a:r>
            <a:r>
              <a:rPr sz="2400" b="1" spc="-5" dirty="0">
                <a:latin typeface="Arial"/>
                <a:cs typeface="Arial"/>
              </a:rPr>
              <a:t>người </a:t>
            </a:r>
            <a:r>
              <a:rPr sz="2400" b="1" dirty="0">
                <a:latin typeface="Arial"/>
                <a:cs typeface="Arial"/>
              </a:rPr>
              <a:t>phát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triển  và khách hàng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không hiểu </a:t>
            </a:r>
            <a:r>
              <a:rPr sz="2400" dirty="0">
                <a:latin typeface="Arial"/>
                <a:cs typeface="Arial"/>
              </a:rPr>
              <a:t>cấu trúc của </a:t>
            </a:r>
            <a:r>
              <a:rPr sz="2400" spc="-5" dirty="0">
                <a:latin typeface="Arial"/>
                <a:cs typeface="Arial"/>
              </a:rPr>
              <a:t>tài liệu </a:t>
            </a:r>
            <a:r>
              <a:rPr sz="2400" dirty="0">
                <a:latin typeface="Arial"/>
                <a:cs typeface="Arial"/>
              </a:rPr>
              <a:t>yêu cầu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phần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mềm</a:t>
            </a:r>
          </a:p>
          <a:p>
            <a:pPr marL="756285" marR="2984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nắm bắt được những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đổi được </a:t>
            </a:r>
            <a:r>
              <a:rPr sz="2400" dirty="0">
                <a:latin typeface="Arial"/>
                <a:cs typeface="Arial"/>
              </a:rPr>
              <a:t>viết trong  tài </a:t>
            </a:r>
            <a:r>
              <a:rPr sz="2400" spc="-5" dirty="0">
                <a:latin typeface="Arial"/>
                <a:cs typeface="Arial"/>
              </a:rPr>
              <a:t>liệu </a:t>
            </a:r>
            <a:r>
              <a:rPr sz="2400" dirty="0">
                <a:latin typeface="Arial"/>
                <a:cs typeface="Arial"/>
              </a:rPr>
              <a:t>yêu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cầu</a:t>
            </a:r>
          </a:p>
          <a:p>
            <a:pPr marL="756285" marR="126364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thay </a:t>
            </a:r>
            <a:r>
              <a:rPr sz="2400" spc="-5" dirty="0">
                <a:latin typeface="Arial"/>
                <a:cs typeface="Arial"/>
              </a:rPr>
              <a:t>đổi được </a:t>
            </a:r>
            <a:r>
              <a:rPr sz="2400" dirty="0">
                <a:latin typeface="Arial"/>
                <a:cs typeface="Arial"/>
              </a:rPr>
              <a:t>yêu cầu từ khách </a:t>
            </a:r>
            <a:r>
              <a:rPr sz="2400" spc="-5" dirty="0">
                <a:latin typeface="Arial"/>
                <a:cs typeface="Arial"/>
              </a:rPr>
              <a:t>hàng nhưng  </a:t>
            </a:r>
            <a:r>
              <a:rPr sz="2400" dirty="0">
                <a:latin typeface="Arial"/>
                <a:cs typeface="Arial"/>
              </a:rPr>
              <a:t>ko </a:t>
            </a:r>
            <a:r>
              <a:rPr sz="2400" spc="-5" dirty="0">
                <a:latin typeface="Arial"/>
                <a:cs typeface="Arial"/>
              </a:rPr>
              <a:t>được lưu dưới dạng </a:t>
            </a:r>
            <a:r>
              <a:rPr sz="2400" dirty="0">
                <a:latin typeface="Arial"/>
                <a:cs typeface="Arial"/>
              </a:rPr>
              <a:t>văn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bản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b="1" spc="-5" dirty="0" err="1" smtClean="0">
                <a:latin typeface="Arial"/>
                <a:cs typeface="Arial"/>
              </a:rPr>
              <a:t>Thiếu</a:t>
            </a:r>
            <a:r>
              <a:rPr sz="2400" b="1" spc="-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sự chú ý tới: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Thông điệp </a:t>
            </a:r>
            <a:r>
              <a:rPr sz="2400" dirty="0">
                <a:latin typeface="Arial"/>
                <a:cs typeface="Arial"/>
              </a:rPr>
              <a:t>của khách </a:t>
            </a:r>
            <a:r>
              <a:rPr sz="2400" spc="-5" dirty="0">
                <a:latin typeface="Arial"/>
                <a:cs typeface="Arial"/>
              </a:rPr>
              <a:t>hàng đề </a:t>
            </a:r>
            <a:r>
              <a:rPr sz="2400" dirty="0">
                <a:latin typeface="Arial"/>
                <a:cs typeface="Arial"/>
              </a:rPr>
              <a:t>cập tới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dirty="0">
                <a:latin typeface="Arial"/>
                <a:cs typeface="Arial"/>
              </a:rPr>
              <a:t>thay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đổi</a:t>
            </a:r>
            <a:endParaRPr sz="24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yêu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cầu</a:t>
            </a:r>
          </a:p>
          <a:p>
            <a:pPr marL="756285" marR="108013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Trả </a:t>
            </a:r>
            <a:r>
              <a:rPr sz="2400" spc="-5" dirty="0">
                <a:latin typeface="Arial"/>
                <a:cs typeface="Arial"/>
              </a:rPr>
              <a:t>lời </a:t>
            </a:r>
            <a:r>
              <a:rPr sz="2400" dirty="0">
                <a:latin typeface="Arial"/>
                <a:cs typeface="Arial"/>
              </a:rPr>
              <a:t>của khách </a:t>
            </a:r>
            <a:r>
              <a:rPr sz="2400" spc="-5" dirty="0">
                <a:latin typeface="Arial"/>
                <a:cs typeface="Arial"/>
              </a:rPr>
              <a:t>hàng </a:t>
            </a:r>
            <a:r>
              <a:rPr sz="2400" dirty="0">
                <a:latin typeface="Arial"/>
                <a:cs typeface="Arial"/>
              </a:rPr>
              <a:t>tới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câu </a:t>
            </a:r>
            <a:r>
              <a:rPr sz="2400" spc="-5" dirty="0">
                <a:latin typeface="Arial"/>
                <a:cs typeface="Arial"/>
              </a:rPr>
              <a:t>hỏi </a:t>
            </a:r>
            <a:r>
              <a:rPr sz="2400" dirty="0">
                <a:latin typeface="Arial"/>
                <a:cs typeface="Arial"/>
              </a:rPr>
              <a:t>mà  </a:t>
            </a:r>
            <a:r>
              <a:rPr sz="2400" spc="-5" dirty="0">
                <a:latin typeface="Arial"/>
                <a:cs typeface="Arial"/>
              </a:rPr>
              <a:t>developer đặt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1.3</a:t>
            </a:r>
            <a:r>
              <a:rPr lang="en-US" sz="3200" spc="-5" dirty="0" smtClean="0"/>
              <a:t>.</a:t>
            </a:r>
            <a:r>
              <a:rPr sz="3200" spc="-5" dirty="0" smtClean="0"/>
              <a:t>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29880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60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 err="1" smtClean="0">
                <a:latin typeface="Arial"/>
                <a:cs typeface="Arial"/>
              </a:rPr>
              <a:t>Tạo</a:t>
            </a:r>
            <a:r>
              <a:rPr sz="3000" b="1" dirty="0" smtClean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ra </a:t>
            </a:r>
            <a:r>
              <a:rPr sz="3000" b="1" dirty="0">
                <a:latin typeface="Arial"/>
                <a:cs typeface="Arial"/>
              </a:rPr>
              <a:t>độ lệch </a:t>
            </a:r>
            <a:r>
              <a:rPr sz="3000" b="1" spc="-5" dirty="0">
                <a:latin typeface="Arial"/>
                <a:cs typeface="Arial"/>
              </a:rPr>
              <a:t>cố </a:t>
            </a:r>
            <a:r>
              <a:rPr sz="3000" b="1" dirty="0">
                <a:latin typeface="Arial"/>
                <a:cs typeface="Arial"/>
              </a:rPr>
              <a:t>ý trong </a:t>
            </a:r>
            <a:r>
              <a:rPr sz="3000" b="1" spc="-5" dirty="0">
                <a:latin typeface="Arial"/>
                <a:cs typeface="Arial"/>
              </a:rPr>
              <a:t>yêu cầu </a:t>
            </a:r>
            <a:r>
              <a:rPr sz="3000" b="1" dirty="0">
                <a:latin typeface="Arial"/>
                <a:cs typeface="Arial"/>
              </a:rPr>
              <a:t>phần  </a:t>
            </a:r>
            <a:r>
              <a:rPr sz="3000" b="1" spc="-5" dirty="0">
                <a:latin typeface="Arial"/>
                <a:cs typeface="Arial"/>
              </a:rPr>
              <a:t>mềm</a:t>
            </a:r>
            <a:endParaRPr sz="30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Lập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dirty="0">
                <a:latin typeface="Arial"/>
                <a:cs typeface="Arial"/>
              </a:rPr>
              <a:t>viên sử </a:t>
            </a:r>
            <a:r>
              <a:rPr sz="2800" spc="-5" dirty="0">
                <a:latin typeface="Arial"/>
                <a:cs typeface="Arial"/>
              </a:rPr>
              <a:t>dụng những module phần  mềm có sẵn </a:t>
            </a:r>
            <a:r>
              <a:rPr sz="2800" dirty="0">
                <a:latin typeface="Arial"/>
                <a:cs typeface="Arial"/>
              </a:rPr>
              <a:t>từ </a:t>
            </a:r>
            <a:r>
              <a:rPr sz="2800" spc="-5" dirty="0">
                <a:latin typeface="Arial"/>
                <a:cs typeface="Arial"/>
              </a:rPr>
              <a:t>những dự án trước mà không  </a:t>
            </a:r>
            <a:r>
              <a:rPr sz="2800" dirty="0">
                <a:latin typeface="Arial"/>
                <a:cs typeface="Arial"/>
              </a:rPr>
              <a:t>thay </a:t>
            </a:r>
            <a:r>
              <a:rPr sz="2800" spc="-10" dirty="0">
                <a:latin typeface="Arial"/>
                <a:cs typeface="Arial"/>
              </a:rPr>
              <a:t>đổi </a:t>
            </a:r>
            <a:r>
              <a:rPr sz="2800" spc="-5" dirty="0">
                <a:latin typeface="Arial"/>
                <a:cs typeface="Arial"/>
              </a:rPr>
              <a:t>cho phù </a:t>
            </a:r>
            <a:r>
              <a:rPr sz="280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với yêu cầu của dự </a:t>
            </a:r>
            <a:r>
              <a:rPr sz="2800" spc="-10" dirty="0">
                <a:latin typeface="Arial"/>
                <a:cs typeface="Arial"/>
              </a:rPr>
              <a:t>án  </a:t>
            </a:r>
            <a:r>
              <a:rPr sz="2800" spc="-5" dirty="0">
                <a:latin typeface="Arial"/>
                <a:cs typeface="Arial"/>
              </a:rPr>
              <a:t>mới nhằm tiết kiệm </a:t>
            </a:r>
            <a:r>
              <a:rPr sz="2800" dirty="0">
                <a:latin typeface="Arial"/>
                <a:cs typeface="Arial"/>
              </a:rPr>
              <a:t>thời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gian</a:t>
            </a:r>
            <a:endParaRPr sz="2800" dirty="0">
              <a:latin typeface="Arial"/>
              <a:cs typeface="Arial"/>
            </a:endParaRPr>
          </a:p>
          <a:p>
            <a:pPr marL="756285" marR="12065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Bỏ qua một vài yêu cầu của phần mềm </a:t>
            </a:r>
            <a:r>
              <a:rPr sz="2800" spc="-10" dirty="0">
                <a:latin typeface="Arial"/>
                <a:cs typeface="Arial"/>
              </a:rPr>
              <a:t>do  </a:t>
            </a:r>
            <a:r>
              <a:rPr sz="2800" spc="-5" dirty="0">
                <a:latin typeface="Arial"/>
                <a:cs typeface="Arial"/>
              </a:rPr>
              <a:t>thời gian quá gấp hoặc chi phí không đủ đáp  </a:t>
            </a:r>
            <a:r>
              <a:rPr sz="2800" spc="-10" dirty="0">
                <a:latin typeface="Arial"/>
                <a:cs typeface="Arial"/>
              </a:rPr>
              <a:t>ứng.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1.</a:t>
            </a:r>
            <a:r>
              <a:rPr lang="en-US" sz="3200" spc="-5" dirty="0" smtClean="0"/>
              <a:t>3.</a:t>
            </a:r>
            <a:r>
              <a:rPr sz="3200" spc="-5" dirty="0" smtClean="0"/>
              <a:t>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5" dirty="0"/>
              <a:t> </a:t>
            </a:r>
            <a:r>
              <a:rPr sz="3200" spc="-5" dirty="0"/>
              <a:t>mềm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364730" cy="53649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 err="1" smtClean="0">
                <a:latin typeface="Arial"/>
                <a:cs typeface="Arial"/>
              </a:rPr>
              <a:t>Lỗi</a:t>
            </a:r>
            <a:r>
              <a:rPr sz="2400" b="1" dirty="0" smtClean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mã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hóa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logic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cú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pháp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chạy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 err="1" smtClean="0">
                <a:latin typeface="Arial"/>
                <a:cs typeface="Arial"/>
              </a:rPr>
              <a:t>Không</a:t>
            </a:r>
            <a:r>
              <a:rPr sz="2400" b="1" spc="-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tuân theo </a:t>
            </a:r>
            <a:r>
              <a:rPr sz="2400" b="1" spc="-5" dirty="0">
                <a:latin typeface="Arial"/>
                <a:cs typeface="Arial"/>
              </a:rPr>
              <a:t>các </a:t>
            </a:r>
            <a:r>
              <a:rPr sz="2400" b="1" dirty="0">
                <a:latin typeface="Arial"/>
                <a:cs typeface="Arial"/>
              </a:rPr>
              <a:t>tài liệu </a:t>
            </a:r>
            <a:r>
              <a:rPr sz="2400" b="1" spc="-5" dirty="0">
                <a:latin typeface="Arial"/>
                <a:cs typeface="Arial"/>
              </a:rPr>
              <a:t>và cấu </a:t>
            </a:r>
            <a:r>
              <a:rPr sz="2400" b="1" dirty="0">
                <a:latin typeface="Arial"/>
                <a:cs typeface="Arial"/>
              </a:rPr>
              <a:t>trúc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tuân theo các </a:t>
            </a:r>
            <a:r>
              <a:rPr sz="2400" spc="-5" dirty="0">
                <a:latin typeface="Arial"/>
                <a:cs typeface="Arial"/>
              </a:rPr>
              <a:t>chuẩn </a:t>
            </a:r>
            <a:r>
              <a:rPr sz="2400" dirty="0">
                <a:latin typeface="Arial"/>
                <a:cs typeface="Arial"/>
              </a:rPr>
              <a:t>tài </a:t>
            </a:r>
            <a:r>
              <a:rPr sz="2400" spc="-5" dirty="0">
                <a:latin typeface="Arial"/>
                <a:cs typeface="Arial"/>
              </a:rPr>
              <a:t>liệu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(templates…)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tuân </a:t>
            </a:r>
            <a:r>
              <a:rPr sz="2400" spc="-5" dirty="0">
                <a:latin typeface="Arial"/>
                <a:cs typeface="Arial"/>
              </a:rPr>
              <a:t>theo </a:t>
            </a:r>
            <a:r>
              <a:rPr sz="2400" dirty="0">
                <a:latin typeface="Arial"/>
                <a:cs typeface="Arial"/>
              </a:rPr>
              <a:t>các cấu trúc mã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hóa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 err="1" smtClean="0">
                <a:latin typeface="Arial"/>
                <a:cs typeface="Arial"/>
              </a:rPr>
              <a:t>Rút</a:t>
            </a:r>
            <a:r>
              <a:rPr sz="2400" b="1" spc="-5" dirty="0" smtClean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ngắn </a:t>
            </a:r>
            <a:r>
              <a:rPr sz="2400" b="1" dirty="0">
                <a:latin typeface="Arial"/>
                <a:cs typeface="Arial"/>
              </a:rPr>
              <a:t>quá trình </a:t>
            </a: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</a:t>
            </a:r>
            <a:r>
              <a:rPr sz="2400" b="1" spc="-5" dirty="0">
                <a:latin typeface="Arial"/>
                <a:cs typeface="Arial"/>
              </a:rPr>
              <a:t>phần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mềm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Do áp lực </a:t>
            </a:r>
            <a:r>
              <a:rPr sz="2400" dirty="0">
                <a:latin typeface="Arial"/>
                <a:cs typeface="Arial"/>
              </a:rPr>
              <a:t>về </a:t>
            </a:r>
            <a:r>
              <a:rPr sz="2400" spc="-5" dirty="0">
                <a:latin typeface="Arial"/>
                <a:cs typeface="Arial"/>
              </a:rPr>
              <a:t>thời gian, </a:t>
            </a:r>
            <a:r>
              <a:rPr sz="2400" dirty="0">
                <a:latin typeface="Arial"/>
                <a:cs typeface="Arial"/>
              </a:rPr>
              <a:t>tiến </a:t>
            </a:r>
            <a:r>
              <a:rPr sz="2400" spc="-5" dirty="0">
                <a:latin typeface="Arial"/>
                <a:cs typeface="Arial"/>
              </a:rPr>
              <a:t>độ hoàn </a:t>
            </a:r>
            <a:r>
              <a:rPr sz="2400" dirty="0">
                <a:latin typeface="Arial"/>
                <a:cs typeface="Arial"/>
              </a:rPr>
              <a:t>thành </a:t>
            </a:r>
            <a:r>
              <a:rPr sz="2400" spc="-5" dirty="0">
                <a:latin typeface="Arial"/>
                <a:cs typeface="Arial"/>
              </a:rPr>
              <a:t>dự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án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Lập </a:t>
            </a:r>
            <a:r>
              <a:rPr sz="2400" dirty="0">
                <a:latin typeface="Arial"/>
                <a:cs typeface="Arial"/>
              </a:rPr>
              <a:t>kế </a:t>
            </a:r>
            <a:r>
              <a:rPr sz="2400" spc="-5" dirty="0">
                <a:latin typeface="Arial"/>
                <a:cs typeface="Arial"/>
              </a:rPr>
              <a:t>hoạch </a:t>
            </a:r>
            <a:r>
              <a:rPr sz="2400" dirty="0">
                <a:latin typeface="Arial"/>
                <a:cs typeface="Arial"/>
              </a:rPr>
              <a:t>kiểm thử </a:t>
            </a:r>
            <a:r>
              <a:rPr sz="2400" spc="-5" dirty="0">
                <a:latin typeface="Arial"/>
                <a:cs typeface="Arial"/>
              </a:rPr>
              <a:t>không đầy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đủ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báo </a:t>
            </a:r>
            <a:r>
              <a:rPr sz="2400" dirty="0">
                <a:latin typeface="Arial"/>
                <a:cs typeface="Arial"/>
              </a:rPr>
              <a:t>cáo </a:t>
            </a:r>
            <a:r>
              <a:rPr sz="2400" spc="-5" dirty="0">
                <a:latin typeface="Arial"/>
                <a:cs typeface="Arial"/>
              </a:rPr>
              <a:t>đầy đủ </a:t>
            </a:r>
            <a:r>
              <a:rPr sz="2400" dirty="0">
                <a:latin typeface="Arial"/>
                <a:cs typeface="Arial"/>
              </a:rPr>
              <a:t>các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Báo cáo </a:t>
            </a: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10" dirty="0">
                <a:latin typeface="Arial"/>
                <a:cs typeface="Arial"/>
              </a:rPr>
              <a:t>xác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8456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1.</a:t>
            </a:r>
            <a:r>
              <a:rPr lang="en-US" sz="3200" spc="-5" dirty="0" smtClean="0"/>
              <a:t>3.</a:t>
            </a:r>
            <a:r>
              <a:rPr sz="3200" spc="-5" dirty="0" smtClean="0"/>
              <a:t> </a:t>
            </a:r>
            <a:r>
              <a:rPr sz="3200" dirty="0"/>
              <a:t>Các </a:t>
            </a:r>
            <a:r>
              <a:rPr sz="3200" spc="-5" dirty="0"/>
              <a:t>nguyên </a:t>
            </a:r>
            <a:r>
              <a:rPr sz="3200" dirty="0"/>
              <a:t>nhân gây </a:t>
            </a:r>
            <a:r>
              <a:rPr sz="3200" spc="-5" dirty="0"/>
              <a:t>ra </a:t>
            </a:r>
            <a:r>
              <a:rPr sz="3200" spc="-114" dirty="0"/>
              <a:t>lỗi </a:t>
            </a:r>
            <a:r>
              <a:rPr sz="3200" spc="-5" dirty="0"/>
              <a:t>phần</a:t>
            </a:r>
            <a:r>
              <a:rPr sz="3200" spc="390" dirty="0"/>
              <a:t> </a:t>
            </a:r>
            <a:r>
              <a:rPr sz="3200" spc="-5" dirty="0"/>
              <a:t>mềm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95501"/>
            <a:ext cx="7960995" cy="453393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 err="1" smtClean="0">
                <a:latin typeface="Arial"/>
                <a:cs typeface="Arial"/>
              </a:rPr>
              <a:t>Lỗi</a:t>
            </a:r>
            <a:r>
              <a:rPr sz="2400" b="1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thủ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tục</a:t>
            </a:r>
            <a:endParaRPr sz="2400" dirty="0">
              <a:latin typeface="Arial"/>
              <a:cs typeface="Arial"/>
            </a:endParaRPr>
          </a:p>
          <a:p>
            <a:pPr marL="469900" marR="17907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Chỉ dẫn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người dùng những hoạt động </a:t>
            </a:r>
            <a:r>
              <a:rPr sz="2400" dirty="0">
                <a:latin typeface="Arial"/>
                <a:cs typeface="Arial"/>
              </a:rPr>
              <a:t>cần thiết ở  một </a:t>
            </a:r>
            <a:r>
              <a:rPr sz="2400" spc="-5" dirty="0">
                <a:latin typeface="Arial"/>
                <a:cs typeface="Arial"/>
              </a:rPr>
              <a:t>quá </a:t>
            </a:r>
            <a:r>
              <a:rPr sz="2400" spc="15" dirty="0">
                <a:latin typeface="Arial"/>
                <a:cs typeface="Arial"/>
              </a:rPr>
              <a:t>trình. </a:t>
            </a:r>
            <a:r>
              <a:rPr sz="2400" spc="-5" dirty="0">
                <a:latin typeface="Arial"/>
                <a:cs typeface="Arial"/>
              </a:rPr>
              <a:t>Nó quan trọng trong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hệ thống pm  phức </a:t>
            </a:r>
            <a:r>
              <a:rPr sz="2400" dirty="0">
                <a:latin typeface="Arial"/>
                <a:cs typeface="Arial"/>
              </a:rPr>
              <a:t>tạp khi </a:t>
            </a:r>
            <a:r>
              <a:rPr sz="2400" spc="-5" dirty="0">
                <a:latin typeface="Arial"/>
                <a:cs typeface="Arial"/>
              </a:rPr>
              <a:t>quá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10" dirty="0">
                <a:latin typeface="Arial"/>
                <a:cs typeface="Arial"/>
              </a:rPr>
              <a:t>xử </a:t>
            </a:r>
            <a:r>
              <a:rPr sz="2400" spc="-5" dirty="0">
                <a:latin typeface="Arial"/>
                <a:cs typeface="Arial"/>
              </a:rPr>
              <a:t>lý được thực hiện qua nhiều  bước. </a:t>
            </a:r>
            <a:r>
              <a:rPr sz="2400" dirty="0">
                <a:latin typeface="Arial"/>
                <a:cs typeface="Arial"/>
              </a:rPr>
              <a:t>Mỗi </a:t>
            </a:r>
            <a:r>
              <a:rPr sz="2400" spc="-5" dirty="0">
                <a:latin typeface="Arial"/>
                <a:cs typeface="Arial"/>
              </a:rPr>
              <a:t>bước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nhiều dạng dữ liệu </a:t>
            </a:r>
            <a:r>
              <a:rPr sz="2400" dirty="0">
                <a:latin typeface="Arial"/>
                <a:cs typeface="Arial"/>
              </a:rPr>
              <a:t>và cho </a:t>
            </a:r>
            <a:r>
              <a:rPr sz="2400" spc="-5" dirty="0">
                <a:latin typeface="Arial"/>
                <a:cs typeface="Arial"/>
              </a:rPr>
              <a:t>phép  </a:t>
            </a:r>
            <a:r>
              <a:rPr sz="2400" dirty="0">
                <a:latin typeface="Arial"/>
                <a:cs typeface="Arial"/>
              </a:rPr>
              <a:t>kiểm tra kết </a:t>
            </a:r>
            <a:r>
              <a:rPr sz="2400" spc="-5" dirty="0">
                <a:latin typeface="Arial"/>
                <a:cs typeface="Arial"/>
              </a:rPr>
              <a:t>quả </a:t>
            </a:r>
            <a:r>
              <a:rPr sz="2400" dirty="0">
                <a:latin typeface="Arial"/>
                <a:cs typeface="Arial"/>
              </a:rPr>
              <a:t>trung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gian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 err="1" smtClean="0">
                <a:latin typeface="Arial"/>
                <a:cs typeface="Arial"/>
              </a:rPr>
              <a:t>Lỗi</a:t>
            </a:r>
            <a:r>
              <a:rPr sz="2400" b="1" spc="-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tài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liệu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sót trong </a:t>
            </a:r>
            <a:r>
              <a:rPr sz="2400" spc="-5" dirty="0">
                <a:latin typeface="Arial"/>
                <a:cs typeface="Arial"/>
              </a:rPr>
              <a:t>hồ </a:t>
            </a:r>
            <a:r>
              <a:rPr sz="2400" dirty="0">
                <a:latin typeface="Arial"/>
                <a:cs typeface="Arial"/>
              </a:rPr>
              <a:t>sơ </a:t>
            </a:r>
            <a:r>
              <a:rPr sz="2400" spc="-5" dirty="0">
                <a:latin typeface="Arial"/>
                <a:cs typeface="Arial"/>
              </a:rPr>
              <a:t>thiết </a:t>
            </a:r>
            <a:r>
              <a:rPr sz="2400" dirty="0">
                <a:latin typeface="Arial"/>
                <a:cs typeface="Arial"/>
              </a:rPr>
              <a:t>kế</a:t>
            </a: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sót trong </a:t>
            </a:r>
            <a:r>
              <a:rPr sz="2400" spc="-5" dirty="0">
                <a:latin typeface="Arial"/>
                <a:cs typeface="Arial"/>
              </a:rPr>
              <a:t>việc lập </a:t>
            </a:r>
            <a:r>
              <a:rPr sz="2400" dirty="0">
                <a:latin typeface="Arial"/>
                <a:cs typeface="Arial"/>
              </a:rPr>
              <a:t>tài </a:t>
            </a:r>
            <a:r>
              <a:rPr sz="2400" spc="-5" dirty="0">
                <a:latin typeface="Arial"/>
                <a:cs typeface="Arial"/>
              </a:rPr>
              <a:t>liệu hướng dẫn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dụng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danh </a:t>
            </a:r>
            <a:r>
              <a:rPr sz="2400" dirty="0">
                <a:latin typeface="Arial"/>
                <a:cs typeface="Arial"/>
              </a:rPr>
              <a:t>sách chức </a:t>
            </a:r>
            <a:r>
              <a:rPr sz="2400" spc="-5" dirty="0">
                <a:latin typeface="Arial"/>
                <a:cs typeface="Arial"/>
              </a:rPr>
              <a:t>năng không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trong phần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</a:p>
          <a:p>
            <a:pPr marR="3016885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nhưng lại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trong tài </a:t>
            </a:r>
            <a:r>
              <a:rPr sz="2400" spc="-10" dirty="0">
                <a:latin typeface="Arial"/>
                <a:cs typeface="Arial"/>
              </a:rPr>
              <a:t>liệu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8701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1.</a:t>
            </a:r>
            <a:r>
              <a:rPr lang="en-US" sz="3200" spc="-5" dirty="0" smtClean="0"/>
              <a:t>4.</a:t>
            </a:r>
            <a:r>
              <a:rPr sz="3200" spc="-5" dirty="0" smtClean="0"/>
              <a:t> </a:t>
            </a:r>
            <a:r>
              <a:rPr sz="3200" spc="-5" dirty="0"/>
              <a:t>Chất lượng phần mềm </a:t>
            </a:r>
            <a:r>
              <a:rPr sz="3200" dirty="0"/>
              <a:t>– quan</a:t>
            </a:r>
            <a:r>
              <a:rPr sz="3200" spc="-105" dirty="0"/>
              <a:t> </a:t>
            </a:r>
            <a:r>
              <a:rPr sz="3200" spc="-5" dirty="0"/>
              <a:t>điểm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35533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người </a:t>
            </a:r>
            <a:r>
              <a:rPr sz="3000" b="1" spc="5" dirty="0">
                <a:latin typeface="Arial"/>
                <a:cs typeface="Arial"/>
              </a:rPr>
              <a:t>dùng</a:t>
            </a:r>
            <a:r>
              <a:rPr sz="3000" spc="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 phù hợp </a:t>
            </a:r>
            <a:r>
              <a:rPr sz="3000" dirty="0">
                <a:latin typeface="Arial"/>
                <a:cs typeface="Arial"/>
              </a:rPr>
              <a:t>với mục </a:t>
            </a:r>
            <a:r>
              <a:rPr sz="3000" spc="-5" dirty="0">
                <a:latin typeface="Arial"/>
                <a:cs typeface="Arial"/>
              </a:rPr>
              <a:t>đích </a:t>
            </a:r>
            <a:r>
              <a:rPr sz="3000" dirty="0">
                <a:latin typeface="Arial"/>
                <a:cs typeface="Arial"/>
              </a:rPr>
              <a:t>sử </a:t>
            </a:r>
            <a:r>
              <a:rPr sz="3000" spc="-5" dirty="0">
                <a:latin typeface="Arial"/>
                <a:cs typeface="Arial"/>
              </a:rPr>
              <a:t>dụng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người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dùng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nhà </a:t>
            </a:r>
            <a:r>
              <a:rPr sz="3000" b="1" spc="-5" dirty="0">
                <a:latin typeface="Arial"/>
                <a:cs typeface="Arial"/>
              </a:rPr>
              <a:t>cung cấp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sản</a:t>
            </a:r>
            <a:endParaRPr sz="3000">
              <a:latin typeface="Arial"/>
              <a:cs typeface="Arial"/>
            </a:endParaRPr>
          </a:p>
          <a:p>
            <a:pPr marL="355600" marR="459740">
              <a:lnSpc>
                <a:spcPct val="100000"/>
              </a:lnSpc>
            </a:pPr>
            <a:r>
              <a:rPr sz="3000" b="1" dirty="0">
                <a:latin typeface="Arial"/>
                <a:cs typeface="Arial"/>
              </a:rPr>
              <a:t>phẩm</a:t>
            </a:r>
            <a:r>
              <a:rPr sz="3000" dirty="0">
                <a:latin typeface="Arial"/>
                <a:cs typeface="Arial"/>
              </a:rPr>
              <a:t>: sản </a:t>
            </a:r>
            <a:r>
              <a:rPr sz="3000" spc="-5" dirty="0">
                <a:latin typeface="Arial"/>
                <a:cs typeface="Arial"/>
              </a:rPr>
              <a:t>phẩm đạt được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10" dirty="0">
                <a:latin typeface="Arial"/>
                <a:cs typeface="Arial"/>
              </a:rPr>
              <a:t>tiêu </a:t>
            </a:r>
            <a:r>
              <a:rPr sz="3000" dirty="0">
                <a:latin typeface="Arial"/>
                <a:cs typeface="Arial"/>
              </a:rPr>
              <a:t>chí </a:t>
            </a:r>
            <a:r>
              <a:rPr sz="3000" spc="-5" dirty="0">
                <a:latin typeface="Arial"/>
                <a:cs typeface="Arial"/>
              </a:rPr>
              <a:t>đánh  giá do nhà </a:t>
            </a:r>
            <a:r>
              <a:rPr sz="3000" dirty="0">
                <a:latin typeface="Arial"/>
                <a:cs typeface="Arial"/>
              </a:rPr>
              <a:t>cung cấp </a:t>
            </a:r>
            <a:r>
              <a:rPr sz="3000" spc="-5" dirty="0">
                <a:latin typeface="Arial"/>
                <a:cs typeface="Arial"/>
              </a:rPr>
              <a:t>đề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ra</a:t>
            </a:r>
            <a:endParaRPr sz="3000">
              <a:latin typeface="Arial"/>
              <a:cs typeface="Arial"/>
            </a:endParaRPr>
          </a:p>
          <a:p>
            <a:pPr marL="355600" marR="41783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quan </a:t>
            </a:r>
            <a:r>
              <a:rPr sz="3000" b="1" spc="-5" dirty="0">
                <a:latin typeface="Arial"/>
                <a:cs typeface="Arial"/>
              </a:rPr>
              <a:t>điểm của </a:t>
            </a:r>
            <a:r>
              <a:rPr sz="3000" b="1" dirty="0">
                <a:latin typeface="Arial"/>
                <a:cs typeface="Arial"/>
              </a:rPr>
              <a:t>nhà </a:t>
            </a:r>
            <a:r>
              <a:rPr sz="3000" b="1" spc="-5" dirty="0">
                <a:latin typeface="Arial"/>
                <a:cs typeface="Arial"/>
              </a:rPr>
              <a:t>sản xuất </a:t>
            </a:r>
            <a:r>
              <a:rPr sz="3000" b="1" dirty="0">
                <a:latin typeface="Arial"/>
                <a:cs typeface="Arial"/>
              </a:rPr>
              <a:t>phần  </a:t>
            </a:r>
            <a:r>
              <a:rPr sz="3000" b="1" spc="-5" dirty="0">
                <a:latin typeface="Arial"/>
                <a:cs typeface="Arial"/>
              </a:rPr>
              <a:t>mềm</a:t>
            </a:r>
            <a:r>
              <a:rPr sz="3000" spc="-5" dirty="0">
                <a:latin typeface="Arial"/>
                <a:cs typeface="Arial"/>
              </a:rPr>
              <a:t>: </a:t>
            </a: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đáp ứng đầy đủ </a:t>
            </a:r>
            <a:r>
              <a:rPr sz="3000" dirty="0">
                <a:latin typeface="Arial"/>
                <a:cs typeface="Arial"/>
              </a:rPr>
              <a:t>các tiêu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chí  </a:t>
            </a:r>
            <a:r>
              <a:rPr sz="3000" spc="-5" dirty="0">
                <a:latin typeface="Arial"/>
                <a:cs typeface="Arial"/>
              </a:rPr>
              <a:t>đề ra </a:t>
            </a:r>
            <a:r>
              <a:rPr sz="3000" dirty="0">
                <a:latin typeface="Arial"/>
                <a:cs typeface="Arial"/>
              </a:rPr>
              <a:t>trong </a:t>
            </a:r>
            <a:r>
              <a:rPr sz="3000" spc="-5" dirty="0">
                <a:latin typeface="Arial"/>
                <a:cs typeface="Arial"/>
              </a:rPr>
              <a:t>bản đặc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tả.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787019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1.4</a:t>
            </a:r>
            <a:r>
              <a:rPr lang="en-US" sz="3200" spc="-5" dirty="0" smtClean="0"/>
              <a:t>.</a:t>
            </a:r>
            <a:r>
              <a:rPr sz="3200" spc="-5" dirty="0" smtClean="0"/>
              <a:t> </a:t>
            </a:r>
            <a:r>
              <a:rPr sz="3200" spc="-5" dirty="0"/>
              <a:t>Chất lượng phần mềm </a:t>
            </a:r>
            <a:r>
              <a:rPr sz="3200" dirty="0"/>
              <a:t>– quan</a:t>
            </a:r>
            <a:r>
              <a:rPr sz="3200" spc="-105" dirty="0"/>
              <a:t> </a:t>
            </a:r>
            <a:r>
              <a:rPr sz="3200" spc="-5" dirty="0"/>
              <a:t>điểm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945235"/>
            <a:ext cx="8660765" cy="56349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b="1" spc="-5" dirty="0">
                <a:latin typeface="Arial"/>
                <a:cs typeface="Arial"/>
              </a:rPr>
              <a:t>Định nghĩa của</a:t>
            </a:r>
            <a:r>
              <a:rPr sz="2300" b="1" spc="-5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IEEE</a:t>
            </a:r>
            <a:r>
              <a:rPr sz="2300" dirty="0">
                <a:latin typeface="Arial"/>
                <a:cs typeface="Arial"/>
              </a:rPr>
              <a:t>:</a:t>
            </a: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85" dirty="0">
                <a:latin typeface="Arial"/>
                <a:cs typeface="Arial"/>
              </a:rPr>
              <a:t>là:</a:t>
            </a:r>
            <a:endParaRPr sz="2300" dirty="0">
              <a:latin typeface="Arial"/>
              <a:cs typeface="Arial"/>
            </a:endParaRPr>
          </a:p>
          <a:p>
            <a:pPr marL="756285" marR="506730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Mức </a:t>
            </a:r>
            <a:r>
              <a:rPr sz="2300" spc="-5" dirty="0">
                <a:latin typeface="Arial"/>
                <a:cs typeface="Arial"/>
              </a:rPr>
              <a:t>độ </a:t>
            </a:r>
            <a:r>
              <a:rPr sz="2300" dirty="0">
                <a:latin typeface="Arial"/>
                <a:cs typeface="Arial"/>
              </a:rPr>
              <a:t>mà một </a:t>
            </a:r>
            <a:r>
              <a:rPr sz="2300" spc="-5" dirty="0">
                <a:latin typeface="Arial"/>
                <a:cs typeface="Arial"/>
              </a:rPr>
              <a:t>hệ </a:t>
            </a:r>
            <a:r>
              <a:rPr sz="2300" dirty="0">
                <a:latin typeface="Arial"/>
                <a:cs typeface="Arial"/>
              </a:rPr>
              <a:t>thống, thành </a:t>
            </a:r>
            <a:r>
              <a:rPr sz="2300" spc="-5" dirty="0">
                <a:latin typeface="Arial"/>
                <a:cs typeface="Arial"/>
              </a:rPr>
              <a:t>phần hoặc quá </a:t>
            </a:r>
            <a:r>
              <a:rPr sz="2300" spc="20" dirty="0">
                <a:latin typeface="Arial"/>
                <a:cs typeface="Arial"/>
              </a:rPr>
              <a:t>trình</a:t>
            </a:r>
            <a:r>
              <a:rPr sz="2300" spc="-20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đáp  ứng yêu cầu </a:t>
            </a:r>
            <a:r>
              <a:rPr sz="2300" spc="-5" dirty="0">
                <a:latin typeface="Arial"/>
                <a:cs typeface="Arial"/>
              </a:rPr>
              <a:t>quy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định</a:t>
            </a:r>
            <a:endParaRPr sz="23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Mức </a:t>
            </a:r>
            <a:r>
              <a:rPr sz="2300" spc="-5" dirty="0">
                <a:latin typeface="Arial"/>
                <a:cs typeface="Arial"/>
              </a:rPr>
              <a:t>độ và </a:t>
            </a:r>
            <a:r>
              <a:rPr sz="2300" dirty="0">
                <a:latin typeface="Arial"/>
                <a:cs typeface="Arial"/>
              </a:rPr>
              <a:t>một </a:t>
            </a:r>
            <a:r>
              <a:rPr sz="2300" spc="-5" dirty="0">
                <a:latin typeface="Arial"/>
                <a:cs typeface="Arial"/>
              </a:rPr>
              <a:t>hệ </a:t>
            </a:r>
            <a:r>
              <a:rPr sz="2300" dirty="0">
                <a:latin typeface="Arial"/>
                <a:cs typeface="Arial"/>
              </a:rPr>
              <a:t>thống, thành </a:t>
            </a:r>
            <a:r>
              <a:rPr sz="2300" spc="-5" dirty="0">
                <a:latin typeface="Arial"/>
                <a:cs typeface="Arial"/>
              </a:rPr>
              <a:t>phần hoặc quá trính đáp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ứng  </a:t>
            </a:r>
            <a:r>
              <a:rPr sz="2300" spc="-5" dirty="0">
                <a:latin typeface="Arial"/>
                <a:cs typeface="Arial"/>
              </a:rPr>
              <a:t>nhu </a:t>
            </a:r>
            <a:r>
              <a:rPr sz="2300" dirty="0">
                <a:latin typeface="Arial"/>
                <a:cs typeface="Arial"/>
              </a:rPr>
              <a:t>cầu của người sử </a:t>
            </a:r>
            <a:r>
              <a:rPr sz="2300" spc="-5" dirty="0">
                <a:latin typeface="Arial"/>
                <a:cs typeface="Arial"/>
              </a:rPr>
              <a:t>dụng hoặc </a:t>
            </a:r>
            <a:r>
              <a:rPr sz="2300" dirty="0">
                <a:latin typeface="Arial"/>
                <a:cs typeface="Arial"/>
              </a:rPr>
              <a:t>mong </a:t>
            </a:r>
            <a:r>
              <a:rPr sz="2300" spc="-5" dirty="0">
                <a:latin typeface="Arial"/>
                <a:cs typeface="Arial"/>
              </a:rPr>
              <a:t>đợi </a:t>
            </a:r>
            <a:r>
              <a:rPr sz="2300" dirty="0">
                <a:latin typeface="Arial"/>
                <a:cs typeface="Arial"/>
              </a:rPr>
              <a:t>của khách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hàng.</a:t>
            </a: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b="1" dirty="0">
                <a:latin typeface="Arial"/>
                <a:cs typeface="Arial"/>
              </a:rPr>
              <a:t>Theo </a:t>
            </a:r>
            <a:r>
              <a:rPr sz="2300" b="1" spc="-5" dirty="0">
                <a:latin typeface="Arial"/>
                <a:cs typeface="Arial"/>
              </a:rPr>
              <a:t>cách </a:t>
            </a:r>
            <a:r>
              <a:rPr sz="2300" b="1" dirty="0">
                <a:latin typeface="Arial"/>
                <a:cs typeface="Arial"/>
              </a:rPr>
              <a:t>tiếp cận của</a:t>
            </a:r>
            <a:r>
              <a:rPr sz="2300" b="1" spc="-1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ISO:</a:t>
            </a:r>
            <a:endParaRPr sz="2300" dirty="0">
              <a:latin typeface="Arial"/>
              <a:cs typeface="Arial"/>
            </a:endParaRPr>
          </a:p>
          <a:p>
            <a:pPr marL="355600" marR="2794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toàn </a:t>
            </a:r>
            <a:r>
              <a:rPr sz="2300" spc="-5" dirty="0">
                <a:latin typeface="Arial"/>
                <a:cs typeface="Arial"/>
              </a:rPr>
              <a:t>diện </a:t>
            </a:r>
            <a:r>
              <a:rPr sz="2300" dirty="0">
                <a:latin typeface="Arial"/>
                <a:cs typeface="Arial"/>
              </a:rPr>
              <a:t>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cần phải được quan</a:t>
            </a:r>
            <a:r>
              <a:rPr sz="2300" spc="-2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tâm  từ:</a:t>
            </a:r>
          </a:p>
          <a:p>
            <a:pPr marL="756285" lvl="1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quy</a:t>
            </a:r>
            <a:r>
              <a:rPr sz="2300" spc="-75" dirty="0">
                <a:latin typeface="Arial"/>
                <a:cs typeface="Arial"/>
              </a:rPr>
              <a:t> </a:t>
            </a:r>
            <a:r>
              <a:rPr sz="2300" spc="20" dirty="0">
                <a:latin typeface="Arial"/>
                <a:cs typeface="Arial"/>
              </a:rPr>
              <a:t>trình</a:t>
            </a:r>
            <a:endParaRPr sz="23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nội bộ </a:t>
            </a:r>
            <a:r>
              <a:rPr sz="2300" dirty="0">
                <a:latin typeface="Arial"/>
                <a:cs typeface="Arial"/>
              </a:rPr>
              <a:t>(chất lượng</a:t>
            </a:r>
            <a:r>
              <a:rPr sz="2300" spc="-18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trong)</a:t>
            </a:r>
          </a:p>
          <a:p>
            <a:pPr marL="756285" marR="5403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spc="-5" dirty="0">
                <a:latin typeface="Arial"/>
                <a:cs typeface="Arial"/>
              </a:rPr>
              <a:t>Chất </a:t>
            </a:r>
            <a:r>
              <a:rPr sz="2300" dirty="0">
                <a:latin typeface="Arial"/>
                <a:cs typeface="Arial"/>
              </a:rPr>
              <a:t>lượng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đối chiếu với </a:t>
            </a:r>
            <a:r>
              <a:rPr sz="2300" dirty="0">
                <a:latin typeface="Arial"/>
                <a:cs typeface="Arial"/>
              </a:rPr>
              <a:t>yêu cầu người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dùng  (chất lượng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ngoài)</a:t>
            </a:r>
            <a:endParaRPr sz="23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z="2300" spc="-5" dirty="0">
                <a:latin typeface="Arial"/>
                <a:cs typeface="Arial"/>
              </a:rPr>
              <a:t>C</a:t>
            </a:r>
            <a:r>
              <a:rPr sz="2300" dirty="0">
                <a:latin typeface="Arial"/>
                <a:cs typeface="Arial"/>
              </a:rPr>
              <a:t>h</a:t>
            </a:r>
            <a:r>
              <a:rPr sz="2300" spc="-5" dirty="0">
                <a:latin typeface="Arial"/>
                <a:cs typeface="Arial"/>
              </a:rPr>
              <a:t>ấ</a:t>
            </a:r>
            <a:r>
              <a:rPr sz="2300" dirty="0">
                <a:latin typeface="Arial"/>
                <a:cs typeface="Arial"/>
              </a:rPr>
              <a:t>t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ợng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phâ</a:t>
            </a:r>
            <a:r>
              <a:rPr sz="2300" spc="5" dirty="0">
                <a:latin typeface="Arial"/>
                <a:cs typeface="Arial"/>
              </a:rPr>
              <a:t>̀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trong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sử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dụ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(chất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ợng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sử </a:t>
            </a:r>
            <a:r>
              <a:rPr sz="2300" spc="-5" dirty="0">
                <a:latin typeface="Arial"/>
                <a:cs typeface="Arial"/>
              </a:rPr>
              <a:t>du</a:t>
            </a:r>
            <a:r>
              <a:rPr sz="2300" dirty="0">
                <a:latin typeface="Arial"/>
                <a:cs typeface="Arial"/>
              </a:rPr>
              <a:t>̣</a:t>
            </a:r>
            <a:r>
              <a:rPr sz="2300" spc="-5" dirty="0">
                <a:latin typeface="Arial"/>
                <a:cs typeface="Arial"/>
              </a:rPr>
              <a:t>n</a:t>
            </a:r>
            <a:r>
              <a:rPr sz="2300" spc="-425" dirty="0">
                <a:latin typeface="Arial"/>
                <a:cs typeface="Arial"/>
              </a:rPr>
              <a:t>g</a:t>
            </a:r>
            <a:r>
              <a:rPr sz="1500" spc="-209" baseline="5555" dirty="0">
                <a:latin typeface="Arial"/>
                <a:cs typeface="Arial"/>
              </a:rPr>
              <a:t>2</a:t>
            </a:r>
            <a:r>
              <a:rPr sz="2300" spc="-640" dirty="0">
                <a:latin typeface="Arial"/>
                <a:cs typeface="Arial"/>
              </a:rPr>
              <a:t>)</a:t>
            </a:r>
            <a:r>
              <a:rPr sz="1500" spc="-15" baseline="5555" dirty="0">
                <a:latin typeface="Arial"/>
                <a:cs typeface="Arial"/>
              </a:rPr>
              <a:t>1</a:t>
            </a:r>
            <a:endParaRPr sz="1500" baseline="555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1475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1.5</a:t>
            </a:r>
            <a:r>
              <a:rPr lang="en-US" sz="3200" spc="-5" dirty="0" smtClean="0"/>
              <a:t>.</a:t>
            </a:r>
            <a:r>
              <a:rPr sz="3200" spc="-5" dirty="0" smtClean="0"/>
              <a:t> </a:t>
            </a:r>
            <a:r>
              <a:rPr sz="3200" spc="-5" dirty="0"/>
              <a:t>Đảm bảo chất lượng phần</a:t>
            </a:r>
            <a:r>
              <a:rPr sz="3200" spc="-90" dirty="0"/>
              <a:t> </a:t>
            </a:r>
            <a:r>
              <a:rPr sz="3200" spc="-5" dirty="0"/>
              <a:t>mềm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91844"/>
            <a:ext cx="8733790" cy="49796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Arial"/>
                <a:cs typeface="Arial"/>
              </a:rPr>
              <a:t>Đảm </a:t>
            </a:r>
            <a:r>
              <a:rPr sz="2500" spc="-5" dirty="0">
                <a:latin typeface="Arial"/>
                <a:cs typeface="Arial"/>
              </a:rPr>
              <a:t>bảo chất </a:t>
            </a:r>
            <a:r>
              <a:rPr sz="2500" spc="-10" dirty="0">
                <a:latin typeface="Arial"/>
                <a:cs typeface="Arial"/>
              </a:rPr>
              <a:t>lượng </a:t>
            </a:r>
            <a:r>
              <a:rPr sz="2500" spc="-5" dirty="0">
                <a:latin typeface="Arial"/>
                <a:cs typeface="Arial"/>
              </a:rPr>
              <a:t>phần</a:t>
            </a:r>
            <a:r>
              <a:rPr sz="2500" spc="2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mềm:</a:t>
            </a:r>
            <a:endParaRPr sz="2500">
              <a:latin typeface="Arial"/>
              <a:cs typeface="Arial"/>
            </a:endParaRPr>
          </a:p>
          <a:p>
            <a:pPr marL="355600" marR="153035" indent="-34290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Thiết </a:t>
            </a:r>
            <a:r>
              <a:rPr sz="2500" spc="-10" dirty="0">
                <a:latin typeface="Arial"/>
                <a:cs typeface="Arial"/>
              </a:rPr>
              <a:t>lập </a:t>
            </a:r>
            <a:r>
              <a:rPr sz="2500" spc="-5" dirty="0">
                <a:latin typeface="Arial"/>
                <a:cs typeface="Arial"/>
              </a:rPr>
              <a:t>một </a:t>
            </a:r>
            <a:r>
              <a:rPr sz="2500" b="1" spc="-5" dirty="0">
                <a:latin typeface="Arial"/>
                <a:cs typeface="Arial"/>
              </a:rPr>
              <a:t>tập hợp </a:t>
            </a:r>
            <a:r>
              <a:rPr sz="2500" spc="-5" dirty="0">
                <a:latin typeface="Arial"/>
                <a:cs typeface="Arial"/>
              </a:rPr>
              <a:t>các họat động có chủ </a:t>
            </a:r>
            <a:r>
              <a:rPr sz="2500" spc="-10" dirty="0">
                <a:latin typeface="Arial"/>
                <a:cs typeface="Arial"/>
              </a:rPr>
              <a:t>đích </a:t>
            </a:r>
            <a:r>
              <a:rPr sz="2500" spc="-5" dirty="0">
                <a:latin typeface="Arial"/>
                <a:cs typeface="Arial"/>
              </a:rPr>
              <a:t>và có </a:t>
            </a:r>
            <a:r>
              <a:rPr sz="2500" dirty="0">
                <a:latin typeface="Arial"/>
                <a:cs typeface="Arial"/>
              </a:rPr>
              <a:t>hệ  thống </a:t>
            </a:r>
            <a:r>
              <a:rPr sz="2500" spc="-5" dirty="0">
                <a:latin typeface="Arial"/>
                <a:cs typeface="Arial"/>
              </a:rPr>
              <a:t>nhằm </a:t>
            </a:r>
            <a:r>
              <a:rPr sz="2500" spc="-10" dirty="0">
                <a:latin typeface="Arial"/>
                <a:cs typeface="Arial"/>
              </a:rPr>
              <a:t>mang </a:t>
            </a:r>
            <a:r>
              <a:rPr sz="2500" spc="-5" dirty="0">
                <a:latin typeface="Arial"/>
                <a:cs typeface="Arial"/>
              </a:rPr>
              <a:t>lại sự tin tưởng sẽ đạt được chất </a:t>
            </a:r>
            <a:r>
              <a:rPr sz="2500" spc="-10" dirty="0">
                <a:latin typeface="Arial"/>
                <a:cs typeface="Arial"/>
              </a:rPr>
              <a:t>lượng  </a:t>
            </a:r>
            <a:r>
              <a:rPr sz="2500" spc="-5" dirty="0">
                <a:latin typeface="Arial"/>
                <a:cs typeface="Arial"/>
              </a:rPr>
              <a:t>đúng theo yêu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cầu.</a:t>
            </a:r>
            <a:endParaRPr sz="2500">
              <a:latin typeface="Arial"/>
              <a:cs typeface="Arial"/>
            </a:endParaRPr>
          </a:p>
          <a:p>
            <a:pPr marL="756285" marR="234950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Đảm </a:t>
            </a:r>
            <a:r>
              <a:rPr sz="2500" spc="-5" dirty="0">
                <a:latin typeface="Arial"/>
                <a:cs typeface="Arial"/>
              </a:rPr>
              <a:t>bảo dự án phần mềm sẽ </a:t>
            </a:r>
            <a:r>
              <a:rPr sz="2500" spc="-145" dirty="0">
                <a:latin typeface="Arial"/>
                <a:cs typeface="Arial"/>
              </a:rPr>
              <a:t>hoàn </a:t>
            </a:r>
            <a:r>
              <a:rPr sz="2500" spc="-5" dirty="0">
                <a:latin typeface="Arial"/>
                <a:cs typeface="Arial"/>
              </a:rPr>
              <a:t>thành </a:t>
            </a:r>
            <a:r>
              <a:rPr sz="2500" spc="-10" dirty="0">
                <a:latin typeface="Arial"/>
                <a:cs typeface="Arial"/>
              </a:rPr>
              <a:t>đúng </a:t>
            </a:r>
            <a:r>
              <a:rPr sz="2500" spc="-165" dirty="0">
                <a:latin typeface="Arial"/>
                <a:cs typeface="Arial"/>
              </a:rPr>
              <a:t>đặc </a:t>
            </a:r>
            <a:r>
              <a:rPr sz="2500" spc="15" dirty="0">
                <a:latin typeface="Arial"/>
                <a:cs typeface="Arial"/>
              </a:rPr>
              <a:t>tả,  </a:t>
            </a:r>
            <a:r>
              <a:rPr sz="2500" spc="-5" dirty="0">
                <a:latin typeface="Arial"/>
                <a:cs typeface="Arial"/>
              </a:rPr>
              <a:t>theo chuẩn </a:t>
            </a:r>
            <a:r>
              <a:rPr sz="2500" spc="-10" dirty="0">
                <a:latin typeface="Arial"/>
                <a:cs typeface="Arial"/>
              </a:rPr>
              <a:t>mực định </a:t>
            </a:r>
            <a:r>
              <a:rPr sz="2500" spc="-5" dirty="0">
                <a:latin typeface="Arial"/>
                <a:cs typeface="Arial"/>
              </a:rPr>
              <a:t>trước và các chức năng đòi </a:t>
            </a:r>
            <a:r>
              <a:rPr sz="2500" spc="-10" dirty="0">
                <a:latin typeface="Arial"/>
                <a:cs typeface="Arial"/>
              </a:rPr>
              <a:t>hỏi,  </a:t>
            </a:r>
            <a:r>
              <a:rPr sz="2500" spc="-5" dirty="0">
                <a:latin typeface="Arial"/>
                <a:cs typeface="Arial"/>
              </a:rPr>
              <a:t>không có hỏng </a:t>
            </a:r>
            <a:r>
              <a:rPr sz="2500" spc="-10" dirty="0">
                <a:latin typeface="Arial"/>
                <a:cs typeface="Arial"/>
              </a:rPr>
              <a:t>hóc </a:t>
            </a:r>
            <a:r>
              <a:rPr sz="2500" spc="-5" dirty="0">
                <a:latin typeface="Arial"/>
                <a:cs typeface="Arial"/>
              </a:rPr>
              <a:t>và các vấn đề tiềm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ẩn.</a:t>
            </a:r>
            <a:endParaRPr sz="25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Điều </a:t>
            </a:r>
            <a:r>
              <a:rPr sz="2500" spc="-5" dirty="0">
                <a:latin typeface="Arial"/>
                <a:cs typeface="Arial"/>
              </a:rPr>
              <a:t>khiển và cải tiến tiến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phát triển </a:t>
            </a:r>
            <a:r>
              <a:rPr sz="2500" spc="-145" dirty="0">
                <a:latin typeface="Arial"/>
                <a:cs typeface="Arial"/>
              </a:rPr>
              <a:t>phần </a:t>
            </a:r>
            <a:r>
              <a:rPr sz="2500" spc="-10" dirty="0">
                <a:latin typeface="Arial"/>
                <a:cs typeface="Arial"/>
              </a:rPr>
              <a:t>mềm  </a:t>
            </a:r>
            <a:r>
              <a:rPr sz="2500" spc="-5" dirty="0">
                <a:latin typeface="Arial"/>
                <a:cs typeface="Arial"/>
              </a:rPr>
              <a:t>ngay từ khi dự án bắt </a:t>
            </a:r>
            <a:r>
              <a:rPr sz="2500" dirty="0">
                <a:latin typeface="Arial"/>
                <a:cs typeface="Arial"/>
              </a:rPr>
              <a:t>đầu. </a:t>
            </a:r>
            <a:r>
              <a:rPr sz="2500" spc="-10" dirty="0">
                <a:latin typeface="Arial"/>
                <a:cs typeface="Arial"/>
              </a:rPr>
              <a:t>Nó </a:t>
            </a:r>
            <a:r>
              <a:rPr sz="2500" spc="-5" dirty="0">
                <a:latin typeface="Arial"/>
                <a:cs typeface="Arial"/>
              </a:rPr>
              <a:t>có tác dụng “phòng </a:t>
            </a:r>
            <a:r>
              <a:rPr sz="2500" spc="-10" dirty="0">
                <a:latin typeface="Arial"/>
                <a:cs typeface="Arial"/>
              </a:rPr>
              <a:t>ngừa”  </a:t>
            </a:r>
            <a:r>
              <a:rPr sz="2500" spc="-5" dirty="0">
                <a:latin typeface="Arial"/>
                <a:cs typeface="Arial"/>
              </a:rPr>
              <a:t>cái </a:t>
            </a:r>
            <a:r>
              <a:rPr sz="2500" spc="-10" dirty="0">
                <a:latin typeface="Arial"/>
                <a:cs typeface="Arial"/>
              </a:rPr>
              <a:t>xấu, </a:t>
            </a:r>
            <a:r>
              <a:rPr sz="2500" spc="-5" dirty="0">
                <a:latin typeface="Arial"/>
                <a:cs typeface="Arial"/>
              </a:rPr>
              <a:t>cái kém chất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lượng.</a:t>
            </a:r>
            <a:endParaRPr sz="2500">
              <a:latin typeface="Arial"/>
              <a:cs typeface="Arial"/>
            </a:endParaRPr>
          </a:p>
          <a:p>
            <a:pPr marL="756285" marR="106489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Mục tiêu: thỏa mãn khách hàng (Thời gian+Ngân  </a:t>
            </a:r>
            <a:r>
              <a:rPr sz="2500" spc="-35" dirty="0">
                <a:latin typeface="Arial"/>
                <a:cs typeface="Arial"/>
              </a:rPr>
              <a:t>sách+Chất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lượng)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0644" y="2253747"/>
            <a:ext cx="6597650" cy="1854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6430" marR="5080" indent="-1904364">
              <a:lnSpc>
                <a:spcPct val="15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TỔNG QUAN VỀ </a:t>
            </a:r>
            <a:r>
              <a:rPr sz="4000" b="1" spc="-340" dirty="0">
                <a:solidFill>
                  <a:srgbClr val="006FC0"/>
                </a:solidFill>
                <a:latin typeface="Arial"/>
                <a:cs typeface="Arial"/>
              </a:rPr>
              <a:t>KIỂM </a:t>
            </a:r>
            <a:r>
              <a:rPr sz="4000" b="1" spc="-10" dirty="0">
                <a:solidFill>
                  <a:srgbClr val="006FC0"/>
                </a:solidFill>
                <a:latin typeface="Arial"/>
                <a:cs typeface="Arial"/>
              </a:rPr>
              <a:t>THỬ  PHẦN</a:t>
            </a:r>
            <a:r>
              <a:rPr sz="4000" b="1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006FC0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46845" y="6366249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66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Tester &amp;</a:t>
            </a:r>
            <a:r>
              <a:rPr spc="-55" dirty="0"/>
              <a:t> </a:t>
            </a:r>
            <a:r>
              <a:rPr spc="-5" dirty="0"/>
              <a:t>QA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16253"/>
            <a:ext cx="8825865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KS </a:t>
            </a:r>
            <a:r>
              <a:rPr sz="2400" dirty="0">
                <a:latin typeface="Arial"/>
                <a:cs typeface="Arial"/>
              </a:rPr>
              <a:t>kiểm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(Tester) có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vụ khảo sát, chạy thử </a:t>
            </a:r>
            <a:r>
              <a:rPr sz="2400" spc="-5" dirty="0">
                <a:latin typeface="Arial"/>
                <a:cs typeface="Arial"/>
              </a:rPr>
              <a:t>để bảo  đảm </a:t>
            </a:r>
            <a:r>
              <a:rPr sz="2400" dirty="0">
                <a:latin typeface="Arial"/>
                <a:cs typeface="Arial"/>
              </a:rPr>
              <a:t>PM thỏa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các yêu cầu về 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và 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vận  </a:t>
            </a:r>
            <a:r>
              <a:rPr sz="2400" spc="-5" dirty="0">
                <a:latin typeface="Arial"/>
                <a:cs typeface="Arial"/>
              </a:rPr>
              <a:t>hành </a:t>
            </a: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nó phải </a:t>
            </a:r>
            <a:r>
              <a:rPr sz="2400" dirty="0">
                <a:latin typeface="Arial"/>
                <a:cs typeface="Arial"/>
              </a:rPr>
              <a:t>có, </a:t>
            </a:r>
            <a:r>
              <a:rPr sz="2400" spc="-5" dirty="0">
                <a:latin typeface="Arial"/>
                <a:cs typeface="Arial"/>
              </a:rPr>
              <a:t>báo </a:t>
            </a:r>
            <a:r>
              <a:rPr sz="2400" dirty="0">
                <a:latin typeface="Arial"/>
                <a:cs typeface="Arial"/>
              </a:rPr>
              <a:t>cáo các </a:t>
            </a:r>
            <a:r>
              <a:rPr sz="2400" spc="-5" dirty="0">
                <a:latin typeface="Arial"/>
                <a:cs typeface="Arial"/>
              </a:rPr>
              <a:t>lỗi nếu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bộ phận  liên quan chỉnh </a:t>
            </a:r>
            <a:r>
              <a:rPr sz="2400" dirty="0">
                <a:latin typeface="Arial"/>
                <a:cs typeface="Arial"/>
              </a:rPr>
              <a:t>sửa. </a:t>
            </a:r>
            <a:r>
              <a:rPr sz="2400" spc="-5" dirty="0">
                <a:latin typeface="Arial"/>
                <a:cs typeface="Arial"/>
              </a:rPr>
              <a:t>Công việc </a:t>
            </a:r>
            <a:r>
              <a:rPr sz="2400" dirty="0">
                <a:latin typeface="Arial"/>
                <a:cs typeface="Arial"/>
              </a:rPr>
              <a:t>của KS kiểm </a:t>
            </a:r>
            <a:r>
              <a:rPr sz="2400" spc="-5" dirty="0">
                <a:latin typeface="Arial"/>
                <a:cs typeface="Arial"/>
              </a:rPr>
              <a:t>định liên quan  đến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(product).</a:t>
            </a:r>
            <a:endParaRPr sz="2400" dirty="0">
              <a:latin typeface="Arial"/>
              <a:cs typeface="Arial"/>
            </a:endParaRPr>
          </a:p>
          <a:p>
            <a:pPr marL="355600" marR="9207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KS </a:t>
            </a:r>
            <a:r>
              <a:rPr sz="2400" dirty="0">
                <a:latin typeface="Arial"/>
                <a:cs typeface="Arial"/>
              </a:rPr>
              <a:t>chất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(QA) có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vụ </a:t>
            </a:r>
            <a:r>
              <a:rPr sz="2400" spc="-5" dirty="0">
                <a:latin typeface="Arial"/>
                <a:cs typeface="Arial"/>
              </a:rPr>
              <a:t>giám </a:t>
            </a:r>
            <a:r>
              <a:rPr sz="2400" dirty="0">
                <a:latin typeface="Arial"/>
                <a:cs typeface="Arial"/>
              </a:rPr>
              <a:t>sát </a:t>
            </a:r>
            <a:r>
              <a:rPr sz="2400" spc="-5" dirty="0">
                <a:latin typeface="Arial"/>
                <a:cs typeface="Arial"/>
              </a:rPr>
              <a:t>để bảo đảm </a:t>
            </a:r>
            <a:r>
              <a:rPr sz="2400" dirty="0">
                <a:latin typeface="Arial"/>
                <a:cs typeface="Arial"/>
              </a:rPr>
              <a:t>các  tiêu </a:t>
            </a:r>
            <a:r>
              <a:rPr sz="2400" spc="-5" dirty="0">
                <a:latin typeface="Arial"/>
                <a:cs typeface="Arial"/>
              </a:rPr>
              <a:t>chuẩn </a:t>
            </a:r>
            <a:r>
              <a:rPr sz="2400" dirty="0">
                <a:latin typeface="Arial"/>
                <a:cs typeface="Arial"/>
              </a:rPr>
              <a:t>và </a:t>
            </a:r>
            <a:r>
              <a:rPr sz="2400" spc="-5" dirty="0">
                <a:latin typeface="Arial"/>
                <a:cs typeface="Arial"/>
              </a:rPr>
              <a:t>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xuất </a:t>
            </a:r>
            <a:r>
              <a:rPr sz="2400" dirty="0">
                <a:latin typeface="Arial"/>
                <a:cs typeface="Arial"/>
              </a:rPr>
              <a:t>PM </a:t>
            </a:r>
            <a:r>
              <a:rPr sz="2400" spc="-5" dirty="0">
                <a:latin typeface="Arial"/>
                <a:cs typeface="Arial"/>
              </a:rPr>
              <a:t>được định </a:t>
            </a:r>
            <a:r>
              <a:rPr sz="2400" spc="-10" dirty="0">
                <a:latin typeface="Arial"/>
                <a:cs typeface="Arial"/>
              </a:rPr>
              <a:t>nghĩa </a:t>
            </a:r>
            <a:r>
              <a:rPr sz="2400" dirty="0">
                <a:latin typeface="Arial"/>
                <a:cs typeface="Arial"/>
              </a:rPr>
              <a:t>và tuân  thủ </a:t>
            </a:r>
            <a:r>
              <a:rPr sz="2400" spc="-10" dirty="0">
                <a:latin typeface="Arial"/>
                <a:cs typeface="Arial"/>
              </a:rPr>
              <a:t>nghiêm </a:t>
            </a:r>
            <a:r>
              <a:rPr sz="2400" dirty="0">
                <a:latin typeface="Arial"/>
                <a:cs typeface="Arial"/>
              </a:rPr>
              <a:t>túc, </a:t>
            </a:r>
            <a:r>
              <a:rPr sz="2400" spc="-5" dirty="0">
                <a:latin typeface="Arial"/>
                <a:cs typeface="Arial"/>
              </a:rPr>
              <a:t>hướng đến </a:t>
            </a:r>
            <a:r>
              <a:rPr sz="2400" dirty="0">
                <a:latin typeface="Arial"/>
                <a:cs typeface="Arial"/>
              </a:rPr>
              <a:t>mục tiêu các sản </a:t>
            </a:r>
            <a:r>
              <a:rPr sz="2400" spc="-5" dirty="0">
                <a:latin typeface="Arial"/>
                <a:cs typeface="Arial"/>
              </a:rPr>
              <a:t>phẩm (SP) trung  gian </a:t>
            </a:r>
            <a:r>
              <a:rPr sz="2400" dirty="0">
                <a:latin typeface="Arial"/>
                <a:cs typeface="Arial"/>
              </a:rPr>
              <a:t>cũng </a:t>
            </a:r>
            <a:r>
              <a:rPr sz="2400" spc="-5" dirty="0">
                <a:latin typeface="Arial"/>
                <a:cs typeface="Arial"/>
              </a:rPr>
              <a:t>như </a:t>
            </a:r>
            <a:r>
              <a:rPr sz="2400" dirty="0">
                <a:latin typeface="Arial"/>
                <a:cs typeface="Arial"/>
              </a:rPr>
              <a:t>SP sau cùng của </a:t>
            </a:r>
            <a:r>
              <a:rPr sz="2400" spc="-5" dirty="0">
                <a:latin typeface="Arial"/>
                <a:cs typeface="Arial"/>
              </a:rPr>
              <a:t>dự án </a:t>
            </a:r>
            <a:r>
              <a:rPr sz="2400" dirty="0">
                <a:latin typeface="Arial"/>
                <a:cs typeface="Arial"/>
              </a:rPr>
              <a:t>thỏa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tiêu  chuẩn </a:t>
            </a:r>
            <a:r>
              <a:rPr sz="2400" dirty="0">
                <a:latin typeface="Arial"/>
                <a:cs typeface="Arial"/>
              </a:rPr>
              <a:t>và yêu cầu </a:t>
            </a:r>
            <a:r>
              <a:rPr sz="2400" spc="-5" dirty="0">
                <a:latin typeface="Arial"/>
                <a:cs typeface="Arial"/>
              </a:rPr>
              <a:t>đã định trước đó. Công việc </a:t>
            </a:r>
            <a:r>
              <a:rPr sz="2400" dirty="0">
                <a:latin typeface="Arial"/>
                <a:cs typeface="Arial"/>
              </a:rPr>
              <a:t>của KS chất  </a:t>
            </a:r>
            <a:r>
              <a:rPr sz="2400" spc="-5" dirty="0">
                <a:latin typeface="Arial"/>
                <a:cs typeface="Arial"/>
              </a:rPr>
              <a:t>lượng liên quan đến quy </a:t>
            </a:r>
            <a:r>
              <a:rPr sz="2400" spc="20" dirty="0">
                <a:latin typeface="Arial"/>
                <a:cs typeface="Arial"/>
              </a:rPr>
              <a:t>trình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(process).</a:t>
            </a:r>
          </a:p>
          <a:p>
            <a:pPr marL="355600" marR="7239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 </a:t>
            </a:r>
            <a:r>
              <a:rPr sz="2400" spc="-5" dirty="0">
                <a:latin typeface="Arial"/>
                <a:cs typeface="Arial"/>
              </a:rPr>
              <a:t>dụ: Kiểm </a:t>
            </a:r>
            <a:r>
              <a:rPr sz="2400" dirty="0">
                <a:latin typeface="Arial"/>
                <a:cs typeface="Arial"/>
              </a:rPr>
              <a:t>tra </a:t>
            </a:r>
            <a:r>
              <a:rPr sz="2400" spc="-5" dirty="0">
                <a:latin typeface="Arial"/>
                <a:cs typeface="Arial"/>
              </a:rPr>
              <a:t>để bảo đảm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10" dirty="0">
                <a:latin typeface="Arial"/>
                <a:cs typeface="Arial"/>
              </a:rPr>
              <a:t>giải </a:t>
            </a:r>
            <a:r>
              <a:rPr sz="2400" dirty="0">
                <a:latin typeface="Arial"/>
                <a:cs typeface="Arial"/>
              </a:rPr>
              <a:t>thuật khi viết code </a:t>
            </a:r>
            <a:r>
              <a:rPr sz="2400" spc="-5" dirty="0">
                <a:latin typeface="Arial"/>
                <a:cs typeface="Arial"/>
              </a:rPr>
              <a:t>phải  được </a:t>
            </a:r>
            <a:r>
              <a:rPr sz="2400" dirty="0">
                <a:latin typeface="Arial"/>
                <a:cs typeface="Arial"/>
              </a:rPr>
              <a:t>chú thích rõ ràng, các </a:t>
            </a: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cầu khách </a:t>
            </a:r>
            <a:r>
              <a:rPr sz="2400" spc="-5" dirty="0">
                <a:latin typeface="Arial"/>
                <a:cs typeface="Arial"/>
              </a:rPr>
              <a:t>hàng được </a:t>
            </a:r>
            <a:r>
              <a:rPr sz="2400" spc="-10" dirty="0">
                <a:latin typeface="Arial"/>
                <a:cs typeface="Arial"/>
              </a:rPr>
              <a:t>xem  xét </a:t>
            </a:r>
            <a:r>
              <a:rPr sz="2400" dirty="0">
                <a:latin typeface="Arial"/>
                <a:cs typeface="Arial"/>
              </a:rPr>
              <a:t>cẩn thận và mọi </a:t>
            </a:r>
            <a:r>
              <a:rPr sz="2400" spc="-5" dirty="0">
                <a:latin typeface="Arial"/>
                <a:cs typeface="Arial"/>
              </a:rPr>
              <a:t>người hiểu giống nhau, </a:t>
            </a:r>
            <a:r>
              <a:rPr sz="2400" dirty="0">
                <a:latin typeface="Arial"/>
                <a:cs typeface="Arial"/>
              </a:rPr>
              <a:t>các tài </a:t>
            </a:r>
            <a:r>
              <a:rPr sz="2400" spc="-5" dirty="0">
                <a:latin typeface="Arial"/>
                <a:cs typeface="Arial"/>
              </a:rPr>
              <a:t>liệu đi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kèm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4040" y="6284163"/>
            <a:ext cx="64782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SP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kiểm tra trước khi </a:t>
            </a:r>
            <a:r>
              <a:rPr sz="2400" spc="-5" dirty="0">
                <a:latin typeface="Arial"/>
                <a:cs typeface="Arial"/>
              </a:rPr>
              <a:t>gửi </a:t>
            </a:r>
            <a:r>
              <a:rPr sz="2400" dirty="0">
                <a:latin typeface="Arial"/>
                <a:cs typeface="Arial"/>
              </a:rPr>
              <a:t>cho khách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hàng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8111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 smtClean="0"/>
              <a:t>2</a:t>
            </a:r>
            <a:r>
              <a:rPr lang="en-US" sz="3200" spc="-5" dirty="0" smtClean="0"/>
              <a:t>.</a:t>
            </a:r>
            <a:r>
              <a:rPr sz="3200" spc="-5" dirty="0" smtClean="0"/>
              <a:t> </a:t>
            </a:r>
            <a:r>
              <a:rPr sz="3200" dirty="0"/>
              <a:t>Các </a:t>
            </a:r>
            <a:r>
              <a:rPr sz="3200" spc="-5" dirty="0"/>
              <a:t>yếu tố ảnh </a:t>
            </a:r>
            <a:r>
              <a:rPr sz="3200" spc="-165" dirty="0"/>
              <a:t>hưởng </a:t>
            </a:r>
            <a:r>
              <a:rPr sz="3200" spc="-5" dirty="0"/>
              <a:t>đến chất</a:t>
            </a:r>
            <a:r>
              <a:rPr sz="3200" spc="275" dirty="0"/>
              <a:t> </a:t>
            </a:r>
            <a:r>
              <a:rPr sz="3200" spc="-5" dirty="0"/>
              <a:t>lượng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0405"/>
            <a:ext cx="7952740" cy="2477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Có ba </a:t>
            </a:r>
            <a:r>
              <a:rPr sz="3000" dirty="0">
                <a:latin typeface="Arial"/>
                <a:cs typeface="Arial"/>
              </a:rPr>
              <a:t>yếu </a:t>
            </a:r>
            <a:r>
              <a:rPr sz="3000" spc="-5" dirty="0">
                <a:latin typeface="Arial"/>
                <a:cs typeface="Arial"/>
              </a:rPr>
              <a:t>tố ảnh hưởng tới </a:t>
            </a:r>
            <a:r>
              <a:rPr sz="3000" dirty="0">
                <a:latin typeface="Arial"/>
                <a:cs typeface="Arial"/>
              </a:rPr>
              <a:t>chất </a:t>
            </a:r>
            <a:r>
              <a:rPr sz="3000" spc="-5" dirty="0">
                <a:latin typeface="Arial"/>
                <a:cs typeface="Arial"/>
              </a:rPr>
              <a:t>lượng phần  </a:t>
            </a:r>
            <a:r>
              <a:rPr sz="3000" dirty="0">
                <a:latin typeface="Arial"/>
                <a:cs typeface="Arial"/>
              </a:rPr>
              <a:t>mềm (tam </a:t>
            </a:r>
            <a:r>
              <a:rPr sz="3000" spc="-5" dirty="0">
                <a:latin typeface="Arial"/>
                <a:cs typeface="Arial"/>
              </a:rPr>
              <a:t>giác </a:t>
            </a:r>
            <a:r>
              <a:rPr sz="3000" dirty="0">
                <a:latin typeface="Arial"/>
                <a:cs typeface="Arial"/>
              </a:rPr>
              <a:t>chất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lượng)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Con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người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Quy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trình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Công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cụ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86400" y="2667000"/>
            <a:ext cx="2492396" cy="1910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" y="373126"/>
            <a:ext cx="7774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3200" spc="-5" dirty="0"/>
              <a:t>2. </a:t>
            </a:r>
            <a:r>
              <a:rPr lang="vi-VN" sz="3200" dirty="0"/>
              <a:t>Các </a:t>
            </a:r>
            <a:r>
              <a:rPr lang="vi-VN" sz="3200" spc="-5" dirty="0"/>
              <a:t>yếu tố ảnh </a:t>
            </a:r>
            <a:r>
              <a:rPr lang="vi-VN" sz="3200" spc="-165" dirty="0"/>
              <a:t>hưởng </a:t>
            </a:r>
            <a:r>
              <a:rPr lang="vi-VN" sz="3200" spc="-5" dirty="0"/>
              <a:t>đến chất</a:t>
            </a:r>
            <a:r>
              <a:rPr lang="vi-VN" sz="3200" spc="275" dirty="0"/>
              <a:t> </a:t>
            </a:r>
            <a:r>
              <a:rPr lang="vi-VN" sz="3200" spc="-5" dirty="0"/>
              <a:t>lượng</a:t>
            </a:r>
            <a:endParaRPr sz="3200"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774305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60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Khoảng cách </a:t>
            </a:r>
            <a:r>
              <a:rPr sz="3000" spc="-5" dirty="0">
                <a:latin typeface="Arial"/>
                <a:cs typeface="Arial"/>
              </a:rPr>
              <a:t>giữa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người dùng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và  </a:t>
            </a:r>
            <a:r>
              <a:rPr sz="3000" spc="-5" dirty="0">
                <a:latin typeface="Arial"/>
                <a:cs typeface="Arial"/>
              </a:rPr>
              <a:t>bản đặc </a:t>
            </a:r>
            <a:r>
              <a:rPr sz="3000" spc="-10" dirty="0">
                <a:latin typeface="Arial"/>
                <a:cs typeface="Arial"/>
              </a:rPr>
              <a:t>tả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hệ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thống: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Không hiểu rõ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của người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Bỏ qua yêu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cầu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Thiếu yêu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cầu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Không đồng bộ </a:t>
            </a:r>
            <a:r>
              <a:rPr sz="2800" dirty="0">
                <a:latin typeface="Arial"/>
                <a:cs typeface="Arial"/>
              </a:rPr>
              <a:t>về </a:t>
            </a:r>
            <a:r>
              <a:rPr sz="2800" spc="-5" dirty="0">
                <a:latin typeface="Arial"/>
                <a:cs typeface="Arial"/>
              </a:rPr>
              <a:t>các phiên bản của tài </a:t>
            </a:r>
            <a:r>
              <a:rPr sz="2800" spc="-10" dirty="0">
                <a:latin typeface="Arial"/>
                <a:cs typeface="Arial"/>
              </a:rPr>
              <a:t>liệu  </a:t>
            </a:r>
            <a:r>
              <a:rPr sz="2800" spc="-5" dirty="0">
                <a:latin typeface="Arial"/>
                <a:cs typeface="Arial"/>
              </a:rPr>
              <a:t>yêu cầu người dùng </a:t>
            </a:r>
            <a:r>
              <a:rPr sz="2800" dirty="0">
                <a:latin typeface="Arial"/>
                <a:cs typeface="Arial"/>
              </a:rPr>
              <a:t>và </a:t>
            </a:r>
            <a:r>
              <a:rPr sz="2800" spc="-5" dirty="0">
                <a:latin typeface="Arial"/>
                <a:cs typeface="Arial"/>
              </a:rPr>
              <a:t>tài liệu đặc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endParaRPr sz="2800" dirty="0">
              <a:latin typeface="Arial"/>
              <a:cs typeface="Arial"/>
            </a:endParaRPr>
          </a:p>
          <a:p>
            <a:pPr marL="756285" marR="40195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Bản đặc tả có thêm những yêu cầu không  xuất phát từ người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0" y="2895600"/>
            <a:ext cx="5676900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91844"/>
            <a:ext cx="8327390" cy="46748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Khoảng cách </a:t>
            </a:r>
            <a:r>
              <a:rPr sz="2500" spc="-10" dirty="0">
                <a:latin typeface="Arial"/>
                <a:cs typeface="Arial"/>
              </a:rPr>
              <a:t>giữa </a:t>
            </a:r>
            <a:r>
              <a:rPr sz="2500" spc="-5" dirty="0">
                <a:latin typeface="Arial"/>
                <a:cs typeface="Arial"/>
              </a:rPr>
              <a:t>bản </a:t>
            </a:r>
            <a:r>
              <a:rPr sz="2500" spc="-10" dirty="0">
                <a:latin typeface="Arial"/>
                <a:cs typeface="Arial"/>
              </a:rPr>
              <a:t>đặc </a:t>
            </a:r>
            <a:r>
              <a:rPr sz="2500" spc="-5" dirty="0">
                <a:latin typeface="Arial"/>
                <a:cs typeface="Arial"/>
              </a:rPr>
              <a:t>tả và sản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phẩm:</a:t>
            </a:r>
            <a:endParaRPr sz="2500">
              <a:latin typeface="Arial"/>
              <a:cs typeface="Arial"/>
            </a:endParaRPr>
          </a:p>
          <a:p>
            <a:pPr marL="756285" marR="1206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Hiểu </a:t>
            </a:r>
            <a:r>
              <a:rPr sz="2500" spc="-5" dirty="0">
                <a:latin typeface="Arial"/>
                <a:cs typeface="Arial"/>
              </a:rPr>
              <a:t>sai yêu cầu đặc </a:t>
            </a:r>
            <a:r>
              <a:rPr sz="2500" dirty="0">
                <a:latin typeface="Arial"/>
                <a:cs typeface="Arial"/>
              </a:rPr>
              <a:t>tả do </a:t>
            </a:r>
            <a:r>
              <a:rPr sz="2500" spc="-5" dirty="0">
                <a:latin typeface="Arial"/>
                <a:cs typeface="Arial"/>
              </a:rPr>
              <a:t>trong bản </a:t>
            </a:r>
            <a:r>
              <a:rPr sz="2500" spc="-10" dirty="0">
                <a:latin typeface="Arial"/>
                <a:cs typeface="Arial"/>
              </a:rPr>
              <a:t>đặc </a:t>
            </a:r>
            <a:r>
              <a:rPr sz="2500" spc="-5" dirty="0">
                <a:latin typeface="Arial"/>
                <a:cs typeface="Arial"/>
              </a:rPr>
              <a:t>tả có </a:t>
            </a:r>
            <a:r>
              <a:rPr sz="2500" spc="-10" dirty="0">
                <a:latin typeface="Arial"/>
                <a:cs typeface="Arial"/>
              </a:rPr>
              <a:t>những  </a:t>
            </a:r>
            <a:r>
              <a:rPr sz="2500" spc="-5" dirty="0">
                <a:latin typeface="Arial"/>
                <a:cs typeface="Arial"/>
              </a:rPr>
              <a:t>chỗ diễn đạt chưa rõ ràng cụ</a:t>
            </a:r>
            <a:r>
              <a:rPr sz="2500" spc="4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thể.</a:t>
            </a:r>
            <a:endParaRPr sz="2500">
              <a:latin typeface="Arial"/>
              <a:cs typeface="Arial"/>
            </a:endParaRPr>
          </a:p>
          <a:p>
            <a:pPr marL="756285" marR="32575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các yêu cầu được đưa thêm vào trong quá </a:t>
            </a:r>
            <a:r>
              <a:rPr sz="2500" spc="20" dirty="0">
                <a:latin typeface="Arial"/>
                <a:cs typeface="Arial"/>
              </a:rPr>
              <a:t>trình  </a:t>
            </a:r>
            <a:r>
              <a:rPr sz="2500" spc="-5" dirty="0">
                <a:latin typeface="Arial"/>
                <a:cs typeface="Arial"/>
              </a:rPr>
              <a:t>phát triển nhưng không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thêm vào bản đặc</a:t>
            </a:r>
            <a:r>
              <a:rPr sz="2500" spc="6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tả.</a:t>
            </a:r>
            <a:endParaRPr sz="2500">
              <a:latin typeface="Arial"/>
              <a:cs typeface="Arial"/>
            </a:endParaRPr>
          </a:p>
          <a:p>
            <a:pPr marL="756285" marR="728345" lvl="1" indent="-286385">
              <a:lnSpc>
                <a:spcPct val="100000"/>
              </a:lnSpc>
              <a:spcBef>
                <a:spcPts val="605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spc="-5" dirty="0">
                <a:latin typeface="Arial"/>
                <a:cs typeface="Arial"/>
              </a:rPr>
              <a:t>sự thay đổi yêu cầu trong quá </a:t>
            </a:r>
            <a:r>
              <a:rPr sz="2500" spc="20" dirty="0">
                <a:latin typeface="Arial"/>
                <a:cs typeface="Arial"/>
              </a:rPr>
              <a:t>trình </a:t>
            </a:r>
            <a:r>
              <a:rPr sz="2500" spc="-5" dirty="0">
                <a:latin typeface="Arial"/>
                <a:cs typeface="Arial"/>
              </a:rPr>
              <a:t>phát triển  </a:t>
            </a:r>
            <a:r>
              <a:rPr sz="2500" spc="-10" dirty="0">
                <a:latin typeface="Arial"/>
                <a:cs typeface="Arial"/>
              </a:rPr>
              <a:t>nhưng </a:t>
            </a:r>
            <a:r>
              <a:rPr sz="2500" spc="-5" dirty="0">
                <a:latin typeface="Arial"/>
                <a:cs typeface="Arial"/>
              </a:rPr>
              <a:t>không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5" dirty="0">
                <a:latin typeface="Arial"/>
                <a:cs typeface="Arial"/>
              </a:rPr>
              <a:t>cập nhật vào bản </a:t>
            </a:r>
            <a:r>
              <a:rPr sz="2500" spc="-10" dirty="0">
                <a:latin typeface="Arial"/>
                <a:cs typeface="Arial"/>
              </a:rPr>
              <a:t>đặc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tả</a:t>
            </a:r>
            <a:endParaRPr sz="25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10" dirty="0">
                <a:latin typeface="Arial"/>
                <a:cs typeface="Arial"/>
              </a:rPr>
              <a:t>Các </a:t>
            </a:r>
            <a:r>
              <a:rPr sz="2500" spc="-5" dirty="0">
                <a:latin typeface="Arial"/>
                <a:cs typeface="Arial"/>
              </a:rPr>
              <a:t>tính năng </a:t>
            </a:r>
            <a:r>
              <a:rPr sz="2500" spc="-10" dirty="0">
                <a:latin typeface="Arial"/>
                <a:cs typeface="Arial"/>
              </a:rPr>
              <a:t>mới được </a:t>
            </a:r>
            <a:r>
              <a:rPr sz="2500" spc="-5" dirty="0">
                <a:latin typeface="Arial"/>
                <a:cs typeface="Arial"/>
              </a:rPr>
              <a:t>thêm vào </a:t>
            </a:r>
            <a:r>
              <a:rPr sz="2500" spc="-10" dirty="0">
                <a:latin typeface="Arial"/>
                <a:cs typeface="Arial"/>
              </a:rPr>
              <a:t>bởi </a:t>
            </a:r>
            <a:r>
              <a:rPr sz="2500" spc="-5" dirty="0">
                <a:latin typeface="Arial"/>
                <a:cs typeface="Arial"/>
              </a:rPr>
              <a:t>mục </a:t>
            </a:r>
            <a:r>
              <a:rPr sz="2500" spc="-10" dirty="0">
                <a:latin typeface="Arial"/>
                <a:cs typeface="Arial"/>
              </a:rPr>
              <a:t>đích </a:t>
            </a:r>
            <a:r>
              <a:rPr sz="2500" spc="-5" dirty="0">
                <a:latin typeface="Arial"/>
                <a:cs typeface="Arial"/>
              </a:rPr>
              <a:t>riêng  của </a:t>
            </a:r>
            <a:r>
              <a:rPr sz="2500" spc="-10" dirty="0">
                <a:latin typeface="Arial"/>
                <a:cs typeface="Arial"/>
              </a:rPr>
              <a:t>người </a:t>
            </a:r>
            <a:r>
              <a:rPr sz="2500" spc="-5" dirty="0">
                <a:latin typeface="Arial"/>
                <a:cs typeface="Arial"/>
              </a:rPr>
              <a:t>phát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triển</a:t>
            </a:r>
            <a:endParaRPr sz="2500">
              <a:latin typeface="Arial"/>
              <a:cs typeface="Arial"/>
            </a:endParaRPr>
          </a:p>
          <a:p>
            <a:pPr marL="756285" marR="150495" lvl="1" indent="-286385">
              <a:lnSpc>
                <a:spcPct val="100000"/>
              </a:lnSpc>
              <a:spcBef>
                <a:spcPts val="60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Các yêu cầu có </a:t>
            </a:r>
            <a:r>
              <a:rPr sz="2500" dirty="0">
                <a:latin typeface="Arial"/>
                <a:cs typeface="Arial"/>
              </a:rPr>
              <a:t>trong </a:t>
            </a:r>
            <a:r>
              <a:rPr sz="2500" spc="-5" dirty="0">
                <a:latin typeface="Arial"/>
                <a:cs typeface="Arial"/>
              </a:rPr>
              <a:t>bản đặc tả nhưng </a:t>
            </a:r>
            <a:r>
              <a:rPr sz="2500" dirty="0">
                <a:latin typeface="Arial"/>
                <a:cs typeface="Arial"/>
              </a:rPr>
              <a:t>bị </a:t>
            </a:r>
            <a:r>
              <a:rPr sz="2500" spc="-5" dirty="0">
                <a:latin typeface="Arial"/>
                <a:cs typeface="Arial"/>
              </a:rPr>
              <a:t>bỏ qua </a:t>
            </a:r>
            <a:r>
              <a:rPr sz="2500" spc="-10" dirty="0">
                <a:latin typeface="Arial"/>
                <a:cs typeface="Arial"/>
              </a:rPr>
              <a:t>do  </a:t>
            </a:r>
            <a:r>
              <a:rPr sz="2500" spc="-5" dirty="0">
                <a:latin typeface="Arial"/>
                <a:cs typeface="Arial"/>
              </a:rPr>
              <a:t>quá khó để thực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hiện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9408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3200" spc="-5" dirty="0"/>
              <a:t>2. </a:t>
            </a:r>
            <a:r>
              <a:rPr lang="vi-VN" sz="3200" dirty="0"/>
              <a:t>Các </a:t>
            </a:r>
            <a:r>
              <a:rPr lang="vi-VN" sz="3200" spc="-5" dirty="0"/>
              <a:t>yếu tố ảnh </a:t>
            </a:r>
            <a:r>
              <a:rPr lang="vi-VN" sz="3200" spc="-165" dirty="0"/>
              <a:t>hưởng </a:t>
            </a:r>
            <a:r>
              <a:rPr lang="vi-VN" sz="3200" spc="-5" dirty="0"/>
              <a:t>đến chất</a:t>
            </a:r>
            <a:r>
              <a:rPr lang="vi-VN" sz="3200" spc="275" dirty="0"/>
              <a:t> </a:t>
            </a:r>
            <a:r>
              <a:rPr lang="vi-VN" sz="3200" spc="-5" dirty="0"/>
              <a:t>lượng</a:t>
            </a:r>
            <a:endParaRPr sz="3200"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970520" cy="333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228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Khoảng cách </a:t>
            </a:r>
            <a:r>
              <a:rPr sz="3000" spc="-5" dirty="0">
                <a:latin typeface="Arial"/>
                <a:cs typeface="Arial"/>
              </a:rPr>
              <a:t>giữa </a:t>
            </a:r>
            <a:r>
              <a:rPr sz="3000" dirty="0">
                <a:latin typeface="Arial"/>
                <a:cs typeface="Arial"/>
              </a:rPr>
              <a:t>yêu cầu </a:t>
            </a:r>
            <a:r>
              <a:rPr sz="3000" spc="-5" dirty="0">
                <a:latin typeface="Arial"/>
                <a:cs typeface="Arial"/>
              </a:rPr>
              <a:t>người dùng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và  sản</a:t>
            </a:r>
            <a:r>
              <a:rPr sz="3000" spc="-5" dirty="0">
                <a:latin typeface="Arial"/>
                <a:cs typeface="Arial"/>
              </a:rPr>
              <a:t> phẩm:</a:t>
            </a:r>
            <a:endParaRPr sz="3000" dirty="0">
              <a:latin typeface="Arial"/>
              <a:cs typeface="Arial"/>
            </a:endParaRPr>
          </a:p>
          <a:p>
            <a:pPr marL="756285" marR="8191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Khoảng cách này xuất hiện do </a:t>
            </a:r>
            <a:r>
              <a:rPr sz="2800" dirty="0">
                <a:latin typeface="Arial"/>
                <a:cs typeface="Arial"/>
              </a:rPr>
              <a:t>sản </a:t>
            </a:r>
            <a:r>
              <a:rPr sz="2800" spc="-5" dirty="0">
                <a:latin typeface="Arial"/>
                <a:cs typeface="Arial"/>
              </a:rPr>
              <a:t>phẩm </a:t>
            </a:r>
            <a:r>
              <a:rPr sz="2800" spc="-10" dirty="0">
                <a:latin typeface="Arial"/>
                <a:cs typeface="Arial"/>
              </a:rPr>
              <a:t>làm  </a:t>
            </a:r>
            <a:r>
              <a:rPr sz="2800" spc="-5" dirty="0">
                <a:latin typeface="Arial"/>
                <a:cs typeface="Arial"/>
              </a:rPr>
              <a:t>ra không thỏa mãn yêu cầu người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endParaRPr sz="2800" dirty="0">
              <a:latin typeface="Arial"/>
              <a:cs typeface="Arial"/>
            </a:endParaRPr>
          </a:p>
          <a:p>
            <a:pPr marL="756285" marR="412750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Độ lệch này phụ thuộc vào hai cạnh còn lại  của </a:t>
            </a:r>
            <a:r>
              <a:rPr sz="2800" dirty="0">
                <a:latin typeface="Arial"/>
                <a:cs typeface="Arial"/>
              </a:rPr>
              <a:t>tam </a:t>
            </a:r>
            <a:r>
              <a:rPr sz="2800" spc="-5" dirty="0">
                <a:latin typeface="Arial"/>
                <a:cs typeface="Arial"/>
              </a:rPr>
              <a:t>giác chất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lượng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là độ lệch gây tốn kém nhất để sửa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chữa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30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3.</a:t>
            </a:r>
            <a:r>
              <a:rPr spc="-5" dirty="0" smtClean="0"/>
              <a:t> </a:t>
            </a:r>
            <a:r>
              <a:rPr spc="-105" dirty="0"/>
              <a:t>Khái </a:t>
            </a:r>
            <a:r>
              <a:rPr spc="-5" dirty="0"/>
              <a:t>niệm kiểm</a:t>
            </a:r>
            <a:r>
              <a:rPr spc="52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996200"/>
            <a:ext cx="8571230" cy="52228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Theo Glenford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Myers:</a:t>
            </a:r>
            <a:endParaRPr sz="3000" dirty="0">
              <a:latin typeface="Arial"/>
              <a:cs typeface="Arial"/>
            </a:endParaRPr>
          </a:p>
          <a:p>
            <a:pPr marL="756285" marR="26479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Kiểm thử là 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vận hành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để 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lỗi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Theo </a:t>
            </a:r>
            <a:r>
              <a:rPr sz="3000" dirty="0">
                <a:latin typeface="Arial"/>
                <a:cs typeface="Arial"/>
              </a:rPr>
              <a:t>IEEE: </a:t>
            </a:r>
            <a:r>
              <a:rPr sz="3000" spc="-5" dirty="0">
                <a:latin typeface="Arial"/>
                <a:cs typeface="Arial"/>
              </a:rPr>
              <a:t>Kiểm </a:t>
            </a:r>
            <a:r>
              <a:rPr sz="3000" dirty="0">
                <a:latin typeface="Arial"/>
                <a:cs typeface="Arial"/>
              </a:rPr>
              <a:t>thử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là</a:t>
            </a:r>
          </a:p>
          <a:p>
            <a:pPr marL="756285" marR="24066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(1) </a:t>
            </a:r>
            <a:r>
              <a:rPr sz="2800" dirty="0">
                <a:latin typeface="Arial"/>
                <a:cs typeface="Arial"/>
              </a:rPr>
              <a:t>Là </a:t>
            </a: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vận hành hệ thống hoặc thành  phần dưới những điều kiện xác định, quan sát  hoặc ghi nhận kết quả và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ra đánh giá về </a:t>
            </a:r>
            <a:r>
              <a:rPr sz="2800" spc="-10" dirty="0">
                <a:latin typeface="Arial"/>
                <a:cs typeface="Arial"/>
              </a:rPr>
              <a:t>hệ  </a:t>
            </a:r>
            <a:r>
              <a:rPr sz="2800" spc="-5" dirty="0">
                <a:latin typeface="Arial"/>
                <a:cs typeface="Arial"/>
              </a:rPr>
              <a:t>thống hoặc thành phần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đó.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(2) </a:t>
            </a:r>
            <a:r>
              <a:rPr sz="2800" dirty="0">
                <a:latin typeface="Arial"/>
                <a:cs typeface="Arial"/>
              </a:rPr>
              <a:t>Là </a:t>
            </a: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phân </a:t>
            </a:r>
            <a:r>
              <a:rPr sz="2800" dirty="0">
                <a:latin typeface="Arial"/>
                <a:cs typeface="Arial"/>
              </a:rPr>
              <a:t>tích </a:t>
            </a:r>
            <a:r>
              <a:rPr sz="2800" spc="-5" dirty="0">
                <a:latin typeface="Arial"/>
                <a:cs typeface="Arial"/>
              </a:rPr>
              <a:t>phần mềm để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 sự  khác biệt giữa điều kiện thực tế và điều kiện yêu  cầu </a:t>
            </a:r>
            <a:r>
              <a:rPr sz="2800" dirty="0">
                <a:latin typeface="Arial"/>
                <a:cs typeface="Arial"/>
              </a:rPr>
              <a:t>và </a:t>
            </a:r>
            <a:r>
              <a:rPr sz="2800" spc="-10" dirty="0">
                <a:latin typeface="Arial"/>
                <a:cs typeface="Arial"/>
              </a:rPr>
              <a:t>dựa </a:t>
            </a:r>
            <a:r>
              <a:rPr sz="2800" spc="-5" dirty="0">
                <a:latin typeface="Arial"/>
                <a:cs typeface="Arial"/>
              </a:rPr>
              <a:t>vào điểm khác biệt đó để đánh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giá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356" y="6194247"/>
            <a:ext cx="3289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tính năng phần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615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4.</a:t>
            </a:r>
            <a:r>
              <a:rPr spc="-5" dirty="0" smtClean="0"/>
              <a:t> </a:t>
            </a:r>
            <a:r>
              <a:rPr spc="-5" dirty="0"/>
              <a:t>Mục tiêu của kiểm</a:t>
            </a:r>
            <a:r>
              <a:rPr spc="-60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861934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28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40" dirty="0">
                <a:latin typeface="Arial"/>
                <a:cs typeface="Arial"/>
              </a:rPr>
              <a:t>Tìm </a:t>
            </a:r>
            <a:r>
              <a:rPr sz="3000" dirty="0">
                <a:latin typeface="Arial"/>
                <a:cs typeface="Arial"/>
              </a:rPr>
              <a:t>ra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càng </a:t>
            </a:r>
            <a:r>
              <a:rPr sz="3000" spc="-5" dirty="0">
                <a:latin typeface="Arial"/>
                <a:cs typeface="Arial"/>
              </a:rPr>
              <a:t>nhiều lỗi </a:t>
            </a:r>
            <a:r>
              <a:rPr sz="3000" dirty="0">
                <a:latin typeface="Arial"/>
                <a:cs typeface="Arial"/>
              </a:rPr>
              <a:t>càng tốt </a:t>
            </a:r>
            <a:r>
              <a:rPr sz="3000" spc="-5" dirty="0">
                <a:latin typeface="Arial"/>
                <a:cs typeface="Arial"/>
              </a:rPr>
              <a:t>trong  điều </a:t>
            </a:r>
            <a:r>
              <a:rPr sz="3000" dirty="0">
                <a:latin typeface="Arial"/>
                <a:cs typeface="Arial"/>
              </a:rPr>
              <a:t>kiện về </a:t>
            </a:r>
            <a:r>
              <a:rPr sz="3000" spc="-10" dirty="0">
                <a:latin typeface="Arial"/>
                <a:cs typeface="Arial"/>
              </a:rPr>
              <a:t>thời </a:t>
            </a:r>
            <a:r>
              <a:rPr sz="3000" spc="-5" dirty="0">
                <a:latin typeface="Arial"/>
                <a:cs typeface="Arial"/>
              </a:rPr>
              <a:t>gian đã định </a:t>
            </a:r>
            <a:r>
              <a:rPr sz="3000" dirty="0">
                <a:latin typeface="Arial"/>
                <a:cs typeface="Arial"/>
              </a:rPr>
              <a:t>và </a:t>
            </a:r>
            <a:r>
              <a:rPr sz="3000" spc="-5" dirty="0">
                <a:latin typeface="Arial"/>
                <a:cs typeface="Arial"/>
              </a:rPr>
              <a:t>nguồn</a:t>
            </a:r>
            <a:r>
              <a:rPr sz="3000" spc="-1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lực  </a:t>
            </a:r>
            <a:r>
              <a:rPr sz="3000" dirty="0">
                <a:latin typeface="Arial"/>
                <a:cs typeface="Arial"/>
              </a:rPr>
              <a:t>sẵn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có</a:t>
            </a:r>
            <a:endParaRPr sz="3000">
              <a:latin typeface="Arial"/>
              <a:cs typeface="Arial"/>
            </a:endParaRPr>
          </a:p>
          <a:p>
            <a:pPr marL="355600" marR="11557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Chứng </a:t>
            </a:r>
            <a:r>
              <a:rPr sz="3000" dirty="0">
                <a:latin typeface="Arial"/>
                <a:cs typeface="Arial"/>
              </a:rPr>
              <a:t>minh rằng sản </a:t>
            </a:r>
            <a:r>
              <a:rPr sz="3000" spc="-5" dirty="0">
                <a:latin typeface="Arial"/>
                <a:cs typeface="Arial"/>
              </a:rPr>
              <a:t>phẩm phần </a:t>
            </a:r>
            <a:r>
              <a:rPr sz="3000" dirty="0">
                <a:latin typeface="Arial"/>
                <a:cs typeface="Arial"/>
              </a:rPr>
              <a:t>mềm</a:t>
            </a:r>
            <a:r>
              <a:rPr sz="3000" spc="-15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phù  hợp </a:t>
            </a:r>
            <a:r>
              <a:rPr sz="3000" dirty="0">
                <a:latin typeface="Arial"/>
                <a:cs typeface="Arial"/>
              </a:rPr>
              <a:t>với các </a:t>
            </a:r>
            <a:r>
              <a:rPr sz="3000" spc="-5" dirty="0">
                <a:latin typeface="Arial"/>
                <a:cs typeface="Arial"/>
              </a:rPr>
              <a:t>đặc </a:t>
            </a:r>
            <a:r>
              <a:rPr sz="3000" dirty="0">
                <a:latin typeface="Arial"/>
                <a:cs typeface="Arial"/>
              </a:rPr>
              <a:t>tả của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nó.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Xác </a:t>
            </a:r>
            <a:r>
              <a:rPr sz="3000" spc="-5" dirty="0">
                <a:latin typeface="Arial"/>
                <a:cs typeface="Arial"/>
              </a:rPr>
              <a:t>thực </a:t>
            </a:r>
            <a:r>
              <a:rPr sz="3000" dirty="0">
                <a:latin typeface="Arial"/>
                <a:cs typeface="Arial"/>
              </a:rPr>
              <a:t>chất </a:t>
            </a:r>
            <a:r>
              <a:rPr sz="3000" spc="-5" dirty="0">
                <a:latin typeface="Arial"/>
                <a:cs typeface="Arial"/>
              </a:rPr>
              <a:t>lượng </a:t>
            </a:r>
            <a:r>
              <a:rPr sz="3000" dirty="0">
                <a:latin typeface="Arial"/>
                <a:cs typeface="Arial"/>
              </a:rPr>
              <a:t>kiểm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dirty="0">
                <a:latin typeface="Arial"/>
                <a:cs typeface="Arial"/>
              </a:rPr>
              <a:t>mềm </a:t>
            </a:r>
            <a:r>
              <a:rPr sz="3000" spc="-5" dirty="0">
                <a:latin typeface="Arial"/>
                <a:cs typeface="Arial"/>
              </a:rPr>
              <a:t>đã  dùng </a:t>
            </a:r>
            <a:r>
              <a:rPr sz="3000" dirty="0">
                <a:latin typeface="Arial"/>
                <a:cs typeface="Arial"/>
              </a:rPr>
              <a:t>chi </a:t>
            </a:r>
            <a:r>
              <a:rPr sz="3000" spc="-5" dirty="0">
                <a:latin typeface="Arial"/>
                <a:cs typeface="Arial"/>
              </a:rPr>
              <a:t>phí </a:t>
            </a:r>
            <a:r>
              <a:rPr sz="3000" dirty="0">
                <a:latin typeface="Arial"/>
                <a:cs typeface="Arial"/>
              </a:rPr>
              <a:t>và </a:t>
            </a:r>
            <a:r>
              <a:rPr sz="3000" spc="-5" dirty="0">
                <a:latin typeface="Arial"/>
                <a:cs typeface="Arial"/>
              </a:rPr>
              <a:t>nỗ lực </a:t>
            </a:r>
            <a:r>
              <a:rPr sz="3000" dirty="0">
                <a:latin typeface="Arial"/>
                <a:cs typeface="Arial"/>
              </a:rPr>
              <a:t>tối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thiểu</a:t>
            </a:r>
            <a:endParaRPr sz="3000">
              <a:latin typeface="Arial"/>
              <a:cs typeface="Arial"/>
            </a:endParaRPr>
          </a:p>
          <a:p>
            <a:pPr marL="355600" marR="19875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Thiết </a:t>
            </a:r>
            <a:r>
              <a:rPr sz="3000" dirty="0">
                <a:latin typeface="Arial"/>
                <a:cs typeface="Arial"/>
              </a:rPr>
              <a:t>kế </a:t>
            </a:r>
            <a:r>
              <a:rPr sz="3000" spc="-10" dirty="0">
                <a:latin typeface="Arial"/>
                <a:cs typeface="Arial"/>
              </a:rPr>
              <a:t>tài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kiểm thử một cách có </a:t>
            </a:r>
            <a:r>
              <a:rPr sz="3000" spc="-5" dirty="0">
                <a:latin typeface="Arial"/>
                <a:cs typeface="Arial"/>
              </a:rPr>
              <a:t>hệ  </a:t>
            </a:r>
            <a:r>
              <a:rPr sz="3000" dirty="0">
                <a:latin typeface="Arial"/>
                <a:cs typeface="Arial"/>
              </a:rPr>
              <a:t>thống và </a:t>
            </a:r>
            <a:r>
              <a:rPr sz="3000" spc="-5" dirty="0">
                <a:latin typeface="Arial"/>
                <a:cs typeface="Arial"/>
              </a:rPr>
              <a:t>thực hiện nó </a:t>
            </a:r>
            <a:r>
              <a:rPr sz="3000" dirty="0">
                <a:latin typeface="Arial"/>
                <a:cs typeface="Arial"/>
              </a:rPr>
              <a:t>sao cho có </a:t>
            </a:r>
            <a:r>
              <a:rPr sz="3000" spc="-5" dirty="0">
                <a:latin typeface="Arial"/>
                <a:cs typeface="Arial"/>
              </a:rPr>
              <a:t>hiệu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quả,  </a:t>
            </a:r>
            <a:r>
              <a:rPr sz="3000" dirty="0">
                <a:latin typeface="Arial"/>
                <a:cs typeface="Arial"/>
              </a:rPr>
              <a:t>tiết kiệm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thời </a:t>
            </a:r>
            <a:r>
              <a:rPr sz="3000" spc="-5" dirty="0">
                <a:latin typeface="Arial"/>
                <a:cs typeface="Arial"/>
              </a:rPr>
              <a:t>gian </a:t>
            </a:r>
            <a:r>
              <a:rPr sz="3000" dirty="0">
                <a:latin typeface="Arial"/>
                <a:cs typeface="Arial"/>
              </a:rPr>
              <a:t>công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sức.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5.</a:t>
            </a:r>
            <a:r>
              <a:rPr spc="-5" dirty="0" smtClean="0"/>
              <a:t> </a:t>
            </a:r>
            <a:r>
              <a:rPr spc="-5" dirty="0"/>
              <a:t>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2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52600" y="2147823"/>
            <a:ext cx="5619750" cy="3381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5.</a:t>
            </a:r>
            <a:r>
              <a:rPr spc="-5" dirty="0" smtClean="0"/>
              <a:t> </a:t>
            </a:r>
            <a:r>
              <a:rPr spc="-5" dirty="0"/>
              <a:t>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400175" y="2328798"/>
            <a:ext cx="6324600" cy="3209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828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004976"/>
            <a:ext cx="8272145" cy="564641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1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Phần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mềm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và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chất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lượng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phần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mềm</a:t>
            </a:r>
            <a:r>
              <a:rPr lang="en-US" sz="2800" spc="-5" dirty="0" smtClean="0">
                <a:latin typeface="Arial"/>
                <a:cs typeface="Arial"/>
              </a:rPr>
              <a:t> (</a:t>
            </a:r>
            <a:r>
              <a:rPr sz="2800" spc="-5" dirty="0" smtClean="0">
                <a:latin typeface="Arial"/>
                <a:cs typeface="Arial"/>
              </a:rPr>
              <a:t>SQA</a:t>
            </a:r>
            <a:r>
              <a:rPr lang="en-US" sz="2800" spc="-5" dirty="0" smtClean="0">
                <a:latin typeface="Arial"/>
                <a:cs typeface="Arial"/>
              </a:rPr>
              <a:t>)</a:t>
            </a:r>
            <a:endParaRPr sz="2800" dirty="0" smtClean="0">
              <a:latin typeface="Arial"/>
              <a:cs typeface="Arial"/>
            </a:endParaRPr>
          </a:p>
          <a:p>
            <a:pPr marL="355600" marR="34988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2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Các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yếu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tô</a:t>
            </a:r>
            <a:r>
              <a:rPr sz="2800" dirty="0" smtClean="0">
                <a:latin typeface="Arial"/>
                <a:cs typeface="Arial"/>
              </a:rPr>
              <a:t>́ </a:t>
            </a:r>
            <a:r>
              <a:rPr sz="2800" dirty="0" err="1" smtClean="0">
                <a:latin typeface="Arial"/>
                <a:cs typeface="Arial"/>
              </a:rPr>
              <a:t>ảnh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hưởng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đến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chất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lượng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phần</a:t>
            </a:r>
            <a:r>
              <a:rPr sz="2800" dirty="0" smtClean="0">
                <a:latin typeface="Arial"/>
                <a:cs typeface="Arial"/>
              </a:rPr>
              <a:t>  </a:t>
            </a:r>
            <a:r>
              <a:rPr sz="2800" spc="-5" dirty="0" err="1" smtClean="0">
                <a:latin typeface="Arial"/>
                <a:cs typeface="Arial"/>
              </a:rPr>
              <a:t>mềm</a:t>
            </a:r>
            <a:endParaRPr sz="28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3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Khái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niệm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kiểm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lang="en-US" sz="2800" spc="-5" dirty="0" err="1" smtClean="0">
                <a:latin typeface="Arial"/>
                <a:cs typeface="Arial"/>
              </a:rPr>
              <a:t>thử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phần</a:t>
            </a:r>
            <a:r>
              <a:rPr sz="2800" spc="6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mềm</a:t>
            </a:r>
            <a:endParaRPr sz="28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4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Mục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tiêu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kiểm</a:t>
            </a:r>
            <a:r>
              <a:rPr sz="2800" spc="35" dirty="0" smtClean="0">
                <a:latin typeface="Arial"/>
                <a:cs typeface="Arial"/>
              </a:rPr>
              <a:t> </a:t>
            </a:r>
            <a:r>
              <a:rPr lang="en-US" sz="2800" spc="-5" dirty="0" err="1" smtClean="0">
                <a:latin typeface="Arial"/>
                <a:cs typeface="Arial"/>
              </a:rPr>
              <a:t>thử</a:t>
            </a:r>
            <a:endParaRPr sz="28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5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Tầm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quan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trọng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của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kiểm</a:t>
            </a:r>
            <a:r>
              <a:rPr sz="2800" spc="55" dirty="0" smtClean="0">
                <a:latin typeface="Arial"/>
                <a:cs typeface="Arial"/>
              </a:rPr>
              <a:t> </a:t>
            </a:r>
            <a:r>
              <a:rPr lang="en-US" sz="2800" spc="-5" dirty="0" err="1" smtClean="0">
                <a:latin typeface="Arial"/>
                <a:cs typeface="Arial"/>
              </a:rPr>
              <a:t>thử</a:t>
            </a:r>
            <a:endParaRPr sz="28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6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Các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nguyên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tắc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trong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kiểm</a:t>
            </a:r>
            <a:r>
              <a:rPr sz="2800" spc="50" dirty="0" smtClean="0">
                <a:latin typeface="Arial"/>
                <a:cs typeface="Arial"/>
              </a:rPr>
              <a:t> </a:t>
            </a:r>
            <a:r>
              <a:rPr lang="en-US" sz="2800" spc="-5" dirty="0" err="1" smtClean="0">
                <a:latin typeface="Arial"/>
                <a:cs typeface="Arial"/>
              </a:rPr>
              <a:t>thử</a:t>
            </a:r>
            <a:endParaRPr sz="28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7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Một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sô</a:t>
            </a:r>
            <a:r>
              <a:rPr sz="2800" dirty="0" smtClean="0">
                <a:latin typeface="Arial"/>
                <a:cs typeface="Arial"/>
              </a:rPr>
              <a:t>́ </a:t>
            </a:r>
            <a:r>
              <a:rPr sz="2800" dirty="0" err="1" smtClean="0">
                <a:latin typeface="Arial"/>
                <a:cs typeface="Arial"/>
              </a:rPr>
              <a:t>khái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niệm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liên</a:t>
            </a:r>
            <a:r>
              <a:rPr sz="2800" spc="30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quan</a:t>
            </a:r>
            <a:endParaRPr sz="28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8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Các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đối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tượng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thực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hiện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kiểm</a:t>
            </a:r>
            <a:r>
              <a:rPr sz="2800" spc="65" dirty="0" smtClean="0">
                <a:latin typeface="Arial"/>
                <a:cs typeface="Arial"/>
              </a:rPr>
              <a:t> </a:t>
            </a:r>
            <a:r>
              <a:rPr lang="en-US" sz="2800" spc="-5" dirty="0" err="1" smtClean="0">
                <a:latin typeface="Arial"/>
                <a:cs typeface="Arial"/>
              </a:rPr>
              <a:t>thử</a:t>
            </a:r>
            <a:endParaRPr sz="28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 smtClean="0">
                <a:latin typeface="Arial"/>
                <a:cs typeface="Arial"/>
              </a:rPr>
              <a:t>9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Các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điểm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cần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err="1" smtClean="0">
                <a:latin typeface="Arial"/>
                <a:cs typeface="Arial"/>
              </a:rPr>
              <a:t>lưu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ý </a:t>
            </a:r>
            <a:r>
              <a:rPr sz="2800" dirty="0" err="1" smtClean="0">
                <a:latin typeface="Arial"/>
                <a:cs typeface="Arial"/>
              </a:rPr>
              <a:t>khi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kiểm</a:t>
            </a:r>
            <a:r>
              <a:rPr sz="2800" spc="80" dirty="0" smtClean="0">
                <a:latin typeface="Arial"/>
                <a:cs typeface="Arial"/>
              </a:rPr>
              <a:t> </a:t>
            </a:r>
            <a:r>
              <a:rPr lang="en-US" sz="2800" spc="-5" dirty="0" err="1" smtClean="0">
                <a:latin typeface="Arial"/>
                <a:cs typeface="Arial"/>
              </a:rPr>
              <a:t>thử</a:t>
            </a:r>
            <a:endParaRPr sz="28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  <a:tab pos="8188325" algn="l"/>
              </a:tabLst>
            </a:pPr>
            <a:r>
              <a:rPr sz="2800" spc="5" dirty="0" smtClean="0">
                <a:latin typeface="Arial"/>
                <a:cs typeface="Arial"/>
              </a:rPr>
              <a:t>1</a:t>
            </a:r>
            <a:r>
              <a:rPr sz="2800" spc="-5" dirty="0" smtClean="0">
                <a:latin typeface="Arial"/>
                <a:cs typeface="Arial"/>
              </a:rPr>
              <a:t>0</a:t>
            </a:r>
            <a:r>
              <a:rPr lang="en-US" sz="2800" spc="-5" dirty="0" smtClean="0">
                <a:latin typeface="Arial"/>
                <a:cs typeface="Arial"/>
              </a:rPr>
              <a:t>.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lang="en-US" sz="2800" spc="-10" dirty="0" err="1" smtClean="0">
                <a:latin typeface="Arial"/>
                <a:cs typeface="Arial"/>
              </a:rPr>
              <a:t>Các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h</a:t>
            </a:r>
            <a:r>
              <a:rPr sz="2800" spc="-5" dirty="0" err="1" smtClean="0">
                <a:latin typeface="Arial"/>
                <a:cs typeface="Arial"/>
              </a:rPr>
              <a:t>ạn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ch</a:t>
            </a:r>
            <a:r>
              <a:rPr sz="2800" spc="-5" dirty="0" err="1" smtClean="0">
                <a:latin typeface="Arial"/>
                <a:cs typeface="Arial"/>
              </a:rPr>
              <a:t>ê</a:t>
            </a:r>
            <a:r>
              <a:rPr sz="2800" spc="-5" dirty="0" smtClean="0">
                <a:latin typeface="Arial"/>
                <a:cs typeface="Arial"/>
              </a:rPr>
              <a:t>́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dirty="0" err="1" smtClean="0">
                <a:latin typeface="Arial"/>
                <a:cs typeface="Arial"/>
              </a:rPr>
              <a:t>c</a:t>
            </a:r>
            <a:r>
              <a:rPr sz="2800" spc="-5" dirty="0" err="1" smtClean="0">
                <a:latin typeface="Arial"/>
                <a:cs typeface="Arial"/>
              </a:rPr>
              <a:t>ủa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k</a:t>
            </a:r>
            <a:r>
              <a:rPr sz="2800" dirty="0" err="1" smtClean="0">
                <a:latin typeface="Arial"/>
                <a:cs typeface="Arial"/>
              </a:rPr>
              <a:t>i</a:t>
            </a:r>
            <a:r>
              <a:rPr sz="2800" spc="-5" dirty="0" err="1" smtClean="0">
                <a:latin typeface="Arial"/>
                <a:cs typeface="Arial"/>
              </a:rPr>
              <a:t>ê</a:t>
            </a:r>
            <a:r>
              <a:rPr sz="2800" spc="10" dirty="0" err="1" smtClean="0">
                <a:latin typeface="Arial"/>
                <a:cs typeface="Arial"/>
              </a:rPr>
              <a:t>̉</a:t>
            </a:r>
            <a:r>
              <a:rPr sz="2800" spc="-5" dirty="0" err="1" smtClean="0">
                <a:latin typeface="Arial"/>
                <a:cs typeface="Arial"/>
              </a:rPr>
              <a:t>m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th</a:t>
            </a:r>
            <a:r>
              <a:rPr lang="en-US" sz="2800" dirty="0" err="1">
                <a:latin typeface="Arial"/>
                <a:cs typeface="Arial"/>
              </a:rPr>
              <a:t>ử</a:t>
            </a:r>
            <a:r>
              <a:rPr sz="2800" dirty="0" smtClean="0">
                <a:latin typeface="Arial"/>
                <a:cs typeface="Arial"/>
              </a:rPr>
              <a:t>	</a:t>
            </a:r>
            <a:r>
              <a:rPr sz="1000" spc="-5" dirty="0" smtClean="0">
                <a:latin typeface="Arial"/>
                <a:cs typeface="Arial"/>
              </a:rPr>
              <a:t>6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03606"/>
            <a:ext cx="67925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Qui </a:t>
            </a:r>
            <a:r>
              <a:rPr sz="3200" spc="-5" dirty="0"/>
              <a:t>trình phát triển phần mềm</a:t>
            </a:r>
            <a:r>
              <a:rPr sz="3200" spc="-80" dirty="0"/>
              <a:t> </a:t>
            </a:r>
            <a:r>
              <a:rPr sz="3200" dirty="0"/>
              <a:t>RUP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119187" y="1762125"/>
            <a:ext cx="6934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5.</a:t>
            </a:r>
            <a:r>
              <a:rPr spc="-5" dirty="0" smtClean="0"/>
              <a:t> </a:t>
            </a:r>
            <a:r>
              <a:rPr spc="-5" dirty="0"/>
              <a:t>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555104" y="1444099"/>
            <a:ext cx="7436358" cy="4412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49453"/>
            <a:ext cx="2820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 </a:t>
            </a:r>
            <a:r>
              <a:rPr spc="-10" dirty="0"/>
              <a:t>of</a:t>
            </a:r>
            <a:r>
              <a:rPr spc="-80" dirty="0"/>
              <a:t> </a:t>
            </a:r>
            <a:r>
              <a:rPr dirty="0"/>
              <a:t>bugs</a:t>
            </a:r>
          </a:p>
        </p:txBody>
      </p:sp>
      <p:sp>
        <p:nvSpPr>
          <p:cNvPr id="3" name="object 3"/>
          <p:cNvSpPr/>
          <p:nvPr/>
        </p:nvSpPr>
        <p:spPr>
          <a:xfrm>
            <a:off x="856653" y="4802885"/>
            <a:ext cx="4540250" cy="1905"/>
          </a:xfrm>
          <a:custGeom>
            <a:avLst/>
            <a:gdLst/>
            <a:ahLst/>
            <a:cxnLst/>
            <a:rect l="l" t="t" r="r" b="b"/>
            <a:pathLst>
              <a:path w="4540250" h="1904">
                <a:moveTo>
                  <a:pt x="0" y="0"/>
                </a:moveTo>
                <a:lnTo>
                  <a:pt x="4540084" y="1396"/>
                </a:lnTo>
              </a:path>
            </a:pathLst>
          </a:custGeom>
          <a:ln w="12699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9864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5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2700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3176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5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2700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4871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2700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5042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524" y="45212"/>
                </a:lnTo>
              </a:path>
            </a:pathLst>
          </a:custGeom>
          <a:ln w="12699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96738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524" y="45212"/>
                </a:lnTo>
              </a:path>
            </a:pathLst>
          </a:custGeom>
          <a:ln w="12699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6653" y="4802885"/>
            <a:ext cx="4540250" cy="1905"/>
          </a:xfrm>
          <a:custGeom>
            <a:avLst/>
            <a:gdLst/>
            <a:ahLst/>
            <a:cxnLst/>
            <a:rect l="l" t="t" r="r" b="b"/>
            <a:pathLst>
              <a:path w="4540250" h="1904">
                <a:moveTo>
                  <a:pt x="0" y="0"/>
                </a:moveTo>
                <a:lnTo>
                  <a:pt x="4540084" y="1396"/>
                </a:lnTo>
              </a:path>
            </a:pathLst>
          </a:custGeom>
          <a:ln w="19049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9864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5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9050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3176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5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9050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74871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397" y="45212"/>
                </a:lnTo>
              </a:path>
            </a:pathLst>
          </a:custGeom>
          <a:ln w="19050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35042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524" y="45212"/>
                </a:lnTo>
              </a:path>
            </a:pathLst>
          </a:custGeom>
          <a:ln w="19049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96738" y="4805679"/>
            <a:ext cx="1905" cy="45720"/>
          </a:xfrm>
          <a:custGeom>
            <a:avLst/>
            <a:gdLst/>
            <a:ahLst/>
            <a:cxnLst/>
            <a:rect l="l" t="t" r="r" b="b"/>
            <a:pathLst>
              <a:path w="1904" h="45720">
                <a:moveTo>
                  <a:pt x="0" y="0"/>
                </a:moveTo>
                <a:lnTo>
                  <a:pt x="1524" y="45212"/>
                </a:lnTo>
              </a:path>
            </a:pathLst>
          </a:custGeom>
          <a:ln w="19049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47994" y="2132418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19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solidFill>
            <a:srgbClr val="895B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03340" y="2098294"/>
            <a:ext cx="107632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36220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r>
              <a:rPr sz="1400" spc="-9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Defects  Introduced</a:t>
            </a:r>
            <a:r>
              <a:rPr sz="1400" spc="-8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1363" y="4941823"/>
            <a:ext cx="641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Coding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5576" y="4941823"/>
            <a:ext cx="387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U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ni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t  </a:t>
            </a:r>
            <a:r>
              <a:rPr sz="1600" spc="-170" dirty="0">
                <a:solidFill>
                  <a:srgbClr val="0000CC"/>
                </a:solidFill>
                <a:latin typeface="Tahoma"/>
                <a:cs typeface="Tahoma"/>
              </a:rPr>
              <a:t>T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1551" y="4941823"/>
            <a:ext cx="5162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 marR="5080" indent="-6413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Funct  </a:t>
            </a:r>
            <a:r>
              <a:rPr sz="1600" spc="-50" dirty="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70452" y="4943347"/>
            <a:ext cx="440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F</a:t>
            </a:r>
            <a:r>
              <a:rPr sz="1600" spc="-20" dirty="0">
                <a:solidFill>
                  <a:srgbClr val="0000CC"/>
                </a:solidFill>
                <a:latin typeface="Tahoma"/>
                <a:cs typeface="Tahoma"/>
              </a:rPr>
              <a:t>i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sz="1600" spc="-5" dirty="0">
                <a:solidFill>
                  <a:srgbClr val="0000CC"/>
                </a:solidFill>
                <a:latin typeface="Tahoma"/>
                <a:cs typeface="Tahoma"/>
              </a:rPr>
              <a:t>d  </a:t>
            </a:r>
            <a:r>
              <a:rPr sz="1600" spc="-50" dirty="0">
                <a:solidFill>
                  <a:srgbClr val="0000CC"/>
                </a:solidFill>
                <a:latin typeface="Tahoma"/>
                <a:cs typeface="Tahoma"/>
              </a:rPr>
              <a:t>Test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08957" y="4941823"/>
            <a:ext cx="7112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Post  </a:t>
            </a:r>
            <a:r>
              <a:rPr sz="1600" spc="-25" dirty="0">
                <a:solidFill>
                  <a:srgbClr val="0000CC"/>
                </a:solidFill>
                <a:latin typeface="Tahoma"/>
                <a:cs typeface="Tahoma"/>
              </a:rPr>
              <a:t>R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</a:t>
            </a:r>
            <a:r>
              <a:rPr sz="1600" spc="-15" dirty="0">
                <a:solidFill>
                  <a:srgbClr val="0000CC"/>
                </a:solidFill>
                <a:latin typeface="Tahoma"/>
                <a:cs typeface="Tahoma"/>
              </a:rPr>
              <a:t>l</a:t>
            </a:r>
            <a:r>
              <a:rPr sz="1600" spc="-10" dirty="0">
                <a:solidFill>
                  <a:srgbClr val="0000CC"/>
                </a:solidFill>
                <a:latin typeface="Tahoma"/>
                <a:cs typeface="Tahoma"/>
              </a:rPr>
              <a:t>ease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4791" y="1428750"/>
            <a:ext cx="0" cy="3406775"/>
          </a:xfrm>
          <a:custGeom>
            <a:avLst/>
            <a:gdLst/>
            <a:ahLst/>
            <a:cxnLst/>
            <a:rect l="l" t="t" r="r" b="b"/>
            <a:pathLst>
              <a:path h="3406775">
                <a:moveTo>
                  <a:pt x="0" y="3406648"/>
                </a:moveTo>
                <a:lnTo>
                  <a:pt x="0" y="0"/>
                </a:lnTo>
              </a:path>
            </a:pathLst>
          </a:custGeom>
          <a:ln w="19050">
            <a:solidFill>
              <a:srgbClr val="357C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4791" y="2368014"/>
            <a:ext cx="4490720" cy="2421255"/>
          </a:xfrm>
          <a:custGeom>
            <a:avLst/>
            <a:gdLst/>
            <a:ahLst/>
            <a:cxnLst/>
            <a:rect l="l" t="t" r="r" b="b"/>
            <a:pathLst>
              <a:path w="4490720" h="2421254">
                <a:moveTo>
                  <a:pt x="0" y="2420774"/>
                </a:moveTo>
                <a:lnTo>
                  <a:pt x="6562" y="2364477"/>
                </a:lnTo>
                <a:lnTo>
                  <a:pt x="13737" y="2295753"/>
                </a:lnTo>
                <a:lnTo>
                  <a:pt x="17553" y="2257131"/>
                </a:lnTo>
                <a:lnTo>
                  <a:pt x="21521" y="2215884"/>
                </a:lnTo>
                <a:lnTo>
                  <a:pt x="25641" y="2172169"/>
                </a:lnTo>
                <a:lnTo>
                  <a:pt x="29913" y="2126149"/>
                </a:lnTo>
                <a:lnTo>
                  <a:pt x="34335" y="2077982"/>
                </a:lnTo>
                <a:lnTo>
                  <a:pt x="38908" y="2027830"/>
                </a:lnTo>
                <a:lnTo>
                  <a:pt x="43631" y="1975852"/>
                </a:lnTo>
                <a:lnTo>
                  <a:pt x="48504" y="1922208"/>
                </a:lnTo>
                <a:lnTo>
                  <a:pt x="53527" y="1867058"/>
                </a:lnTo>
                <a:lnTo>
                  <a:pt x="58699" y="1810563"/>
                </a:lnTo>
                <a:lnTo>
                  <a:pt x="64020" y="1752882"/>
                </a:lnTo>
                <a:lnTo>
                  <a:pt x="69490" y="1694176"/>
                </a:lnTo>
                <a:lnTo>
                  <a:pt x="75107" y="1634604"/>
                </a:lnTo>
                <a:lnTo>
                  <a:pt x="80873" y="1574328"/>
                </a:lnTo>
                <a:lnTo>
                  <a:pt x="86787" y="1513506"/>
                </a:lnTo>
                <a:lnTo>
                  <a:pt x="92847" y="1452299"/>
                </a:lnTo>
                <a:lnTo>
                  <a:pt x="99055" y="1390868"/>
                </a:lnTo>
                <a:lnTo>
                  <a:pt x="105409" y="1329371"/>
                </a:lnTo>
                <a:lnTo>
                  <a:pt x="111909" y="1267970"/>
                </a:lnTo>
                <a:lnTo>
                  <a:pt x="118555" y="1206824"/>
                </a:lnTo>
                <a:lnTo>
                  <a:pt x="125347" y="1146094"/>
                </a:lnTo>
                <a:lnTo>
                  <a:pt x="132284" y="1085940"/>
                </a:lnTo>
                <a:lnTo>
                  <a:pt x="139365" y="1026521"/>
                </a:lnTo>
                <a:lnTo>
                  <a:pt x="146591" y="967998"/>
                </a:lnTo>
                <a:lnTo>
                  <a:pt x="153962" y="910530"/>
                </a:lnTo>
                <a:lnTo>
                  <a:pt x="161476" y="854279"/>
                </a:lnTo>
                <a:lnTo>
                  <a:pt x="169133" y="799404"/>
                </a:lnTo>
                <a:lnTo>
                  <a:pt x="176934" y="746065"/>
                </a:lnTo>
                <a:lnTo>
                  <a:pt x="184877" y="694422"/>
                </a:lnTo>
                <a:lnTo>
                  <a:pt x="192963" y="644636"/>
                </a:lnTo>
                <a:lnTo>
                  <a:pt x="201191" y="596866"/>
                </a:lnTo>
                <a:lnTo>
                  <a:pt x="209561" y="551273"/>
                </a:lnTo>
                <a:lnTo>
                  <a:pt x="218072" y="508016"/>
                </a:lnTo>
                <a:lnTo>
                  <a:pt x="226724" y="467256"/>
                </a:lnTo>
                <a:lnTo>
                  <a:pt x="235517" y="429153"/>
                </a:lnTo>
                <a:lnTo>
                  <a:pt x="253524" y="361558"/>
                </a:lnTo>
                <a:lnTo>
                  <a:pt x="287055" y="268127"/>
                </a:lnTo>
                <a:lnTo>
                  <a:pt x="313890" y="211336"/>
                </a:lnTo>
                <a:lnTo>
                  <a:pt x="342886" y="161798"/>
                </a:lnTo>
                <a:lnTo>
                  <a:pt x="373690" y="119296"/>
                </a:lnTo>
                <a:lnTo>
                  <a:pt x="405945" y="83616"/>
                </a:lnTo>
                <a:lnTo>
                  <a:pt x="439296" y="54542"/>
                </a:lnTo>
                <a:lnTo>
                  <a:pt x="473388" y="31859"/>
                </a:lnTo>
                <a:lnTo>
                  <a:pt x="507866" y="15351"/>
                </a:lnTo>
                <a:lnTo>
                  <a:pt x="576557" y="0"/>
                </a:lnTo>
                <a:lnTo>
                  <a:pt x="610061" y="725"/>
                </a:lnTo>
                <a:lnTo>
                  <a:pt x="673607" y="17900"/>
                </a:lnTo>
                <a:lnTo>
                  <a:pt x="730171" y="54607"/>
                </a:lnTo>
                <a:lnTo>
                  <a:pt x="776909" y="109120"/>
                </a:lnTo>
                <a:lnTo>
                  <a:pt x="801571" y="160022"/>
                </a:lnTo>
                <a:lnTo>
                  <a:pt x="822455" y="228765"/>
                </a:lnTo>
                <a:lnTo>
                  <a:pt x="831646" y="268991"/>
                </a:lnTo>
                <a:lnTo>
                  <a:pt x="840092" y="312676"/>
                </a:lnTo>
                <a:lnTo>
                  <a:pt x="847860" y="359483"/>
                </a:lnTo>
                <a:lnTo>
                  <a:pt x="855015" y="409081"/>
                </a:lnTo>
                <a:lnTo>
                  <a:pt x="861625" y="461133"/>
                </a:lnTo>
                <a:lnTo>
                  <a:pt x="867756" y="515306"/>
                </a:lnTo>
                <a:lnTo>
                  <a:pt x="873474" y="571266"/>
                </a:lnTo>
                <a:lnTo>
                  <a:pt x="878846" y="628678"/>
                </a:lnTo>
                <a:lnTo>
                  <a:pt x="883939" y="687208"/>
                </a:lnTo>
                <a:lnTo>
                  <a:pt x="888818" y="746523"/>
                </a:lnTo>
                <a:lnTo>
                  <a:pt x="893551" y="806287"/>
                </a:lnTo>
                <a:lnTo>
                  <a:pt x="898204" y="866166"/>
                </a:lnTo>
                <a:lnTo>
                  <a:pt x="902844" y="925827"/>
                </a:lnTo>
                <a:lnTo>
                  <a:pt x="907536" y="984935"/>
                </a:lnTo>
                <a:lnTo>
                  <a:pt x="912348" y="1043156"/>
                </a:lnTo>
                <a:lnTo>
                  <a:pt x="917346" y="1100156"/>
                </a:lnTo>
                <a:lnTo>
                  <a:pt x="922596" y="1155600"/>
                </a:lnTo>
                <a:lnTo>
                  <a:pt x="928166" y="1209154"/>
                </a:lnTo>
                <a:lnTo>
                  <a:pt x="934120" y="1260485"/>
                </a:lnTo>
                <a:lnTo>
                  <a:pt x="940527" y="1309257"/>
                </a:lnTo>
                <a:lnTo>
                  <a:pt x="947453" y="1355136"/>
                </a:lnTo>
                <a:lnTo>
                  <a:pt x="954963" y="1397789"/>
                </a:lnTo>
                <a:lnTo>
                  <a:pt x="966964" y="1460014"/>
                </a:lnTo>
                <a:lnTo>
                  <a:pt x="979043" y="1521435"/>
                </a:lnTo>
                <a:lnTo>
                  <a:pt x="991222" y="1581892"/>
                </a:lnTo>
                <a:lnTo>
                  <a:pt x="1003521" y="1641223"/>
                </a:lnTo>
                <a:lnTo>
                  <a:pt x="1015961" y="1699268"/>
                </a:lnTo>
                <a:lnTo>
                  <a:pt x="1028563" y="1755866"/>
                </a:lnTo>
                <a:lnTo>
                  <a:pt x="1041348" y="1810857"/>
                </a:lnTo>
                <a:lnTo>
                  <a:pt x="1054336" y="1864080"/>
                </a:lnTo>
                <a:lnTo>
                  <a:pt x="1067549" y="1915373"/>
                </a:lnTo>
                <a:lnTo>
                  <a:pt x="1081006" y="1964578"/>
                </a:lnTo>
                <a:lnTo>
                  <a:pt x="1094730" y="2011532"/>
                </a:lnTo>
                <a:lnTo>
                  <a:pt x="1108740" y="2056075"/>
                </a:lnTo>
                <a:lnTo>
                  <a:pt x="1123057" y="2098047"/>
                </a:lnTo>
                <a:lnTo>
                  <a:pt x="1137703" y="2137287"/>
                </a:lnTo>
                <a:lnTo>
                  <a:pt x="1152698" y="2173633"/>
                </a:lnTo>
                <a:lnTo>
                  <a:pt x="1183817" y="2237005"/>
                </a:lnTo>
                <a:lnTo>
                  <a:pt x="1218062" y="2287692"/>
                </a:lnTo>
                <a:lnTo>
                  <a:pt x="1253247" y="2321244"/>
                </a:lnTo>
                <a:lnTo>
                  <a:pt x="1289634" y="2341208"/>
                </a:lnTo>
                <a:lnTo>
                  <a:pt x="1327486" y="2351131"/>
                </a:lnTo>
                <a:lnTo>
                  <a:pt x="1367064" y="2354558"/>
                </a:lnTo>
                <a:lnTo>
                  <a:pt x="1408631" y="2355038"/>
                </a:lnTo>
                <a:lnTo>
                  <a:pt x="1452448" y="2356116"/>
                </a:lnTo>
                <a:lnTo>
                  <a:pt x="1498777" y="2361338"/>
                </a:lnTo>
                <a:lnTo>
                  <a:pt x="1540692" y="2367630"/>
                </a:lnTo>
                <a:lnTo>
                  <a:pt x="1582342" y="2371690"/>
                </a:lnTo>
                <a:lnTo>
                  <a:pt x="1624714" y="2373902"/>
                </a:lnTo>
                <a:lnTo>
                  <a:pt x="1668796" y="2374649"/>
                </a:lnTo>
                <a:lnTo>
                  <a:pt x="1715573" y="2374316"/>
                </a:lnTo>
                <a:lnTo>
                  <a:pt x="1766032" y="2373286"/>
                </a:lnTo>
                <a:lnTo>
                  <a:pt x="1821161" y="2371942"/>
                </a:lnTo>
                <a:lnTo>
                  <a:pt x="1881946" y="2370667"/>
                </a:lnTo>
                <a:lnTo>
                  <a:pt x="1949373" y="2369847"/>
                </a:lnTo>
                <a:lnTo>
                  <a:pt x="1991892" y="2369800"/>
                </a:lnTo>
                <a:lnTo>
                  <a:pt x="2038965" y="2370111"/>
                </a:lnTo>
                <a:lnTo>
                  <a:pt x="2089886" y="2370675"/>
                </a:lnTo>
                <a:lnTo>
                  <a:pt x="2143947" y="2371387"/>
                </a:lnTo>
                <a:lnTo>
                  <a:pt x="2200441" y="2372140"/>
                </a:lnTo>
                <a:lnTo>
                  <a:pt x="2258660" y="2372830"/>
                </a:lnTo>
                <a:lnTo>
                  <a:pt x="2317896" y="2373349"/>
                </a:lnTo>
                <a:lnTo>
                  <a:pt x="2377443" y="2373594"/>
                </a:lnTo>
                <a:lnTo>
                  <a:pt x="2436592" y="2373457"/>
                </a:lnTo>
                <a:lnTo>
                  <a:pt x="2494636" y="2372834"/>
                </a:lnTo>
                <a:lnTo>
                  <a:pt x="2550868" y="2371618"/>
                </a:lnTo>
                <a:lnTo>
                  <a:pt x="2604580" y="2369704"/>
                </a:lnTo>
                <a:lnTo>
                  <a:pt x="2655065" y="2366987"/>
                </a:lnTo>
                <a:lnTo>
                  <a:pt x="2701615" y="2363360"/>
                </a:lnTo>
                <a:lnTo>
                  <a:pt x="2743523" y="2358719"/>
                </a:lnTo>
                <a:lnTo>
                  <a:pt x="2837656" y="2336540"/>
                </a:lnTo>
                <a:lnTo>
                  <a:pt x="2878781" y="2314094"/>
                </a:lnTo>
                <a:lnTo>
                  <a:pt x="2907795" y="2287671"/>
                </a:lnTo>
                <a:lnTo>
                  <a:pt x="2946841" y="2231111"/>
                </a:lnTo>
                <a:lnTo>
                  <a:pt x="2965550" y="2205081"/>
                </a:lnTo>
                <a:lnTo>
                  <a:pt x="3023031" y="2167790"/>
                </a:lnTo>
                <a:lnTo>
                  <a:pt x="3066142" y="2157692"/>
                </a:lnTo>
                <a:lnTo>
                  <a:pt x="3114767" y="2150633"/>
                </a:lnTo>
                <a:lnTo>
                  <a:pt x="3167002" y="2146462"/>
                </a:lnTo>
                <a:lnTo>
                  <a:pt x="3220945" y="2145025"/>
                </a:lnTo>
                <a:lnTo>
                  <a:pt x="3274691" y="2146173"/>
                </a:lnTo>
                <a:lnTo>
                  <a:pt x="3326337" y="2149752"/>
                </a:lnTo>
                <a:lnTo>
                  <a:pt x="3373980" y="2155612"/>
                </a:lnTo>
                <a:lnTo>
                  <a:pt x="3415715" y="2163599"/>
                </a:lnTo>
                <a:lnTo>
                  <a:pt x="3467825" y="2193113"/>
                </a:lnTo>
                <a:lnTo>
                  <a:pt x="3496741" y="2236545"/>
                </a:lnTo>
                <a:lnTo>
                  <a:pt x="3514304" y="2259213"/>
                </a:lnTo>
                <a:lnTo>
                  <a:pt x="3579243" y="2297916"/>
                </a:lnTo>
                <a:lnTo>
                  <a:pt x="3636060" y="2310538"/>
                </a:lnTo>
                <a:lnTo>
                  <a:pt x="3711553" y="2317845"/>
                </a:lnTo>
                <a:lnTo>
                  <a:pt x="3757249" y="2320367"/>
                </a:lnTo>
                <a:lnTo>
                  <a:pt x="3807209" y="2322233"/>
                </a:lnTo>
                <a:lnTo>
                  <a:pt x="3860654" y="2323516"/>
                </a:lnTo>
                <a:lnTo>
                  <a:pt x="3916806" y="2324291"/>
                </a:lnTo>
                <a:lnTo>
                  <a:pt x="3974887" y="2324633"/>
                </a:lnTo>
                <a:lnTo>
                  <a:pt x="4034119" y="2324614"/>
                </a:lnTo>
                <a:lnTo>
                  <a:pt x="4093724" y="2324309"/>
                </a:lnTo>
                <a:lnTo>
                  <a:pt x="4152924" y="2323791"/>
                </a:lnTo>
                <a:lnTo>
                  <a:pt x="4210942" y="2323136"/>
                </a:lnTo>
                <a:lnTo>
                  <a:pt x="4266999" y="2322416"/>
                </a:lnTo>
                <a:lnTo>
                  <a:pt x="4320317" y="2321706"/>
                </a:lnTo>
                <a:lnTo>
                  <a:pt x="4370119" y="2321080"/>
                </a:lnTo>
                <a:lnTo>
                  <a:pt x="4415626" y="2320612"/>
                </a:lnTo>
                <a:lnTo>
                  <a:pt x="4456060" y="2320375"/>
                </a:lnTo>
                <a:lnTo>
                  <a:pt x="4490643" y="2320444"/>
                </a:lnTo>
              </a:path>
            </a:pathLst>
          </a:custGeom>
          <a:ln w="76200">
            <a:solidFill>
              <a:srgbClr val="895B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9139" y="3560730"/>
            <a:ext cx="4475480" cy="1211580"/>
          </a:xfrm>
          <a:custGeom>
            <a:avLst/>
            <a:gdLst/>
            <a:ahLst/>
            <a:cxnLst/>
            <a:rect l="l" t="t" r="r" b="b"/>
            <a:pathLst>
              <a:path w="4475480" h="1211579">
                <a:moveTo>
                  <a:pt x="0" y="1211040"/>
                </a:moveTo>
                <a:lnTo>
                  <a:pt x="61300" y="1207648"/>
                </a:lnTo>
                <a:lnTo>
                  <a:pt x="100121" y="1206556"/>
                </a:lnTo>
                <a:lnTo>
                  <a:pt x="143612" y="1205712"/>
                </a:lnTo>
                <a:lnTo>
                  <a:pt x="191191" y="1205003"/>
                </a:lnTo>
                <a:lnTo>
                  <a:pt x="242274" y="1204311"/>
                </a:lnTo>
                <a:lnTo>
                  <a:pt x="296278" y="1203523"/>
                </a:lnTo>
                <a:lnTo>
                  <a:pt x="352620" y="1202523"/>
                </a:lnTo>
                <a:lnTo>
                  <a:pt x="410718" y="1201196"/>
                </a:lnTo>
                <a:lnTo>
                  <a:pt x="469988" y="1199426"/>
                </a:lnTo>
                <a:lnTo>
                  <a:pt x="529848" y="1197099"/>
                </a:lnTo>
                <a:lnTo>
                  <a:pt x="589715" y="1194100"/>
                </a:lnTo>
                <a:lnTo>
                  <a:pt x="649005" y="1190312"/>
                </a:lnTo>
                <a:lnTo>
                  <a:pt x="707136" y="1185621"/>
                </a:lnTo>
                <a:lnTo>
                  <a:pt x="763524" y="1179912"/>
                </a:lnTo>
                <a:lnTo>
                  <a:pt x="817587" y="1173069"/>
                </a:lnTo>
                <a:lnTo>
                  <a:pt x="868743" y="1164978"/>
                </a:lnTo>
                <a:lnTo>
                  <a:pt x="916407" y="1155523"/>
                </a:lnTo>
                <a:lnTo>
                  <a:pt x="959997" y="1144588"/>
                </a:lnTo>
                <a:lnTo>
                  <a:pt x="998930" y="1132060"/>
                </a:lnTo>
                <a:lnTo>
                  <a:pt x="1071801" y="1093682"/>
                </a:lnTo>
                <a:lnTo>
                  <a:pt x="1103539" y="1064235"/>
                </a:lnTo>
                <a:lnTo>
                  <a:pt x="1128837" y="1030308"/>
                </a:lnTo>
                <a:lnTo>
                  <a:pt x="1148694" y="992729"/>
                </a:lnTo>
                <a:lnTo>
                  <a:pt x="1164111" y="952327"/>
                </a:lnTo>
                <a:lnTo>
                  <a:pt x="1176087" y="909930"/>
                </a:lnTo>
                <a:lnTo>
                  <a:pt x="1185622" y="866367"/>
                </a:lnTo>
                <a:lnTo>
                  <a:pt x="1193715" y="822466"/>
                </a:lnTo>
                <a:lnTo>
                  <a:pt x="1201367" y="779055"/>
                </a:lnTo>
                <a:lnTo>
                  <a:pt x="1209577" y="736963"/>
                </a:lnTo>
                <a:lnTo>
                  <a:pt x="1219345" y="697018"/>
                </a:lnTo>
                <a:lnTo>
                  <a:pt x="1231670" y="660049"/>
                </a:lnTo>
                <a:lnTo>
                  <a:pt x="1267993" y="598350"/>
                </a:lnTo>
                <a:lnTo>
                  <a:pt x="1330942" y="555521"/>
                </a:lnTo>
                <a:lnTo>
                  <a:pt x="1373906" y="541897"/>
                </a:lnTo>
                <a:lnTo>
                  <a:pt x="1421716" y="533413"/>
                </a:lnTo>
                <a:lnTo>
                  <a:pt x="1473206" y="529077"/>
                </a:lnTo>
                <a:lnTo>
                  <a:pt x="1527210" y="527897"/>
                </a:lnTo>
                <a:lnTo>
                  <a:pt x="1582562" y="528881"/>
                </a:lnTo>
                <a:lnTo>
                  <a:pt x="1638095" y="531038"/>
                </a:lnTo>
                <a:lnTo>
                  <a:pt x="1692644" y="533375"/>
                </a:lnTo>
                <a:lnTo>
                  <a:pt x="1745043" y="534901"/>
                </a:lnTo>
                <a:lnTo>
                  <a:pt x="1794125" y="534623"/>
                </a:lnTo>
                <a:lnTo>
                  <a:pt x="1838725" y="531549"/>
                </a:lnTo>
                <a:lnTo>
                  <a:pt x="1877676" y="524688"/>
                </a:lnTo>
                <a:lnTo>
                  <a:pt x="1939965" y="490816"/>
                </a:lnTo>
                <a:lnTo>
                  <a:pt x="1968465" y="429401"/>
                </a:lnTo>
                <a:lnTo>
                  <a:pt x="1973599" y="355726"/>
                </a:lnTo>
                <a:lnTo>
                  <a:pt x="1974543" y="318171"/>
                </a:lnTo>
                <a:lnTo>
                  <a:pt x="1978214" y="282205"/>
                </a:lnTo>
                <a:lnTo>
                  <a:pt x="2005160" y="221247"/>
                </a:lnTo>
                <a:lnTo>
                  <a:pt x="2068143" y="186143"/>
                </a:lnTo>
                <a:lnTo>
                  <a:pt x="2109825" y="176468"/>
                </a:lnTo>
                <a:lnTo>
                  <a:pt x="2157691" y="169753"/>
                </a:lnTo>
                <a:lnTo>
                  <a:pt x="2210238" y="165421"/>
                </a:lnTo>
                <a:lnTo>
                  <a:pt x="2265966" y="162893"/>
                </a:lnTo>
                <a:lnTo>
                  <a:pt x="2323372" y="161591"/>
                </a:lnTo>
                <a:lnTo>
                  <a:pt x="2380956" y="160938"/>
                </a:lnTo>
                <a:lnTo>
                  <a:pt x="2437216" y="160355"/>
                </a:lnTo>
                <a:lnTo>
                  <a:pt x="2490649" y="159263"/>
                </a:lnTo>
                <a:lnTo>
                  <a:pt x="2539756" y="157086"/>
                </a:lnTo>
                <a:lnTo>
                  <a:pt x="2583033" y="153245"/>
                </a:lnTo>
                <a:lnTo>
                  <a:pt x="2661970" y="131872"/>
                </a:lnTo>
                <a:lnTo>
                  <a:pt x="2700924" y="91387"/>
                </a:lnTo>
                <a:lnTo>
                  <a:pt x="2711515" y="69800"/>
                </a:lnTo>
                <a:lnTo>
                  <a:pt x="2725935" y="49721"/>
                </a:lnTo>
                <a:lnTo>
                  <a:pt x="2795511" y="21304"/>
                </a:lnTo>
                <a:lnTo>
                  <a:pt x="2876730" y="11681"/>
                </a:lnTo>
                <a:lnTo>
                  <a:pt x="2927192" y="7425"/>
                </a:lnTo>
                <a:lnTo>
                  <a:pt x="2982182" y="3886"/>
                </a:lnTo>
                <a:lnTo>
                  <a:pt x="3040171" y="1324"/>
                </a:lnTo>
                <a:lnTo>
                  <a:pt x="3099628" y="0"/>
                </a:lnTo>
                <a:lnTo>
                  <a:pt x="3159025" y="173"/>
                </a:lnTo>
                <a:lnTo>
                  <a:pt x="3216831" y="2103"/>
                </a:lnTo>
                <a:lnTo>
                  <a:pt x="3271517" y="6052"/>
                </a:lnTo>
                <a:lnTo>
                  <a:pt x="3321552" y="12279"/>
                </a:lnTo>
                <a:lnTo>
                  <a:pt x="3365408" y="21043"/>
                </a:lnTo>
                <a:lnTo>
                  <a:pt x="3442296" y="55237"/>
                </a:lnTo>
                <a:lnTo>
                  <a:pt x="3471117" y="83462"/>
                </a:lnTo>
                <a:lnTo>
                  <a:pt x="3490934" y="116653"/>
                </a:lnTo>
                <a:lnTo>
                  <a:pt x="3504663" y="154177"/>
                </a:lnTo>
                <a:lnTo>
                  <a:pt x="3515219" y="195405"/>
                </a:lnTo>
                <a:lnTo>
                  <a:pt x="3525517" y="239704"/>
                </a:lnTo>
                <a:lnTo>
                  <a:pt x="3538473" y="286444"/>
                </a:lnTo>
                <a:lnTo>
                  <a:pt x="3557003" y="334994"/>
                </a:lnTo>
                <a:lnTo>
                  <a:pt x="3581755" y="410580"/>
                </a:lnTo>
                <a:lnTo>
                  <a:pt x="3591690" y="454151"/>
                </a:lnTo>
                <a:lnTo>
                  <a:pt x="3601095" y="500136"/>
                </a:lnTo>
                <a:lnTo>
                  <a:pt x="3610796" y="547454"/>
                </a:lnTo>
                <a:lnTo>
                  <a:pt x="3621614" y="595026"/>
                </a:lnTo>
                <a:lnTo>
                  <a:pt x="3634375" y="641773"/>
                </a:lnTo>
                <a:lnTo>
                  <a:pt x="3649901" y="686614"/>
                </a:lnTo>
                <a:lnTo>
                  <a:pt x="3669017" y="728471"/>
                </a:lnTo>
                <a:lnTo>
                  <a:pt x="3692546" y="766265"/>
                </a:lnTo>
                <a:lnTo>
                  <a:pt x="3721312" y="798914"/>
                </a:lnTo>
                <a:lnTo>
                  <a:pt x="3756139" y="825341"/>
                </a:lnTo>
                <a:lnTo>
                  <a:pt x="3829985" y="855359"/>
                </a:lnTo>
                <a:lnTo>
                  <a:pt x="3875118" y="865840"/>
                </a:lnTo>
                <a:lnTo>
                  <a:pt x="3924465" y="873751"/>
                </a:lnTo>
                <a:lnTo>
                  <a:pt x="3977081" y="879429"/>
                </a:lnTo>
                <a:lnTo>
                  <a:pt x="4032021" y="883210"/>
                </a:lnTo>
                <a:lnTo>
                  <a:pt x="4088341" y="885432"/>
                </a:lnTo>
                <a:lnTo>
                  <a:pt x="4145096" y="886430"/>
                </a:lnTo>
                <a:lnTo>
                  <a:pt x="4201342" y="886542"/>
                </a:lnTo>
                <a:lnTo>
                  <a:pt x="4256133" y="886103"/>
                </a:lnTo>
                <a:lnTo>
                  <a:pt x="4308525" y="885451"/>
                </a:lnTo>
                <a:lnTo>
                  <a:pt x="4357574" y="884923"/>
                </a:lnTo>
                <a:lnTo>
                  <a:pt x="4402335" y="884855"/>
                </a:lnTo>
                <a:lnTo>
                  <a:pt x="4441863" y="885583"/>
                </a:lnTo>
                <a:lnTo>
                  <a:pt x="4475213" y="887444"/>
                </a:lnTo>
              </a:path>
            </a:pathLst>
          </a:custGeom>
          <a:ln w="76200">
            <a:solidFill>
              <a:srgbClr val="57BD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47994" y="3081870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20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47994" y="3081870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20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420103" y="3046602"/>
            <a:ext cx="101917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 marR="5080" indent="-2260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%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Defects  found</a:t>
            </a:r>
            <a:r>
              <a:rPr sz="1400" spc="-10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8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530" y="2198196"/>
            <a:ext cx="332740" cy="219138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00CC"/>
                </a:solidFill>
                <a:latin typeface="Tahoma"/>
                <a:cs typeface="Tahoma"/>
              </a:rPr>
              <a:t>Percentage 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of</a:t>
            </a:r>
            <a:r>
              <a:rPr sz="2000" spc="-6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Bugs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92479" y="2031873"/>
            <a:ext cx="551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85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%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67943" y="1536191"/>
            <a:ext cx="4580255" cy="3228975"/>
          </a:xfrm>
          <a:custGeom>
            <a:avLst/>
            <a:gdLst/>
            <a:ahLst/>
            <a:cxnLst/>
            <a:rect l="l" t="t" r="r" b="b"/>
            <a:pathLst>
              <a:path w="4580255" h="3228975">
                <a:moveTo>
                  <a:pt x="0" y="3214370"/>
                </a:moveTo>
                <a:lnTo>
                  <a:pt x="57469" y="3214975"/>
                </a:lnTo>
                <a:lnTo>
                  <a:pt x="127410" y="3217146"/>
                </a:lnTo>
                <a:lnTo>
                  <a:pt x="166704" y="3218610"/>
                </a:lnTo>
                <a:lnTo>
                  <a:pt x="208690" y="3220214"/>
                </a:lnTo>
                <a:lnTo>
                  <a:pt x="253226" y="3221877"/>
                </a:lnTo>
                <a:lnTo>
                  <a:pt x="300172" y="3223513"/>
                </a:lnTo>
                <a:lnTo>
                  <a:pt x="349384" y="3225040"/>
                </a:lnTo>
                <a:lnTo>
                  <a:pt x="400722" y="3226374"/>
                </a:lnTo>
                <a:lnTo>
                  <a:pt x="454043" y="3227432"/>
                </a:lnTo>
                <a:lnTo>
                  <a:pt x="509205" y="3228130"/>
                </a:lnTo>
                <a:lnTo>
                  <a:pt x="566067" y="3228385"/>
                </a:lnTo>
                <a:lnTo>
                  <a:pt x="624487" y="3228114"/>
                </a:lnTo>
                <a:lnTo>
                  <a:pt x="684322" y="3227232"/>
                </a:lnTo>
                <a:lnTo>
                  <a:pt x="745432" y="3225658"/>
                </a:lnTo>
                <a:lnTo>
                  <a:pt x="807673" y="3223306"/>
                </a:lnTo>
                <a:lnTo>
                  <a:pt x="870905" y="3220094"/>
                </a:lnTo>
                <a:lnTo>
                  <a:pt x="934985" y="3215939"/>
                </a:lnTo>
                <a:lnTo>
                  <a:pt x="999772" y="3210757"/>
                </a:lnTo>
                <a:lnTo>
                  <a:pt x="1065123" y="3204464"/>
                </a:lnTo>
                <a:lnTo>
                  <a:pt x="1106487" y="3200253"/>
                </a:lnTo>
                <a:lnTo>
                  <a:pt x="1149490" y="3196074"/>
                </a:lnTo>
                <a:lnTo>
                  <a:pt x="1194024" y="3191902"/>
                </a:lnTo>
                <a:lnTo>
                  <a:pt x="1239985" y="3187709"/>
                </a:lnTo>
                <a:lnTo>
                  <a:pt x="1287265" y="3183469"/>
                </a:lnTo>
                <a:lnTo>
                  <a:pt x="1335759" y="3179157"/>
                </a:lnTo>
                <a:lnTo>
                  <a:pt x="1385359" y="3174745"/>
                </a:lnTo>
                <a:lnTo>
                  <a:pt x="1435961" y="3170208"/>
                </a:lnTo>
                <a:lnTo>
                  <a:pt x="1487456" y="3165518"/>
                </a:lnTo>
                <a:lnTo>
                  <a:pt x="1539740" y="3160651"/>
                </a:lnTo>
                <a:lnTo>
                  <a:pt x="1592706" y="3155578"/>
                </a:lnTo>
                <a:lnTo>
                  <a:pt x="1646247" y="3150275"/>
                </a:lnTo>
                <a:lnTo>
                  <a:pt x="1700257" y="3144715"/>
                </a:lnTo>
                <a:lnTo>
                  <a:pt x="1754630" y="3138871"/>
                </a:lnTo>
                <a:lnTo>
                  <a:pt x="1809260" y="3132717"/>
                </a:lnTo>
                <a:lnTo>
                  <a:pt x="1864041" y="3126226"/>
                </a:lnTo>
                <a:lnTo>
                  <a:pt x="1918865" y="3119373"/>
                </a:lnTo>
                <a:lnTo>
                  <a:pt x="1973627" y="3112132"/>
                </a:lnTo>
                <a:lnTo>
                  <a:pt x="2028220" y="3104475"/>
                </a:lnTo>
                <a:lnTo>
                  <a:pt x="2082538" y="3096376"/>
                </a:lnTo>
                <a:lnTo>
                  <a:pt x="2136476" y="3087810"/>
                </a:lnTo>
                <a:lnTo>
                  <a:pt x="2189925" y="3078749"/>
                </a:lnTo>
                <a:lnTo>
                  <a:pt x="2242781" y="3069168"/>
                </a:lnTo>
                <a:lnTo>
                  <a:pt x="2294937" y="3059040"/>
                </a:lnTo>
                <a:lnTo>
                  <a:pt x="2346287" y="3048339"/>
                </a:lnTo>
                <a:lnTo>
                  <a:pt x="2396723" y="3037038"/>
                </a:lnTo>
                <a:lnTo>
                  <a:pt x="2446141" y="3025111"/>
                </a:lnTo>
                <a:lnTo>
                  <a:pt x="2494434" y="3012532"/>
                </a:lnTo>
                <a:lnTo>
                  <a:pt x="2541494" y="2999275"/>
                </a:lnTo>
                <a:lnTo>
                  <a:pt x="2587217" y="2985313"/>
                </a:lnTo>
                <a:lnTo>
                  <a:pt x="2631496" y="2970619"/>
                </a:lnTo>
                <a:lnTo>
                  <a:pt x="2674224" y="2955168"/>
                </a:lnTo>
                <a:lnTo>
                  <a:pt x="2715296" y="2938933"/>
                </a:lnTo>
                <a:lnTo>
                  <a:pt x="2754604" y="2921889"/>
                </a:lnTo>
                <a:lnTo>
                  <a:pt x="2803695" y="2898952"/>
                </a:lnTo>
                <a:lnTo>
                  <a:pt x="2850645" y="2875718"/>
                </a:lnTo>
                <a:lnTo>
                  <a:pt x="2895584" y="2852106"/>
                </a:lnTo>
                <a:lnTo>
                  <a:pt x="2938643" y="2828032"/>
                </a:lnTo>
                <a:lnTo>
                  <a:pt x="2979951" y="2803414"/>
                </a:lnTo>
                <a:lnTo>
                  <a:pt x="3019638" y="2778170"/>
                </a:lnTo>
                <a:lnTo>
                  <a:pt x="3057833" y="2752218"/>
                </a:lnTo>
                <a:lnTo>
                  <a:pt x="3094666" y="2725474"/>
                </a:lnTo>
                <a:lnTo>
                  <a:pt x="3130268" y="2697857"/>
                </a:lnTo>
                <a:lnTo>
                  <a:pt x="3164768" y="2669283"/>
                </a:lnTo>
                <a:lnTo>
                  <a:pt x="3198295" y="2639672"/>
                </a:lnTo>
                <a:lnTo>
                  <a:pt x="3230981" y="2608940"/>
                </a:lnTo>
                <a:lnTo>
                  <a:pt x="3262953" y="2577004"/>
                </a:lnTo>
                <a:lnTo>
                  <a:pt x="3294343" y="2543783"/>
                </a:lnTo>
                <a:lnTo>
                  <a:pt x="3325280" y="2509194"/>
                </a:lnTo>
                <a:lnTo>
                  <a:pt x="3355894" y="2473155"/>
                </a:lnTo>
                <a:lnTo>
                  <a:pt x="3386314" y="2435582"/>
                </a:lnTo>
                <a:lnTo>
                  <a:pt x="3416671" y="2396395"/>
                </a:lnTo>
                <a:lnTo>
                  <a:pt x="3447094" y="2355509"/>
                </a:lnTo>
                <a:lnTo>
                  <a:pt x="3477713" y="2312844"/>
                </a:lnTo>
                <a:lnTo>
                  <a:pt x="3508658" y="2268316"/>
                </a:lnTo>
                <a:lnTo>
                  <a:pt x="3540059" y="2221843"/>
                </a:lnTo>
                <a:lnTo>
                  <a:pt x="3572045" y="2173343"/>
                </a:lnTo>
                <a:lnTo>
                  <a:pt x="3604746" y="2122733"/>
                </a:lnTo>
                <a:lnTo>
                  <a:pt x="3638293" y="2069931"/>
                </a:lnTo>
                <a:lnTo>
                  <a:pt x="3672814" y="2014855"/>
                </a:lnTo>
                <a:lnTo>
                  <a:pt x="3693685" y="1980667"/>
                </a:lnTo>
                <a:lnTo>
                  <a:pt x="3714874" y="1944649"/>
                </a:lnTo>
                <a:lnTo>
                  <a:pt x="3736357" y="1906894"/>
                </a:lnTo>
                <a:lnTo>
                  <a:pt x="3758111" y="1867493"/>
                </a:lnTo>
                <a:lnTo>
                  <a:pt x="3780113" y="1826539"/>
                </a:lnTo>
                <a:lnTo>
                  <a:pt x="3802338" y="1784124"/>
                </a:lnTo>
                <a:lnTo>
                  <a:pt x="3824764" y="1740339"/>
                </a:lnTo>
                <a:lnTo>
                  <a:pt x="3847366" y="1695278"/>
                </a:lnTo>
                <a:lnTo>
                  <a:pt x="3870121" y="1649032"/>
                </a:lnTo>
                <a:lnTo>
                  <a:pt x="3893005" y="1601693"/>
                </a:lnTo>
                <a:lnTo>
                  <a:pt x="3915995" y="1553354"/>
                </a:lnTo>
                <a:lnTo>
                  <a:pt x="3939068" y="1504107"/>
                </a:lnTo>
                <a:lnTo>
                  <a:pt x="3962199" y="1454043"/>
                </a:lnTo>
                <a:lnTo>
                  <a:pt x="3985365" y="1403256"/>
                </a:lnTo>
                <a:lnTo>
                  <a:pt x="4008543" y="1351836"/>
                </a:lnTo>
                <a:lnTo>
                  <a:pt x="4031709" y="1299877"/>
                </a:lnTo>
                <a:lnTo>
                  <a:pt x="4054839" y="1247470"/>
                </a:lnTo>
                <a:lnTo>
                  <a:pt x="4077910" y="1194708"/>
                </a:lnTo>
                <a:lnTo>
                  <a:pt x="4100898" y="1141683"/>
                </a:lnTo>
                <a:lnTo>
                  <a:pt x="4123780" y="1088486"/>
                </a:lnTo>
                <a:lnTo>
                  <a:pt x="4146532" y="1035210"/>
                </a:lnTo>
                <a:lnTo>
                  <a:pt x="4169130" y="981948"/>
                </a:lnTo>
                <a:lnTo>
                  <a:pt x="4191551" y="928790"/>
                </a:lnTo>
                <a:lnTo>
                  <a:pt x="4213772" y="875831"/>
                </a:lnTo>
                <a:lnTo>
                  <a:pt x="4235768" y="823160"/>
                </a:lnTo>
                <a:lnTo>
                  <a:pt x="4257516" y="770872"/>
                </a:lnTo>
                <a:lnTo>
                  <a:pt x="4278993" y="719057"/>
                </a:lnTo>
                <a:lnTo>
                  <a:pt x="4300175" y="667808"/>
                </a:lnTo>
                <a:lnTo>
                  <a:pt x="4321038" y="617218"/>
                </a:lnTo>
                <a:lnTo>
                  <a:pt x="4341559" y="567378"/>
                </a:lnTo>
                <a:lnTo>
                  <a:pt x="4361715" y="518380"/>
                </a:lnTo>
                <a:lnTo>
                  <a:pt x="4381481" y="470317"/>
                </a:lnTo>
                <a:lnTo>
                  <a:pt x="4400834" y="423281"/>
                </a:lnTo>
                <a:lnTo>
                  <a:pt x="4419750" y="377363"/>
                </a:lnTo>
                <a:lnTo>
                  <a:pt x="4438207" y="332657"/>
                </a:lnTo>
                <a:lnTo>
                  <a:pt x="4456180" y="289253"/>
                </a:lnTo>
                <a:lnTo>
                  <a:pt x="4473645" y="247245"/>
                </a:lnTo>
                <a:lnTo>
                  <a:pt x="4490580" y="206725"/>
                </a:lnTo>
                <a:lnTo>
                  <a:pt x="4506960" y="167784"/>
                </a:lnTo>
                <a:lnTo>
                  <a:pt x="4522763" y="130515"/>
                </a:lnTo>
                <a:lnTo>
                  <a:pt x="4537964" y="95010"/>
                </a:lnTo>
                <a:lnTo>
                  <a:pt x="4566466" y="29660"/>
                </a:lnTo>
                <a:lnTo>
                  <a:pt x="4579721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26784" y="4087964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20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26784" y="4087964"/>
            <a:ext cx="182245" cy="172720"/>
          </a:xfrm>
          <a:custGeom>
            <a:avLst/>
            <a:gdLst/>
            <a:ahLst/>
            <a:cxnLst/>
            <a:rect l="l" t="t" r="r" b="b"/>
            <a:pathLst>
              <a:path w="182245" h="172720">
                <a:moveTo>
                  <a:pt x="0" y="172377"/>
                </a:moveTo>
                <a:lnTo>
                  <a:pt x="182232" y="172377"/>
                </a:lnTo>
                <a:lnTo>
                  <a:pt x="182232" y="0"/>
                </a:lnTo>
                <a:lnTo>
                  <a:pt x="0" y="0"/>
                </a:lnTo>
                <a:lnTo>
                  <a:pt x="0" y="17237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398767" y="4051553"/>
            <a:ext cx="101917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7655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$ Cost</a:t>
            </a:r>
            <a:r>
              <a:rPr sz="1400" spc="-11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to  repair</a:t>
            </a:r>
            <a:r>
              <a:rPr sz="1400" spc="-5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defect  </a:t>
            </a:r>
            <a:r>
              <a:rPr sz="1400" dirty="0">
                <a:solidFill>
                  <a:srgbClr val="0000CC"/>
                </a:solidFill>
                <a:latin typeface="Tahoma"/>
                <a:cs typeface="Tahoma"/>
              </a:rPr>
              <a:t>in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this</a:t>
            </a:r>
            <a:r>
              <a:rPr sz="14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00CC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5293" y="4362450"/>
            <a:ext cx="4419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$25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16123" y="4191380"/>
            <a:ext cx="5803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$250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08678" y="1510411"/>
            <a:ext cx="9321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$14,000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564128" y="3710685"/>
            <a:ext cx="718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$1000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65985" y="4295902"/>
            <a:ext cx="581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3300"/>
                </a:solidFill>
                <a:latin typeface="Tahoma"/>
                <a:cs typeface="Tahoma"/>
              </a:rPr>
              <a:t>$</a:t>
            </a:r>
            <a:r>
              <a:rPr sz="2000" dirty="0">
                <a:solidFill>
                  <a:srgbClr val="FF3300"/>
                </a:solidFill>
                <a:latin typeface="Tahoma"/>
                <a:cs typeface="Tahoma"/>
              </a:rPr>
              <a:t>130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88558" y="5270451"/>
            <a:ext cx="294322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0" marR="5080" indent="-749935">
              <a:lnSpc>
                <a:spcPct val="144400"/>
              </a:lnSpc>
              <a:spcBef>
                <a:spcPts val="95"/>
              </a:spcBef>
            </a:pPr>
            <a:r>
              <a:rPr sz="1350" i="1" spc="-35" dirty="0">
                <a:solidFill>
                  <a:srgbClr val="0000CC"/>
                </a:solidFill>
                <a:latin typeface="Tahoma"/>
                <a:cs typeface="Tahoma"/>
              </a:rPr>
              <a:t>Source: </a:t>
            </a:r>
            <a:r>
              <a:rPr sz="1350" i="1" spc="-25" dirty="0">
                <a:solidFill>
                  <a:srgbClr val="0000CC"/>
                </a:solidFill>
                <a:latin typeface="Tahoma"/>
                <a:cs typeface="Tahoma"/>
              </a:rPr>
              <a:t>Applied </a:t>
            </a:r>
            <a:r>
              <a:rPr sz="1350" i="1" spc="-35" dirty="0">
                <a:solidFill>
                  <a:srgbClr val="0000CC"/>
                </a:solidFill>
                <a:latin typeface="Tahoma"/>
                <a:cs typeface="Tahoma"/>
              </a:rPr>
              <a:t>Software Measurement,  </a:t>
            </a:r>
            <a:r>
              <a:rPr sz="1350" i="1" spc="-30" dirty="0">
                <a:solidFill>
                  <a:srgbClr val="0000CC"/>
                </a:solidFill>
                <a:latin typeface="Tahoma"/>
                <a:cs typeface="Tahoma"/>
              </a:rPr>
              <a:t>Capers Jones,</a:t>
            </a:r>
            <a:r>
              <a:rPr sz="1350" i="1" spc="-20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1350" i="1" spc="-30" dirty="0">
                <a:solidFill>
                  <a:srgbClr val="0000CC"/>
                </a:solidFill>
                <a:latin typeface="Tahoma"/>
                <a:cs typeface="Tahoma"/>
              </a:rPr>
              <a:t>1996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447800"/>
            <a:ext cx="7239000" cy="4934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1530" y="6351219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7BDCC"/>
                </a:solidFill>
                <a:latin typeface="Arial"/>
                <a:cs typeface="Arial"/>
              </a:rPr>
              <a:t>37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3776" y="228600"/>
            <a:ext cx="5170932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64252" y="228600"/>
            <a:ext cx="72694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540" y="348437"/>
            <a:ext cx="4603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Lỗi </a:t>
            </a:r>
            <a:r>
              <a:rPr spc="-5" dirty="0"/>
              <a:t>tăng </a:t>
            </a:r>
            <a:r>
              <a:rPr dirty="0"/>
              <a:t>lên </a:t>
            </a:r>
            <a:r>
              <a:rPr spc="-5" dirty="0"/>
              <a:t>khi</a:t>
            </a:r>
            <a:r>
              <a:rPr spc="-50" dirty="0"/>
              <a:t> </a:t>
            </a:r>
            <a:r>
              <a:rPr dirty="0"/>
              <a:t>nào?</a:t>
            </a:r>
          </a:p>
        </p:txBody>
      </p:sp>
      <p:sp>
        <p:nvSpPr>
          <p:cNvPr id="6" name="object 6"/>
          <p:cNvSpPr/>
          <p:nvPr/>
        </p:nvSpPr>
        <p:spPr>
          <a:xfrm>
            <a:off x="457200" y="1219136"/>
            <a:ext cx="7848600" cy="5107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5.</a:t>
            </a:r>
            <a:r>
              <a:rPr spc="-5" dirty="0" smtClean="0"/>
              <a:t> </a:t>
            </a:r>
            <a:r>
              <a:rPr spc="-5" dirty="0"/>
              <a:t>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4833"/>
            <a:ext cx="8338820" cy="46355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Những người phát triển phần </a:t>
            </a:r>
            <a:r>
              <a:rPr sz="2700" dirty="0">
                <a:latin typeface="Arial"/>
                <a:cs typeface="Arial"/>
              </a:rPr>
              <a:t>mềm cho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rằng:</a:t>
            </a:r>
            <a:endParaRPr sz="2700">
              <a:latin typeface="Arial"/>
              <a:cs typeface="Arial"/>
            </a:endParaRPr>
          </a:p>
          <a:p>
            <a:pPr marL="756285" marR="160020" lvl="1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chỉ </a:t>
            </a:r>
            <a:r>
              <a:rPr sz="2700" spc="-5" dirty="0">
                <a:latin typeface="Arial"/>
                <a:cs typeface="Arial"/>
              </a:rPr>
              <a:t>để chứng </a:t>
            </a:r>
            <a:r>
              <a:rPr sz="2700" spc="-10" dirty="0">
                <a:latin typeface="Arial"/>
                <a:cs typeface="Arial"/>
              </a:rPr>
              <a:t>minh </a:t>
            </a:r>
            <a:r>
              <a:rPr sz="2700" spc="-5" dirty="0">
                <a:latin typeface="Arial"/>
                <a:cs typeface="Arial"/>
              </a:rPr>
              <a:t>chương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dirty="0">
                <a:latin typeface="Arial"/>
                <a:cs typeface="Arial"/>
              </a:rPr>
              <a:t>không  có</a:t>
            </a:r>
            <a:r>
              <a:rPr sz="2700" spc="-5" dirty="0">
                <a:latin typeface="Arial"/>
                <a:cs typeface="Arial"/>
              </a:rPr>
              <a:t> lỗi</a:t>
            </a:r>
            <a:endParaRPr sz="27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Mục </a:t>
            </a:r>
            <a:r>
              <a:rPr sz="2700" spc="-5" dirty="0">
                <a:latin typeface="Arial"/>
                <a:cs typeface="Arial"/>
              </a:rPr>
              <a:t>đích </a:t>
            </a:r>
            <a:r>
              <a:rPr sz="2700" dirty="0">
                <a:latin typeface="Arial"/>
                <a:cs typeface="Arial"/>
              </a:rPr>
              <a:t>của kiểm thử </a:t>
            </a:r>
            <a:r>
              <a:rPr sz="2700" spc="-5" dirty="0">
                <a:latin typeface="Arial"/>
                <a:cs typeface="Arial"/>
              </a:rPr>
              <a:t>là </a:t>
            </a:r>
            <a:r>
              <a:rPr sz="2700" dirty="0">
                <a:latin typeface="Arial"/>
                <a:cs typeface="Arial"/>
              </a:rPr>
              <a:t>chỉ ra rằng </a:t>
            </a:r>
            <a:r>
              <a:rPr sz="2700" spc="-5" dirty="0">
                <a:latin typeface="Arial"/>
                <a:cs typeface="Arial"/>
              </a:rPr>
              <a:t>chương 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spc="-5" dirty="0">
                <a:latin typeface="Arial"/>
                <a:cs typeface="Arial"/>
              </a:rPr>
              <a:t>đã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5" dirty="0">
                <a:latin typeface="Arial"/>
                <a:cs typeface="Arial"/>
              </a:rPr>
              <a:t>hiện đúng </a:t>
            </a:r>
            <a:r>
              <a:rPr sz="2700" dirty="0">
                <a:latin typeface="Arial"/>
                <a:cs typeface="Arial"/>
              </a:rPr>
              <a:t>các chức </a:t>
            </a:r>
            <a:r>
              <a:rPr sz="2700" spc="-5" dirty="0">
                <a:latin typeface="Arial"/>
                <a:cs typeface="Arial"/>
              </a:rPr>
              <a:t>năng đã đưa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ra.</a:t>
            </a:r>
            <a:endParaRPr sz="2700">
              <a:latin typeface="Arial"/>
              <a:cs typeface="Arial"/>
            </a:endParaRPr>
          </a:p>
          <a:p>
            <a:pPr marL="756285" marR="12065" lvl="1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là quy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10" dirty="0">
                <a:latin typeface="Arial"/>
                <a:cs typeface="Arial"/>
              </a:rPr>
              <a:t>hiện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dirty="0">
                <a:latin typeface="Arial"/>
                <a:cs typeface="Arial"/>
              </a:rPr>
              <a:t>chứng tỏ  chương </a:t>
            </a:r>
            <a:r>
              <a:rPr sz="2700" spc="20" dirty="0">
                <a:latin typeface="Arial"/>
                <a:cs typeface="Arial"/>
              </a:rPr>
              <a:t>trình </a:t>
            </a:r>
            <a:r>
              <a:rPr sz="2700" spc="-5" dirty="0">
                <a:latin typeface="Arial"/>
                <a:cs typeface="Arial"/>
              </a:rPr>
              <a:t>đã làm được </a:t>
            </a:r>
            <a:r>
              <a:rPr sz="2700" dirty="0">
                <a:latin typeface="Arial"/>
                <a:cs typeface="Arial"/>
              </a:rPr>
              <a:t>các chức </a:t>
            </a:r>
            <a:r>
              <a:rPr sz="2700" spc="-5" dirty="0">
                <a:latin typeface="Arial"/>
                <a:cs typeface="Arial"/>
              </a:rPr>
              <a:t>năng </a:t>
            </a:r>
            <a:r>
              <a:rPr sz="2700" dirty="0">
                <a:latin typeface="Arial"/>
                <a:cs typeface="Arial"/>
              </a:rPr>
              <a:t>cần</a:t>
            </a:r>
            <a:r>
              <a:rPr sz="2700" spc="-8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có.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Những </a:t>
            </a:r>
            <a:r>
              <a:rPr sz="2700" dirty="0">
                <a:latin typeface="Arial"/>
                <a:cs typeface="Arial"/>
              </a:rPr>
              <a:t>ý kiến trên về kiểm thử </a:t>
            </a:r>
            <a:r>
              <a:rPr sz="2700" spc="-5" dirty="0">
                <a:latin typeface="Arial"/>
                <a:cs typeface="Arial"/>
              </a:rPr>
              <a:t>đã đầy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đủ?</a:t>
            </a:r>
            <a:endParaRPr sz="2700">
              <a:latin typeface="Arial"/>
              <a:cs typeface="Arial"/>
            </a:endParaRPr>
          </a:p>
          <a:p>
            <a:pPr marL="756285" marR="80645" lvl="1" indent="-286385">
              <a:lnSpc>
                <a:spcPct val="100000"/>
              </a:lnSpc>
              <a:spcBef>
                <a:spcPts val="650"/>
              </a:spcBef>
              <a:buChar char="–"/>
              <a:tabLst>
                <a:tab pos="756920" algn="l"/>
              </a:tabLst>
            </a:pPr>
            <a:r>
              <a:rPr sz="2700" dirty="0">
                <a:latin typeface="Arial"/>
                <a:cs typeface="Arial"/>
              </a:rPr>
              <a:t>Kiểm thử còn </a:t>
            </a:r>
            <a:r>
              <a:rPr sz="2700" spc="-5" dirty="0">
                <a:latin typeface="Arial"/>
                <a:cs typeface="Arial"/>
              </a:rPr>
              <a:t>để </a:t>
            </a:r>
            <a:r>
              <a:rPr sz="2700" spc="35" dirty="0">
                <a:latin typeface="Arial"/>
                <a:cs typeface="Arial"/>
              </a:rPr>
              <a:t>tìm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5" dirty="0">
                <a:latin typeface="Arial"/>
                <a:cs typeface="Arial"/>
              </a:rPr>
              <a:t>lỗi </a:t>
            </a:r>
            <a:r>
              <a:rPr sz="2700" dirty="0">
                <a:latin typeface="Arial"/>
                <a:cs typeface="Arial"/>
              </a:rPr>
              <a:t>và sửa chữa các </a:t>
            </a:r>
            <a:r>
              <a:rPr sz="2700" spc="-5" dirty="0">
                <a:latin typeface="Arial"/>
                <a:cs typeface="Arial"/>
              </a:rPr>
              <a:t>lỗi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đó  nhằm tăng độ </a:t>
            </a:r>
            <a:r>
              <a:rPr sz="2700" dirty="0">
                <a:latin typeface="Arial"/>
                <a:cs typeface="Arial"/>
              </a:rPr>
              <a:t>tin cậy cho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4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mềm.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63728"/>
            <a:ext cx="721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5.</a:t>
            </a:r>
            <a:r>
              <a:rPr spc="-5" dirty="0" smtClean="0"/>
              <a:t> </a:t>
            </a:r>
            <a:r>
              <a:rPr spc="-5" dirty="0"/>
              <a:t>Tầm </a:t>
            </a:r>
            <a:r>
              <a:rPr dirty="0"/>
              <a:t>quan </a:t>
            </a:r>
            <a:r>
              <a:rPr spc="-5" dirty="0"/>
              <a:t>trọng của kiểm</a:t>
            </a:r>
            <a:r>
              <a:rPr spc="-3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66901"/>
            <a:ext cx="8670290" cy="53670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Tại sao cần 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kiểm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thử?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Để </a:t>
            </a:r>
            <a:r>
              <a:rPr sz="2400" spc="-10" dirty="0">
                <a:latin typeface="Arial"/>
                <a:cs typeface="Arial"/>
              </a:rPr>
              <a:t>xem xét </a:t>
            </a:r>
            <a:r>
              <a:rPr sz="2400" dirty="0">
                <a:latin typeface="Arial"/>
                <a:cs typeface="Arial"/>
              </a:rPr>
              <a:t>chất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sản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phẩm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Để phát hiện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  <a:p>
            <a:pPr marL="355600" marR="3016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 </a:t>
            </a:r>
            <a:r>
              <a:rPr sz="2400" spc="-5" dirty="0">
                <a:latin typeface="Arial"/>
                <a:cs typeface="Arial"/>
              </a:rPr>
              <a:t>dụ: Khách hàng </a:t>
            </a:r>
            <a:r>
              <a:rPr sz="2400" dirty="0">
                <a:latin typeface="Arial"/>
                <a:cs typeface="Arial"/>
              </a:rPr>
              <a:t>có thể rút tiền ở máy ATM </a:t>
            </a:r>
            <a:r>
              <a:rPr sz="2400" spc="-5" dirty="0">
                <a:latin typeface="Arial"/>
                <a:cs typeface="Arial"/>
              </a:rPr>
              <a:t>với </a:t>
            </a:r>
            <a:r>
              <a:rPr sz="2400" dirty="0">
                <a:latin typeface="Arial"/>
                <a:cs typeface="Arial"/>
              </a:rPr>
              <a:t>số </a:t>
            </a:r>
            <a:r>
              <a:rPr sz="2400" spc="-5" dirty="0">
                <a:latin typeface="Arial"/>
                <a:cs typeface="Arial"/>
              </a:rPr>
              <a:t>tiền tối  đa là 250$/1 giao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  <a:p>
            <a:pPr marL="756285" marR="208279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Thử </a:t>
            </a:r>
            <a:r>
              <a:rPr sz="2400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lần </a:t>
            </a:r>
            <a:r>
              <a:rPr sz="2400" dirty="0">
                <a:latin typeface="Arial"/>
                <a:cs typeface="Arial"/>
              </a:rPr>
              <a:t>với 3 yêu </a:t>
            </a:r>
            <a:r>
              <a:rPr sz="2400" spc="-5" dirty="0">
                <a:latin typeface="Arial"/>
                <a:cs typeface="Arial"/>
              </a:rPr>
              <a:t>cầu: 50$, 150$, 250$ </a:t>
            </a:r>
            <a:r>
              <a:rPr sz="2400" dirty="0">
                <a:latin typeface="Arial"/>
                <a:cs typeface="Arial"/>
              </a:rPr>
              <a:t>thấy máy </a:t>
            </a:r>
            <a:r>
              <a:rPr sz="2400" spc="-5" dirty="0">
                <a:latin typeface="Arial"/>
                <a:cs typeface="Arial"/>
              </a:rPr>
              <a:t>đều  nhả </a:t>
            </a:r>
            <a:r>
              <a:rPr sz="2400" dirty="0">
                <a:latin typeface="Arial"/>
                <a:cs typeface="Arial"/>
              </a:rPr>
              <a:t>ra số </a:t>
            </a:r>
            <a:r>
              <a:rPr sz="2400" spc="-5" dirty="0">
                <a:latin typeface="Arial"/>
                <a:cs typeface="Arial"/>
              </a:rPr>
              <a:t>tiền </a:t>
            </a:r>
            <a:r>
              <a:rPr sz="2400" dirty="0">
                <a:latin typeface="Arial"/>
                <a:cs typeface="Arial"/>
              </a:rPr>
              <a:t>chính </a:t>
            </a:r>
            <a:r>
              <a:rPr sz="2400" spc="-10" dirty="0">
                <a:latin typeface="Arial"/>
                <a:cs typeface="Arial"/>
              </a:rPr>
              <a:t>xác, </a:t>
            </a:r>
            <a:r>
              <a:rPr sz="2400" dirty="0">
                <a:latin typeface="Arial"/>
                <a:cs typeface="Arial"/>
              </a:rPr>
              <a:t>kết </a:t>
            </a:r>
            <a:r>
              <a:rPr sz="2400" spc="-5" dirty="0">
                <a:latin typeface="Arial"/>
                <a:cs typeface="Arial"/>
              </a:rPr>
              <a:t>luận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rút tiền </a:t>
            </a:r>
            <a:r>
              <a:rPr sz="2400" spc="-5" dirty="0">
                <a:latin typeface="Arial"/>
                <a:cs typeface="Arial"/>
              </a:rPr>
              <a:t>hoạt  động đúng </a:t>
            </a:r>
            <a:r>
              <a:rPr sz="2400" dirty="0">
                <a:latin typeface="Arial"/>
                <a:cs typeface="Arial"/>
              </a:rPr>
              <a:t>yêu cầu của khách </a:t>
            </a:r>
            <a:r>
              <a:rPr sz="2400" spc="-5" dirty="0">
                <a:latin typeface="Arial"/>
                <a:cs typeface="Arial"/>
              </a:rPr>
              <a:t>hàng là </a:t>
            </a:r>
            <a:r>
              <a:rPr sz="2400" dirty="0">
                <a:latin typeface="Arial"/>
                <a:cs typeface="Arial"/>
              </a:rPr>
              <a:t>yêu cầu rút </a:t>
            </a:r>
            <a:r>
              <a:rPr sz="2400" spc="-5" dirty="0">
                <a:latin typeface="Arial"/>
                <a:cs typeface="Arial"/>
              </a:rPr>
              <a:t>ra bao  nhiêu đều </a:t>
            </a:r>
            <a:r>
              <a:rPr sz="2400" dirty="0">
                <a:latin typeface="Arial"/>
                <a:cs typeface="Arial"/>
              </a:rPr>
              <a:t>trả về </a:t>
            </a:r>
            <a:r>
              <a:rPr sz="2400" spc="-5" dirty="0">
                <a:latin typeface="Arial"/>
                <a:cs typeface="Arial"/>
              </a:rPr>
              <a:t>đúng bây nhiêu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tiền.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cầu số tiền </a:t>
            </a:r>
            <a:r>
              <a:rPr sz="2400" spc="-5" dirty="0">
                <a:latin typeface="Arial"/>
                <a:cs typeface="Arial"/>
              </a:rPr>
              <a:t>là 300$, </a:t>
            </a:r>
            <a:r>
              <a:rPr sz="2400" dirty="0">
                <a:latin typeface="Arial"/>
                <a:cs typeface="Arial"/>
              </a:rPr>
              <a:t>máy vẫn </a:t>
            </a:r>
            <a:r>
              <a:rPr sz="2400" spc="-5" dirty="0">
                <a:latin typeface="Arial"/>
                <a:cs typeface="Arial"/>
              </a:rPr>
              <a:t>nhả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đúng 300$ </a:t>
            </a:r>
            <a:r>
              <a:rPr sz="2400" dirty="0">
                <a:latin typeface="Arial"/>
                <a:cs typeface="Arial"/>
              </a:rPr>
              <a:t>mà ko  </a:t>
            </a:r>
            <a:r>
              <a:rPr sz="2400" spc="-5" dirty="0">
                <a:latin typeface="Arial"/>
                <a:cs typeface="Arial"/>
              </a:rPr>
              <a:t>đưa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thông báo </a:t>
            </a:r>
            <a:r>
              <a:rPr sz="2400" dirty="0">
                <a:latin typeface="Arial"/>
                <a:cs typeface="Arial"/>
              </a:rPr>
              <a:t>số tiền rút </a:t>
            </a:r>
            <a:r>
              <a:rPr sz="2400" spc="-5" dirty="0">
                <a:latin typeface="Arial"/>
                <a:cs typeface="Arial"/>
              </a:rPr>
              <a:t>bị quá hạn, như </a:t>
            </a:r>
            <a:r>
              <a:rPr sz="2400" dirty="0">
                <a:latin typeface="Arial"/>
                <a:cs typeface="Arial"/>
              </a:rPr>
              <a:t>vậy </a:t>
            </a:r>
            <a:r>
              <a:rPr sz="2400" spc="-5" dirty="0">
                <a:latin typeface="Arial"/>
                <a:cs typeface="Arial"/>
              </a:rPr>
              <a:t>là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lỗi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5156" y="6207963"/>
            <a:ext cx="50349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kiểm thử 1 ko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39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5" y="228600"/>
            <a:ext cx="1286256" cy="1011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0975" y="228600"/>
            <a:ext cx="72694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7467" y="228600"/>
            <a:ext cx="1210056" cy="1011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7067" y="228600"/>
            <a:ext cx="728471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5083" y="228600"/>
            <a:ext cx="1642871" cy="10119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0" y="228600"/>
            <a:ext cx="725424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2467" y="228600"/>
            <a:ext cx="1362456" cy="1011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4467" y="228600"/>
            <a:ext cx="726948" cy="1011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35940" y="348437"/>
            <a:ext cx="3506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Vai trò </a:t>
            </a:r>
            <a:r>
              <a:rPr spc="-5" dirty="0"/>
              <a:t>kiểm</a:t>
            </a:r>
            <a:r>
              <a:rPr spc="-100" dirty="0"/>
              <a:t> </a:t>
            </a:r>
            <a:r>
              <a:rPr dirty="0"/>
              <a:t>thử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marR="6350" indent="-342900">
              <a:lnSpc>
                <a:spcPct val="120000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  <a:tab pos="1099820" algn="l"/>
                <a:tab pos="1737995" algn="l"/>
                <a:tab pos="2734945" algn="l"/>
                <a:tab pos="3500120" algn="l"/>
                <a:tab pos="4561205" algn="l"/>
                <a:tab pos="5472430" algn="l"/>
                <a:tab pos="6280785" algn="l"/>
                <a:tab pos="7234555" algn="l"/>
              </a:tabLst>
            </a:pPr>
            <a:r>
              <a:rPr spc="-5" dirty="0"/>
              <a:t>V</a:t>
            </a:r>
            <a:r>
              <a:rPr spc="-15" dirty="0"/>
              <a:t>a</a:t>
            </a:r>
            <a:r>
              <a:rPr spc="-5" dirty="0"/>
              <a:t>i</a:t>
            </a:r>
            <a:r>
              <a:rPr dirty="0"/>
              <a:t>	t</a:t>
            </a:r>
            <a:r>
              <a:rPr spc="-10" dirty="0"/>
              <a:t>r</a:t>
            </a:r>
            <a:r>
              <a:rPr dirty="0"/>
              <a:t>ò	kiểm	thử	</a:t>
            </a:r>
            <a:r>
              <a:rPr spc="-5" dirty="0"/>
              <a:t>trong</a:t>
            </a:r>
            <a:r>
              <a:rPr dirty="0"/>
              <a:t>	suốt	</a:t>
            </a:r>
            <a:r>
              <a:rPr spc="-5" dirty="0"/>
              <a:t>quy</a:t>
            </a:r>
            <a:r>
              <a:rPr dirty="0"/>
              <a:t>	</a:t>
            </a:r>
            <a:r>
              <a:rPr spc="25" dirty="0"/>
              <a:t>trình</a:t>
            </a:r>
            <a:r>
              <a:rPr dirty="0"/>
              <a:t>	sống  của </a:t>
            </a:r>
            <a:r>
              <a:rPr spc="-5" dirty="0"/>
              <a:t>phần</a:t>
            </a:r>
            <a:r>
              <a:rPr spc="-30" dirty="0"/>
              <a:t> </a:t>
            </a:r>
            <a:r>
              <a:rPr dirty="0"/>
              <a:t>mềm</a:t>
            </a:r>
          </a:p>
          <a:p>
            <a:pPr marL="758190" lvl="1" indent="-286385">
              <a:lnSpc>
                <a:spcPct val="100000"/>
              </a:lnSpc>
              <a:spcBef>
                <a:spcPts val="1375"/>
              </a:spcBef>
              <a:buChar char="–"/>
              <a:tabLst>
                <a:tab pos="758825" algn="l"/>
              </a:tabLst>
            </a:pPr>
            <a:r>
              <a:rPr sz="2800" spc="-5" dirty="0">
                <a:latin typeface="Arial"/>
                <a:cs typeface="Arial"/>
              </a:rPr>
              <a:t>Kiểm thử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không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tồn tại độc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lập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8190" marR="5080" lvl="1" indent="-286385">
              <a:lnSpc>
                <a:spcPct val="1201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dirty="0">
                <a:latin typeface="Arial"/>
                <a:cs typeface="Arial"/>
              </a:rPr>
              <a:t>hoạt động </a:t>
            </a:r>
            <a:r>
              <a:rPr sz="2800" spc="-5" dirty="0">
                <a:latin typeface="Arial"/>
                <a:cs typeface="Arial"/>
              </a:rPr>
              <a:t>của kiểm thử luôn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gắn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liền </a:t>
            </a:r>
            <a:r>
              <a:rPr sz="2800" spc="-5" dirty="0">
                <a:latin typeface="Arial"/>
                <a:cs typeface="Arial"/>
              </a:rPr>
              <a:t>với  các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hoạt động phát triển phần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mềm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758190" marR="7620" lvl="1" indent="-286385">
              <a:lnSpc>
                <a:spcPct val="120000"/>
              </a:lnSpc>
              <a:spcBef>
                <a:spcPts val="670"/>
              </a:spcBef>
              <a:buChar char="–"/>
              <a:tabLst>
                <a:tab pos="758825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mô 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hình </a:t>
            </a:r>
            <a:r>
              <a:rPr sz="2800" dirty="0">
                <a:latin typeface="Arial"/>
                <a:cs typeface="Arial"/>
              </a:rPr>
              <a:t>phát </a:t>
            </a:r>
            <a:r>
              <a:rPr sz="2800" spc="-5" dirty="0">
                <a:latin typeface="Arial"/>
                <a:cs typeface="Arial"/>
              </a:rPr>
              <a:t>triển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phần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mềm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khác nhau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cần các </a:t>
            </a:r>
            <a:r>
              <a:rPr sz="2800" dirty="0">
                <a:latin typeface="Arial"/>
                <a:cs typeface="Arial"/>
              </a:rPr>
              <a:t>cách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tiếp cận kiểm thử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khác</a:t>
            </a:r>
            <a:r>
              <a:rPr sz="2800" spc="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nhau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20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6.</a:t>
            </a:r>
            <a:r>
              <a:rPr spc="-5" dirty="0" smtClean="0"/>
              <a:t> </a:t>
            </a:r>
            <a:r>
              <a:rPr dirty="0"/>
              <a:t>Các </a:t>
            </a:r>
            <a:r>
              <a:rPr spc="-5" dirty="0"/>
              <a:t>nguyên tắc </a:t>
            </a:r>
            <a:r>
              <a:rPr dirty="0"/>
              <a:t>trong </a:t>
            </a:r>
            <a:r>
              <a:rPr spc="-5" dirty="0"/>
              <a:t>kiểm</a:t>
            </a:r>
            <a:r>
              <a:rPr spc="-60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6578"/>
            <a:ext cx="8208009" cy="460510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Trong kiểm thử có 7 nguyên tắc cơ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bản:</a:t>
            </a:r>
            <a:endParaRPr sz="2800" dirty="0">
              <a:latin typeface="Arial"/>
              <a:cs typeface="Arial"/>
            </a:endParaRPr>
          </a:p>
          <a:p>
            <a:pPr marL="12700" marR="3930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lang="en-US" sz="2800" spc="-10" dirty="0" smtClean="0">
                <a:latin typeface="Arial"/>
                <a:cs typeface="Arial"/>
              </a:rPr>
              <a:t> </a:t>
            </a:r>
            <a:r>
              <a:rPr sz="2800" spc="-10" dirty="0" err="1" smtClean="0">
                <a:latin typeface="Arial"/>
                <a:cs typeface="Arial"/>
              </a:rPr>
              <a:t>Kiểm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 chỉ ra </a:t>
            </a:r>
            <a:r>
              <a:rPr sz="280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hiện </a:t>
            </a:r>
            <a:r>
              <a:rPr sz="2800" dirty="0">
                <a:latin typeface="Arial"/>
                <a:cs typeface="Arial"/>
              </a:rPr>
              <a:t>diện </a:t>
            </a:r>
            <a:r>
              <a:rPr sz="2800" spc="-5" dirty="0">
                <a:latin typeface="Arial"/>
                <a:cs typeface="Arial"/>
              </a:rPr>
              <a:t>của lỗi trong phần  mềm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lang="en-US" sz="2800" spc="-10" dirty="0" smtClean="0">
                <a:latin typeface="Arial"/>
                <a:cs typeface="Arial"/>
              </a:rPr>
              <a:t> </a:t>
            </a:r>
            <a:r>
              <a:rPr sz="2800" spc="-10" dirty="0" err="1" smtClean="0">
                <a:latin typeface="Arial"/>
                <a:cs typeface="Arial"/>
              </a:rPr>
              <a:t>Kiểm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 tất cả các trường </a:t>
            </a:r>
            <a:r>
              <a:rPr sz="2800" spc="-1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là điều không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thể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lang="en-US" sz="2800" spc="-10" dirty="0" smtClean="0">
                <a:latin typeface="Arial"/>
                <a:cs typeface="Arial"/>
              </a:rPr>
              <a:t> </a:t>
            </a:r>
            <a:r>
              <a:rPr sz="2800" spc="-10" dirty="0" err="1" smtClean="0">
                <a:latin typeface="Arial"/>
                <a:cs typeface="Arial"/>
              </a:rPr>
              <a:t>Nên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thực hiện kiểm thử càng sớm càng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tốt</a:t>
            </a:r>
            <a:endParaRPr sz="2800" dirty="0">
              <a:latin typeface="Arial"/>
              <a:cs typeface="Arial"/>
            </a:endParaRPr>
          </a:p>
          <a:p>
            <a:pPr marL="408305" indent="-39560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940" algn="l"/>
              </a:tabLst>
            </a:pPr>
            <a:r>
              <a:rPr sz="2800" spc="-1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phân cụm của các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lỗi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08305" algn="l"/>
              </a:tabLst>
            </a:pPr>
            <a:r>
              <a:rPr lang="en-US" sz="2800" spc="-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Nghịch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 thuốc </a:t>
            </a:r>
            <a:r>
              <a:rPr sz="2800" dirty="0">
                <a:latin typeface="Arial"/>
                <a:cs typeface="Arial"/>
              </a:rPr>
              <a:t>trừ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sâu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lang="en-US" sz="2800" spc="-10" dirty="0" smtClean="0">
                <a:latin typeface="Arial"/>
                <a:cs typeface="Arial"/>
              </a:rPr>
              <a:t> </a:t>
            </a:r>
            <a:r>
              <a:rPr sz="2800" spc="-10" dirty="0" err="1" smtClean="0">
                <a:latin typeface="Arial"/>
                <a:cs typeface="Arial"/>
              </a:rPr>
              <a:t>Kiểm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 theo các ngữ cảnh độc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lập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08305" algn="l"/>
              </a:tabLst>
            </a:pPr>
            <a:r>
              <a:rPr lang="en-US" sz="2800" spc="-15" dirty="0" smtClean="0">
                <a:latin typeface="Arial"/>
                <a:cs typeface="Arial"/>
              </a:rPr>
              <a:t> </a:t>
            </a:r>
            <a:r>
              <a:rPr sz="2800" spc="-15" dirty="0" err="1" smtClean="0">
                <a:latin typeface="Arial"/>
                <a:cs typeface="Arial"/>
              </a:rPr>
              <a:t>Sự</a:t>
            </a:r>
            <a:r>
              <a:rPr sz="2800" spc="-15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sai lầm về việc không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lỗi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87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7.</a:t>
            </a:r>
            <a:r>
              <a:rPr spc="-5" dirty="0" smtClean="0"/>
              <a:t> </a:t>
            </a:r>
            <a:r>
              <a:rPr dirty="0"/>
              <a:t>Phân </a:t>
            </a:r>
            <a:r>
              <a:rPr spc="-5" dirty="0"/>
              <a:t>loại kiểm</a:t>
            </a:r>
            <a:r>
              <a:rPr spc="-7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037070" cy="26257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Phân </a:t>
            </a:r>
            <a:r>
              <a:rPr sz="3000" spc="-5" dirty="0">
                <a:latin typeface="Arial"/>
                <a:cs typeface="Arial"/>
              </a:rPr>
              <a:t>loại </a:t>
            </a:r>
            <a:r>
              <a:rPr sz="3000" dirty="0">
                <a:latin typeface="Arial"/>
                <a:cs typeface="Arial"/>
              </a:rPr>
              <a:t>kiểm thử </a:t>
            </a:r>
            <a:r>
              <a:rPr sz="3000" spc="-5" dirty="0">
                <a:latin typeface="Arial"/>
                <a:cs typeface="Arial"/>
              </a:rPr>
              <a:t>dựa </a:t>
            </a:r>
            <a:r>
              <a:rPr sz="3000" dirty="0">
                <a:latin typeface="Arial"/>
                <a:cs typeface="Arial"/>
              </a:rPr>
              <a:t>trên các yếu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tố: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Mục đích kiểm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Chiến lược kiểm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Phương pháp kiểm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Kỹ thuật 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3606"/>
            <a:ext cx="7713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 smtClean="0"/>
              <a:t>1</a:t>
            </a:r>
            <a:r>
              <a:rPr lang="en-US" sz="3200" dirty="0" smtClean="0"/>
              <a:t>.</a:t>
            </a:r>
            <a:r>
              <a:rPr sz="3200" dirty="0" smtClean="0"/>
              <a:t> </a:t>
            </a:r>
            <a:r>
              <a:rPr sz="3200" spc="-5" dirty="0"/>
              <a:t>Phần mềm </a:t>
            </a:r>
            <a:r>
              <a:rPr sz="3200" spc="-10" dirty="0"/>
              <a:t>và </a:t>
            </a:r>
            <a:r>
              <a:rPr sz="3200" spc="-5" dirty="0"/>
              <a:t>chất lượng phần</a:t>
            </a:r>
            <a:r>
              <a:rPr sz="3200" spc="-70" dirty="0"/>
              <a:t> </a:t>
            </a:r>
            <a:r>
              <a:rPr sz="3200" spc="-5" dirty="0"/>
              <a:t>mềm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8476742" y="6366249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6863715" cy="2769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 err="1" smtClean="0">
                <a:latin typeface="Arial"/>
                <a:cs typeface="Arial"/>
              </a:rPr>
              <a:t>Phần</a:t>
            </a:r>
            <a:r>
              <a:rPr lang="en-US" sz="3000" spc="-5" dirty="0">
                <a:latin typeface="Arial"/>
                <a:cs typeface="Arial"/>
              </a:rPr>
              <a:t> </a:t>
            </a:r>
            <a:r>
              <a:rPr lang="en-US" sz="3000" spc="-5" dirty="0" err="1" smtClean="0">
                <a:latin typeface="Arial"/>
                <a:cs typeface="Arial"/>
              </a:rPr>
              <a:t>mềm</a:t>
            </a:r>
            <a:r>
              <a:rPr sz="3000" spc="-315" dirty="0" smtClean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và </a:t>
            </a: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đặc</a:t>
            </a:r>
            <a:r>
              <a:rPr sz="3000" spc="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trưng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Các </a:t>
            </a:r>
            <a:r>
              <a:rPr sz="3000" spc="-5" dirty="0">
                <a:latin typeface="Arial"/>
                <a:cs typeface="Arial"/>
              </a:rPr>
              <a:t>khái niệm vễ </a:t>
            </a:r>
            <a:r>
              <a:rPr sz="3000" dirty="0">
                <a:latin typeface="Arial"/>
                <a:cs typeface="Arial"/>
              </a:rPr>
              <a:t>lỗi, </a:t>
            </a:r>
            <a:r>
              <a:rPr sz="3000" spc="-5" dirty="0">
                <a:latin typeface="Arial"/>
                <a:cs typeface="Arial"/>
              </a:rPr>
              <a:t>sai sót, hỏng</a:t>
            </a:r>
            <a:r>
              <a:rPr sz="3000" spc="-6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hóc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Nguyên nhân gây ra </a:t>
            </a:r>
            <a:r>
              <a:rPr sz="3000" dirty="0" err="1">
                <a:latin typeface="Arial"/>
                <a:cs typeface="Arial"/>
              </a:rPr>
              <a:t>lỗi</a:t>
            </a:r>
            <a:r>
              <a:rPr sz="3000" dirty="0">
                <a:latin typeface="Arial"/>
                <a:cs typeface="Arial"/>
              </a:rPr>
              <a:t> </a:t>
            </a:r>
            <a:r>
              <a:rPr sz="3000" spc="-5" dirty="0" err="1" smtClean="0">
                <a:latin typeface="Arial"/>
                <a:cs typeface="Arial"/>
              </a:rPr>
              <a:t>phần</a:t>
            </a:r>
            <a:r>
              <a:rPr lang="en-US" sz="3000" spc="-5" dirty="0" smtClean="0">
                <a:latin typeface="Arial"/>
                <a:cs typeface="Arial"/>
              </a:rPr>
              <a:t> </a:t>
            </a:r>
            <a:r>
              <a:rPr lang="en-US" sz="3000" spc="-5" dirty="0" err="1" smtClean="0">
                <a:latin typeface="Arial"/>
                <a:cs typeface="Arial"/>
              </a:rPr>
              <a:t>mềm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Chất </a:t>
            </a:r>
            <a:r>
              <a:rPr sz="3000" spc="-5" dirty="0" err="1">
                <a:latin typeface="Arial"/>
                <a:cs typeface="Arial"/>
              </a:rPr>
              <a:t>lượng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5" dirty="0" err="1" smtClean="0">
                <a:latin typeface="Arial"/>
                <a:cs typeface="Arial"/>
              </a:rPr>
              <a:t>phần</a:t>
            </a:r>
            <a:r>
              <a:rPr lang="en-US" sz="3000" spc="-5" dirty="0" smtClean="0">
                <a:latin typeface="Arial"/>
                <a:cs typeface="Arial"/>
              </a:rPr>
              <a:t> </a:t>
            </a:r>
            <a:r>
              <a:rPr lang="en-US" sz="3000" spc="-5" dirty="0" err="1" smtClean="0">
                <a:latin typeface="Arial"/>
                <a:cs typeface="Arial"/>
              </a:rPr>
              <a:t>mềm</a:t>
            </a:r>
            <a:endParaRPr sz="3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Đảm </a:t>
            </a:r>
            <a:r>
              <a:rPr sz="3000" spc="-5" dirty="0">
                <a:latin typeface="Arial"/>
                <a:cs typeface="Arial"/>
              </a:rPr>
              <a:t>bảo chất </a:t>
            </a:r>
            <a:r>
              <a:rPr sz="3000" spc="-5" dirty="0" err="1">
                <a:latin typeface="Arial"/>
                <a:cs typeface="Arial"/>
              </a:rPr>
              <a:t>lượng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5" dirty="0" err="1" smtClean="0">
                <a:latin typeface="Arial"/>
                <a:cs typeface="Arial"/>
              </a:rPr>
              <a:t>phầ</a:t>
            </a:r>
            <a:r>
              <a:rPr lang="en-US" sz="3000" spc="-5" dirty="0" err="1" smtClean="0">
                <a:latin typeface="Arial"/>
                <a:cs typeface="Arial"/>
              </a:rPr>
              <a:t>n</a:t>
            </a:r>
            <a:r>
              <a:rPr lang="en-US" sz="3000" spc="-5" dirty="0" smtClean="0">
                <a:latin typeface="Arial"/>
                <a:cs typeface="Arial"/>
              </a:rPr>
              <a:t> </a:t>
            </a:r>
            <a:r>
              <a:rPr lang="en-US" sz="3000" spc="-5" dirty="0" err="1" smtClean="0">
                <a:latin typeface="Arial"/>
                <a:cs typeface="Arial"/>
              </a:rPr>
              <a:t>mềm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192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7.1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Dựa </a:t>
            </a:r>
            <a:r>
              <a:rPr dirty="0"/>
              <a:t>vào </a:t>
            </a:r>
            <a:r>
              <a:rPr spc="-5" dirty="0"/>
              <a:t>mục đích kiểm</a:t>
            </a:r>
            <a:r>
              <a:rPr spc="-40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1844"/>
            <a:ext cx="6139815" cy="55130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đơn </a:t>
            </a:r>
            <a:r>
              <a:rPr sz="2500" spc="-5" dirty="0">
                <a:latin typeface="Arial"/>
                <a:cs typeface="Arial"/>
              </a:rPr>
              <a:t>vị,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module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cấu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25" dirty="0">
                <a:latin typeface="Arial"/>
                <a:cs typeface="Arial"/>
              </a:rPr>
              <a:t>hình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sơ </a:t>
            </a:r>
            <a:r>
              <a:rPr sz="2500" spc="-10" dirty="0">
                <a:latin typeface="Arial"/>
                <a:cs typeface="Arial"/>
              </a:rPr>
              <a:t>lược </a:t>
            </a:r>
            <a:r>
              <a:rPr sz="2500" spc="-5" dirty="0">
                <a:latin typeface="Arial"/>
                <a:cs typeface="Arial"/>
              </a:rPr>
              <a:t>(smoke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chức</a:t>
            </a:r>
            <a:r>
              <a:rPr sz="2500" spc="3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năng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tích</a:t>
            </a:r>
            <a:r>
              <a:rPr sz="2500" spc="3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hợp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hồi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quy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hệ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thống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tải </a:t>
            </a:r>
            <a:r>
              <a:rPr sz="2500" dirty="0">
                <a:latin typeface="Arial"/>
                <a:cs typeface="Arial"/>
              </a:rPr>
              <a:t>dữ </a:t>
            </a:r>
            <a:r>
              <a:rPr sz="2500" spc="-10" dirty="0">
                <a:latin typeface="Arial"/>
                <a:cs typeface="Arial"/>
              </a:rPr>
              <a:t>liệu (load</a:t>
            </a:r>
            <a:r>
              <a:rPr sz="2500" spc="5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tải trọng (stress</a:t>
            </a:r>
            <a:r>
              <a:rPr sz="2500" spc="9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</a:t>
            </a:r>
            <a:r>
              <a:rPr sz="2500" spc="-10" dirty="0">
                <a:latin typeface="Arial"/>
                <a:cs typeface="Arial"/>
              </a:rPr>
              <a:t>hiệu </a:t>
            </a:r>
            <a:r>
              <a:rPr sz="2500" spc="-5" dirty="0">
                <a:latin typeface="Arial"/>
                <a:cs typeface="Arial"/>
              </a:rPr>
              <a:t>suất (performance</a:t>
            </a:r>
            <a:r>
              <a:rPr sz="2500" spc="7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chấp </a:t>
            </a:r>
            <a:r>
              <a:rPr sz="2500" spc="-145" dirty="0">
                <a:latin typeface="Arial"/>
                <a:cs typeface="Arial"/>
              </a:rPr>
              <a:t>nhận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(UAT)</a:t>
            </a:r>
            <a:endParaRPr sz="25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Arial"/>
                <a:cs typeface="Arial"/>
              </a:rPr>
              <a:t>Kiểm thử bảo mật (security</a:t>
            </a:r>
            <a:r>
              <a:rPr sz="2500" spc="6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testing)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543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7.2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Dựa </a:t>
            </a:r>
            <a:r>
              <a:rPr dirty="0"/>
              <a:t>vào </a:t>
            </a:r>
            <a:r>
              <a:rPr spc="-5" dirty="0"/>
              <a:t>chiến lược kiểm</a:t>
            </a:r>
            <a:r>
              <a:rPr spc="-1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811770" cy="43694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thủ công:</a:t>
            </a:r>
            <a:endParaRPr sz="3000">
              <a:latin typeface="Arial"/>
              <a:cs typeface="Arial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Thực hiện kiểm thử mọi thứ bằng tay, từ viết 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case đến thực hiện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test.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tự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động</a:t>
            </a:r>
            <a:r>
              <a:rPr sz="3000" dirty="0"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  <a:p>
            <a:pPr marL="756285" marR="40005" lvl="1" indent="-286385" algn="just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Thực hiện một cách tự động các bước trong  kịch bản kiểm thử bằng cách dùng một công  cụ trợ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giúp</a:t>
            </a:r>
            <a:endParaRPr sz="2800">
              <a:latin typeface="Arial"/>
              <a:cs typeface="Arial"/>
            </a:endParaRPr>
          </a:p>
          <a:p>
            <a:pPr marL="756285" marR="38481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Kiểm thử tự động </a:t>
            </a:r>
            <a:r>
              <a:rPr sz="2800" dirty="0">
                <a:latin typeface="Arial"/>
                <a:cs typeface="Arial"/>
              </a:rPr>
              <a:t>nhằm </a:t>
            </a:r>
            <a:r>
              <a:rPr sz="2800" spc="-5" dirty="0">
                <a:latin typeface="Arial"/>
                <a:cs typeface="Arial"/>
              </a:rPr>
              <a:t>tiết kiệm thời </a:t>
            </a:r>
            <a:r>
              <a:rPr sz="2800" spc="-10" dirty="0">
                <a:latin typeface="Arial"/>
                <a:cs typeface="Arial"/>
              </a:rPr>
              <a:t>gian  </a:t>
            </a:r>
            <a:r>
              <a:rPr sz="2800" spc="-5" dirty="0">
                <a:latin typeface="Arial"/>
                <a:cs typeface="Arial"/>
              </a:rPr>
              <a:t>kiểm thử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903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7.3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Dựa </a:t>
            </a:r>
            <a:r>
              <a:rPr dirty="0"/>
              <a:t>vào </a:t>
            </a:r>
            <a:r>
              <a:rPr spc="-10" dirty="0"/>
              <a:t>pp </a:t>
            </a:r>
            <a:r>
              <a:rPr dirty="0"/>
              <a:t>tiến </a:t>
            </a:r>
            <a:r>
              <a:rPr spc="-5" dirty="0"/>
              <a:t>hành kiểm</a:t>
            </a:r>
            <a:r>
              <a:rPr spc="-2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095501"/>
            <a:ext cx="8357234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tĩnh:</a:t>
            </a:r>
            <a:endParaRPr sz="2400">
              <a:latin typeface="Arial"/>
              <a:cs typeface="Arial"/>
            </a:endParaRPr>
          </a:p>
          <a:p>
            <a:pPr marL="756285" marR="10350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Một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thức của kiểm thử mà </a:t>
            </a: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-5" dirty="0">
                <a:latin typeface="Arial"/>
                <a:cs typeface="Arial"/>
              </a:rPr>
              <a:t>được 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sự.</a:t>
            </a:r>
            <a:endParaRPr sz="2400">
              <a:latin typeface="Arial"/>
              <a:cs typeface="Arial"/>
            </a:endParaRPr>
          </a:p>
          <a:p>
            <a:pPr marL="756285" marR="509270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Thường không </a:t>
            </a:r>
            <a:r>
              <a:rPr sz="2400" dirty="0">
                <a:latin typeface="Arial"/>
                <a:cs typeface="Arial"/>
              </a:rPr>
              <a:t>kiểm thử chi </a:t>
            </a:r>
            <a:r>
              <a:rPr sz="2400" spc="-5" dirty="0">
                <a:latin typeface="Arial"/>
                <a:cs typeface="Arial"/>
              </a:rPr>
              <a:t>tiết </a:t>
            </a:r>
            <a:r>
              <a:rPr sz="2400" dirty="0">
                <a:latin typeface="Arial"/>
                <a:cs typeface="Arial"/>
              </a:rPr>
              <a:t>mà chủ yếu kiểm tra  tính </a:t>
            </a:r>
            <a:r>
              <a:rPr sz="2400" spc="-5" dirty="0">
                <a:latin typeface="Arial"/>
                <a:cs typeface="Arial"/>
              </a:rPr>
              <a:t>đúng đắn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code, </a:t>
            </a:r>
            <a:r>
              <a:rPr sz="2400" dirty="0">
                <a:latin typeface="Arial"/>
                <a:cs typeface="Arial"/>
              </a:rPr>
              <a:t>thuật toán </a:t>
            </a:r>
            <a:r>
              <a:rPr sz="2400" spc="-5" dirty="0">
                <a:latin typeface="Arial"/>
                <a:cs typeface="Arial"/>
              </a:rPr>
              <a:t>hoặc tài</a:t>
            </a:r>
            <a:r>
              <a:rPr sz="2400" spc="-10" dirty="0">
                <a:latin typeface="Arial"/>
                <a:cs typeface="Arial"/>
              </a:rPr>
              <a:t> liệu</a:t>
            </a:r>
            <a:endParaRPr sz="2400">
              <a:latin typeface="Arial"/>
              <a:cs typeface="Arial"/>
            </a:endParaRPr>
          </a:p>
          <a:p>
            <a:pPr marL="756285" marR="19939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hoạt động: Đi </a:t>
            </a:r>
            <a:r>
              <a:rPr sz="2400" spc="-10" dirty="0">
                <a:latin typeface="Arial"/>
                <a:cs typeface="Arial"/>
              </a:rPr>
              <a:t>xuyên </a:t>
            </a:r>
            <a:r>
              <a:rPr sz="2400" dirty="0">
                <a:latin typeface="Arial"/>
                <a:cs typeface="Arial"/>
              </a:rPr>
              <a:t>suốt </a:t>
            </a:r>
            <a:r>
              <a:rPr sz="2400" spc="-5" dirty="0">
                <a:latin typeface="Arial"/>
                <a:cs typeface="Arial"/>
              </a:rPr>
              <a:t>(walk through), thanh </a:t>
            </a:r>
            <a:r>
              <a:rPr sz="2400" dirty="0">
                <a:latin typeface="Arial"/>
                <a:cs typeface="Arial"/>
              </a:rPr>
              <a:t>tra  </a:t>
            </a:r>
            <a:r>
              <a:rPr sz="2400" spc="-5" dirty="0">
                <a:latin typeface="Arial"/>
                <a:cs typeface="Arial"/>
              </a:rPr>
              <a:t>(inspection)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động:</a:t>
            </a:r>
            <a:endParaRPr sz="2400">
              <a:latin typeface="Arial"/>
              <a:cs typeface="Arial"/>
            </a:endParaRPr>
          </a:p>
          <a:p>
            <a:pPr marL="756285" marR="489584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Một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thức kiểm thử </a:t>
            </a: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chạy </a:t>
            </a:r>
            <a:r>
              <a:rPr sz="2400" dirty="0">
                <a:latin typeface="Arial"/>
                <a:cs typeface="Arial"/>
              </a:rPr>
              <a:t>mã </a:t>
            </a:r>
            <a:r>
              <a:rPr sz="2400" spc="-5" dirty="0">
                <a:latin typeface="Arial"/>
                <a:cs typeface="Arial"/>
              </a:rPr>
              <a:t>lập </a:t>
            </a:r>
            <a:r>
              <a:rPr sz="2400" spc="20" dirty="0">
                <a:latin typeface="Arial"/>
                <a:cs typeface="Arial"/>
              </a:rPr>
              <a:t>trình  </a:t>
            </a:r>
            <a:r>
              <a:rPr sz="2400" dirty="0">
                <a:latin typeface="Arial"/>
                <a:cs typeface="Arial"/>
              </a:rPr>
              <a:t>thực tế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25" dirty="0">
                <a:latin typeface="Arial"/>
                <a:cs typeface="Arial"/>
              </a:rPr>
              <a:t>tình </a:t>
            </a:r>
            <a:r>
              <a:rPr sz="2400" spc="-5" dirty="0">
                <a:latin typeface="Arial"/>
                <a:cs typeface="Arial"/>
              </a:rPr>
              <a:t>huống, diễn </a:t>
            </a:r>
            <a:r>
              <a:rPr sz="2400" dirty="0">
                <a:latin typeface="Arial"/>
                <a:cs typeface="Arial"/>
              </a:rPr>
              <a:t>ra khi </a:t>
            </a:r>
            <a:r>
              <a:rPr sz="2400" spc="-5" dirty="0">
                <a:latin typeface="Arial"/>
                <a:cs typeface="Arial"/>
              </a:rPr>
              <a:t>bản </a:t>
            </a:r>
            <a:r>
              <a:rPr sz="2400" dirty="0">
                <a:latin typeface="Arial"/>
                <a:cs typeface="Arial"/>
              </a:rPr>
              <a:t>thân  chương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đó đang được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động </a:t>
            </a:r>
            <a:r>
              <a:rPr sz="2400" dirty="0">
                <a:latin typeface="Arial"/>
                <a:cs typeface="Arial"/>
              </a:rPr>
              <a:t>có thể </a:t>
            </a:r>
            <a:r>
              <a:rPr sz="2400" spc="-5" dirty="0">
                <a:latin typeface="Arial"/>
                <a:cs typeface="Arial"/>
              </a:rPr>
              <a:t>bắt đầu trước </a:t>
            </a:r>
            <a:r>
              <a:rPr sz="2400" dirty="0">
                <a:latin typeface="Arial"/>
                <a:cs typeface="Arial"/>
              </a:rPr>
              <a:t>khi chương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đã  hoàn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tất.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937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7.4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Dựa </a:t>
            </a:r>
            <a:r>
              <a:rPr dirty="0"/>
              <a:t>vào </a:t>
            </a:r>
            <a:r>
              <a:rPr spc="-5" dirty="0"/>
              <a:t>kỹ </a:t>
            </a:r>
            <a:r>
              <a:rPr dirty="0"/>
              <a:t>thuật </a:t>
            </a:r>
            <a:r>
              <a:rPr spc="-5" dirty="0"/>
              <a:t>kiểm</a:t>
            </a:r>
            <a:r>
              <a:rPr spc="-5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1"/>
            <a:ext cx="8329295" cy="50012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hộp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trắng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theo </a:t>
            </a:r>
            <a:r>
              <a:rPr sz="2400" spc="-5" dirty="0">
                <a:latin typeface="Arial"/>
                <a:cs typeface="Arial"/>
              </a:rPr>
              <a:t>góc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Cần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kiến </a:t>
            </a:r>
            <a:r>
              <a:rPr sz="2400" dirty="0">
                <a:latin typeface="Arial"/>
                <a:cs typeface="Arial"/>
              </a:rPr>
              <a:t>thức về chi tiết thiết kế và thực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bên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trong</a:t>
            </a:r>
            <a:endParaRPr sz="2400">
              <a:latin typeface="Arial"/>
              <a:cs typeface="Arial"/>
            </a:endParaRPr>
          </a:p>
          <a:p>
            <a:pPr marL="756285" marR="495934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vào </a:t>
            </a:r>
            <a:r>
              <a:rPr sz="2400" spc="-5" dirty="0">
                <a:latin typeface="Arial"/>
                <a:cs typeface="Arial"/>
              </a:rPr>
              <a:t>phủ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lệnh, </a:t>
            </a:r>
            <a:r>
              <a:rPr sz="2400" dirty="0">
                <a:latin typeface="Arial"/>
                <a:cs typeface="Arial"/>
              </a:rPr>
              <a:t>các </a:t>
            </a:r>
            <a:r>
              <a:rPr sz="2400" spc="-5" dirty="0">
                <a:latin typeface="Arial"/>
                <a:cs typeface="Arial"/>
              </a:rPr>
              <a:t>nhánh, phủ </a:t>
            </a:r>
            <a:r>
              <a:rPr sz="2400" dirty="0">
                <a:latin typeface="Arial"/>
                <a:cs typeface="Arial"/>
              </a:rPr>
              <a:t>các  </a:t>
            </a:r>
            <a:r>
              <a:rPr sz="2400" spc="-5" dirty="0">
                <a:latin typeface="Arial"/>
                <a:cs typeface="Arial"/>
              </a:rPr>
              <a:t>điều kiện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Kiểm </a:t>
            </a:r>
            <a:r>
              <a:rPr sz="2400" b="1" dirty="0">
                <a:latin typeface="Arial"/>
                <a:cs typeface="Arial"/>
              </a:rPr>
              <a:t>thử hộp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đen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theo </a:t>
            </a:r>
            <a:r>
              <a:rPr sz="2400" spc="-5" dirty="0">
                <a:latin typeface="Arial"/>
                <a:cs typeface="Arial"/>
              </a:rPr>
              <a:t>góc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dụng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Kiểm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dựa </a:t>
            </a:r>
            <a:r>
              <a:rPr sz="2400" dirty="0">
                <a:latin typeface="Arial"/>
                <a:cs typeface="Arial"/>
              </a:rPr>
              <a:t>trên các yêu cầu và </a:t>
            </a:r>
            <a:r>
              <a:rPr sz="2400" spc="-5" dirty="0">
                <a:latin typeface="Arial"/>
                <a:cs typeface="Arial"/>
              </a:rPr>
              <a:t>đặc </a:t>
            </a:r>
            <a:r>
              <a:rPr sz="2400" dirty="0">
                <a:latin typeface="Arial"/>
                <a:cs typeface="Arial"/>
              </a:rPr>
              <a:t>tả sử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thành  </a:t>
            </a:r>
            <a:r>
              <a:rPr sz="2400" spc="-5" dirty="0">
                <a:latin typeface="Arial"/>
                <a:cs typeface="Arial"/>
              </a:rPr>
              <a:t>phần phần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marR="15684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Không đòi hỏi </a:t>
            </a:r>
            <a:r>
              <a:rPr sz="2400" dirty="0">
                <a:latin typeface="Arial"/>
                <a:cs typeface="Arial"/>
              </a:rPr>
              <a:t>kiến thức về chi tiết thiết kế và thực </a:t>
            </a:r>
            <a:r>
              <a:rPr sz="2400" spc="-10" dirty="0">
                <a:latin typeface="Arial"/>
                <a:cs typeface="Arial"/>
              </a:rPr>
              <a:t>hiện  </a:t>
            </a:r>
            <a:r>
              <a:rPr sz="2400" dirty="0">
                <a:latin typeface="Arial"/>
                <a:cs typeface="Arial"/>
              </a:rPr>
              <a:t>ở </a:t>
            </a:r>
            <a:r>
              <a:rPr sz="2400" spc="-5" dirty="0">
                <a:latin typeface="Arial"/>
                <a:cs typeface="Arial"/>
              </a:rPr>
              <a:t>bên trong </a:t>
            </a:r>
            <a:r>
              <a:rPr sz="2400" dirty="0">
                <a:latin typeface="Arial"/>
                <a:cs typeface="Arial"/>
              </a:rPr>
              <a:t>chương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trình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8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Một số </a:t>
            </a:r>
            <a:r>
              <a:rPr spc="-105" dirty="0"/>
              <a:t>khái </a:t>
            </a:r>
            <a:r>
              <a:rPr spc="-5" dirty="0" err="1"/>
              <a:t>niệm</a:t>
            </a:r>
            <a:r>
              <a:rPr spc="-5" dirty="0"/>
              <a:t> </a:t>
            </a:r>
            <a:r>
              <a:rPr dirty="0" err="1" smtClean="0"/>
              <a:t>liê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247901"/>
            <a:ext cx="8359775" cy="51473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Xác </a:t>
            </a:r>
            <a:r>
              <a:rPr sz="2400" b="1" spc="-5" dirty="0">
                <a:latin typeface="Arial"/>
                <a:cs typeface="Arial"/>
              </a:rPr>
              <a:t>minh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(Verification)</a:t>
            </a:r>
            <a:endParaRPr sz="2400">
              <a:latin typeface="Arial"/>
              <a:cs typeface="Arial"/>
            </a:endParaRPr>
          </a:p>
          <a:p>
            <a:pPr marL="756285" marR="10287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dirty="0">
                <a:latin typeface="Arial"/>
                <a:cs typeface="Arial"/>
              </a:rPr>
              <a:t>Xác </a:t>
            </a:r>
            <a:r>
              <a:rPr sz="2400" b="1" spc="-5" dirty="0">
                <a:latin typeface="Arial"/>
                <a:cs typeface="Arial"/>
              </a:rPr>
              <a:t>minh </a:t>
            </a:r>
            <a:r>
              <a:rPr sz="2400" spc="-5" dirty="0">
                <a:latin typeface="Arial"/>
                <a:cs typeface="Arial"/>
              </a:rPr>
              <a:t>là 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10" dirty="0">
                <a:latin typeface="Arial"/>
                <a:cs typeface="Arial"/>
              </a:rPr>
              <a:t>xác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spc="-10" dirty="0">
                <a:latin typeface="Arial"/>
                <a:cs typeface="Arial"/>
              </a:rPr>
              <a:t>xem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của một  công </a:t>
            </a:r>
            <a:r>
              <a:rPr sz="2400" spc="-5" dirty="0">
                <a:latin typeface="Arial"/>
                <a:cs typeface="Arial"/>
              </a:rPr>
              <a:t>đoạn trong quy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spc="-5" dirty="0">
                <a:latin typeface="Arial"/>
                <a:cs typeface="Arial"/>
              </a:rPr>
              <a:t>phát triển 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có thỏa  mãn </a:t>
            </a:r>
            <a:r>
              <a:rPr sz="2400" dirty="0">
                <a:latin typeface="Arial"/>
                <a:cs typeface="Arial"/>
              </a:rPr>
              <a:t>các yêu cầu </a:t>
            </a:r>
            <a:r>
              <a:rPr sz="2400" spc="-5" dirty="0">
                <a:latin typeface="Arial"/>
                <a:cs typeface="Arial"/>
              </a:rPr>
              <a:t>đặt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trong </a:t>
            </a:r>
            <a:r>
              <a:rPr sz="2400" dirty="0">
                <a:latin typeface="Arial"/>
                <a:cs typeface="Arial"/>
              </a:rPr>
              <a:t>công </a:t>
            </a:r>
            <a:r>
              <a:rPr sz="2400" spc="-5" dirty="0">
                <a:latin typeface="Arial"/>
                <a:cs typeface="Arial"/>
              </a:rPr>
              <a:t>đoạn trước hay  không?(Ta </a:t>
            </a:r>
            <a:r>
              <a:rPr sz="2400" dirty="0">
                <a:latin typeface="Arial"/>
                <a:cs typeface="Arial"/>
              </a:rPr>
              <a:t>có </a:t>
            </a:r>
            <a:r>
              <a:rPr sz="2400" spc="-5" dirty="0">
                <a:latin typeface="Arial"/>
                <a:cs typeface="Arial"/>
              </a:rPr>
              <a:t>đang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 đúng </a:t>
            </a:r>
            <a:r>
              <a:rPr sz="2400" dirty="0">
                <a:latin typeface="Arial"/>
                <a:cs typeface="Arial"/>
              </a:rPr>
              <a:t>sản </a:t>
            </a:r>
            <a:r>
              <a:rPr sz="2400" spc="-5" dirty="0">
                <a:latin typeface="Arial"/>
                <a:cs typeface="Arial"/>
              </a:rPr>
              <a:t>phẩm </a:t>
            </a:r>
            <a:r>
              <a:rPr sz="2400" dirty="0">
                <a:latin typeface="Arial"/>
                <a:cs typeface="Arial"/>
              </a:rPr>
              <a:t>mà </a:t>
            </a:r>
            <a:r>
              <a:rPr sz="2400" spc="-5" dirty="0">
                <a:latin typeface="Arial"/>
                <a:cs typeface="Arial"/>
              </a:rPr>
              <a:t>được  đăc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5" dirty="0">
                <a:latin typeface="Arial"/>
                <a:cs typeface="Arial"/>
              </a:rPr>
              <a:t> không?)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Xác minh </a:t>
            </a:r>
            <a:r>
              <a:rPr sz="2400" spc="-5" dirty="0">
                <a:latin typeface="Arial"/>
                <a:cs typeface="Arial"/>
              </a:rPr>
              <a:t>quan </a:t>
            </a:r>
            <a:r>
              <a:rPr sz="2400" dirty="0">
                <a:latin typeface="Arial"/>
                <a:cs typeface="Arial"/>
              </a:rPr>
              <a:t>tâm tới việc </a:t>
            </a:r>
            <a:r>
              <a:rPr sz="2400" spc="-5" dirty="0">
                <a:latin typeface="Arial"/>
                <a:cs typeface="Arial"/>
              </a:rPr>
              <a:t>ngăn </a:t>
            </a:r>
            <a:r>
              <a:rPr sz="2400" dirty="0">
                <a:latin typeface="Arial"/>
                <a:cs typeface="Arial"/>
              </a:rPr>
              <a:t>chặn </a:t>
            </a:r>
            <a:r>
              <a:rPr sz="2400" spc="-5" dirty="0">
                <a:latin typeface="Arial"/>
                <a:cs typeface="Arial"/>
              </a:rPr>
              <a:t>lỗi giữa </a:t>
            </a:r>
            <a:r>
              <a:rPr sz="2400" dirty="0">
                <a:latin typeface="Arial"/>
                <a:cs typeface="Arial"/>
              </a:rPr>
              <a:t>các công  </a:t>
            </a:r>
            <a:r>
              <a:rPr sz="2400" spc="-5" dirty="0">
                <a:latin typeface="Arial"/>
                <a:cs typeface="Arial"/>
              </a:rPr>
              <a:t>đoạn</a:t>
            </a:r>
            <a:endParaRPr sz="2400">
              <a:latin typeface="Arial"/>
              <a:cs typeface="Arial"/>
            </a:endParaRPr>
          </a:p>
          <a:p>
            <a:pPr marL="756285" marR="379730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Xác minh thường </a:t>
            </a:r>
            <a:r>
              <a:rPr sz="2400" spc="-5" dirty="0">
                <a:latin typeface="Arial"/>
                <a:cs typeface="Arial"/>
              </a:rPr>
              <a:t>là hoạt động </a:t>
            </a:r>
            <a:r>
              <a:rPr sz="2400" dirty="0">
                <a:latin typeface="Arial"/>
                <a:cs typeface="Arial"/>
              </a:rPr>
              <a:t>kỹ </a:t>
            </a:r>
            <a:r>
              <a:rPr sz="2400" spc="-5" dirty="0">
                <a:latin typeface="Arial"/>
                <a:cs typeface="Arial"/>
              </a:rPr>
              <a:t>thuật </a:t>
            </a:r>
            <a:r>
              <a:rPr sz="2400" dirty="0">
                <a:latin typeface="Arial"/>
                <a:cs typeface="Arial"/>
              </a:rPr>
              <a:t>và </a:t>
            </a:r>
            <a:r>
              <a:rPr sz="2400" spc="-5" dirty="0">
                <a:latin typeface="Arial"/>
                <a:cs typeface="Arial"/>
              </a:rPr>
              <a:t>nó </a:t>
            </a:r>
            <a:r>
              <a:rPr sz="2400" dirty="0">
                <a:latin typeface="Arial"/>
                <a:cs typeface="Arial"/>
              </a:rPr>
              <a:t>có sử  </a:t>
            </a:r>
            <a:r>
              <a:rPr sz="2400" spc="-5" dirty="0">
                <a:latin typeface="Arial"/>
                <a:cs typeface="Arial"/>
              </a:rPr>
              <a:t>dụng </a:t>
            </a:r>
            <a:r>
              <a:rPr sz="2400" dirty="0">
                <a:latin typeface="Arial"/>
                <a:cs typeface="Arial"/>
              </a:rPr>
              <a:t>các kiến thức về các yêu cầu, các </a:t>
            </a:r>
            <a:r>
              <a:rPr sz="2400" spc="-5" dirty="0">
                <a:latin typeface="Arial"/>
                <a:cs typeface="Arial"/>
              </a:rPr>
              <a:t>đặc </a:t>
            </a:r>
            <a:r>
              <a:rPr sz="2400" dirty="0">
                <a:latin typeface="Arial"/>
                <a:cs typeface="Arial"/>
              </a:rPr>
              <a:t>tả rời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rạc 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phần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marR="105346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Các hoạt động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10" dirty="0">
                <a:latin typeface="Arial"/>
                <a:cs typeface="Arial"/>
              </a:rPr>
              <a:t>xác </a:t>
            </a:r>
            <a:r>
              <a:rPr sz="2400" dirty="0">
                <a:latin typeface="Arial"/>
                <a:cs typeface="Arial"/>
              </a:rPr>
              <a:t>minh </a:t>
            </a:r>
            <a:r>
              <a:rPr sz="2400" spc="-5" dirty="0">
                <a:latin typeface="Arial"/>
                <a:cs typeface="Arial"/>
              </a:rPr>
              <a:t>bao gồm: Kiểm </a:t>
            </a:r>
            <a:r>
              <a:rPr sz="2400" dirty="0">
                <a:latin typeface="Arial"/>
                <a:cs typeface="Arial"/>
              </a:rPr>
              <a:t>thử  (Testing) và </a:t>
            </a:r>
            <a:r>
              <a:rPr sz="2400" spc="-5" dirty="0">
                <a:latin typeface="Arial"/>
                <a:cs typeface="Arial"/>
              </a:rPr>
              <a:t>Rà </a:t>
            </a:r>
            <a:r>
              <a:rPr sz="2400" dirty="0">
                <a:latin typeface="Arial"/>
                <a:cs typeface="Arial"/>
              </a:rPr>
              <a:t>soát </a:t>
            </a:r>
            <a:r>
              <a:rPr sz="2400" spc="-5" dirty="0">
                <a:latin typeface="Arial"/>
                <a:cs typeface="Arial"/>
              </a:rPr>
              <a:t>loại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(Review)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8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Một số </a:t>
            </a:r>
            <a:r>
              <a:rPr spc="-105" dirty="0"/>
              <a:t>khái </a:t>
            </a:r>
            <a:r>
              <a:rPr spc="-5" dirty="0" err="1"/>
              <a:t>niệm</a:t>
            </a:r>
            <a:r>
              <a:rPr spc="-5" dirty="0"/>
              <a:t> </a:t>
            </a:r>
            <a:r>
              <a:rPr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27975" cy="373570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Thẩm định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(Validation)</a:t>
            </a:r>
            <a:endParaRPr sz="30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Là tiến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nhằm </a:t>
            </a:r>
            <a:r>
              <a:rPr sz="2800" dirty="0">
                <a:latin typeface="Arial"/>
                <a:cs typeface="Arial"/>
              </a:rPr>
              <a:t>chỉ ra </a:t>
            </a:r>
            <a:r>
              <a:rPr sz="2800" spc="-5" dirty="0">
                <a:latin typeface="Arial"/>
                <a:cs typeface="Arial"/>
              </a:rPr>
              <a:t>toàn </a:t>
            </a:r>
            <a:r>
              <a:rPr sz="2800" dirty="0">
                <a:latin typeface="Arial"/>
                <a:cs typeface="Arial"/>
              </a:rPr>
              <a:t>bộ hệ </a:t>
            </a:r>
            <a:r>
              <a:rPr sz="2800" spc="-5" dirty="0">
                <a:latin typeface="Arial"/>
                <a:cs typeface="Arial"/>
              </a:rPr>
              <a:t>thống đã  phát triển xong phù hợp với tài liệu mô tả yêu  cầu. Thẩm định là 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kiểm chứng  </a:t>
            </a:r>
            <a:r>
              <a:rPr sz="2800" dirty="0">
                <a:latin typeface="Arial"/>
                <a:cs typeface="Arial"/>
              </a:rPr>
              <a:t>chúng </a:t>
            </a:r>
            <a:r>
              <a:rPr sz="2800" spc="-5" dirty="0">
                <a:latin typeface="Arial"/>
                <a:cs typeface="Arial"/>
              </a:rPr>
              <a:t>ta xây dựng phầm mềm có đúng theo  </a:t>
            </a:r>
            <a:r>
              <a:rPr sz="2800" dirty="0">
                <a:latin typeface="Arial"/>
                <a:cs typeface="Arial"/>
              </a:rPr>
              <a:t>yêu </a:t>
            </a:r>
            <a:r>
              <a:rPr sz="2800" spc="-5" dirty="0">
                <a:latin typeface="Arial"/>
                <a:cs typeface="Arial"/>
              </a:rPr>
              <a:t>cầu khách hàng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không?</a:t>
            </a:r>
            <a:endParaRPr sz="2800">
              <a:latin typeface="Arial"/>
              <a:cs typeface="Arial"/>
            </a:endParaRPr>
          </a:p>
          <a:p>
            <a:pPr marL="756285" marR="236220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Thẩm định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quan tâm đến sản phẩm cuối  cùng không còn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lỗi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8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Một số </a:t>
            </a:r>
            <a:r>
              <a:rPr spc="-105" dirty="0"/>
              <a:t>khái </a:t>
            </a:r>
            <a:r>
              <a:rPr spc="-5" dirty="0" err="1"/>
              <a:t>niệm</a:t>
            </a:r>
            <a:r>
              <a:rPr spc="-5" dirty="0"/>
              <a:t> </a:t>
            </a:r>
            <a:r>
              <a:rPr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04887" y="2195448"/>
            <a:ext cx="7134225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8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65605"/>
            <a:ext cx="85566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Xác </a:t>
            </a:r>
            <a:r>
              <a:rPr sz="3000" spc="-5" dirty="0">
                <a:latin typeface="Arial"/>
                <a:cs typeface="Arial"/>
              </a:rPr>
              <a:t>định </a:t>
            </a:r>
            <a:r>
              <a:rPr sz="3000" dirty="0">
                <a:latin typeface="Arial"/>
                <a:cs typeface="Arial"/>
              </a:rPr>
              <a:t>và </a:t>
            </a:r>
            <a:r>
              <a:rPr sz="3000" spc="-5" dirty="0">
                <a:latin typeface="Arial"/>
                <a:cs typeface="Arial"/>
              </a:rPr>
              <a:t>thẩm định (vertification </a:t>
            </a:r>
            <a:r>
              <a:rPr sz="3000" dirty="0">
                <a:latin typeface="Arial"/>
                <a:cs typeface="Arial"/>
              </a:rPr>
              <a:t>&amp;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Validation)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2819400"/>
            <a:ext cx="6692900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355" y="1801367"/>
            <a:ext cx="375208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3023" y="1615439"/>
            <a:ext cx="3842004" cy="1426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1828800"/>
            <a:ext cx="36576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" y="1828800"/>
            <a:ext cx="3657600" cy="838200"/>
          </a:xfrm>
          <a:custGeom>
            <a:avLst/>
            <a:gdLst/>
            <a:ahLst/>
            <a:cxnLst/>
            <a:rect l="l" t="t" r="r" b="b"/>
            <a:pathLst>
              <a:path w="3657600" h="838200">
                <a:moveTo>
                  <a:pt x="0" y="139700"/>
                </a:moveTo>
                <a:lnTo>
                  <a:pt x="7122" y="95520"/>
                </a:lnTo>
                <a:lnTo>
                  <a:pt x="26954" y="57168"/>
                </a:lnTo>
                <a:lnTo>
                  <a:pt x="57195" y="26936"/>
                </a:lnTo>
                <a:lnTo>
                  <a:pt x="95544" y="7116"/>
                </a:lnTo>
                <a:lnTo>
                  <a:pt x="139700" y="0"/>
                </a:lnTo>
                <a:lnTo>
                  <a:pt x="3517900" y="0"/>
                </a:lnTo>
                <a:lnTo>
                  <a:pt x="3562030" y="7116"/>
                </a:lnTo>
                <a:lnTo>
                  <a:pt x="3600376" y="26936"/>
                </a:lnTo>
                <a:lnTo>
                  <a:pt x="3630627" y="57168"/>
                </a:lnTo>
                <a:lnTo>
                  <a:pt x="3650471" y="95520"/>
                </a:lnTo>
                <a:lnTo>
                  <a:pt x="3657600" y="139700"/>
                </a:lnTo>
                <a:lnTo>
                  <a:pt x="3657600" y="698500"/>
                </a:lnTo>
                <a:lnTo>
                  <a:pt x="3650471" y="742679"/>
                </a:lnTo>
                <a:lnTo>
                  <a:pt x="3630627" y="781031"/>
                </a:lnTo>
                <a:lnTo>
                  <a:pt x="3600376" y="811263"/>
                </a:lnTo>
                <a:lnTo>
                  <a:pt x="3562030" y="831083"/>
                </a:lnTo>
                <a:lnTo>
                  <a:pt x="3517900" y="838200"/>
                </a:lnTo>
                <a:lnTo>
                  <a:pt x="139700" y="838200"/>
                </a:lnTo>
                <a:lnTo>
                  <a:pt x="95544" y="831083"/>
                </a:lnTo>
                <a:lnTo>
                  <a:pt x="57195" y="811263"/>
                </a:lnTo>
                <a:lnTo>
                  <a:pt x="26954" y="781031"/>
                </a:lnTo>
                <a:lnTo>
                  <a:pt x="7122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6836" y="1735658"/>
            <a:ext cx="31832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808080"/>
                </a:solidFill>
                <a:latin typeface="Arial"/>
                <a:cs typeface="Arial"/>
              </a:rPr>
              <a:t>A we </a:t>
            </a:r>
            <a:r>
              <a:rPr sz="3200" spc="-5" dirty="0">
                <a:solidFill>
                  <a:srgbClr val="808080"/>
                </a:solidFill>
                <a:latin typeface="Arial"/>
                <a:cs typeface="Arial"/>
              </a:rPr>
              <a:t>producing  </a:t>
            </a:r>
            <a:r>
              <a:rPr sz="3200" dirty="0">
                <a:solidFill>
                  <a:srgbClr val="808080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808080"/>
                </a:solidFill>
                <a:latin typeface="Arial"/>
                <a:cs typeface="Arial"/>
              </a:rPr>
              <a:t>product</a:t>
            </a:r>
            <a:r>
              <a:rPr sz="3200" spc="-9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"/>
                <a:cs typeface="Arial"/>
              </a:rPr>
              <a:t>right?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77155" y="1821179"/>
            <a:ext cx="3752088" cy="9326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7823" y="1635251"/>
            <a:ext cx="3843528" cy="14264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4400" y="1848230"/>
            <a:ext cx="3657600" cy="838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400" y="1848230"/>
            <a:ext cx="3657600" cy="838200"/>
          </a:xfrm>
          <a:custGeom>
            <a:avLst/>
            <a:gdLst/>
            <a:ahLst/>
            <a:cxnLst/>
            <a:rect l="l" t="t" r="r" b="b"/>
            <a:pathLst>
              <a:path w="36576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3517900" y="0"/>
                </a:lnTo>
                <a:lnTo>
                  <a:pt x="3562030" y="7116"/>
                </a:lnTo>
                <a:lnTo>
                  <a:pt x="3600376" y="26936"/>
                </a:lnTo>
                <a:lnTo>
                  <a:pt x="3630627" y="57168"/>
                </a:lnTo>
                <a:lnTo>
                  <a:pt x="3650471" y="95520"/>
                </a:lnTo>
                <a:lnTo>
                  <a:pt x="3657600" y="139700"/>
                </a:lnTo>
                <a:lnTo>
                  <a:pt x="3657600" y="698500"/>
                </a:lnTo>
                <a:lnTo>
                  <a:pt x="3650471" y="742630"/>
                </a:lnTo>
                <a:lnTo>
                  <a:pt x="3630627" y="780976"/>
                </a:lnTo>
                <a:lnTo>
                  <a:pt x="3600376" y="811227"/>
                </a:lnTo>
                <a:lnTo>
                  <a:pt x="3562030" y="831071"/>
                </a:lnTo>
                <a:lnTo>
                  <a:pt x="3517900" y="838200"/>
                </a:lnTo>
                <a:lnTo>
                  <a:pt x="139700" y="838200"/>
                </a:lnTo>
                <a:lnTo>
                  <a:pt x="95520" y="831071"/>
                </a:lnTo>
                <a:lnTo>
                  <a:pt x="57168" y="811227"/>
                </a:lnTo>
                <a:lnTo>
                  <a:pt x="26936" y="780976"/>
                </a:lnTo>
                <a:lnTo>
                  <a:pt x="7116" y="742630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62271" y="1755139"/>
            <a:ext cx="318389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808080"/>
                </a:solidFill>
                <a:latin typeface="Arial"/>
                <a:cs typeface="Arial"/>
              </a:rPr>
              <a:t>A we </a:t>
            </a:r>
            <a:r>
              <a:rPr sz="3200" spc="-5" dirty="0">
                <a:solidFill>
                  <a:srgbClr val="808080"/>
                </a:solidFill>
                <a:latin typeface="Arial"/>
                <a:cs typeface="Arial"/>
              </a:rPr>
              <a:t>producing  </a:t>
            </a:r>
            <a:r>
              <a:rPr sz="3200" dirty="0">
                <a:solidFill>
                  <a:srgbClr val="808080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808080"/>
                </a:solidFill>
                <a:latin typeface="Arial"/>
                <a:cs typeface="Arial"/>
              </a:rPr>
              <a:t>right</a:t>
            </a:r>
            <a:r>
              <a:rPr sz="3200" spc="-80" dirty="0">
                <a:solidFill>
                  <a:srgbClr val="80808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808080"/>
                </a:solidFill>
                <a:latin typeface="Arial"/>
                <a:cs typeface="Arial"/>
              </a:rPr>
              <a:t>product?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91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Testing</a:t>
            </a:r>
            <a:r>
              <a:rPr spc="-3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3" name="object 3"/>
          <p:cNvSpPr/>
          <p:nvPr/>
        </p:nvSpPr>
        <p:spPr>
          <a:xfrm>
            <a:off x="3534155" y="2109216"/>
            <a:ext cx="1923288" cy="1237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6011" y="2228088"/>
            <a:ext cx="1263396" cy="1091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400" y="2133600"/>
            <a:ext cx="18288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21336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571500"/>
                </a:moveTo>
                <a:lnTo>
                  <a:pt x="7125" y="499819"/>
                </a:lnTo>
                <a:lnTo>
                  <a:pt x="27930" y="430793"/>
                </a:lnTo>
                <a:lnTo>
                  <a:pt x="61556" y="364958"/>
                </a:lnTo>
                <a:lnTo>
                  <a:pt x="107147" y="302850"/>
                </a:lnTo>
                <a:lnTo>
                  <a:pt x="134161" y="273361"/>
                </a:lnTo>
                <a:lnTo>
                  <a:pt x="163845" y="245005"/>
                </a:lnTo>
                <a:lnTo>
                  <a:pt x="196091" y="217848"/>
                </a:lnTo>
                <a:lnTo>
                  <a:pt x="230793" y="191958"/>
                </a:lnTo>
                <a:lnTo>
                  <a:pt x="267843" y="167401"/>
                </a:lnTo>
                <a:lnTo>
                  <a:pt x="307133" y="144245"/>
                </a:lnTo>
                <a:lnTo>
                  <a:pt x="348557" y="122557"/>
                </a:lnTo>
                <a:lnTo>
                  <a:pt x="392008" y="102403"/>
                </a:lnTo>
                <a:lnTo>
                  <a:pt x="437378" y="83851"/>
                </a:lnTo>
                <a:lnTo>
                  <a:pt x="484561" y="66967"/>
                </a:lnTo>
                <a:lnTo>
                  <a:pt x="533448" y="51818"/>
                </a:lnTo>
                <a:lnTo>
                  <a:pt x="583934" y="38472"/>
                </a:lnTo>
                <a:lnTo>
                  <a:pt x="635910" y="26996"/>
                </a:lnTo>
                <a:lnTo>
                  <a:pt x="689269" y="17456"/>
                </a:lnTo>
                <a:lnTo>
                  <a:pt x="743905" y="9919"/>
                </a:lnTo>
                <a:lnTo>
                  <a:pt x="799710" y="4453"/>
                </a:lnTo>
                <a:lnTo>
                  <a:pt x="856578" y="1124"/>
                </a:lnTo>
                <a:lnTo>
                  <a:pt x="914400" y="0"/>
                </a:lnTo>
                <a:lnTo>
                  <a:pt x="972221" y="1124"/>
                </a:lnTo>
                <a:lnTo>
                  <a:pt x="1029089" y="4453"/>
                </a:lnTo>
                <a:lnTo>
                  <a:pt x="1084894" y="9919"/>
                </a:lnTo>
                <a:lnTo>
                  <a:pt x="1139530" y="17456"/>
                </a:lnTo>
                <a:lnTo>
                  <a:pt x="1192889" y="26996"/>
                </a:lnTo>
                <a:lnTo>
                  <a:pt x="1244865" y="38472"/>
                </a:lnTo>
                <a:lnTo>
                  <a:pt x="1295351" y="51818"/>
                </a:lnTo>
                <a:lnTo>
                  <a:pt x="1344238" y="66967"/>
                </a:lnTo>
                <a:lnTo>
                  <a:pt x="1391421" y="83851"/>
                </a:lnTo>
                <a:lnTo>
                  <a:pt x="1436791" y="102403"/>
                </a:lnTo>
                <a:lnTo>
                  <a:pt x="1480242" y="122557"/>
                </a:lnTo>
                <a:lnTo>
                  <a:pt x="1521666" y="144245"/>
                </a:lnTo>
                <a:lnTo>
                  <a:pt x="1560956" y="167401"/>
                </a:lnTo>
                <a:lnTo>
                  <a:pt x="1598006" y="191958"/>
                </a:lnTo>
                <a:lnTo>
                  <a:pt x="1632708" y="217848"/>
                </a:lnTo>
                <a:lnTo>
                  <a:pt x="1664954" y="245005"/>
                </a:lnTo>
                <a:lnTo>
                  <a:pt x="1694638" y="273361"/>
                </a:lnTo>
                <a:lnTo>
                  <a:pt x="1721652" y="302850"/>
                </a:lnTo>
                <a:lnTo>
                  <a:pt x="1745889" y="333405"/>
                </a:lnTo>
                <a:lnTo>
                  <a:pt x="1785605" y="397443"/>
                </a:lnTo>
                <a:lnTo>
                  <a:pt x="1812928" y="464941"/>
                </a:lnTo>
                <a:lnTo>
                  <a:pt x="1827000" y="535361"/>
                </a:lnTo>
                <a:lnTo>
                  <a:pt x="1828800" y="571500"/>
                </a:lnTo>
                <a:lnTo>
                  <a:pt x="1827000" y="607638"/>
                </a:lnTo>
                <a:lnTo>
                  <a:pt x="1812928" y="678058"/>
                </a:lnTo>
                <a:lnTo>
                  <a:pt x="1785605" y="745556"/>
                </a:lnTo>
                <a:lnTo>
                  <a:pt x="1745889" y="809594"/>
                </a:lnTo>
                <a:lnTo>
                  <a:pt x="1721652" y="840149"/>
                </a:lnTo>
                <a:lnTo>
                  <a:pt x="1694638" y="869638"/>
                </a:lnTo>
                <a:lnTo>
                  <a:pt x="1664954" y="897994"/>
                </a:lnTo>
                <a:lnTo>
                  <a:pt x="1632708" y="925151"/>
                </a:lnTo>
                <a:lnTo>
                  <a:pt x="1598006" y="951041"/>
                </a:lnTo>
                <a:lnTo>
                  <a:pt x="1560956" y="975598"/>
                </a:lnTo>
                <a:lnTo>
                  <a:pt x="1521666" y="998754"/>
                </a:lnTo>
                <a:lnTo>
                  <a:pt x="1480242" y="1020442"/>
                </a:lnTo>
                <a:lnTo>
                  <a:pt x="1436791" y="1040596"/>
                </a:lnTo>
                <a:lnTo>
                  <a:pt x="1391421" y="1059148"/>
                </a:lnTo>
                <a:lnTo>
                  <a:pt x="1344238" y="1076032"/>
                </a:lnTo>
                <a:lnTo>
                  <a:pt x="1295351" y="1091181"/>
                </a:lnTo>
                <a:lnTo>
                  <a:pt x="1244865" y="1104527"/>
                </a:lnTo>
                <a:lnTo>
                  <a:pt x="1192889" y="1116003"/>
                </a:lnTo>
                <a:lnTo>
                  <a:pt x="1139530" y="1125543"/>
                </a:lnTo>
                <a:lnTo>
                  <a:pt x="1084894" y="1133080"/>
                </a:lnTo>
                <a:lnTo>
                  <a:pt x="1029089" y="1138546"/>
                </a:lnTo>
                <a:lnTo>
                  <a:pt x="972221" y="1141875"/>
                </a:lnTo>
                <a:lnTo>
                  <a:pt x="914400" y="1143000"/>
                </a:lnTo>
                <a:lnTo>
                  <a:pt x="856578" y="1141875"/>
                </a:lnTo>
                <a:lnTo>
                  <a:pt x="799710" y="1138546"/>
                </a:lnTo>
                <a:lnTo>
                  <a:pt x="743905" y="1133080"/>
                </a:lnTo>
                <a:lnTo>
                  <a:pt x="689269" y="1125543"/>
                </a:lnTo>
                <a:lnTo>
                  <a:pt x="635910" y="1116003"/>
                </a:lnTo>
                <a:lnTo>
                  <a:pt x="583934" y="1104527"/>
                </a:lnTo>
                <a:lnTo>
                  <a:pt x="533448" y="1091181"/>
                </a:lnTo>
                <a:lnTo>
                  <a:pt x="484561" y="1076032"/>
                </a:lnTo>
                <a:lnTo>
                  <a:pt x="437378" y="1059148"/>
                </a:lnTo>
                <a:lnTo>
                  <a:pt x="392008" y="1040596"/>
                </a:lnTo>
                <a:lnTo>
                  <a:pt x="348557" y="1020442"/>
                </a:lnTo>
                <a:lnTo>
                  <a:pt x="307133" y="998754"/>
                </a:lnTo>
                <a:lnTo>
                  <a:pt x="267843" y="975598"/>
                </a:lnTo>
                <a:lnTo>
                  <a:pt x="230793" y="951041"/>
                </a:lnTo>
                <a:lnTo>
                  <a:pt x="196091" y="925151"/>
                </a:lnTo>
                <a:lnTo>
                  <a:pt x="163845" y="897994"/>
                </a:lnTo>
                <a:lnTo>
                  <a:pt x="134161" y="869638"/>
                </a:lnTo>
                <a:lnTo>
                  <a:pt x="107147" y="840149"/>
                </a:lnTo>
                <a:lnTo>
                  <a:pt x="82910" y="809594"/>
                </a:lnTo>
                <a:lnTo>
                  <a:pt x="43194" y="745556"/>
                </a:lnTo>
                <a:lnTo>
                  <a:pt x="15871" y="678058"/>
                </a:lnTo>
                <a:lnTo>
                  <a:pt x="1799" y="607638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9117" y="2319654"/>
            <a:ext cx="7531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9BD2E4"/>
                </a:solidFill>
                <a:latin typeface="Arial"/>
                <a:cs typeface="Arial"/>
              </a:rPr>
              <a:t>Test  </a:t>
            </a:r>
            <a:r>
              <a:rPr sz="2400" spc="-5" dirty="0">
                <a:solidFill>
                  <a:srgbClr val="9BD2E4"/>
                </a:solidFill>
                <a:latin typeface="Arial"/>
                <a:cs typeface="Arial"/>
              </a:rPr>
              <a:t>Lev</a:t>
            </a:r>
            <a:r>
              <a:rPr sz="2400" spc="-15" dirty="0">
                <a:solidFill>
                  <a:srgbClr val="9BD2E4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9BD2E4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19755" y="3099816"/>
            <a:ext cx="1923288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6832" y="3218688"/>
            <a:ext cx="1552956" cy="1091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67000" y="3124200"/>
            <a:ext cx="18288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0" y="31242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571500"/>
                </a:moveTo>
                <a:lnTo>
                  <a:pt x="7125" y="499819"/>
                </a:lnTo>
                <a:lnTo>
                  <a:pt x="27930" y="430793"/>
                </a:lnTo>
                <a:lnTo>
                  <a:pt x="61556" y="364958"/>
                </a:lnTo>
                <a:lnTo>
                  <a:pt x="107147" y="302850"/>
                </a:lnTo>
                <a:lnTo>
                  <a:pt x="134161" y="273361"/>
                </a:lnTo>
                <a:lnTo>
                  <a:pt x="163845" y="245005"/>
                </a:lnTo>
                <a:lnTo>
                  <a:pt x="196091" y="217848"/>
                </a:lnTo>
                <a:lnTo>
                  <a:pt x="230793" y="191958"/>
                </a:lnTo>
                <a:lnTo>
                  <a:pt x="267842" y="167401"/>
                </a:lnTo>
                <a:lnTo>
                  <a:pt x="307133" y="144245"/>
                </a:lnTo>
                <a:lnTo>
                  <a:pt x="348557" y="122557"/>
                </a:lnTo>
                <a:lnTo>
                  <a:pt x="392008" y="102403"/>
                </a:lnTo>
                <a:lnTo>
                  <a:pt x="437378" y="83851"/>
                </a:lnTo>
                <a:lnTo>
                  <a:pt x="484561" y="66967"/>
                </a:lnTo>
                <a:lnTo>
                  <a:pt x="533448" y="51818"/>
                </a:lnTo>
                <a:lnTo>
                  <a:pt x="583934" y="38472"/>
                </a:lnTo>
                <a:lnTo>
                  <a:pt x="635910" y="26996"/>
                </a:lnTo>
                <a:lnTo>
                  <a:pt x="689269" y="17456"/>
                </a:lnTo>
                <a:lnTo>
                  <a:pt x="743905" y="9919"/>
                </a:lnTo>
                <a:lnTo>
                  <a:pt x="799710" y="4453"/>
                </a:lnTo>
                <a:lnTo>
                  <a:pt x="856578" y="1124"/>
                </a:lnTo>
                <a:lnTo>
                  <a:pt x="914400" y="0"/>
                </a:lnTo>
                <a:lnTo>
                  <a:pt x="972221" y="1124"/>
                </a:lnTo>
                <a:lnTo>
                  <a:pt x="1029089" y="4453"/>
                </a:lnTo>
                <a:lnTo>
                  <a:pt x="1084894" y="9919"/>
                </a:lnTo>
                <a:lnTo>
                  <a:pt x="1139530" y="17456"/>
                </a:lnTo>
                <a:lnTo>
                  <a:pt x="1192889" y="26996"/>
                </a:lnTo>
                <a:lnTo>
                  <a:pt x="1244865" y="38472"/>
                </a:lnTo>
                <a:lnTo>
                  <a:pt x="1295351" y="51818"/>
                </a:lnTo>
                <a:lnTo>
                  <a:pt x="1344238" y="66967"/>
                </a:lnTo>
                <a:lnTo>
                  <a:pt x="1391421" y="83851"/>
                </a:lnTo>
                <a:lnTo>
                  <a:pt x="1436791" y="102403"/>
                </a:lnTo>
                <a:lnTo>
                  <a:pt x="1480242" y="122557"/>
                </a:lnTo>
                <a:lnTo>
                  <a:pt x="1521666" y="144245"/>
                </a:lnTo>
                <a:lnTo>
                  <a:pt x="1560956" y="167401"/>
                </a:lnTo>
                <a:lnTo>
                  <a:pt x="1598006" y="191958"/>
                </a:lnTo>
                <a:lnTo>
                  <a:pt x="1632708" y="217848"/>
                </a:lnTo>
                <a:lnTo>
                  <a:pt x="1664954" y="245005"/>
                </a:lnTo>
                <a:lnTo>
                  <a:pt x="1694638" y="273361"/>
                </a:lnTo>
                <a:lnTo>
                  <a:pt x="1721652" y="302850"/>
                </a:lnTo>
                <a:lnTo>
                  <a:pt x="1745889" y="333405"/>
                </a:lnTo>
                <a:lnTo>
                  <a:pt x="1785605" y="397443"/>
                </a:lnTo>
                <a:lnTo>
                  <a:pt x="1812928" y="464941"/>
                </a:lnTo>
                <a:lnTo>
                  <a:pt x="1827000" y="535361"/>
                </a:lnTo>
                <a:lnTo>
                  <a:pt x="1828800" y="571500"/>
                </a:lnTo>
                <a:lnTo>
                  <a:pt x="1827000" y="607638"/>
                </a:lnTo>
                <a:lnTo>
                  <a:pt x="1812928" y="678058"/>
                </a:lnTo>
                <a:lnTo>
                  <a:pt x="1785605" y="745556"/>
                </a:lnTo>
                <a:lnTo>
                  <a:pt x="1745889" y="809594"/>
                </a:lnTo>
                <a:lnTo>
                  <a:pt x="1721652" y="840149"/>
                </a:lnTo>
                <a:lnTo>
                  <a:pt x="1694638" y="869638"/>
                </a:lnTo>
                <a:lnTo>
                  <a:pt x="1664954" y="897994"/>
                </a:lnTo>
                <a:lnTo>
                  <a:pt x="1632708" y="925151"/>
                </a:lnTo>
                <a:lnTo>
                  <a:pt x="1598006" y="951041"/>
                </a:lnTo>
                <a:lnTo>
                  <a:pt x="1560956" y="975598"/>
                </a:lnTo>
                <a:lnTo>
                  <a:pt x="1521666" y="998754"/>
                </a:lnTo>
                <a:lnTo>
                  <a:pt x="1480242" y="1020442"/>
                </a:lnTo>
                <a:lnTo>
                  <a:pt x="1436791" y="1040596"/>
                </a:lnTo>
                <a:lnTo>
                  <a:pt x="1391421" y="1059148"/>
                </a:lnTo>
                <a:lnTo>
                  <a:pt x="1344238" y="1076032"/>
                </a:lnTo>
                <a:lnTo>
                  <a:pt x="1295351" y="1091181"/>
                </a:lnTo>
                <a:lnTo>
                  <a:pt x="1244865" y="1104527"/>
                </a:lnTo>
                <a:lnTo>
                  <a:pt x="1192889" y="1116003"/>
                </a:lnTo>
                <a:lnTo>
                  <a:pt x="1139530" y="1125543"/>
                </a:lnTo>
                <a:lnTo>
                  <a:pt x="1084894" y="1133080"/>
                </a:lnTo>
                <a:lnTo>
                  <a:pt x="1029089" y="1138546"/>
                </a:lnTo>
                <a:lnTo>
                  <a:pt x="972221" y="1141875"/>
                </a:lnTo>
                <a:lnTo>
                  <a:pt x="914400" y="1143000"/>
                </a:lnTo>
                <a:lnTo>
                  <a:pt x="856578" y="1141875"/>
                </a:lnTo>
                <a:lnTo>
                  <a:pt x="799710" y="1138546"/>
                </a:lnTo>
                <a:lnTo>
                  <a:pt x="743905" y="1133080"/>
                </a:lnTo>
                <a:lnTo>
                  <a:pt x="689269" y="1125543"/>
                </a:lnTo>
                <a:lnTo>
                  <a:pt x="635910" y="1116003"/>
                </a:lnTo>
                <a:lnTo>
                  <a:pt x="583934" y="1104527"/>
                </a:lnTo>
                <a:lnTo>
                  <a:pt x="533448" y="1091181"/>
                </a:lnTo>
                <a:lnTo>
                  <a:pt x="484561" y="1076032"/>
                </a:lnTo>
                <a:lnTo>
                  <a:pt x="437378" y="1059148"/>
                </a:lnTo>
                <a:lnTo>
                  <a:pt x="392008" y="1040596"/>
                </a:lnTo>
                <a:lnTo>
                  <a:pt x="348557" y="1020442"/>
                </a:lnTo>
                <a:lnTo>
                  <a:pt x="307133" y="998754"/>
                </a:lnTo>
                <a:lnTo>
                  <a:pt x="267843" y="975598"/>
                </a:lnTo>
                <a:lnTo>
                  <a:pt x="230793" y="951041"/>
                </a:lnTo>
                <a:lnTo>
                  <a:pt x="196091" y="925151"/>
                </a:lnTo>
                <a:lnTo>
                  <a:pt x="163845" y="897994"/>
                </a:lnTo>
                <a:lnTo>
                  <a:pt x="134161" y="869638"/>
                </a:lnTo>
                <a:lnTo>
                  <a:pt x="107147" y="840149"/>
                </a:lnTo>
                <a:lnTo>
                  <a:pt x="82910" y="809594"/>
                </a:lnTo>
                <a:lnTo>
                  <a:pt x="43194" y="745556"/>
                </a:lnTo>
                <a:lnTo>
                  <a:pt x="15871" y="678058"/>
                </a:lnTo>
                <a:lnTo>
                  <a:pt x="1799" y="607638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59938" y="3310204"/>
            <a:ext cx="104266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9BD2E4"/>
                </a:solidFill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9BD2E4"/>
                </a:solidFill>
                <a:latin typeface="Arial"/>
                <a:cs typeface="Arial"/>
              </a:rPr>
              <a:t>Met</a:t>
            </a:r>
            <a:r>
              <a:rPr sz="2400" spc="-5" dirty="0">
                <a:solidFill>
                  <a:srgbClr val="9BD2E4"/>
                </a:solidFill>
                <a:latin typeface="Arial"/>
                <a:cs typeface="Arial"/>
              </a:rPr>
              <a:t>hod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48555" y="3099816"/>
            <a:ext cx="1923288" cy="1237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53940" y="3218688"/>
            <a:ext cx="1196339" cy="1091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95800" y="3124200"/>
            <a:ext cx="18288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5800" y="3124200"/>
            <a:ext cx="1828800" cy="1143000"/>
          </a:xfrm>
          <a:custGeom>
            <a:avLst/>
            <a:gdLst/>
            <a:ahLst/>
            <a:cxnLst/>
            <a:rect l="l" t="t" r="r" b="b"/>
            <a:pathLst>
              <a:path w="1828800" h="1143000">
                <a:moveTo>
                  <a:pt x="0" y="571500"/>
                </a:moveTo>
                <a:lnTo>
                  <a:pt x="7125" y="499819"/>
                </a:lnTo>
                <a:lnTo>
                  <a:pt x="27930" y="430793"/>
                </a:lnTo>
                <a:lnTo>
                  <a:pt x="61556" y="364958"/>
                </a:lnTo>
                <a:lnTo>
                  <a:pt x="107147" y="302850"/>
                </a:lnTo>
                <a:lnTo>
                  <a:pt x="134161" y="273361"/>
                </a:lnTo>
                <a:lnTo>
                  <a:pt x="163845" y="245005"/>
                </a:lnTo>
                <a:lnTo>
                  <a:pt x="196091" y="217848"/>
                </a:lnTo>
                <a:lnTo>
                  <a:pt x="230793" y="191958"/>
                </a:lnTo>
                <a:lnTo>
                  <a:pt x="267843" y="167401"/>
                </a:lnTo>
                <a:lnTo>
                  <a:pt x="307133" y="144245"/>
                </a:lnTo>
                <a:lnTo>
                  <a:pt x="348557" y="122557"/>
                </a:lnTo>
                <a:lnTo>
                  <a:pt x="392008" y="102403"/>
                </a:lnTo>
                <a:lnTo>
                  <a:pt x="437378" y="83851"/>
                </a:lnTo>
                <a:lnTo>
                  <a:pt x="484561" y="66967"/>
                </a:lnTo>
                <a:lnTo>
                  <a:pt x="533448" y="51818"/>
                </a:lnTo>
                <a:lnTo>
                  <a:pt x="583934" y="38472"/>
                </a:lnTo>
                <a:lnTo>
                  <a:pt x="635910" y="26996"/>
                </a:lnTo>
                <a:lnTo>
                  <a:pt x="689269" y="17456"/>
                </a:lnTo>
                <a:lnTo>
                  <a:pt x="743905" y="9919"/>
                </a:lnTo>
                <a:lnTo>
                  <a:pt x="799710" y="4453"/>
                </a:lnTo>
                <a:lnTo>
                  <a:pt x="856578" y="1124"/>
                </a:lnTo>
                <a:lnTo>
                  <a:pt x="914400" y="0"/>
                </a:lnTo>
                <a:lnTo>
                  <a:pt x="972221" y="1124"/>
                </a:lnTo>
                <a:lnTo>
                  <a:pt x="1029089" y="4453"/>
                </a:lnTo>
                <a:lnTo>
                  <a:pt x="1084894" y="9919"/>
                </a:lnTo>
                <a:lnTo>
                  <a:pt x="1139530" y="17456"/>
                </a:lnTo>
                <a:lnTo>
                  <a:pt x="1192889" y="26996"/>
                </a:lnTo>
                <a:lnTo>
                  <a:pt x="1244865" y="38472"/>
                </a:lnTo>
                <a:lnTo>
                  <a:pt x="1295351" y="51818"/>
                </a:lnTo>
                <a:lnTo>
                  <a:pt x="1344238" y="66967"/>
                </a:lnTo>
                <a:lnTo>
                  <a:pt x="1391421" y="83851"/>
                </a:lnTo>
                <a:lnTo>
                  <a:pt x="1436791" y="102403"/>
                </a:lnTo>
                <a:lnTo>
                  <a:pt x="1480242" y="122557"/>
                </a:lnTo>
                <a:lnTo>
                  <a:pt x="1521666" y="144245"/>
                </a:lnTo>
                <a:lnTo>
                  <a:pt x="1560956" y="167401"/>
                </a:lnTo>
                <a:lnTo>
                  <a:pt x="1598006" y="191958"/>
                </a:lnTo>
                <a:lnTo>
                  <a:pt x="1632708" y="217848"/>
                </a:lnTo>
                <a:lnTo>
                  <a:pt x="1664954" y="245005"/>
                </a:lnTo>
                <a:lnTo>
                  <a:pt x="1694638" y="273361"/>
                </a:lnTo>
                <a:lnTo>
                  <a:pt x="1721652" y="302850"/>
                </a:lnTo>
                <a:lnTo>
                  <a:pt x="1745889" y="333405"/>
                </a:lnTo>
                <a:lnTo>
                  <a:pt x="1785605" y="397443"/>
                </a:lnTo>
                <a:lnTo>
                  <a:pt x="1812928" y="464941"/>
                </a:lnTo>
                <a:lnTo>
                  <a:pt x="1827000" y="535361"/>
                </a:lnTo>
                <a:lnTo>
                  <a:pt x="1828800" y="571500"/>
                </a:lnTo>
                <a:lnTo>
                  <a:pt x="1827000" y="607638"/>
                </a:lnTo>
                <a:lnTo>
                  <a:pt x="1812928" y="678058"/>
                </a:lnTo>
                <a:lnTo>
                  <a:pt x="1785605" y="745556"/>
                </a:lnTo>
                <a:lnTo>
                  <a:pt x="1745889" y="809594"/>
                </a:lnTo>
                <a:lnTo>
                  <a:pt x="1721652" y="840149"/>
                </a:lnTo>
                <a:lnTo>
                  <a:pt x="1694638" y="869638"/>
                </a:lnTo>
                <a:lnTo>
                  <a:pt x="1664954" y="897994"/>
                </a:lnTo>
                <a:lnTo>
                  <a:pt x="1632708" y="925151"/>
                </a:lnTo>
                <a:lnTo>
                  <a:pt x="1598006" y="951041"/>
                </a:lnTo>
                <a:lnTo>
                  <a:pt x="1560956" y="975598"/>
                </a:lnTo>
                <a:lnTo>
                  <a:pt x="1521666" y="998754"/>
                </a:lnTo>
                <a:lnTo>
                  <a:pt x="1480242" y="1020442"/>
                </a:lnTo>
                <a:lnTo>
                  <a:pt x="1436791" y="1040596"/>
                </a:lnTo>
                <a:lnTo>
                  <a:pt x="1391421" y="1059148"/>
                </a:lnTo>
                <a:lnTo>
                  <a:pt x="1344238" y="1076032"/>
                </a:lnTo>
                <a:lnTo>
                  <a:pt x="1295351" y="1091181"/>
                </a:lnTo>
                <a:lnTo>
                  <a:pt x="1244865" y="1104527"/>
                </a:lnTo>
                <a:lnTo>
                  <a:pt x="1192889" y="1116003"/>
                </a:lnTo>
                <a:lnTo>
                  <a:pt x="1139530" y="1125543"/>
                </a:lnTo>
                <a:lnTo>
                  <a:pt x="1084894" y="1133080"/>
                </a:lnTo>
                <a:lnTo>
                  <a:pt x="1029089" y="1138546"/>
                </a:lnTo>
                <a:lnTo>
                  <a:pt x="972221" y="1141875"/>
                </a:lnTo>
                <a:lnTo>
                  <a:pt x="914400" y="1143000"/>
                </a:lnTo>
                <a:lnTo>
                  <a:pt x="856578" y="1141875"/>
                </a:lnTo>
                <a:lnTo>
                  <a:pt x="799710" y="1138546"/>
                </a:lnTo>
                <a:lnTo>
                  <a:pt x="743905" y="1133080"/>
                </a:lnTo>
                <a:lnTo>
                  <a:pt x="689269" y="1125543"/>
                </a:lnTo>
                <a:lnTo>
                  <a:pt x="635910" y="1116003"/>
                </a:lnTo>
                <a:lnTo>
                  <a:pt x="583934" y="1104527"/>
                </a:lnTo>
                <a:lnTo>
                  <a:pt x="533448" y="1091181"/>
                </a:lnTo>
                <a:lnTo>
                  <a:pt x="484561" y="1076032"/>
                </a:lnTo>
                <a:lnTo>
                  <a:pt x="437378" y="1059148"/>
                </a:lnTo>
                <a:lnTo>
                  <a:pt x="392008" y="1040596"/>
                </a:lnTo>
                <a:lnTo>
                  <a:pt x="348557" y="1020442"/>
                </a:lnTo>
                <a:lnTo>
                  <a:pt x="307133" y="998754"/>
                </a:lnTo>
                <a:lnTo>
                  <a:pt x="267843" y="975598"/>
                </a:lnTo>
                <a:lnTo>
                  <a:pt x="230793" y="951041"/>
                </a:lnTo>
                <a:lnTo>
                  <a:pt x="196091" y="925151"/>
                </a:lnTo>
                <a:lnTo>
                  <a:pt x="163845" y="897994"/>
                </a:lnTo>
                <a:lnTo>
                  <a:pt x="134161" y="869638"/>
                </a:lnTo>
                <a:lnTo>
                  <a:pt x="107147" y="840149"/>
                </a:lnTo>
                <a:lnTo>
                  <a:pt x="82910" y="809594"/>
                </a:lnTo>
                <a:lnTo>
                  <a:pt x="43194" y="745556"/>
                </a:lnTo>
                <a:lnTo>
                  <a:pt x="15871" y="678058"/>
                </a:lnTo>
                <a:lnTo>
                  <a:pt x="1799" y="607638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794D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67427" y="3310204"/>
            <a:ext cx="686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9BD2E4"/>
                </a:solidFill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35" dirty="0">
                <a:solidFill>
                  <a:srgbClr val="9BD2E4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9BD2E4"/>
                </a:solidFill>
                <a:latin typeface="Arial"/>
                <a:cs typeface="Arial"/>
              </a:rPr>
              <a:t>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18" name="object 18"/>
          <p:cNvSpPr txBox="1"/>
          <p:nvPr/>
        </p:nvSpPr>
        <p:spPr>
          <a:xfrm>
            <a:off x="5702046" y="1779778"/>
            <a:ext cx="147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9BD2E4"/>
                </a:solidFill>
                <a:latin typeface="Arial"/>
                <a:cs typeface="Arial"/>
              </a:rPr>
              <a:t>Alpha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 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44844" y="2542159"/>
            <a:ext cx="2082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Regression</a:t>
            </a:r>
            <a:r>
              <a:rPr sz="1800" b="1" spc="-3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67155" y="1703578"/>
            <a:ext cx="1333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Beta</a:t>
            </a:r>
            <a:r>
              <a:rPr sz="1800" b="1" spc="-5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4525" y="2770759"/>
            <a:ext cx="1853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Database</a:t>
            </a:r>
            <a:r>
              <a:rPr sz="1800" b="1" spc="-4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412" y="4218813"/>
            <a:ext cx="130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BD2E4"/>
                </a:solidFill>
                <a:latin typeface="Arial"/>
                <a:cs typeface="Arial"/>
              </a:rPr>
              <a:t>SQL</a:t>
            </a:r>
            <a:r>
              <a:rPr sz="1800" b="1" spc="-10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78379" y="5438343"/>
            <a:ext cx="204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BD2E4"/>
                </a:solidFill>
                <a:latin typeface="Arial"/>
                <a:cs typeface="Arial"/>
              </a:rPr>
              <a:t>Installation</a:t>
            </a:r>
            <a:r>
              <a:rPr sz="1800" b="1" spc="-7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74485" y="4142613"/>
            <a:ext cx="124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GUI</a:t>
            </a:r>
            <a:r>
              <a:rPr sz="1800" b="1" spc="-5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7582" y="5362143"/>
            <a:ext cx="138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BD2E4"/>
                </a:solidFill>
                <a:latin typeface="Arial"/>
                <a:cs typeface="Arial"/>
              </a:rPr>
              <a:t>Load</a:t>
            </a:r>
            <a:r>
              <a:rPr sz="1800" b="1" spc="-6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70521" y="3456508"/>
            <a:ext cx="1536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Stress</a:t>
            </a:r>
            <a:r>
              <a:rPr sz="1800" b="1" spc="-5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93609" y="4752213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Sanity</a:t>
            </a:r>
            <a:r>
              <a:rPr sz="1800" b="1" spc="-4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09771" y="4752213"/>
            <a:ext cx="1586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Smoke</a:t>
            </a:r>
            <a:r>
              <a:rPr sz="1800" b="1" spc="-5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25397" y="4904689"/>
            <a:ext cx="1316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9BD2E4"/>
                </a:solidFill>
                <a:latin typeface="Arial"/>
                <a:cs typeface="Arial"/>
              </a:rPr>
              <a:t>Web</a:t>
            </a:r>
            <a:r>
              <a:rPr sz="1800" b="1" spc="-6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54451" y="1551178"/>
            <a:ext cx="156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BD2E4"/>
                </a:solidFill>
                <a:latin typeface="Arial"/>
                <a:cs typeface="Arial"/>
              </a:rPr>
              <a:t>Mobile</a:t>
            </a:r>
            <a:r>
              <a:rPr sz="1800" b="1" spc="-6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7244" y="3532708"/>
            <a:ext cx="1142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Re-testing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3872" y="5743143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BD2E4"/>
                </a:solidFill>
                <a:latin typeface="Arial"/>
                <a:cs typeface="Arial"/>
              </a:rPr>
              <a:t>…</a:t>
            </a:r>
            <a:r>
              <a:rPr sz="1800" b="1" spc="-6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9BD2E4"/>
                </a:solidFill>
                <a:latin typeface="Arial"/>
                <a:cs typeface="Arial"/>
              </a:rPr>
              <a:t>testing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8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4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398384" cy="3409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Dữ liệu 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 data): Dữ liệu </a:t>
            </a:r>
            <a:r>
              <a:rPr sz="3000" dirty="0">
                <a:latin typeface="Arial"/>
                <a:cs typeface="Arial"/>
              </a:rPr>
              <a:t>cần  cung cấp </a:t>
            </a:r>
            <a:r>
              <a:rPr sz="3000" spc="-5" dirty="0">
                <a:latin typeface="Arial"/>
                <a:cs typeface="Arial"/>
              </a:rPr>
              <a:t>để phần </a:t>
            </a:r>
            <a:r>
              <a:rPr sz="3000" dirty="0">
                <a:latin typeface="Arial"/>
                <a:cs typeface="Arial"/>
              </a:rPr>
              <a:t>mềm có </a:t>
            </a:r>
            <a:r>
              <a:rPr sz="3000" spc="-10" dirty="0">
                <a:latin typeface="Arial"/>
                <a:cs typeface="Arial"/>
              </a:rPr>
              <a:t>thể </a:t>
            </a:r>
            <a:r>
              <a:rPr sz="3000" dirty="0">
                <a:latin typeface="Arial"/>
                <a:cs typeface="Arial"/>
              </a:rPr>
              <a:t>thực thi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để 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thử</a:t>
            </a:r>
            <a:endParaRPr sz="3000" dirty="0">
              <a:latin typeface="Arial"/>
              <a:cs typeface="Arial"/>
            </a:endParaRPr>
          </a:p>
          <a:p>
            <a:pPr marL="355600" marR="30099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Kịch </a:t>
            </a:r>
            <a:r>
              <a:rPr sz="3000" b="1" dirty="0">
                <a:latin typeface="Arial"/>
                <a:cs typeface="Arial"/>
              </a:rPr>
              <a:t>bản </a:t>
            </a:r>
            <a:r>
              <a:rPr sz="3000" b="1" spc="-5" dirty="0">
                <a:latin typeface="Arial"/>
                <a:cs typeface="Arial"/>
              </a:rPr>
              <a:t>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 </a:t>
            </a:r>
            <a:r>
              <a:rPr sz="3000" dirty="0">
                <a:latin typeface="Arial"/>
                <a:cs typeface="Arial"/>
              </a:rPr>
              <a:t>scenario): </a:t>
            </a:r>
            <a:r>
              <a:rPr sz="3000" spc="-5" dirty="0">
                <a:latin typeface="Arial"/>
                <a:cs typeface="Arial"/>
              </a:rPr>
              <a:t>Các  bước </a:t>
            </a:r>
            <a:r>
              <a:rPr sz="3000" dirty="0">
                <a:latin typeface="Arial"/>
                <a:cs typeface="Arial"/>
              </a:rPr>
              <a:t>thực </a:t>
            </a:r>
            <a:r>
              <a:rPr sz="3000" spc="-5" dirty="0">
                <a:latin typeface="Arial"/>
                <a:cs typeface="Arial"/>
              </a:rPr>
              <a:t>hiện </a:t>
            </a:r>
            <a:r>
              <a:rPr sz="3000" dirty="0">
                <a:latin typeface="Arial"/>
                <a:cs typeface="Arial"/>
              </a:rPr>
              <a:t>khi kiểm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Kỹ sư kiểm </a:t>
            </a:r>
            <a:r>
              <a:rPr sz="3000" b="1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(tester): người thực hiện 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1.1. </a:t>
            </a:r>
            <a:r>
              <a:rPr spc="-5" dirty="0" err="1" smtClean="0"/>
              <a:t>Phần</a:t>
            </a:r>
            <a:r>
              <a:rPr spc="-50" dirty="0" smtClean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6742" y="6366249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41805"/>
            <a:ext cx="7877175" cy="491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định nghĩa </a:t>
            </a:r>
            <a:r>
              <a:rPr sz="3000" b="1" spc="-5" dirty="0" err="1">
                <a:latin typeface="Arial"/>
                <a:cs typeface="Arial"/>
              </a:rPr>
              <a:t>của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 smtClean="0">
                <a:latin typeface="Arial"/>
                <a:cs typeface="Arial"/>
              </a:rPr>
              <a:t>IEEE:</a:t>
            </a:r>
            <a:r>
              <a:rPr lang="en-US" sz="3000" b="1" dirty="0" smtClean="0">
                <a:latin typeface="Arial"/>
                <a:cs typeface="Arial"/>
              </a:rPr>
              <a:t> </a:t>
            </a:r>
            <a:r>
              <a:rPr lang="en-US" sz="3000" dirty="0" err="1" smtClean="0">
                <a:latin typeface="Arial"/>
                <a:cs typeface="Arial"/>
              </a:rPr>
              <a:t>B</a:t>
            </a:r>
            <a:r>
              <a:rPr sz="3000" spc="5" dirty="0" err="1" smtClean="0">
                <a:latin typeface="Arial"/>
                <a:cs typeface="Arial"/>
              </a:rPr>
              <a:t>ao</a:t>
            </a:r>
            <a:r>
              <a:rPr sz="3000" spc="5" dirty="0" smtClean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gồm </a:t>
            </a:r>
            <a:r>
              <a:rPr sz="3000" dirty="0">
                <a:latin typeface="Arial"/>
                <a:cs typeface="Arial"/>
              </a:rPr>
              <a:t>các  chương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dirty="0">
                <a:latin typeface="Arial"/>
                <a:cs typeface="Arial"/>
              </a:rPr>
              <a:t>máy </a:t>
            </a:r>
            <a:r>
              <a:rPr sz="3000" spc="-5" dirty="0">
                <a:latin typeface="Arial"/>
                <a:cs typeface="Arial"/>
              </a:rPr>
              <a:t>tính, </a:t>
            </a:r>
            <a:r>
              <a:rPr sz="3000" dirty="0">
                <a:latin typeface="Arial"/>
                <a:cs typeface="Arial"/>
              </a:rPr>
              <a:t>các thủ </a:t>
            </a:r>
            <a:r>
              <a:rPr sz="3000" spc="-10" dirty="0">
                <a:latin typeface="Arial"/>
                <a:cs typeface="Arial"/>
              </a:rPr>
              <a:t>tục, </a:t>
            </a:r>
            <a:r>
              <a:rPr sz="3000" dirty="0">
                <a:latin typeface="Arial"/>
                <a:cs typeface="Arial"/>
              </a:rPr>
              <a:t>các tài  </a:t>
            </a:r>
            <a:r>
              <a:rPr sz="3000" spc="-5" dirty="0">
                <a:latin typeface="Arial"/>
                <a:cs typeface="Arial"/>
              </a:rPr>
              <a:t>liệu </a:t>
            </a:r>
            <a:r>
              <a:rPr sz="3000" dirty="0">
                <a:latin typeface="Arial"/>
                <a:cs typeface="Arial"/>
              </a:rPr>
              <a:t>có thể </a:t>
            </a:r>
            <a:r>
              <a:rPr sz="3000" spc="-5" dirty="0">
                <a:latin typeface="Arial"/>
                <a:cs typeface="Arial"/>
              </a:rPr>
              <a:t>liên quan </a:t>
            </a:r>
            <a:r>
              <a:rPr sz="3000" dirty="0">
                <a:latin typeface="Arial"/>
                <a:cs typeface="Arial"/>
              </a:rPr>
              <a:t>và các </a:t>
            </a:r>
            <a:r>
              <a:rPr sz="3000" spc="-5" dirty="0">
                <a:latin typeface="Arial"/>
                <a:cs typeface="Arial"/>
              </a:rPr>
              <a:t>dữ liệu liên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quan  đến hoạt động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hệ </a:t>
            </a:r>
            <a:r>
              <a:rPr sz="3000" spc="-10" dirty="0">
                <a:latin typeface="Arial"/>
                <a:cs typeface="Arial"/>
              </a:rPr>
              <a:t>thống </a:t>
            </a:r>
            <a:r>
              <a:rPr sz="3000" dirty="0">
                <a:latin typeface="Arial"/>
                <a:cs typeface="Arial"/>
              </a:rPr>
              <a:t>máy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tính</a:t>
            </a:r>
            <a:endParaRPr sz="3000" dirty="0">
              <a:latin typeface="Arial"/>
              <a:cs typeface="Arial"/>
            </a:endParaRPr>
          </a:p>
          <a:p>
            <a:pPr marL="355600" marR="381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Theo định nghĩa </a:t>
            </a:r>
            <a:r>
              <a:rPr sz="3000" b="1" spc="-5" dirty="0">
                <a:latin typeface="Arial"/>
                <a:cs typeface="Arial"/>
              </a:rPr>
              <a:t>của ISO: </a:t>
            </a:r>
            <a:r>
              <a:rPr sz="3000" spc="-5" dirty="0">
                <a:latin typeface="Arial"/>
                <a:cs typeface="Arial"/>
              </a:rPr>
              <a:t>4 </a:t>
            </a:r>
            <a:r>
              <a:rPr sz="3000" dirty="0">
                <a:latin typeface="Arial"/>
                <a:cs typeface="Arial"/>
              </a:rPr>
              <a:t>thành </a:t>
            </a:r>
            <a:r>
              <a:rPr sz="3000" spc="-5" dirty="0">
                <a:latin typeface="Arial"/>
                <a:cs typeface="Arial"/>
              </a:rPr>
              <a:t>phần </a:t>
            </a:r>
            <a:r>
              <a:rPr sz="3000" dirty="0">
                <a:latin typeface="Arial"/>
                <a:cs typeface="Arial"/>
              </a:rPr>
              <a:t>cơ  </a:t>
            </a:r>
            <a:r>
              <a:rPr sz="3000" spc="-5" dirty="0">
                <a:latin typeface="Arial"/>
                <a:cs typeface="Arial"/>
              </a:rPr>
              <a:t>bản </a:t>
            </a:r>
            <a:r>
              <a:rPr sz="3000" dirty="0">
                <a:latin typeface="Arial"/>
                <a:cs typeface="Arial"/>
              </a:rPr>
              <a:t>của </a:t>
            </a:r>
            <a:r>
              <a:rPr sz="3000" spc="-5" dirty="0">
                <a:latin typeface="Arial"/>
                <a:cs typeface="Arial"/>
              </a:rPr>
              <a:t>phần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mềm:</a:t>
            </a:r>
          </a:p>
          <a:p>
            <a:pPr marL="855344" lvl="1" indent="-385445">
              <a:lnSpc>
                <a:spcPct val="100000"/>
              </a:lnSpc>
              <a:spcBef>
                <a:spcPts val="68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máy </a:t>
            </a:r>
            <a:r>
              <a:rPr sz="2800" dirty="0">
                <a:latin typeface="Arial"/>
                <a:cs typeface="Arial"/>
              </a:rPr>
              <a:t>tính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(code)</a:t>
            </a:r>
          </a:p>
          <a:p>
            <a:pPr marL="855344" lvl="1" indent="-385445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5" dirty="0">
                <a:latin typeface="Arial"/>
                <a:cs typeface="Arial"/>
              </a:rPr>
              <a:t>thủ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tục</a:t>
            </a:r>
            <a:endParaRPr sz="2800" dirty="0">
              <a:latin typeface="Arial"/>
              <a:cs typeface="Arial"/>
            </a:endParaRPr>
          </a:p>
          <a:p>
            <a:pPr marL="855344" lvl="1" indent="-385445">
              <a:lnSpc>
                <a:spcPct val="100000"/>
              </a:lnSpc>
              <a:spcBef>
                <a:spcPts val="67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Tài liệu</a:t>
            </a:r>
            <a:endParaRPr sz="2800" dirty="0">
              <a:latin typeface="Arial"/>
              <a:cs typeface="Arial"/>
            </a:endParaRPr>
          </a:p>
          <a:p>
            <a:pPr marL="855344" lvl="1" indent="-385445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Dữ </a:t>
            </a:r>
            <a:r>
              <a:rPr sz="2800" spc="-5" dirty="0">
                <a:latin typeface="Arial"/>
                <a:cs typeface="Arial"/>
              </a:rPr>
              <a:t>liệu cần thiết để vận hành phần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mềm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8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67130"/>
            <a:ext cx="8481060" cy="4722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600" b="1" dirty="0" smtClean="0">
                <a:latin typeface="Arial"/>
                <a:cs typeface="Arial"/>
              </a:rPr>
              <a:t>Test case</a:t>
            </a:r>
            <a:r>
              <a:rPr sz="2600" dirty="0" smtClean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chứa các thông tin cần thiết  </a:t>
            </a:r>
            <a:r>
              <a:rPr sz="2600" spc="-5" dirty="0">
                <a:latin typeface="Arial"/>
                <a:cs typeface="Arial"/>
              </a:rPr>
              <a:t>để </a:t>
            </a:r>
            <a:r>
              <a:rPr sz="2600" dirty="0">
                <a:latin typeface="Arial"/>
                <a:cs typeface="Arial"/>
              </a:rPr>
              <a:t>kiểm thử </a:t>
            </a:r>
            <a:r>
              <a:rPr sz="2600" spc="-5" dirty="0">
                <a:latin typeface="Arial"/>
                <a:cs typeface="Arial"/>
              </a:rPr>
              <a:t>thành </a:t>
            </a:r>
            <a:r>
              <a:rPr sz="2600" spc="-150" dirty="0">
                <a:latin typeface="Arial"/>
                <a:cs typeface="Arial"/>
              </a:rPr>
              <a:t>phần </a:t>
            </a:r>
            <a:r>
              <a:rPr sz="2600" spc="-5" dirty="0">
                <a:latin typeface="Arial"/>
                <a:cs typeface="Arial"/>
              </a:rPr>
              <a:t>phần </a:t>
            </a:r>
            <a:r>
              <a:rPr sz="2600" dirty="0">
                <a:latin typeface="Arial"/>
                <a:cs typeface="Arial"/>
              </a:rPr>
              <a:t>mềm theo 1 mục tiêu xác  </a:t>
            </a:r>
            <a:r>
              <a:rPr sz="2600" spc="-5" dirty="0">
                <a:latin typeface="Arial"/>
                <a:cs typeface="Arial"/>
              </a:rPr>
              <a:t>định.</a:t>
            </a:r>
            <a:endParaRPr sz="2600" dirty="0">
              <a:latin typeface="Arial"/>
              <a:cs typeface="Arial"/>
            </a:endParaRPr>
          </a:p>
          <a:p>
            <a:pPr marL="355600" marR="41275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Test case gồm </a:t>
            </a:r>
            <a:r>
              <a:rPr sz="2600" spc="-5" dirty="0">
                <a:latin typeface="Arial"/>
                <a:cs typeface="Arial"/>
              </a:rPr>
              <a:t>bộ </a:t>
            </a:r>
            <a:r>
              <a:rPr sz="2600" dirty="0">
                <a:latin typeface="Arial"/>
                <a:cs typeface="Arial"/>
              </a:rPr>
              <a:t>3 thông tin { tập dữ </a:t>
            </a:r>
            <a:r>
              <a:rPr sz="2600" spc="-5" dirty="0">
                <a:latin typeface="Arial"/>
                <a:cs typeface="Arial"/>
              </a:rPr>
              <a:t>liệu đầu </a:t>
            </a:r>
            <a:r>
              <a:rPr sz="2600" dirty="0">
                <a:latin typeface="Arial"/>
                <a:cs typeface="Arial"/>
              </a:rPr>
              <a:t>vào, thứ  tự thực </a:t>
            </a:r>
            <a:r>
              <a:rPr sz="2600" spc="-5" dirty="0">
                <a:latin typeface="Arial"/>
                <a:cs typeface="Arial"/>
              </a:rPr>
              <a:t>hiện, </a:t>
            </a:r>
            <a:r>
              <a:rPr sz="2600" dirty="0">
                <a:latin typeface="Arial"/>
                <a:cs typeface="Arial"/>
              </a:rPr>
              <a:t>tập kết </a:t>
            </a:r>
            <a:r>
              <a:rPr sz="2600" spc="-5" dirty="0">
                <a:latin typeface="Arial"/>
                <a:cs typeface="Arial"/>
              </a:rPr>
              <a:t>quả </a:t>
            </a:r>
            <a:r>
              <a:rPr sz="2600" dirty="0">
                <a:latin typeface="Arial"/>
                <a:cs typeface="Arial"/>
              </a:rPr>
              <a:t>kỳ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vọng}</a:t>
            </a:r>
          </a:p>
          <a:p>
            <a:pPr marL="756285" marR="309880" lvl="1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Tập dữ </a:t>
            </a:r>
            <a:r>
              <a:rPr sz="2600" spc="-5" dirty="0">
                <a:latin typeface="Arial"/>
                <a:cs typeface="Arial"/>
              </a:rPr>
              <a:t>liệu đầu </a:t>
            </a:r>
            <a:r>
              <a:rPr sz="2600" dirty="0">
                <a:latin typeface="Arial"/>
                <a:cs typeface="Arial"/>
              </a:rPr>
              <a:t>vào </a:t>
            </a:r>
            <a:r>
              <a:rPr sz="2600" spc="-5" dirty="0">
                <a:latin typeface="Arial"/>
                <a:cs typeface="Arial"/>
              </a:rPr>
              <a:t>(input): </a:t>
            </a:r>
            <a:r>
              <a:rPr sz="2600" dirty="0">
                <a:latin typeface="Arial"/>
                <a:cs typeface="Arial"/>
              </a:rPr>
              <a:t>gồm các </a:t>
            </a:r>
            <a:r>
              <a:rPr sz="2600" spc="-5" dirty="0">
                <a:latin typeface="Arial"/>
                <a:cs typeface="Arial"/>
              </a:rPr>
              <a:t>giá </a:t>
            </a:r>
            <a:r>
              <a:rPr sz="2600" dirty="0">
                <a:latin typeface="Arial"/>
                <a:cs typeface="Arial"/>
              </a:rPr>
              <a:t>trị dữ </a:t>
            </a:r>
            <a:r>
              <a:rPr sz="2600" spc="-5" dirty="0">
                <a:latin typeface="Arial"/>
                <a:cs typeface="Arial"/>
              </a:rPr>
              <a:t>liệu  </a:t>
            </a:r>
            <a:r>
              <a:rPr sz="2600" dirty="0">
                <a:latin typeface="Arial"/>
                <a:cs typeface="Arial"/>
              </a:rPr>
              <a:t>cần thiết </a:t>
            </a:r>
            <a:r>
              <a:rPr sz="2600" spc="-5" dirty="0">
                <a:latin typeface="Arial"/>
                <a:cs typeface="Arial"/>
              </a:rPr>
              <a:t>để thành phần phần </a:t>
            </a:r>
            <a:r>
              <a:rPr sz="2600" dirty="0">
                <a:latin typeface="Arial"/>
                <a:cs typeface="Arial"/>
              </a:rPr>
              <a:t>mềm </a:t>
            </a:r>
            <a:r>
              <a:rPr sz="2600" spc="-5" dirty="0">
                <a:latin typeface="Arial"/>
                <a:cs typeface="Arial"/>
              </a:rPr>
              <a:t>dùng </a:t>
            </a:r>
            <a:r>
              <a:rPr sz="2600" dirty="0">
                <a:latin typeface="Arial"/>
                <a:cs typeface="Arial"/>
              </a:rPr>
              <a:t>và xử</a:t>
            </a:r>
            <a:r>
              <a:rPr sz="2600" spc="6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lý</a:t>
            </a:r>
            <a:endParaRPr sz="2600" dirty="0">
              <a:latin typeface="Arial"/>
              <a:cs typeface="Arial"/>
            </a:endParaRPr>
          </a:p>
          <a:p>
            <a:pPr marL="756285" marR="398780" lvl="1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Tập kết quả kỳ vọng (output): kết quả mong muốn  sau khi thành </a:t>
            </a:r>
            <a:r>
              <a:rPr sz="2600" spc="-5" dirty="0">
                <a:latin typeface="Arial"/>
                <a:cs typeface="Arial"/>
              </a:rPr>
              <a:t>phần phần </a:t>
            </a:r>
            <a:r>
              <a:rPr sz="2600" dirty="0">
                <a:latin typeface="Arial"/>
                <a:cs typeface="Arial"/>
              </a:rPr>
              <a:t>mềm xử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dữ </a:t>
            </a:r>
            <a:r>
              <a:rPr sz="2600" spc="-5" dirty="0">
                <a:latin typeface="Arial"/>
                <a:cs typeface="Arial"/>
              </a:rPr>
              <a:t>liệu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nhập</a:t>
            </a:r>
            <a:endParaRPr sz="2600" dirty="0">
              <a:latin typeface="Arial"/>
              <a:cs typeface="Arial"/>
            </a:endParaRPr>
          </a:p>
          <a:p>
            <a:pPr marL="756285" marR="213995" lvl="1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Thứ tự thực </a:t>
            </a:r>
            <a:r>
              <a:rPr sz="2600" spc="-5" dirty="0">
                <a:latin typeface="Arial"/>
                <a:cs typeface="Arial"/>
              </a:rPr>
              <a:t>hiện: </a:t>
            </a:r>
            <a:r>
              <a:rPr sz="2600" dirty="0">
                <a:latin typeface="Arial"/>
                <a:cs typeface="Arial"/>
              </a:rPr>
              <a:t>các bước </a:t>
            </a:r>
            <a:r>
              <a:rPr sz="2600" spc="-5" dirty="0">
                <a:latin typeface="Arial"/>
                <a:cs typeface="Arial"/>
              </a:rPr>
              <a:t>để hoàn </a:t>
            </a:r>
            <a:r>
              <a:rPr sz="2600" dirty="0">
                <a:latin typeface="Arial"/>
                <a:cs typeface="Arial"/>
              </a:rPr>
              <a:t>thành ca kiểm  thử </a:t>
            </a:r>
            <a:r>
              <a:rPr sz="2600" spc="-5" dirty="0">
                <a:latin typeface="Arial"/>
                <a:cs typeface="Arial"/>
              </a:rPr>
              <a:t>từ </a:t>
            </a:r>
            <a:r>
              <a:rPr sz="2600" dirty="0">
                <a:latin typeface="Arial"/>
                <a:cs typeface="Arial"/>
              </a:rPr>
              <a:t>lúc </a:t>
            </a:r>
            <a:r>
              <a:rPr sz="2600" spc="-5" dirty="0">
                <a:latin typeface="Arial"/>
                <a:cs typeface="Arial"/>
              </a:rPr>
              <a:t>nhập </a:t>
            </a:r>
            <a:r>
              <a:rPr sz="2600" dirty="0">
                <a:latin typeface="Arial"/>
                <a:cs typeface="Arial"/>
              </a:rPr>
              <a:t>dữ </a:t>
            </a:r>
            <a:r>
              <a:rPr sz="2600" spc="-5" dirty="0">
                <a:latin typeface="Arial"/>
                <a:cs typeface="Arial"/>
              </a:rPr>
              <a:t>liệu </a:t>
            </a:r>
            <a:r>
              <a:rPr sz="2600" spc="-185" dirty="0">
                <a:latin typeface="Arial"/>
                <a:cs typeface="Arial"/>
              </a:rPr>
              <a:t>đầu </a:t>
            </a:r>
            <a:r>
              <a:rPr sz="2600" dirty="0">
                <a:latin typeface="Arial"/>
                <a:cs typeface="Arial"/>
              </a:rPr>
              <a:t>vào </a:t>
            </a:r>
            <a:r>
              <a:rPr sz="2600" spc="-5" dirty="0">
                <a:latin typeface="Arial"/>
                <a:cs typeface="Arial"/>
              </a:rPr>
              <a:t>tới lúc </a:t>
            </a:r>
            <a:r>
              <a:rPr sz="2600" spc="-150" dirty="0">
                <a:latin typeface="Arial"/>
                <a:cs typeface="Arial"/>
              </a:rPr>
              <a:t>nhận </a:t>
            </a:r>
            <a:r>
              <a:rPr sz="2600" spc="-5" dirty="0">
                <a:latin typeface="Arial"/>
                <a:cs typeface="Arial"/>
              </a:rPr>
              <a:t>được  </a:t>
            </a:r>
            <a:r>
              <a:rPr sz="2600" dirty="0">
                <a:latin typeface="Arial"/>
                <a:cs typeface="Arial"/>
              </a:rPr>
              <a:t>kết quả đã qua xử </a:t>
            </a:r>
            <a:r>
              <a:rPr sz="2600" spc="-5" dirty="0">
                <a:latin typeface="Arial"/>
                <a:cs typeface="Arial"/>
              </a:rPr>
              <a:t>lý </a:t>
            </a:r>
            <a:r>
              <a:rPr sz="2600" dirty="0">
                <a:latin typeface="Arial"/>
                <a:cs typeface="Arial"/>
              </a:rPr>
              <a:t>của </a:t>
            </a:r>
            <a:r>
              <a:rPr sz="2600" spc="-5" dirty="0">
                <a:latin typeface="Arial"/>
                <a:cs typeface="Arial"/>
              </a:rPr>
              <a:t>phần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mềm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30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8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Một số </a:t>
            </a:r>
            <a:r>
              <a:rPr spc="-105" dirty="0"/>
              <a:t>khái </a:t>
            </a:r>
            <a:r>
              <a:rPr spc="-5" dirty="0"/>
              <a:t>niệm </a:t>
            </a:r>
            <a:r>
              <a:rPr dirty="0"/>
              <a:t>liên</a:t>
            </a:r>
            <a:r>
              <a:rPr spc="535" dirty="0"/>
              <a:t> </a:t>
            </a:r>
            <a:r>
              <a:rPr dirty="0"/>
              <a:t>quan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08303"/>
            <a:ext cx="8959850" cy="51473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Thiết kế các ca kiểm thử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trên thứ tự 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các ca kiểm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thử: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Kiểm </a:t>
            </a:r>
            <a:r>
              <a:rPr sz="2000" b="1" dirty="0">
                <a:latin typeface="Arial"/>
                <a:cs typeface="Arial"/>
              </a:rPr>
              <a:t>thử nối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tầng</a:t>
            </a:r>
            <a:endParaRPr sz="2000">
              <a:latin typeface="Arial"/>
              <a:cs typeface="Arial"/>
            </a:endParaRPr>
          </a:p>
          <a:p>
            <a:pPr marL="756285" marR="417830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Một ca kiểm thử </a:t>
            </a:r>
            <a:r>
              <a:rPr sz="2000" spc="-5" dirty="0">
                <a:latin typeface="Arial"/>
                <a:cs typeface="Arial"/>
              </a:rPr>
              <a:t>này </a:t>
            </a:r>
            <a:r>
              <a:rPr sz="2000" dirty="0">
                <a:latin typeface="Arial"/>
                <a:cs typeface="Arial"/>
              </a:rPr>
              <a:t>có thể được xây </a:t>
            </a:r>
            <a:r>
              <a:rPr sz="2000" spc="-5" dirty="0">
                <a:latin typeface="Arial"/>
                <a:cs typeface="Arial"/>
              </a:rPr>
              <a:t>dựng dựa </a:t>
            </a:r>
            <a:r>
              <a:rPr sz="2000" dirty="0">
                <a:latin typeface="Arial"/>
                <a:cs typeface="Arial"/>
              </a:rPr>
              <a:t>trên một ca kiểm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  khác.</a:t>
            </a:r>
            <a:endParaRPr sz="2000">
              <a:latin typeface="Arial"/>
              <a:cs typeface="Arial"/>
            </a:endParaRPr>
          </a:p>
          <a:p>
            <a:pPr marL="756285" marR="1593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Ưu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của phong cách </a:t>
            </a:r>
            <a:r>
              <a:rPr sz="2000" spc="-5" dirty="0">
                <a:latin typeface="Arial"/>
                <a:cs typeface="Arial"/>
              </a:rPr>
              <a:t>này là </a:t>
            </a:r>
            <a:r>
              <a:rPr sz="2000" dirty="0">
                <a:latin typeface="Arial"/>
                <a:cs typeface="Arial"/>
              </a:rPr>
              <a:t>mỗi ca kiểm thử sẽ trở </a:t>
            </a:r>
            <a:r>
              <a:rPr sz="2000" spc="-5" dirty="0">
                <a:latin typeface="Arial"/>
                <a:cs typeface="Arial"/>
              </a:rPr>
              <a:t>nên nhỏ </a:t>
            </a:r>
            <a:r>
              <a:rPr sz="2000" dirty="0">
                <a:latin typeface="Arial"/>
                <a:cs typeface="Arial"/>
              </a:rPr>
              <a:t>hơn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và  đơn </a:t>
            </a:r>
            <a:r>
              <a:rPr sz="2000" spc="-5" dirty="0">
                <a:latin typeface="Arial"/>
                <a:cs typeface="Arial"/>
              </a:rPr>
              <a:t>giản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  <a:p>
            <a:pPr marL="756285" marR="614680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Nhược </a:t>
            </a:r>
            <a:r>
              <a:rPr sz="2000" spc="-5" dirty="0">
                <a:latin typeface="Arial"/>
                <a:cs typeface="Arial"/>
              </a:rPr>
              <a:t>điểm là nếu </a:t>
            </a:r>
            <a:r>
              <a:rPr sz="2000" dirty="0">
                <a:latin typeface="Arial"/>
                <a:cs typeface="Arial"/>
              </a:rPr>
              <a:t>một ca kiểm thử sai, sẽ </a:t>
            </a:r>
            <a:r>
              <a:rPr sz="2000" spc="-5" dirty="0">
                <a:latin typeface="Arial"/>
                <a:cs typeface="Arial"/>
              </a:rPr>
              <a:t>dẫn </a:t>
            </a:r>
            <a:r>
              <a:rPr sz="2000" dirty="0">
                <a:latin typeface="Arial"/>
                <a:cs typeface="Arial"/>
              </a:rPr>
              <a:t>tới ca kiểm thử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xây  </a:t>
            </a:r>
            <a:r>
              <a:rPr sz="2000" spc="-5" dirty="0">
                <a:latin typeface="Arial"/>
                <a:cs typeface="Arial"/>
              </a:rPr>
              <a:t>dựng dựa </a:t>
            </a:r>
            <a:r>
              <a:rPr sz="2000" dirty="0">
                <a:latin typeface="Arial"/>
                <a:cs typeface="Arial"/>
              </a:rPr>
              <a:t>trên ca kiểm thử </a:t>
            </a:r>
            <a:r>
              <a:rPr sz="2000" spc="-5" dirty="0">
                <a:latin typeface="Arial"/>
                <a:cs typeface="Arial"/>
              </a:rPr>
              <a:t>đó </a:t>
            </a:r>
            <a:r>
              <a:rPr sz="2000" dirty="0">
                <a:latin typeface="Arial"/>
                <a:cs typeface="Arial"/>
              </a:rPr>
              <a:t>sẽ sai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theo</a:t>
            </a:r>
            <a:endParaRPr sz="2000">
              <a:latin typeface="Arial"/>
              <a:cs typeface="Arial"/>
            </a:endParaRPr>
          </a:p>
          <a:p>
            <a:pPr marL="425450" indent="-41275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000" b="1" spc="-5" dirty="0">
                <a:latin typeface="Arial"/>
                <a:cs typeface="Arial"/>
              </a:rPr>
              <a:t>Kiểm </a:t>
            </a:r>
            <a:r>
              <a:rPr sz="2000" b="1" dirty="0">
                <a:latin typeface="Arial"/>
                <a:cs typeface="Arial"/>
              </a:rPr>
              <a:t>thử độc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lập</a:t>
            </a:r>
            <a:endParaRPr sz="20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Mỗi ca kiểm thử được xây </a:t>
            </a:r>
            <a:r>
              <a:rPr sz="2000" spc="-5" dirty="0">
                <a:latin typeface="Arial"/>
                <a:cs typeface="Arial"/>
              </a:rPr>
              <a:t>dựng độc lập, </a:t>
            </a:r>
            <a:r>
              <a:rPr sz="2000" dirty="0">
                <a:latin typeface="Arial"/>
                <a:cs typeface="Arial"/>
              </a:rPr>
              <a:t>không </a:t>
            </a:r>
            <a:r>
              <a:rPr sz="2000" spc="-5" dirty="0">
                <a:latin typeface="Arial"/>
                <a:cs typeface="Arial"/>
              </a:rPr>
              <a:t>dựa </a:t>
            </a:r>
            <a:r>
              <a:rPr sz="2000" dirty="0">
                <a:latin typeface="Arial"/>
                <a:cs typeface="Arial"/>
              </a:rPr>
              <a:t>vào các ca kiểm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  khác, và không đòi </a:t>
            </a:r>
            <a:r>
              <a:rPr sz="2000" spc="-5" dirty="0">
                <a:latin typeface="Arial"/>
                <a:cs typeface="Arial"/>
              </a:rPr>
              <a:t>hỏi </a:t>
            </a:r>
            <a:r>
              <a:rPr sz="2000" dirty="0">
                <a:latin typeface="Arial"/>
                <a:cs typeface="Arial"/>
              </a:rPr>
              <a:t>các ca kiểm thử khác </a:t>
            </a:r>
            <a:r>
              <a:rPr sz="2000" spc="-5" dirty="0">
                <a:latin typeface="Arial"/>
                <a:cs typeface="Arial"/>
              </a:rPr>
              <a:t>phải </a:t>
            </a:r>
            <a:r>
              <a:rPr sz="2000" dirty="0">
                <a:latin typeface="Arial"/>
                <a:cs typeface="Arial"/>
              </a:rPr>
              <a:t>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thành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công.</a:t>
            </a:r>
            <a:endParaRPr sz="2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Ưu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của </a:t>
            </a:r>
            <a:r>
              <a:rPr sz="2000" spc="-5" dirty="0">
                <a:latin typeface="Arial"/>
                <a:cs typeface="Arial"/>
              </a:rPr>
              <a:t>phong </a:t>
            </a:r>
            <a:r>
              <a:rPr sz="2000" dirty="0">
                <a:latin typeface="Arial"/>
                <a:cs typeface="Arial"/>
              </a:rPr>
              <a:t>cách </a:t>
            </a:r>
            <a:r>
              <a:rPr sz="2000" spc="-5" dirty="0">
                <a:latin typeface="Arial"/>
                <a:cs typeface="Arial"/>
              </a:rPr>
              <a:t>này là một </a:t>
            </a:r>
            <a:r>
              <a:rPr sz="2000" dirty="0">
                <a:latin typeface="Arial"/>
                <a:cs typeface="Arial"/>
              </a:rPr>
              <a:t>ca kiểm thử có thể thực </a:t>
            </a:r>
            <a:r>
              <a:rPr sz="2000" spc="-5" dirty="0">
                <a:latin typeface="Arial"/>
                <a:cs typeface="Arial"/>
              </a:rPr>
              <a:t>hiện bất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cứ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lúc nào, </a:t>
            </a:r>
            <a:r>
              <a:rPr sz="2000" dirty="0">
                <a:latin typeface="Arial"/>
                <a:cs typeface="Arial"/>
              </a:rPr>
              <a:t>ko </a:t>
            </a:r>
            <a:r>
              <a:rPr sz="2000" spc="-5" dirty="0">
                <a:latin typeface="Arial"/>
                <a:cs typeface="Arial"/>
              </a:rPr>
              <a:t>phụ </a:t>
            </a:r>
            <a:r>
              <a:rPr sz="2000" dirty="0">
                <a:latin typeface="Arial"/>
                <a:cs typeface="Arial"/>
              </a:rPr>
              <a:t>thuộc vào thứ tự thực </a:t>
            </a:r>
            <a:r>
              <a:rPr sz="2000" spc="-5" dirty="0">
                <a:latin typeface="Arial"/>
                <a:cs typeface="Arial"/>
              </a:rPr>
              <a:t>hiện </a:t>
            </a:r>
            <a:r>
              <a:rPr sz="2000" dirty="0">
                <a:latin typeface="Arial"/>
                <a:cs typeface="Arial"/>
              </a:rPr>
              <a:t>các ca kiểm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thử.</a:t>
            </a:r>
            <a:endParaRPr sz="2000">
              <a:latin typeface="Arial"/>
              <a:cs typeface="Arial"/>
            </a:endParaRPr>
          </a:p>
          <a:p>
            <a:pPr marL="756285" marR="7810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Nhược </a:t>
            </a:r>
            <a:r>
              <a:rPr sz="2000" spc="-5" dirty="0">
                <a:latin typeface="Arial"/>
                <a:cs typeface="Arial"/>
              </a:rPr>
              <a:t>điểm </a:t>
            </a:r>
            <a:r>
              <a:rPr sz="2000" dirty="0">
                <a:latin typeface="Arial"/>
                <a:cs typeface="Arial"/>
              </a:rPr>
              <a:t>chính </a:t>
            </a:r>
            <a:r>
              <a:rPr sz="2000" spc="-5" dirty="0">
                <a:latin typeface="Arial"/>
                <a:cs typeface="Arial"/>
              </a:rPr>
              <a:t>là </a:t>
            </a:r>
            <a:r>
              <a:rPr sz="2000" dirty="0">
                <a:latin typeface="Arial"/>
                <a:cs typeface="Arial"/>
              </a:rPr>
              <a:t>mỗi ca kiểm thử sẽ trở </a:t>
            </a:r>
            <a:r>
              <a:rPr sz="2000" spc="-5" dirty="0">
                <a:latin typeface="Arial"/>
                <a:cs typeface="Arial"/>
              </a:rPr>
              <a:t>nên </a:t>
            </a:r>
            <a:r>
              <a:rPr sz="2000" dirty="0">
                <a:latin typeface="Arial"/>
                <a:cs typeface="Arial"/>
              </a:rPr>
              <a:t>cồng kềnh và </a:t>
            </a:r>
            <a:r>
              <a:rPr sz="2000" spc="-5" dirty="0">
                <a:latin typeface="Arial"/>
                <a:cs typeface="Arial"/>
              </a:rPr>
              <a:t>phức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tạp  hơn, và cũng </a:t>
            </a:r>
            <a:r>
              <a:rPr sz="2000" spc="-5" dirty="0">
                <a:latin typeface="Arial"/>
                <a:cs typeface="Arial"/>
              </a:rPr>
              <a:t>làm </a:t>
            </a:r>
            <a:r>
              <a:rPr sz="2000" dirty="0">
                <a:latin typeface="Arial"/>
                <a:cs typeface="Arial"/>
              </a:rPr>
              <a:t>cho </a:t>
            </a:r>
            <a:r>
              <a:rPr sz="2000" spc="-5" dirty="0">
                <a:latin typeface="Arial"/>
                <a:cs typeface="Arial"/>
              </a:rPr>
              <a:t>quá </a:t>
            </a:r>
            <a:r>
              <a:rPr sz="2000" spc="15" dirty="0">
                <a:latin typeface="Arial"/>
                <a:cs typeface="Arial"/>
              </a:rPr>
              <a:t>trình </a:t>
            </a:r>
            <a:r>
              <a:rPr sz="2000" dirty="0">
                <a:latin typeface="Arial"/>
                <a:cs typeface="Arial"/>
              </a:rPr>
              <a:t>thiết kế, thực </a:t>
            </a:r>
            <a:r>
              <a:rPr sz="2000" spc="-5" dirty="0">
                <a:latin typeface="Arial"/>
                <a:cs typeface="Arial"/>
              </a:rPr>
              <a:t>hiện và bảo </a:t>
            </a:r>
            <a:r>
              <a:rPr sz="2000" spc="25" dirty="0">
                <a:latin typeface="Arial"/>
                <a:cs typeface="Arial"/>
              </a:rPr>
              <a:t>trì </a:t>
            </a:r>
            <a:r>
              <a:rPr sz="2000" dirty="0">
                <a:latin typeface="Arial"/>
                <a:cs typeface="Arial"/>
              </a:rPr>
              <a:t>trở </a:t>
            </a:r>
            <a:r>
              <a:rPr sz="2000" spc="-5" dirty="0">
                <a:latin typeface="Arial"/>
                <a:cs typeface="Arial"/>
              </a:rPr>
              <a:t>nên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2452" y="6229299"/>
            <a:ext cx="1167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khăn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hơn.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55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91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9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Đối </a:t>
            </a:r>
            <a:r>
              <a:rPr spc="-185" dirty="0"/>
              <a:t>tượng </a:t>
            </a:r>
            <a:r>
              <a:rPr spc="-5" dirty="0"/>
              <a:t>thực hiện kiểm</a:t>
            </a:r>
            <a:r>
              <a:rPr spc="44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57003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Sơ </a:t>
            </a:r>
            <a:r>
              <a:rPr sz="3000" spc="-5" dirty="0">
                <a:latin typeface="Arial"/>
                <a:cs typeface="Arial"/>
              </a:rPr>
              <a:t>đồ tổ </a:t>
            </a:r>
            <a:r>
              <a:rPr sz="3000" dirty="0">
                <a:latin typeface="Arial"/>
                <a:cs typeface="Arial"/>
              </a:rPr>
              <a:t>chức </a:t>
            </a:r>
            <a:r>
              <a:rPr sz="3000" spc="-5" dirty="0">
                <a:latin typeface="Arial"/>
                <a:cs typeface="Arial"/>
              </a:rPr>
              <a:t>của đội </a:t>
            </a:r>
            <a:r>
              <a:rPr sz="3000" dirty="0">
                <a:latin typeface="Arial"/>
                <a:cs typeface="Arial"/>
              </a:rPr>
              <a:t>kiểm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thử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674" y="2511447"/>
            <a:ext cx="8308129" cy="3258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80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Các worker </a:t>
            </a:r>
            <a:r>
              <a:rPr dirty="0"/>
              <a:t>và qui</a:t>
            </a:r>
            <a:r>
              <a:rPr spc="-55" dirty="0"/>
              <a:t> </a:t>
            </a:r>
            <a:r>
              <a:rPr spc="-5" dirty="0"/>
              <a:t>trình</a:t>
            </a:r>
          </a:p>
        </p:txBody>
      </p:sp>
      <p:sp>
        <p:nvSpPr>
          <p:cNvPr id="3" name="object 3"/>
          <p:cNvSpPr/>
          <p:nvPr/>
        </p:nvSpPr>
        <p:spPr>
          <a:xfrm>
            <a:off x="1366774" y="1714500"/>
            <a:ext cx="6334125" cy="418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4425" y="1857375"/>
            <a:ext cx="6953250" cy="387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9895" y="1438275"/>
            <a:ext cx="4204208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291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9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5" dirty="0"/>
              <a:t>Đối </a:t>
            </a:r>
            <a:r>
              <a:rPr spc="-185" dirty="0"/>
              <a:t>tượng </a:t>
            </a:r>
            <a:r>
              <a:rPr spc="-5" dirty="0"/>
              <a:t>thực hiện kiểm</a:t>
            </a:r>
            <a:r>
              <a:rPr spc="465" dirty="0"/>
              <a:t> </a:t>
            </a:r>
            <a:r>
              <a:rPr dirty="0"/>
              <a:t>thử</a:t>
            </a:r>
          </a:p>
        </p:txBody>
      </p:sp>
      <p:sp>
        <p:nvSpPr>
          <p:cNvPr id="3" name="object 3"/>
          <p:cNvSpPr/>
          <p:nvPr/>
        </p:nvSpPr>
        <p:spPr>
          <a:xfrm>
            <a:off x="1733550" y="2105025"/>
            <a:ext cx="5676900" cy="336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6170" y="1438275"/>
            <a:ext cx="5899239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73126"/>
            <a:ext cx="808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10.</a:t>
            </a:r>
            <a:r>
              <a:rPr spc="-5" dirty="0" smtClean="0"/>
              <a:t> </a:t>
            </a:r>
            <a:r>
              <a:rPr spc="-5" dirty="0"/>
              <a:t>Các điểm </a:t>
            </a:r>
            <a:r>
              <a:rPr dirty="0"/>
              <a:t>cần </a:t>
            </a:r>
            <a:r>
              <a:rPr spc="-10" dirty="0"/>
              <a:t>lưu </a:t>
            </a:r>
            <a:r>
              <a:rPr dirty="0"/>
              <a:t>ý </a:t>
            </a:r>
            <a:r>
              <a:rPr spc="-5" dirty="0"/>
              <a:t>khi kiểm</a:t>
            </a:r>
            <a:r>
              <a:rPr spc="-1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67129"/>
            <a:ext cx="8369934" cy="529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Chất lượng phần </a:t>
            </a:r>
            <a:r>
              <a:rPr sz="2700" dirty="0">
                <a:latin typeface="Arial"/>
                <a:cs typeface="Arial"/>
              </a:rPr>
              <a:t>mềm không </a:t>
            </a:r>
            <a:r>
              <a:rPr sz="2700" spc="-5" dirty="0">
                <a:latin typeface="Arial"/>
                <a:cs typeface="Arial"/>
              </a:rPr>
              <a:t>phải do khâu </a:t>
            </a:r>
            <a:r>
              <a:rPr sz="2700" dirty="0">
                <a:latin typeface="Arial"/>
                <a:cs typeface="Arial"/>
              </a:rPr>
              <a:t>kiểm thử  mà </a:t>
            </a:r>
            <a:r>
              <a:rPr sz="2700" spc="-5" dirty="0">
                <a:latin typeface="Arial"/>
                <a:cs typeface="Arial"/>
              </a:rPr>
              <a:t>do </a:t>
            </a:r>
            <a:r>
              <a:rPr sz="2700" dirty="0">
                <a:latin typeface="Arial"/>
                <a:cs typeface="Arial"/>
              </a:rPr>
              <a:t>khâu </a:t>
            </a:r>
            <a:r>
              <a:rPr sz="2700" spc="-5" dirty="0">
                <a:latin typeface="Arial"/>
                <a:cs typeface="Arial"/>
              </a:rPr>
              <a:t>thiết </a:t>
            </a:r>
            <a:r>
              <a:rPr sz="2700" dirty="0">
                <a:latin typeface="Arial"/>
                <a:cs typeface="Arial"/>
              </a:rPr>
              <a:t>kế </a:t>
            </a:r>
            <a:r>
              <a:rPr sz="2700" spc="-5" dirty="0">
                <a:latin typeface="Arial"/>
                <a:cs typeface="Arial"/>
              </a:rPr>
              <a:t>quyết</a:t>
            </a:r>
            <a:r>
              <a:rPr sz="2700" spc="-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định</a:t>
            </a:r>
            <a:endParaRPr sz="2700" dirty="0">
              <a:latin typeface="Arial"/>
              <a:cs typeface="Arial"/>
            </a:endParaRPr>
          </a:p>
          <a:p>
            <a:pPr marL="12700" marR="51689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Tính </a:t>
            </a:r>
            <a:r>
              <a:rPr sz="2700" spc="-10" dirty="0">
                <a:latin typeface="Arial"/>
                <a:cs typeface="Arial"/>
              </a:rPr>
              <a:t>dễ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10" dirty="0">
                <a:latin typeface="Arial"/>
                <a:cs typeface="Arial"/>
              </a:rPr>
              <a:t>phụ </a:t>
            </a:r>
            <a:r>
              <a:rPr sz="2700" dirty="0">
                <a:latin typeface="Arial"/>
                <a:cs typeface="Arial"/>
              </a:rPr>
              <a:t>thuộc vào cấu trúc chương  tr.nh</a:t>
            </a:r>
          </a:p>
          <a:p>
            <a:pPr marL="12700" marR="889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Người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nên làm </a:t>
            </a:r>
            <a:r>
              <a:rPr sz="2700" dirty="0">
                <a:latin typeface="Arial"/>
                <a:cs typeface="Arial"/>
              </a:rPr>
              <a:t>việc </a:t>
            </a:r>
            <a:r>
              <a:rPr sz="2700" spc="-5" dirty="0">
                <a:latin typeface="Arial"/>
                <a:cs typeface="Arial"/>
              </a:rPr>
              <a:t>độc lập </a:t>
            </a:r>
            <a:r>
              <a:rPr sz="2700" dirty="0">
                <a:latin typeface="Arial"/>
                <a:cs typeface="Arial"/>
              </a:rPr>
              <a:t>với </a:t>
            </a:r>
            <a:r>
              <a:rPr sz="2700" spc="-5" dirty="0">
                <a:latin typeface="Arial"/>
                <a:cs typeface="Arial"/>
              </a:rPr>
              <a:t>người phát  </a:t>
            </a:r>
            <a:r>
              <a:rPr sz="2700" dirty="0">
                <a:latin typeface="Arial"/>
                <a:cs typeface="Arial"/>
              </a:rPr>
              <a:t>triển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3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mềm</a:t>
            </a:r>
          </a:p>
          <a:p>
            <a:pPr marL="12700" marR="17335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94335" algn="l"/>
              </a:tabLst>
            </a:pPr>
            <a:r>
              <a:rPr sz="2700" spc="-5" dirty="0">
                <a:latin typeface="Arial"/>
                <a:cs typeface="Arial"/>
              </a:rPr>
              <a:t>Dữ liệu </a:t>
            </a:r>
            <a:r>
              <a:rPr sz="2700" dirty="0">
                <a:latin typeface="Arial"/>
                <a:cs typeface="Arial"/>
              </a:rPr>
              <a:t>thử cho kết </a:t>
            </a:r>
            <a:r>
              <a:rPr sz="2700" spc="-5" dirty="0">
                <a:latin typeface="Arial"/>
                <a:cs typeface="Arial"/>
              </a:rPr>
              <a:t>quả </a:t>
            </a:r>
            <a:r>
              <a:rPr sz="2700" spc="25" dirty="0">
                <a:latin typeface="Arial"/>
                <a:cs typeface="Arial"/>
              </a:rPr>
              <a:t>bình </a:t>
            </a:r>
            <a:r>
              <a:rPr sz="2700" dirty="0">
                <a:latin typeface="Arial"/>
                <a:cs typeface="Arial"/>
              </a:rPr>
              <a:t>thường </a:t>
            </a:r>
            <a:r>
              <a:rPr sz="2700" spc="35" dirty="0">
                <a:latin typeface="Arial"/>
                <a:cs typeface="Arial"/>
              </a:rPr>
              <a:t>thì </a:t>
            </a:r>
            <a:r>
              <a:rPr sz="2700" dirty="0">
                <a:latin typeface="Arial"/>
                <a:cs typeface="Arial"/>
              </a:rPr>
              <a:t>không có</a:t>
            </a:r>
            <a:r>
              <a:rPr sz="2700" spc="-16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ý  </a:t>
            </a:r>
            <a:r>
              <a:rPr sz="2700" spc="-10" dirty="0">
                <a:latin typeface="Arial"/>
                <a:cs typeface="Arial"/>
              </a:rPr>
              <a:t>nghĩa </a:t>
            </a:r>
            <a:r>
              <a:rPr sz="2700" spc="-5" dirty="0">
                <a:latin typeface="Arial"/>
                <a:cs typeface="Arial"/>
              </a:rPr>
              <a:t>nhiều, </a:t>
            </a:r>
            <a:r>
              <a:rPr sz="2700" dirty="0">
                <a:latin typeface="Arial"/>
                <a:cs typeface="Arial"/>
              </a:rPr>
              <a:t>cần có </a:t>
            </a:r>
            <a:r>
              <a:rPr sz="2700" spc="-5" dirty="0">
                <a:latin typeface="Arial"/>
                <a:cs typeface="Arial"/>
              </a:rPr>
              <a:t>những dữ liệu </a:t>
            </a:r>
            <a:r>
              <a:rPr sz="2700" dirty="0">
                <a:latin typeface="Arial"/>
                <a:cs typeface="Arial"/>
              </a:rPr>
              <a:t>kiểm thử </a:t>
            </a:r>
            <a:r>
              <a:rPr sz="2700" spc="-5" dirty="0">
                <a:latin typeface="Arial"/>
                <a:cs typeface="Arial"/>
              </a:rPr>
              <a:t>để phát  hiện </a:t>
            </a:r>
            <a:r>
              <a:rPr sz="2700" dirty="0">
                <a:latin typeface="Arial"/>
                <a:cs typeface="Arial"/>
              </a:rPr>
              <a:t>ra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lỗi</a:t>
            </a:r>
            <a:endParaRPr sz="2700" dirty="0">
              <a:latin typeface="Arial"/>
              <a:cs typeface="Arial"/>
            </a:endParaRPr>
          </a:p>
          <a:p>
            <a:pPr marL="12700" marR="351790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299720" algn="l"/>
              </a:tabLst>
            </a:pPr>
            <a:r>
              <a:rPr sz="2700" spc="-5" dirty="0">
                <a:latin typeface="Arial"/>
                <a:cs typeface="Arial"/>
              </a:rPr>
              <a:t>Khi phát </a:t>
            </a:r>
            <a:r>
              <a:rPr sz="2700" dirty="0">
                <a:latin typeface="Arial"/>
                <a:cs typeface="Arial"/>
              </a:rPr>
              <a:t>sinh thêm trường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35" dirty="0">
                <a:latin typeface="Arial"/>
                <a:cs typeface="Arial"/>
              </a:rPr>
              <a:t>thì </a:t>
            </a:r>
            <a:r>
              <a:rPr sz="2700" spc="-5" dirty="0">
                <a:latin typeface="Arial"/>
                <a:cs typeface="Arial"/>
              </a:rPr>
              <a:t>nên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-5" dirty="0">
                <a:latin typeface="Arial"/>
                <a:cs typeface="Arial"/>
              </a:rPr>
              <a:t>lại  những </a:t>
            </a:r>
            <a:r>
              <a:rPr sz="2700" dirty="0">
                <a:latin typeface="Arial"/>
                <a:cs typeface="Arial"/>
              </a:rPr>
              <a:t>trường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thử trước </a:t>
            </a:r>
            <a:r>
              <a:rPr sz="2700" spc="-5" dirty="0">
                <a:latin typeface="Arial"/>
                <a:cs typeface="Arial"/>
              </a:rPr>
              <a:t>đó để </a:t>
            </a:r>
            <a:r>
              <a:rPr sz="2700" dirty="0">
                <a:latin typeface="Arial"/>
                <a:cs typeface="Arial"/>
              </a:rPr>
              <a:t>tránh </a:t>
            </a:r>
            <a:r>
              <a:rPr sz="2700" spc="-5" dirty="0">
                <a:latin typeface="Arial"/>
                <a:cs typeface="Arial"/>
              </a:rPr>
              <a:t>ảnh hưởng  lan truyền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sóng.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682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 smtClean="0"/>
              <a:t>1</a:t>
            </a:r>
            <a:r>
              <a:rPr lang="en-US" spc="-55" dirty="0"/>
              <a:t>1</a:t>
            </a:r>
            <a:r>
              <a:rPr lang="en-US" spc="-55" dirty="0" smtClean="0"/>
              <a:t>.</a:t>
            </a:r>
            <a:r>
              <a:rPr spc="-55" dirty="0" smtClean="0"/>
              <a:t> </a:t>
            </a:r>
            <a:r>
              <a:rPr spc="-5" dirty="0"/>
              <a:t>Các hạn chế của kiểm</a:t>
            </a:r>
            <a:r>
              <a:rPr spc="5" dirty="0"/>
              <a:t> </a:t>
            </a:r>
            <a:r>
              <a:rPr dirty="0"/>
              <a:t>thử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59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182609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160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Không thể chắc chắn </a:t>
            </a:r>
            <a:r>
              <a:rPr sz="2700" spc="-5" dirty="0">
                <a:latin typeface="Arial"/>
                <a:cs typeface="Arial"/>
              </a:rPr>
              <a:t>đặc </a:t>
            </a:r>
            <a:r>
              <a:rPr sz="2700" dirty="0">
                <a:latin typeface="Arial"/>
                <a:cs typeface="Arial"/>
              </a:rPr>
              <a:t>tả </a:t>
            </a:r>
            <a:r>
              <a:rPr sz="2700" spc="-5" dirty="0">
                <a:latin typeface="Arial"/>
                <a:cs typeface="Arial"/>
              </a:rPr>
              <a:t>phần </a:t>
            </a:r>
            <a:r>
              <a:rPr sz="2700" dirty="0">
                <a:latin typeface="Arial"/>
                <a:cs typeface="Arial"/>
              </a:rPr>
              <a:t>mềm </a:t>
            </a:r>
            <a:r>
              <a:rPr sz="2700" spc="-5" dirty="0">
                <a:latin typeface="Arial"/>
                <a:cs typeface="Arial"/>
              </a:rPr>
              <a:t>đúng</a:t>
            </a:r>
            <a:r>
              <a:rPr sz="2700" spc="-12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hoàn  </a:t>
            </a:r>
            <a:r>
              <a:rPr sz="2700" dirty="0">
                <a:latin typeface="Arial"/>
                <a:cs typeface="Arial"/>
              </a:rPr>
              <a:t>toàn</a:t>
            </a:r>
          </a:p>
          <a:p>
            <a:pPr marL="355600" marR="812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thể chắc chắn </a:t>
            </a:r>
            <a:r>
              <a:rPr sz="2700" spc="-5" dirty="0">
                <a:latin typeface="Arial"/>
                <a:cs typeface="Arial"/>
              </a:rPr>
              <a:t>hệ </a:t>
            </a:r>
            <a:r>
              <a:rPr sz="2700" dirty="0">
                <a:latin typeface="Arial"/>
                <a:cs typeface="Arial"/>
              </a:rPr>
              <a:t>thống </a:t>
            </a:r>
            <a:r>
              <a:rPr sz="2700" spc="-5" dirty="0">
                <a:latin typeface="Arial"/>
                <a:cs typeface="Arial"/>
              </a:rPr>
              <a:t>hay </a:t>
            </a:r>
            <a:r>
              <a:rPr sz="2700" dirty="0">
                <a:latin typeface="Arial"/>
                <a:cs typeface="Arial"/>
              </a:rPr>
              <a:t>tool kiểm thử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là  đúng</a:t>
            </a:r>
            <a:endParaRPr sz="2700" dirty="0">
              <a:latin typeface="Arial"/>
              <a:cs typeface="Arial"/>
            </a:endParaRPr>
          </a:p>
          <a:p>
            <a:pPr marL="355600" marR="79248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có tool </a:t>
            </a:r>
            <a:r>
              <a:rPr sz="2700" spc="-5" dirty="0">
                <a:latin typeface="Arial"/>
                <a:cs typeface="Arial"/>
              </a:rPr>
              <a:t>kiểm </a:t>
            </a:r>
            <a:r>
              <a:rPr sz="2700" dirty="0">
                <a:latin typeface="Arial"/>
                <a:cs typeface="Arial"/>
              </a:rPr>
              <a:t>thử </a:t>
            </a:r>
            <a:r>
              <a:rPr sz="2700" spc="-5" dirty="0">
                <a:latin typeface="Arial"/>
                <a:cs typeface="Arial"/>
              </a:rPr>
              <a:t>nào </a:t>
            </a:r>
            <a:r>
              <a:rPr sz="2700" dirty="0">
                <a:latin typeface="Arial"/>
                <a:cs typeface="Arial"/>
              </a:rPr>
              <a:t>thích </a:t>
            </a:r>
            <a:r>
              <a:rPr sz="2700" spc="-5" dirty="0">
                <a:latin typeface="Arial"/>
                <a:cs typeface="Arial"/>
              </a:rPr>
              <a:t>hợp </a:t>
            </a:r>
            <a:r>
              <a:rPr sz="2700" dirty="0">
                <a:latin typeface="Arial"/>
                <a:cs typeface="Arial"/>
              </a:rPr>
              <a:t>cho </a:t>
            </a:r>
            <a:r>
              <a:rPr sz="2700" spc="-10" dirty="0">
                <a:latin typeface="Arial"/>
                <a:cs typeface="Arial"/>
              </a:rPr>
              <a:t>mọi  </a:t>
            </a:r>
            <a:r>
              <a:rPr sz="2700" spc="-5" dirty="0">
                <a:latin typeface="Arial"/>
                <a:cs typeface="Arial"/>
              </a:rPr>
              <a:t>phần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mềm</a:t>
            </a:r>
            <a:endParaRPr sz="27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Kỹ sư kiểm thử không chắc chắn </a:t>
            </a:r>
            <a:r>
              <a:rPr sz="2700" spc="-5" dirty="0">
                <a:latin typeface="Arial"/>
                <a:cs typeface="Arial"/>
              </a:rPr>
              <a:t>họ hiểu đầy đủ</a:t>
            </a:r>
            <a:r>
              <a:rPr sz="2700" spc="-10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về  sản</a:t>
            </a:r>
            <a:r>
              <a:rPr sz="2700" spc="-5" dirty="0">
                <a:latin typeface="Arial"/>
                <a:cs typeface="Arial"/>
              </a:rPr>
              <a:t> phẩm</a:t>
            </a:r>
            <a:endParaRPr sz="2700" dirty="0">
              <a:latin typeface="Arial"/>
              <a:cs typeface="Arial"/>
            </a:endParaRPr>
          </a:p>
          <a:p>
            <a:pPr marL="355600" marR="31115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có tài </a:t>
            </a:r>
            <a:r>
              <a:rPr sz="2700" spc="-5" dirty="0">
                <a:latin typeface="Arial"/>
                <a:cs typeface="Arial"/>
              </a:rPr>
              <a:t>nguyên để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10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tất cả các kiểm  thử</a:t>
            </a: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Không </a:t>
            </a:r>
            <a:r>
              <a:rPr sz="2700" dirty="0">
                <a:latin typeface="Arial"/>
                <a:cs typeface="Arial"/>
              </a:rPr>
              <a:t>thể </a:t>
            </a:r>
            <a:r>
              <a:rPr sz="2700" spc="35" dirty="0">
                <a:latin typeface="Arial"/>
                <a:cs typeface="Arial"/>
              </a:rPr>
              <a:t>tìm </a:t>
            </a:r>
            <a:r>
              <a:rPr sz="2700" dirty="0">
                <a:latin typeface="Arial"/>
                <a:cs typeface="Arial"/>
              </a:rPr>
              <a:t>ra </a:t>
            </a:r>
            <a:r>
              <a:rPr sz="2700" spc="-5" dirty="0">
                <a:latin typeface="Arial"/>
                <a:cs typeface="Arial"/>
              </a:rPr>
              <a:t>được </a:t>
            </a:r>
            <a:r>
              <a:rPr sz="2700" dirty="0">
                <a:latin typeface="Arial"/>
                <a:cs typeface="Arial"/>
              </a:rPr>
              <a:t>tất cả các</a:t>
            </a:r>
            <a:r>
              <a:rPr sz="2700" spc="-7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lỗi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482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1.1. </a:t>
            </a:r>
            <a:r>
              <a:rPr spc="-5" dirty="0"/>
              <a:t>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6742" y="6366249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933690" cy="38207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Đặc </a:t>
            </a:r>
            <a:r>
              <a:rPr sz="3000" b="1" dirty="0">
                <a:latin typeface="Arial"/>
                <a:cs typeface="Arial"/>
              </a:rPr>
              <a:t>trưng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phần</a:t>
            </a:r>
            <a:r>
              <a:rPr sz="3000" b="1" spc="-5" dirty="0">
                <a:latin typeface="Arial"/>
                <a:cs typeface="Arial"/>
              </a:rPr>
              <a:t> mềm:</a:t>
            </a:r>
            <a:endParaRPr sz="3000" dirty="0">
              <a:latin typeface="Arial"/>
              <a:cs typeface="Arial"/>
            </a:endParaRPr>
          </a:p>
          <a:p>
            <a:pPr marL="756285" marR="507365" lvl="1" indent="-286385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Phần mềm được thiết kế, chế tạo </a:t>
            </a:r>
            <a:r>
              <a:rPr sz="2800" spc="-10" dirty="0">
                <a:latin typeface="Arial"/>
                <a:cs typeface="Arial"/>
              </a:rPr>
              <a:t>như </a:t>
            </a:r>
            <a:r>
              <a:rPr sz="2800" spc="-5" dirty="0">
                <a:latin typeface="Arial"/>
                <a:cs typeface="Arial"/>
              </a:rPr>
              <a:t>các  loại sản phẩm công nghiệp khác, </a:t>
            </a:r>
            <a:r>
              <a:rPr sz="2800" spc="-10" dirty="0">
                <a:latin typeface="Arial"/>
                <a:cs typeface="Arial"/>
              </a:rPr>
              <a:t>nhưng  </a:t>
            </a:r>
            <a:r>
              <a:rPr sz="2800" b="1" spc="-10" dirty="0">
                <a:latin typeface="Arial"/>
                <a:cs typeface="Arial"/>
              </a:rPr>
              <a:t>không </a:t>
            </a:r>
            <a:r>
              <a:rPr sz="2800" b="1" spc="-5" dirty="0">
                <a:latin typeface="Arial"/>
                <a:cs typeface="Arial"/>
              </a:rPr>
              <a:t>được định hình</a:t>
            </a:r>
            <a:r>
              <a:rPr sz="2800" b="1" spc="4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trước</a:t>
            </a:r>
            <a:endParaRPr sz="2800" dirty="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Quá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phát triển phần mềm quyết </a:t>
            </a:r>
            <a:r>
              <a:rPr sz="2800" spc="-10" dirty="0">
                <a:latin typeface="Arial"/>
                <a:cs typeface="Arial"/>
              </a:rPr>
              <a:t>định </a:t>
            </a:r>
            <a:r>
              <a:rPr sz="2800" spc="-5" dirty="0">
                <a:latin typeface="Arial"/>
                <a:cs typeface="Arial"/>
              </a:rPr>
              <a:t>giá  thành và chất lượng của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nó</a:t>
            </a:r>
          </a:p>
          <a:p>
            <a:pPr marL="756285" marR="463550" lvl="1" indent="-286385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Các </a:t>
            </a:r>
            <a:r>
              <a:rPr sz="2800" spc="-5" dirty="0">
                <a:latin typeface="Arial"/>
                <a:cs typeface="Arial"/>
              </a:rPr>
              <a:t>phần mềm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thực sự được </a:t>
            </a:r>
            <a:r>
              <a:rPr sz="2800" spc="35" dirty="0">
                <a:latin typeface="Arial"/>
                <a:cs typeface="Arial"/>
              </a:rPr>
              <a:t>tìm </a:t>
            </a:r>
            <a:r>
              <a:rPr sz="2800" spc="-5" dirty="0">
                <a:latin typeface="Arial"/>
                <a:cs typeface="Arial"/>
              </a:rPr>
              <a:t>ra lỗi  trong pha phát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triển.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2310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Test</a:t>
            </a:r>
            <a:r>
              <a:rPr spc="-65" dirty="0"/>
              <a:t> </a:t>
            </a:r>
            <a:r>
              <a:rPr spc="-5" dirty="0"/>
              <a:t>Tools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1380236"/>
            <a:ext cx="7608570" cy="39350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700" dirty="0">
                <a:latin typeface="Arial"/>
                <a:cs typeface="Arial"/>
              </a:rPr>
              <a:t>Test</a:t>
            </a:r>
            <a:r>
              <a:rPr sz="2700" spc="-5" dirty="0">
                <a:latin typeface="Arial"/>
                <a:cs typeface="Arial"/>
              </a:rPr>
              <a:t> tools:</a:t>
            </a:r>
            <a:endParaRPr sz="27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25"/>
              </a:spcBef>
              <a:buChar char="–"/>
              <a:tabLst>
                <a:tab pos="299720" algn="l"/>
              </a:tabLst>
            </a:pPr>
            <a:r>
              <a:rPr sz="2700" dirty="0">
                <a:latin typeface="Arial"/>
                <a:cs typeface="Arial"/>
              </a:rPr>
              <a:t>Defect tracking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tool</a:t>
            </a:r>
            <a:endParaRPr sz="27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25"/>
              </a:spcBef>
              <a:buChar char="–"/>
              <a:tabLst>
                <a:tab pos="299720" algn="l"/>
              </a:tabLst>
            </a:pPr>
            <a:r>
              <a:rPr sz="2700" spc="-5" dirty="0">
                <a:latin typeface="Arial"/>
                <a:cs typeface="Arial"/>
              </a:rPr>
              <a:t>Test Effort </a:t>
            </a:r>
            <a:r>
              <a:rPr sz="2700" dirty="0">
                <a:latin typeface="Arial"/>
                <a:cs typeface="Arial"/>
              </a:rPr>
              <a:t>tracking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tool</a:t>
            </a:r>
            <a:endParaRPr sz="27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25"/>
              </a:spcBef>
              <a:buChar char="–"/>
              <a:tabLst>
                <a:tab pos="299720" algn="l"/>
              </a:tabLst>
            </a:pPr>
            <a:r>
              <a:rPr sz="2700" dirty="0">
                <a:latin typeface="Arial"/>
                <a:cs typeface="Arial"/>
              </a:rPr>
              <a:t>Test</a:t>
            </a:r>
            <a:r>
              <a:rPr sz="2700" spc="-5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schedule</a:t>
            </a:r>
            <a:endParaRPr sz="27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25"/>
              </a:spcBef>
              <a:buChar char="–"/>
              <a:tabLst>
                <a:tab pos="299720" algn="l"/>
              </a:tabLst>
            </a:pPr>
            <a:r>
              <a:rPr sz="2700" dirty="0">
                <a:latin typeface="Arial"/>
                <a:cs typeface="Arial"/>
              </a:rPr>
              <a:t>Test </a:t>
            </a:r>
            <a:r>
              <a:rPr sz="2700" spc="-5" dirty="0">
                <a:latin typeface="Arial"/>
                <a:cs typeface="Arial"/>
              </a:rPr>
              <a:t>automation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tools</a:t>
            </a:r>
            <a:endParaRPr sz="2700">
              <a:latin typeface="Arial"/>
              <a:cs typeface="Arial"/>
            </a:endParaRPr>
          </a:p>
          <a:p>
            <a:pPr marL="1155065" marR="5080" indent="-228600">
              <a:lnSpc>
                <a:spcPts val="2920"/>
              </a:lnSpc>
              <a:spcBef>
                <a:spcPts val="690"/>
              </a:spcBef>
            </a:pPr>
            <a:r>
              <a:rPr sz="2700" dirty="0">
                <a:latin typeface="Arial"/>
                <a:cs typeface="Arial"/>
              </a:rPr>
              <a:t>– </a:t>
            </a:r>
            <a:r>
              <a:rPr sz="2700" i="1" spc="-5" dirty="0">
                <a:latin typeface="Arial"/>
                <a:cs typeface="Arial"/>
              </a:rPr>
              <a:t>Rational Robot </a:t>
            </a:r>
            <a:r>
              <a:rPr sz="2700" i="1" dirty="0">
                <a:latin typeface="Arial"/>
                <a:cs typeface="Arial"/>
              </a:rPr>
              <a:t>(Functional &amp;</a:t>
            </a:r>
            <a:r>
              <a:rPr sz="2700" i="1" spc="-465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Performance  </a:t>
            </a:r>
            <a:r>
              <a:rPr sz="2700" i="1" dirty="0">
                <a:latin typeface="Arial"/>
                <a:cs typeface="Arial"/>
              </a:rPr>
              <a:t>test)</a:t>
            </a:r>
            <a:endParaRPr sz="2700">
              <a:latin typeface="Arial"/>
              <a:cs typeface="Arial"/>
            </a:endParaRPr>
          </a:p>
          <a:p>
            <a:pPr marL="1155065" marR="728345" indent="-228600">
              <a:lnSpc>
                <a:spcPts val="2920"/>
              </a:lnSpc>
              <a:spcBef>
                <a:spcPts val="640"/>
              </a:spcBef>
            </a:pPr>
            <a:r>
              <a:rPr sz="2700" dirty="0">
                <a:latin typeface="Arial"/>
                <a:cs typeface="Arial"/>
              </a:rPr>
              <a:t>– </a:t>
            </a:r>
            <a:r>
              <a:rPr sz="2700" i="1" spc="-5" dirty="0">
                <a:latin typeface="Arial"/>
                <a:cs typeface="Arial"/>
              </a:rPr>
              <a:t>OpenSTA (Open </a:t>
            </a:r>
            <a:r>
              <a:rPr sz="2700" i="1" dirty="0">
                <a:latin typeface="Arial"/>
                <a:cs typeface="Arial"/>
              </a:rPr>
              <a:t>source), </a:t>
            </a:r>
            <a:r>
              <a:rPr sz="2700" i="1" spc="-5" dirty="0">
                <a:latin typeface="Arial"/>
                <a:cs typeface="Arial"/>
              </a:rPr>
              <a:t>Witir</a:t>
            </a:r>
            <a:r>
              <a:rPr sz="2700" i="1" spc="-459" dirty="0">
                <a:latin typeface="Arial"/>
                <a:cs typeface="Arial"/>
              </a:rPr>
              <a:t> </a:t>
            </a:r>
            <a:r>
              <a:rPr sz="2700" i="1" spc="-5" dirty="0">
                <a:latin typeface="Arial"/>
                <a:cs typeface="Arial"/>
              </a:rPr>
              <a:t>(Open  </a:t>
            </a:r>
            <a:r>
              <a:rPr sz="2700" i="1" dirty="0">
                <a:latin typeface="Arial"/>
                <a:cs typeface="Arial"/>
              </a:rPr>
              <a:t>source)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4637"/>
            <a:ext cx="40151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Tài </a:t>
            </a:r>
            <a:r>
              <a:rPr spc="-5" dirty="0"/>
              <a:t>liệu </a:t>
            </a:r>
            <a:r>
              <a:rPr dirty="0"/>
              <a:t>tham</a:t>
            </a:r>
            <a:r>
              <a:rPr spc="-85" dirty="0"/>
              <a:t> </a:t>
            </a:r>
            <a:r>
              <a:rPr spc="-5" dirty="0"/>
              <a:t>khảo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46845" y="6366249"/>
            <a:ext cx="1212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244853"/>
            <a:ext cx="8131809" cy="5275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13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[1]. </a:t>
            </a:r>
            <a:r>
              <a:rPr sz="2400" spc="-5" dirty="0">
                <a:latin typeface="Arial"/>
                <a:cs typeface="Arial"/>
              </a:rPr>
              <a:t>Roger </a:t>
            </a:r>
            <a:r>
              <a:rPr sz="2400" dirty="0">
                <a:latin typeface="Arial"/>
                <a:cs typeface="Arial"/>
              </a:rPr>
              <a:t>S. </a:t>
            </a:r>
            <a:r>
              <a:rPr sz="2400" spc="-5" dirty="0">
                <a:latin typeface="Arial"/>
                <a:cs typeface="Arial"/>
              </a:rPr>
              <a:t>Pressman. </a:t>
            </a: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Engineering, 5</a:t>
            </a:r>
            <a:r>
              <a:rPr sz="2400" spc="-7" baseline="24305" dirty="0">
                <a:latin typeface="Arial"/>
                <a:cs typeface="Arial"/>
              </a:rPr>
              <a:t>th </a:t>
            </a:r>
            <a:r>
              <a:rPr sz="2400" spc="-5" dirty="0">
                <a:latin typeface="Arial"/>
                <a:cs typeface="Arial"/>
              </a:rPr>
              <a:t>edition.  USA, McGraw-Hill,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2003.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5" dirty="0">
                <a:latin typeface="Arial"/>
                <a:cs typeface="Arial"/>
              </a:rPr>
              <a:t>Tài </a:t>
            </a:r>
            <a:r>
              <a:rPr sz="2400" b="1" dirty="0">
                <a:latin typeface="Arial"/>
                <a:cs typeface="Arial"/>
              </a:rPr>
              <a:t>liệu tham </a:t>
            </a:r>
            <a:r>
              <a:rPr sz="2400" b="1" spc="-5" dirty="0">
                <a:latin typeface="Arial"/>
                <a:cs typeface="Arial"/>
              </a:rPr>
              <a:t>khảo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chính:</a:t>
            </a:r>
            <a:endParaRPr sz="2400" dirty="0">
              <a:latin typeface="Arial"/>
              <a:cs typeface="Arial"/>
            </a:endParaRPr>
          </a:p>
          <a:p>
            <a:pPr marL="12700" marR="73723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[2]. </a:t>
            </a:r>
            <a:r>
              <a:rPr sz="2400" spc="-5" dirty="0">
                <a:latin typeface="Arial"/>
                <a:cs typeface="Arial"/>
              </a:rPr>
              <a:t>Cem Kaner, </a:t>
            </a:r>
            <a:r>
              <a:rPr sz="2400" dirty="0">
                <a:latin typeface="Arial"/>
                <a:cs typeface="Arial"/>
              </a:rPr>
              <a:t>Jack Falk, </a:t>
            </a:r>
            <a:r>
              <a:rPr sz="2400" spc="-5" dirty="0">
                <a:latin typeface="Arial"/>
                <a:cs typeface="Arial"/>
              </a:rPr>
              <a:t>Hung </a:t>
            </a:r>
            <a:r>
              <a:rPr sz="2400" dirty="0">
                <a:latin typeface="Arial"/>
                <a:cs typeface="Arial"/>
              </a:rPr>
              <a:t>Q. </a:t>
            </a:r>
            <a:r>
              <a:rPr sz="2400" spc="-5" dirty="0">
                <a:latin typeface="Arial"/>
                <a:cs typeface="Arial"/>
              </a:rPr>
              <a:t>Nguyen. Testing  </a:t>
            </a:r>
            <a:r>
              <a:rPr sz="2400" dirty="0">
                <a:latin typeface="Arial"/>
                <a:cs typeface="Arial"/>
              </a:rPr>
              <a:t>Computer Software, </a:t>
            </a:r>
            <a:r>
              <a:rPr sz="2400" spc="-5" dirty="0">
                <a:latin typeface="Arial"/>
                <a:cs typeface="Arial"/>
              </a:rPr>
              <a:t>2nd edition. Canada, </a:t>
            </a:r>
            <a:r>
              <a:rPr sz="2400" dirty="0">
                <a:latin typeface="Arial"/>
                <a:cs typeface="Arial"/>
              </a:rPr>
              <a:t>Wiley,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1999.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[3]. </a:t>
            </a:r>
            <a:r>
              <a:rPr sz="2400" spc="-5" dirty="0">
                <a:latin typeface="Arial"/>
                <a:cs typeface="Arial"/>
              </a:rPr>
              <a:t>Hung </a:t>
            </a:r>
            <a:r>
              <a:rPr sz="2400" dirty="0">
                <a:latin typeface="Arial"/>
                <a:cs typeface="Arial"/>
              </a:rPr>
              <a:t>Q. </a:t>
            </a:r>
            <a:r>
              <a:rPr sz="2400" spc="-5" dirty="0">
                <a:latin typeface="Arial"/>
                <a:cs typeface="Arial"/>
              </a:rPr>
              <a:t>Nguyen. Testing applications on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web. </a:t>
            </a:r>
            <a:r>
              <a:rPr sz="2400" dirty="0">
                <a:latin typeface="Arial"/>
                <a:cs typeface="Arial"/>
              </a:rPr>
              <a:t>USA,  </a:t>
            </a:r>
            <a:r>
              <a:rPr sz="2400" spc="-5" dirty="0">
                <a:latin typeface="Arial"/>
                <a:cs typeface="Arial"/>
              </a:rPr>
              <a:t>Wiley.</a:t>
            </a:r>
            <a:endParaRPr sz="2400" dirty="0">
              <a:latin typeface="Arial"/>
              <a:cs typeface="Arial"/>
            </a:endParaRPr>
          </a:p>
          <a:p>
            <a:pPr marL="12700" marR="121729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[4</a:t>
            </a:r>
            <a:r>
              <a:rPr sz="2400" dirty="0" smtClean="0">
                <a:latin typeface="Arial"/>
                <a:cs typeface="Arial"/>
              </a:rPr>
              <a:t>] </a:t>
            </a:r>
            <a:r>
              <a:rPr sz="2400" spc="-5" dirty="0">
                <a:latin typeface="Arial"/>
                <a:cs typeface="Arial"/>
              </a:rPr>
              <a:t>Paul </a:t>
            </a:r>
            <a:r>
              <a:rPr sz="2400" dirty="0">
                <a:latin typeface="Arial"/>
                <a:cs typeface="Arial"/>
              </a:rPr>
              <a:t>Ammann, Jeff Offutt </a:t>
            </a:r>
            <a:r>
              <a:rPr sz="2400" spc="-5" dirty="0">
                <a:latin typeface="Arial"/>
                <a:cs typeface="Arial"/>
              </a:rPr>
              <a:t>(2008): Introduction </a:t>
            </a:r>
            <a:r>
              <a:rPr sz="2400" dirty="0">
                <a:latin typeface="Arial"/>
                <a:cs typeface="Arial"/>
              </a:rPr>
              <a:t>to  Software Testing, Cambridge </a:t>
            </a:r>
            <a:r>
              <a:rPr sz="2400" spc="-5" dirty="0">
                <a:latin typeface="Arial"/>
                <a:cs typeface="Arial"/>
              </a:rPr>
              <a:t>University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Press.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spc="-5" dirty="0">
                <a:latin typeface="Arial"/>
                <a:cs typeface="Arial"/>
              </a:rPr>
              <a:t>[</a:t>
            </a:r>
            <a:r>
              <a:rPr sz="2400" spc="-5" dirty="0" smtClean="0">
                <a:latin typeface="Arial"/>
                <a:cs typeface="Arial"/>
              </a:rPr>
              <a:t>5</a:t>
            </a:r>
            <a:r>
              <a:rPr sz="2400" spc="-5" dirty="0">
                <a:latin typeface="Arial"/>
                <a:cs typeface="Arial"/>
              </a:rPr>
              <a:t>] </a:t>
            </a:r>
            <a:r>
              <a:rPr sz="2400" dirty="0">
                <a:latin typeface="Arial"/>
                <a:cs typeface="Arial"/>
              </a:rPr>
              <a:t>Glenford J. Myers </a:t>
            </a:r>
            <a:r>
              <a:rPr sz="2400" spc="-5" dirty="0">
                <a:latin typeface="Arial"/>
                <a:cs typeface="Arial"/>
              </a:rPr>
              <a:t>(2004): </a:t>
            </a:r>
            <a:r>
              <a:rPr sz="2400" dirty="0">
                <a:latin typeface="Arial"/>
                <a:cs typeface="Arial"/>
              </a:rPr>
              <a:t>The art of Software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Testing,</a:t>
            </a: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John Wiley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Son.</a:t>
            </a:r>
            <a:endParaRPr sz="2400" dirty="0">
              <a:latin typeface="Arial"/>
              <a:cs typeface="Arial"/>
            </a:endParaRPr>
          </a:p>
          <a:p>
            <a:pPr marL="12700" marR="129794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[6] </a:t>
            </a:r>
            <a:r>
              <a:rPr sz="2400" spc="-5" dirty="0">
                <a:latin typeface="Arial"/>
                <a:cs typeface="Arial"/>
              </a:rPr>
              <a:t>LogiGear (2009): Basic </a:t>
            </a: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Testing Skills,  LogiGear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Corporation.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1.1. </a:t>
            </a:r>
            <a:r>
              <a:rPr spc="-5" dirty="0"/>
              <a:t>Phần</a:t>
            </a:r>
            <a:r>
              <a:rPr spc="-60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76742" y="6366249"/>
            <a:ext cx="19177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917955"/>
            <a:ext cx="8630920" cy="54832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Đặc </a:t>
            </a:r>
            <a:r>
              <a:rPr sz="3000" b="1" dirty="0">
                <a:latin typeface="Arial"/>
                <a:cs typeface="Arial"/>
              </a:rPr>
              <a:t>trưng </a:t>
            </a:r>
            <a:r>
              <a:rPr sz="3000" b="1" spc="-5" dirty="0">
                <a:latin typeface="Arial"/>
                <a:cs typeface="Arial"/>
              </a:rPr>
              <a:t>của </a:t>
            </a:r>
            <a:r>
              <a:rPr sz="3000" b="1" dirty="0">
                <a:latin typeface="Arial"/>
                <a:cs typeface="Arial"/>
              </a:rPr>
              <a:t>phần</a:t>
            </a:r>
            <a:r>
              <a:rPr sz="3000" b="1" spc="5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mềm: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i="1" spc="-5" dirty="0">
                <a:latin typeface="Arial"/>
                <a:cs typeface="Arial"/>
              </a:rPr>
              <a:t>Có </a:t>
            </a:r>
            <a:r>
              <a:rPr sz="2400" i="1" dirty="0">
                <a:latin typeface="Arial"/>
                <a:cs typeface="Arial"/>
              </a:rPr>
              <a:t>tính </a:t>
            </a:r>
            <a:r>
              <a:rPr sz="2400" i="1" spc="-5" dirty="0">
                <a:latin typeface="Arial"/>
                <a:cs typeface="Arial"/>
              </a:rPr>
              <a:t>phức </a:t>
            </a:r>
            <a:r>
              <a:rPr sz="2400" i="1" dirty="0">
                <a:latin typeface="Arial"/>
                <a:cs typeface="Arial"/>
              </a:rPr>
              <a:t>tạp cao và </a:t>
            </a:r>
            <a:r>
              <a:rPr sz="2400" i="1" spc="-5" dirty="0">
                <a:latin typeface="Arial"/>
                <a:cs typeface="Arial"/>
              </a:rPr>
              <a:t>luôn </a:t>
            </a:r>
            <a:r>
              <a:rPr sz="2400" i="1" dirty="0">
                <a:latin typeface="Arial"/>
                <a:cs typeface="Arial"/>
              </a:rPr>
              <a:t>thay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đổi.</a:t>
            </a:r>
            <a:endParaRPr sz="2400">
              <a:latin typeface="Arial"/>
              <a:cs typeface="Arial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5" dirty="0">
                <a:latin typeface="Arial"/>
                <a:cs typeface="Arial"/>
              </a:rPr>
              <a:t>là </a:t>
            </a:r>
            <a:r>
              <a:rPr sz="2400" dirty="0">
                <a:latin typeface="Arial"/>
                <a:cs typeface="Arial"/>
              </a:rPr>
              <a:t>một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thống </a:t>
            </a:r>
            <a:r>
              <a:rPr sz="2400" spc="-5" dirty="0">
                <a:latin typeface="Arial"/>
                <a:cs typeface="Arial"/>
              </a:rPr>
              <a:t>logic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nhiều </a:t>
            </a:r>
            <a:r>
              <a:rPr sz="2400" dirty="0">
                <a:latin typeface="Arial"/>
                <a:cs typeface="Arial"/>
              </a:rPr>
              <a:t>khái </a:t>
            </a:r>
            <a:r>
              <a:rPr sz="2400" spc="-5" dirty="0">
                <a:latin typeface="Arial"/>
                <a:cs typeface="Arial"/>
              </a:rPr>
              <a:t>niệm </a:t>
            </a:r>
            <a:r>
              <a:rPr sz="2400" dirty="0">
                <a:latin typeface="Arial"/>
                <a:cs typeface="Arial"/>
              </a:rPr>
              <a:t>và  các </a:t>
            </a:r>
            <a:r>
              <a:rPr sz="2400" spc="-5" dirty="0">
                <a:latin typeface="Arial"/>
                <a:cs typeface="Arial"/>
              </a:rPr>
              <a:t>mối </a:t>
            </a:r>
            <a:r>
              <a:rPr sz="2400" spc="-10" dirty="0">
                <a:latin typeface="Arial"/>
                <a:cs typeface="Arial"/>
              </a:rPr>
              <a:t>liên </a:t>
            </a:r>
            <a:r>
              <a:rPr sz="2400" spc="-5" dirty="0">
                <a:latin typeface="Arial"/>
                <a:cs typeface="Arial"/>
              </a:rPr>
              <a:t>hệ logic </a:t>
            </a:r>
            <a:r>
              <a:rPr sz="2400" dirty="0">
                <a:latin typeface="Arial"/>
                <a:cs typeface="Arial"/>
              </a:rPr>
              <a:t>khác </a:t>
            </a:r>
            <a:r>
              <a:rPr sz="2400" spc="-5" dirty="0">
                <a:latin typeface="Arial"/>
                <a:cs typeface="Arial"/>
              </a:rPr>
              <a:t>nhau </a:t>
            </a:r>
            <a:r>
              <a:rPr sz="2400" dirty="0">
                <a:latin typeface="Arial"/>
                <a:cs typeface="Arial"/>
              </a:rPr>
              <a:t>=&gt; mỗi </a:t>
            </a:r>
            <a:r>
              <a:rPr sz="2400" spc="-5" dirty="0">
                <a:latin typeface="Arial"/>
                <a:cs typeface="Arial"/>
              </a:rPr>
              <a:t>một vòng lặp </a:t>
            </a:r>
            <a:r>
              <a:rPr sz="2400" dirty="0">
                <a:latin typeface="Arial"/>
                <a:cs typeface="Arial"/>
              </a:rPr>
              <a:t>với  một </a:t>
            </a:r>
            <a:r>
              <a:rPr sz="2400" spc="-5" dirty="0">
                <a:latin typeface="Arial"/>
                <a:cs typeface="Arial"/>
              </a:rPr>
              <a:t>giá </a:t>
            </a:r>
            <a:r>
              <a:rPr sz="2400" dirty="0">
                <a:latin typeface="Arial"/>
                <a:cs typeface="Arial"/>
              </a:rPr>
              <a:t>trị khác </a:t>
            </a:r>
            <a:r>
              <a:rPr sz="2400" spc="-5" dirty="0">
                <a:latin typeface="Arial"/>
                <a:cs typeface="Arial"/>
              </a:rPr>
              <a:t>nhau là </a:t>
            </a:r>
            <a:r>
              <a:rPr sz="2400" dirty="0">
                <a:latin typeface="Arial"/>
                <a:cs typeface="Arial"/>
              </a:rPr>
              <a:t>cơ </a:t>
            </a:r>
            <a:r>
              <a:rPr sz="2400" spc="-5" dirty="0">
                <a:latin typeface="Arial"/>
                <a:cs typeface="Arial"/>
              </a:rPr>
              <a:t>hội để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của </a:t>
            </a:r>
            <a:r>
              <a:rPr sz="2400" spc="-5" dirty="0">
                <a:latin typeface="Arial"/>
                <a:cs typeface="Arial"/>
              </a:rPr>
              <a:t>phần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mềm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Thay đổi </a:t>
            </a:r>
            <a:r>
              <a:rPr sz="2400" dirty="0">
                <a:latin typeface="Arial"/>
                <a:cs typeface="Arial"/>
              </a:rPr>
              <a:t>theo </a:t>
            </a:r>
            <a:r>
              <a:rPr sz="2400" spc="-5" dirty="0">
                <a:latin typeface="Arial"/>
                <a:cs typeface="Arial"/>
              </a:rPr>
              <a:t>nhu </a:t>
            </a:r>
            <a:r>
              <a:rPr sz="2400" dirty="0">
                <a:latin typeface="Arial"/>
                <a:cs typeface="Arial"/>
              </a:rPr>
              <a:t>cầu của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Thay đổi để đáp ứng </a:t>
            </a:r>
            <a:r>
              <a:rPr sz="2400" dirty="0">
                <a:latin typeface="Arial"/>
                <a:cs typeface="Arial"/>
              </a:rPr>
              <a:t>môi trường vận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hành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thấy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</a:t>
            </a:r>
            <a:endParaRPr sz="2400">
              <a:latin typeface="Arial"/>
              <a:cs typeface="Arial"/>
            </a:endParaRPr>
          </a:p>
          <a:p>
            <a:pPr marL="756285" marR="91440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Phần </a:t>
            </a:r>
            <a:r>
              <a:rPr sz="2400" dirty="0">
                <a:latin typeface="Arial"/>
                <a:cs typeface="Arial"/>
              </a:rPr>
              <a:t>mềm </a:t>
            </a:r>
            <a:r>
              <a:rPr sz="2400" spc="-10" dirty="0">
                <a:latin typeface="Arial"/>
                <a:cs typeface="Arial"/>
              </a:rPr>
              <a:t>không </a:t>
            </a:r>
            <a:r>
              <a:rPr sz="2400" spc="20" dirty="0">
                <a:latin typeface="Arial"/>
                <a:cs typeface="Arial"/>
              </a:rPr>
              <a:t>nhìn </a:t>
            </a:r>
            <a:r>
              <a:rPr sz="2400" dirty="0">
                <a:latin typeface="Arial"/>
                <a:cs typeface="Arial"/>
              </a:rPr>
              <a:t>thấy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mà chỉ có </a:t>
            </a:r>
            <a:r>
              <a:rPr sz="2400" spc="-5" dirty="0">
                <a:latin typeface="Arial"/>
                <a:cs typeface="Arial"/>
              </a:rPr>
              <a:t>thể nhận biết  qua </a:t>
            </a:r>
            <a:r>
              <a:rPr sz="2400" dirty="0">
                <a:latin typeface="Arial"/>
                <a:cs typeface="Arial"/>
              </a:rPr>
              <a:t>sự mô tả từ </a:t>
            </a:r>
            <a:r>
              <a:rPr sz="2400" spc="-5" dirty="0">
                <a:latin typeface="Arial"/>
                <a:cs typeface="Arial"/>
              </a:rPr>
              <a:t>những </a:t>
            </a:r>
            <a:r>
              <a:rPr sz="2400" dirty="0">
                <a:latin typeface="Arial"/>
                <a:cs typeface="Arial"/>
              </a:rPr>
              <a:t>khía </a:t>
            </a:r>
            <a:r>
              <a:rPr sz="2400" spc="-5" dirty="0">
                <a:latin typeface="Arial"/>
                <a:cs typeface="Arial"/>
              </a:rPr>
              <a:t>cạnh </a:t>
            </a:r>
            <a:r>
              <a:rPr sz="2400" dirty="0">
                <a:latin typeface="Arial"/>
                <a:cs typeface="Arial"/>
              </a:rPr>
              <a:t>khác </a:t>
            </a:r>
            <a:r>
              <a:rPr sz="2400" spc="-5" dirty="0">
                <a:latin typeface="Arial"/>
                <a:cs typeface="Arial"/>
              </a:rPr>
              <a:t>nhau </a:t>
            </a:r>
            <a:r>
              <a:rPr sz="2400" dirty="0">
                <a:latin typeface="Arial"/>
                <a:cs typeface="Arial"/>
              </a:rPr>
              <a:t>(sơ </a:t>
            </a:r>
            <a:r>
              <a:rPr sz="2400" spc="-5" dirty="0">
                <a:latin typeface="Arial"/>
                <a:cs typeface="Arial"/>
              </a:rPr>
              <a:t>đồ điều  khiển, </a:t>
            </a:r>
            <a:r>
              <a:rPr sz="2400" dirty="0">
                <a:latin typeface="Arial"/>
                <a:cs typeface="Arial"/>
              </a:rPr>
              <a:t>mô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spc="-5" dirty="0">
                <a:latin typeface="Arial"/>
                <a:cs typeface="Arial"/>
              </a:rPr>
              <a:t>luồng dữ liệu, </a:t>
            </a:r>
            <a:r>
              <a:rPr sz="2400" dirty="0">
                <a:latin typeface="Arial"/>
                <a:cs typeface="Arial"/>
              </a:rPr>
              <a:t>mô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tác…)</a:t>
            </a:r>
            <a:endParaRPr sz="2400">
              <a:latin typeface="Arial"/>
              <a:cs typeface="Arial"/>
            </a:endParaRPr>
          </a:p>
          <a:p>
            <a:pPr marL="756285" marR="7175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Do đặc trưng này nên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lỗi </a:t>
            </a:r>
            <a:r>
              <a:rPr sz="2400" dirty="0">
                <a:latin typeface="Arial"/>
                <a:cs typeface="Arial"/>
              </a:rPr>
              <a:t>một cách </a:t>
            </a:r>
            <a:r>
              <a:rPr sz="2400" spc="-5" dirty="0">
                <a:latin typeface="Arial"/>
                <a:cs typeface="Arial"/>
              </a:rPr>
              <a:t>nhanh  chóng là không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thể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1.2</a:t>
            </a:r>
            <a:r>
              <a:rPr lang="en-US" spc="-5" dirty="0" smtClean="0"/>
              <a:t>.</a:t>
            </a:r>
            <a:r>
              <a:rPr spc="-5" dirty="0" smtClean="0"/>
              <a:t>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75" dirty="0"/>
              <a:t> </a:t>
            </a:r>
            <a:r>
              <a:rPr spc="-5" dirty="0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45235"/>
            <a:ext cx="8969375" cy="600805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b="1" spc="-5" dirty="0">
                <a:latin typeface="Arial"/>
                <a:cs typeface="Arial"/>
              </a:rPr>
              <a:t>Lỗi phần mềm </a:t>
            </a:r>
            <a:r>
              <a:rPr sz="2300" b="1" dirty="0">
                <a:latin typeface="Arial"/>
                <a:cs typeface="Arial"/>
              </a:rPr>
              <a:t>(software</a:t>
            </a:r>
            <a:r>
              <a:rPr sz="2300" b="1" spc="-9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error)</a:t>
            </a:r>
            <a:endParaRPr sz="23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Là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spc="-5" dirty="0">
                <a:latin typeface="Arial"/>
                <a:cs typeface="Arial"/>
              </a:rPr>
              <a:t>do </a:t>
            </a:r>
            <a:r>
              <a:rPr sz="2300" dirty="0">
                <a:latin typeface="Arial"/>
                <a:cs typeface="Arial"/>
              </a:rPr>
              <a:t>con người </a:t>
            </a:r>
            <a:r>
              <a:rPr sz="2300" spc="-5" dirty="0">
                <a:latin typeface="Arial"/>
                <a:cs typeface="Arial"/>
              </a:rPr>
              <a:t>gây </a:t>
            </a:r>
            <a:r>
              <a:rPr sz="2300" dirty="0">
                <a:latin typeface="Arial"/>
                <a:cs typeface="Arial"/>
              </a:rPr>
              <a:t>ra (thường </a:t>
            </a:r>
            <a:r>
              <a:rPr sz="2300" spc="-5" dirty="0">
                <a:latin typeface="Arial"/>
                <a:cs typeface="Arial"/>
              </a:rPr>
              <a:t>là </a:t>
            </a:r>
            <a:r>
              <a:rPr sz="2300" dirty="0">
                <a:latin typeface="Arial"/>
                <a:cs typeface="Arial"/>
              </a:rPr>
              <a:t>các </a:t>
            </a:r>
            <a:r>
              <a:rPr sz="2300" spc="-165" dirty="0" err="1">
                <a:latin typeface="Arial"/>
                <a:cs typeface="Arial"/>
              </a:rPr>
              <a:t>lập</a:t>
            </a:r>
            <a:r>
              <a:rPr sz="2300" spc="-165" dirty="0">
                <a:latin typeface="Arial"/>
                <a:cs typeface="Arial"/>
              </a:rPr>
              <a:t> </a:t>
            </a:r>
            <a:r>
              <a:rPr lang="en-US" sz="2300" spc="-5" dirty="0" err="1" smtClean="0">
                <a:latin typeface="Arial"/>
                <a:cs typeface="Arial"/>
              </a:rPr>
              <a:t>trình</a:t>
            </a:r>
            <a:r>
              <a:rPr sz="2300" spc="-25" dirty="0" smtClean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viên)</a:t>
            </a: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spc="-5" dirty="0">
                <a:latin typeface="Arial"/>
                <a:cs typeface="Arial"/>
              </a:rPr>
              <a:t>Lỗi phần </a:t>
            </a:r>
            <a:r>
              <a:rPr sz="2300" dirty="0">
                <a:latin typeface="Arial"/>
                <a:cs typeface="Arial"/>
              </a:rPr>
              <a:t>mềm có thể </a:t>
            </a:r>
            <a:r>
              <a:rPr sz="2300" spc="-5" dirty="0">
                <a:latin typeface="Arial"/>
                <a:cs typeface="Arial"/>
              </a:rPr>
              <a:t>là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dirty="0">
                <a:latin typeface="Arial"/>
                <a:cs typeface="Arial"/>
              </a:rPr>
              <a:t>cú </a:t>
            </a:r>
            <a:r>
              <a:rPr sz="2300" spc="-130" dirty="0">
                <a:latin typeface="Arial"/>
                <a:cs typeface="Arial"/>
              </a:rPr>
              <a:t>pháp </a:t>
            </a:r>
            <a:r>
              <a:rPr sz="2300" spc="-5" dirty="0">
                <a:latin typeface="Arial"/>
                <a:cs typeface="Arial"/>
              </a:rPr>
              <a:t>hoặc </a:t>
            </a:r>
            <a:r>
              <a:rPr sz="2300" spc="-70" dirty="0">
                <a:latin typeface="Arial"/>
                <a:cs typeface="Arial"/>
              </a:rPr>
              <a:t>lỗi</a:t>
            </a:r>
            <a:r>
              <a:rPr sz="2300" spc="35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logic</a:t>
            </a: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b="1" dirty="0">
                <a:latin typeface="Arial"/>
                <a:cs typeface="Arial"/>
              </a:rPr>
              <a:t>Sai </a:t>
            </a:r>
            <a:r>
              <a:rPr sz="2300" b="1" spc="-5" dirty="0">
                <a:latin typeface="Arial"/>
                <a:cs typeface="Arial"/>
              </a:rPr>
              <a:t>sót của phần mềm (software</a:t>
            </a:r>
            <a:r>
              <a:rPr sz="2300" b="1" spc="-114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fault)</a:t>
            </a:r>
            <a:endParaRPr sz="2300" dirty="0">
              <a:latin typeface="Arial"/>
              <a:cs typeface="Arial"/>
            </a:endParaRPr>
          </a:p>
          <a:p>
            <a:pPr marL="756285" marR="554355" lvl="1" indent="-286385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không phải lúc </a:t>
            </a:r>
            <a:r>
              <a:rPr sz="2300" spc="-5" dirty="0">
                <a:latin typeface="Arial"/>
                <a:cs typeface="Arial"/>
              </a:rPr>
              <a:t>nào </a:t>
            </a:r>
            <a:r>
              <a:rPr sz="2300" dirty="0">
                <a:latin typeface="Arial"/>
                <a:cs typeface="Arial"/>
              </a:rPr>
              <a:t>cung </a:t>
            </a:r>
            <a:r>
              <a:rPr sz="2300" spc="-5" dirty="0">
                <a:latin typeface="Arial"/>
                <a:cs typeface="Arial"/>
              </a:rPr>
              <a:t>do </a:t>
            </a:r>
            <a:r>
              <a:rPr sz="2300" spc="-70" dirty="0">
                <a:latin typeface="Arial"/>
                <a:cs typeface="Arial"/>
              </a:rPr>
              <a:t>lỗi </a:t>
            </a:r>
            <a:r>
              <a:rPr sz="2300" spc="-5" dirty="0">
                <a:latin typeface="Arial"/>
                <a:cs typeface="Arial"/>
              </a:rPr>
              <a:t>phần  </a:t>
            </a:r>
            <a:r>
              <a:rPr sz="2300" dirty="0">
                <a:latin typeface="Arial"/>
                <a:cs typeface="Arial"/>
              </a:rPr>
              <a:t>mềm</a:t>
            </a:r>
          </a:p>
          <a:p>
            <a:pPr marL="756285" marR="5080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Có thể có sai sót do dư thừa </a:t>
            </a:r>
            <a:r>
              <a:rPr sz="2300" spc="-5" dirty="0">
                <a:latin typeface="Arial"/>
                <a:cs typeface="Arial"/>
              </a:rPr>
              <a:t>hoặc bỏ </a:t>
            </a:r>
            <a:r>
              <a:rPr sz="2300" dirty="0">
                <a:latin typeface="Arial"/>
                <a:cs typeface="Arial"/>
              </a:rPr>
              <a:t>sót yêu cầu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 (từ khâu khảo sát, phân </a:t>
            </a:r>
            <a:r>
              <a:rPr sz="2300" spc="-5" dirty="0">
                <a:latin typeface="Arial"/>
                <a:cs typeface="Arial"/>
              </a:rPr>
              <a:t>tích, đưa </a:t>
            </a:r>
            <a:r>
              <a:rPr sz="2300" dirty="0">
                <a:latin typeface="Arial"/>
                <a:cs typeface="Arial"/>
              </a:rPr>
              <a:t>ra yêu cầu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bị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thừa  </a:t>
            </a:r>
            <a:r>
              <a:rPr sz="2300" spc="-5" dirty="0">
                <a:latin typeface="Arial"/>
                <a:cs typeface="Arial"/>
              </a:rPr>
              <a:t>hoặc bị </a:t>
            </a:r>
            <a:r>
              <a:rPr sz="2300" dirty="0">
                <a:latin typeface="Arial"/>
                <a:cs typeface="Arial"/>
              </a:rPr>
              <a:t>sót so </a:t>
            </a:r>
            <a:r>
              <a:rPr sz="2300" spc="-5" dirty="0">
                <a:latin typeface="Arial"/>
                <a:cs typeface="Arial"/>
              </a:rPr>
              <a:t>với </a:t>
            </a:r>
            <a:r>
              <a:rPr sz="2300" dirty="0">
                <a:latin typeface="Arial"/>
                <a:cs typeface="Arial"/>
              </a:rPr>
              <a:t>yêu cầu của khách</a:t>
            </a:r>
            <a:r>
              <a:rPr sz="2300" spc="-1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hàng)</a:t>
            </a:r>
            <a:endParaRPr sz="23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300" b="1" spc="-5" dirty="0">
                <a:latin typeface="Arial"/>
                <a:cs typeface="Arial"/>
              </a:rPr>
              <a:t>Hỏng </a:t>
            </a:r>
            <a:r>
              <a:rPr sz="2300" b="1" dirty="0">
                <a:latin typeface="Arial"/>
                <a:cs typeface="Arial"/>
              </a:rPr>
              <a:t>hóc </a:t>
            </a:r>
            <a:r>
              <a:rPr sz="2300" b="1" spc="-5" dirty="0">
                <a:latin typeface="Arial"/>
                <a:cs typeface="Arial"/>
              </a:rPr>
              <a:t>của </a:t>
            </a:r>
            <a:r>
              <a:rPr sz="2300" b="1" spc="-5" dirty="0" err="1">
                <a:latin typeface="Arial"/>
                <a:cs typeface="Arial"/>
              </a:rPr>
              <a:t>phần</a:t>
            </a:r>
            <a:r>
              <a:rPr sz="2300" b="1" spc="-5" dirty="0">
                <a:latin typeface="Arial"/>
                <a:cs typeface="Arial"/>
              </a:rPr>
              <a:t> </a:t>
            </a:r>
            <a:r>
              <a:rPr sz="2300" b="1" spc="-5" dirty="0" err="1" smtClean="0">
                <a:latin typeface="Arial"/>
                <a:cs typeface="Arial"/>
              </a:rPr>
              <a:t>mềm</a:t>
            </a:r>
            <a:r>
              <a:rPr lang="en-US" sz="2300" b="1" spc="-5" dirty="0" smtClean="0">
                <a:latin typeface="Arial"/>
                <a:cs typeface="Arial"/>
              </a:rPr>
              <a:t> </a:t>
            </a:r>
            <a:r>
              <a:rPr sz="2300" b="1" spc="-5" dirty="0" smtClean="0">
                <a:latin typeface="Arial"/>
                <a:cs typeface="Arial"/>
              </a:rPr>
              <a:t>(</a:t>
            </a:r>
            <a:r>
              <a:rPr sz="2300" b="1" spc="-5" dirty="0">
                <a:latin typeface="Arial"/>
                <a:cs typeface="Arial"/>
              </a:rPr>
              <a:t>software</a:t>
            </a:r>
            <a:r>
              <a:rPr sz="2300" b="1" spc="-120" dirty="0">
                <a:latin typeface="Arial"/>
                <a:cs typeface="Arial"/>
              </a:rPr>
              <a:t> </a:t>
            </a:r>
            <a:r>
              <a:rPr sz="2300" b="1" spc="-5" dirty="0">
                <a:latin typeface="Arial"/>
                <a:cs typeface="Arial"/>
              </a:rPr>
              <a:t>failure)</a:t>
            </a:r>
            <a:endParaRPr sz="23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Một 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dẫn </a:t>
            </a:r>
            <a:r>
              <a:rPr sz="2300" spc="-5" dirty="0">
                <a:latin typeface="Arial"/>
                <a:cs typeface="Arial"/>
              </a:rPr>
              <a:t>đến hỏng </a:t>
            </a:r>
            <a:r>
              <a:rPr sz="2300" dirty="0">
                <a:latin typeface="Arial"/>
                <a:cs typeface="Arial"/>
              </a:rPr>
              <a:t>hóc khi nó sai sót</a:t>
            </a:r>
            <a:r>
              <a:rPr sz="2300" spc="-26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đó</a:t>
            </a:r>
            <a:endParaRPr sz="23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300" spc="-5" dirty="0">
                <a:latin typeface="Arial"/>
                <a:cs typeface="Arial"/>
              </a:rPr>
              <a:t>bị phát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hiện</a:t>
            </a:r>
            <a:endParaRPr sz="2300" dirty="0">
              <a:latin typeface="Arial"/>
              <a:cs typeface="Arial"/>
            </a:endParaRPr>
          </a:p>
          <a:p>
            <a:pPr marL="756285" marR="105410" lvl="1" indent="-286385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Một sai sót của </a:t>
            </a:r>
            <a:r>
              <a:rPr sz="2300" spc="-5" dirty="0">
                <a:latin typeface="Arial"/>
                <a:cs typeface="Arial"/>
              </a:rPr>
              <a:t>phần </a:t>
            </a:r>
            <a:r>
              <a:rPr sz="2300" dirty="0">
                <a:latin typeface="Arial"/>
                <a:cs typeface="Arial"/>
              </a:rPr>
              <a:t>mềm </a:t>
            </a:r>
            <a:r>
              <a:rPr sz="2300" spc="-5" dirty="0">
                <a:latin typeface="Arial"/>
                <a:cs typeface="Arial"/>
              </a:rPr>
              <a:t>nếu </a:t>
            </a:r>
            <a:r>
              <a:rPr sz="2300" dirty="0">
                <a:latin typeface="Arial"/>
                <a:cs typeface="Arial"/>
              </a:rPr>
              <a:t>không </a:t>
            </a:r>
            <a:r>
              <a:rPr sz="2300" spc="-5" dirty="0">
                <a:latin typeface="Arial"/>
                <a:cs typeface="Arial"/>
              </a:rPr>
              <a:t>bị phát hiện hoặc </a:t>
            </a:r>
            <a:r>
              <a:rPr sz="2300" dirty="0">
                <a:latin typeface="Arial"/>
                <a:cs typeface="Arial"/>
              </a:rPr>
              <a:t>ko</a:t>
            </a:r>
            <a:r>
              <a:rPr sz="2300" spc="-204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gây  </a:t>
            </a:r>
            <a:r>
              <a:rPr sz="2300" dirty="0">
                <a:latin typeface="Arial"/>
                <a:cs typeface="Arial"/>
              </a:rPr>
              <a:t>ảnh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ởng</a:t>
            </a:r>
            <a:r>
              <a:rPr sz="2300" spc="-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tới</a:t>
            </a:r>
            <a:r>
              <a:rPr sz="2300" spc="-5" dirty="0">
                <a:latin typeface="Arial"/>
                <a:cs typeface="Arial"/>
              </a:rPr>
              <a:t> phâ</a:t>
            </a:r>
            <a:r>
              <a:rPr sz="2300" spc="5" dirty="0">
                <a:latin typeface="Arial"/>
                <a:cs typeface="Arial"/>
              </a:rPr>
              <a:t>̀</a:t>
            </a:r>
            <a:r>
              <a:rPr sz="2300" dirty="0">
                <a:latin typeface="Arial"/>
                <a:cs typeface="Arial"/>
              </a:rPr>
              <a:t>n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mềm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30" dirty="0">
                <a:latin typeface="Arial"/>
                <a:cs typeface="Arial"/>
              </a:rPr>
              <a:t>thì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sẽ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khô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</a:t>
            </a:r>
            <a:r>
              <a:rPr sz="2300" spc="5" dirty="0">
                <a:latin typeface="Arial"/>
                <a:cs typeface="Arial"/>
              </a:rPr>
              <a:t>ư</a:t>
            </a:r>
            <a:r>
              <a:rPr sz="2300" dirty="0">
                <a:latin typeface="Arial"/>
                <a:cs typeface="Arial"/>
              </a:rPr>
              <a:t>ợc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coi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la</a:t>
            </a:r>
            <a:r>
              <a:rPr sz="2300" dirty="0">
                <a:latin typeface="Arial"/>
                <a:cs typeface="Arial"/>
              </a:rPr>
              <a:t>̀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hỏ</a:t>
            </a:r>
            <a:r>
              <a:rPr sz="2300" spc="5" dirty="0">
                <a:latin typeface="Arial"/>
                <a:cs typeface="Arial"/>
              </a:rPr>
              <a:t>n</a:t>
            </a:r>
            <a:r>
              <a:rPr sz="2300" dirty="0">
                <a:latin typeface="Arial"/>
                <a:cs typeface="Arial"/>
              </a:rPr>
              <a:t>g</a:t>
            </a:r>
            <a:r>
              <a:rPr sz="2300" spc="-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hó</a:t>
            </a:r>
            <a:r>
              <a:rPr sz="2300" spc="-1080" dirty="0">
                <a:latin typeface="Arial"/>
                <a:cs typeface="Arial"/>
              </a:rPr>
              <a:t>c</a:t>
            </a:r>
            <a:r>
              <a:rPr sz="1500" spc="-15" baseline="-25000" dirty="0">
                <a:latin typeface="Arial"/>
                <a:cs typeface="Arial"/>
              </a:rPr>
              <a:t>11  </a:t>
            </a:r>
            <a:r>
              <a:rPr sz="2300" dirty="0">
                <a:latin typeface="Arial"/>
                <a:cs typeface="Arial"/>
              </a:rPr>
              <a:t>của</a:t>
            </a:r>
            <a:r>
              <a:rPr sz="2300" spc="-3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pm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1.</a:t>
            </a:r>
            <a:r>
              <a:rPr lang="en-US" spc="-5" dirty="0" smtClean="0"/>
              <a:t>2.</a:t>
            </a:r>
            <a:r>
              <a:rPr spc="-5" dirty="0" smtClean="0"/>
              <a:t> </a:t>
            </a:r>
            <a:r>
              <a:rPr spc="-105" dirty="0"/>
              <a:t>Khái </a:t>
            </a:r>
            <a:r>
              <a:rPr spc="-5" dirty="0"/>
              <a:t>niệm lỗi, sai </a:t>
            </a:r>
            <a:r>
              <a:rPr dirty="0"/>
              <a:t>sót,</a:t>
            </a:r>
            <a:r>
              <a:rPr spc="565" dirty="0"/>
              <a:t> </a:t>
            </a:r>
            <a:r>
              <a:rPr spc="-5" dirty="0"/>
              <a:t>hỏng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7249" y="2266950"/>
            <a:ext cx="6391275" cy="308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4076</Words>
  <Application>Microsoft Office PowerPoint</Application>
  <PresentationFormat>On-screen Show (4:3)</PresentationFormat>
  <Paragraphs>412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Nội dung</vt:lpstr>
      <vt:lpstr>1. Phần mềm và chất lượng phần mềm</vt:lpstr>
      <vt:lpstr>1.1. Phần mềm</vt:lpstr>
      <vt:lpstr>1.1. Phần mềm</vt:lpstr>
      <vt:lpstr>1.1. Phần mềm</vt:lpstr>
      <vt:lpstr>1.2. Khái niệm lỗi, sai sót, hỏng</vt:lpstr>
      <vt:lpstr>1.2. Khái niệm lỗi, sai sót, hỏng</vt:lpstr>
      <vt:lpstr>ERROR, FAULT, FAILURE</vt:lpstr>
      <vt:lpstr>1.3. Các nguyên nhân gây ra lỗi phần mềm</vt:lpstr>
      <vt:lpstr>PowerPoint Presentation</vt:lpstr>
      <vt:lpstr>1.3. Các nguyên nhân gây ra lỗi phần mềm</vt:lpstr>
      <vt:lpstr>1.3. Các nguyên nhân gây ra lỗi phần mềm</vt:lpstr>
      <vt:lpstr>1.3. Các nguyên nhân gây ra lỗi phần mềm</vt:lpstr>
      <vt:lpstr>1.3. Các nguyên nhân gây ra lỗi phần mềm</vt:lpstr>
      <vt:lpstr>1.4. Chất lượng phần mềm – quan điểm</vt:lpstr>
      <vt:lpstr>1.4. Chất lượng phần mềm – quan điểm</vt:lpstr>
      <vt:lpstr>1.5. Đảm bảo chất lượng phần mềm</vt:lpstr>
      <vt:lpstr>Tester &amp; QA</vt:lpstr>
      <vt:lpstr>2. Các yếu tố ảnh hưởng đến chất lượng</vt:lpstr>
      <vt:lpstr>2. Các yếu tố ảnh hưởng đến chất lượng</vt:lpstr>
      <vt:lpstr>PowerPoint Presentation</vt:lpstr>
      <vt:lpstr>PowerPoint Presentation</vt:lpstr>
      <vt:lpstr>2. Các yếu tố ảnh hưởng đến chất lượng</vt:lpstr>
      <vt:lpstr>3. Khái niệm kiểm thử</vt:lpstr>
      <vt:lpstr>4. Mục tiêu của kiểm thử</vt:lpstr>
      <vt:lpstr>5. Tầm quan trọng của kiểm thử</vt:lpstr>
      <vt:lpstr>5. Tầm quan trọng của kiểm thử</vt:lpstr>
      <vt:lpstr>Qui trình phát triển phần mềm RUP</vt:lpstr>
      <vt:lpstr>5. Tầm quan trọng của kiểm thử</vt:lpstr>
      <vt:lpstr>Cost of bugs</vt:lpstr>
      <vt:lpstr>PowerPoint Presentation</vt:lpstr>
      <vt:lpstr>Lỗi tăng lên khi nào?</vt:lpstr>
      <vt:lpstr>5. Tầm quan trọng của kiểm thử</vt:lpstr>
      <vt:lpstr>5. Tầm quan trọng của kiểm thử</vt:lpstr>
      <vt:lpstr>Vai trò kiểm thử</vt:lpstr>
      <vt:lpstr>6. Các nguyên tắc trong kiểm thử</vt:lpstr>
      <vt:lpstr>7. Phân loại kiểm thử</vt:lpstr>
      <vt:lpstr>7.1. Dựa vào mục đích kiểm thử</vt:lpstr>
      <vt:lpstr>7.2. Dựa vào chiến lược kiểm thử</vt:lpstr>
      <vt:lpstr>7.3. Dựa vào pp tiến hành kiểm thử</vt:lpstr>
      <vt:lpstr>7.4. Dựa vào kỹ thuật kiểm thử</vt:lpstr>
      <vt:lpstr>8. Một số khái niệm liên quan</vt:lpstr>
      <vt:lpstr>8. Một số khái niệm liên quan</vt:lpstr>
      <vt:lpstr>8. Một số khái niệm liên quan</vt:lpstr>
      <vt:lpstr>8. Một số khái niệm liên quan</vt:lpstr>
      <vt:lpstr>Testing Approach</vt:lpstr>
      <vt:lpstr>8. Một số khái niệm liên quan</vt:lpstr>
      <vt:lpstr>8. Một số khái niệm liên quan</vt:lpstr>
      <vt:lpstr>8. Một số khái niệm liên quan</vt:lpstr>
      <vt:lpstr>9. Đối tượng thực hiện kiểm thử</vt:lpstr>
      <vt:lpstr>Các worker và qui trình</vt:lpstr>
      <vt:lpstr>PowerPoint Presentation</vt:lpstr>
      <vt:lpstr>PowerPoint Presentation</vt:lpstr>
      <vt:lpstr>9. Đối tượng thực hiện kiểm thử</vt:lpstr>
      <vt:lpstr>PowerPoint Presentation</vt:lpstr>
      <vt:lpstr>10. Các điểm cần lưu ý khi kiểm thử</vt:lpstr>
      <vt:lpstr>11. Các hạn chế của kiểm thử</vt:lpstr>
      <vt:lpstr>Test Tools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Admin</cp:lastModifiedBy>
  <cp:revision>58</cp:revision>
  <dcterms:created xsi:type="dcterms:W3CDTF">2019-09-16T13:45:51Z</dcterms:created>
  <dcterms:modified xsi:type="dcterms:W3CDTF">2019-09-16T15:15:08Z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2018-09-04T00:00:00Z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2019-09-16T00:00:00Z</vt:filetime>
  </property>
</Properties>
</file>